
<file path=[Content_Types].xml><?xml version="1.0" encoding="utf-8"?>
<Types xmlns="http://schemas.openxmlformats.org/package/2006/content-types">
  <Default Extension="xml" ContentType="application/xml"/>
  <Default Extension="bin" ContentType="application/vnd.openxmlformats-officedocument.oleObject"/>
  <Default Extension="jpeg" ContentType="image/jpeg"/>
  <Default Extension="rels" ContentType="application/vnd.openxmlformats-package.relationships+xml"/>
  <Default Extension="emf" ContentType="image/x-emf"/>
  <Default Extension="vml" ContentType="application/vnd.openxmlformats-officedocument.vmlDrawing"/>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3"/>
  </p:notesMasterIdLst>
  <p:handoutMasterIdLst>
    <p:handoutMasterId r:id="rId64"/>
  </p:handoutMasterIdLst>
  <p:sldIdLst>
    <p:sldId id="1106" r:id="rId2"/>
    <p:sldId id="1108" r:id="rId3"/>
    <p:sldId id="1310" r:id="rId4"/>
    <p:sldId id="1313" r:id="rId5"/>
    <p:sldId id="1312" r:id="rId6"/>
    <p:sldId id="1408" r:id="rId7"/>
    <p:sldId id="1404" r:id="rId8"/>
    <p:sldId id="1405" r:id="rId9"/>
    <p:sldId id="1406" r:id="rId10"/>
    <p:sldId id="1262" r:id="rId11"/>
    <p:sldId id="1407" r:id="rId12"/>
    <p:sldId id="1264" r:id="rId13"/>
    <p:sldId id="1265" r:id="rId14"/>
    <p:sldId id="1266" r:id="rId15"/>
    <p:sldId id="1267" r:id="rId16"/>
    <p:sldId id="1268" r:id="rId17"/>
    <p:sldId id="1269" r:id="rId18"/>
    <p:sldId id="1270" r:id="rId19"/>
    <p:sldId id="1271" r:id="rId20"/>
    <p:sldId id="1272" r:id="rId21"/>
    <p:sldId id="1273" r:id="rId22"/>
    <p:sldId id="1274" r:id="rId23"/>
    <p:sldId id="1275" r:id="rId24"/>
    <p:sldId id="1276" r:id="rId25"/>
    <p:sldId id="1277" r:id="rId26"/>
    <p:sldId id="1278" r:id="rId27"/>
    <p:sldId id="1279" r:id="rId28"/>
    <p:sldId id="1409" r:id="rId29"/>
    <p:sldId id="1338" r:id="rId30"/>
    <p:sldId id="1339" r:id="rId31"/>
    <p:sldId id="1340" r:id="rId32"/>
    <p:sldId id="1341" r:id="rId33"/>
    <p:sldId id="1342" r:id="rId34"/>
    <p:sldId id="1343" r:id="rId35"/>
    <p:sldId id="1344" r:id="rId36"/>
    <p:sldId id="1345" r:id="rId37"/>
    <p:sldId id="1346" r:id="rId38"/>
    <p:sldId id="1347" r:id="rId39"/>
    <p:sldId id="1348" r:id="rId40"/>
    <p:sldId id="1349" r:id="rId41"/>
    <p:sldId id="1350" r:id="rId42"/>
    <p:sldId id="1351" r:id="rId43"/>
    <p:sldId id="1352" r:id="rId44"/>
    <p:sldId id="1353" r:id="rId45"/>
    <p:sldId id="1354" r:id="rId46"/>
    <p:sldId id="1355" r:id="rId47"/>
    <p:sldId id="1356" r:id="rId48"/>
    <p:sldId id="1357" r:id="rId49"/>
    <p:sldId id="1358" r:id="rId50"/>
    <p:sldId id="1359" r:id="rId51"/>
    <p:sldId id="1360" r:id="rId52"/>
    <p:sldId id="1410" r:id="rId53"/>
    <p:sldId id="1361" r:id="rId54"/>
    <p:sldId id="1362" r:id="rId55"/>
    <p:sldId id="1363" r:id="rId56"/>
    <p:sldId id="1364" r:id="rId57"/>
    <p:sldId id="1365" r:id="rId58"/>
    <p:sldId id="1366" r:id="rId59"/>
    <p:sldId id="1367" r:id="rId60"/>
    <p:sldId id="1368" r:id="rId61"/>
    <p:sldId id="1369" r:id="rId62"/>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1pPr>
    <a:lvl2pPr marL="4572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2pPr>
    <a:lvl3pPr marL="9144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3pPr>
    <a:lvl4pPr marL="13716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4pPr>
    <a:lvl5pPr marL="18288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5pPr>
    <a:lvl6pPr marL="2286000" algn="l" defTabSz="914400" rtl="0" eaLnBrk="1" latinLnBrk="0" hangingPunct="1">
      <a:defRPr sz="2000" b="1" kern="1200">
        <a:solidFill>
          <a:schemeClr val="tx1"/>
        </a:solidFill>
        <a:latin typeface="Courier New" charset="0"/>
        <a:ea typeface="ＭＳ Ｐゴシック" charset="-128"/>
        <a:cs typeface="+mn-cs"/>
      </a:defRPr>
    </a:lvl6pPr>
    <a:lvl7pPr marL="2743200" algn="l" defTabSz="914400" rtl="0" eaLnBrk="1" latinLnBrk="0" hangingPunct="1">
      <a:defRPr sz="2000" b="1" kern="1200">
        <a:solidFill>
          <a:schemeClr val="tx1"/>
        </a:solidFill>
        <a:latin typeface="Courier New" charset="0"/>
        <a:ea typeface="ＭＳ Ｐゴシック" charset="-128"/>
        <a:cs typeface="+mn-cs"/>
      </a:defRPr>
    </a:lvl7pPr>
    <a:lvl8pPr marL="3200400" algn="l" defTabSz="914400" rtl="0" eaLnBrk="1" latinLnBrk="0" hangingPunct="1">
      <a:defRPr sz="2000" b="1" kern="1200">
        <a:solidFill>
          <a:schemeClr val="tx1"/>
        </a:solidFill>
        <a:latin typeface="Courier New" charset="0"/>
        <a:ea typeface="ＭＳ Ｐゴシック" charset="-128"/>
        <a:cs typeface="+mn-cs"/>
      </a:defRPr>
    </a:lvl8pPr>
    <a:lvl9pPr marL="3657600" algn="l" defTabSz="914400" rtl="0" eaLnBrk="1" latinLnBrk="0" hangingPunct="1">
      <a:defRPr sz="2000" b="1" kern="1200">
        <a:solidFill>
          <a:schemeClr val="tx1"/>
        </a:solidFill>
        <a:latin typeface="Courier New"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nker@icsi.berkeley.edu" initials="s" lastIdx="1" clrIdx="0"/>
  <p:cmAuthor id="2" name="shenker@icsi.berkeley.edu" initials="s [2]"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66CCFF"/>
    <a:srgbClr val="800080"/>
    <a:srgbClr val="FF9857"/>
    <a:srgbClr val="FFFF99"/>
    <a:srgbClr val="FFCC99"/>
    <a:srgbClr val="FF3300"/>
    <a:srgbClr val="CCFF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1805"/>
    <p:restoredTop sz="76963"/>
  </p:normalViewPr>
  <p:slideViewPr>
    <p:cSldViewPr>
      <p:cViewPr>
        <p:scale>
          <a:sx n="85" d="100"/>
          <a:sy n="85" d="100"/>
        </p:scale>
        <p:origin x="-144" y="-144"/>
      </p:cViewPr>
      <p:guideLst>
        <p:guide orient="horz" pos="2160"/>
        <p:guide pos="2880"/>
      </p:guideLst>
    </p:cSldViewPr>
  </p:slideViewPr>
  <p:outlineViewPr>
    <p:cViewPr>
      <p:scale>
        <a:sx n="33" d="100"/>
        <a:sy n="33" d="100"/>
      </p:scale>
      <p:origin x="0" y="-20440"/>
    </p:cViewPr>
  </p:outlineViewPr>
  <p:notesTextViewPr>
    <p:cViewPr>
      <p:scale>
        <a:sx n="66" d="100"/>
        <a:sy n="66" d="100"/>
      </p:scale>
      <p:origin x="0" y="0"/>
    </p:cViewPr>
  </p:notesTextViewPr>
  <p:sorterViewPr>
    <p:cViewPr>
      <p:scale>
        <a:sx n="100" d="100"/>
        <a:sy n="100" d="100"/>
      </p:scale>
      <p:origin x="0" y="2432"/>
    </p:cViewPr>
  </p:sorterViewPr>
  <p:notesViewPr>
    <p:cSldViewPr>
      <p:cViewPr varScale="1">
        <p:scale>
          <a:sx n="80" d="100"/>
          <a:sy n="80" d="100"/>
        </p:scale>
        <p:origin x="-129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handoutMaster" Target="handoutMasters/handoutMaster1.xml"/><Relationship Id="rId65" Type="http://schemas.openxmlformats.org/officeDocument/2006/relationships/commentAuthors" Target="commentAuthors.xml"/><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l" defTabSz="966788" eaLnBrk="1" hangingPunct="1">
              <a:defRPr sz="1300">
                <a:ea typeface="+mn-ea"/>
                <a:cs typeface="+mn-cs"/>
              </a:defRPr>
            </a:lvl1pPr>
          </a:lstStyle>
          <a:p>
            <a:pPr>
              <a:defRPr/>
            </a:pPr>
            <a:endParaRPr lang="en-US"/>
          </a:p>
        </p:txBody>
      </p:sp>
      <p:sp>
        <p:nvSpPr>
          <p:cNvPr id="10649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r" defTabSz="966788" eaLnBrk="1" hangingPunct="1">
              <a:defRPr sz="1300">
                <a:ea typeface="+mn-ea"/>
                <a:cs typeface="+mn-cs"/>
              </a:defRPr>
            </a:lvl1pPr>
          </a:lstStyle>
          <a:p>
            <a:pPr>
              <a:defRPr/>
            </a:pPr>
            <a:endParaRPr lang="en-US"/>
          </a:p>
        </p:txBody>
      </p:sp>
      <p:sp>
        <p:nvSpPr>
          <p:cNvPr id="10650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l" defTabSz="966788" eaLnBrk="1" hangingPunct="1">
              <a:defRPr sz="1300">
                <a:ea typeface="+mn-ea"/>
                <a:cs typeface="+mn-cs"/>
              </a:defRPr>
            </a:lvl1pPr>
          </a:lstStyle>
          <a:p>
            <a:pPr>
              <a:defRPr/>
            </a:pPr>
            <a:endParaRPr lang="en-US"/>
          </a:p>
        </p:txBody>
      </p:sp>
      <p:sp>
        <p:nvSpPr>
          <p:cNvPr id="10650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r" defTabSz="966788" eaLnBrk="1" hangingPunct="1">
              <a:defRPr sz="1300" smtClean="0"/>
            </a:lvl1pPr>
          </a:lstStyle>
          <a:p>
            <a:pPr>
              <a:defRPr/>
            </a:pPr>
            <a:fld id="{B48BE3C3-F760-C44A-B472-7818E133FA7A}" type="slidenum">
              <a:rPr lang="en-US" altLang="en-US"/>
              <a:pPr>
                <a:defRPr/>
              </a:pPr>
              <a:t>‹#›</a:t>
            </a:fld>
            <a:endParaRPr lang="en-US" altLang="en-US"/>
          </a:p>
        </p:txBody>
      </p:sp>
    </p:spTree>
    <p:extLst>
      <p:ext uri="{BB962C8B-B14F-4D97-AF65-F5344CB8AC3E}">
        <p14:creationId xmlns:p14="http://schemas.microsoft.com/office/powerpoint/2010/main" val="16100495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l" defTabSz="957263" eaLnBrk="1" hangingPunct="1">
              <a:defRPr sz="1300" b="0">
                <a:latin typeface="Times New Roman" charset="0"/>
                <a:ea typeface="+mn-ea"/>
                <a:cs typeface="+mn-cs"/>
              </a:defRPr>
            </a:lvl1pPr>
          </a:lstStyle>
          <a:p>
            <a:pPr>
              <a:defRPr/>
            </a:pPr>
            <a:endParaRPr lang="en-US"/>
          </a:p>
        </p:txBody>
      </p:sp>
      <p:sp>
        <p:nvSpPr>
          <p:cNvPr id="17613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r" defTabSz="957263" eaLnBrk="1" hangingPunct="1">
              <a:defRPr sz="1300" b="0">
                <a:latin typeface="Times New Roman"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613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613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l" defTabSz="957263" eaLnBrk="1" hangingPunct="1">
              <a:defRPr sz="1300" b="0">
                <a:latin typeface="Times New Roman" charset="0"/>
                <a:ea typeface="+mn-ea"/>
                <a:cs typeface="+mn-cs"/>
              </a:defRPr>
            </a:lvl1pPr>
          </a:lstStyle>
          <a:p>
            <a:pPr>
              <a:defRPr/>
            </a:pPr>
            <a:endParaRPr lang="en-US"/>
          </a:p>
        </p:txBody>
      </p:sp>
      <p:sp>
        <p:nvSpPr>
          <p:cNvPr id="17613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r" defTabSz="957263" eaLnBrk="1" hangingPunct="1">
              <a:defRPr sz="1300" b="0" smtClean="0">
                <a:latin typeface="Times New Roman" charset="0"/>
              </a:defRPr>
            </a:lvl1pPr>
          </a:lstStyle>
          <a:p>
            <a:pPr>
              <a:defRPr/>
            </a:pPr>
            <a:fld id="{8BD814C7-3223-AB4B-93E5-59B823641D1E}" type="slidenum">
              <a:rPr lang="en-US" altLang="en-US"/>
              <a:pPr>
                <a:defRPr/>
              </a:pPr>
              <a:t>‹#›</a:t>
            </a:fld>
            <a:endParaRPr lang="en-US" altLang="en-US"/>
          </a:p>
        </p:txBody>
      </p:sp>
    </p:spTree>
    <p:extLst>
      <p:ext uri="{BB962C8B-B14F-4D97-AF65-F5344CB8AC3E}">
        <p14:creationId xmlns:p14="http://schemas.microsoft.com/office/powerpoint/2010/main" val="110763362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D814C7-3223-AB4B-93E5-59B823641D1E}" type="slidenum">
              <a:rPr lang="en-US" altLang="en-US" smtClean="0"/>
              <a:pPr>
                <a:defRPr/>
              </a:pPr>
              <a:t>1</a:t>
            </a:fld>
            <a:endParaRPr lang="en-US" altLang="en-US"/>
          </a:p>
        </p:txBody>
      </p:sp>
    </p:spTree>
    <p:extLst>
      <p:ext uri="{BB962C8B-B14F-4D97-AF65-F5344CB8AC3E}">
        <p14:creationId xmlns:p14="http://schemas.microsoft.com/office/powerpoint/2010/main" val="418918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763480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4799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DF7FD136-E245-E349-86E6-FB48F06477F1}" type="slidenum">
              <a:rPr lang="en-US" sz="1300" b="0">
                <a:latin typeface="Times New Roman" charset="0"/>
              </a:rPr>
              <a:pPr eaLnBrk="1" hangingPunct="1"/>
              <a:t>33</a:t>
            </a:fld>
            <a:endParaRPr lang="en-US" sz="1300" b="0">
              <a:latin typeface="Times New Roman"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Fate sharing</a:t>
            </a:r>
          </a:p>
        </p:txBody>
      </p:sp>
    </p:spTree>
    <p:extLst>
      <p:ext uri="{BB962C8B-B14F-4D97-AF65-F5344CB8AC3E}">
        <p14:creationId xmlns:p14="http://schemas.microsoft.com/office/powerpoint/2010/main" val="1661442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ＭＳ Ｐゴシック" charset="0"/>
                <a:cs typeface="ＭＳ Ｐゴシック" charset="0"/>
              </a:rPr>
              <a:t>Creates a notion of a </a:t>
            </a:r>
            <a:r>
              <a:rPr lang="ja-JP" altLang="en-US" dirty="0">
                <a:ea typeface="ＭＳ Ｐゴシック" charset="0"/>
                <a:cs typeface="ＭＳ Ｐゴシック" charset="0"/>
              </a:rPr>
              <a:t>“</a:t>
            </a:r>
            <a:r>
              <a:rPr lang="en-US" dirty="0">
                <a:ea typeface="ＭＳ Ｐゴシック" charset="0"/>
                <a:cs typeface="ＭＳ Ｐゴシック" charset="0"/>
              </a:rPr>
              <a:t>SESSION</a:t>
            </a:r>
            <a:r>
              <a:rPr lang="ja-JP" altLang="en-US" dirty="0">
                <a:ea typeface="ＭＳ Ｐゴシック" charset="0"/>
                <a:cs typeface="ＭＳ Ｐゴシック" charset="0"/>
              </a:rPr>
              <a:t>”</a:t>
            </a:r>
            <a:r>
              <a:rPr lang="en-US" dirty="0">
                <a:ea typeface="ＭＳ Ｐゴシック" charset="0"/>
                <a:cs typeface="ＭＳ Ｐゴシック" charset="0"/>
              </a:rPr>
              <a:t> for the user</a:t>
            </a:r>
          </a:p>
          <a:p>
            <a:r>
              <a:rPr lang="en-US" dirty="0">
                <a:ea typeface="ＭＳ Ｐゴシック" charset="0"/>
                <a:cs typeface="ＭＳ Ｐゴシック" charset="0"/>
              </a:rPr>
              <a:t>Customize the user experience</a:t>
            </a:r>
          </a:p>
          <a:p>
            <a:r>
              <a:rPr lang="en-US" dirty="0" err="1">
                <a:ea typeface="ＭＳ Ｐゴシック" charset="0"/>
                <a:cs typeface="ＭＳ Ｐゴシック" charset="0"/>
              </a:rPr>
              <a:t>Statefulness</a:t>
            </a:r>
            <a:r>
              <a:rPr lang="en-US" dirty="0">
                <a:ea typeface="ＭＳ Ｐゴシック" charset="0"/>
                <a:cs typeface="ＭＳ Ｐゴシック" charset="0"/>
              </a:rPr>
              <a:t> comes from the client </a:t>
            </a:r>
            <a:r>
              <a:rPr lang="en-US" dirty="0" smtClean="0">
                <a:ea typeface="ＭＳ Ｐゴシック" charset="0"/>
                <a:cs typeface="ＭＳ Ｐゴシック" charset="0"/>
              </a:rPr>
              <a:t>side</a:t>
            </a:r>
          </a:p>
          <a:p>
            <a:endParaRPr lang="en-US" dirty="0" smtClean="0">
              <a:ea typeface="ＭＳ Ｐゴシック" charset="0"/>
              <a:cs typeface="ＭＳ Ｐゴシック" charset="0"/>
            </a:endParaRPr>
          </a:p>
          <a:p>
            <a:r>
              <a:rPr lang="en-US" dirty="0" smtClean="0">
                <a:ea typeface="ＭＳ Ｐゴシック" charset="0"/>
                <a:cs typeface="ＭＳ Ｐゴシック" charset="0"/>
              </a:rPr>
              <a:t>Me</a:t>
            </a:r>
            <a:endParaRPr lang="en-US" dirty="0">
              <a:ea typeface="ＭＳ Ｐゴシック" charset="0"/>
              <a:cs typeface="ＭＳ Ｐゴシック" charset="0"/>
            </a:endParaRPr>
          </a:p>
        </p:txBody>
      </p:sp>
    </p:spTree>
    <p:extLst>
      <p:ext uri="{BB962C8B-B14F-4D97-AF65-F5344CB8AC3E}">
        <p14:creationId xmlns:p14="http://schemas.microsoft.com/office/powerpoint/2010/main" val="502505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EF08BAEC-03B0-A04E-B111-D9E2D4A28CE4}" type="slidenum">
              <a:rPr lang="en-US" sz="1300" b="0">
                <a:latin typeface="Times New Roman" charset="0"/>
              </a:rPr>
              <a:pPr eaLnBrk="1" hangingPunct="1"/>
              <a:t>36</a:t>
            </a:fld>
            <a:endParaRPr lang="en-US" sz="1300" b="0">
              <a:latin typeface="Times New Roman" charset="0"/>
            </a:endParaRPr>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10778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136641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26332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HTTP/1.1 allows multiple HTTP requests to be written out to a socket together without waiting for the corresponding responses. The requestor then waits for the responses to arrive in the order in which they were requested. The act of pipelining the requests can result in a dramatic improvement in page loading times, especially over high latency connections.</a:t>
            </a:r>
          </a:p>
        </p:txBody>
      </p:sp>
    </p:spTree>
    <p:extLst>
      <p:ext uri="{BB962C8B-B14F-4D97-AF65-F5344CB8AC3E}">
        <p14:creationId xmlns:p14="http://schemas.microsoft.com/office/powerpoint/2010/main" val="839785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89697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79089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Rot="1" noChangeAspect="1" noChangeArrowheads="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879659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63232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4343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090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468352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047639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Transcoding = change compression rate per user</a:t>
            </a:r>
            <a:r>
              <a:rPr lang="ja-JP" altLang="en-US">
                <a:ea typeface="ＭＳ Ｐゴシック" charset="0"/>
                <a:cs typeface="ＭＳ Ｐゴシック" charset="0"/>
              </a:rPr>
              <a:t>’</a:t>
            </a:r>
            <a:r>
              <a:rPr lang="en-US">
                <a:ea typeface="ＭＳ Ｐゴシック" charset="0"/>
                <a:cs typeface="ＭＳ Ｐゴシック" charset="0"/>
              </a:rPr>
              <a:t>s bandwidth</a:t>
            </a:r>
          </a:p>
        </p:txBody>
      </p:sp>
    </p:spTree>
    <p:extLst>
      <p:ext uri="{BB962C8B-B14F-4D97-AF65-F5344CB8AC3E}">
        <p14:creationId xmlns:p14="http://schemas.microsoft.com/office/powerpoint/2010/main" val="52758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65882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49738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Nxdomain</a:t>
            </a:r>
            <a:r>
              <a:rPr lang="en-US" dirty="0" smtClean="0"/>
              <a:t> = nonexistent domain</a:t>
            </a:r>
            <a:endParaRPr lang="en-US" dirty="0"/>
          </a:p>
        </p:txBody>
      </p:sp>
      <p:sp>
        <p:nvSpPr>
          <p:cNvPr id="4" name="Slide Number Placeholder 3"/>
          <p:cNvSpPr>
            <a:spLocks noGrp="1"/>
          </p:cNvSpPr>
          <p:nvPr>
            <p:ph type="sldNum" sz="quarter" idx="10"/>
          </p:nvPr>
        </p:nvSpPr>
        <p:spPr/>
        <p:txBody>
          <a:bodyPr/>
          <a:lstStyle/>
          <a:p>
            <a:pPr>
              <a:defRPr/>
            </a:pPr>
            <a:fld id="{973AB7D2-44D9-C341-97F4-AF3A6AE0BBCF}" type="slidenum">
              <a:rPr lang="en-US" smtClean="0"/>
              <a:pPr>
                <a:defRPr/>
              </a:pPr>
              <a:t>14</a:t>
            </a:fld>
            <a:endParaRPr lang="en-US"/>
          </a:p>
        </p:txBody>
      </p:sp>
    </p:spTree>
    <p:extLst>
      <p:ext uri="{BB962C8B-B14F-4D97-AF65-F5344CB8AC3E}">
        <p14:creationId xmlns:p14="http://schemas.microsoft.com/office/powerpoint/2010/main" val="1849146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a:t>
            </a:r>
            <a:endParaRPr lang="en-US" dirty="0"/>
          </a:p>
        </p:txBody>
      </p:sp>
      <p:sp>
        <p:nvSpPr>
          <p:cNvPr id="4" name="Slide Number Placeholder 3"/>
          <p:cNvSpPr>
            <a:spLocks noGrp="1"/>
          </p:cNvSpPr>
          <p:nvPr>
            <p:ph type="sldNum" sz="quarter" idx="10"/>
          </p:nvPr>
        </p:nvSpPr>
        <p:spPr/>
        <p:txBody>
          <a:bodyPr/>
          <a:lstStyle/>
          <a:p>
            <a:pPr>
              <a:defRPr/>
            </a:pPr>
            <a:fld id="{973AB7D2-44D9-C341-97F4-AF3A6AE0BBCF}" type="slidenum">
              <a:rPr lang="en-US" smtClean="0"/>
              <a:pPr>
                <a:defRPr/>
              </a:pPr>
              <a:t>17</a:t>
            </a:fld>
            <a:endParaRPr lang="en-US"/>
          </a:p>
        </p:txBody>
      </p:sp>
    </p:spTree>
    <p:extLst>
      <p:ext uri="{BB962C8B-B14F-4D97-AF65-F5344CB8AC3E}">
        <p14:creationId xmlns:p14="http://schemas.microsoft.com/office/powerpoint/2010/main" val="756613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EF08BAEC-03B0-A04E-B111-D9E2D4A28CE4}" type="slidenum">
              <a:rPr lang="en-US" sz="1300" b="0">
                <a:latin typeface="Times New Roman" charset="0"/>
              </a:rPr>
              <a:pPr eaLnBrk="1" hangingPunct="1"/>
              <a:t>19</a:t>
            </a:fld>
            <a:endParaRPr lang="en-US" sz="1300" b="0">
              <a:latin typeface="Times New Roman" charset="0"/>
            </a:endParaRPr>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84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E1F5FFE-DA7F-4947-BBC6-ADC6EEF77A0A}" type="slidenum">
              <a:rPr lang="en-US" sz="1300" b="0">
                <a:latin typeface="Times New Roman" charset="0"/>
              </a:rPr>
              <a:pPr eaLnBrk="1" hangingPunct="1"/>
              <a:t>20</a:t>
            </a:fld>
            <a:endParaRPr lang="en-US" sz="1300" b="0">
              <a:latin typeface="Times New Roman" charset="0"/>
            </a:endParaRPr>
          </a:p>
        </p:txBody>
      </p:sp>
      <p:sp>
        <p:nvSpPr>
          <p:cNvPr id="27651" name="Rectangle 2"/>
          <p:cNvSpPr>
            <a:spLocks noGrp="1" noRot="1" noChangeAspect="1" noChangeArrowheads="1" noTextEdit="1"/>
          </p:cNvSpPr>
          <p:nvPr>
            <p:ph type="sldImg"/>
          </p:nvPr>
        </p:nvSpPr>
        <p:spPr>
          <a:xfrm>
            <a:off x="1258888" y="720725"/>
            <a:ext cx="4800600" cy="3600450"/>
          </a:xfrm>
          <a:ln/>
        </p:spPr>
      </p:sp>
      <p:sp>
        <p:nvSpPr>
          <p:cNvPr id="27652"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926801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4AEBA379-93A0-A04E-87C9-E0D3C80309CA}" type="slidenum">
              <a:rPr lang="en-US" sz="1300" b="0">
                <a:latin typeface="Times New Roman" charset="0"/>
              </a:rPr>
              <a:pPr eaLnBrk="1" hangingPunct="1"/>
              <a:t>21</a:t>
            </a:fld>
            <a:endParaRPr lang="en-US" sz="1300" b="0">
              <a:latin typeface="Times New Roman" charset="0"/>
            </a:endParaRPr>
          </a:p>
        </p:txBody>
      </p:sp>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69754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A6F33496-7387-534C-BBBA-05DE0EA6CD13}" type="slidenum">
              <a:rPr lang="en-US" sz="1300" b="0">
                <a:latin typeface="Times New Roman" charset="0"/>
              </a:rPr>
              <a:pPr eaLnBrk="1" hangingPunct="1"/>
              <a:t>24</a:t>
            </a:fld>
            <a:endParaRPr lang="en-US" sz="1300" b="0">
              <a:latin typeface="Times New Roman"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932666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0609F867-9013-3B45-ABDA-3BDB8C9B34E7}" type="slidenum">
              <a:rPr lang="en-US" sz="1300" b="0">
                <a:latin typeface="Times New Roman" charset="0"/>
              </a:rPr>
              <a:pPr eaLnBrk="1" hangingPunct="1"/>
              <a:t>25</a:t>
            </a:fld>
            <a:endParaRPr lang="en-US" sz="1300" b="0">
              <a:latin typeface="Times New Roman"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88269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682788-C7CE-9044-87D5-275ACBF26035}" type="slidenum">
              <a:rPr lang="en-US" altLang="en-US"/>
              <a:pPr>
                <a:defRPr/>
              </a:pPr>
              <a:t>‹#›</a:t>
            </a:fld>
            <a:endParaRPr lang="en-US" altLang="en-US"/>
          </a:p>
        </p:txBody>
      </p:sp>
    </p:spTree>
    <p:extLst>
      <p:ext uri="{BB962C8B-B14F-4D97-AF65-F5344CB8AC3E}">
        <p14:creationId xmlns:p14="http://schemas.microsoft.com/office/powerpoint/2010/main" val="1281306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00C1565-3E36-7B4A-B50F-E3686F8F960F}" type="slidenum">
              <a:rPr lang="en-US" altLang="en-US"/>
              <a:pPr>
                <a:defRPr/>
              </a:pPr>
              <a:t>‹#›</a:t>
            </a:fld>
            <a:endParaRPr lang="en-US" altLang="en-US"/>
          </a:p>
        </p:txBody>
      </p:sp>
    </p:spTree>
    <p:extLst>
      <p:ext uri="{BB962C8B-B14F-4D97-AF65-F5344CB8AC3E}">
        <p14:creationId xmlns:p14="http://schemas.microsoft.com/office/powerpoint/2010/main" val="605472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8C9ECEF-3851-E64E-9465-C326272ABD2F}" type="slidenum">
              <a:rPr lang="en-US" altLang="en-US"/>
              <a:pPr>
                <a:defRPr/>
              </a:pPr>
              <a:t>‹#›</a:t>
            </a:fld>
            <a:endParaRPr lang="en-US" altLang="en-US"/>
          </a:p>
        </p:txBody>
      </p:sp>
    </p:spTree>
    <p:extLst>
      <p:ext uri="{BB962C8B-B14F-4D97-AF65-F5344CB8AC3E}">
        <p14:creationId xmlns:p14="http://schemas.microsoft.com/office/powerpoint/2010/main" val="1391460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22238"/>
            <a:ext cx="9144000" cy="868362"/>
          </a:xfrm>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95400"/>
            <a:ext cx="8534400" cy="48355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AD96B3-034F-0E44-B7B5-FAB526374CDC}" type="slidenum">
              <a:rPr lang="en-US" altLang="en-US"/>
              <a:pPr>
                <a:defRPr/>
              </a:pPr>
              <a:t>‹#›</a:t>
            </a:fld>
            <a:endParaRPr lang="en-US" altLang="en-US"/>
          </a:p>
        </p:txBody>
      </p:sp>
    </p:spTree>
    <p:extLst>
      <p:ext uri="{BB962C8B-B14F-4D97-AF65-F5344CB8AC3E}">
        <p14:creationId xmlns:p14="http://schemas.microsoft.com/office/powerpoint/2010/main" val="2106102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8C2CCC-6E69-BC47-A41A-7A10A3BF14BA}" type="slidenum">
              <a:rPr lang="en-US" altLang="en-US"/>
              <a:pPr>
                <a:defRPr/>
              </a:pPr>
              <a:t>‹#›</a:t>
            </a:fld>
            <a:endParaRPr lang="en-US" altLang="en-US"/>
          </a:p>
        </p:txBody>
      </p:sp>
    </p:spTree>
    <p:extLst>
      <p:ext uri="{BB962C8B-B14F-4D97-AF65-F5344CB8AC3E}">
        <p14:creationId xmlns:p14="http://schemas.microsoft.com/office/powerpoint/2010/main" val="297629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62BB04E-45F0-884C-AC41-9D9048442690}" type="slidenum">
              <a:rPr lang="en-US" altLang="en-US"/>
              <a:pPr>
                <a:defRPr/>
              </a:pPr>
              <a:t>‹#›</a:t>
            </a:fld>
            <a:endParaRPr lang="en-US" altLang="en-US"/>
          </a:p>
        </p:txBody>
      </p:sp>
    </p:spTree>
    <p:extLst>
      <p:ext uri="{BB962C8B-B14F-4D97-AF65-F5344CB8AC3E}">
        <p14:creationId xmlns:p14="http://schemas.microsoft.com/office/powerpoint/2010/main" val="771979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1C4C743-DB08-0142-BD41-3437DE85F9B2}" type="slidenum">
              <a:rPr lang="en-US" altLang="en-US"/>
              <a:pPr>
                <a:defRPr/>
              </a:pPr>
              <a:t>‹#›</a:t>
            </a:fld>
            <a:endParaRPr lang="en-US" altLang="en-US"/>
          </a:p>
        </p:txBody>
      </p:sp>
    </p:spTree>
    <p:extLst>
      <p:ext uri="{BB962C8B-B14F-4D97-AF65-F5344CB8AC3E}">
        <p14:creationId xmlns:p14="http://schemas.microsoft.com/office/powerpoint/2010/main" val="1706223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ADF5061-46DE-5F40-8717-B0C451628FED}" type="slidenum">
              <a:rPr lang="en-US" altLang="en-US"/>
              <a:pPr>
                <a:defRPr/>
              </a:pPr>
              <a:t>‹#›</a:t>
            </a:fld>
            <a:endParaRPr lang="en-US" altLang="en-US"/>
          </a:p>
        </p:txBody>
      </p:sp>
    </p:spTree>
    <p:extLst>
      <p:ext uri="{BB962C8B-B14F-4D97-AF65-F5344CB8AC3E}">
        <p14:creationId xmlns:p14="http://schemas.microsoft.com/office/powerpoint/2010/main" val="1155780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9DA8D3D-8FC4-F943-8A10-AC38D0F8C23A}" type="slidenum">
              <a:rPr lang="en-US" altLang="en-US"/>
              <a:pPr>
                <a:defRPr/>
              </a:pPr>
              <a:t>‹#›</a:t>
            </a:fld>
            <a:endParaRPr lang="en-US" altLang="en-US"/>
          </a:p>
        </p:txBody>
      </p:sp>
    </p:spTree>
    <p:extLst>
      <p:ext uri="{BB962C8B-B14F-4D97-AF65-F5344CB8AC3E}">
        <p14:creationId xmlns:p14="http://schemas.microsoft.com/office/powerpoint/2010/main" val="1218973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693B812-F004-4944-A80B-EFB1BB9F1009}" type="slidenum">
              <a:rPr lang="en-US" altLang="en-US"/>
              <a:pPr>
                <a:defRPr/>
              </a:pPr>
              <a:t>‹#›</a:t>
            </a:fld>
            <a:endParaRPr lang="en-US" altLang="en-US"/>
          </a:p>
        </p:txBody>
      </p:sp>
    </p:spTree>
    <p:extLst>
      <p:ext uri="{BB962C8B-B14F-4D97-AF65-F5344CB8AC3E}">
        <p14:creationId xmlns:p14="http://schemas.microsoft.com/office/powerpoint/2010/main" val="301319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E678A81-BDE1-0645-BE0C-CE688D8C5CED}" type="slidenum">
              <a:rPr lang="en-US" altLang="en-US"/>
              <a:pPr>
                <a:defRPr/>
              </a:pPr>
              <a:t>‹#›</a:t>
            </a:fld>
            <a:endParaRPr lang="en-US" altLang="en-US"/>
          </a:p>
        </p:txBody>
      </p:sp>
    </p:spTree>
    <p:extLst>
      <p:ext uri="{BB962C8B-B14F-4D97-AF65-F5344CB8AC3E}">
        <p14:creationId xmlns:p14="http://schemas.microsoft.com/office/powerpoint/2010/main" val="514195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22238"/>
            <a:ext cx="91440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295400"/>
            <a:ext cx="8534400" cy="483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901124"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b="0">
                <a:latin typeface="+mn-lt"/>
                <a:ea typeface="+mn-ea"/>
                <a:cs typeface="+mn-cs"/>
              </a:defRPr>
            </a:lvl1pPr>
          </a:lstStyle>
          <a:p>
            <a:pPr>
              <a:defRPr/>
            </a:pPr>
            <a:endParaRPr lang="en-US"/>
          </a:p>
        </p:txBody>
      </p:sp>
      <p:sp>
        <p:nvSpPr>
          <p:cNvPr id="9011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0">
                <a:latin typeface="+mn-lt"/>
                <a:ea typeface="+mn-ea"/>
                <a:cs typeface="+mn-cs"/>
              </a:defRPr>
            </a:lvl1pPr>
          </a:lstStyle>
          <a:p>
            <a:pPr>
              <a:defRPr/>
            </a:pPr>
            <a:endParaRPr lang="en-US"/>
          </a:p>
        </p:txBody>
      </p:sp>
      <p:sp>
        <p:nvSpPr>
          <p:cNvPr id="901126"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smtClean="0">
                <a:latin typeface="Arial" charset="0"/>
              </a:defRPr>
            </a:lvl1pPr>
          </a:lstStyle>
          <a:p>
            <a:pPr>
              <a:defRPr/>
            </a:pPr>
            <a:fld id="{0435BEAC-A497-874B-A146-DD514129D71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ctr" rtl="0" eaLnBrk="0" fontAlgn="base" hangingPunct="0">
        <a:spcBef>
          <a:spcPct val="0"/>
        </a:spcBef>
        <a:spcAft>
          <a:spcPct val="0"/>
        </a:spcAft>
        <a:defRPr sz="39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2pPr>
      <a:lvl3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3pPr>
      <a:lvl4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4pPr>
      <a:lvl5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charset="2"/>
        <a:buChar char="l"/>
        <a:defRPr sz="2800">
          <a:solidFill>
            <a:schemeClr val="tx1"/>
          </a:solidFill>
          <a:latin typeface="+mn-lt"/>
          <a:ea typeface="ＭＳ Ｐゴシック"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charset="2"/>
        <a:buChar char="l"/>
        <a:defRPr sz="2400">
          <a:solidFill>
            <a:schemeClr val="tx1"/>
          </a:solidFill>
          <a:latin typeface="+mn-lt"/>
          <a:ea typeface="ＭＳ Ｐゴシック" charset="-128"/>
        </a:defRPr>
      </a:lvl2pPr>
      <a:lvl3pPr marL="987425" indent="-293688" algn="l" rtl="0" eaLnBrk="0" fontAlgn="base" hangingPunct="0">
        <a:spcBef>
          <a:spcPct val="20000"/>
        </a:spcBef>
        <a:spcAft>
          <a:spcPct val="0"/>
        </a:spcAft>
        <a:buClr>
          <a:schemeClr val="accent1"/>
        </a:buClr>
        <a:buSzPct val="70000"/>
        <a:buFont typeface="Wingdings" charset="2"/>
        <a:buChar char="l"/>
        <a:defRPr sz="2000">
          <a:solidFill>
            <a:schemeClr val="tx1"/>
          </a:solidFill>
          <a:latin typeface="+mn-lt"/>
          <a:ea typeface="ＭＳ Ｐゴシック" charset="-128"/>
        </a:defRPr>
      </a:lvl3pPr>
      <a:lvl4pPr marL="1281113" indent="-292100" algn="l" rtl="0" eaLnBrk="0" fontAlgn="base" hangingPunct="0">
        <a:spcBef>
          <a:spcPct val="20000"/>
        </a:spcBef>
        <a:spcAft>
          <a:spcPct val="0"/>
        </a:spcAft>
        <a:buClr>
          <a:schemeClr val="tx2"/>
        </a:buClr>
        <a:buSzPct val="75000"/>
        <a:buFont typeface="Wingdings" charset="2"/>
        <a:buChar char="§"/>
        <a:defRPr>
          <a:solidFill>
            <a:schemeClr val="tx1"/>
          </a:solidFill>
          <a:latin typeface="+mn-lt"/>
          <a:ea typeface="ＭＳ Ｐゴシック" charset="-128"/>
        </a:defRPr>
      </a:lvl4pPr>
      <a:lvl5pPr marL="1598613" indent="-315913" algn="l" rtl="0" eaLnBrk="0" fontAlgn="base" hangingPunct="0">
        <a:spcBef>
          <a:spcPct val="20000"/>
        </a:spcBef>
        <a:spcAft>
          <a:spcPct val="0"/>
        </a:spcAft>
        <a:buClr>
          <a:schemeClr val="folHlink"/>
        </a:buClr>
        <a:buSzPct val="80000"/>
        <a:buFont typeface="Wingdings" charset="2"/>
        <a:buChar char="§"/>
        <a:defRPr sz="1200">
          <a:solidFill>
            <a:schemeClr val="tx1"/>
          </a:solidFill>
          <a:latin typeface="+mn-lt"/>
          <a:ea typeface="ＭＳ Ｐゴシック" charset="-128"/>
        </a:defRPr>
      </a:lvl5pPr>
      <a:lvl6pPr marL="20558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6pPr>
      <a:lvl7pPr marL="25130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7pPr>
      <a:lvl8pPr marL="29702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8pPr>
      <a:lvl9pPr marL="34274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hyperlink" Target="http://images.google.com/imgres?imgurl=http://www.janelanaweb.com/digitais/imagens/nelson.gif&amp;imgrefurl=http://www.janelanaweb.com/digitais/alquimistanelson.html&amp;h=204&amp;w=150&amp;sz=55&amp;tbnid=IDD4qt-_U98J:&amp;tbnh=97&amp;tbnw=72&amp;start=15&amp;prev=/images?q=ted+nelson&amp;hl=en&amp;lr=&amp;sa=N" TargetMode="External"/><Relationship Id="rId4"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3" Type="http://schemas.openxmlformats.org/officeDocument/2006/relationships/hyperlink" Target="http://www.w3.org/Press/Stock/Berners-Lee/2001-eur-head-quarter.jpg" TargetMode="External"/><Relationship Id="rId4"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8.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2.bin"/><Relationship Id="rId5" Type="http://schemas.openxmlformats.org/officeDocument/2006/relationships/image" Target="../media/image9.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3.bin"/><Relationship Id="rId5" Type="http://schemas.openxmlformats.org/officeDocument/2006/relationships/image" Target="../media/image9.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ctrTitle"/>
          </p:nvPr>
        </p:nvSpPr>
        <p:spPr>
          <a:xfrm>
            <a:off x="0" y="2130425"/>
            <a:ext cx="9144000" cy="1470025"/>
          </a:xfrm>
        </p:spPr>
        <p:txBody>
          <a:bodyPr/>
          <a:lstStyle/>
          <a:p>
            <a:pPr eaLnBrk="1" hangingPunct="1"/>
            <a:r>
              <a:rPr lang="en-US" altLang="en-US" dirty="0" smtClean="0"/>
              <a:t>CS 168</a:t>
            </a:r>
            <a:r>
              <a:rPr lang="en-US" altLang="en-US" dirty="0"/>
              <a:t/>
            </a:r>
            <a:br>
              <a:rPr lang="en-US" altLang="en-US" dirty="0"/>
            </a:br>
            <a:r>
              <a:rPr lang="en-US" altLang="en-US" dirty="0"/>
              <a:t> </a:t>
            </a:r>
            <a:r>
              <a:rPr lang="en-US" altLang="en-US" dirty="0" smtClean="0"/>
              <a:t>DNS, HTTP, and the Web</a:t>
            </a:r>
            <a:endParaRPr lang="en-US" altLang="en-US" dirty="0"/>
          </a:p>
        </p:txBody>
      </p:sp>
      <p:sp>
        <p:nvSpPr>
          <p:cNvPr id="16386" name="Subtitle 2"/>
          <p:cNvSpPr>
            <a:spLocks noGrp="1"/>
          </p:cNvSpPr>
          <p:nvPr>
            <p:ph type="subTitle" idx="1"/>
          </p:nvPr>
        </p:nvSpPr>
        <p:spPr>
          <a:xfrm>
            <a:off x="0" y="3886200"/>
            <a:ext cx="9144000" cy="1752600"/>
          </a:xfrm>
        </p:spPr>
        <p:txBody>
          <a:bodyPr/>
          <a:lstStyle/>
          <a:p>
            <a:pPr eaLnBrk="1" hangingPunct="1"/>
            <a:r>
              <a:rPr lang="en-US" altLang="en-US" dirty="0">
                <a:solidFill>
                  <a:srgbClr val="660066"/>
                </a:solidFill>
              </a:rPr>
              <a:t>Fall </a:t>
            </a:r>
            <a:r>
              <a:rPr lang="en-US" altLang="en-US" dirty="0" smtClean="0">
                <a:solidFill>
                  <a:srgbClr val="660066"/>
                </a:solidFill>
              </a:rPr>
              <a:t>2016</a:t>
            </a:r>
            <a:endParaRPr lang="en-US" altLang="en-US" dirty="0">
              <a:solidFill>
                <a:srgbClr val="660066"/>
              </a:solidFill>
            </a:endParaRPr>
          </a:p>
          <a:p>
            <a:pPr eaLnBrk="1" hangingPunct="1"/>
            <a:r>
              <a:rPr lang="en-US" altLang="en-US" dirty="0">
                <a:solidFill>
                  <a:srgbClr val="660066"/>
                </a:solidFill>
              </a:rPr>
              <a:t>Scott </a:t>
            </a:r>
            <a:r>
              <a:rPr lang="en-US" altLang="en-US" dirty="0" smtClean="0">
                <a:solidFill>
                  <a:srgbClr val="660066"/>
                </a:solidFill>
              </a:rPr>
              <a:t>Shenker</a:t>
            </a:r>
          </a:p>
          <a:p>
            <a:pPr eaLnBrk="1" hangingPunct="1"/>
            <a:r>
              <a:rPr lang="en-US" altLang="en-US" u="sng" dirty="0" smtClean="0">
                <a:solidFill>
                  <a:srgbClr val="660066"/>
                </a:solidFill>
              </a:rPr>
              <a:t>CS168.io</a:t>
            </a:r>
            <a:endParaRPr lang="en-US" altLang="en-US" u="sng" dirty="0">
              <a:solidFill>
                <a:srgbClr val="660066"/>
              </a:solidFill>
            </a:endParaRPr>
          </a:p>
          <a:p>
            <a:pPr eaLnBrk="1" hangingPunct="1"/>
            <a:r>
              <a:rPr lang="en-US" altLang="en-US" u="sng" dirty="0">
                <a:solidFill>
                  <a:srgbClr val="660066"/>
                </a:solidFill>
              </a:rPr>
              <a:t>http://</a:t>
            </a:r>
            <a:r>
              <a:rPr lang="en-US" altLang="en-US" u="sng" dirty="0" err="1">
                <a:solidFill>
                  <a:srgbClr val="660066"/>
                </a:solidFill>
              </a:rPr>
              <a:t>inst.eecs.berkeley.edu</a:t>
            </a:r>
            <a:r>
              <a:rPr lang="en-US" altLang="en-US" u="sng" dirty="0">
                <a:solidFill>
                  <a:srgbClr val="660066"/>
                </a:solidFill>
              </a:rPr>
              <a:t>/~</a:t>
            </a:r>
            <a:r>
              <a:rPr lang="en-US" altLang="en-US" u="sng" dirty="0" smtClean="0">
                <a:solidFill>
                  <a:srgbClr val="660066"/>
                </a:solidFill>
              </a:rPr>
              <a:t>cs168/fa16/</a:t>
            </a:r>
            <a:endParaRPr lang="en-US" altLang="en-US" dirty="0">
              <a:solidFill>
                <a:srgbClr val="660066"/>
              </a:solidFill>
            </a:endParaRPr>
          </a:p>
          <a:p>
            <a:pPr eaLnBrk="1" hangingPunct="1"/>
            <a:endParaRPr lang="en-US" altLang="en-US" dirty="0">
              <a:solidFill>
                <a:srgbClr val="660066"/>
              </a:solidFill>
            </a:endParaRPr>
          </a:p>
        </p:txBody>
      </p:sp>
      <p:sp>
        <p:nvSpPr>
          <p:cNvPr id="1638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2C38D374-E50A-2840-9D66-740E093B59C9}" type="slidenum">
              <a:rPr lang="en-US" altLang="en-US" sz="1000" b="0">
                <a:latin typeface="Arial" charset="0"/>
              </a:rPr>
              <a:pPr/>
              <a:t>1</a:t>
            </a:fld>
            <a:endParaRPr lang="en-US" altLang="en-US" sz="1000" b="0">
              <a:latin typeface="Arial" charset="0"/>
            </a:endParaRPr>
          </a:p>
        </p:txBody>
      </p:sp>
    </p:spTree>
    <p:extLst>
      <p:ext uri="{BB962C8B-B14F-4D97-AF65-F5344CB8AC3E}">
        <p14:creationId xmlns:p14="http://schemas.microsoft.com/office/powerpoint/2010/main" val="468569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Scaling (names, users, updates, etc.)</a:t>
            </a:r>
          </a:p>
          <a:p>
            <a:pPr lvl="1"/>
            <a:r>
              <a:rPr lang="en-US" dirty="0" smtClean="0"/>
              <a:t>Yes</a:t>
            </a:r>
          </a:p>
          <a:p>
            <a:pPr lvl="3"/>
            <a:endParaRPr lang="en-US" dirty="0" smtClean="0"/>
          </a:p>
          <a:p>
            <a:r>
              <a:rPr lang="en-US" dirty="0" smtClean="0"/>
              <a:t>Ease of management (uniqueness of names, etc.)</a:t>
            </a:r>
          </a:p>
          <a:p>
            <a:pPr lvl="1"/>
            <a:r>
              <a:rPr lang="en-US" dirty="0" smtClean="0"/>
              <a:t>Yes</a:t>
            </a:r>
          </a:p>
          <a:p>
            <a:pPr lvl="3"/>
            <a:endParaRPr lang="en-US" dirty="0" smtClean="0"/>
          </a:p>
          <a:p>
            <a:r>
              <a:rPr lang="en-US" dirty="0" smtClean="0"/>
              <a:t>Availability and consistency</a:t>
            </a:r>
          </a:p>
          <a:p>
            <a:pPr lvl="1"/>
            <a:r>
              <a:rPr lang="en-US" dirty="0" smtClean="0"/>
              <a:t>Yes</a:t>
            </a:r>
          </a:p>
          <a:p>
            <a:pPr lvl="5"/>
            <a:endParaRPr lang="en-US" dirty="0" smtClean="0"/>
          </a:p>
          <a:p>
            <a:r>
              <a:rPr lang="en-US" dirty="0" smtClean="0"/>
              <a:t>Fast lookups</a:t>
            </a:r>
          </a:p>
          <a:p>
            <a:pPr lvl="1"/>
            <a:r>
              <a:rPr lang="en-US" dirty="0" smtClean="0"/>
              <a:t>??</a:t>
            </a:r>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10</a:t>
            </a:fld>
            <a:endParaRPr lang="en-US" altLang="en-US"/>
          </a:p>
        </p:txBody>
      </p:sp>
    </p:spTree>
    <p:extLst>
      <p:ext uri="{BB962C8B-B14F-4D97-AF65-F5344CB8AC3E}">
        <p14:creationId xmlns:p14="http://schemas.microsoft.com/office/powerpoint/2010/main" val="764935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 name="Shape 1251"/>
          <p:cNvSpPr/>
          <p:nvPr/>
        </p:nvSpPr>
        <p:spPr>
          <a:xfrm>
            <a:off x="1089422" y="3795118"/>
            <a:ext cx="2821782"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52" name="Shape 1252"/>
          <p:cNvSpPr/>
          <p:nvPr/>
        </p:nvSpPr>
        <p:spPr>
          <a:xfrm>
            <a:off x="1154712" y="3999005"/>
            <a:ext cx="1845373" cy="424223"/>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53" name="Shape 1253"/>
          <p:cNvSpPr/>
          <p:nvPr/>
        </p:nvSpPr>
        <p:spPr>
          <a:xfrm flipH="1">
            <a:off x="2394028" y="4465757"/>
            <a:ext cx="637954" cy="978196"/>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54" name="Shape 1254"/>
          <p:cNvSpPr/>
          <p:nvPr/>
        </p:nvSpPr>
        <p:spPr>
          <a:xfrm>
            <a:off x="2187773" y="5304234"/>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55" name="Shape 1255"/>
          <p:cNvSpPr/>
          <p:nvPr/>
        </p:nvSpPr>
        <p:spPr>
          <a:xfrm flipH="1">
            <a:off x="3042614" y="3398737"/>
            <a:ext cx="585068" cy="981960"/>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56" name="Shape 1256"/>
          <p:cNvSpPr/>
          <p:nvPr/>
        </p:nvSpPr>
        <p:spPr>
          <a:xfrm flipH="1">
            <a:off x="3053246" y="4380248"/>
            <a:ext cx="1442696" cy="64245"/>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57" name="Shape 1257"/>
          <p:cNvSpPr/>
          <p:nvPr/>
        </p:nvSpPr>
        <p:spPr>
          <a:xfrm>
            <a:off x="2821781" y="4205883"/>
            <a:ext cx="446484" cy="446484"/>
          </a:xfrm>
          <a:prstGeom prst="roundRect">
            <a:avLst>
              <a:gd name="adj" fmla="val 30000"/>
            </a:avLst>
          </a:prstGeom>
          <a:solidFill>
            <a:srgbClr val="D6D6D6"/>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58" name="Shape 1258"/>
          <p:cNvSpPr/>
          <p:nvPr/>
        </p:nvSpPr>
        <p:spPr>
          <a:xfrm>
            <a:off x="1000125" y="381297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60" name="Shape 1260"/>
          <p:cNvSpPr/>
          <p:nvPr/>
        </p:nvSpPr>
        <p:spPr>
          <a:xfrm>
            <a:off x="1259086" y="4277320"/>
            <a:ext cx="838980" cy="1071073"/>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61" name="Shape 1261"/>
          <p:cNvSpPr/>
          <p:nvPr/>
        </p:nvSpPr>
        <p:spPr>
          <a:xfrm flipH="1">
            <a:off x="1447100" y="2626294"/>
            <a:ext cx="2843869" cy="1245766"/>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63" name="Shape 1263"/>
          <p:cNvSpPr/>
          <p:nvPr/>
        </p:nvSpPr>
        <p:spPr>
          <a:xfrm>
            <a:off x="4393406" y="2312788"/>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64" name="Shape 1264"/>
          <p:cNvSpPr/>
          <p:nvPr/>
        </p:nvSpPr>
        <p:spPr>
          <a:xfrm>
            <a:off x="4223742" y="1292671"/>
            <a:ext cx="1910953" cy="995461"/>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p>
            <a:pPr lvl="0" algn="l">
              <a:defRPr sz="1800"/>
            </a:pPr>
            <a:r>
              <a:rPr sz="3000">
                <a:solidFill>
                  <a:srgbClr val="0096FF"/>
                </a:solidFill>
                <a:latin typeface="Calibri"/>
                <a:ea typeface="+mn-ea"/>
                <a:cs typeface="Calibri"/>
                <a:sym typeface="Calibri"/>
              </a:rPr>
              <a:t>root </a:t>
            </a:r>
          </a:p>
          <a:p>
            <a:pPr lvl="0" algn="l">
              <a:defRPr sz="1800"/>
            </a:pPr>
            <a:r>
              <a:rPr sz="3000">
                <a:solidFill>
                  <a:srgbClr val="0096FF"/>
                </a:solidFill>
                <a:latin typeface="Calibri"/>
                <a:ea typeface="+mn-ea"/>
                <a:cs typeface="Calibri"/>
                <a:sym typeface="Calibri"/>
              </a:rPr>
              <a:t>DNS server</a:t>
            </a:r>
          </a:p>
        </p:txBody>
      </p:sp>
      <p:sp>
        <p:nvSpPr>
          <p:cNvPr id="1268" name="Shape 1268"/>
          <p:cNvSpPr/>
          <p:nvPr/>
        </p:nvSpPr>
        <p:spPr>
          <a:xfrm>
            <a:off x="7715250" y="5045273"/>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69" name="Shape 1269"/>
          <p:cNvSpPr/>
          <p:nvPr/>
        </p:nvSpPr>
        <p:spPr>
          <a:xfrm flipH="1">
            <a:off x="1572936" y="3598877"/>
            <a:ext cx="5297647" cy="440423"/>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0" name="Shape 1270"/>
          <p:cNvSpPr/>
          <p:nvPr/>
        </p:nvSpPr>
        <p:spPr>
          <a:xfrm flipV="1">
            <a:off x="1518047" y="2780949"/>
            <a:ext cx="2772922" cy="1192762"/>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1" name="Shape 1271"/>
          <p:cNvSpPr/>
          <p:nvPr/>
        </p:nvSpPr>
        <p:spPr>
          <a:xfrm flipV="1">
            <a:off x="1547768" y="3734052"/>
            <a:ext cx="5288719" cy="443666"/>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2" name="Shape 1272"/>
          <p:cNvSpPr/>
          <p:nvPr/>
        </p:nvSpPr>
        <p:spPr>
          <a:xfrm flipH="1" flipV="1">
            <a:off x="1547768" y="4278385"/>
            <a:ext cx="6165910" cy="792760"/>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3" name="Shape 1273"/>
          <p:cNvSpPr/>
          <p:nvPr/>
        </p:nvSpPr>
        <p:spPr>
          <a:xfrm>
            <a:off x="1472268" y="4404220"/>
            <a:ext cx="6165909" cy="805346"/>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4" name="Shape 1274"/>
          <p:cNvSpPr/>
          <p:nvPr/>
        </p:nvSpPr>
        <p:spPr>
          <a:xfrm flipH="1" flipV="1">
            <a:off x="1157681" y="4404219"/>
            <a:ext cx="868261" cy="1119932"/>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5" name="Shape 1275"/>
          <p:cNvSpPr/>
          <p:nvPr/>
        </p:nvSpPr>
        <p:spPr>
          <a:xfrm>
            <a:off x="228600" y="1230818"/>
            <a:ext cx="3486150" cy="503019"/>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b="1">
                <a:solidFill>
                  <a:srgbClr val="942193"/>
                </a:solidFill>
                <a:latin typeface="+mn-lt"/>
                <a:ea typeface="+mn-ea"/>
                <a:cs typeface="+mn-cs"/>
                <a:sym typeface="Calibri"/>
              </a:defRPr>
            </a:lvl1pPr>
          </a:lstStyle>
          <a:p>
            <a:pPr lvl="0">
              <a:defRPr sz="1800" b="0">
                <a:solidFill>
                  <a:srgbClr val="000000"/>
                </a:solidFill>
              </a:defRPr>
            </a:pPr>
            <a:r>
              <a:rPr sz="2800" dirty="0">
                <a:solidFill>
                  <a:srgbClr val="FF0000"/>
                </a:solidFill>
                <a:latin typeface="Calibri"/>
                <a:cs typeface="Calibri"/>
              </a:rPr>
              <a:t>iterative DNS query</a:t>
            </a:r>
          </a:p>
        </p:txBody>
      </p:sp>
      <p:sp>
        <p:nvSpPr>
          <p:cNvPr id="29" name="Shape 1144"/>
          <p:cNvSpPr/>
          <p:nvPr/>
        </p:nvSpPr>
        <p:spPr>
          <a:xfrm>
            <a:off x="2331152" y="5529938"/>
            <a:ext cx="3764848" cy="903128"/>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defRPr b="1">
                <a:solidFill>
                  <a:srgbClr val="0096FF"/>
                </a:solidFill>
                <a:latin typeface="+mn-lt"/>
                <a:ea typeface="+mn-ea"/>
                <a:cs typeface="+mn-cs"/>
                <a:sym typeface="Calibri"/>
              </a:defRPr>
            </a:lvl1pPr>
          </a:lstStyle>
          <a:p>
            <a:pPr lvl="0" algn="l">
              <a:defRPr sz="1800" b="0">
                <a:solidFill>
                  <a:srgbClr val="000000"/>
                </a:solidFill>
              </a:defRPr>
            </a:pPr>
            <a:r>
              <a:rPr sz="3000" dirty="0">
                <a:latin typeface="Calibri"/>
                <a:cs typeface="Calibri"/>
              </a:rPr>
              <a:t>DNS </a:t>
            </a:r>
            <a:r>
              <a:rPr sz="3000" dirty="0" smtClean="0">
                <a:latin typeface="Calibri"/>
                <a:cs typeface="Calibri"/>
              </a:rPr>
              <a:t>client</a:t>
            </a:r>
            <a:r>
              <a:rPr lang="en-US" sz="3000" dirty="0" smtClean="0">
                <a:latin typeface="Calibri"/>
                <a:cs typeface="Calibri"/>
              </a:rPr>
              <a:t/>
            </a:r>
            <a:br>
              <a:rPr lang="en-US" sz="3000" dirty="0" smtClean="0">
                <a:latin typeface="Calibri"/>
                <a:cs typeface="Calibri"/>
              </a:rPr>
            </a:br>
            <a:r>
              <a:rPr lang="en-US" sz="2400" dirty="0" smtClean="0">
                <a:latin typeface="Calibri"/>
                <a:cs typeface="Calibri"/>
              </a:rPr>
              <a:t>(me.cs.berkeley.edu)</a:t>
            </a:r>
            <a:endParaRPr sz="2400" dirty="0">
              <a:latin typeface="Calibri"/>
              <a:cs typeface="Calibri"/>
            </a:endParaRPr>
          </a:p>
        </p:txBody>
      </p:sp>
      <p:sp>
        <p:nvSpPr>
          <p:cNvPr id="30" name="Shape 1146"/>
          <p:cNvSpPr/>
          <p:nvPr/>
        </p:nvSpPr>
        <p:spPr>
          <a:xfrm>
            <a:off x="741164" y="2895600"/>
            <a:ext cx="1857375" cy="533796"/>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sz="3000" dirty="0">
                <a:latin typeface="Calibri"/>
                <a:cs typeface="Calibri"/>
              </a:rPr>
              <a:t>DNS server</a:t>
            </a:r>
          </a:p>
        </p:txBody>
      </p:sp>
      <p:sp>
        <p:nvSpPr>
          <p:cNvPr id="31" name="Shape 1146"/>
          <p:cNvSpPr/>
          <p:nvPr/>
        </p:nvSpPr>
        <p:spPr>
          <a:xfrm>
            <a:off x="152400" y="3322370"/>
            <a:ext cx="3505200" cy="44146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lang="en-US" sz="2400" dirty="0" smtClean="0">
                <a:latin typeface="Calibri"/>
                <a:cs typeface="Calibri"/>
              </a:rPr>
              <a:t>(</a:t>
            </a:r>
            <a:r>
              <a:rPr lang="en-US" sz="2400" dirty="0" err="1" smtClean="0">
                <a:latin typeface="Calibri"/>
                <a:cs typeface="Calibri"/>
              </a:rPr>
              <a:t>mydns.berkeley.edu</a:t>
            </a:r>
            <a:r>
              <a:rPr lang="en-US" sz="2400" dirty="0" smtClean="0">
                <a:latin typeface="Calibri"/>
                <a:cs typeface="Calibri"/>
              </a:rPr>
              <a:t>)</a:t>
            </a:r>
            <a:endParaRPr sz="2400" dirty="0">
              <a:latin typeface="Calibri"/>
              <a:cs typeface="Calibri"/>
            </a:endParaRPr>
          </a:p>
        </p:txBody>
      </p:sp>
      <p:sp>
        <p:nvSpPr>
          <p:cNvPr id="32" name="Shape 1149"/>
          <p:cNvSpPr/>
          <p:nvPr/>
        </p:nvSpPr>
        <p:spPr>
          <a:xfrm>
            <a:off x="6248400" y="3733800"/>
            <a:ext cx="1876425" cy="456852"/>
          </a:xfrm>
          <a:prstGeom prst="rect">
            <a:avLst/>
          </a:prstGeom>
          <a:solidFill>
            <a:schemeClr val="bg1"/>
          </a:solidFill>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sz="2500" dirty="0" smtClean="0">
                <a:solidFill>
                  <a:srgbClr val="0000FF"/>
                </a:solidFill>
                <a:latin typeface="Calibri"/>
                <a:cs typeface="Calibri"/>
              </a:rPr>
              <a:t>.</a:t>
            </a:r>
            <a:r>
              <a:rPr lang="en-US" sz="2500" dirty="0" smtClean="0">
                <a:solidFill>
                  <a:srgbClr val="0000FF"/>
                </a:solidFill>
                <a:latin typeface="Calibri"/>
                <a:cs typeface="Calibri"/>
              </a:rPr>
              <a:t>edu</a:t>
            </a:r>
            <a:r>
              <a:rPr sz="2500" dirty="0" smtClean="0">
                <a:solidFill>
                  <a:srgbClr val="0000FF"/>
                </a:solidFill>
                <a:latin typeface="Calibri"/>
                <a:cs typeface="Calibri"/>
              </a:rPr>
              <a:t> </a:t>
            </a:r>
            <a:r>
              <a:rPr sz="2500" dirty="0">
                <a:solidFill>
                  <a:srgbClr val="0000FF"/>
                </a:solidFill>
                <a:latin typeface="Calibri"/>
                <a:cs typeface="Calibri"/>
              </a:rPr>
              <a:t>servers</a:t>
            </a:r>
          </a:p>
        </p:txBody>
      </p:sp>
      <p:sp>
        <p:nvSpPr>
          <p:cNvPr id="33" name="Shape 1150"/>
          <p:cNvSpPr/>
          <p:nvPr/>
        </p:nvSpPr>
        <p:spPr>
          <a:xfrm>
            <a:off x="6553200" y="5102027"/>
            <a:ext cx="2209800" cy="84157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lang="en-US" sz="2500" dirty="0" err="1" smtClean="0">
                <a:solidFill>
                  <a:srgbClr val="0000FF"/>
                </a:solidFill>
                <a:latin typeface="Calibri"/>
                <a:cs typeface="Calibri"/>
              </a:rPr>
              <a:t>nyu.edu</a:t>
            </a:r>
            <a:r>
              <a:rPr sz="2500" dirty="0" smtClean="0">
                <a:solidFill>
                  <a:srgbClr val="0000FF"/>
                </a:solidFill>
                <a:latin typeface="Calibri"/>
                <a:cs typeface="Calibri"/>
              </a:rPr>
              <a:t>  </a:t>
            </a:r>
            <a:r>
              <a:rPr sz="2500" dirty="0">
                <a:solidFill>
                  <a:srgbClr val="0000FF"/>
                </a:solidFill>
                <a:latin typeface="Calibri"/>
                <a:cs typeface="Calibri"/>
              </a:rPr>
              <a:t>servers</a:t>
            </a:r>
          </a:p>
        </p:txBody>
      </p:sp>
      <p:sp>
        <p:nvSpPr>
          <p:cNvPr id="1265" name="Shape 1265"/>
          <p:cNvSpPr/>
          <p:nvPr/>
        </p:nvSpPr>
        <p:spPr>
          <a:xfrm>
            <a:off x="6920508" y="351829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2" name="Title 1"/>
          <p:cNvSpPr>
            <a:spLocks noGrp="1"/>
          </p:cNvSpPr>
          <p:nvPr>
            <p:ph type="title"/>
          </p:nvPr>
        </p:nvSpPr>
        <p:spPr/>
        <p:txBody>
          <a:bodyPr/>
          <a:lstStyle/>
          <a:p>
            <a:r>
              <a:rPr lang="en-US" dirty="0" smtClean="0"/>
              <a:t>This is Not Fast!</a:t>
            </a:r>
            <a:endParaRPr lang="en-US" dirty="0"/>
          </a:p>
        </p:txBody>
      </p:sp>
      <p:sp>
        <p:nvSpPr>
          <p:cNvPr id="34" name="TextBox 33"/>
          <p:cNvSpPr txBox="1"/>
          <p:nvPr/>
        </p:nvSpPr>
        <p:spPr>
          <a:xfrm>
            <a:off x="1518047" y="2706423"/>
            <a:ext cx="2855943" cy="400110"/>
          </a:xfrm>
          <a:prstGeom prst="rect">
            <a:avLst/>
          </a:prstGeom>
          <a:noFill/>
        </p:spPr>
        <p:txBody>
          <a:bodyPr wrap="square" rtlCol="0">
            <a:spAutoFit/>
          </a:bodyPr>
          <a:lstStyle/>
          <a:p>
            <a:r>
              <a:rPr lang="en-US" dirty="0" smtClean="0">
                <a:solidFill>
                  <a:srgbClr val="7030A0"/>
                </a:solidFill>
                <a:latin typeface="Arial" charset="0"/>
                <a:ea typeface="Arial" charset="0"/>
                <a:cs typeface="Arial" charset="0"/>
              </a:rPr>
              <a:t>Where is .</a:t>
            </a:r>
            <a:r>
              <a:rPr lang="en-US" dirty="0" err="1" smtClean="0">
                <a:solidFill>
                  <a:srgbClr val="7030A0"/>
                </a:solidFill>
                <a:latin typeface="Arial" charset="0"/>
                <a:ea typeface="Arial" charset="0"/>
                <a:cs typeface="Arial" charset="0"/>
              </a:rPr>
              <a:t>edu</a:t>
            </a:r>
            <a:r>
              <a:rPr lang="en-US" dirty="0" smtClean="0">
                <a:solidFill>
                  <a:srgbClr val="7030A0"/>
                </a:solidFill>
                <a:latin typeface="Arial" charset="0"/>
                <a:ea typeface="Arial" charset="0"/>
                <a:cs typeface="Arial" charset="0"/>
              </a:rPr>
              <a:t>?</a:t>
            </a:r>
            <a:endParaRPr lang="en-US" dirty="0">
              <a:solidFill>
                <a:srgbClr val="7030A0"/>
              </a:solidFill>
              <a:latin typeface="Arial" charset="0"/>
              <a:ea typeface="Arial" charset="0"/>
              <a:cs typeface="Arial" charset="0"/>
            </a:endParaRPr>
          </a:p>
        </p:txBody>
      </p:sp>
      <p:sp>
        <p:nvSpPr>
          <p:cNvPr id="35" name="TextBox 34"/>
          <p:cNvSpPr txBox="1"/>
          <p:nvPr/>
        </p:nvSpPr>
        <p:spPr>
          <a:xfrm>
            <a:off x="3477283" y="5078925"/>
            <a:ext cx="3359204" cy="400110"/>
          </a:xfrm>
          <a:prstGeom prst="rect">
            <a:avLst/>
          </a:prstGeom>
          <a:noFill/>
        </p:spPr>
        <p:txBody>
          <a:bodyPr wrap="square" rtlCol="0">
            <a:spAutoFit/>
          </a:bodyPr>
          <a:lstStyle/>
          <a:p>
            <a:r>
              <a:rPr lang="en-US" dirty="0" smtClean="0">
                <a:solidFill>
                  <a:srgbClr val="7030A0"/>
                </a:solidFill>
                <a:latin typeface="Arial" charset="0"/>
                <a:ea typeface="Arial" charset="0"/>
                <a:cs typeface="Arial" charset="0"/>
              </a:rPr>
              <a:t>Where is </a:t>
            </a:r>
            <a:r>
              <a:rPr lang="en-US" dirty="0" err="1" smtClean="0">
                <a:solidFill>
                  <a:srgbClr val="7030A0"/>
                </a:solidFill>
                <a:latin typeface="Arial" charset="0"/>
                <a:ea typeface="Arial" charset="0"/>
                <a:cs typeface="Arial" charset="0"/>
              </a:rPr>
              <a:t>www.nyu.edu</a:t>
            </a:r>
            <a:r>
              <a:rPr lang="en-US" dirty="0" smtClean="0">
                <a:solidFill>
                  <a:srgbClr val="7030A0"/>
                </a:solidFill>
                <a:latin typeface="Arial" charset="0"/>
                <a:ea typeface="Arial" charset="0"/>
                <a:cs typeface="Arial" charset="0"/>
              </a:rPr>
              <a:t>?</a:t>
            </a:r>
            <a:endParaRPr lang="en-US" dirty="0">
              <a:solidFill>
                <a:srgbClr val="7030A0"/>
              </a:solidFill>
              <a:latin typeface="Arial" charset="0"/>
              <a:ea typeface="Arial" charset="0"/>
              <a:cs typeface="Arial" charset="0"/>
            </a:endParaRPr>
          </a:p>
        </p:txBody>
      </p:sp>
      <p:sp>
        <p:nvSpPr>
          <p:cNvPr id="36" name="TextBox 35"/>
          <p:cNvSpPr txBox="1"/>
          <p:nvPr/>
        </p:nvSpPr>
        <p:spPr>
          <a:xfrm>
            <a:off x="3507763" y="3320026"/>
            <a:ext cx="2855943" cy="400110"/>
          </a:xfrm>
          <a:prstGeom prst="rect">
            <a:avLst/>
          </a:prstGeom>
          <a:noFill/>
        </p:spPr>
        <p:txBody>
          <a:bodyPr wrap="square" rtlCol="0">
            <a:spAutoFit/>
          </a:bodyPr>
          <a:lstStyle/>
          <a:p>
            <a:r>
              <a:rPr lang="en-US" dirty="0" smtClean="0">
                <a:solidFill>
                  <a:srgbClr val="7030A0"/>
                </a:solidFill>
                <a:latin typeface="Arial" charset="0"/>
                <a:ea typeface="Arial" charset="0"/>
                <a:cs typeface="Arial" charset="0"/>
              </a:rPr>
              <a:t>Where is </a:t>
            </a:r>
            <a:r>
              <a:rPr lang="en-US" dirty="0" err="1" smtClean="0">
                <a:solidFill>
                  <a:srgbClr val="7030A0"/>
                </a:solidFill>
                <a:latin typeface="Arial" charset="0"/>
                <a:ea typeface="Arial" charset="0"/>
                <a:cs typeface="Arial" charset="0"/>
              </a:rPr>
              <a:t>nyu.edu</a:t>
            </a:r>
            <a:r>
              <a:rPr lang="en-US" dirty="0" smtClean="0">
                <a:solidFill>
                  <a:srgbClr val="7030A0"/>
                </a:solidFill>
                <a:latin typeface="Arial" charset="0"/>
                <a:ea typeface="Arial" charset="0"/>
                <a:cs typeface="Arial" charset="0"/>
              </a:rPr>
              <a:t>?</a:t>
            </a:r>
            <a:endParaRPr lang="en-US" dirty="0">
              <a:solidFill>
                <a:srgbClr val="7030A0"/>
              </a:solidFill>
              <a:latin typeface="Arial" charset="0"/>
              <a:ea typeface="Arial" charset="0"/>
              <a:cs typeface="Arial" charset="0"/>
            </a:endParaRPr>
          </a:p>
        </p:txBody>
      </p:sp>
    </p:spTree>
    <p:extLst>
      <p:ext uri="{BB962C8B-B14F-4D97-AF65-F5344CB8AC3E}">
        <p14:creationId xmlns:p14="http://schemas.microsoft.com/office/powerpoint/2010/main" val="1721761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p:txBody>
          <a:bodyPr/>
          <a:lstStyle/>
          <a:p>
            <a:r>
              <a:rPr lang="en-US">
                <a:latin typeface="Calibri"/>
                <a:ea typeface="ＭＳ Ｐゴシック" charset="0"/>
                <a:cs typeface="Calibri"/>
              </a:rPr>
              <a:t>DNS Caching</a:t>
            </a:r>
          </a:p>
        </p:txBody>
      </p:sp>
      <p:sp>
        <p:nvSpPr>
          <p:cNvPr id="951299" name="Rectangle 3"/>
          <p:cNvSpPr>
            <a:spLocks noGrp="1" noChangeArrowheads="1"/>
          </p:cNvSpPr>
          <p:nvPr>
            <p:ph idx="1"/>
          </p:nvPr>
        </p:nvSpPr>
        <p:spPr/>
        <p:txBody>
          <a:bodyPr/>
          <a:lstStyle/>
          <a:p>
            <a:r>
              <a:rPr lang="en-US" sz="3200" dirty="0" smtClean="0">
                <a:latin typeface="Calibri"/>
                <a:cs typeface="Calibri"/>
              </a:rPr>
              <a:t>How </a:t>
            </a:r>
            <a:r>
              <a:rPr lang="en-US" sz="3200" dirty="0">
                <a:latin typeface="Calibri"/>
                <a:cs typeface="Calibri"/>
              </a:rPr>
              <a:t>DNS caching works</a:t>
            </a:r>
          </a:p>
          <a:p>
            <a:pPr lvl="1"/>
            <a:r>
              <a:rPr lang="en-US" sz="2800" dirty="0">
                <a:latin typeface="Calibri"/>
                <a:ea typeface="Arial" charset="0"/>
                <a:cs typeface="Calibri"/>
              </a:rPr>
              <a:t>DNS servers cache responses to queries</a:t>
            </a:r>
          </a:p>
          <a:p>
            <a:pPr lvl="1"/>
            <a:r>
              <a:rPr lang="en-US" sz="2800" dirty="0">
                <a:latin typeface="Calibri"/>
                <a:ea typeface="Arial" charset="0"/>
                <a:cs typeface="Calibri"/>
              </a:rPr>
              <a:t>Responses include a </a:t>
            </a:r>
            <a:r>
              <a:rPr lang="ja-JP" altLang="en-US" sz="2800" dirty="0">
                <a:solidFill>
                  <a:srgbClr val="000000"/>
                </a:solidFill>
                <a:latin typeface="Calibri"/>
                <a:ea typeface="Arial" charset="0"/>
                <a:cs typeface="Calibri"/>
              </a:rPr>
              <a:t>“</a:t>
            </a:r>
            <a:r>
              <a:rPr lang="en-US" sz="2800" dirty="0">
                <a:solidFill>
                  <a:srgbClr val="000000"/>
                </a:solidFill>
                <a:latin typeface="Calibri"/>
                <a:ea typeface="Arial" charset="0"/>
                <a:cs typeface="Calibri"/>
              </a:rPr>
              <a:t>time to live</a:t>
            </a:r>
            <a:r>
              <a:rPr lang="ja-JP" altLang="en-US" sz="2800" dirty="0">
                <a:solidFill>
                  <a:srgbClr val="000000"/>
                </a:solidFill>
                <a:latin typeface="Calibri"/>
                <a:ea typeface="Arial" charset="0"/>
                <a:cs typeface="Calibri"/>
              </a:rPr>
              <a:t>”</a:t>
            </a:r>
            <a:r>
              <a:rPr lang="en-US" sz="2800" dirty="0">
                <a:solidFill>
                  <a:srgbClr val="000000"/>
                </a:solidFill>
                <a:latin typeface="Calibri"/>
                <a:ea typeface="Arial" charset="0"/>
                <a:cs typeface="Calibri"/>
              </a:rPr>
              <a:t> </a:t>
            </a:r>
            <a:r>
              <a:rPr lang="en-US" sz="2800" dirty="0">
                <a:latin typeface="Calibri"/>
                <a:ea typeface="Arial" charset="0"/>
                <a:cs typeface="Calibri"/>
              </a:rPr>
              <a:t>(TTL) field</a:t>
            </a:r>
          </a:p>
          <a:p>
            <a:pPr lvl="1"/>
            <a:r>
              <a:rPr lang="en-US" sz="2800" dirty="0">
                <a:latin typeface="Calibri"/>
                <a:ea typeface="Arial" charset="0"/>
                <a:cs typeface="Calibri"/>
              </a:rPr>
              <a:t>Server deletes cached entry after TTL </a:t>
            </a:r>
            <a:r>
              <a:rPr lang="en-US" sz="2800" dirty="0" smtClean="0">
                <a:latin typeface="Calibri"/>
                <a:ea typeface="Arial" charset="0"/>
                <a:cs typeface="Calibri"/>
              </a:rPr>
              <a:t>expires</a:t>
            </a:r>
          </a:p>
          <a:p>
            <a:pPr lvl="1"/>
            <a:endParaRPr lang="en-US" sz="2800" dirty="0">
              <a:latin typeface="Calibri"/>
              <a:ea typeface="Arial" charset="0"/>
              <a:cs typeface="Calibri"/>
            </a:endParaRPr>
          </a:p>
          <a:p>
            <a:pPr>
              <a:buClr>
                <a:schemeClr val="tx2"/>
              </a:buClr>
            </a:pPr>
            <a:r>
              <a:rPr lang="en-US" sz="3200" dirty="0">
                <a:latin typeface="Calibri"/>
                <a:cs typeface="Calibri"/>
              </a:rPr>
              <a:t>Why caching is effective</a:t>
            </a:r>
          </a:p>
          <a:p>
            <a:pPr lvl="1"/>
            <a:r>
              <a:rPr lang="en-US" sz="2800" dirty="0">
                <a:latin typeface="Calibri"/>
                <a:ea typeface="Arial" charset="0"/>
                <a:cs typeface="Calibri"/>
              </a:rPr>
              <a:t>The top-level servers very rarely change</a:t>
            </a:r>
          </a:p>
          <a:p>
            <a:pPr lvl="1"/>
            <a:r>
              <a:rPr lang="en-US" sz="2800" dirty="0">
                <a:latin typeface="Calibri"/>
                <a:ea typeface="Arial" charset="0"/>
                <a:cs typeface="Calibri"/>
              </a:rPr>
              <a:t>Popular sites visited often </a:t>
            </a:r>
            <a:r>
              <a:rPr lang="en-US" sz="2800" dirty="0">
                <a:latin typeface="Calibri"/>
                <a:ea typeface="Arial" charset="0"/>
                <a:cs typeface="Calibri"/>
                <a:sym typeface="Wingdings"/>
              </a:rPr>
              <a:t> l</a:t>
            </a:r>
            <a:r>
              <a:rPr lang="en-US" sz="2800" dirty="0">
                <a:latin typeface="Calibri"/>
                <a:ea typeface="Arial" charset="0"/>
                <a:cs typeface="Calibri"/>
              </a:rPr>
              <a:t>ocal DNS server often has the information cached</a:t>
            </a:r>
          </a:p>
          <a:p>
            <a:pPr lvl="1"/>
            <a:endParaRPr lang="en-US" sz="2800" dirty="0">
              <a:latin typeface="Calibri"/>
              <a:ea typeface="Arial" charset="0"/>
              <a:cs typeface="Calibri"/>
            </a:endParaRPr>
          </a:p>
        </p:txBody>
      </p:sp>
    </p:spTree>
    <p:extLst>
      <p:ext uri="{BB962C8B-B14F-4D97-AF65-F5344CB8AC3E}">
        <p14:creationId xmlns:p14="http://schemas.microsoft.com/office/powerpoint/2010/main" val="868713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12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12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12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129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129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129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12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129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r>
              <a:rPr lang="en-US">
                <a:latin typeface="Helvetica" charset="0"/>
                <a:ea typeface="ＭＳ Ｐゴシック" charset="0"/>
                <a:cs typeface="ＭＳ Ｐゴシック" charset="0"/>
              </a:rPr>
              <a:t>DNS Measurements </a:t>
            </a:r>
            <a:r>
              <a:rPr lang="en-US" sz="2800" b="0">
                <a:latin typeface="Helvetica" charset="0"/>
                <a:ea typeface="ＭＳ Ｐゴシック" charset="0"/>
                <a:cs typeface="ＭＳ Ｐゴシック" charset="0"/>
              </a:rPr>
              <a:t>(MIT data from 2000)</a:t>
            </a:r>
            <a:endParaRPr lang="en-US" b="0">
              <a:latin typeface="Helvetica" charset="0"/>
              <a:ea typeface="ＭＳ Ｐゴシック" charset="0"/>
              <a:cs typeface="ＭＳ Ｐゴシック" charset="0"/>
            </a:endParaRPr>
          </a:p>
        </p:txBody>
      </p:sp>
      <p:sp>
        <p:nvSpPr>
          <p:cNvPr id="105475" name="Content Placeholder 2"/>
          <p:cNvSpPr>
            <a:spLocks noGrp="1"/>
          </p:cNvSpPr>
          <p:nvPr>
            <p:ph idx="1"/>
          </p:nvPr>
        </p:nvSpPr>
        <p:spPr/>
        <p:txBody>
          <a:bodyPr/>
          <a:lstStyle/>
          <a:p>
            <a:r>
              <a:rPr lang="en-US" dirty="0">
                <a:latin typeface="Arial" charset="0"/>
                <a:cs typeface="Arial" charset="0"/>
              </a:rPr>
              <a:t>What is being looked up?</a:t>
            </a:r>
          </a:p>
          <a:p>
            <a:pPr lvl="1"/>
            <a:r>
              <a:rPr lang="en-US" dirty="0">
                <a:latin typeface="Arial" charset="0"/>
                <a:ea typeface="Arial" charset="0"/>
                <a:cs typeface="Arial" charset="0"/>
              </a:rPr>
              <a:t>~60% requests for A records</a:t>
            </a:r>
          </a:p>
          <a:p>
            <a:pPr lvl="1"/>
            <a:r>
              <a:rPr lang="en-US" dirty="0">
                <a:latin typeface="Arial" charset="0"/>
                <a:ea typeface="Arial" charset="0"/>
                <a:cs typeface="Arial" charset="0"/>
              </a:rPr>
              <a:t>~25% for PTR records</a:t>
            </a:r>
          </a:p>
          <a:p>
            <a:pPr lvl="1"/>
            <a:r>
              <a:rPr lang="en-US" dirty="0">
                <a:latin typeface="Arial" charset="0"/>
                <a:ea typeface="Arial" charset="0"/>
                <a:cs typeface="Arial" charset="0"/>
              </a:rPr>
              <a:t>~5% for MX records</a:t>
            </a:r>
          </a:p>
          <a:p>
            <a:pPr lvl="1"/>
            <a:r>
              <a:rPr lang="en-US" dirty="0">
                <a:latin typeface="Arial" charset="0"/>
                <a:ea typeface="Arial" charset="0"/>
                <a:cs typeface="Arial" charset="0"/>
              </a:rPr>
              <a:t>~6% for </a:t>
            </a:r>
            <a:r>
              <a:rPr lang="en-US" dirty="0" smtClean="0">
                <a:latin typeface="Arial" charset="0"/>
                <a:ea typeface="Arial" charset="0"/>
                <a:cs typeface="Arial" charset="0"/>
              </a:rPr>
              <a:t>ANY (wildcard) </a:t>
            </a:r>
            <a:r>
              <a:rPr lang="en-US" dirty="0">
                <a:latin typeface="Arial" charset="0"/>
                <a:ea typeface="Arial" charset="0"/>
                <a:cs typeface="Arial" charset="0"/>
              </a:rPr>
              <a:t>records</a:t>
            </a:r>
          </a:p>
          <a:p>
            <a:pPr lvl="4"/>
            <a:endParaRPr lang="en-US" dirty="0">
              <a:latin typeface="Arial" charset="0"/>
              <a:ea typeface="Arial" charset="0"/>
              <a:cs typeface="Arial" charset="0"/>
            </a:endParaRPr>
          </a:p>
          <a:p>
            <a:r>
              <a:rPr lang="en-US" dirty="0">
                <a:latin typeface="Arial" charset="0"/>
                <a:cs typeface="Arial" charset="0"/>
              </a:rPr>
              <a:t>How long does it take?</a:t>
            </a:r>
          </a:p>
          <a:p>
            <a:pPr lvl="1"/>
            <a:r>
              <a:rPr lang="en-US" dirty="0">
                <a:latin typeface="Arial" charset="0"/>
                <a:ea typeface="Arial" charset="0"/>
                <a:cs typeface="Arial" charset="0"/>
              </a:rPr>
              <a:t>Median ~100msec (but 90</a:t>
            </a:r>
            <a:r>
              <a:rPr lang="en-US" baseline="30000" dirty="0">
                <a:latin typeface="Arial" charset="0"/>
                <a:ea typeface="Arial" charset="0"/>
                <a:cs typeface="Arial" charset="0"/>
              </a:rPr>
              <a:t>th</a:t>
            </a:r>
            <a:r>
              <a:rPr lang="en-US" dirty="0">
                <a:latin typeface="Arial" charset="0"/>
                <a:ea typeface="Arial" charset="0"/>
                <a:cs typeface="Arial" charset="0"/>
              </a:rPr>
              <a:t> percentile ~500msec)</a:t>
            </a:r>
          </a:p>
          <a:p>
            <a:pPr lvl="1"/>
            <a:r>
              <a:rPr lang="en-US" dirty="0">
                <a:latin typeface="Arial" charset="0"/>
                <a:ea typeface="Arial" charset="0"/>
                <a:cs typeface="Arial" charset="0"/>
              </a:rPr>
              <a:t>80% have no referrals; 99.9% have fewer than four</a:t>
            </a:r>
          </a:p>
          <a:p>
            <a:pPr lvl="4"/>
            <a:endParaRPr lang="en-US" dirty="0">
              <a:latin typeface="Arial" charset="0"/>
              <a:ea typeface="Arial" charset="0"/>
              <a:cs typeface="Arial" charset="0"/>
            </a:endParaRPr>
          </a:p>
          <a:p>
            <a:r>
              <a:rPr lang="en-US" dirty="0">
                <a:latin typeface="Arial" charset="0"/>
                <a:cs typeface="Arial" charset="0"/>
              </a:rPr>
              <a:t>Query packets per lookup: ~</a:t>
            </a:r>
            <a:r>
              <a:rPr lang="en-US" dirty="0" smtClean="0">
                <a:latin typeface="Arial" charset="0"/>
                <a:cs typeface="Arial" charset="0"/>
              </a:rPr>
              <a:t>2.4</a:t>
            </a:r>
          </a:p>
          <a:p>
            <a:pPr lvl="1"/>
            <a:r>
              <a:rPr lang="en-US" dirty="0" smtClean="0">
                <a:latin typeface="Arial" charset="0"/>
                <a:cs typeface="Arial" charset="0"/>
              </a:rPr>
              <a:t>But this is misleading….</a:t>
            </a:r>
            <a:endParaRPr lang="en-US" dirty="0">
              <a:latin typeface="Arial" charset="0"/>
              <a:cs typeface="Arial" charset="0"/>
            </a:endParaRPr>
          </a:p>
        </p:txBody>
      </p:sp>
      <p:sp>
        <p:nvSpPr>
          <p:cNvPr id="105476"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EFB74EEA-2FAF-8146-95D7-498452508F76}" type="slidenum">
              <a:rPr lang="en-US" sz="1400" b="0">
                <a:latin typeface="Times New Roman" charset="0"/>
              </a:rPr>
              <a:pPr eaLnBrk="1" hangingPunct="1"/>
              <a:t>13</a:t>
            </a:fld>
            <a:endParaRPr lang="en-US" sz="1400" b="0">
              <a:latin typeface="Times New Roman" charset="0"/>
            </a:endParaRPr>
          </a:p>
        </p:txBody>
      </p:sp>
    </p:spTree>
    <p:extLst>
      <p:ext uri="{BB962C8B-B14F-4D97-AF65-F5344CB8AC3E}">
        <p14:creationId xmlns:p14="http://schemas.microsoft.com/office/powerpoint/2010/main" val="1957256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4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54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54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54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47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54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547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547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54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r>
              <a:rPr lang="en-US">
                <a:latin typeface="Helvetica" charset="0"/>
                <a:ea typeface="ＭＳ Ｐゴシック" charset="0"/>
                <a:cs typeface="ＭＳ Ｐゴシック" charset="0"/>
              </a:rPr>
              <a:t>DNS Measurements </a:t>
            </a:r>
            <a:r>
              <a:rPr lang="en-US" sz="2800" b="0">
                <a:latin typeface="Helvetica" charset="0"/>
                <a:ea typeface="ＭＳ Ｐゴシック" charset="0"/>
                <a:cs typeface="ＭＳ Ｐゴシック" charset="0"/>
              </a:rPr>
              <a:t>(MIT data from 2000)</a:t>
            </a:r>
            <a:endParaRPr lang="en-US">
              <a:latin typeface="Helvetica" charset="0"/>
              <a:ea typeface="ＭＳ Ｐゴシック" charset="0"/>
              <a:cs typeface="ＭＳ Ｐゴシック" charset="0"/>
            </a:endParaRPr>
          </a:p>
        </p:txBody>
      </p:sp>
      <p:sp>
        <p:nvSpPr>
          <p:cNvPr id="107523" name="Content Placeholder 2"/>
          <p:cNvSpPr>
            <a:spLocks noGrp="1"/>
          </p:cNvSpPr>
          <p:nvPr>
            <p:ph idx="1"/>
          </p:nvPr>
        </p:nvSpPr>
        <p:spPr/>
        <p:txBody>
          <a:bodyPr/>
          <a:lstStyle/>
          <a:p>
            <a:r>
              <a:rPr lang="en-US" dirty="0">
                <a:latin typeface="Arial" charset="0"/>
                <a:cs typeface="Arial" charset="0"/>
              </a:rPr>
              <a:t>Does DNS give answers?</a:t>
            </a:r>
          </a:p>
          <a:p>
            <a:pPr lvl="1"/>
            <a:r>
              <a:rPr lang="en-US" dirty="0">
                <a:latin typeface="Arial" charset="0"/>
                <a:ea typeface="Arial" charset="0"/>
                <a:cs typeface="Arial" charset="0"/>
              </a:rPr>
              <a:t>~23% of lookups fail to elicit an answer!</a:t>
            </a:r>
          </a:p>
          <a:p>
            <a:pPr lvl="1"/>
            <a:r>
              <a:rPr lang="en-US" dirty="0">
                <a:latin typeface="Arial" charset="0"/>
                <a:ea typeface="Arial" charset="0"/>
                <a:cs typeface="Arial" charset="0"/>
              </a:rPr>
              <a:t>~13% of lookups result in NXDOMAIN (or similar)</a:t>
            </a:r>
          </a:p>
          <a:p>
            <a:pPr lvl="2"/>
            <a:r>
              <a:rPr lang="en-US" dirty="0">
                <a:latin typeface="Arial" charset="0"/>
                <a:ea typeface="Arial" charset="0"/>
                <a:cs typeface="Arial" charset="0"/>
              </a:rPr>
              <a:t>Mostly reverse lookups</a:t>
            </a:r>
          </a:p>
          <a:p>
            <a:pPr lvl="1"/>
            <a:r>
              <a:rPr lang="en-US" dirty="0">
                <a:latin typeface="Arial" charset="0"/>
                <a:ea typeface="Arial" charset="0"/>
                <a:cs typeface="Arial" charset="0"/>
              </a:rPr>
              <a:t>Only ~64% of queries are successful!</a:t>
            </a:r>
          </a:p>
          <a:p>
            <a:pPr lvl="2"/>
            <a:r>
              <a:rPr lang="en-US" i="1" dirty="0">
                <a:latin typeface="Arial" charset="0"/>
                <a:ea typeface="Arial" charset="0"/>
                <a:cs typeface="Arial" charset="0"/>
              </a:rPr>
              <a:t>How come the web seems to work so well?</a:t>
            </a:r>
            <a:br>
              <a:rPr lang="en-US" i="1" dirty="0">
                <a:latin typeface="Arial" charset="0"/>
                <a:ea typeface="Arial" charset="0"/>
                <a:cs typeface="Arial" charset="0"/>
              </a:rPr>
            </a:br>
            <a:endParaRPr lang="en-US" i="1" dirty="0">
              <a:latin typeface="Arial" charset="0"/>
              <a:ea typeface="Arial" charset="0"/>
              <a:cs typeface="Arial" charset="0"/>
            </a:endParaRPr>
          </a:p>
          <a:p>
            <a:r>
              <a:rPr lang="en-US" dirty="0">
                <a:latin typeface="Arial" charset="0"/>
                <a:cs typeface="Arial" charset="0"/>
              </a:rPr>
              <a:t>~ 63% of DNS packets in unanswered queries!</a:t>
            </a:r>
          </a:p>
          <a:p>
            <a:pPr lvl="1"/>
            <a:r>
              <a:rPr lang="en-US" dirty="0">
                <a:latin typeface="Arial" charset="0"/>
                <a:ea typeface="Arial" charset="0"/>
                <a:cs typeface="Arial" charset="0"/>
              </a:rPr>
              <a:t>Failing queries are frequently retransmitted</a:t>
            </a:r>
          </a:p>
          <a:p>
            <a:pPr lvl="1"/>
            <a:r>
              <a:rPr lang="en-US" dirty="0">
                <a:latin typeface="Arial" charset="0"/>
                <a:ea typeface="Arial" charset="0"/>
                <a:cs typeface="Arial" charset="0"/>
              </a:rPr>
              <a:t>99.9% successful queries have ≤2 </a:t>
            </a:r>
            <a:r>
              <a:rPr lang="en-US" dirty="0" smtClean="0">
                <a:latin typeface="Arial" charset="0"/>
                <a:ea typeface="Arial" charset="0"/>
                <a:cs typeface="Arial" charset="0"/>
              </a:rPr>
              <a:t>requests</a:t>
            </a:r>
            <a:endParaRPr lang="en-US" dirty="0">
              <a:latin typeface="Arial" charset="0"/>
              <a:ea typeface="Arial" charset="0"/>
              <a:cs typeface="Arial" charset="0"/>
            </a:endParaRPr>
          </a:p>
        </p:txBody>
      </p:sp>
      <p:sp>
        <p:nvSpPr>
          <p:cNvPr id="107524"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7123D33B-6086-C24C-B86C-371763B0473C}" type="slidenum">
              <a:rPr lang="en-US" sz="1400" b="0">
                <a:latin typeface="Times New Roman" charset="0"/>
              </a:rPr>
              <a:pPr eaLnBrk="1" hangingPunct="1"/>
              <a:t>14</a:t>
            </a:fld>
            <a:endParaRPr lang="en-US" sz="1400" b="0">
              <a:latin typeface="Times New Roman" charset="0"/>
            </a:endParaRPr>
          </a:p>
        </p:txBody>
      </p:sp>
    </p:spTree>
    <p:extLst>
      <p:ext uri="{BB962C8B-B14F-4D97-AF65-F5344CB8AC3E}">
        <p14:creationId xmlns:p14="http://schemas.microsoft.com/office/powerpoint/2010/main" val="457154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75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75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5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752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752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75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752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75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r>
              <a:rPr lang="en-US">
                <a:latin typeface="Helvetica" charset="0"/>
                <a:ea typeface="ＭＳ Ｐゴシック" charset="0"/>
                <a:cs typeface="ＭＳ Ｐゴシック" charset="0"/>
              </a:rPr>
              <a:t>Moral of the Story</a:t>
            </a:r>
          </a:p>
        </p:txBody>
      </p:sp>
      <p:sp>
        <p:nvSpPr>
          <p:cNvPr id="108547" name="Content Placeholder 2"/>
          <p:cNvSpPr>
            <a:spLocks noGrp="1"/>
          </p:cNvSpPr>
          <p:nvPr>
            <p:ph idx="1"/>
          </p:nvPr>
        </p:nvSpPr>
        <p:spPr/>
        <p:txBody>
          <a:bodyPr/>
          <a:lstStyle/>
          <a:p>
            <a:r>
              <a:rPr lang="en-US" dirty="0" smtClean="0">
                <a:latin typeface="Arial" charset="0"/>
                <a:cs typeface="Arial" charset="0"/>
              </a:rPr>
              <a:t>The Internet was designed to be highly resilient.</a:t>
            </a:r>
          </a:p>
          <a:p>
            <a:pPr lvl="1"/>
            <a:r>
              <a:rPr lang="en-US" dirty="0" smtClean="0">
                <a:latin typeface="Arial" charset="0"/>
                <a:cs typeface="Arial" charset="0"/>
              </a:rPr>
              <a:t>No matter what goes wrong, it tries to recover</a:t>
            </a:r>
          </a:p>
          <a:p>
            <a:endParaRPr lang="en-US" dirty="0">
              <a:latin typeface="Arial" charset="0"/>
              <a:cs typeface="Arial" charset="0"/>
            </a:endParaRPr>
          </a:p>
          <a:p>
            <a:r>
              <a:rPr lang="en-US" b="1" i="1" dirty="0" smtClean="0">
                <a:latin typeface="Arial" charset="0"/>
                <a:cs typeface="Arial" charset="0"/>
              </a:rPr>
              <a:t>In a </a:t>
            </a:r>
            <a:r>
              <a:rPr lang="en-US" b="1" i="1" dirty="0">
                <a:latin typeface="Arial" charset="0"/>
                <a:cs typeface="Arial" charset="0"/>
              </a:rPr>
              <a:t>highly resilient system, many things can be going wrong without you noticing it!</a:t>
            </a:r>
          </a:p>
        </p:txBody>
      </p:sp>
      <p:sp>
        <p:nvSpPr>
          <p:cNvPr id="10854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5372520-6396-5045-8C29-4781740690E1}" type="slidenum">
              <a:rPr lang="en-US" sz="1400" b="0">
                <a:latin typeface="Times New Roman" charset="0"/>
              </a:rPr>
              <a:pPr eaLnBrk="1" hangingPunct="1"/>
              <a:t>15</a:t>
            </a:fld>
            <a:endParaRPr lang="en-US" sz="1400" b="0">
              <a:latin typeface="Times New Roman" charset="0"/>
            </a:endParaRPr>
          </a:p>
        </p:txBody>
      </p:sp>
    </p:spTree>
    <p:extLst>
      <p:ext uri="{BB962C8B-B14F-4D97-AF65-F5344CB8AC3E}">
        <p14:creationId xmlns:p14="http://schemas.microsoft.com/office/powerpoint/2010/main" val="227096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5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85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r>
              <a:rPr lang="en-US">
                <a:latin typeface="Helvetica" charset="0"/>
                <a:ea typeface="ＭＳ Ｐゴシック" charset="0"/>
                <a:cs typeface="ＭＳ Ｐゴシック" charset="0"/>
              </a:rPr>
              <a:t>DNS Measurements </a:t>
            </a:r>
            <a:r>
              <a:rPr lang="en-US" sz="2800" b="0">
                <a:latin typeface="Helvetica" charset="0"/>
                <a:ea typeface="ＭＳ Ｐゴシック" charset="0"/>
                <a:cs typeface="ＭＳ Ｐゴシック" charset="0"/>
              </a:rPr>
              <a:t>(MIT data from 2000)</a:t>
            </a:r>
            <a:endParaRPr lang="en-US" b="0">
              <a:latin typeface="Helvetica" charset="0"/>
              <a:ea typeface="ＭＳ Ｐゴシック" charset="0"/>
              <a:cs typeface="ＭＳ Ｐゴシック" charset="0"/>
            </a:endParaRPr>
          </a:p>
        </p:txBody>
      </p:sp>
      <p:sp>
        <p:nvSpPr>
          <p:cNvPr id="106499" name="Content Placeholder 2"/>
          <p:cNvSpPr>
            <a:spLocks noGrp="1"/>
          </p:cNvSpPr>
          <p:nvPr>
            <p:ph idx="1"/>
          </p:nvPr>
        </p:nvSpPr>
        <p:spPr/>
        <p:txBody>
          <a:bodyPr/>
          <a:lstStyle/>
          <a:p>
            <a:r>
              <a:rPr lang="en-US" dirty="0">
                <a:latin typeface="Arial" charset="0"/>
                <a:cs typeface="Arial" charset="0"/>
              </a:rPr>
              <a:t>Top 10% of names accounted for ~70% of lookups</a:t>
            </a:r>
          </a:p>
          <a:p>
            <a:pPr lvl="1"/>
            <a:r>
              <a:rPr lang="en-US" dirty="0">
                <a:latin typeface="Arial" charset="0"/>
                <a:ea typeface="Arial" charset="0"/>
                <a:cs typeface="Arial" charset="0"/>
              </a:rPr>
              <a:t>Caching should really help!</a:t>
            </a:r>
          </a:p>
          <a:p>
            <a:pPr lvl="1"/>
            <a:endParaRPr lang="en-US" dirty="0">
              <a:latin typeface="Arial" charset="0"/>
              <a:ea typeface="Arial" charset="0"/>
              <a:cs typeface="Arial" charset="0"/>
            </a:endParaRPr>
          </a:p>
          <a:p>
            <a:r>
              <a:rPr lang="en-US" dirty="0">
                <a:latin typeface="Arial" charset="0"/>
                <a:cs typeface="Arial" charset="0"/>
              </a:rPr>
              <a:t>9% of lookups are unique</a:t>
            </a:r>
          </a:p>
          <a:p>
            <a:pPr lvl="1"/>
            <a:r>
              <a:rPr lang="en-US" dirty="0">
                <a:latin typeface="Arial" charset="0"/>
                <a:ea typeface="Arial" charset="0"/>
                <a:cs typeface="Arial" charset="0"/>
              </a:rPr>
              <a:t>Cache hit rate can never exceed 91%</a:t>
            </a:r>
          </a:p>
          <a:p>
            <a:pPr lvl="1"/>
            <a:endParaRPr lang="en-US" dirty="0">
              <a:latin typeface="Arial" charset="0"/>
              <a:ea typeface="Arial" charset="0"/>
              <a:cs typeface="Arial" charset="0"/>
            </a:endParaRPr>
          </a:p>
          <a:p>
            <a:r>
              <a:rPr lang="en-US" dirty="0">
                <a:latin typeface="Arial" charset="0"/>
                <a:cs typeface="Arial" charset="0"/>
              </a:rPr>
              <a:t>Cache hit rates ~ 75%</a:t>
            </a:r>
          </a:p>
          <a:p>
            <a:pPr lvl="1"/>
            <a:r>
              <a:rPr lang="en-US" dirty="0">
                <a:latin typeface="Arial" charset="0"/>
                <a:ea typeface="Arial" charset="0"/>
                <a:cs typeface="Arial" charset="0"/>
              </a:rPr>
              <a:t>But caching for more than 10 hosts </a:t>
            </a:r>
            <a:r>
              <a:rPr lang="en-US" dirty="0" err="1">
                <a:latin typeface="Arial" charset="0"/>
                <a:ea typeface="Arial" charset="0"/>
                <a:cs typeface="Arial" charset="0"/>
              </a:rPr>
              <a:t>doesn</a:t>
            </a:r>
            <a:r>
              <a:rPr lang="ja-JP" altLang="en-US" dirty="0">
                <a:latin typeface="Arial" charset="0"/>
                <a:ea typeface="Arial" charset="0"/>
                <a:cs typeface="Arial" charset="0"/>
              </a:rPr>
              <a:t>’</a:t>
            </a:r>
            <a:r>
              <a:rPr lang="en-US" dirty="0">
                <a:latin typeface="Arial" charset="0"/>
                <a:ea typeface="Arial" charset="0"/>
                <a:cs typeface="Arial" charset="0"/>
              </a:rPr>
              <a:t>t add much</a:t>
            </a:r>
          </a:p>
        </p:txBody>
      </p:sp>
      <p:sp>
        <p:nvSpPr>
          <p:cNvPr id="106500"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04495570-DB1B-D34B-B7D2-02EC6AA0E649}" type="slidenum">
              <a:rPr lang="en-US" sz="1400" b="0">
                <a:latin typeface="Times New Roman" charset="0"/>
              </a:rPr>
              <a:pPr eaLnBrk="1" hangingPunct="1"/>
              <a:t>16</a:t>
            </a:fld>
            <a:endParaRPr lang="en-US" sz="1400" b="0">
              <a:latin typeface="Times New Roman" charset="0"/>
            </a:endParaRPr>
          </a:p>
        </p:txBody>
      </p:sp>
    </p:spTree>
    <p:extLst>
      <p:ext uri="{BB962C8B-B14F-4D97-AF65-F5344CB8AC3E}">
        <p14:creationId xmlns:p14="http://schemas.microsoft.com/office/powerpoint/2010/main" val="728838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4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4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49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4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Common Pattern…..</a:t>
            </a:r>
            <a:endParaRPr lang="en-US" dirty="0"/>
          </a:p>
        </p:txBody>
      </p:sp>
      <p:sp>
        <p:nvSpPr>
          <p:cNvPr id="3" name="Content Placeholder 2"/>
          <p:cNvSpPr>
            <a:spLocks noGrp="1"/>
          </p:cNvSpPr>
          <p:nvPr>
            <p:ph idx="1"/>
          </p:nvPr>
        </p:nvSpPr>
        <p:spPr/>
        <p:txBody>
          <a:bodyPr/>
          <a:lstStyle/>
          <a:p>
            <a:r>
              <a:rPr lang="en-US" dirty="0" smtClean="0"/>
              <a:t>Distributions of various metrics (file lengths, access patterns, etc.) often have two properties:</a:t>
            </a:r>
          </a:p>
          <a:p>
            <a:pPr lvl="1"/>
            <a:r>
              <a:rPr lang="en-US" dirty="0" smtClean="0"/>
              <a:t>Large fraction of total metric in the top 10%</a:t>
            </a:r>
          </a:p>
          <a:p>
            <a:pPr lvl="1"/>
            <a:r>
              <a:rPr lang="en-US" dirty="0" smtClean="0"/>
              <a:t>Sizable fraction (~10%) of total fraction in low values</a:t>
            </a:r>
          </a:p>
          <a:p>
            <a:pPr lvl="6"/>
            <a:endParaRPr lang="en-US" dirty="0"/>
          </a:p>
          <a:p>
            <a:r>
              <a:rPr lang="en-US" dirty="0" smtClean="0"/>
              <a:t>In an exponential distribution</a:t>
            </a:r>
          </a:p>
          <a:p>
            <a:pPr lvl="1"/>
            <a:r>
              <a:rPr lang="en-US" dirty="0" smtClean="0"/>
              <a:t>Large fraction is in top 10%</a:t>
            </a:r>
          </a:p>
          <a:p>
            <a:pPr lvl="1"/>
            <a:r>
              <a:rPr lang="en-US" dirty="0" smtClean="0"/>
              <a:t>But low values have very little of overall total</a:t>
            </a:r>
          </a:p>
          <a:p>
            <a:pPr lvl="6"/>
            <a:endParaRPr lang="en-US" dirty="0" smtClean="0"/>
          </a:p>
          <a:p>
            <a:r>
              <a:rPr lang="en-US" dirty="0"/>
              <a:t>L</a:t>
            </a:r>
            <a:r>
              <a:rPr lang="en-US" dirty="0" smtClean="0"/>
              <a:t>esson: in networking, have to pay attention to both ends of distribution (high peak and long tail)</a:t>
            </a:r>
            <a:endParaRPr lang="en-US" dirty="0"/>
          </a:p>
          <a:p>
            <a:pPr lvl="1"/>
            <a:r>
              <a:rPr lang="en-US" b="1" dirty="0" smtClean="0"/>
              <a:t>Here, caching helps, but not a panacea</a:t>
            </a:r>
            <a:endParaRPr lang="en-US" b="1" dirty="0"/>
          </a:p>
        </p:txBody>
      </p:sp>
      <p:sp>
        <p:nvSpPr>
          <p:cNvPr id="4" name="Slide Number Placeholder 3"/>
          <p:cNvSpPr>
            <a:spLocks noGrp="1"/>
          </p:cNvSpPr>
          <p:nvPr>
            <p:ph type="sldNum" sz="quarter" idx="12"/>
          </p:nvPr>
        </p:nvSpPr>
        <p:spPr/>
        <p:txBody>
          <a:bodyPr/>
          <a:lstStyle/>
          <a:p>
            <a:pPr>
              <a:defRPr/>
            </a:pPr>
            <a:fld id="{D9648D89-58AB-BC45-AE0C-6A5235B6E242}" type="slidenum">
              <a:rPr lang="en-US" smtClean="0"/>
              <a:pPr>
                <a:defRPr/>
              </a:pPr>
              <a:t>17</a:t>
            </a:fld>
            <a:endParaRPr lang="en-US"/>
          </a:p>
        </p:txBody>
      </p:sp>
    </p:spTree>
    <p:extLst>
      <p:ext uri="{BB962C8B-B14F-4D97-AF65-F5344CB8AC3E}">
        <p14:creationId xmlns:p14="http://schemas.microsoft.com/office/powerpoint/2010/main" val="334938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Any Questions?</a:t>
            </a:r>
            <a:endParaRPr lang="en-US" dirty="0"/>
          </a:p>
        </p:txBody>
      </p:sp>
      <p:sp>
        <p:nvSpPr>
          <p:cNvPr id="8" name="Subtitle 7"/>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18</a:t>
            </a:fld>
            <a:endParaRPr lang="en-US" altLang="en-US"/>
          </a:p>
        </p:txBody>
      </p:sp>
    </p:spTree>
    <p:extLst>
      <p:ext uri="{BB962C8B-B14F-4D97-AF65-F5344CB8AC3E}">
        <p14:creationId xmlns:p14="http://schemas.microsoft.com/office/powerpoint/2010/main" val="1145092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ctrTitle"/>
          </p:nvPr>
        </p:nvSpPr>
        <p:spPr/>
        <p:txBody>
          <a:bodyPr/>
          <a:lstStyle/>
          <a:p>
            <a:r>
              <a:rPr lang="en-US" dirty="0" smtClean="0">
                <a:latin typeface="Helvetica" charset="0"/>
                <a:ea typeface="ＭＳ Ｐゴシック" charset="0"/>
                <a:cs typeface="ＭＳ Ｐゴシック" charset="0"/>
              </a:rPr>
              <a:t>The Web</a:t>
            </a:r>
            <a:endParaRPr lang="en-US" dirty="0">
              <a:latin typeface="Helvetica" charset="0"/>
              <a:ea typeface="ＭＳ Ｐゴシック" charset="0"/>
              <a:cs typeface="ＭＳ Ｐゴシック" charset="0"/>
            </a:endParaRPr>
          </a:p>
        </p:txBody>
      </p:sp>
      <p:sp>
        <p:nvSpPr>
          <p:cNvPr id="3" name="Subtitle 2"/>
          <p:cNvSpPr>
            <a:spLocks noGrp="1"/>
          </p:cNvSpPr>
          <p:nvPr>
            <p:ph type="subTitle" idx="1"/>
          </p:nvPr>
        </p:nvSpPr>
        <p:spPr/>
        <p:txBody>
          <a:bodyPr/>
          <a:lstStyle/>
          <a:p>
            <a:endParaRPr lang="en-US"/>
          </a:p>
        </p:txBody>
      </p:sp>
      <p:sp>
        <p:nvSpPr>
          <p:cNvPr id="59394" name="Rectangle 4"/>
          <p:cNvSpPr>
            <a:spLocks noGrp="1" noChangeArrowheads="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33446981-F131-DC41-B9DA-356F147DB2AB}" type="slidenum">
              <a:rPr lang="en-US" sz="1400" b="0">
                <a:latin typeface="Times New Roman" charset="0"/>
              </a:rPr>
              <a:pPr eaLnBrk="1" hangingPunct="1"/>
              <a:t>19</a:t>
            </a:fld>
            <a:endParaRPr lang="en-US" sz="1400" b="0">
              <a:latin typeface="Times New Roman" charset="0"/>
            </a:endParaRPr>
          </a:p>
        </p:txBody>
      </p:sp>
    </p:spTree>
    <p:extLst>
      <p:ext uri="{BB962C8B-B14F-4D97-AF65-F5344CB8AC3E}">
        <p14:creationId xmlns:p14="http://schemas.microsoft.com/office/powerpoint/2010/main" val="1973073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2</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0" y="0"/>
            <a:ext cx="4166235" cy="6858000"/>
          </a:xfrm>
          <a:prstGeom prst="rect">
            <a:avLst/>
          </a:prstGeom>
        </p:spPr>
      </p:pic>
      <p:sp>
        <p:nvSpPr>
          <p:cNvPr id="7" name="Rectangle 6"/>
          <p:cNvSpPr/>
          <p:nvPr/>
        </p:nvSpPr>
        <p:spPr>
          <a:xfrm>
            <a:off x="327894" y="2967335"/>
            <a:ext cx="8488222" cy="923330"/>
          </a:xfrm>
          <a:prstGeom prst="rect">
            <a:avLst/>
          </a:prstGeom>
          <a:noFill/>
        </p:spPr>
        <p:txBody>
          <a:bodyPr wrap="none" lIns="91440" tIns="45720" rIns="91440" bIns="45720">
            <a:spAutoFit/>
          </a:bodyPr>
          <a:lstStyle/>
          <a:p>
            <a:pPr algn="ctr"/>
            <a:r>
              <a:rPr lang="en-US" sz="5400" b="1" cap="none" spc="0" dirty="0" err="1" smtClean="0">
                <a:ln w="12700">
                  <a:solidFill>
                    <a:schemeClr val="tx2">
                      <a:satMod val="155000"/>
                    </a:schemeClr>
                  </a:solidFill>
                  <a:prstDash val="solid"/>
                </a:ln>
                <a:solidFill>
                  <a:schemeClr val="bg2"/>
                </a:solidFill>
                <a:effectLst>
                  <a:outerShdw blurRad="41275" dist="20320" dir="1800000" algn="tl" rotWithShape="0">
                    <a:srgbClr val="000000">
                      <a:alpha val="40000"/>
                    </a:srgbClr>
                  </a:outerShdw>
                </a:effectLst>
              </a:rPr>
              <a:t>Ssssshhhhhhhhhhhhhhh</a:t>
            </a:r>
            <a:endParaRPr lang="en-US" sz="5400" b="1" cap="none" spc="0" dirty="0">
              <a:ln w="12700">
                <a:solidFill>
                  <a:schemeClr val="tx2">
                    <a:satMod val="155000"/>
                  </a:schemeClr>
                </a:solidFill>
                <a:prstDash val="solid"/>
              </a:ln>
              <a:solidFill>
                <a:schemeClr val="bg2"/>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956677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a:latin typeface="Helvetica" charset="0"/>
                <a:ea typeface="ＭＳ Ｐゴシック" charset="0"/>
                <a:cs typeface="ＭＳ Ｐゴシック" charset="0"/>
              </a:rPr>
              <a:t>The Web – </a:t>
            </a:r>
            <a:r>
              <a:rPr lang="en-US" dirty="0" smtClean="0">
                <a:latin typeface="Helvetica" charset="0"/>
                <a:ea typeface="ＭＳ Ｐゴシック" charset="0"/>
                <a:cs typeface="ＭＳ Ｐゴシック" charset="0"/>
              </a:rPr>
              <a:t>Precursor</a:t>
            </a:r>
            <a:endParaRPr lang="en-US" dirty="0">
              <a:latin typeface="Helvetica" charset="0"/>
              <a:ea typeface="ＭＳ Ｐゴシック" charset="0"/>
              <a:cs typeface="ＭＳ Ｐゴシック" charset="0"/>
            </a:endParaRPr>
          </a:p>
        </p:txBody>
      </p:sp>
      <p:pic>
        <p:nvPicPr>
          <p:cNvPr id="26629" name="Picture 4" descr="nelson">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a:xfrm>
            <a:off x="381000" y="1600200"/>
            <a:ext cx="2148681" cy="2894751"/>
          </a:xfrm>
        </p:spPr>
      </p:pic>
      <p:sp>
        <p:nvSpPr>
          <p:cNvPr id="26626" name="Slide Number Placeholder 6"/>
          <p:cNvSpPr>
            <a:spLocks noGrp="1"/>
          </p:cNvSpPr>
          <p:nvPr>
            <p:ph type="sldNum" sz="quarter" idx="12"/>
          </p:nvPr>
        </p:nvSpPr>
        <p:spPr>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6BE55562-9B30-B14B-847B-C6B61FDDBD39}" type="slidenum">
              <a:rPr lang="en-US" sz="1400" b="0">
                <a:latin typeface="Times New Roman" charset="0"/>
              </a:rPr>
              <a:pPr eaLnBrk="1" hangingPunct="1"/>
              <a:t>20</a:t>
            </a:fld>
            <a:endParaRPr lang="en-US" sz="1400" b="0">
              <a:latin typeface="Times New Roman" charset="0"/>
            </a:endParaRPr>
          </a:p>
        </p:txBody>
      </p:sp>
      <p:sp>
        <p:nvSpPr>
          <p:cNvPr id="26628" name="Rectangle 3"/>
          <p:cNvSpPr>
            <a:spLocks noGrp="1" noChangeArrowheads="1"/>
          </p:cNvSpPr>
          <p:nvPr>
            <p:ph sz="half" idx="4294967295"/>
          </p:nvPr>
        </p:nvSpPr>
        <p:spPr>
          <a:xfrm>
            <a:off x="2667000" y="1143000"/>
            <a:ext cx="5791200" cy="5105400"/>
          </a:xfrm>
        </p:spPr>
        <p:txBody>
          <a:bodyPr/>
          <a:lstStyle/>
          <a:p>
            <a:r>
              <a:rPr lang="en-US" b="1" dirty="0">
                <a:latin typeface="Arial" charset="0"/>
                <a:cs typeface="Arial" charset="0"/>
              </a:rPr>
              <a:t>1967</a:t>
            </a:r>
            <a:r>
              <a:rPr lang="en-US" dirty="0">
                <a:latin typeface="Arial" charset="0"/>
                <a:cs typeface="Arial" charset="0"/>
              </a:rPr>
              <a:t>, Ted Nelson, </a:t>
            </a:r>
            <a:r>
              <a:rPr lang="en-US" dirty="0" err="1">
                <a:latin typeface="Arial" charset="0"/>
                <a:cs typeface="Arial" charset="0"/>
              </a:rPr>
              <a:t>Xanadu</a:t>
            </a:r>
            <a:r>
              <a:rPr lang="en-US" dirty="0">
                <a:latin typeface="Arial" charset="0"/>
                <a:cs typeface="Arial" charset="0"/>
              </a:rPr>
              <a:t>:</a:t>
            </a:r>
          </a:p>
          <a:p>
            <a:pPr lvl="1"/>
            <a:r>
              <a:rPr lang="en-US" dirty="0">
                <a:latin typeface="Arial" charset="0"/>
                <a:ea typeface="Arial" charset="0"/>
                <a:cs typeface="Arial" charset="0"/>
              </a:rPr>
              <a:t>A world-wide publishing network that would allow information to be stored not as separate files but as connected literature</a:t>
            </a:r>
          </a:p>
          <a:p>
            <a:pPr lvl="1"/>
            <a:r>
              <a:rPr lang="en-US" dirty="0">
                <a:latin typeface="Arial" charset="0"/>
                <a:ea typeface="Arial" charset="0"/>
                <a:cs typeface="Arial" charset="0"/>
              </a:rPr>
              <a:t>Owners of documents would be automatically paid via electronic means for the virtual copying of their documents </a:t>
            </a:r>
          </a:p>
          <a:p>
            <a:r>
              <a:rPr lang="en-US" dirty="0">
                <a:latin typeface="Arial" charset="0"/>
                <a:cs typeface="Arial" charset="0"/>
              </a:rPr>
              <a:t>Coined the term </a:t>
            </a:r>
            <a:r>
              <a:rPr lang="ja-JP" altLang="en-US" dirty="0">
                <a:latin typeface="Arial" charset="0"/>
                <a:cs typeface="Arial" charset="0"/>
              </a:rPr>
              <a:t>“</a:t>
            </a:r>
            <a:r>
              <a:rPr lang="en-US" dirty="0">
                <a:latin typeface="Arial" charset="0"/>
                <a:cs typeface="Arial" charset="0"/>
              </a:rPr>
              <a:t>Hypertext</a:t>
            </a:r>
            <a:r>
              <a:rPr lang="ja-JP" altLang="en-US" dirty="0">
                <a:latin typeface="Arial" charset="0"/>
                <a:cs typeface="Arial" charset="0"/>
              </a:rPr>
              <a:t>”</a:t>
            </a:r>
            <a:endParaRPr lang="en-US" dirty="0">
              <a:latin typeface="Arial" charset="0"/>
              <a:cs typeface="Arial" charset="0"/>
            </a:endParaRPr>
          </a:p>
          <a:p>
            <a:pPr lvl="1"/>
            <a:r>
              <a:rPr lang="en-US" dirty="0">
                <a:latin typeface="Arial" charset="0"/>
                <a:ea typeface="Arial" charset="0"/>
                <a:cs typeface="Arial" charset="0"/>
              </a:rPr>
              <a:t>Influenced research community</a:t>
            </a:r>
          </a:p>
          <a:p>
            <a:pPr lvl="2"/>
            <a:r>
              <a:rPr lang="en-US" dirty="0">
                <a:latin typeface="Arial" charset="0"/>
                <a:ea typeface="Arial" charset="0"/>
                <a:cs typeface="Arial" charset="0"/>
              </a:rPr>
              <a:t>Who then missed the web…..</a:t>
            </a:r>
          </a:p>
          <a:p>
            <a:endParaRPr lang="en-US" dirty="0">
              <a:latin typeface="Arial" charset="0"/>
              <a:cs typeface="Arial" charset="0"/>
            </a:endParaRPr>
          </a:p>
        </p:txBody>
      </p:sp>
      <p:sp>
        <p:nvSpPr>
          <p:cNvPr id="26630" name="Text Box 5"/>
          <p:cNvSpPr txBox="1">
            <a:spLocks noChangeArrowheads="1"/>
          </p:cNvSpPr>
          <p:nvPr/>
        </p:nvSpPr>
        <p:spPr bwMode="auto">
          <a:xfrm>
            <a:off x="671513" y="4710113"/>
            <a:ext cx="1217612"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t>Ted Nelson</a:t>
            </a:r>
          </a:p>
        </p:txBody>
      </p:sp>
    </p:spTree>
    <p:extLst>
      <p:ext uri="{BB962C8B-B14F-4D97-AF65-F5344CB8AC3E}">
        <p14:creationId xmlns:p14="http://schemas.microsoft.com/office/powerpoint/2010/main" val="1328444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p:cNvSpPr>
            <a:spLocks noGrp="1" noChangeArrowheads="1"/>
          </p:cNvSpPr>
          <p:nvPr>
            <p:ph type="body" sz="half" idx="4294967295"/>
          </p:nvPr>
        </p:nvSpPr>
        <p:spPr>
          <a:xfrm>
            <a:off x="2514600" y="1143000"/>
            <a:ext cx="6324600" cy="5715000"/>
          </a:xfrm>
        </p:spPr>
        <p:txBody>
          <a:bodyPr/>
          <a:lstStyle/>
          <a:p>
            <a:r>
              <a:rPr lang="en-US" dirty="0">
                <a:latin typeface="Arial" charset="0"/>
                <a:cs typeface="Arial" charset="0"/>
              </a:rPr>
              <a:t>Physicist trying to solve real problem</a:t>
            </a:r>
          </a:p>
          <a:p>
            <a:pPr lvl="1"/>
            <a:r>
              <a:rPr lang="en-US" dirty="0">
                <a:latin typeface="Arial" charset="0"/>
                <a:ea typeface="Arial" charset="0"/>
                <a:cs typeface="Arial" charset="0"/>
              </a:rPr>
              <a:t>Distributed access to data</a:t>
            </a:r>
          </a:p>
          <a:p>
            <a:r>
              <a:rPr lang="en-US" dirty="0">
                <a:latin typeface="Arial" charset="0"/>
                <a:cs typeface="Arial" charset="0"/>
              </a:rPr>
              <a:t>World Wide Web (WWW): a distributed database of </a:t>
            </a:r>
            <a:r>
              <a:rPr lang="ja-JP" altLang="en-US" dirty="0">
                <a:latin typeface="Arial" charset="0"/>
                <a:cs typeface="Arial" charset="0"/>
              </a:rPr>
              <a:t>“</a:t>
            </a:r>
            <a:r>
              <a:rPr lang="en-US" dirty="0">
                <a:latin typeface="Arial" charset="0"/>
                <a:cs typeface="Arial" charset="0"/>
              </a:rPr>
              <a:t>pages</a:t>
            </a:r>
            <a:r>
              <a:rPr lang="ja-JP" altLang="en-US" dirty="0">
                <a:latin typeface="Arial" charset="0"/>
                <a:cs typeface="Arial" charset="0"/>
              </a:rPr>
              <a:t>”</a:t>
            </a:r>
            <a:r>
              <a:rPr lang="en-US" dirty="0">
                <a:latin typeface="Arial" charset="0"/>
                <a:cs typeface="Arial" charset="0"/>
              </a:rPr>
              <a:t> linked through </a:t>
            </a:r>
            <a:r>
              <a:rPr lang="en-US" dirty="0">
                <a:solidFill>
                  <a:srgbClr val="FF3300"/>
                </a:solidFill>
                <a:latin typeface="Arial" charset="0"/>
                <a:cs typeface="Arial" charset="0"/>
              </a:rPr>
              <a:t>Hypertext Transport Protocol</a:t>
            </a:r>
            <a:r>
              <a:rPr lang="en-US" dirty="0">
                <a:latin typeface="Arial" charset="0"/>
                <a:cs typeface="Arial" charset="0"/>
              </a:rPr>
              <a:t> (HTTP)</a:t>
            </a:r>
          </a:p>
          <a:p>
            <a:pPr lvl="1"/>
            <a:r>
              <a:rPr lang="en-US" dirty="0">
                <a:latin typeface="Arial" charset="0"/>
                <a:ea typeface="Arial" charset="0"/>
                <a:cs typeface="Arial" charset="0"/>
              </a:rPr>
              <a:t>First HTTP implementation - 1990 </a:t>
            </a:r>
          </a:p>
          <a:p>
            <a:pPr lvl="2"/>
            <a:r>
              <a:rPr lang="en-US" dirty="0">
                <a:latin typeface="Arial" charset="0"/>
                <a:ea typeface="Arial" charset="0"/>
                <a:cs typeface="Arial" charset="0"/>
              </a:rPr>
              <a:t>Tim Berners-Lee at CERN</a:t>
            </a:r>
          </a:p>
          <a:p>
            <a:pPr lvl="1"/>
            <a:r>
              <a:rPr lang="en-US" dirty="0">
                <a:latin typeface="Arial" charset="0"/>
                <a:ea typeface="Arial" charset="0"/>
                <a:cs typeface="Arial" charset="0"/>
              </a:rPr>
              <a:t>HTTP/0.9 – 1991</a:t>
            </a:r>
          </a:p>
          <a:p>
            <a:pPr lvl="2"/>
            <a:r>
              <a:rPr lang="en-US" dirty="0">
                <a:latin typeface="Arial" charset="0"/>
                <a:ea typeface="Arial" charset="0"/>
                <a:cs typeface="Arial" charset="0"/>
              </a:rPr>
              <a:t>Simple GET command for the Web</a:t>
            </a:r>
          </a:p>
          <a:p>
            <a:pPr lvl="1"/>
            <a:r>
              <a:rPr lang="en-US" dirty="0">
                <a:latin typeface="Arial" charset="0"/>
                <a:ea typeface="Arial" charset="0"/>
                <a:cs typeface="Arial" charset="0"/>
              </a:rPr>
              <a:t>HTTP/1.0 –1992</a:t>
            </a:r>
          </a:p>
          <a:p>
            <a:pPr lvl="2"/>
            <a:r>
              <a:rPr lang="en-US" dirty="0">
                <a:latin typeface="Arial" charset="0"/>
                <a:ea typeface="Arial" charset="0"/>
                <a:cs typeface="Arial" charset="0"/>
              </a:rPr>
              <a:t>Client/Server information, simple caching</a:t>
            </a:r>
          </a:p>
          <a:p>
            <a:pPr lvl="1"/>
            <a:r>
              <a:rPr lang="en-US" dirty="0">
                <a:latin typeface="Arial" charset="0"/>
                <a:ea typeface="Arial" charset="0"/>
                <a:cs typeface="Arial" charset="0"/>
              </a:rPr>
              <a:t>HTTP/1.1 - 1996 </a:t>
            </a:r>
          </a:p>
        </p:txBody>
      </p:sp>
      <p:sp>
        <p:nvSpPr>
          <p:cNvPr id="28675" name="Rectangle 2"/>
          <p:cNvSpPr>
            <a:spLocks noGrp="1" noChangeArrowheads="1"/>
          </p:cNvSpPr>
          <p:nvPr>
            <p:ph type="title"/>
          </p:nvPr>
        </p:nvSpPr>
        <p:spPr/>
        <p:txBody>
          <a:bodyPr/>
          <a:lstStyle/>
          <a:p>
            <a:r>
              <a:rPr lang="en-US" dirty="0">
                <a:latin typeface="Helvetica" charset="0"/>
                <a:ea typeface="ＭＳ Ｐゴシック" charset="0"/>
                <a:cs typeface="ＭＳ Ｐゴシック" charset="0"/>
              </a:rPr>
              <a:t>The Web – </a:t>
            </a:r>
            <a:r>
              <a:rPr lang="en-US" dirty="0" smtClean="0">
                <a:latin typeface="Helvetica" charset="0"/>
                <a:ea typeface="ＭＳ Ｐゴシック" charset="0"/>
                <a:cs typeface="ＭＳ Ｐゴシック" charset="0"/>
              </a:rPr>
              <a:t>History</a:t>
            </a:r>
            <a:endParaRPr lang="en-US" dirty="0">
              <a:latin typeface="Helvetica" charset="0"/>
              <a:ea typeface="ＭＳ Ｐゴシック" charset="0"/>
              <a:cs typeface="ＭＳ Ｐゴシック" charset="0"/>
            </a:endParaRPr>
          </a:p>
        </p:txBody>
      </p:sp>
      <p:pic>
        <p:nvPicPr>
          <p:cNvPr id="28677" name="Picture 4" descr="2001-eur-head-quarter">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a:xfrm>
            <a:off x="531813" y="1981200"/>
            <a:ext cx="1889023" cy="2019300"/>
          </a:xfrm>
        </p:spPr>
      </p:pic>
      <p:sp>
        <p:nvSpPr>
          <p:cNvPr id="28674" name="Slide Number Placeholder 6"/>
          <p:cNvSpPr>
            <a:spLocks noGrp="1"/>
          </p:cNvSpPr>
          <p:nvPr>
            <p:ph type="sldNum" sz="quarter" idx="12"/>
          </p:nvPr>
        </p:nvSpPr>
        <p:spPr>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9ED70488-E1F9-334A-9820-C672517D42A6}" type="slidenum">
              <a:rPr lang="en-US" sz="1400" b="0">
                <a:latin typeface="Times New Roman" charset="0"/>
              </a:rPr>
              <a:pPr eaLnBrk="1" hangingPunct="1"/>
              <a:t>21</a:t>
            </a:fld>
            <a:endParaRPr lang="en-US" sz="1400" b="0">
              <a:latin typeface="Times New Roman" charset="0"/>
            </a:endParaRPr>
          </a:p>
        </p:txBody>
      </p:sp>
      <p:sp>
        <p:nvSpPr>
          <p:cNvPr id="28678" name="Text Box 5"/>
          <p:cNvSpPr txBox="1">
            <a:spLocks noChangeArrowheads="1"/>
          </p:cNvSpPr>
          <p:nvPr/>
        </p:nvSpPr>
        <p:spPr bwMode="auto">
          <a:xfrm>
            <a:off x="519113" y="4252913"/>
            <a:ext cx="1693862"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t>Tim Berners-Lee</a:t>
            </a:r>
          </a:p>
        </p:txBody>
      </p:sp>
    </p:spTree>
    <p:extLst>
      <p:ext uri="{BB962C8B-B14F-4D97-AF65-F5344CB8AC3E}">
        <p14:creationId xmlns:p14="http://schemas.microsoft.com/office/powerpoint/2010/main" val="1843922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Why Didn’t CS Research Invent Web?</a:t>
            </a:r>
            <a:endParaRPr lang="en-US" dirty="0"/>
          </a:p>
        </p:txBody>
      </p:sp>
      <p:sp>
        <p:nvSpPr>
          <p:cNvPr id="7" name="Content Placeholder 6"/>
          <p:cNvSpPr>
            <a:spLocks noGrp="1"/>
          </p:cNvSpPr>
          <p:nvPr>
            <p:ph idx="1"/>
          </p:nvPr>
        </p:nvSpPr>
        <p:spPr/>
        <p:txBody>
          <a:bodyPr/>
          <a:lstStyle/>
          <a:p>
            <a:pPr marL="0" indent="0">
              <a:buNone/>
            </a:pPr>
            <a:r>
              <a:rPr lang="en-US" sz="2400" dirty="0"/>
              <a:t>HTML is precisely what we were trying to PREVENT— ever-breaking links, links going outward only, quotes you can't follow to their origins, no version management, no rights management. </a:t>
            </a:r>
          </a:p>
          <a:p>
            <a:pPr marL="0" indent="0" algn="r">
              <a:buNone/>
            </a:pPr>
            <a:r>
              <a:rPr lang="en-US" sz="2400" dirty="0"/>
              <a:t>– Ted </a:t>
            </a:r>
            <a:r>
              <a:rPr lang="en-US" sz="2400" dirty="0" smtClean="0"/>
              <a:t>Nelson</a:t>
            </a:r>
          </a:p>
          <a:p>
            <a:pPr marL="0" indent="0" algn="r">
              <a:buNone/>
            </a:pPr>
            <a:endParaRPr lang="en-US" sz="2400" dirty="0"/>
          </a:p>
          <a:p>
            <a:pPr marL="0" indent="0" algn="ctr">
              <a:buNone/>
            </a:pPr>
            <a:r>
              <a:rPr lang="en-US" sz="3600" b="1" dirty="0" smtClean="0">
                <a:solidFill>
                  <a:srgbClr val="F47A00"/>
                </a:solidFill>
              </a:rPr>
              <a:t>Academics </a:t>
            </a:r>
            <a:r>
              <a:rPr lang="en-US" sz="3600" b="1" dirty="0">
                <a:solidFill>
                  <a:srgbClr val="F47A00"/>
                </a:solidFill>
              </a:rPr>
              <a:t>get paid for being clever, </a:t>
            </a:r>
            <a:endParaRPr lang="en-US" sz="3600" b="1" dirty="0" smtClean="0">
              <a:solidFill>
                <a:srgbClr val="F47A00"/>
              </a:solidFill>
            </a:endParaRPr>
          </a:p>
          <a:p>
            <a:pPr marL="0" indent="0" algn="ctr">
              <a:buNone/>
            </a:pPr>
            <a:r>
              <a:rPr lang="en-US" sz="3600" b="1" dirty="0" smtClean="0">
                <a:solidFill>
                  <a:srgbClr val="F47A00"/>
                </a:solidFill>
              </a:rPr>
              <a:t>not </a:t>
            </a:r>
            <a:r>
              <a:rPr lang="en-US" sz="3600" b="1" dirty="0">
                <a:solidFill>
                  <a:srgbClr val="F47A00"/>
                </a:solidFill>
              </a:rPr>
              <a:t>for being right</a:t>
            </a:r>
            <a:r>
              <a:rPr lang="en-US" sz="3600" b="1" dirty="0" smtClean="0">
                <a:solidFill>
                  <a:srgbClr val="F47A00"/>
                </a:solidFill>
              </a:rPr>
              <a:t>.</a:t>
            </a:r>
            <a:endParaRPr lang="en-US" sz="3600" b="1" dirty="0">
              <a:solidFill>
                <a:srgbClr val="F47A00"/>
              </a:solidFill>
            </a:endParaRPr>
          </a:p>
          <a:p>
            <a:pPr marL="0" indent="0" algn="r">
              <a:buNone/>
            </a:pPr>
            <a:r>
              <a:rPr lang="en-US" sz="3600" dirty="0">
                <a:solidFill>
                  <a:srgbClr val="F47A00"/>
                </a:solidFill>
              </a:rPr>
              <a:t>–Don </a:t>
            </a:r>
            <a:r>
              <a:rPr lang="en-US" sz="3600" dirty="0" smtClean="0">
                <a:solidFill>
                  <a:srgbClr val="F47A00"/>
                </a:solidFill>
              </a:rPr>
              <a:t>Norman</a:t>
            </a:r>
          </a:p>
          <a:p>
            <a:pPr marL="0" indent="0" algn="r">
              <a:buNone/>
            </a:pPr>
            <a:endParaRPr lang="en-US" sz="3600" dirty="0">
              <a:solidFill>
                <a:srgbClr val="F47A00"/>
              </a:solidFill>
            </a:endParaRPr>
          </a:p>
        </p:txBody>
      </p:sp>
      <p:sp>
        <p:nvSpPr>
          <p:cNvPr id="5" name="Slide Number Placeholder 4"/>
          <p:cNvSpPr>
            <a:spLocks noGrp="1"/>
          </p:cNvSpPr>
          <p:nvPr>
            <p:ph type="sldNum" sz="quarter" idx="12"/>
          </p:nvPr>
        </p:nvSpPr>
        <p:spPr/>
        <p:txBody>
          <a:bodyPr/>
          <a:lstStyle/>
          <a:p>
            <a:fld id="{41B29A17-FCF0-ED41-92FA-32F7C054FF4E}" type="slidenum">
              <a:rPr lang="en-US" smtClean="0"/>
              <a:pPr/>
              <a:t>22</a:t>
            </a:fld>
            <a:endParaRPr lang="en-US"/>
          </a:p>
        </p:txBody>
      </p:sp>
    </p:spTree>
    <p:extLst>
      <p:ext uri="{BB962C8B-B14F-4D97-AF65-F5344CB8AC3E}">
        <p14:creationId xmlns:p14="http://schemas.microsoft.com/office/powerpoint/2010/main" val="1011961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4AEAB31F-46DA-D141-B69A-118F9BCE91F5}" type="slidenum">
              <a:rPr lang="en-US" sz="1400" b="0">
                <a:latin typeface="Times New Roman" charset="0"/>
              </a:rPr>
              <a:pPr eaLnBrk="1" hangingPunct="1"/>
              <a:t>23</a:t>
            </a:fld>
            <a:endParaRPr lang="en-US" sz="1400" b="0" dirty="0">
              <a:latin typeface="Times New Roman" charset="0"/>
            </a:endParaRPr>
          </a:p>
        </p:txBody>
      </p:sp>
      <p:sp>
        <p:nvSpPr>
          <p:cNvPr id="32770" name="Title 1"/>
          <p:cNvSpPr>
            <a:spLocks noGrp="1"/>
          </p:cNvSpPr>
          <p:nvPr>
            <p:ph type="title"/>
          </p:nvPr>
        </p:nvSpPr>
        <p:spPr/>
        <p:txBody>
          <a:bodyPr/>
          <a:lstStyle/>
          <a:p>
            <a:r>
              <a:rPr lang="en-US">
                <a:latin typeface="Helvetica" charset="0"/>
                <a:ea typeface="ＭＳ Ｐゴシック" charset="0"/>
                <a:cs typeface="ＭＳ Ｐゴシック" charset="0"/>
              </a:rPr>
              <a:t>Why So Successful?</a:t>
            </a:r>
          </a:p>
        </p:txBody>
      </p:sp>
      <p:sp>
        <p:nvSpPr>
          <p:cNvPr id="3" name="Content Placeholder 2"/>
          <p:cNvSpPr>
            <a:spLocks noGrp="1"/>
          </p:cNvSpPr>
          <p:nvPr>
            <p:ph idx="1"/>
          </p:nvPr>
        </p:nvSpPr>
        <p:spPr/>
        <p:txBody>
          <a:bodyPr/>
          <a:lstStyle/>
          <a:p>
            <a:r>
              <a:rPr lang="en-US" dirty="0">
                <a:latin typeface="Arial" charset="0"/>
                <a:cs typeface="Arial" charset="0"/>
              </a:rPr>
              <a:t>What do the </a:t>
            </a:r>
            <a:r>
              <a:rPr lang="en-US" dirty="0" smtClean="0">
                <a:latin typeface="Arial" charset="0"/>
                <a:cs typeface="Arial" charset="0"/>
              </a:rPr>
              <a:t>web, </a:t>
            </a:r>
            <a:r>
              <a:rPr lang="en-US" dirty="0" err="1" smtClean="0">
                <a:latin typeface="Arial" charset="0"/>
                <a:cs typeface="Arial" charset="0"/>
              </a:rPr>
              <a:t>youtube</a:t>
            </a:r>
            <a:r>
              <a:rPr lang="en-US" dirty="0" smtClean="0">
                <a:latin typeface="Arial" charset="0"/>
                <a:cs typeface="Arial" charset="0"/>
              </a:rPr>
              <a:t>, </a:t>
            </a:r>
            <a:r>
              <a:rPr lang="en-US" dirty="0" err="1" smtClean="0">
                <a:latin typeface="Arial" charset="0"/>
                <a:cs typeface="Arial" charset="0"/>
              </a:rPr>
              <a:t>fb</a:t>
            </a:r>
            <a:r>
              <a:rPr lang="en-US" dirty="0" smtClean="0">
                <a:latin typeface="Arial" charset="0"/>
                <a:cs typeface="Arial" charset="0"/>
              </a:rPr>
              <a:t> </a:t>
            </a:r>
            <a:r>
              <a:rPr lang="en-US" dirty="0">
                <a:latin typeface="Arial" charset="0"/>
                <a:cs typeface="Arial" charset="0"/>
              </a:rPr>
              <a:t>have in common?</a:t>
            </a:r>
          </a:p>
          <a:p>
            <a:pPr lvl="1"/>
            <a:r>
              <a:rPr lang="en-US" dirty="0">
                <a:latin typeface="Arial" charset="0"/>
                <a:ea typeface="Arial" charset="0"/>
                <a:cs typeface="Arial" charset="0"/>
              </a:rPr>
              <a:t>The ability to self-</a:t>
            </a:r>
            <a:r>
              <a:rPr lang="en-US" dirty="0" smtClean="0">
                <a:latin typeface="Arial" charset="0"/>
                <a:ea typeface="Arial" charset="0"/>
                <a:cs typeface="Arial" charset="0"/>
              </a:rPr>
              <a:t>publish</a:t>
            </a:r>
          </a:p>
          <a:p>
            <a:pPr lvl="7"/>
            <a:endParaRPr lang="en-US" dirty="0">
              <a:latin typeface="Arial" charset="0"/>
              <a:ea typeface="Arial" charset="0"/>
              <a:cs typeface="Arial" charset="0"/>
            </a:endParaRPr>
          </a:p>
          <a:p>
            <a:r>
              <a:rPr lang="en-US" dirty="0" smtClean="0">
                <a:latin typeface="Arial" charset="0"/>
                <a:cs typeface="Arial" charset="0"/>
              </a:rPr>
              <a:t>Self-</a:t>
            </a:r>
            <a:r>
              <a:rPr lang="en-US" dirty="0">
                <a:latin typeface="Arial" charset="0"/>
                <a:cs typeface="Arial" charset="0"/>
              </a:rPr>
              <a:t>publishing </a:t>
            </a:r>
            <a:r>
              <a:rPr lang="en-US" dirty="0" smtClean="0">
                <a:latin typeface="Arial" charset="0"/>
                <a:cs typeface="Arial" charset="0"/>
              </a:rPr>
              <a:t>that is</a:t>
            </a:r>
            <a:r>
              <a:rPr lang="en-US" dirty="0">
                <a:latin typeface="Arial" charset="0"/>
                <a:cs typeface="Arial" charset="0"/>
              </a:rPr>
              <a:t> </a:t>
            </a:r>
            <a:r>
              <a:rPr lang="en-US" dirty="0" smtClean="0">
                <a:latin typeface="Arial" charset="0"/>
                <a:cs typeface="Arial" charset="0"/>
              </a:rPr>
              <a:t>e</a:t>
            </a:r>
            <a:r>
              <a:rPr lang="en-US" dirty="0" smtClean="0">
                <a:latin typeface="Arial" charset="0"/>
                <a:ea typeface="Arial" charset="0"/>
                <a:cs typeface="Arial" charset="0"/>
              </a:rPr>
              <a:t>asy, independent, free</a:t>
            </a:r>
          </a:p>
          <a:p>
            <a:pPr lvl="7"/>
            <a:endParaRPr lang="en-US" dirty="0">
              <a:latin typeface="Arial" charset="0"/>
              <a:ea typeface="Arial" charset="0"/>
              <a:cs typeface="Arial" charset="0"/>
            </a:endParaRPr>
          </a:p>
          <a:p>
            <a:r>
              <a:rPr lang="en-US" dirty="0" smtClean="0">
                <a:latin typeface="Arial" charset="0"/>
                <a:cs typeface="Arial" charset="0"/>
              </a:rPr>
              <a:t>No interest </a:t>
            </a:r>
            <a:r>
              <a:rPr lang="en-US" dirty="0">
                <a:latin typeface="Arial" charset="0"/>
                <a:cs typeface="Arial" charset="0"/>
              </a:rPr>
              <a:t>in </a:t>
            </a:r>
            <a:r>
              <a:rPr lang="en-US" dirty="0" smtClean="0">
                <a:latin typeface="Arial" charset="0"/>
                <a:cs typeface="Arial" charset="0"/>
              </a:rPr>
              <a:t>collaborative and </a:t>
            </a:r>
            <a:r>
              <a:rPr lang="en-US" dirty="0">
                <a:latin typeface="Arial" charset="0"/>
                <a:cs typeface="Arial" charset="0"/>
              </a:rPr>
              <a:t>idealistic </a:t>
            </a:r>
            <a:r>
              <a:rPr lang="en-US" dirty="0" smtClean="0">
                <a:latin typeface="Arial" charset="0"/>
                <a:cs typeface="Arial" charset="0"/>
              </a:rPr>
              <a:t>endeavor</a:t>
            </a:r>
            <a:endParaRPr lang="en-US" dirty="0">
              <a:latin typeface="Arial" charset="0"/>
              <a:cs typeface="Arial" charset="0"/>
            </a:endParaRPr>
          </a:p>
          <a:p>
            <a:pPr lvl="1"/>
            <a:r>
              <a:rPr lang="en-US" dirty="0">
                <a:latin typeface="Arial" charset="0"/>
                <a:ea typeface="Arial" charset="0"/>
                <a:cs typeface="Arial" charset="0"/>
              </a:rPr>
              <a:t>People </a:t>
            </a:r>
            <a:r>
              <a:rPr lang="en-US" dirty="0" err="1">
                <a:latin typeface="Arial" charset="0"/>
                <a:ea typeface="Arial" charset="0"/>
                <a:cs typeface="Arial" charset="0"/>
              </a:rPr>
              <a:t>aren</a:t>
            </a:r>
            <a:r>
              <a:rPr lang="ja-JP" altLang="en-US" dirty="0">
                <a:latin typeface="Arial" charset="0"/>
                <a:ea typeface="Arial" charset="0"/>
                <a:cs typeface="Arial" charset="0"/>
              </a:rPr>
              <a:t>’</a:t>
            </a:r>
            <a:r>
              <a:rPr lang="en-US" dirty="0">
                <a:latin typeface="Arial" charset="0"/>
                <a:ea typeface="Arial" charset="0"/>
                <a:cs typeface="Arial" charset="0"/>
              </a:rPr>
              <a:t>t looking for Nirvana (or even </a:t>
            </a:r>
            <a:r>
              <a:rPr lang="en-US" dirty="0" err="1">
                <a:latin typeface="Arial" charset="0"/>
                <a:ea typeface="Arial" charset="0"/>
                <a:cs typeface="Arial" charset="0"/>
              </a:rPr>
              <a:t>Xanadu</a:t>
            </a:r>
            <a:r>
              <a:rPr lang="en-US" dirty="0" smtClean="0">
                <a:latin typeface="Arial" charset="0"/>
                <a:ea typeface="Arial" charset="0"/>
                <a:cs typeface="Arial" charset="0"/>
              </a:rPr>
              <a:t>)</a:t>
            </a:r>
          </a:p>
          <a:p>
            <a:pPr lvl="1"/>
            <a:r>
              <a:rPr lang="en-US" dirty="0" smtClean="0">
                <a:latin typeface="Arial" charset="0"/>
                <a:ea typeface="Arial" charset="0"/>
                <a:cs typeface="Arial" charset="0"/>
              </a:rPr>
              <a:t>People also aren’t looking for technical perfection</a:t>
            </a:r>
          </a:p>
          <a:p>
            <a:pPr lvl="7"/>
            <a:endParaRPr lang="en-US" dirty="0">
              <a:latin typeface="Arial" charset="0"/>
              <a:ea typeface="Arial" charset="0"/>
              <a:cs typeface="Arial" charset="0"/>
            </a:endParaRPr>
          </a:p>
          <a:p>
            <a:r>
              <a:rPr lang="en-US" dirty="0">
                <a:latin typeface="Arial" charset="0"/>
                <a:ea typeface="Arial" charset="0"/>
                <a:cs typeface="Arial" charset="0"/>
              </a:rPr>
              <a:t>W</a:t>
            </a:r>
            <a:r>
              <a:rPr lang="en-US" dirty="0" smtClean="0">
                <a:latin typeface="Arial" charset="0"/>
                <a:ea typeface="Arial" charset="0"/>
                <a:cs typeface="Arial" charset="0"/>
              </a:rPr>
              <a:t>ant </a:t>
            </a:r>
            <a:r>
              <a:rPr lang="en-US" dirty="0">
                <a:latin typeface="Arial" charset="0"/>
                <a:ea typeface="Arial" charset="0"/>
                <a:cs typeface="Arial" charset="0"/>
              </a:rPr>
              <a:t>to make their mark, and find something </a:t>
            </a:r>
            <a:r>
              <a:rPr lang="en-US" dirty="0" smtClean="0">
                <a:latin typeface="Arial" charset="0"/>
                <a:ea typeface="Arial" charset="0"/>
                <a:cs typeface="Arial" charset="0"/>
              </a:rPr>
              <a:t>neat</a:t>
            </a:r>
          </a:p>
          <a:p>
            <a:pPr lvl="1"/>
            <a:r>
              <a:rPr lang="en-US" dirty="0" smtClean="0">
                <a:latin typeface="Arial" charset="0"/>
                <a:ea typeface="Arial" charset="0"/>
                <a:cs typeface="Arial" charset="0"/>
              </a:rPr>
              <a:t>Two sides of the same coin, creates synergy</a:t>
            </a:r>
          </a:p>
          <a:p>
            <a:pPr lvl="1"/>
            <a:r>
              <a:rPr lang="en-US" dirty="0" smtClean="0">
                <a:latin typeface="Arial" charset="0"/>
                <a:ea typeface="Arial" charset="0"/>
                <a:cs typeface="Arial" charset="0"/>
              </a:rPr>
              <a:t>“Performance” more important than dialogue….</a:t>
            </a:r>
          </a:p>
        </p:txBody>
      </p:sp>
    </p:spTree>
    <p:extLst>
      <p:ext uri="{BB962C8B-B14F-4D97-AF65-F5344CB8AC3E}">
        <p14:creationId xmlns:p14="http://schemas.microsoft.com/office/powerpoint/2010/main" val="2113610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smtClean="0">
                <a:latin typeface="Helvetica" charset="0"/>
                <a:ea typeface="ＭＳ Ｐゴシック" charset="0"/>
                <a:cs typeface="ＭＳ Ｐゴシック" charset="0"/>
              </a:rPr>
              <a:t>Web Components</a:t>
            </a:r>
            <a:endParaRPr lang="en-US" dirty="0">
              <a:latin typeface="Helvetica" charset="0"/>
              <a:ea typeface="ＭＳ Ｐゴシック" charset="0"/>
              <a:cs typeface="ＭＳ Ｐゴシック" charset="0"/>
            </a:endParaRPr>
          </a:p>
        </p:txBody>
      </p:sp>
      <p:sp>
        <p:nvSpPr>
          <p:cNvPr id="1064963" name="Rectangle 3"/>
          <p:cNvSpPr>
            <a:spLocks noGrp="1" noChangeArrowheads="1"/>
          </p:cNvSpPr>
          <p:nvPr>
            <p:ph idx="1"/>
          </p:nvPr>
        </p:nvSpPr>
        <p:spPr/>
        <p:txBody>
          <a:bodyPr/>
          <a:lstStyle/>
          <a:p>
            <a:pPr>
              <a:lnSpc>
                <a:spcPct val="90000"/>
              </a:lnSpc>
            </a:pPr>
            <a:r>
              <a:rPr lang="en-US" dirty="0" smtClean="0">
                <a:latin typeface="Arial" charset="0"/>
                <a:cs typeface="Arial" charset="0"/>
              </a:rPr>
              <a:t>Infrastructure:</a:t>
            </a:r>
          </a:p>
          <a:p>
            <a:pPr lvl="1">
              <a:lnSpc>
                <a:spcPct val="90000"/>
              </a:lnSpc>
            </a:pPr>
            <a:r>
              <a:rPr lang="en-US" dirty="0" smtClean="0">
                <a:latin typeface="Arial" charset="0"/>
                <a:cs typeface="Arial" charset="0"/>
              </a:rPr>
              <a:t>Clients</a:t>
            </a:r>
            <a:endParaRPr lang="en-US" dirty="0">
              <a:latin typeface="Arial" charset="0"/>
              <a:cs typeface="Arial" charset="0"/>
            </a:endParaRPr>
          </a:p>
          <a:p>
            <a:pPr lvl="1">
              <a:lnSpc>
                <a:spcPct val="90000"/>
              </a:lnSpc>
            </a:pPr>
            <a:r>
              <a:rPr lang="en-US" dirty="0" smtClean="0">
                <a:latin typeface="Arial" charset="0"/>
                <a:cs typeface="Arial" charset="0"/>
              </a:rPr>
              <a:t>Servers</a:t>
            </a:r>
          </a:p>
          <a:p>
            <a:pPr lvl="1">
              <a:lnSpc>
                <a:spcPct val="90000"/>
              </a:lnSpc>
            </a:pPr>
            <a:r>
              <a:rPr lang="en-US" dirty="0" smtClean="0">
                <a:solidFill>
                  <a:srgbClr val="000000"/>
                </a:solidFill>
                <a:latin typeface="Arial" charset="0"/>
                <a:cs typeface="Arial" charset="0"/>
              </a:rPr>
              <a:t>Proxies</a:t>
            </a:r>
          </a:p>
          <a:p>
            <a:pPr lvl="1">
              <a:lnSpc>
                <a:spcPct val="90000"/>
              </a:lnSpc>
            </a:pPr>
            <a:endParaRPr lang="en-US" dirty="0">
              <a:solidFill>
                <a:srgbClr val="000000"/>
              </a:solidFill>
              <a:latin typeface="Arial" charset="0"/>
              <a:cs typeface="Arial" charset="0"/>
            </a:endParaRPr>
          </a:p>
          <a:p>
            <a:pPr>
              <a:lnSpc>
                <a:spcPct val="90000"/>
              </a:lnSpc>
            </a:pPr>
            <a:r>
              <a:rPr lang="en-US" dirty="0" smtClean="0">
                <a:solidFill>
                  <a:srgbClr val="000000"/>
                </a:solidFill>
                <a:latin typeface="Arial" charset="0"/>
                <a:cs typeface="Arial" charset="0"/>
              </a:rPr>
              <a:t>Content:</a:t>
            </a:r>
          </a:p>
          <a:p>
            <a:pPr lvl="1">
              <a:lnSpc>
                <a:spcPct val="90000"/>
              </a:lnSpc>
            </a:pPr>
            <a:r>
              <a:rPr lang="en-US" dirty="0" smtClean="0">
                <a:solidFill>
                  <a:srgbClr val="000000"/>
                </a:solidFill>
                <a:latin typeface="Arial" charset="0"/>
                <a:cs typeface="Arial" charset="0"/>
              </a:rPr>
              <a:t>Individual objects (files, etc.)</a:t>
            </a:r>
          </a:p>
          <a:p>
            <a:pPr lvl="1">
              <a:lnSpc>
                <a:spcPct val="90000"/>
              </a:lnSpc>
            </a:pPr>
            <a:r>
              <a:rPr lang="en-US" dirty="0" smtClean="0">
                <a:solidFill>
                  <a:srgbClr val="000000"/>
                </a:solidFill>
                <a:latin typeface="Arial" charset="0"/>
                <a:cs typeface="Arial" charset="0"/>
              </a:rPr>
              <a:t>Web sites (coherent collection of objects)</a:t>
            </a:r>
          </a:p>
          <a:p>
            <a:pPr lvl="1">
              <a:lnSpc>
                <a:spcPct val="90000"/>
              </a:lnSpc>
            </a:pPr>
            <a:endParaRPr lang="en-US" dirty="0">
              <a:solidFill>
                <a:srgbClr val="000000"/>
              </a:solidFill>
              <a:latin typeface="Arial" charset="0"/>
              <a:cs typeface="Arial" charset="0"/>
            </a:endParaRPr>
          </a:p>
          <a:p>
            <a:pPr>
              <a:lnSpc>
                <a:spcPct val="90000"/>
              </a:lnSpc>
            </a:pPr>
            <a:r>
              <a:rPr lang="en-US" dirty="0" smtClean="0">
                <a:solidFill>
                  <a:srgbClr val="000000"/>
                </a:solidFill>
                <a:latin typeface="Arial" charset="0"/>
                <a:cs typeface="Arial" charset="0"/>
              </a:rPr>
              <a:t>Implementation</a:t>
            </a:r>
          </a:p>
          <a:p>
            <a:pPr lvl="1">
              <a:lnSpc>
                <a:spcPct val="90000"/>
              </a:lnSpc>
            </a:pPr>
            <a:r>
              <a:rPr lang="en-US" dirty="0" smtClean="0">
                <a:solidFill>
                  <a:srgbClr val="000000"/>
                </a:solidFill>
                <a:latin typeface="Arial" charset="0"/>
                <a:cs typeface="Arial" charset="0"/>
              </a:rPr>
              <a:t>URL: naming content</a:t>
            </a:r>
          </a:p>
          <a:p>
            <a:pPr lvl="1">
              <a:lnSpc>
                <a:spcPct val="90000"/>
              </a:lnSpc>
            </a:pPr>
            <a:r>
              <a:rPr lang="en-US" dirty="0" smtClean="0">
                <a:solidFill>
                  <a:srgbClr val="000000"/>
                </a:solidFill>
                <a:latin typeface="Arial" charset="0"/>
                <a:cs typeface="Arial" charset="0"/>
              </a:rPr>
              <a:t>HTTP: protocol for exchanging content</a:t>
            </a:r>
          </a:p>
          <a:p>
            <a:pPr lvl="1">
              <a:lnSpc>
                <a:spcPct val="90000"/>
              </a:lnSpc>
            </a:pPr>
            <a:endParaRPr lang="en-US" dirty="0" smtClean="0">
              <a:solidFill>
                <a:srgbClr val="000000"/>
              </a:solidFill>
              <a:latin typeface="Arial" charset="0"/>
              <a:cs typeface="Arial" charset="0"/>
            </a:endParaRPr>
          </a:p>
        </p:txBody>
      </p:sp>
      <p:sp>
        <p:nvSpPr>
          <p:cNvPr id="35842"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97DAD9C0-88C2-234E-B815-BB2134B951FC}" type="slidenum">
              <a:rPr lang="en-US" sz="1400" b="0">
                <a:latin typeface="Times New Roman" charset="0"/>
              </a:rPr>
              <a:pPr eaLnBrk="1" hangingPunct="1"/>
              <a:t>24</a:t>
            </a:fld>
            <a:endParaRPr lang="en-US" sz="1400" b="0">
              <a:latin typeface="Times New Roman" charset="0"/>
            </a:endParaRPr>
          </a:p>
        </p:txBody>
      </p:sp>
    </p:spTree>
    <p:extLst>
      <p:ext uri="{BB962C8B-B14F-4D97-AF65-F5344CB8AC3E}">
        <p14:creationId xmlns:p14="http://schemas.microsoft.com/office/powerpoint/2010/main" val="1925912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649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64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6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496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496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496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649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a:tabLst>
                <a:tab pos="8234363" algn="r"/>
              </a:tabLst>
            </a:pPr>
            <a:r>
              <a:rPr lang="en-US">
                <a:latin typeface="Helvetica" charset="0"/>
                <a:ea typeface="ＭＳ Ｐゴシック" charset="0"/>
                <a:cs typeface="ＭＳ Ｐゴシック" charset="0"/>
              </a:rPr>
              <a:t>URL Syntax</a:t>
            </a:r>
            <a:endParaRPr lang="en-US" sz="2400">
              <a:latin typeface="Helvetica" charset="0"/>
              <a:ea typeface="ＭＳ Ｐゴシック" charset="0"/>
              <a:cs typeface="ＭＳ Ｐゴシック" charset="0"/>
            </a:endParaRPr>
          </a:p>
        </p:txBody>
      </p:sp>
      <p:sp>
        <p:nvSpPr>
          <p:cNvPr id="44036" name="Rectangle 3"/>
          <p:cNvSpPr>
            <a:spLocks noGrp="1" noChangeArrowheads="1"/>
          </p:cNvSpPr>
          <p:nvPr>
            <p:ph idx="1"/>
          </p:nvPr>
        </p:nvSpPr>
        <p:spPr/>
        <p:txBody>
          <a:bodyPr/>
          <a:lstStyle/>
          <a:p>
            <a:pPr marL="342900" indent="-342900" algn="ctr">
              <a:buFontTx/>
              <a:buNone/>
            </a:pPr>
            <a:r>
              <a:rPr lang="en-US" b="1" i="1">
                <a:latin typeface="Times" charset="0"/>
                <a:cs typeface="Courier New" charset="0"/>
              </a:rPr>
              <a:t>protocol</a:t>
            </a:r>
            <a:r>
              <a:rPr lang="en-US" b="1" i="1">
                <a:latin typeface="Courier New" charset="0"/>
                <a:cs typeface="Courier New" charset="0"/>
              </a:rPr>
              <a:t>://</a:t>
            </a:r>
            <a:r>
              <a:rPr lang="en-US" b="1" i="1">
                <a:latin typeface="Times" charset="0"/>
                <a:cs typeface="Courier New" charset="0"/>
              </a:rPr>
              <a:t>hostname</a:t>
            </a:r>
            <a:r>
              <a:rPr lang="en-US" i="1">
                <a:solidFill>
                  <a:srgbClr val="0000FF"/>
                </a:solidFill>
                <a:latin typeface="Times" charset="0"/>
                <a:cs typeface="Courier New" charset="0"/>
              </a:rPr>
              <a:t>[</a:t>
            </a:r>
            <a:r>
              <a:rPr lang="en-US" b="1" i="1">
                <a:latin typeface="Courier New" charset="0"/>
                <a:cs typeface="Courier New" charset="0"/>
              </a:rPr>
              <a:t>:</a:t>
            </a:r>
            <a:r>
              <a:rPr lang="en-US" b="1" i="1">
                <a:latin typeface="Times" charset="0"/>
                <a:cs typeface="Courier New" charset="0"/>
              </a:rPr>
              <a:t>port</a:t>
            </a:r>
            <a:r>
              <a:rPr lang="en-US" i="1">
                <a:solidFill>
                  <a:srgbClr val="0000FF"/>
                </a:solidFill>
                <a:latin typeface="Times" charset="0"/>
                <a:cs typeface="Courier New" charset="0"/>
              </a:rPr>
              <a:t>]</a:t>
            </a:r>
            <a:r>
              <a:rPr lang="en-US" b="1" i="1">
                <a:latin typeface="Courier New" charset="0"/>
                <a:cs typeface="Courier New" charset="0"/>
              </a:rPr>
              <a:t>/</a:t>
            </a:r>
            <a:r>
              <a:rPr lang="en-US" b="1" i="1">
                <a:latin typeface="Times" charset="0"/>
                <a:cs typeface="Courier New" charset="0"/>
              </a:rPr>
              <a:t>directorypath</a:t>
            </a:r>
            <a:r>
              <a:rPr lang="en-US" b="1" i="1">
                <a:latin typeface="Courier New" charset="0"/>
                <a:cs typeface="Courier New" charset="0"/>
              </a:rPr>
              <a:t>/</a:t>
            </a:r>
            <a:r>
              <a:rPr lang="en-US" b="1" i="1">
                <a:latin typeface="Times" charset="0"/>
                <a:cs typeface="Courier New" charset="0"/>
              </a:rPr>
              <a:t>resource</a:t>
            </a:r>
            <a:endParaRPr lang="en-US" i="1">
              <a:latin typeface="Arial" charset="0"/>
              <a:cs typeface="Arial" charset="0"/>
            </a:endParaRPr>
          </a:p>
        </p:txBody>
      </p:sp>
      <p:sp>
        <p:nvSpPr>
          <p:cNvPr id="44034"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245A3EB8-F5C1-724F-B2D4-56110F3912CE}" type="slidenum">
              <a:rPr lang="en-US" sz="1400" b="0">
                <a:latin typeface="Times New Roman" charset="0"/>
              </a:rPr>
              <a:pPr eaLnBrk="1" hangingPunct="1"/>
              <a:t>25</a:t>
            </a:fld>
            <a:endParaRPr lang="en-US" sz="1400" b="0">
              <a:latin typeface="Times New Roman" charset="0"/>
            </a:endParaRPr>
          </a:p>
        </p:txBody>
      </p:sp>
      <p:graphicFrame>
        <p:nvGraphicFramePr>
          <p:cNvPr id="1141848" name="Group 88"/>
          <p:cNvGraphicFramePr>
            <a:graphicFrameLocks noGrp="1"/>
          </p:cNvGraphicFramePr>
          <p:nvPr>
            <p:extLst/>
          </p:nvPr>
        </p:nvGraphicFramePr>
        <p:xfrm>
          <a:off x="609600" y="2209800"/>
          <a:ext cx="8153400" cy="4319016"/>
        </p:xfrm>
        <a:graphic>
          <a:graphicData uri="http://schemas.openxmlformats.org/drawingml/2006/table">
            <a:tbl>
              <a:tblPr/>
              <a:tblGrid>
                <a:gridCol w="2286000"/>
                <a:gridCol w="5867400"/>
              </a:tblGrid>
              <a:tr h="533400">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1" u="none" strike="noStrike" cap="none" normalizeH="0" baseline="0" dirty="0">
                          <a:ln>
                            <a:noFill/>
                          </a:ln>
                          <a:solidFill>
                            <a:schemeClr val="tx1"/>
                          </a:solidFill>
                          <a:effectLst/>
                          <a:latin typeface="Arial" charset="0"/>
                          <a:ea typeface="ＭＳ Ｐゴシック" charset="0"/>
                          <a:cs typeface="Arial" charset="0"/>
                        </a:rPr>
                        <a:t>protocol</a:t>
                      </a:r>
                      <a:endParaRPr kumimoji="0" lang="en-US" sz="2400" b="0" i="0" u="none" strike="noStrike" cap="none" normalizeH="0" baseline="0" dirty="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Arial" charset="0"/>
                        </a:rPr>
                        <a:t>http, ftp, https, smtp, rtsp, </a:t>
                      </a:r>
                      <a:r>
                        <a:rPr kumimoji="0" lang="en-US" sz="2400" b="0" i="1" u="none" strike="noStrike" cap="none" normalizeH="0" baseline="0">
                          <a:ln>
                            <a:noFill/>
                          </a:ln>
                          <a:solidFill>
                            <a:schemeClr val="tx1"/>
                          </a:solidFill>
                          <a:effectLst/>
                          <a:latin typeface="Arial" charset="0"/>
                          <a:ea typeface="ＭＳ Ｐゴシック" charset="0"/>
                          <a:cs typeface="Arial" charset="0"/>
                        </a:rPr>
                        <a:t>etc</a:t>
                      </a:r>
                      <a:r>
                        <a:rPr kumimoji="0" lang="en-US" sz="24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546100">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1" u="none" strike="noStrike" cap="none" normalizeH="0" baseline="0">
                          <a:ln>
                            <a:noFill/>
                          </a:ln>
                          <a:solidFill>
                            <a:schemeClr val="tx1"/>
                          </a:solidFill>
                          <a:effectLst/>
                          <a:latin typeface="Arial" charset="0"/>
                          <a:ea typeface="ＭＳ Ｐゴシック" charset="0"/>
                          <a:cs typeface="Arial" charset="0"/>
                        </a:rPr>
                        <a:t>hostname</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charset="0"/>
                          <a:cs typeface="Arial" charset="0"/>
                        </a:rPr>
                        <a:t>DNS name, </a:t>
                      </a:r>
                      <a:r>
                        <a:rPr kumimoji="0" lang="en-US" sz="2400" b="0" i="0" u="none" strike="noStrike" cap="none" normalizeH="0" baseline="0" dirty="0">
                          <a:ln>
                            <a:noFill/>
                          </a:ln>
                          <a:solidFill>
                            <a:schemeClr val="tx1"/>
                          </a:solidFill>
                          <a:effectLst/>
                          <a:latin typeface="Arial" charset="0"/>
                          <a:ea typeface="ＭＳ Ｐゴシック" charset="0"/>
                          <a:cs typeface="Arial" charset="0"/>
                        </a:rPr>
                        <a:t>IP address</a:t>
                      </a: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825500">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1" u="none" strike="noStrike" cap="none" normalizeH="0" baseline="0">
                          <a:ln>
                            <a:noFill/>
                          </a:ln>
                          <a:solidFill>
                            <a:schemeClr val="tx1"/>
                          </a:solidFill>
                          <a:effectLst/>
                          <a:latin typeface="Arial" charset="0"/>
                          <a:ea typeface="ＭＳ Ｐゴシック" charset="0"/>
                          <a:cs typeface="Arial" charset="0"/>
                        </a:rPr>
                        <a:t>port</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charset="0"/>
                          <a:cs typeface="Arial" charset="0"/>
                        </a:rPr>
                        <a:t>Defaults to protocol</a:t>
                      </a:r>
                      <a:r>
                        <a:rPr kumimoji="0" lang="ja-JP" altLang="en-US" sz="2400" b="0" i="0" u="none" strike="noStrike" cap="none" normalizeH="0" baseline="0" dirty="0">
                          <a:ln>
                            <a:noFill/>
                          </a:ln>
                          <a:solidFill>
                            <a:schemeClr val="tx1"/>
                          </a:solidFill>
                          <a:effectLst/>
                          <a:latin typeface="Arial" charset="0"/>
                          <a:ea typeface="ＭＳ Ｐゴシック" charset="0"/>
                          <a:cs typeface="Arial" charset="0"/>
                        </a:rPr>
                        <a:t>’</a:t>
                      </a:r>
                      <a:r>
                        <a:rPr kumimoji="0" lang="en-US" sz="2400" b="0" i="0" u="none" strike="noStrike" cap="none" normalizeH="0" baseline="0" dirty="0">
                          <a:ln>
                            <a:noFill/>
                          </a:ln>
                          <a:solidFill>
                            <a:schemeClr val="tx1"/>
                          </a:solidFill>
                          <a:effectLst/>
                          <a:latin typeface="Arial" charset="0"/>
                          <a:ea typeface="ＭＳ Ｐゴシック" charset="0"/>
                          <a:cs typeface="Arial" charset="0"/>
                        </a:rPr>
                        <a:t>s standard port</a:t>
                      </a:r>
                      <a:br>
                        <a:rPr kumimoji="0" lang="en-US" sz="2400" b="0" i="0" u="none" strike="noStrike" cap="none" normalizeH="0" baseline="0" dirty="0">
                          <a:ln>
                            <a:noFill/>
                          </a:ln>
                          <a:solidFill>
                            <a:schemeClr val="tx1"/>
                          </a:solidFill>
                          <a:effectLst/>
                          <a:latin typeface="Arial" charset="0"/>
                          <a:ea typeface="ＭＳ Ｐゴシック" charset="0"/>
                          <a:cs typeface="Arial" charset="0"/>
                        </a:rPr>
                      </a:br>
                      <a:r>
                        <a:rPr kumimoji="0" lang="en-US" sz="1800" b="0" i="1" u="none" strike="noStrike" cap="none" normalizeH="0" baseline="0" dirty="0">
                          <a:ln>
                            <a:noFill/>
                          </a:ln>
                          <a:solidFill>
                            <a:schemeClr val="tx1"/>
                          </a:solidFill>
                          <a:effectLst/>
                          <a:latin typeface="Arial" charset="0"/>
                          <a:ea typeface="ＭＳ Ｐゴシック" charset="0"/>
                          <a:cs typeface="Arial" charset="0"/>
                        </a:rPr>
                        <a:t>e.g.</a:t>
                      </a:r>
                      <a:r>
                        <a:rPr kumimoji="0" lang="en-US" sz="1800" b="0" i="0" u="none" strike="noStrike" cap="none" normalizeH="0" baseline="0" dirty="0">
                          <a:ln>
                            <a:noFill/>
                          </a:ln>
                          <a:solidFill>
                            <a:schemeClr val="tx1"/>
                          </a:solidFill>
                          <a:effectLst/>
                          <a:latin typeface="Arial" charset="0"/>
                          <a:ea typeface="ＭＳ Ｐゴシック" charset="0"/>
                          <a:cs typeface="Arial" charset="0"/>
                        </a:rPr>
                        <a:t> http: </a:t>
                      </a:r>
                      <a:r>
                        <a:rPr kumimoji="0" lang="en-US" sz="1800" b="0" i="0" u="none" strike="noStrike" cap="none" normalizeH="0" baseline="0" dirty="0" smtClean="0">
                          <a:ln>
                            <a:noFill/>
                          </a:ln>
                          <a:solidFill>
                            <a:schemeClr val="tx1"/>
                          </a:solidFill>
                          <a:effectLst/>
                          <a:latin typeface="Arial" charset="0"/>
                          <a:ea typeface="ＭＳ Ｐゴシック" charset="0"/>
                          <a:cs typeface="Arial" charset="0"/>
                        </a:rPr>
                        <a:t>80  </a:t>
                      </a:r>
                      <a:r>
                        <a:rPr kumimoji="0" lang="en-US" sz="1800" b="0" i="0" u="none" strike="noStrike" cap="none" normalizeH="0" baseline="0" dirty="0">
                          <a:ln>
                            <a:noFill/>
                          </a:ln>
                          <a:solidFill>
                            <a:schemeClr val="tx1"/>
                          </a:solidFill>
                          <a:effectLst/>
                          <a:latin typeface="Arial" charset="0"/>
                          <a:ea typeface="ＭＳ Ｐゴシック" charset="0"/>
                          <a:cs typeface="Arial" charset="0"/>
                        </a:rPr>
                        <a:t>https: </a:t>
                      </a:r>
                      <a:r>
                        <a:rPr kumimoji="0" lang="en-US" sz="1800" b="0" i="0" u="none" strike="noStrike" cap="none" normalizeH="0" baseline="0" dirty="0" smtClean="0">
                          <a:ln>
                            <a:noFill/>
                          </a:ln>
                          <a:solidFill>
                            <a:schemeClr val="tx1"/>
                          </a:solidFill>
                          <a:effectLst/>
                          <a:latin typeface="Arial" charset="0"/>
                          <a:ea typeface="ＭＳ Ｐゴシック" charset="0"/>
                          <a:cs typeface="Arial" charset="0"/>
                        </a:rPr>
                        <a:t>443</a:t>
                      </a:r>
                      <a:endParaRPr kumimoji="0" lang="en-US" sz="2400" b="0" i="0" u="none" strike="noStrike" cap="none" normalizeH="0" baseline="0" dirty="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533400">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1" u="none" strike="noStrike" cap="none" normalizeH="0" baseline="0">
                          <a:ln>
                            <a:noFill/>
                          </a:ln>
                          <a:solidFill>
                            <a:schemeClr val="tx1"/>
                          </a:solidFill>
                          <a:effectLst/>
                          <a:latin typeface="Arial" charset="0"/>
                          <a:ea typeface="ＭＳ Ｐゴシック" charset="0"/>
                          <a:cs typeface="Arial" charset="0"/>
                        </a:rPr>
                        <a:t>directory path</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charset="0"/>
                          <a:cs typeface="Arial" charset="0"/>
                        </a:rPr>
                        <a:t>Hierarchical, </a:t>
                      </a:r>
                      <a:r>
                        <a:rPr kumimoji="0" lang="en-US" sz="2400" b="0" i="0" u="none" strike="noStrike" cap="none" normalizeH="0" baseline="0" dirty="0" smtClean="0">
                          <a:ln>
                            <a:noFill/>
                          </a:ln>
                          <a:solidFill>
                            <a:schemeClr val="tx1"/>
                          </a:solidFill>
                          <a:effectLst/>
                          <a:latin typeface="Arial" charset="0"/>
                          <a:ea typeface="ＭＳ Ｐゴシック" charset="0"/>
                          <a:cs typeface="Arial" charset="0"/>
                        </a:rPr>
                        <a:t>reflecting </a:t>
                      </a:r>
                      <a:r>
                        <a:rPr kumimoji="0" lang="en-US" sz="2400" b="0" i="0" u="none" strike="noStrike" cap="none" normalizeH="0" baseline="0" dirty="0">
                          <a:ln>
                            <a:noFill/>
                          </a:ln>
                          <a:solidFill>
                            <a:schemeClr val="tx1"/>
                          </a:solidFill>
                          <a:effectLst/>
                          <a:latin typeface="Arial" charset="0"/>
                          <a:ea typeface="ＭＳ Ｐゴシック" charset="0"/>
                          <a:cs typeface="Arial" charset="0"/>
                        </a:rPr>
                        <a:t>file system</a:t>
                      </a: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749300">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1" u="none" strike="noStrike" cap="none" normalizeH="0" baseline="0">
                          <a:ln>
                            <a:noFill/>
                          </a:ln>
                          <a:solidFill>
                            <a:schemeClr val="tx1"/>
                          </a:solidFill>
                          <a:effectLst/>
                          <a:latin typeface="Arial" charset="0"/>
                          <a:ea typeface="ＭＳ Ｐゴシック" charset="0"/>
                          <a:cs typeface="Arial" charset="0"/>
                        </a:rPr>
                        <a:t>resource</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charset="0"/>
                          <a:cs typeface="Arial" charset="0"/>
                        </a:rPr>
                        <a:t>Identifies the desired resource</a:t>
                      </a:r>
                    </a:p>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charset="0"/>
                          <a:cs typeface="Arial" charset="0"/>
                        </a:rPr>
                        <a:t>Can also extend to program executions:</a:t>
                      </a:r>
                      <a:endParaRPr kumimoji="0" lang="en-US" sz="2100" b="0" i="0" u="none" strike="noStrike" cap="none" normalizeH="0" baseline="0" dirty="0">
                        <a:ln>
                          <a:noFill/>
                        </a:ln>
                        <a:solidFill>
                          <a:schemeClr val="tx1"/>
                        </a:solidFill>
                        <a:effectLst/>
                        <a:latin typeface="Arial" charset="0"/>
                        <a:ea typeface="ＭＳ Ｐゴシック" charset="0"/>
                        <a:cs typeface="Arial" charset="0"/>
                      </a:endParaRPr>
                    </a:p>
                    <a:p>
                      <a:pPr marL="339725" marR="0" lvl="1" indent="0" algn="l" defTabSz="914400" rtl="0" eaLnBrk="0" fontAlgn="base" latinLnBrk="0" hangingPunct="0">
                        <a:lnSpc>
                          <a:spcPct val="100000"/>
                        </a:lnSpc>
                        <a:spcBef>
                          <a:spcPct val="10000"/>
                        </a:spcBef>
                        <a:spcAft>
                          <a:spcPct val="0"/>
                        </a:spcAft>
                        <a:buClrTx/>
                        <a:buSzTx/>
                        <a:buFont typeface="Helvetica" charset="0"/>
                        <a:buNone/>
                        <a:tabLst/>
                      </a:pPr>
                      <a:r>
                        <a:rPr kumimoji="0" lang="en-US" sz="1400" b="0" i="0" u="none" strike="noStrike" cap="none" normalizeH="0" baseline="0" dirty="0">
                          <a:ln>
                            <a:noFill/>
                          </a:ln>
                          <a:solidFill>
                            <a:schemeClr val="tx1"/>
                          </a:solidFill>
                          <a:effectLst/>
                          <a:latin typeface="Courier" charset="0"/>
                          <a:ea typeface="ＭＳ Ｐゴシック" charset="0"/>
                          <a:cs typeface="Arial" charset="0"/>
                        </a:rPr>
                        <a:t>http://us.f413.mail.yahoo.com/</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ym</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ShowLetter?box</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=%40B%40Bulk&amp;MsgId=2604_1744106_29699_1123_1261_0_28917_3552_1289957100&amp;Search=&amp;</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Nhead</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f&amp;YY</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=31454&amp;order=</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down&amp;sort</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date&amp;pos</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=0&amp;view=</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a&amp;head</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=b</a:t>
                      </a:r>
                      <a:endParaRPr kumimoji="0" lang="en-US" sz="2000" b="0" i="0" u="none" strike="noStrike" cap="none" normalizeH="0" baseline="0" dirty="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36595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786" name="Rectangle 2"/>
          <p:cNvSpPr>
            <a:spLocks noGrp="1" noChangeArrowheads="1"/>
          </p:cNvSpPr>
          <p:nvPr>
            <p:ph type="title"/>
          </p:nvPr>
        </p:nvSpPr>
        <p:spPr/>
        <p:txBody>
          <a:bodyPr/>
          <a:lstStyle/>
          <a:p>
            <a:r>
              <a:rPr lang="en-US"/>
              <a:t>Web and DNS</a:t>
            </a:r>
          </a:p>
        </p:txBody>
      </p:sp>
      <p:sp>
        <p:nvSpPr>
          <p:cNvPr id="1654787" name="Rectangle 3"/>
          <p:cNvSpPr>
            <a:spLocks noGrp="1" noChangeArrowheads="1"/>
          </p:cNvSpPr>
          <p:nvPr>
            <p:ph idx="1"/>
          </p:nvPr>
        </p:nvSpPr>
        <p:spPr/>
        <p:txBody>
          <a:bodyPr/>
          <a:lstStyle/>
          <a:p>
            <a:r>
              <a:rPr lang="en-US" dirty="0"/>
              <a:t>URLs use hostnames</a:t>
            </a:r>
          </a:p>
          <a:p>
            <a:endParaRPr lang="en-US" dirty="0"/>
          </a:p>
          <a:p>
            <a:r>
              <a:rPr lang="en-US" dirty="0"/>
              <a:t>Thus, content names are tied to specific hosts</a:t>
            </a:r>
          </a:p>
          <a:p>
            <a:endParaRPr lang="en-US" dirty="0"/>
          </a:p>
          <a:p>
            <a:r>
              <a:rPr lang="en-US" dirty="0" smtClean="0"/>
              <a:t>Why is this a problem?</a:t>
            </a:r>
          </a:p>
          <a:p>
            <a:endParaRPr lang="en-US" dirty="0"/>
          </a:p>
          <a:p>
            <a:r>
              <a:rPr lang="en-US" dirty="0" smtClean="0"/>
              <a:t>Makes persistence of names problematic…</a:t>
            </a:r>
            <a:endParaRPr lang="en-US" dirty="0"/>
          </a:p>
          <a:p>
            <a:endParaRPr lang="en-US" dirty="0"/>
          </a:p>
        </p:txBody>
      </p:sp>
    </p:spTree>
    <p:extLst>
      <p:ext uri="{BB962C8B-B14F-4D97-AF65-F5344CB8AC3E}">
        <p14:creationId xmlns:p14="http://schemas.microsoft.com/office/powerpoint/2010/main" val="1020332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47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47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47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547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478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name content directly?</a:t>
            </a:r>
            <a:endParaRPr lang="en-US" dirty="0"/>
          </a:p>
        </p:txBody>
      </p:sp>
      <p:sp>
        <p:nvSpPr>
          <p:cNvPr id="3" name="Content Placeholder 2"/>
          <p:cNvSpPr>
            <a:spLocks noGrp="1"/>
          </p:cNvSpPr>
          <p:nvPr>
            <p:ph idx="1"/>
          </p:nvPr>
        </p:nvSpPr>
        <p:spPr/>
        <p:txBody>
          <a:bodyPr/>
          <a:lstStyle/>
          <a:p>
            <a:r>
              <a:rPr lang="en-US" dirty="0" smtClean="0"/>
              <a:t>How do you know where to send the request?</a:t>
            </a:r>
          </a:p>
          <a:p>
            <a:endParaRPr lang="en-US" dirty="0"/>
          </a:p>
          <a:p>
            <a:r>
              <a:rPr lang="en-US" dirty="0" smtClean="0"/>
              <a:t>How do you scale?</a:t>
            </a:r>
          </a:p>
          <a:p>
            <a:endParaRPr lang="en-US" dirty="0"/>
          </a:p>
          <a:p>
            <a:r>
              <a:rPr lang="en-US" dirty="0" smtClean="0"/>
              <a:t>How do you trust the response?</a:t>
            </a:r>
          </a:p>
          <a:p>
            <a:pPr lvl="1"/>
            <a:r>
              <a:rPr lang="en-US" dirty="0" smtClean="0"/>
              <a:t>Requesting host</a:t>
            </a:r>
          </a:p>
          <a:p>
            <a:pPr lvl="1"/>
            <a:r>
              <a:rPr lang="en-US" dirty="0" smtClean="0"/>
              <a:t>Network</a:t>
            </a:r>
          </a:p>
          <a:p>
            <a:pPr marL="0" indent="0">
              <a:buNone/>
            </a:pPr>
            <a:endParaRPr lang="en-US" dirty="0"/>
          </a:p>
          <a:p>
            <a:r>
              <a:rPr lang="en-US" dirty="0" smtClean="0"/>
              <a:t>How would you design it</a:t>
            </a:r>
            <a:r>
              <a:rPr lang="en-US" dirty="0" smtClean="0"/>
              <a:t>?</a:t>
            </a:r>
            <a:endParaRPr lang="en-US" dirty="0" smtClean="0"/>
          </a:p>
          <a:p>
            <a:endParaRPr lang="en-US" dirty="0"/>
          </a:p>
          <a:p>
            <a:endParaRPr lang="en-US" dirty="0"/>
          </a:p>
        </p:txBody>
      </p:sp>
    </p:spTree>
    <p:extLst>
      <p:ext uri="{BB962C8B-B14F-4D97-AF65-F5344CB8AC3E}">
        <p14:creationId xmlns:p14="http://schemas.microsoft.com/office/powerpoint/2010/main" val="1068347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28</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0" y="0"/>
            <a:ext cx="4166235" cy="6858000"/>
          </a:xfrm>
          <a:prstGeom prst="rect">
            <a:avLst/>
          </a:prstGeom>
        </p:spPr>
      </p:pic>
      <p:sp>
        <p:nvSpPr>
          <p:cNvPr id="7" name="Rectangle 6"/>
          <p:cNvSpPr/>
          <p:nvPr/>
        </p:nvSpPr>
        <p:spPr>
          <a:xfrm>
            <a:off x="327894" y="2967335"/>
            <a:ext cx="8488222" cy="923330"/>
          </a:xfrm>
          <a:prstGeom prst="rect">
            <a:avLst/>
          </a:prstGeom>
          <a:noFill/>
        </p:spPr>
        <p:txBody>
          <a:bodyPr wrap="none" lIns="91440" tIns="45720" rIns="91440" bIns="45720">
            <a:spAutoFit/>
          </a:bodyPr>
          <a:lstStyle/>
          <a:p>
            <a:pPr algn="ctr"/>
            <a:r>
              <a:rPr lang="en-US" sz="5400" b="1" cap="none" spc="0" dirty="0" err="1" smtClean="0">
                <a:ln w="12700">
                  <a:solidFill>
                    <a:schemeClr val="tx2">
                      <a:satMod val="155000"/>
                    </a:schemeClr>
                  </a:solidFill>
                  <a:prstDash val="solid"/>
                </a:ln>
                <a:solidFill>
                  <a:schemeClr val="bg2"/>
                </a:solidFill>
                <a:effectLst>
                  <a:outerShdw blurRad="41275" dist="20320" dir="1800000" algn="tl" rotWithShape="0">
                    <a:srgbClr val="000000">
                      <a:alpha val="40000"/>
                    </a:srgbClr>
                  </a:outerShdw>
                </a:effectLst>
              </a:rPr>
              <a:t>Ssssshhhhhhhhhhhhhhh</a:t>
            </a:r>
            <a:endParaRPr lang="en-US" sz="5400" b="1" cap="none" spc="0" dirty="0">
              <a:ln w="12700">
                <a:solidFill>
                  <a:schemeClr val="tx2">
                    <a:satMod val="155000"/>
                  </a:schemeClr>
                </a:solidFill>
                <a:prstDash val="solid"/>
              </a:ln>
              <a:solidFill>
                <a:schemeClr val="bg2"/>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487540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sz="3600" dirty="0"/>
              <a:t>Hyper Text Transfer Protocol (HTTP)</a:t>
            </a:r>
          </a:p>
        </p:txBody>
      </p:sp>
      <p:sp>
        <p:nvSpPr>
          <p:cNvPr id="1655811" name="Rectangle 3"/>
          <p:cNvSpPr>
            <a:spLocks noGrp="1" noChangeArrowheads="1"/>
          </p:cNvSpPr>
          <p:nvPr>
            <p:ph idx="1"/>
          </p:nvPr>
        </p:nvSpPr>
        <p:spPr/>
        <p:txBody>
          <a:bodyPr/>
          <a:lstStyle/>
          <a:p>
            <a:pPr>
              <a:lnSpc>
                <a:spcPct val="90000"/>
              </a:lnSpc>
            </a:pPr>
            <a:r>
              <a:rPr lang="en-US" dirty="0"/>
              <a:t>Client-server </a:t>
            </a:r>
            <a:r>
              <a:rPr lang="en-US" dirty="0" smtClean="0"/>
              <a:t>architecture</a:t>
            </a:r>
          </a:p>
          <a:p>
            <a:pPr lvl="1">
              <a:lnSpc>
                <a:spcPct val="90000"/>
              </a:lnSpc>
            </a:pPr>
            <a:r>
              <a:rPr lang="en-US" dirty="0"/>
              <a:t>S</a:t>
            </a:r>
            <a:r>
              <a:rPr lang="en-US" dirty="0" smtClean="0"/>
              <a:t>erver is “always on” and “well known”</a:t>
            </a:r>
          </a:p>
          <a:p>
            <a:pPr lvl="1">
              <a:lnSpc>
                <a:spcPct val="90000"/>
              </a:lnSpc>
            </a:pPr>
            <a:r>
              <a:rPr lang="en-US" dirty="0"/>
              <a:t>C</a:t>
            </a:r>
            <a:r>
              <a:rPr lang="en-US" dirty="0" smtClean="0"/>
              <a:t>lients initiate contact to server</a:t>
            </a:r>
            <a:br>
              <a:rPr lang="en-US" dirty="0" smtClean="0"/>
            </a:br>
            <a:endParaRPr lang="en-US" dirty="0"/>
          </a:p>
          <a:p>
            <a:pPr>
              <a:lnSpc>
                <a:spcPct val="90000"/>
              </a:lnSpc>
            </a:pPr>
            <a:r>
              <a:rPr lang="en-US" dirty="0"/>
              <a:t>Synchronous request/reply protocol </a:t>
            </a:r>
          </a:p>
          <a:p>
            <a:pPr lvl="1">
              <a:lnSpc>
                <a:spcPct val="90000"/>
              </a:lnSpc>
            </a:pPr>
            <a:r>
              <a:rPr lang="en-US" dirty="0"/>
              <a:t>Runs over TCP, Port </a:t>
            </a:r>
            <a:r>
              <a:rPr lang="en-US" dirty="0" smtClean="0"/>
              <a:t>80</a:t>
            </a:r>
            <a:br>
              <a:rPr lang="en-US" dirty="0" smtClean="0"/>
            </a:br>
            <a:endParaRPr lang="en-US" dirty="0"/>
          </a:p>
          <a:p>
            <a:pPr>
              <a:lnSpc>
                <a:spcPct val="90000"/>
              </a:lnSpc>
            </a:pPr>
            <a:r>
              <a:rPr lang="en-US" dirty="0" smtClean="0"/>
              <a:t>Stateless</a:t>
            </a:r>
            <a:endParaRPr lang="en-US" dirty="0"/>
          </a:p>
          <a:p>
            <a:pPr>
              <a:lnSpc>
                <a:spcPct val="90000"/>
              </a:lnSpc>
            </a:pPr>
            <a:endParaRPr lang="en-US" dirty="0" smtClean="0"/>
          </a:p>
          <a:p>
            <a:pPr>
              <a:lnSpc>
                <a:spcPct val="90000"/>
              </a:lnSpc>
            </a:pPr>
            <a:r>
              <a:rPr lang="en-US" dirty="0" smtClean="0"/>
              <a:t>ASCII format</a:t>
            </a:r>
            <a:endParaRPr lang="en-US" dirty="0"/>
          </a:p>
        </p:txBody>
      </p:sp>
    </p:spTree>
    <p:extLst>
      <p:ext uri="{BB962C8B-B14F-4D97-AF65-F5344CB8AC3E}">
        <p14:creationId xmlns:p14="http://schemas.microsoft.com/office/powerpoint/2010/main" val="181032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5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5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5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58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58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58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lstStyle/>
          <a:p>
            <a:r>
              <a:rPr lang="en-US" dirty="0" smtClean="0"/>
              <a:t>Register to vote!</a:t>
            </a:r>
          </a:p>
          <a:p>
            <a:endParaRPr lang="en-US" dirty="0"/>
          </a:p>
          <a:p>
            <a:r>
              <a:rPr lang="en-US" dirty="0" smtClean="0"/>
              <a:t>HW2 and HW3 solutions are out</a:t>
            </a:r>
          </a:p>
          <a:p>
            <a:pPr lvl="1"/>
            <a:r>
              <a:rPr lang="en-US" dirty="0" smtClean="0"/>
              <a:t>Amendment to solution on HW3, problem 2</a:t>
            </a:r>
            <a:endParaRPr lang="en-US" dirty="0" smtClean="0"/>
          </a:p>
          <a:p>
            <a:endParaRPr lang="en-US" dirty="0"/>
          </a:p>
          <a:p>
            <a:r>
              <a:rPr lang="en-US" dirty="0" smtClean="0"/>
              <a:t>Wednesday Sections devoted to review</a:t>
            </a:r>
          </a:p>
          <a:p>
            <a:pPr lvl="1"/>
            <a:r>
              <a:rPr lang="en-US" dirty="0" smtClean="0"/>
              <a:t>Come with questions!</a:t>
            </a:r>
          </a:p>
          <a:p>
            <a:pPr lvl="1"/>
            <a:endParaRPr lang="en-US" dirty="0"/>
          </a:p>
          <a:p>
            <a:r>
              <a:rPr lang="en-US" dirty="0" smtClean="0"/>
              <a:t>Today’s lecture relatively short</a:t>
            </a:r>
            <a:r>
              <a:rPr lang="is-IS" dirty="0" smtClean="0"/>
              <a:t>….</a:t>
            </a:r>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3</a:t>
            </a:fld>
            <a:endParaRPr lang="en-US" altLang="en-US"/>
          </a:p>
        </p:txBody>
      </p:sp>
    </p:spTree>
    <p:extLst>
      <p:ext uri="{BB962C8B-B14F-4D97-AF65-F5344CB8AC3E}">
        <p14:creationId xmlns:p14="http://schemas.microsoft.com/office/powerpoint/2010/main" val="683166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smtClean="0"/>
              <a:t>Steps in HTTP Request/Response</a:t>
            </a:r>
            <a:endParaRPr lang="en-US" dirty="0"/>
          </a:p>
        </p:txBody>
      </p:sp>
      <p:sp>
        <p:nvSpPr>
          <p:cNvPr id="2" name="Content Placeholder 1"/>
          <p:cNvSpPr>
            <a:spLocks noGrp="1"/>
          </p:cNvSpPr>
          <p:nvPr>
            <p:ph idx="1"/>
          </p:nvPr>
        </p:nvSpPr>
        <p:spPr/>
        <p:txBody>
          <a:bodyPr/>
          <a:lstStyle/>
          <a:p>
            <a:endParaRPr lang="en-US"/>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37" name="Text Box 5"/>
          <p:cNvSpPr txBox="1">
            <a:spLocks noChangeArrowheads="1"/>
          </p:cNvSpPr>
          <p:nvPr/>
        </p:nvSpPr>
        <p:spPr bwMode="auto">
          <a:xfrm>
            <a:off x="2887014" y="1828801"/>
            <a:ext cx="839498"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i="1">
                <a:latin typeface="+mn-lt"/>
              </a:rPr>
              <a:t>Client</a:t>
            </a:r>
          </a:p>
        </p:txBody>
      </p:sp>
      <p:sp>
        <p:nvSpPr>
          <p:cNvPr id="1656838" name="Text Box 6"/>
          <p:cNvSpPr txBox="1">
            <a:spLocks noChangeArrowheads="1"/>
          </p:cNvSpPr>
          <p:nvPr/>
        </p:nvSpPr>
        <p:spPr bwMode="auto">
          <a:xfrm>
            <a:off x="5432255" y="1884364"/>
            <a:ext cx="930618"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i="1" dirty="0">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0" name="Text Box 8"/>
          <p:cNvSpPr txBox="1">
            <a:spLocks noChangeArrowheads="1"/>
          </p:cNvSpPr>
          <p:nvPr/>
        </p:nvSpPr>
        <p:spPr bwMode="auto">
          <a:xfrm rot="305992">
            <a:off x="4183618" y="2167923"/>
            <a:ext cx="1116491"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a:latin typeface="+mn-lt"/>
              </a:rPr>
              <a:t>TCP Syn</a:t>
            </a: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2" name="Text Box 10"/>
          <p:cNvSpPr txBox="1">
            <a:spLocks noChangeArrowheads="1"/>
          </p:cNvSpPr>
          <p:nvPr/>
        </p:nvSpPr>
        <p:spPr bwMode="auto">
          <a:xfrm rot="-285611">
            <a:off x="3642719" y="2566385"/>
            <a:ext cx="1709343"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a:latin typeface="+mn-lt"/>
              </a:rPr>
              <a:t>TCP syn + ack </a:t>
            </a:r>
          </a:p>
        </p:txBody>
      </p:sp>
      <p:sp>
        <p:nvSpPr>
          <p:cNvPr id="1656843" name="Line 11"/>
          <p:cNvSpPr>
            <a:spLocks noChangeShapeType="1"/>
          </p:cNvSpPr>
          <p:nvPr/>
        </p:nvSpPr>
        <p:spPr bwMode="auto">
          <a:xfrm>
            <a:off x="3460750" y="3467100"/>
            <a:ext cx="2438400" cy="4572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4" name="Text Box 12"/>
          <p:cNvSpPr txBox="1">
            <a:spLocks noChangeArrowheads="1"/>
          </p:cNvSpPr>
          <p:nvPr/>
        </p:nvSpPr>
        <p:spPr bwMode="auto">
          <a:xfrm rot="623789">
            <a:off x="3437117" y="3328385"/>
            <a:ext cx="2495194"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latin typeface="+mn-lt"/>
            </a:endParaRPr>
          </a:p>
        </p:txBody>
      </p:sp>
      <p:sp>
        <p:nvSpPr>
          <p:cNvPr id="1656854" name="Text Box 22"/>
          <p:cNvSpPr txBox="1">
            <a:spLocks noChangeArrowheads="1"/>
          </p:cNvSpPr>
          <p:nvPr/>
        </p:nvSpPr>
        <p:spPr bwMode="auto">
          <a:xfrm>
            <a:off x="1908802" y="2400302"/>
            <a:ext cx="1323359"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latin typeface="+mn-lt"/>
              </a:rPr>
              <a:t>Establish</a:t>
            </a:r>
          </a:p>
          <a:p>
            <a:r>
              <a:rPr lang="en-US" sz="1800" b="0">
                <a:latin typeface="+mn-lt"/>
              </a:rPr>
              <a:t>connection</a:t>
            </a:r>
          </a:p>
        </p:txBody>
      </p:sp>
      <p:sp>
        <p:nvSpPr>
          <p:cNvPr id="1656855" name="Text Box 23"/>
          <p:cNvSpPr txBox="1">
            <a:spLocks noChangeArrowheads="1"/>
          </p:cNvSpPr>
          <p:nvPr/>
        </p:nvSpPr>
        <p:spPr bwMode="auto">
          <a:xfrm>
            <a:off x="2062377" y="4229102"/>
            <a:ext cx="1147548"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latin typeface="+mn-lt"/>
              </a:rPr>
              <a:t>Request</a:t>
            </a:r>
          </a:p>
          <a:p>
            <a:r>
              <a:rPr lang="en-US" sz="1800" b="0">
                <a:latin typeface="+mn-lt"/>
              </a:rPr>
              <a:t>response</a:t>
            </a:r>
          </a:p>
        </p:txBody>
      </p:sp>
      <p:sp>
        <p:nvSpPr>
          <p:cNvPr id="1656856" name="Text Box 24"/>
          <p:cNvSpPr txBox="1">
            <a:spLocks noChangeArrowheads="1"/>
          </p:cNvSpPr>
          <p:nvPr/>
        </p:nvSpPr>
        <p:spPr bwMode="auto">
          <a:xfrm>
            <a:off x="2219825" y="3086102"/>
            <a:ext cx="964700"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latin typeface="+mn-lt"/>
              </a:rPr>
              <a:t>Client </a:t>
            </a:r>
          </a:p>
          <a:p>
            <a:r>
              <a:rPr lang="en-US" sz="1800" b="0">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59" name="Text Box 27"/>
          <p:cNvSpPr txBox="1">
            <a:spLocks noChangeArrowheads="1"/>
          </p:cNvSpPr>
          <p:nvPr/>
        </p:nvSpPr>
        <p:spPr bwMode="auto">
          <a:xfrm>
            <a:off x="511175" y="5500633"/>
            <a:ext cx="3070225"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latin typeface="+mn-lt"/>
              </a:rPr>
              <a:t>Close connection</a:t>
            </a:r>
          </a:p>
        </p:txBody>
      </p:sp>
    </p:spTree>
    <p:extLst>
      <p:ext uri="{BB962C8B-B14F-4D97-AF65-F5344CB8AC3E}">
        <p14:creationId xmlns:p14="http://schemas.microsoft.com/office/powerpoint/2010/main" val="616805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68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68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68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6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6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6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68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68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568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68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568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568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568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68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568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68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56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animBg="1"/>
      <p:bldP spid="1656840" grpId="0"/>
      <p:bldP spid="1656841" grpId="0" animBg="1"/>
      <p:bldP spid="1656842" grpId="0"/>
      <p:bldP spid="1656843" grpId="0" animBg="1"/>
      <p:bldP spid="1656843" grpId="1" animBg="1"/>
      <p:bldP spid="1656844" grpId="0"/>
      <p:bldP spid="1656845" grpId="0" animBg="1"/>
      <p:bldP spid="1656846" grpId="0" animBg="1"/>
      <p:bldP spid="1656847" grpId="0" animBg="1"/>
      <p:bldP spid="1656852" grpId="0" animBg="1"/>
      <p:bldP spid="1656853" grpId="0" animBg="1"/>
      <p:bldP spid="1656854" grpId="0"/>
      <p:bldP spid="1656855" grpId="0"/>
      <p:bldP spid="1656856" grpId="0"/>
      <p:bldP spid="1656857" grpId="0" animBg="1"/>
      <p:bldP spid="1656858" grpId="0" animBg="1"/>
      <p:bldP spid="165685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660066"/>
                </a:solidFill>
              </a:rPr>
              <a:t>GET /</a:t>
            </a:r>
            <a:r>
              <a:rPr lang="en-US" dirty="0" err="1">
                <a:solidFill>
                  <a:srgbClr val="660066"/>
                </a:solidFill>
              </a:rPr>
              <a:t>somedir</a:t>
            </a:r>
            <a:r>
              <a:rPr lang="en-US" dirty="0">
                <a:solidFill>
                  <a:srgbClr val="660066"/>
                </a:solidFill>
              </a:rPr>
              <a:t>/</a:t>
            </a:r>
            <a:r>
              <a:rPr lang="en-US" dirty="0" err="1">
                <a:solidFill>
                  <a:srgbClr val="660066"/>
                </a:solidFill>
              </a:rPr>
              <a:t>page.html</a:t>
            </a:r>
            <a:r>
              <a:rPr lang="en-US" dirty="0">
                <a:solidFill>
                  <a:srgbClr val="660066"/>
                </a:solidFill>
              </a:rPr>
              <a:t> HTTP/1.1</a:t>
            </a:r>
          </a:p>
          <a:p>
            <a:pPr algn="l"/>
            <a:r>
              <a:rPr lang="en-US" dirty="0">
                <a:solidFill>
                  <a:srgbClr val="660066"/>
                </a:solidFill>
              </a:rPr>
              <a:t>Host: </a:t>
            </a:r>
            <a:r>
              <a:rPr lang="en-US" dirty="0" err="1">
                <a:solidFill>
                  <a:srgbClr val="660066"/>
                </a:solidFill>
              </a:rPr>
              <a:t>www.someschool.edu</a:t>
            </a:r>
            <a:r>
              <a:rPr lang="en-US" dirty="0">
                <a:solidFill>
                  <a:srgbClr val="660066"/>
                </a:solidFill>
              </a:rPr>
              <a:t> </a:t>
            </a:r>
          </a:p>
          <a:p>
            <a:pPr algn="l"/>
            <a:r>
              <a:rPr lang="en-US" dirty="0">
                <a:solidFill>
                  <a:srgbClr val="660066"/>
                </a:solidFill>
              </a:rPr>
              <a:t>User-agent: Mozilla/4.0</a:t>
            </a:r>
          </a:p>
          <a:p>
            <a:pPr algn="l"/>
            <a:r>
              <a:rPr lang="en-US" dirty="0">
                <a:solidFill>
                  <a:srgbClr val="660066"/>
                </a:solidFill>
              </a:rPr>
              <a:t>Connection: close </a:t>
            </a:r>
          </a:p>
          <a:p>
            <a:pPr algn="l"/>
            <a:r>
              <a:rPr lang="en-US" dirty="0">
                <a:solidFill>
                  <a:srgbClr val="660066"/>
                </a:solidFill>
              </a:rPr>
              <a:t>Accept-language: </a:t>
            </a:r>
            <a:r>
              <a:rPr lang="en-US" dirty="0" err="1">
                <a:solidFill>
                  <a:srgbClr val="660066"/>
                </a:solidFill>
              </a:rPr>
              <a:t>fr</a:t>
            </a:r>
            <a:r>
              <a:rPr lang="en-US" dirty="0">
                <a:solidFill>
                  <a:srgbClr val="660066"/>
                </a:solidFill>
              </a:rPr>
              <a:t> </a:t>
            </a:r>
          </a:p>
          <a:p>
            <a:pPr algn="l"/>
            <a:r>
              <a:rPr lang="en-US" b="0" dirty="0">
                <a:solidFill>
                  <a:srgbClr val="660066"/>
                </a:solidFill>
                <a:latin typeface="Courier" charset="0"/>
              </a:rPr>
              <a:t>(blank line)</a:t>
            </a:r>
            <a:r>
              <a:rPr lang="en-US" dirty="0">
                <a:solidFill>
                  <a:srgbClr val="660066"/>
                </a:solidFill>
              </a:rPr>
              <a:t> </a:t>
            </a:r>
            <a:endParaRPr lang="en-US" sz="2400" b="0" dirty="0">
              <a:solidFill>
                <a:srgbClr val="660066"/>
              </a:solidFill>
              <a:latin typeface="Times New Roman" charset="0"/>
            </a:endParaRPr>
          </a:p>
        </p:txBody>
      </p:sp>
      <p:sp>
        <p:nvSpPr>
          <p:cNvPr id="50180"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Client-to-Server Communication</a:t>
            </a:r>
            <a:endParaRPr lang="en-US" sz="2400">
              <a:latin typeface="Helvetica" charset="0"/>
              <a:ea typeface="ＭＳ Ｐゴシック" charset="0"/>
              <a:cs typeface="ＭＳ Ｐゴシック" charset="0"/>
            </a:endParaRPr>
          </a:p>
        </p:txBody>
      </p:sp>
      <p:sp>
        <p:nvSpPr>
          <p:cNvPr id="1056771" name="Rectangle 3"/>
          <p:cNvSpPr>
            <a:spLocks noGrp="1" noChangeArrowheads="1"/>
          </p:cNvSpPr>
          <p:nvPr>
            <p:ph idx="1"/>
          </p:nvPr>
        </p:nvSpPr>
        <p:spPr/>
        <p:txBody>
          <a:bodyPr/>
          <a:lstStyle/>
          <a:p>
            <a:pPr>
              <a:lnSpc>
                <a:spcPct val="110000"/>
              </a:lnSpc>
            </a:pPr>
            <a:r>
              <a:rPr lang="en-US" dirty="0">
                <a:latin typeface="Arial" charset="0"/>
                <a:cs typeface="Arial" charset="0"/>
              </a:rPr>
              <a:t>HTTP Request Message</a:t>
            </a:r>
          </a:p>
          <a:p>
            <a:pPr lvl="1">
              <a:lnSpc>
                <a:spcPct val="110000"/>
              </a:lnSpc>
            </a:pPr>
            <a:r>
              <a:rPr lang="en-US" dirty="0">
                <a:latin typeface="Arial" charset="0"/>
                <a:ea typeface="Arial" charset="0"/>
                <a:cs typeface="Arial" charset="0"/>
              </a:rPr>
              <a:t>Request line:  method, resource, and protocol version</a:t>
            </a:r>
          </a:p>
          <a:p>
            <a:pPr lvl="1">
              <a:lnSpc>
                <a:spcPct val="110000"/>
              </a:lnSpc>
            </a:pPr>
            <a:r>
              <a:rPr lang="en-US" dirty="0">
                <a:latin typeface="Arial" charset="0"/>
                <a:ea typeface="Arial" charset="0"/>
                <a:cs typeface="Arial" charset="0"/>
              </a:rPr>
              <a:t>Request headers:  provide information or modify request</a:t>
            </a:r>
          </a:p>
          <a:p>
            <a:pPr lvl="1">
              <a:lnSpc>
                <a:spcPct val="110000"/>
              </a:lnSpc>
            </a:pPr>
            <a:r>
              <a:rPr lang="en-US" dirty="0">
                <a:latin typeface="Arial" charset="0"/>
                <a:ea typeface="Arial" charset="0"/>
                <a:cs typeface="Arial" charset="0"/>
              </a:rPr>
              <a:t>Body:  optional data (</a:t>
            </a:r>
            <a:r>
              <a:rPr lang="en-US" i="1" dirty="0">
                <a:latin typeface="Arial" charset="0"/>
                <a:ea typeface="Arial" charset="0"/>
                <a:cs typeface="Arial" charset="0"/>
              </a:rPr>
              <a:t>e.g.,</a:t>
            </a:r>
            <a:r>
              <a:rPr lang="en-US" dirty="0">
                <a:latin typeface="Arial" charset="0"/>
                <a:ea typeface="Arial" charset="0"/>
                <a:cs typeface="Arial" charset="0"/>
              </a:rPr>
              <a:t> to </a:t>
            </a:r>
            <a:r>
              <a:rPr lang="ja-JP" altLang="en-US" dirty="0">
                <a:latin typeface="Arial" charset="0"/>
                <a:ea typeface="Arial" charset="0"/>
                <a:cs typeface="Arial" charset="0"/>
              </a:rPr>
              <a:t>“</a:t>
            </a:r>
            <a:r>
              <a:rPr lang="en-US" dirty="0">
                <a:latin typeface="Arial" charset="0"/>
                <a:ea typeface="Arial" charset="0"/>
                <a:cs typeface="Arial" charset="0"/>
              </a:rPr>
              <a:t>POST</a:t>
            </a:r>
            <a:r>
              <a:rPr lang="ja-JP" altLang="en-US" dirty="0">
                <a:latin typeface="Arial" charset="0"/>
                <a:ea typeface="Arial" charset="0"/>
                <a:cs typeface="Arial" charset="0"/>
              </a:rPr>
              <a:t>”</a:t>
            </a:r>
            <a:r>
              <a:rPr lang="en-US" dirty="0">
                <a:latin typeface="Arial" charset="0"/>
                <a:ea typeface="Arial" charset="0"/>
                <a:cs typeface="Arial" charset="0"/>
              </a:rPr>
              <a:t> data to the server)</a:t>
            </a:r>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779715" y="5410201"/>
            <a:ext cx="877887" cy="38100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791201"/>
            <a:ext cx="3124200"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2" name="Group 35"/>
          <p:cNvGrpSpPr>
            <a:grpSpLocks/>
          </p:cNvGrpSpPr>
          <p:nvPr/>
        </p:nvGrpSpPr>
        <p:grpSpPr bwMode="auto">
          <a:xfrm>
            <a:off x="2987676" y="1828800"/>
            <a:ext cx="1355725" cy="2228850"/>
            <a:chOff x="1824" y="1140"/>
            <a:chExt cx="854" cy="1404"/>
          </a:xfrm>
        </p:grpSpPr>
        <p:sp>
          <p:nvSpPr>
            <p:cNvPr id="50204" name="Oval 11"/>
            <p:cNvSpPr>
              <a:spLocks noChangeArrowheads="1"/>
            </p:cNvSpPr>
            <p:nvPr/>
          </p:nvSpPr>
          <p:spPr bwMode="auto">
            <a:xfrm>
              <a:off x="1824" y="1140"/>
              <a:ext cx="816"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5" name="Oval 12"/>
            <p:cNvSpPr>
              <a:spLocks noChangeArrowheads="1"/>
            </p:cNvSpPr>
            <p:nvPr/>
          </p:nvSpPr>
          <p:spPr bwMode="auto">
            <a:xfrm>
              <a:off x="2150" y="2304"/>
              <a:ext cx="528"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6" name="AutoShape 13"/>
            <p:cNvCxnSpPr>
              <a:cxnSpLocks noChangeShapeType="1"/>
              <a:stCxn id="50204" idx="4"/>
            </p:cNvCxnSpPr>
            <p:nvPr/>
          </p:nvCxnSpPr>
          <p:spPr bwMode="auto">
            <a:xfrm>
              <a:off x="2232" y="1386"/>
              <a:ext cx="158" cy="906"/>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3" name="Group 38"/>
          <p:cNvGrpSpPr>
            <a:grpSpLocks/>
          </p:cNvGrpSpPr>
          <p:nvPr/>
        </p:nvGrpSpPr>
        <p:grpSpPr bwMode="auto">
          <a:xfrm>
            <a:off x="4267201" y="1885950"/>
            <a:ext cx="2895600" cy="2228850"/>
            <a:chOff x="2592" y="1140"/>
            <a:chExt cx="1824" cy="1404"/>
          </a:xfrm>
        </p:grpSpPr>
        <p:sp>
          <p:nvSpPr>
            <p:cNvPr id="50201" name="Oval 16"/>
            <p:cNvSpPr>
              <a:spLocks noChangeArrowheads="1"/>
            </p:cNvSpPr>
            <p:nvPr/>
          </p:nvSpPr>
          <p:spPr bwMode="auto">
            <a:xfrm>
              <a:off x="2592" y="1140"/>
              <a:ext cx="912"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2" name="Oval 17"/>
            <p:cNvSpPr>
              <a:spLocks noChangeArrowheads="1"/>
            </p:cNvSpPr>
            <p:nvPr/>
          </p:nvSpPr>
          <p:spPr bwMode="auto">
            <a:xfrm>
              <a:off x="2640" y="2256"/>
              <a:ext cx="1776" cy="28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3" name="AutoShape 18"/>
            <p:cNvCxnSpPr>
              <a:cxnSpLocks noChangeShapeType="1"/>
              <a:stCxn id="50201" idx="4"/>
            </p:cNvCxnSpPr>
            <p:nvPr/>
          </p:nvCxnSpPr>
          <p:spPr bwMode="auto">
            <a:xfrm>
              <a:off x="3048" y="1386"/>
              <a:ext cx="137" cy="906"/>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4" name="Group 37"/>
          <p:cNvGrpSpPr>
            <a:grpSpLocks/>
          </p:cNvGrpSpPr>
          <p:nvPr/>
        </p:nvGrpSpPr>
        <p:grpSpPr bwMode="auto">
          <a:xfrm>
            <a:off x="6167448" y="1752600"/>
            <a:ext cx="2447925" cy="2362200"/>
            <a:chOff x="3840" y="1056"/>
            <a:chExt cx="1542" cy="1488"/>
          </a:xfrm>
        </p:grpSpPr>
        <p:sp>
          <p:nvSpPr>
            <p:cNvPr id="50198" name="Oval 20"/>
            <p:cNvSpPr>
              <a:spLocks noChangeArrowheads="1"/>
            </p:cNvSpPr>
            <p:nvPr/>
          </p:nvSpPr>
          <p:spPr bwMode="auto">
            <a:xfrm>
              <a:off x="3840" y="1056"/>
              <a:ext cx="1491" cy="324"/>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99" name="Oval 21"/>
            <p:cNvSpPr>
              <a:spLocks noChangeArrowheads="1"/>
            </p:cNvSpPr>
            <p:nvPr/>
          </p:nvSpPr>
          <p:spPr bwMode="auto">
            <a:xfrm>
              <a:off x="4371" y="2256"/>
              <a:ext cx="1011" cy="28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0" name="AutoShape 22"/>
            <p:cNvCxnSpPr>
              <a:cxnSpLocks noChangeShapeType="1"/>
              <a:stCxn id="50198" idx="4"/>
              <a:endCxn id="50199" idx="0"/>
            </p:cNvCxnSpPr>
            <p:nvPr/>
          </p:nvCxnSpPr>
          <p:spPr bwMode="auto">
            <a:xfrm>
              <a:off x="4586" y="1380"/>
              <a:ext cx="291" cy="876"/>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50193" name="Group 39"/>
          <p:cNvGrpSpPr>
            <a:grpSpLocks/>
          </p:cNvGrpSpPr>
          <p:nvPr/>
        </p:nvGrpSpPr>
        <p:grpSpPr bwMode="auto">
          <a:xfrm>
            <a:off x="2057400" y="2667001"/>
            <a:ext cx="6324600" cy="3810000"/>
            <a:chOff x="1296" y="1680"/>
            <a:chExt cx="3984" cy="2400"/>
          </a:xfrm>
        </p:grpSpPr>
        <p:sp>
          <p:nvSpPr>
            <p:cNvPr id="50195" name="Oval 26"/>
            <p:cNvSpPr>
              <a:spLocks noChangeArrowheads="1"/>
            </p:cNvSpPr>
            <p:nvPr/>
          </p:nvSpPr>
          <p:spPr bwMode="auto">
            <a:xfrm>
              <a:off x="1296" y="1680"/>
              <a:ext cx="1248" cy="384"/>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96" name="Oval 27"/>
            <p:cNvSpPr>
              <a:spLocks noChangeArrowheads="1"/>
            </p:cNvSpPr>
            <p:nvPr/>
          </p:nvSpPr>
          <p:spPr bwMode="auto">
            <a:xfrm>
              <a:off x="2160" y="3504"/>
              <a:ext cx="3120" cy="576"/>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197" name="AutoShape 28"/>
            <p:cNvCxnSpPr>
              <a:cxnSpLocks noChangeShapeType="1"/>
              <a:stCxn id="50195" idx="4"/>
              <a:endCxn id="50196" idx="1"/>
            </p:cNvCxnSpPr>
            <p:nvPr/>
          </p:nvCxnSpPr>
          <p:spPr bwMode="auto">
            <a:xfrm>
              <a:off x="1920" y="2064"/>
              <a:ext cx="697" cy="1524"/>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741129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56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6771">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56771">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latin typeface="Helvetica" charset="0"/>
                <a:ea typeface="ＭＳ Ｐゴシック" charset="0"/>
                <a:cs typeface="ＭＳ Ｐゴシック" charset="0"/>
              </a:rPr>
              <a:t>Server-to-Client Communication</a:t>
            </a:r>
          </a:p>
        </p:txBody>
      </p:sp>
      <p:sp>
        <p:nvSpPr>
          <p:cNvPr id="1058819" name="Rectangle 3"/>
          <p:cNvSpPr>
            <a:spLocks noGrp="1" noChangeArrowheads="1"/>
          </p:cNvSpPr>
          <p:nvPr>
            <p:ph idx="1"/>
          </p:nvPr>
        </p:nvSpPr>
        <p:spPr/>
        <p:txBody>
          <a:bodyPr/>
          <a:lstStyle/>
          <a:p>
            <a:pPr>
              <a:lnSpc>
                <a:spcPct val="110000"/>
              </a:lnSpc>
            </a:pPr>
            <a:r>
              <a:rPr lang="en-US" sz="2200" dirty="0">
                <a:latin typeface="Arial" charset="0"/>
                <a:cs typeface="Arial" charset="0"/>
              </a:rPr>
              <a:t>HTTP Response Message</a:t>
            </a:r>
          </a:p>
          <a:p>
            <a:pPr lvl="1">
              <a:lnSpc>
                <a:spcPct val="110000"/>
              </a:lnSpc>
            </a:pPr>
            <a:r>
              <a:rPr lang="en-US" sz="2200" dirty="0">
                <a:latin typeface="Arial" charset="0"/>
                <a:ea typeface="Arial" charset="0"/>
                <a:cs typeface="Arial" charset="0"/>
              </a:rPr>
              <a:t>Status line:  protocol version, status code, status phrase</a:t>
            </a:r>
          </a:p>
          <a:p>
            <a:pPr lvl="1">
              <a:lnSpc>
                <a:spcPct val="110000"/>
              </a:lnSpc>
            </a:pPr>
            <a:r>
              <a:rPr lang="en-US" sz="2200" dirty="0">
                <a:latin typeface="Arial" charset="0"/>
                <a:ea typeface="Arial" charset="0"/>
                <a:cs typeface="Arial" charset="0"/>
              </a:rPr>
              <a:t>Response headers:  provide information</a:t>
            </a:r>
          </a:p>
          <a:p>
            <a:pPr lvl="1">
              <a:lnSpc>
                <a:spcPct val="110000"/>
              </a:lnSpc>
            </a:pPr>
            <a:r>
              <a:rPr lang="en-US" sz="2200" dirty="0">
                <a:latin typeface="Arial" charset="0"/>
                <a:ea typeface="Arial" charset="0"/>
                <a:cs typeface="Arial" charset="0"/>
              </a:rPr>
              <a:t>Body:  optional data</a:t>
            </a:r>
          </a:p>
        </p:txBody>
      </p:sp>
      <p:sp>
        <p:nvSpPr>
          <p:cNvPr id="54277" name="Text Box 4"/>
          <p:cNvSpPr txBox="1">
            <a:spLocks noChangeArrowheads="1"/>
          </p:cNvSpPr>
          <p:nvPr/>
        </p:nvSpPr>
        <p:spPr bwMode="auto">
          <a:xfrm>
            <a:off x="3090865" y="3622677"/>
            <a:ext cx="5571517" cy="28622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660066"/>
                </a:solidFill>
              </a:rPr>
              <a:t>HTTP/1.1 200 OK </a:t>
            </a:r>
          </a:p>
          <a:p>
            <a:pPr algn="l"/>
            <a:r>
              <a:rPr lang="en-US" dirty="0">
                <a:solidFill>
                  <a:srgbClr val="660066"/>
                </a:solidFill>
              </a:rPr>
              <a:t>Connection close</a:t>
            </a:r>
          </a:p>
          <a:p>
            <a:pPr algn="l"/>
            <a:r>
              <a:rPr lang="en-US" dirty="0">
                <a:solidFill>
                  <a:srgbClr val="660066"/>
                </a:solidFill>
              </a:rPr>
              <a:t>Date: Thu, 06 Aug 2006 12:00:15 GMT </a:t>
            </a:r>
          </a:p>
          <a:p>
            <a:pPr algn="l"/>
            <a:r>
              <a:rPr lang="en-US" dirty="0">
                <a:solidFill>
                  <a:srgbClr val="660066"/>
                </a:solidFill>
              </a:rPr>
              <a:t>Server: Apache/1.3.0 (Unix) </a:t>
            </a:r>
          </a:p>
          <a:p>
            <a:pPr algn="l"/>
            <a:r>
              <a:rPr lang="en-US" dirty="0">
                <a:solidFill>
                  <a:srgbClr val="660066"/>
                </a:solidFill>
              </a:rPr>
              <a:t>Last-Modified: Mon, 22 Jun 2006 ... </a:t>
            </a:r>
          </a:p>
          <a:p>
            <a:pPr algn="l"/>
            <a:r>
              <a:rPr lang="en-US" dirty="0">
                <a:solidFill>
                  <a:srgbClr val="660066"/>
                </a:solidFill>
              </a:rPr>
              <a:t>Content-Length: 6821 </a:t>
            </a:r>
          </a:p>
          <a:p>
            <a:pPr algn="l"/>
            <a:r>
              <a:rPr lang="en-US" dirty="0">
                <a:solidFill>
                  <a:srgbClr val="660066"/>
                </a:solidFill>
              </a:rPr>
              <a:t>Content-Type: text/html</a:t>
            </a:r>
          </a:p>
          <a:p>
            <a:pPr algn="l"/>
            <a:r>
              <a:rPr lang="en-US" b="0" dirty="0">
                <a:solidFill>
                  <a:srgbClr val="F19685"/>
                </a:solidFill>
                <a:latin typeface="Courier" charset="0"/>
              </a:rPr>
              <a:t>(blank line)</a:t>
            </a:r>
            <a:r>
              <a:rPr lang="en-US" dirty="0">
                <a:solidFill>
                  <a:schemeClr val="hlink"/>
                </a:solidFill>
              </a:rPr>
              <a:t> </a:t>
            </a:r>
          </a:p>
          <a:p>
            <a:pPr algn="l"/>
            <a:r>
              <a:rPr lang="en-US" dirty="0">
                <a:solidFill>
                  <a:srgbClr val="660066"/>
                </a:solidFill>
              </a:rPr>
              <a:t>data data data data data ... </a:t>
            </a:r>
          </a:p>
        </p:txBody>
      </p:sp>
      <p:sp>
        <p:nvSpPr>
          <p:cNvPr id="54278" name="Text Box 5"/>
          <p:cNvSpPr txBox="1">
            <a:spLocks noChangeArrowheads="1"/>
          </p:cNvSpPr>
          <p:nvPr/>
        </p:nvSpPr>
        <p:spPr bwMode="auto">
          <a:xfrm>
            <a:off x="304800" y="3457575"/>
            <a:ext cx="2209800" cy="892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status line</a:t>
            </a:r>
            <a:endParaRPr lang="en-US" b="0" dirty="0">
              <a:solidFill>
                <a:schemeClr val="accent2"/>
              </a:solidFill>
              <a:latin typeface="Arial" charset="0"/>
            </a:endParaRPr>
          </a:p>
          <a:p>
            <a:pPr algn="l"/>
            <a:r>
              <a:rPr lang="en-US" sz="1600" b="0" dirty="0">
                <a:solidFill>
                  <a:schemeClr val="accent2"/>
                </a:solidFill>
                <a:latin typeface="Arial" charset="0"/>
              </a:rPr>
              <a:t>(protocol, status code, status phrase)</a:t>
            </a:r>
            <a:endParaRPr lang="en-US" sz="2400" b="0" dirty="0">
              <a:solidFill>
                <a:schemeClr val="accent2"/>
              </a:solidFill>
              <a:latin typeface="Arial" charset="0"/>
            </a:endParaRPr>
          </a:p>
        </p:txBody>
      </p:sp>
      <p:sp>
        <p:nvSpPr>
          <p:cNvPr id="54279" name="Line 6"/>
          <p:cNvSpPr>
            <a:spLocks noChangeShapeType="1"/>
          </p:cNvSpPr>
          <p:nvPr/>
        </p:nvSpPr>
        <p:spPr bwMode="auto">
          <a:xfrm flipV="1">
            <a:off x="1905000" y="3657600"/>
            <a:ext cx="12954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54280" name="Freeform 7"/>
          <p:cNvSpPr>
            <a:spLocks/>
          </p:cNvSpPr>
          <p:nvPr/>
        </p:nvSpPr>
        <p:spPr bwMode="auto">
          <a:xfrm>
            <a:off x="2919414" y="4038601"/>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54281" name="Text Box 8"/>
          <p:cNvSpPr txBox="1">
            <a:spLocks noChangeArrowheads="1"/>
          </p:cNvSpPr>
          <p:nvPr/>
        </p:nvSpPr>
        <p:spPr bwMode="auto">
          <a:xfrm>
            <a:off x="1295401" y="4649796"/>
            <a:ext cx="1981200" cy="4000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smtClean="0">
                <a:solidFill>
                  <a:schemeClr val="accent2"/>
                </a:solidFill>
                <a:latin typeface="Arial" charset="0"/>
              </a:rPr>
              <a:t>header lines</a:t>
            </a:r>
            <a:endParaRPr lang="en-US" sz="2400" i="1" dirty="0">
              <a:solidFill>
                <a:schemeClr val="accent2"/>
              </a:solidFill>
              <a:latin typeface="Arial" charset="0"/>
            </a:endParaRPr>
          </a:p>
        </p:txBody>
      </p:sp>
      <p:sp>
        <p:nvSpPr>
          <p:cNvPr id="54282" name="Line 9"/>
          <p:cNvSpPr>
            <a:spLocks noChangeShapeType="1"/>
          </p:cNvSpPr>
          <p:nvPr/>
        </p:nvSpPr>
        <p:spPr bwMode="auto">
          <a:xfrm flipV="1">
            <a:off x="1981201" y="6019800"/>
            <a:ext cx="1066800" cy="15240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54283" name="Text Box 10"/>
          <p:cNvSpPr txBox="1">
            <a:spLocks noChangeArrowheads="1"/>
          </p:cNvSpPr>
          <p:nvPr/>
        </p:nvSpPr>
        <p:spPr bwMode="auto">
          <a:xfrm>
            <a:off x="228600" y="5988057"/>
            <a:ext cx="2819400" cy="646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i="1" dirty="0">
                <a:solidFill>
                  <a:schemeClr val="accent2"/>
                </a:solidFill>
                <a:latin typeface="Arial" charset="0"/>
              </a:rPr>
              <a:t>data</a:t>
            </a:r>
          </a:p>
          <a:p>
            <a:pPr algn="ctr"/>
            <a:r>
              <a:rPr lang="en-US" sz="1600" b="0" i="1" dirty="0">
                <a:solidFill>
                  <a:schemeClr val="accent2"/>
                </a:solidFill>
                <a:latin typeface="Arial" charset="0"/>
              </a:rPr>
              <a:t>e.g.,</a:t>
            </a:r>
            <a:r>
              <a:rPr lang="en-US" sz="1600" b="0" dirty="0">
                <a:solidFill>
                  <a:schemeClr val="accent2"/>
                </a:solidFill>
                <a:latin typeface="Arial" charset="0"/>
              </a:rPr>
              <a:t> requested HTML file</a:t>
            </a:r>
            <a:endParaRPr lang="en-US" sz="2400" b="0" dirty="0">
              <a:solidFill>
                <a:schemeClr val="accent2"/>
              </a:solidFill>
              <a:latin typeface="Arial" charset="0"/>
            </a:endParaRPr>
          </a:p>
        </p:txBody>
      </p:sp>
      <p:grpSp>
        <p:nvGrpSpPr>
          <p:cNvPr id="2" name="Group 26"/>
          <p:cNvGrpSpPr>
            <a:grpSpLocks/>
          </p:cNvGrpSpPr>
          <p:nvPr/>
        </p:nvGrpSpPr>
        <p:grpSpPr bwMode="auto">
          <a:xfrm>
            <a:off x="2362200" y="1752600"/>
            <a:ext cx="2704413" cy="2286000"/>
            <a:chOff x="1680" y="1152"/>
            <a:chExt cx="1488" cy="1248"/>
          </a:xfrm>
        </p:grpSpPr>
        <p:sp>
          <p:nvSpPr>
            <p:cNvPr id="54293" name="Oval 12"/>
            <p:cNvSpPr>
              <a:spLocks noChangeArrowheads="1"/>
            </p:cNvSpPr>
            <p:nvPr/>
          </p:nvSpPr>
          <p:spPr bwMode="auto">
            <a:xfrm>
              <a:off x="1680" y="1152"/>
              <a:ext cx="1488"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94" name="Oval 13"/>
            <p:cNvSpPr>
              <a:spLocks noChangeArrowheads="1"/>
            </p:cNvSpPr>
            <p:nvPr/>
          </p:nvSpPr>
          <p:spPr bwMode="auto">
            <a:xfrm>
              <a:off x="2256" y="2160"/>
              <a:ext cx="912"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95" name="AutoShape 14"/>
            <p:cNvCxnSpPr>
              <a:cxnSpLocks noChangeShapeType="1"/>
              <a:stCxn id="54293" idx="4"/>
              <a:endCxn id="54294" idx="0"/>
            </p:cNvCxnSpPr>
            <p:nvPr/>
          </p:nvCxnSpPr>
          <p:spPr bwMode="auto">
            <a:xfrm>
              <a:off x="2424" y="1392"/>
              <a:ext cx="288" cy="768"/>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3" name="Group 27"/>
          <p:cNvGrpSpPr>
            <a:grpSpLocks/>
          </p:cNvGrpSpPr>
          <p:nvPr/>
        </p:nvGrpSpPr>
        <p:grpSpPr bwMode="auto">
          <a:xfrm>
            <a:off x="4267200" y="1752600"/>
            <a:ext cx="2400300" cy="2286000"/>
            <a:chOff x="2688" y="1152"/>
            <a:chExt cx="1056" cy="1248"/>
          </a:xfrm>
        </p:grpSpPr>
        <p:sp>
          <p:nvSpPr>
            <p:cNvPr id="54290" name="Oval 16"/>
            <p:cNvSpPr>
              <a:spLocks noChangeArrowheads="1"/>
            </p:cNvSpPr>
            <p:nvPr/>
          </p:nvSpPr>
          <p:spPr bwMode="auto">
            <a:xfrm>
              <a:off x="2688" y="1152"/>
              <a:ext cx="1056"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91" name="Oval 17"/>
            <p:cNvSpPr>
              <a:spLocks noChangeArrowheads="1"/>
            </p:cNvSpPr>
            <p:nvPr/>
          </p:nvSpPr>
          <p:spPr bwMode="auto">
            <a:xfrm>
              <a:off x="2784" y="2160"/>
              <a:ext cx="384"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92" name="AutoShape 18"/>
            <p:cNvCxnSpPr>
              <a:cxnSpLocks noChangeShapeType="1"/>
              <a:stCxn id="54290" idx="4"/>
              <a:endCxn id="54291" idx="0"/>
            </p:cNvCxnSpPr>
            <p:nvPr/>
          </p:nvCxnSpPr>
          <p:spPr bwMode="auto">
            <a:xfrm flipH="1">
              <a:off x="2976" y="1392"/>
              <a:ext cx="240" cy="768"/>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4" name="Group 28"/>
          <p:cNvGrpSpPr>
            <a:grpSpLocks/>
          </p:cNvGrpSpPr>
          <p:nvPr/>
        </p:nvGrpSpPr>
        <p:grpSpPr bwMode="auto">
          <a:xfrm>
            <a:off x="5029200" y="1752600"/>
            <a:ext cx="3352800" cy="2286000"/>
            <a:chOff x="3120" y="1152"/>
            <a:chExt cx="1776" cy="1248"/>
          </a:xfrm>
        </p:grpSpPr>
        <p:sp>
          <p:nvSpPr>
            <p:cNvPr id="54287" name="Oval 20"/>
            <p:cNvSpPr>
              <a:spLocks noChangeArrowheads="1"/>
            </p:cNvSpPr>
            <p:nvPr/>
          </p:nvSpPr>
          <p:spPr bwMode="auto">
            <a:xfrm>
              <a:off x="3696" y="1152"/>
              <a:ext cx="1200"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88" name="Oval 21"/>
            <p:cNvSpPr>
              <a:spLocks noChangeArrowheads="1"/>
            </p:cNvSpPr>
            <p:nvPr/>
          </p:nvSpPr>
          <p:spPr bwMode="auto">
            <a:xfrm>
              <a:off x="3120" y="2160"/>
              <a:ext cx="384"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89" name="AutoShape 22"/>
            <p:cNvCxnSpPr>
              <a:cxnSpLocks noChangeShapeType="1"/>
              <a:stCxn id="54287" idx="4"/>
              <a:endCxn id="54288" idx="7"/>
            </p:cNvCxnSpPr>
            <p:nvPr/>
          </p:nvCxnSpPr>
          <p:spPr bwMode="auto">
            <a:xfrm flipH="1">
              <a:off x="3448" y="1392"/>
              <a:ext cx="848" cy="803"/>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594157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588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8819">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58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a:tabLst>
                <a:tab pos="8234363" algn="r"/>
              </a:tabLst>
            </a:pPr>
            <a:r>
              <a:rPr lang="en-US" dirty="0">
                <a:latin typeface="Helvetica" charset="0"/>
                <a:ea typeface="ＭＳ Ｐゴシック" charset="0"/>
                <a:cs typeface="ＭＳ Ｐゴシック" charset="0"/>
              </a:rPr>
              <a:t>HTTP is </a:t>
            </a:r>
            <a:r>
              <a:rPr lang="en-US" i="1" dirty="0">
                <a:latin typeface="Helvetica" charset="0"/>
                <a:ea typeface="ＭＳ Ｐゴシック" charset="0"/>
                <a:cs typeface="ＭＳ Ｐゴシック" charset="0"/>
              </a:rPr>
              <a:t>Stateless</a:t>
            </a:r>
            <a:r>
              <a:rPr lang="en-US" dirty="0">
                <a:latin typeface="Helvetica" charset="0"/>
                <a:ea typeface="ＭＳ Ｐゴシック" charset="0"/>
                <a:cs typeface="ＭＳ Ｐゴシック" charset="0"/>
              </a:rPr>
              <a:t> </a:t>
            </a:r>
            <a:endParaRPr lang="en-US" sz="2400" dirty="0">
              <a:latin typeface="Helvetica" charset="0"/>
              <a:ea typeface="ＭＳ Ｐゴシック" charset="0"/>
              <a:cs typeface="ＭＳ Ｐゴシック" charset="0"/>
            </a:endParaRPr>
          </a:p>
        </p:txBody>
      </p:sp>
      <p:sp>
        <p:nvSpPr>
          <p:cNvPr id="1061891" name="Rectangle 3"/>
          <p:cNvSpPr>
            <a:spLocks noGrp="1" noChangeArrowheads="1"/>
          </p:cNvSpPr>
          <p:nvPr>
            <p:ph idx="1"/>
          </p:nvPr>
        </p:nvSpPr>
        <p:spPr>
          <a:xfrm>
            <a:off x="457200" y="1143000"/>
            <a:ext cx="8534400" cy="4987925"/>
          </a:xfrm>
        </p:spPr>
        <p:txBody>
          <a:bodyPr/>
          <a:lstStyle/>
          <a:p>
            <a:pPr>
              <a:lnSpc>
                <a:spcPct val="110000"/>
              </a:lnSpc>
            </a:pPr>
            <a:r>
              <a:rPr lang="en-US" dirty="0" smtClean="0">
                <a:latin typeface="Arial" charset="0"/>
                <a:ea typeface="Arial" charset="0"/>
                <a:cs typeface="Arial" charset="0"/>
              </a:rPr>
              <a:t>Each </a:t>
            </a:r>
            <a:r>
              <a:rPr lang="en-US" dirty="0">
                <a:latin typeface="Arial" charset="0"/>
                <a:ea typeface="Arial" charset="0"/>
                <a:cs typeface="Arial" charset="0"/>
              </a:rPr>
              <a:t>request-response </a:t>
            </a:r>
            <a:r>
              <a:rPr lang="en-US" dirty="0" smtClean="0">
                <a:latin typeface="Arial" charset="0"/>
                <a:ea typeface="Arial" charset="0"/>
                <a:cs typeface="Arial" charset="0"/>
              </a:rPr>
              <a:t>treated </a:t>
            </a:r>
            <a:r>
              <a:rPr lang="en-US" dirty="0">
                <a:latin typeface="Arial" charset="0"/>
                <a:ea typeface="Arial" charset="0"/>
                <a:cs typeface="Arial" charset="0"/>
              </a:rPr>
              <a:t>independently</a:t>
            </a:r>
          </a:p>
          <a:p>
            <a:pPr lvl="1">
              <a:lnSpc>
                <a:spcPct val="110000"/>
              </a:lnSpc>
            </a:pPr>
            <a:r>
              <a:rPr lang="en-US" dirty="0">
                <a:latin typeface="Arial" charset="0"/>
                <a:ea typeface="Arial" charset="0"/>
                <a:cs typeface="Arial" charset="0"/>
              </a:rPr>
              <a:t>Servers </a:t>
            </a:r>
            <a:r>
              <a:rPr lang="en-US" i="1" dirty="0">
                <a:latin typeface="Arial" charset="0"/>
                <a:ea typeface="Arial" charset="0"/>
                <a:cs typeface="Arial" charset="0"/>
              </a:rPr>
              <a:t>not</a:t>
            </a:r>
            <a:r>
              <a:rPr lang="en-US" dirty="0">
                <a:latin typeface="Arial" charset="0"/>
                <a:ea typeface="Arial" charset="0"/>
                <a:cs typeface="Arial" charset="0"/>
              </a:rPr>
              <a:t> required to retain </a:t>
            </a:r>
            <a:r>
              <a:rPr lang="en-US" dirty="0" smtClean="0">
                <a:latin typeface="Arial" charset="0"/>
                <a:ea typeface="Arial" charset="0"/>
                <a:cs typeface="Arial" charset="0"/>
              </a:rPr>
              <a:t>state for HTTP</a:t>
            </a:r>
          </a:p>
          <a:p>
            <a:pPr lvl="2">
              <a:lnSpc>
                <a:spcPct val="110000"/>
              </a:lnSpc>
            </a:pPr>
            <a:r>
              <a:rPr lang="en-US" i="1" dirty="0">
                <a:latin typeface="Arial" charset="0"/>
                <a:ea typeface="Arial" charset="0"/>
                <a:cs typeface="Arial" charset="0"/>
              </a:rPr>
              <a:t>T</a:t>
            </a:r>
            <a:r>
              <a:rPr lang="en-US" i="1" dirty="0" smtClean="0">
                <a:latin typeface="Arial" charset="0"/>
                <a:ea typeface="Arial" charset="0"/>
                <a:cs typeface="Arial" charset="0"/>
              </a:rPr>
              <a:t>he application may have lots of state, but not HTTP</a:t>
            </a:r>
          </a:p>
          <a:p>
            <a:pPr lvl="7">
              <a:lnSpc>
                <a:spcPct val="110000"/>
              </a:lnSpc>
            </a:pPr>
            <a:endParaRPr lang="en-US" dirty="0">
              <a:latin typeface="Arial" charset="0"/>
              <a:ea typeface="Arial" charset="0"/>
              <a:cs typeface="Arial" charset="0"/>
            </a:endParaRPr>
          </a:p>
          <a:p>
            <a:pPr>
              <a:lnSpc>
                <a:spcPct val="110000"/>
              </a:lnSpc>
            </a:pPr>
            <a:r>
              <a:rPr lang="en-US" b="1" dirty="0" smtClean="0">
                <a:latin typeface="Arial" charset="0"/>
                <a:ea typeface="Arial" charset="0"/>
                <a:cs typeface="Arial" charset="0"/>
              </a:rPr>
              <a:t>Good</a:t>
            </a:r>
            <a:r>
              <a:rPr lang="en-US" dirty="0" smtClean="0">
                <a:latin typeface="Arial" charset="0"/>
                <a:ea typeface="Arial" charset="0"/>
                <a:cs typeface="Arial" charset="0"/>
              </a:rPr>
              <a:t>: Improves </a:t>
            </a:r>
            <a:r>
              <a:rPr lang="en-US" dirty="0">
                <a:latin typeface="Arial" charset="0"/>
                <a:ea typeface="Arial" charset="0"/>
                <a:cs typeface="Arial" charset="0"/>
              </a:rPr>
              <a:t>scalability on the server-side</a:t>
            </a:r>
          </a:p>
          <a:p>
            <a:pPr lvl="1">
              <a:lnSpc>
                <a:spcPct val="110000"/>
              </a:lnSpc>
            </a:pPr>
            <a:r>
              <a:rPr lang="en-US" dirty="0" smtClean="0">
                <a:latin typeface="Arial" charset="0"/>
                <a:ea typeface="Arial" charset="0"/>
                <a:cs typeface="Arial" charset="0"/>
              </a:rPr>
              <a:t>Failure handling is easier</a:t>
            </a:r>
            <a:endParaRPr lang="en-US" dirty="0">
              <a:latin typeface="Arial" charset="0"/>
              <a:ea typeface="Arial" charset="0"/>
              <a:cs typeface="Arial" charset="0"/>
            </a:endParaRPr>
          </a:p>
          <a:p>
            <a:pPr lvl="1">
              <a:lnSpc>
                <a:spcPct val="110000"/>
              </a:lnSpc>
            </a:pPr>
            <a:r>
              <a:rPr lang="en-US" dirty="0">
                <a:latin typeface="Arial" charset="0"/>
                <a:ea typeface="Arial" charset="0"/>
                <a:cs typeface="Arial" charset="0"/>
              </a:rPr>
              <a:t>Can handle </a:t>
            </a:r>
            <a:r>
              <a:rPr lang="en-US" dirty="0" smtClean="0">
                <a:latin typeface="Arial" charset="0"/>
                <a:ea typeface="Arial" charset="0"/>
                <a:cs typeface="Arial" charset="0"/>
              </a:rPr>
              <a:t>higher </a:t>
            </a:r>
            <a:r>
              <a:rPr lang="en-US" dirty="0">
                <a:latin typeface="Arial" charset="0"/>
                <a:ea typeface="Arial" charset="0"/>
                <a:cs typeface="Arial" charset="0"/>
              </a:rPr>
              <a:t>rate of requests</a:t>
            </a:r>
          </a:p>
          <a:p>
            <a:pPr lvl="1">
              <a:lnSpc>
                <a:spcPct val="110000"/>
              </a:lnSpc>
            </a:pPr>
            <a:r>
              <a:rPr lang="en-US" dirty="0">
                <a:latin typeface="Arial" charset="0"/>
                <a:ea typeface="Arial" charset="0"/>
                <a:cs typeface="Arial" charset="0"/>
              </a:rPr>
              <a:t>Order of requests </a:t>
            </a:r>
            <a:r>
              <a:rPr lang="en-US" dirty="0" err="1">
                <a:latin typeface="Arial" charset="0"/>
                <a:ea typeface="Arial" charset="0"/>
                <a:cs typeface="Arial" charset="0"/>
              </a:rPr>
              <a:t>doesn</a:t>
            </a:r>
            <a:r>
              <a:rPr lang="ja-JP" altLang="en-US" dirty="0">
                <a:latin typeface="Arial" charset="0"/>
                <a:ea typeface="Arial" charset="0"/>
                <a:cs typeface="Arial" charset="0"/>
              </a:rPr>
              <a:t>’</a:t>
            </a:r>
            <a:r>
              <a:rPr lang="en-US" dirty="0">
                <a:latin typeface="Arial" charset="0"/>
                <a:ea typeface="Arial" charset="0"/>
                <a:cs typeface="Arial" charset="0"/>
              </a:rPr>
              <a:t>t </a:t>
            </a:r>
            <a:r>
              <a:rPr lang="en-US" dirty="0" smtClean="0">
                <a:latin typeface="Arial" charset="0"/>
                <a:ea typeface="Arial" charset="0"/>
                <a:cs typeface="Arial" charset="0"/>
              </a:rPr>
              <a:t>matter (to HTTP)</a:t>
            </a:r>
          </a:p>
          <a:p>
            <a:pPr lvl="8">
              <a:lnSpc>
                <a:spcPct val="110000"/>
              </a:lnSpc>
            </a:pPr>
            <a:endParaRPr lang="en-US" dirty="0">
              <a:latin typeface="Arial" charset="0"/>
              <a:ea typeface="Arial" charset="0"/>
              <a:cs typeface="Arial" charset="0"/>
            </a:endParaRPr>
          </a:p>
          <a:p>
            <a:pPr>
              <a:lnSpc>
                <a:spcPct val="110000"/>
              </a:lnSpc>
            </a:pPr>
            <a:r>
              <a:rPr lang="en-US" b="1" dirty="0" smtClean="0">
                <a:latin typeface="Arial" charset="0"/>
                <a:ea typeface="Arial" charset="0"/>
                <a:cs typeface="Arial" charset="0"/>
              </a:rPr>
              <a:t>Bad</a:t>
            </a:r>
            <a:r>
              <a:rPr lang="en-US" dirty="0" smtClean="0">
                <a:latin typeface="Arial" charset="0"/>
                <a:ea typeface="Arial" charset="0"/>
                <a:cs typeface="Arial" charset="0"/>
              </a:rPr>
              <a:t>: Some </a:t>
            </a:r>
            <a:r>
              <a:rPr lang="en-US" dirty="0">
                <a:latin typeface="Arial" charset="0"/>
                <a:ea typeface="Arial" charset="0"/>
                <a:cs typeface="Arial" charset="0"/>
              </a:rPr>
              <a:t>applications </a:t>
            </a:r>
            <a:r>
              <a:rPr lang="en-US" dirty="0">
                <a:solidFill>
                  <a:srgbClr val="FF0000"/>
                </a:solidFill>
                <a:latin typeface="Arial" charset="0"/>
                <a:ea typeface="Arial" charset="0"/>
                <a:cs typeface="Arial" charset="0"/>
              </a:rPr>
              <a:t>need</a:t>
            </a:r>
            <a:r>
              <a:rPr lang="en-US" dirty="0">
                <a:latin typeface="Arial" charset="0"/>
                <a:ea typeface="Arial" charset="0"/>
                <a:cs typeface="Arial" charset="0"/>
              </a:rPr>
              <a:t> persistent state</a:t>
            </a:r>
          </a:p>
          <a:p>
            <a:pPr lvl="1">
              <a:lnSpc>
                <a:spcPct val="110000"/>
              </a:lnSpc>
            </a:pPr>
            <a:r>
              <a:rPr lang="en-US" dirty="0">
                <a:latin typeface="Arial" charset="0"/>
                <a:ea typeface="Arial" charset="0"/>
                <a:cs typeface="Arial" charset="0"/>
              </a:rPr>
              <a:t>Need to uniquely identify user or store temporary info</a:t>
            </a:r>
          </a:p>
          <a:p>
            <a:pPr lvl="1">
              <a:lnSpc>
                <a:spcPct val="110000"/>
              </a:lnSpc>
            </a:pPr>
            <a:r>
              <a:rPr lang="en-US" i="1" dirty="0">
                <a:latin typeface="Arial" charset="0"/>
                <a:ea typeface="Arial" charset="0"/>
                <a:cs typeface="Arial" charset="0"/>
              </a:rPr>
              <a:t>e.g., </a:t>
            </a:r>
            <a:r>
              <a:rPr lang="en-US" dirty="0">
                <a:latin typeface="Arial" charset="0"/>
                <a:ea typeface="Arial" charset="0"/>
                <a:cs typeface="Arial" charset="0"/>
              </a:rPr>
              <a:t>Shopping cart, user </a:t>
            </a:r>
            <a:r>
              <a:rPr lang="en-US" dirty="0" smtClean="0">
                <a:latin typeface="Arial" charset="0"/>
                <a:ea typeface="Arial" charset="0"/>
                <a:cs typeface="Arial" charset="0"/>
              </a:rPr>
              <a:t>profiles</a:t>
            </a:r>
            <a:r>
              <a:rPr lang="en-US" dirty="0">
                <a:latin typeface="Arial" charset="0"/>
                <a:ea typeface="Arial" charset="0"/>
                <a:cs typeface="Arial" charset="0"/>
              </a:rPr>
              <a:t>, usage tracking, …</a:t>
            </a:r>
          </a:p>
        </p:txBody>
      </p:sp>
      <p:sp>
        <p:nvSpPr>
          <p:cNvPr id="62466"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282981F-0397-0A45-A0C3-0849F45ECBCA}" type="slidenum">
              <a:rPr lang="en-US" sz="1400" b="0">
                <a:latin typeface="Times New Roman" charset="0"/>
              </a:rPr>
              <a:pPr eaLnBrk="1" hangingPunct="1"/>
              <a:t>33</a:t>
            </a:fld>
            <a:endParaRPr lang="en-US" sz="1400" b="0">
              <a:latin typeface="Times New Roman" charset="0"/>
            </a:endParaRPr>
          </a:p>
        </p:txBody>
      </p:sp>
    </p:spTree>
    <p:extLst>
      <p:ext uri="{BB962C8B-B14F-4D97-AF65-F5344CB8AC3E}">
        <p14:creationId xmlns:p14="http://schemas.microsoft.com/office/powerpoint/2010/main" val="1794545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18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18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18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189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189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1891">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1891">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1891">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618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does a stateless protocol keep state?</a:t>
            </a:r>
            <a:endParaRPr lang="en-US" dirty="0"/>
          </a:p>
        </p:txBody>
      </p:sp>
    </p:spTree>
    <p:extLst>
      <p:ext uri="{BB962C8B-B14F-4D97-AF65-F5344CB8AC3E}">
        <p14:creationId xmlns:p14="http://schemas.microsoft.com/office/powerpoint/2010/main" val="142370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State in a Stateless Protocol:</a:t>
            </a:r>
            <a:r>
              <a:rPr lang="en-US" sz="3200">
                <a:latin typeface="Helvetica" charset="0"/>
                <a:ea typeface="ＭＳ Ｐゴシック" charset="0"/>
                <a:cs typeface="ＭＳ Ｐゴシック" charset="0"/>
              </a:rPr>
              <a:t/>
            </a:r>
            <a:br>
              <a:rPr lang="en-US" sz="32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Cookies</a:t>
            </a:r>
            <a:endParaRPr lang="en-US" sz="4000">
              <a:latin typeface="Helvetica" charset="0"/>
              <a:ea typeface="ＭＳ Ｐゴシック" charset="0"/>
              <a:cs typeface="ＭＳ Ｐゴシック" charset="0"/>
            </a:endParaRPr>
          </a:p>
        </p:txBody>
      </p:sp>
      <p:sp>
        <p:nvSpPr>
          <p:cNvPr id="1062915" name="Rectangle 3"/>
          <p:cNvSpPr>
            <a:spLocks noGrp="1" noChangeArrowheads="1"/>
          </p:cNvSpPr>
          <p:nvPr>
            <p:ph idx="1"/>
          </p:nvPr>
        </p:nvSpPr>
        <p:spPr>
          <a:noFill/>
        </p:spPr>
        <p:txBody>
          <a:bodyPr/>
          <a:lstStyle/>
          <a:p>
            <a:pPr>
              <a:lnSpc>
                <a:spcPct val="90000"/>
              </a:lnSpc>
            </a:pPr>
            <a:r>
              <a:rPr lang="en-US" sz="2400" i="1" dirty="0">
                <a:latin typeface="Arial" charset="0"/>
                <a:cs typeface="Arial" charset="0"/>
              </a:rPr>
              <a:t>Client-side</a:t>
            </a:r>
            <a:r>
              <a:rPr lang="en-US" sz="2400" dirty="0">
                <a:latin typeface="Arial" charset="0"/>
                <a:cs typeface="Arial" charset="0"/>
              </a:rPr>
              <a:t> state maintenance</a:t>
            </a:r>
            <a:endParaRPr lang="en-US" sz="2400" i="1" dirty="0">
              <a:latin typeface="Arial" charset="0"/>
              <a:cs typeface="Arial" charset="0"/>
            </a:endParaRPr>
          </a:p>
          <a:p>
            <a:pPr lvl="1">
              <a:lnSpc>
                <a:spcPct val="90000"/>
              </a:lnSpc>
            </a:pPr>
            <a:r>
              <a:rPr lang="en-US" sz="2000" dirty="0">
                <a:latin typeface="Arial" charset="0"/>
                <a:ea typeface="Arial" charset="0"/>
                <a:cs typeface="Arial" charset="0"/>
              </a:rPr>
              <a:t>Client stores small state on behalf of server</a:t>
            </a:r>
          </a:p>
          <a:p>
            <a:pPr lvl="1">
              <a:lnSpc>
                <a:spcPct val="90000"/>
              </a:lnSpc>
            </a:pPr>
            <a:r>
              <a:rPr lang="en-US" sz="2000" dirty="0">
                <a:latin typeface="Arial" charset="0"/>
                <a:ea typeface="Arial" charset="0"/>
                <a:cs typeface="Arial" charset="0"/>
              </a:rPr>
              <a:t>Client sends state in future requests to the server</a:t>
            </a:r>
          </a:p>
          <a:p>
            <a:pPr>
              <a:lnSpc>
                <a:spcPct val="90000"/>
              </a:lnSpc>
            </a:pPr>
            <a:r>
              <a:rPr lang="en-US" sz="2400" dirty="0">
                <a:latin typeface="Arial" charset="0"/>
                <a:cs typeface="Arial" charset="0"/>
              </a:rPr>
              <a:t>Can provide authentication</a:t>
            </a:r>
            <a:endParaRPr lang="en-US" dirty="0">
              <a:latin typeface="Arial" charset="0"/>
              <a:cs typeface="Arial" charset="0"/>
            </a:endParaRPr>
          </a:p>
        </p:txBody>
      </p:sp>
      <p:pic>
        <p:nvPicPr>
          <p:cNvPr id="64517" name="Picture 4"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26" y="4016375"/>
            <a:ext cx="1868488" cy="1773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4518" name="Picture 5" descr="j02857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6613" y="4292601"/>
            <a:ext cx="2497137" cy="1535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62918" name="Freeform 6"/>
          <p:cNvSpPr>
            <a:spLocks/>
          </p:cNvSpPr>
          <p:nvPr/>
        </p:nvSpPr>
        <p:spPr bwMode="auto">
          <a:xfrm>
            <a:off x="2652713" y="3390900"/>
            <a:ext cx="3571875" cy="1201738"/>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1062919" name="Text Box 7"/>
          <p:cNvSpPr txBox="1">
            <a:spLocks noChangeArrowheads="1"/>
          </p:cNvSpPr>
          <p:nvPr/>
        </p:nvSpPr>
        <p:spPr bwMode="auto">
          <a:xfrm>
            <a:off x="3687763" y="2928938"/>
            <a:ext cx="14652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2400"/>
              <a:t>Request</a:t>
            </a:r>
          </a:p>
        </p:txBody>
      </p:sp>
      <p:sp>
        <p:nvSpPr>
          <p:cNvPr id="1062920" name="Line 8"/>
          <p:cNvSpPr>
            <a:spLocks noChangeShapeType="1"/>
          </p:cNvSpPr>
          <p:nvPr/>
        </p:nvSpPr>
        <p:spPr bwMode="auto">
          <a:xfrm flipH="1">
            <a:off x="2690814" y="4887925"/>
            <a:ext cx="3494087" cy="1587"/>
          </a:xfrm>
          <a:prstGeom prst="line">
            <a:avLst/>
          </a:prstGeom>
          <a:noFill/>
          <a:ln w="38100">
            <a:solidFill>
              <a:schemeClr val="tx1"/>
            </a:solidFill>
            <a:round/>
            <a:headEnd/>
            <a:tailEnd type="arrow" w="lg" len="lg"/>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1062921" name="Text Box 9"/>
          <p:cNvSpPr txBox="1">
            <a:spLocks noChangeArrowheads="1"/>
          </p:cNvSpPr>
          <p:nvPr/>
        </p:nvSpPr>
        <p:spPr bwMode="auto">
          <a:xfrm>
            <a:off x="2927413" y="4143387"/>
            <a:ext cx="2957450" cy="8309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2400"/>
              <a:t>Response</a:t>
            </a:r>
          </a:p>
          <a:p>
            <a:pPr eaLnBrk="1" hangingPunct="1"/>
            <a:r>
              <a:rPr lang="en-US" sz="2400"/>
              <a:t>Set-Cookie: XYZ</a:t>
            </a:r>
          </a:p>
        </p:txBody>
      </p:sp>
      <p:sp>
        <p:nvSpPr>
          <p:cNvPr id="1062922" name="Freeform 10"/>
          <p:cNvSpPr>
            <a:spLocks/>
          </p:cNvSpPr>
          <p:nvPr/>
        </p:nvSpPr>
        <p:spPr bwMode="auto">
          <a:xfrm>
            <a:off x="2728913" y="5541963"/>
            <a:ext cx="3187700" cy="958850"/>
          </a:xfrm>
          <a:custGeom>
            <a:avLst/>
            <a:gdLst>
              <a:gd name="T0" fmla="*/ 0 w 2008"/>
              <a:gd name="T1" fmla="*/ 0 h 391"/>
              <a:gd name="T2" fmla="*/ 1689100 w 2008"/>
              <a:gd name="T3" fmla="*/ 949041 h 391"/>
              <a:gd name="T4" fmla="*/ 3187700 w 2008"/>
              <a:gd name="T5" fmla="*/ 58855 h 391"/>
              <a:gd name="T6" fmla="*/ 0 60000 65536"/>
              <a:gd name="T7" fmla="*/ 0 60000 65536"/>
              <a:gd name="T8" fmla="*/ 0 60000 65536"/>
              <a:gd name="T9" fmla="*/ 0 w 2008"/>
              <a:gd name="T10" fmla="*/ 0 h 391"/>
              <a:gd name="T11" fmla="*/ 2008 w 2008"/>
              <a:gd name="T12" fmla="*/ 391 h 391"/>
            </a:gdLst>
            <a:ahLst/>
            <a:cxnLst>
              <a:cxn ang="T6">
                <a:pos x="T0" y="T1"/>
              </a:cxn>
              <a:cxn ang="T7">
                <a:pos x="T2" y="T3"/>
              </a:cxn>
              <a:cxn ang="T8">
                <a:pos x="T4" y="T5"/>
              </a:cxn>
            </a:cxnLst>
            <a:rect l="T9" t="T10" r="T11" b="T12"/>
            <a:pathLst>
              <a:path w="2008" h="391">
                <a:moveTo>
                  <a:pt x="0" y="0"/>
                </a:moveTo>
                <a:cubicBezTo>
                  <a:pt x="364" y="191"/>
                  <a:pt x="729" y="383"/>
                  <a:pt x="1064" y="387"/>
                </a:cubicBezTo>
                <a:cubicBezTo>
                  <a:pt x="1399" y="391"/>
                  <a:pt x="1703" y="207"/>
                  <a:pt x="2008" y="24"/>
                </a:cubicBezTo>
              </a:path>
            </a:pathLst>
          </a:custGeom>
          <a:noFill/>
          <a:ln w="38100">
            <a:solidFill>
              <a:schemeClr val="tx1"/>
            </a:solidFill>
            <a:round/>
            <a:headEnd/>
            <a:tailEnd type="arrow" w="lg" len="lg"/>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1062923" name="Text Box 11"/>
          <p:cNvSpPr txBox="1">
            <a:spLocks noChangeArrowheads="1"/>
          </p:cNvSpPr>
          <p:nvPr/>
        </p:nvSpPr>
        <p:spPr bwMode="auto">
          <a:xfrm>
            <a:off x="3277780" y="5334012"/>
            <a:ext cx="2221321" cy="8309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2400"/>
              <a:t>Request</a:t>
            </a:r>
          </a:p>
          <a:p>
            <a:pPr eaLnBrk="1" hangingPunct="1"/>
            <a:r>
              <a:rPr lang="en-US" sz="2400"/>
              <a:t>Cookie: XYZ</a:t>
            </a:r>
          </a:p>
        </p:txBody>
      </p:sp>
    </p:spTree>
    <p:extLst>
      <p:ext uri="{BB962C8B-B14F-4D97-AF65-F5344CB8AC3E}">
        <p14:creationId xmlns:p14="http://schemas.microsoft.com/office/powerpoint/2010/main" val="518277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9"/>
                                        </p:tgtEl>
                                        <p:attrNameLst>
                                          <p:attrName>style.visibility</p:attrName>
                                        </p:attrNameLst>
                                      </p:cBhvr>
                                      <p:to>
                                        <p:strVal val="visible"/>
                                      </p:to>
                                    </p:set>
                                  </p:childTnLst>
                                  <p:subTnLst>
                                    <p:animClr clrSpc="rgb" dir="cw">
                                      <p:cBhvr override="childStyle">
                                        <p:cTn dur="1" fill="hold" display="0" masterRel="nextClick" afterEffect="1"/>
                                        <p:tgtEl>
                                          <p:spTgt spid="1062919"/>
                                        </p:tgtEl>
                                        <p:attrNameLst>
                                          <p:attrName>ppt_c</p:attrName>
                                        </p:attrNameLst>
                                      </p:cBhvr>
                                      <p:to>
                                        <a:schemeClr val="bg2"/>
                                      </p:to>
                                    </p:animClr>
                                  </p:subTnLst>
                                </p:cTn>
                              </p:par>
                              <p:par>
                                <p:cTn id="15" presetID="1" presetClass="entr" presetSubtype="0" fill="hold" grpId="0" nodeType="withEffect">
                                  <p:stCondLst>
                                    <p:cond delay="0"/>
                                  </p:stCondLst>
                                  <p:childTnLst>
                                    <p:set>
                                      <p:cBhvr>
                                        <p:cTn id="16" dur="1" fill="hold">
                                          <p:stCondLst>
                                            <p:cond delay="0"/>
                                          </p:stCondLst>
                                        </p:cTn>
                                        <p:tgtEl>
                                          <p:spTgt spid="1062918"/>
                                        </p:tgtEl>
                                        <p:attrNameLst>
                                          <p:attrName>style.visibility</p:attrName>
                                        </p:attrNameLst>
                                      </p:cBhvr>
                                      <p:to>
                                        <p:strVal val="visible"/>
                                      </p:to>
                                    </p:set>
                                  </p:childTnLst>
                                  <p:subTnLst>
                                    <p:animClr clrSpc="rgb" dir="cw">
                                      <p:cBhvr override="childStyle">
                                        <p:cTn dur="1" fill="hold" display="0" masterRel="nextClick" afterEffect="1"/>
                                        <p:tgtEl>
                                          <p:spTgt spid="1062918"/>
                                        </p:tgtEl>
                                        <p:attrNameLst>
                                          <p:attrName>ppt_c</p:attrName>
                                        </p:attrNameLst>
                                      </p:cBhvr>
                                      <p:to>
                                        <a:schemeClr val="bg2"/>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62921"/>
                                        </p:tgtEl>
                                        <p:attrNameLst>
                                          <p:attrName>style.visibility</p:attrName>
                                        </p:attrNameLst>
                                      </p:cBhvr>
                                      <p:to>
                                        <p:strVal val="visible"/>
                                      </p:to>
                                    </p:set>
                                  </p:childTnLst>
                                  <p:subTnLst>
                                    <p:animClr clrSpc="rgb" dir="cw">
                                      <p:cBhvr override="childStyle">
                                        <p:cTn dur="1" fill="hold" display="0" masterRel="nextClick" afterEffect="1"/>
                                        <p:tgtEl>
                                          <p:spTgt spid="1062921"/>
                                        </p:tgtEl>
                                        <p:attrNameLst>
                                          <p:attrName>ppt_c</p:attrName>
                                        </p:attrNameLst>
                                      </p:cBhvr>
                                      <p:to>
                                        <a:schemeClr val="bg2"/>
                                      </p:to>
                                    </p:animClr>
                                  </p:subTnLst>
                                </p:cTn>
                              </p:par>
                              <p:par>
                                <p:cTn id="21" presetID="1" presetClass="entr" presetSubtype="0" fill="hold" grpId="0" nodeType="withEffect">
                                  <p:stCondLst>
                                    <p:cond delay="0"/>
                                  </p:stCondLst>
                                  <p:childTnLst>
                                    <p:set>
                                      <p:cBhvr>
                                        <p:cTn id="22" dur="1" fill="hold">
                                          <p:stCondLst>
                                            <p:cond delay="0"/>
                                          </p:stCondLst>
                                        </p:cTn>
                                        <p:tgtEl>
                                          <p:spTgt spid="1062920"/>
                                        </p:tgtEl>
                                        <p:attrNameLst>
                                          <p:attrName>style.visibility</p:attrName>
                                        </p:attrNameLst>
                                      </p:cBhvr>
                                      <p:to>
                                        <p:strVal val="visible"/>
                                      </p:to>
                                    </p:set>
                                  </p:childTnLst>
                                  <p:subTnLst>
                                    <p:animClr clrSpc="rgb" dir="cw">
                                      <p:cBhvr override="childStyle">
                                        <p:cTn dur="1" fill="hold" display="0" masterRel="nextClick" afterEffect="1"/>
                                        <p:tgtEl>
                                          <p:spTgt spid="1062920"/>
                                        </p:tgtEl>
                                        <p:attrNameLst>
                                          <p:attrName>ppt_c</p:attrName>
                                        </p:attrNameLst>
                                      </p:cBhvr>
                                      <p:to>
                                        <a:schemeClr val="bg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6292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build="p"/>
      <p:bldP spid="1062918" grpId="0" animBg="1"/>
      <p:bldP spid="1062919" grpId="0"/>
      <p:bldP spid="1062920" grpId="0" animBg="1"/>
      <p:bldP spid="1062921" grpId="0"/>
      <p:bldP spid="1062922" grpId="0" animBg="1"/>
      <p:bldP spid="106292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ctrTitle"/>
          </p:nvPr>
        </p:nvSpPr>
        <p:spPr/>
        <p:txBody>
          <a:bodyPr/>
          <a:lstStyle/>
          <a:p>
            <a:r>
              <a:rPr lang="en-US" dirty="0" smtClean="0">
                <a:latin typeface="Helvetica" charset="0"/>
                <a:ea typeface="ＭＳ Ｐゴシック" charset="0"/>
                <a:cs typeface="ＭＳ Ｐゴシック" charset="0"/>
              </a:rPr>
              <a:t>HTTP Performance Issues</a:t>
            </a:r>
            <a:endParaRPr lang="en-US" dirty="0">
              <a:latin typeface="Helvetica" charset="0"/>
              <a:ea typeface="ＭＳ Ｐゴシック" charset="0"/>
              <a:cs typeface="ＭＳ Ｐゴシック" charset="0"/>
            </a:endParaRPr>
          </a:p>
        </p:txBody>
      </p:sp>
      <p:sp>
        <p:nvSpPr>
          <p:cNvPr id="3" name="Subtitle 2"/>
          <p:cNvSpPr>
            <a:spLocks noGrp="1"/>
          </p:cNvSpPr>
          <p:nvPr>
            <p:ph type="subTitle" idx="1"/>
          </p:nvPr>
        </p:nvSpPr>
        <p:spPr/>
        <p:txBody>
          <a:bodyPr/>
          <a:lstStyle/>
          <a:p>
            <a:endParaRPr lang="en-US"/>
          </a:p>
        </p:txBody>
      </p:sp>
      <p:sp>
        <p:nvSpPr>
          <p:cNvPr id="59394" name="Rectangle 4"/>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33446981-F131-DC41-B9DA-356F147DB2AB}" type="slidenum">
              <a:rPr lang="en-US" sz="1400" b="0">
                <a:latin typeface="Times New Roman" charset="0"/>
              </a:rPr>
              <a:pPr eaLnBrk="1" hangingPunct="1"/>
              <a:t>36</a:t>
            </a:fld>
            <a:endParaRPr lang="en-US" sz="1400" b="0">
              <a:latin typeface="Times New Roman" charset="0"/>
            </a:endParaRPr>
          </a:p>
        </p:txBody>
      </p:sp>
    </p:spTree>
    <p:extLst>
      <p:ext uri="{BB962C8B-B14F-4D97-AF65-F5344CB8AC3E}">
        <p14:creationId xmlns:p14="http://schemas.microsoft.com/office/powerpoint/2010/main" val="1707011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Goals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smtClean="0"/>
              <a:t>Fast downloads</a:t>
            </a:r>
          </a:p>
          <a:p>
            <a:pPr lvl="1"/>
            <a:r>
              <a:rPr lang="en-US" dirty="0"/>
              <a:t>H</a:t>
            </a:r>
            <a:r>
              <a:rPr lang="en-US" dirty="0" smtClean="0"/>
              <a:t>igh availability </a:t>
            </a:r>
          </a:p>
          <a:p>
            <a:endParaRPr lang="en-US" dirty="0"/>
          </a:p>
          <a:p>
            <a:r>
              <a:rPr lang="en-US" dirty="0" smtClean="0"/>
              <a:t>Content provider</a:t>
            </a:r>
          </a:p>
          <a:p>
            <a:pPr lvl="1"/>
            <a:r>
              <a:rPr lang="en-US" dirty="0"/>
              <a:t>H</a:t>
            </a:r>
            <a:r>
              <a:rPr lang="en-US" dirty="0" smtClean="0"/>
              <a:t>appy users (hence, above)</a:t>
            </a:r>
          </a:p>
          <a:p>
            <a:pPr lvl="1"/>
            <a:r>
              <a:rPr lang="en-US" dirty="0"/>
              <a:t>C</a:t>
            </a:r>
            <a:r>
              <a:rPr lang="en-US" dirty="0" smtClean="0"/>
              <a:t>ost-effective infrastructure  </a:t>
            </a:r>
          </a:p>
          <a:p>
            <a:pPr lvl="1"/>
            <a:endParaRPr lang="en-US" dirty="0"/>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Tree>
    <p:extLst>
      <p:ext uri="{BB962C8B-B14F-4D97-AF65-F5344CB8AC3E}">
        <p14:creationId xmlns:p14="http://schemas.microsoft.com/office/powerpoint/2010/main" val="1948099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a:t>
            </a:r>
          </a:p>
          <a:p>
            <a:pPr lvl="1"/>
            <a:r>
              <a:rPr lang="en-US" dirty="0"/>
              <a:t>H</a:t>
            </a:r>
            <a:r>
              <a:rPr lang="en-US" dirty="0" smtClean="0"/>
              <a:t>igh availability </a:t>
            </a:r>
          </a:p>
          <a:p>
            <a:endParaRPr lang="en-US" dirty="0"/>
          </a:p>
          <a:p>
            <a:r>
              <a:rPr lang="en-US" dirty="0" smtClean="0"/>
              <a:t>Content provider</a:t>
            </a:r>
          </a:p>
          <a:p>
            <a:pPr lvl="1"/>
            <a:r>
              <a:rPr lang="en-US" dirty="0">
                <a:solidFill>
                  <a:schemeClr val="bg2">
                    <a:lumMod val="60000"/>
                    <a:lumOff val="40000"/>
                  </a:schemeClr>
                </a:solidFill>
              </a:rPr>
              <a:t>H</a:t>
            </a:r>
            <a:r>
              <a:rPr lang="en-US" dirty="0" smtClean="0">
                <a:solidFill>
                  <a:schemeClr val="bg2">
                    <a:lumMod val="60000"/>
                    <a:lumOff val="40000"/>
                  </a:schemeClr>
                </a:solidFill>
              </a:rPr>
              <a:t>appy users (hence, above)</a:t>
            </a:r>
          </a:p>
          <a:p>
            <a:pPr lvl="1"/>
            <a:r>
              <a:rPr lang="en-US" dirty="0" smtClean="0"/>
              <a:t>Cost-effective delivery infrastructure  </a:t>
            </a:r>
          </a:p>
          <a:p>
            <a:pPr lvl="1"/>
            <a:endParaRPr lang="en-US" dirty="0"/>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grpSp>
        <p:nvGrpSpPr>
          <p:cNvPr id="33" name="Group 32"/>
          <p:cNvGrpSpPr/>
          <p:nvPr/>
        </p:nvGrpSpPr>
        <p:grpSpPr>
          <a:xfrm>
            <a:off x="4191000" y="1066800"/>
            <a:ext cx="2895600" cy="1143000"/>
            <a:chOff x="4191000" y="1066800"/>
            <a:chExt cx="2895600" cy="1143000"/>
          </a:xfrm>
        </p:grpSpPr>
        <p:sp>
          <p:nvSpPr>
            <p:cNvPr id="4" name="Rounded Rectangle 3"/>
            <p:cNvSpPr/>
            <p:nvPr/>
          </p:nvSpPr>
          <p:spPr bwMode="auto">
            <a:xfrm>
              <a:off x="4191000" y="1066800"/>
              <a:ext cx="2895600" cy="11430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3836"/>
              <a:endParaRPr lang="en-US"/>
            </a:p>
          </p:txBody>
        </p:sp>
        <p:sp>
          <p:nvSpPr>
            <p:cNvPr id="5" name="TextBox 4"/>
            <p:cNvSpPr txBox="1"/>
            <p:nvPr/>
          </p:nvSpPr>
          <p:spPr>
            <a:xfrm>
              <a:off x="4419599" y="1066800"/>
              <a:ext cx="2355983" cy="1015663"/>
            </a:xfrm>
            <a:prstGeom prst="rect">
              <a:avLst/>
            </a:prstGeom>
            <a:noFill/>
          </p:spPr>
          <p:txBody>
            <a:bodyPr wrap="none" rtlCol="0">
              <a:spAutoFit/>
            </a:bodyPr>
            <a:lstStyle/>
            <a:p>
              <a:r>
                <a:rPr lang="en-US" dirty="0" smtClean="0">
                  <a:latin typeface="+mn-lt"/>
                </a:rPr>
                <a:t>Improve HTTP to </a:t>
              </a:r>
              <a:br>
                <a:rPr lang="en-US" dirty="0" smtClean="0">
                  <a:latin typeface="+mn-lt"/>
                </a:rPr>
              </a:br>
              <a:r>
                <a:rPr lang="en-US" dirty="0" smtClean="0">
                  <a:latin typeface="+mn-lt"/>
                </a:rPr>
                <a:t>compensate for </a:t>
              </a:r>
              <a:br>
                <a:rPr lang="en-US" dirty="0" smtClean="0">
                  <a:latin typeface="+mn-lt"/>
                </a:rPr>
              </a:br>
              <a:r>
                <a:rPr lang="en-US" dirty="0" smtClean="0">
                  <a:latin typeface="+mn-lt"/>
                </a:rPr>
                <a:t>TCP’s weak spots</a:t>
              </a:r>
              <a:endParaRPr lang="en-US" dirty="0">
                <a:latin typeface="+mn-lt"/>
              </a:endParaRPr>
            </a:p>
          </p:txBody>
        </p:sp>
      </p:grpSp>
      <p:cxnSp>
        <p:nvCxnSpPr>
          <p:cNvPr id="7" name="Straight Arrow Connector 6"/>
          <p:cNvCxnSpPr/>
          <p:nvPr/>
        </p:nvCxnSpPr>
        <p:spPr bwMode="auto">
          <a:xfrm flipH="1">
            <a:off x="2381119" y="1574631"/>
            <a:ext cx="1809881" cy="330369"/>
          </a:xfrm>
          <a:prstGeom prst="straightConnector1">
            <a:avLst/>
          </a:prstGeom>
          <a:noFill/>
          <a:ln w="12700" cap="flat" cmpd="sng" algn="ctr">
            <a:solidFill>
              <a:srgbClr val="FC0128"/>
            </a:solidFill>
            <a:prstDash val="solid"/>
            <a:round/>
            <a:headEnd type="none" w="med" len="med"/>
            <a:tailEnd type="arrow"/>
          </a:ln>
          <a:effectLst/>
        </p:spPr>
      </p:cxnSp>
    </p:spTree>
    <p:extLst>
      <p:ext uri="{BB962C8B-B14F-4D97-AF65-F5344CB8AC3E}">
        <p14:creationId xmlns:p14="http://schemas.microsoft.com/office/powerpoint/2010/main" val="1169370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a:t>
            </a:r>
          </a:p>
          <a:p>
            <a:pPr lvl="1"/>
            <a:r>
              <a:rPr lang="en-US" dirty="0"/>
              <a:t>H</a:t>
            </a:r>
            <a:r>
              <a:rPr lang="en-US" dirty="0" smtClean="0"/>
              <a:t>igh availability </a:t>
            </a:r>
          </a:p>
          <a:p>
            <a:endParaRPr lang="en-US" dirty="0"/>
          </a:p>
          <a:p>
            <a:r>
              <a:rPr lang="en-US" dirty="0" smtClean="0"/>
              <a:t>Content provider</a:t>
            </a:r>
          </a:p>
          <a:p>
            <a:pPr lvl="1"/>
            <a:r>
              <a:rPr lang="en-US" dirty="0">
                <a:solidFill>
                  <a:schemeClr val="bg2">
                    <a:lumMod val="60000"/>
                    <a:lumOff val="40000"/>
                  </a:schemeClr>
                </a:solidFill>
              </a:rPr>
              <a:t>H</a:t>
            </a:r>
            <a:r>
              <a:rPr lang="en-US" dirty="0" smtClean="0">
                <a:solidFill>
                  <a:schemeClr val="bg2">
                    <a:lumMod val="60000"/>
                    <a:lumOff val="40000"/>
                  </a:schemeClr>
                </a:solidFill>
              </a:rPr>
              <a:t>appy users (hence, above)</a:t>
            </a:r>
          </a:p>
          <a:p>
            <a:pPr lvl="1"/>
            <a:r>
              <a:rPr lang="en-US" dirty="0"/>
              <a:t>C</a:t>
            </a:r>
            <a:r>
              <a:rPr lang="en-US" dirty="0" smtClean="0"/>
              <a:t>ost-effective delivery infrastructure  </a:t>
            </a:r>
          </a:p>
          <a:p>
            <a:pPr lvl="1"/>
            <a:endParaRPr lang="en-US" dirty="0"/>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8" name="Rounded Rectangle 7"/>
          <p:cNvSpPr/>
          <p:nvPr/>
        </p:nvSpPr>
        <p:spPr bwMode="auto">
          <a:xfrm>
            <a:off x="5562600" y="3200400"/>
            <a:ext cx="3429000" cy="5334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383" tIns="45692" rIns="91383" bIns="45692" numCol="1" rtlCol="0" anchor="ctr" anchorCtr="0" compatLnSpc="1">
            <a:prstTxWarp prst="textNoShape">
              <a:avLst/>
            </a:prstTxWarp>
          </a:bodyPr>
          <a:lstStyle/>
          <a:p>
            <a:pPr defTabSz="913836"/>
            <a:endParaRPr lang="en-US"/>
          </a:p>
        </p:txBody>
      </p:sp>
      <p:cxnSp>
        <p:nvCxnSpPr>
          <p:cNvPr id="9" name="Straight Arrow Connector 8"/>
          <p:cNvCxnSpPr/>
          <p:nvPr/>
        </p:nvCxnSpPr>
        <p:spPr bwMode="auto">
          <a:xfrm flipH="1" flipV="1">
            <a:off x="3276600" y="2082463"/>
            <a:ext cx="2286000" cy="1194138"/>
          </a:xfrm>
          <a:prstGeom prst="straightConnector1">
            <a:avLst/>
          </a:prstGeom>
          <a:noFill/>
          <a:ln w="12700" cap="flat" cmpd="sng" algn="ctr">
            <a:solidFill>
              <a:srgbClr val="FC0128"/>
            </a:solidFill>
            <a:prstDash val="solid"/>
            <a:round/>
            <a:headEnd type="none" w="med" len="med"/>
            <a:tailEnd type="arrow"/>
          </a:ln>
          <a:effectLst/>
        </p:spPr>
      </p:cxnSp>
      <p:sp>
        <p:nvSpPr>
          <p:cNvPr id="10" name="TextBox 9"/>
          <p:cNvSpPr txBox="1"/>
          <p:nvPr/>
        </p:nvSpPr>
        <p:spPr>
          <a:xfrm>
            <a:off x="5743081" y="3276601"/>
            <a:ext cx="3248531" cy="400110"/>
          </a:xfrm>
          <a:prstGeom prst="rect">
            <a:avLst/>
          </a:prstGeom>
          <a:noFill/>
        </p:spPr>
        <p:txBody>
          <a:bodyPr wrap="none" lIns="91383" tIns="45692" rIns="91383" bIns="45692" rtlCol="0">
            <a:spAutoFit/>
          </a:bodyPr>
          <a:lstStyle/>
          <a:p>
            <a:pPr algn="ctr"/>
            <a:r>
              <a:rPr lang="en-US" dirty="0" smtClean="0">
                <a:latin typeface="+mn-lt"/>
              </a:rPr>
              <a:t>Caching and Replication</a:t>
            </a:r>
            <a:endParaRPr lang="en-US" dirty="0">
              <a:latin typeface="+mn-lt"/>
            </a:endParaRPr>
          </a:p>
        </p:txBody>
      </p:sp>
      <p:cxnSp>
        <p:nvCxnSpPr>
          <p:cNvPr id="15" name="Straight Arrow Connector 14"/>
          <p:cNvCxnSpPr/>
          <p:nvPr/>
        </p:nvCxnSpPr>
        <p:spPr bwMode="auto">
          <a:xfrm flipH="1" flipV="1">
            <a:off x="3276600" y="2590800"/>
            <a:ext cx="2286000" cy="1066800"/>
          </a:xfrm>
          <a:prstGeom prst="straightConnector1">
            <a:avLst/>
          </a:prstGeom>
          <a:noFill/>
          <a:ln w="12700" cap="flat" cmpd="sng" algn="ctr">
            <a:solidFill>
              <a:srgbClr val="FC0128"/>
            </a:solidFill>
            <a:prstDash val="solid"/>
            <a:round/>
            <a:headEnd type="none" w="med" len="med"/>
            <a:tailEnd type="arrow"/>
          </a:ln>
          <a:effectLst/>
        </p:spPr>
      </p:cxnSp>
      <p:cxnSp>
        <p:nvCxnSpPr>
          <p:cNvPr id="18" name="Straight Arrow Connector 17"/>
          <p:cNvCxnSpPr/>
          <p:nvPr/>
        </p:nvCxnSpPr>
        <p:spPr bwMode="auto">
          <a:xfrm flipH="1">
            <a:off x="3238500" y="3733800"/>
            <a:ext cx="2400300" cy="1981201"/>
          </a:xfrm>
          <a:prstGeom prst="straightConnector1">
            <a:avLst/>
          </a:prstGeom>
          <a:noFill/>
          <a:ln w="12700" cap="flat" cmpd="sng" algn="ctr">
            <a:solidFill>
              <a:srgbClr val="FC0128"/>
            </a:solidFill>
            <a:prstDash val="solid"/>
            <a:round/>
            <a:headEnd type="none" w="med" len="med"/>
            <a:tailEnd type="arrow"/>
          </a:ln>
          <a:effectLst/>
        </p:spPr>
      </p:cxnSp>
      <p:cxnSp>
        <p:nvCxnSpPr>
          <p:cNvPr id="23" name="Straight Arrow Connector 22"/>
          <p:cNvCxnSpPr/>
          <p:nvPr/>
        </p:nvCxnSpPr>
        <p:spPr bwMode="auto">
          <a:xfrm flipH="1">
            <a:off x="6019800" y="3746500"/>
            <a:ext cx="1054100" cy="621964"/>
          </a:xfrm>
          <a:prstGeom prst="straightConnector1">
            <a:avLst/>
          </a:prstGeom>
          <a:noFill/>
          <a:ln w="12700" cap="flat" cmpd="sng" algn="ctr">
            <a:solidFill>
              <a:srgbClr val="FC0128"/>
            </a:solidFill>
            <a:prstDash val="sysDash"/>
            <a:round/>
            <a:headEnd type="none" w="med" len="med"/>
            <a:tailEnd type="arrow"/>
          </a:ln>
          <a:effectLst/>
        </p:spPr>
      </p:cxnSp>
      <p:grpSp>
        <p:nvGrpSpPr>
          <p:cNvPr id="16" name="Group 15"/>
          <p:cNvGrpSpPr/>
          <p:nvPr/>
        </p:nvGrpSpPr>
        <p:grpSpPr>
          <a:xfrm>
            <a:off x="4191000" y="1066800"/>
            <a:ext cx="2895600" cy="1143000"/>
            <a:chOff x="4191000" y="1066800"/>
            <a:chExt cx="2895600" cy="1143000"/>
          </a:xfrm>
        </p:grpSpPr>
        <p:sp>
          <p:nvSpPr>
            <p:cNvPr id="17" name="Rounded Rectangle 16"/>
            <p:cNvSpPr/>
            <p:nvPr/>
          </p:nvSpPr>
          <p:spPr bwMode="auto">
            <a:xfrm>
              <a:off x="4191000" y="1066800"/>
              <a:ext cx="2895600" cy="11430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3836"/>
              <a:endParaRPr lang="en-US"/>
            </a:p>
          </p:txBody>
        </p:sp>
        <p:sp>
          <p:nvSpPr>
            <p:cNvPr id="19" name="TextBox 18"/>
            <p:cNvSpPr txBox="1"/>
            <p:nvPr/>
          </p:nvSpPr>
          <p:spPr>
            <a:xfrm>
              <a:off x="4419599" y="1066800"/>
              <a:ext cx="2355983" cy="1015663"/>
            </a:xfrm>
            <a:prstGeom prst="rect">
              <a:avLst/>
            </a:prstGeom>
            <a:noFill/>
          </p:spPr>
          <p:txBody>
            <a:bodyPr wrap="none" rtlCol="0">
              <a:spAutoFit/>
            </a:bodyPr>
            <a:lstStyle/>
            <a:p>
              <a:r>
                <a:rPr lang="en-US" dirty="0" smtClean="0">
                  <a:latin typeface="+mn-lt"/>
                </a:rPr>
                <a:t>Improve HTTP to </a:t>
              </a:r>
              <a:br>
                <a:rPr lang="en-US" dirty="0" smtClean="0">
                  <a:latin typeface="+mn-lt"/>
                </a:rPr>
              </a:br>
              <a:r>
                <a:rPr lang="en-US" dirty="0" smtClean="0">
                  <a:latin typeface="+mn-lt"/>
                </a:rPr>
                <a:t>compensate for </a:t>
              </a:r>
              <a:br>
                <a:rPr lang="en-US" dirty="0" smtClean="0">
                  <a:latin typeface="+mn-lt"/>
                </a:rPr>
              </a:br>
              <a:r>
                <a:rPr lang="en-US" dirty="0" smtClean="0">
                  <a:latin typeface="+mn-lt"/>
                </a:rPr>
                <a:t>TCP’s weak spots</a:t>
              </a:r>
              <a:endParaRPr lang="en-US" dirty="0">
                <a:latin typeface="+mn-lt"/>
              </a:endParaRPr>
            </a:p>
          </p:txBody>
        </p:sp>
      </p:grpSp>
    </p:spTree>
    <p:extLst>
      <p:ext uri="{BB962C8B-B14F-4D97-AF65-F5344CB8AC3E}">
        <p14:creationId xmlns:p14="http://schemas.microsoft.com/office/powerpoint/2010/main" val="1988602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Midterm: Topics</a:t>
            </a:r>
            <a:endParaRPr lang="en-US" dirty="0"/>
          </a:p>
        </p:txBody>
      </p:sp>
      <p:sp>
        <p:nvSpPr>
          <p:cNvPr id="3" name="Content Placeholder 2"/>
          <p:cNvSpPr>
            <a:spLocks noGrp="1"/>
          </p:cNvSpPr>
          <p:nvPr>
            <p:ph idx="1"/>
          </p:nvPr>
        </p:nvSpPr>
        <p:spPr/>
        <p:txBody>
          <a:bodyPr/>
          <a:lstStyle/>
          <a:p>
            <a:r>
              <a:rPr lang="en-US" dirty="0" smtClean="0"/>
              <a:t>Whatever I covered in the first 11 lectures (up to 9/29), associated sections, and </a:t>
            </a:r>
            <a:r>
              <a:rPr lang="en-US" dirty="0" err="1" smtClean="0"/>
              <a:t>homeworks</a:t>
            </a:r>
            <a:r>
              <a:rPr lang="en-US" dirty="0" smtClean="0"/>
              <a:t>.</a:t>
            </a:r>
          </a:p>
          <a:p>
            <a:pPr lvl="4"/>
            <a:endParaRPr lang="en-US" dirty="0"/>
          </a:p>
          <a:p>
            <a:r>
              <a:rPr lang="en-US" dirty="0" smtClean="0"/>
              <a:t>Items specifically not covered:</a:t>
            </a:r>
          </a:p>
          <a:p>
            <a:pPr lvl="1"/>
            <a:r>
              <a:rPr lang="en-US" dirty="0" smtClean="0"/>
              <a:t>NAT: did not get to it in lecture</a:t>
            </a:r>
          </a:p>
          <a:p>
            <a:pPr lvl="1"/>
            <a:r>
              <a:rPr lang="en-US" dirty="0" smtClean="0"/>
              <a:t>Dates/people in Internet History</a:t>
            </a:r>
          </a:p>
          <a:p>
            <a:pPr lvl="1"/>
            <a:r>
              <a:rPr lang="en-US" dirty="0" smtClean="0"/>
              <a:t>TCP, DNS, Web </a:t>
            </a:r>
            <a:r>
              <a:rPr lang="en-US" dirty="0" err="1" smtClean="0"/>
              <a:t>etc</a:t>
            </a:r>
            <a:r>
              <a:rPr lang="en-US" dirty="0" smtClean="0"/>
              <a:t> (all covered in later lectures)</a:t>
            </a:r>
          </a:p>
          <a:p>
            <a:pPr lvl="1"/>
            <a:r>
              <a:rPr lang="en-US" b="1" dirty="0" smtClean="0"/>
              <a:t>But reliable transport, ACKs, etc. all fair game</a:t>
            </a:r>
          </a:p>
          <a:p>
            <a:pPr lvl="4"/>
            <a:endParaRPr lang="en-US" dirty="0"/>
          </a:p>
          <a:p>
            <a:r>
              <a:rPr lang="en-US" dirty="0" smtClean="0"/>
              <a:t>Acronyms: No question devoted to acronyms, but you should recognize them when we use them.</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4</a:t>
            </a:fld>
            <a:endParaRPr lang="en-US" altLang="en-US"/>
          </a:p>
        </p:txBody>
      </p:sp>
    </p:spTree>
    <p:extLst>
      <p:ext uri="{BB962C8B-B14F-4D97-AF65-F5344CB8AC3E}">
        <p14:creationId xmlns:p14="http://schemas.microsoft.com/office/powerpoint/2010/main" val="1902462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(not identical to low-latency </a:t>
            </a:r>
            <a:r>
              <a:rPr lang="en-US" dirty="0" err="1" smtClean="0"/>
              <a:t>commn</a:t>
            </a:r>
            <a:r>
              <a:rPr lang="en-US" dirty="0" smtClean="0"/>
              <a:t>.!)</a:t>
            </a:r>
          </a:p>
          <a:p>
            <a:pPr lvl="1"/>
            <a:r>
              <a:rPr lang="en-US" dirty="0"/>
              <a:t>H</a:t>
            </a:r>
            <a:r>
              <a:rPr lang="en-US" dirty="0" smtClean="0"/>
              <a:t>igh availability </a:t>
            </a:r>
          </a:p>
          <a:p>
            <a:endParaRPr lang="en-US" dirty="0"/>
          </a:p>
          <a:p>
            <a:r>
              <a:rPr lang="en-US" dirty="0" smtClean="0"/>
              <a:t>Content provider</a:t>
            </a:r>
          </a:p>
          <a:p>
            <a:pPr lvl="1"/>
            <a:r>
              <a:rPr lang="en-US" dirty="0">
                <a:solidFill>
                  <a:schemeClr val="bg2">
                    <a:lumMod val="60000"/>
                    <a:lumOff val="40000"/>
                  </a:schemeClr>
                </a:solidFill>
              </a:rPr>
              <a:t>H</a:t>
            </a:r>
            <a:r>
              <a:rPr lang="en-US" dirty="0" smtClean="0">
                <a:solidFill>
                  <a:schemeClr val="bg2">
                    <a:lumMod val="60000"/>
                    <a:lumOff val="40000"/>
                  </a:schemeClr>
                </a:solidFill>
              </a:rPr>
              <a:t>appy users (hence, above)</a:t>
            </a:r>
          </a:p>
          <a:p>
            <a:pPr lvl="1"/>
            <a:r>
              <a:rPr lang="en-US" dirty="0"/>
              <a:t>C</a:t>
            </a:r>
            <a:r>
              <a:rPr lang="en-US" dirty="0" smtClean="0"/>
              <a:t>ost-effective delivery infrastructure  </a:t>
            </a:r>
          </a:p>
          <a:p>
            <a:pPr lvl="1"/>
            <a:endParaRPr lang="en-US" dirty="0"/>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8" name="Rounded Rectangle 7"/>
          <p:cNvSpPr/>
          <p:nvPr/>
        </p:nvSpPr>
        <p:spPr bwMode="auto">
          <a:xfrm>
            <a:off x="5562600" y="3200400"/>
            <a:ext cx="3429000" cy="5334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383" tIns="45692" rIns="91383" bIns="45692" numCol="1" rtlCol="0" anchor="ctr" anchorCtr="0" compatLnSpc="1">
            <a:prstTxWarp prst="textNoShape">
              <a:avLst/>
            </a:prstTxWarp>
          </a:bodyPr>
          <a:lstStyle/>
          <a:p>
            <a:pPr defTabSz="913836"/>
            <a:endParaRPr lang="en-US"/>
          </a:p>
        </p:txBody>
      </p:sp>
      <p:sp>
        <p:nvSpPr>
          <p:cNvPr id="10" name="TextBox 9"/>
          <p:cNvSpPr txBox="1"/>
          <p:nvPr/>
        </p:nvSpPr>
        <p:spPr>
          <a:xfrm>
            <a:off x="5743081" y="3276601"/>
            <a:ext cx="3248531" cy="400110"/>
          </a:xfrm>
          <a:prstGeom prst="rect">
            <a:avLst/>
          </a:prstGeom>
          <a:noFill/>
        </p:spPr>
        <p:txBody>
          <a:bodyPr wrap="none" lIns="91383" tIns="45692" rIns="91383" bIns="45692" rtlCol="0">
            <a:spAutoFit/>
          </a:bodyPr>
          <a:lstStyle/>
          <a:p>
            <a:pPr algn="ctr"/>
            <a:r>
              <a:rPr lang="en-US" dirty="0" smtClean="0">
                <a:latin typeface="+mn-lt"/>
              </a:rPr>
              <a:t>Caching and Replication</a:t>
            </a:r>
            <a:endParaRPr lang="en-US" dirty="0">
              <a:latin typeface="+mn-lt"/>
            </a:endParaRPr>
          </a:p>
        </p:txBody>
      </p:sp>
      <p:sp>
        <p:nvSpPr>
          <p:cNvPr id="28" name="Rounded Rectangle 27"/>
          <p:cNvSpPr/>
          <p:nvPr/>
        </p:nvSpPr>
        <p:spPr bwMode="auto">
          <a:xfrm>
            <a:off x="4495800" y="5867400"/>
            <a:ext cx="4419600" cy="7620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383" tIns="45692" rIns="91383" bIns="45692" numCol="1" rtlCol="0" anchor="ctr" anchorCtr="0" compatLnSpc="1">
            <a:prstTxWarp prst="textNoShape">
              <a:avLst/>
            </a:prstTxWarp>
          </a:bodyPr>
          <a:lstStyle/>
          <a:p>
            <a:pPr defTabSz="913836"/>
            <a:endParaRPr lang="en-US"/>
          </a:p>
        </p:txBody>
      </p:sp>
      <p:sp>
        <p:nvSpPr>
          <p:cNvPr id="29" name="TextBox 28"/>
          <p:cNvSpPr txBox="1"/>
          <p:nvPr/>
        </p:nvSpPr>
        <p:spPr>
          <a:xfrm>
            <a:off x="4343412" y="5867401"/>
            <a:ext cx="4800599" cy="707886"/>
          </a:xfrm>
          <a:prstGeom prst="rect">
            <a:avLst/>
          </a:prstGeom>
          <a:noFill/>
        </p:spPr>
        <p:txBody>
          <a:bodyPr wrap="square" lIns="91383" tIns="45692" rIns="91383" bIns="45692" rtlCol="0">
            <a:spAutoFit/>
          </a:bodyPr>
          <a:lstStyle/>
          <a:p>
            <a:pPr algn="ctr"/>
            <a:r>
              <a:rPr lang="en-US" dirty="0" smtClean="0">
                <a:latin typeface="+mn-lt"/>
              </a:rPr>
              <a:t>Exploit economies of scale </a:t>
            </a:r>
            <a:br>
              <a:rPr lang="en-US" dirty="0" smtClean="0">
                <a:latin typeface="+mn-lt"/>
              </a:rPr>
            </a:br>
            <a:r>
              <a:rPr lang="en-US" dirty="0" smtClean="0">
                <a:latin typeface="+mn-lt"/>
              </a:rPr>
              <a:t>(Webhosting, CDNs, datacenters)</a:t>
            </a:r>
            <a:endParaRPr lang="en-US" dirty="0">
              <a:latin typeface="+mn-lt"/>
            </a:endParaRPr>
          </a:p>
        </p:txBody>
      </p:sp>
      <p:cxnSp>
        <p:nvCxnSpPr>
          <p:cNvPr id="30" name="Straight Arrow Connector 29"/>
          <p:cNvCxnSpPr/>
          <p:nvPr/>
        </p:nvCxnSpPr>
        <p:spPr bwMode="auto">
          <a:xfrm flipH="1" flipV="1">
            <a:off x="4572000" y="4572001"/>
            <a:ext cx="685800" cy="1241286"/>
          </a:xfrm>
          <a:prstGeom prst="straightConnector1">
            <a:avLst/>
          </a:prstGeom>
          <a:noFill/>
          <a:ln w="12700" cap="flat" cmpd="sng" algn="ctr">
            <a:solidFill>
              <a:srgbClr val="FC0128"/>
            </a:solidFill>
            <a:prstDash val="solid"/>
            <a:round/>
            <a:headEnd type="none" w="med" len="med"/>
            <a:tailEnd type="arrow"/>
          </a:ln>
          <a:effectLst/>
        </p:spPr>
      </p:cxnSp>
      <p:grpSp>
        <p:nvGrpSpPr>
          <p:cNvPr id="16" name="Group 15"/>
          <p:cNvGrpSpPr/>
          <p:nvPr/>
        </p:nvGrpSpPr>
        <p:grpSpPr>
          <a:xfrm>
            <a:off x="4191000" y="1066800"/>
            <a:ext cx="2895600" cy="1143000"/>
            <a:chOff x="4191000" y="1066800"/>
            <a:chExt cx="2895600" cy="1143000"/>
          </a:xfrm>
        </p:grpSpPr>
        <p:sp>
          <p:nvSpPr>
            <p:cNvPr id="17" name="Rounded Rectangle 16"/>
            <p:cNvSpPr/>
            <p:nvPr/>
          </p:nvSpPr>
          <p:spPr bwMode="auto">
            <a:xfrm>
              <a:off x="4191000" y="1066800"/>
              <a:ext cx="2895600" cy="11430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3836"/>
              <a:endParaRPr lang="en-US"/>
            </a:p>
          </p:txBody>
        </p:sp>
        <p:sp>
          <p:nvSpPr>
            <p:cNvPr id="19" name="TextBox 18"/>
            <p:cNvSpPr txBox="1"/>
            <p:nvPr/>
          </p:nvSpPr>
          <p:spPr>
            <a:xfrm>
              <a:off x="4419599" y="1066800"/>
              <a:ext cx="2355983" cy="1015663"/>
            </a:xfrm>
            <a:prstGeom prst="rect">
              <a:avLst/>
            </a:prstGeom>
            <a:noFill/>
          </p:spPr>
          <p:txBody>
            <a:bodyPr wrap="none" rtlCol="0">
              <a:spAutoFit/>
            </a:bodyPr>
            <a:lstStyle/>
            <a:p>
              <a:r>
                <a:rPr lang="en-US" dirty="0" smtClean="0">
                  <a:latin typeface="+mn-lt"/>
                </a:rPr>
                <a:t>Improve HTTP to </a:t>
              </a:r>
              <a:br>
                <a:rPr lang="en-US" dirty="0" smtClean="0">
                  <a:latin typeface="+mn-lt"/>
                </a:rPr>
              </a:br>
              <a:r>
                <a:rPr lang="en-US" dirty="0" smtClean="0">
                  <a:latin typeface="+mn-lt"/>
                </a:rPr>
                <a:t>compensate for </a:t>
              </a:r>
              <a:br>
                <a:rPr lang="en-US" dirty="0" smtClean="0">
                  <a:latin typeface="+mn-lt"/>
                </a:rPr>
              </a:br>
              <a:r>
                <a:rPr lang="en-US" dirty="0" smtClean="0">
                  <a:latin typeface="+mn-lt"/>
                </a:rPr>
                <a:t>TCP’s weak spots</a:t>
              </a:r>
              <a:endParaRPr lang="en-US" dirty="0">
                <a:latin typeface="+mn-lt"/>
              </a:endParaRPr>
            </a:p>
          </p:txBody>
        </p:sp>
      </p:grpSp>
    </p:spTree>
    <p:extLst>
      <p:ext uri="{BB962C8B-B14F-4D97-AF65-F5344CB8AC3E}">
        <p14:creationId xmlns:p14="http://schemas.microsoft.com/office/powerpoint/2010/main" val="1146017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HTTP Performance</a:t>
            </a:r>
          </a:p>
        </p:txBody>
      </p:sp>
      <p:sp>
        <p:nvSpPr>
          <p:cNvPr id="1143811" name="Rectangle 3"/>
          <p:cNvSpPr>
            <a:spLocks noGrp="1" noChangeArrowheads="1"/>
          </p:cNvSpPr>
          <p:nvPr>
            <p:ph idx="1"/>
          </p:nvPr>
        </p:nvSpPr>
        <p:spPr/>
        <p:txBody>
          <a:bodyPr/>
          <a:lstStyle/>
          <a:p>
            <a:r>
              <a:rPr lang="en-US" dirty="0">
                <a:latin typeface="Arial" charset="0"/>
                <a:cs typeface="Arial" charset="0"/>
              </a:rPr>
              <a:t>Most Web pages have multiple </a:t>
            </a:r>
            <a:r>
              <a:rPr lang="en-US" dirty="0" smtClean="0">
                <a:latin typeface="Arial" charset="0"/>
                <a:cs typeface="Arial" charset="0"/>
              </a:rPr>
              <a:t>objects</a:t>
            </a:r>
          </a:p>
          <a:p>
            <a:pPr lvl="1"/>
            <a:r>
              <a:rPr lang="en-US" i="1" dirty="0" smtClean="0">
                <a:latin typeface="Arial" charset="0"/>
                <a:ea typeface="Arial" charset="0"/>
                <a:cs typeface="Arial" charset="0"/>
              </a:rPr>
              <a:t>e.g.,</a:t>
            </a:r>
            <a:r>
              <a:rPr lang="en-US" dirty="0" smtClean="0">
                <a:latin typeface="Arial" charset="0"/>
                <a:ea typeface="Arial" charset="0"/>
                <a:cs typeface="Arial" charset="0"/>
              </a:rPr>
              <a:t> HTML file and a bunch of embedded images</a:t>
            </a:r>
          </a:p>
          <a:p>
            <a:pPr lvl="8"/>
            <a:endParaRPr lang="en-US" dirty="0">
              <a:latin typeface="Arial" charset="0"/>
              <a:cs typeface="Arial" charset="0"/>
            </a:endParaRPr>
          </a:p>
          <a:p>
            <a:pPr>
              <a:lnSpc>
                <a:spcPct val="90000"/>
              </a:lnSpc>
            </a:pPr>
            <a:r>
              <a:rPr lang="en-US" dirty="0">
                <a:latin typeface="Arial" charset="0"/>
                <a:cs typeface="Arial" charset="0"/>
              </a:rPr>
              <a:t>How do you retrieve those </a:t>
            </a:r>
            <a:r>
              <a:rPr lang="en-US" dirty="0" smtClean="0">
                <a:latin typeface="Arial" charset="0"/>
                <a:cs typeface="Arial" charset="0"/>
              </a:rPr>
              <a:t>objects (naively)?</a:t>
            </a:r>
            <a:endParaRPr lang="en-US" dirty="0">
              <a:latin typeface="Arial" charset="0"/>
              <a:cs typeface="Arial" charset="0"/>
            </a:endParaRPr>
          </a:p>
          <a:p>
            <a:pPr lvl="1">
              <a:lnSpc>
                <a:spcPct val="80000"/>
              </a:lnSpc>
            </a:pPr>
            <a:r>
              <a:rPr lang="en-US" i="1" dirty="0" smtClean="0">
                <a:latin typeface="Arial" charset="0"/>
                <a:cs typeface="Arial" charset="0"/>
              </a:rPr>
              <a:t>One </a:t>
            </a:r>
            <a:r>
              <a:rPr lang="en-US" i="1" dirty="0">
                <a:latin typeface="Arial" charset="0"/>
                <a:cs typeface="Arial" charset="0"/>
              </a:rPr>
              <a:t>item at a </a:t>
            </a:r>
            <a:r>
              <a:rPr lang="en-US" i="1" dirty="0" smtClean="0">
                <a:latin typeface="Arial" charset="0"/>
                <a:cs typeface="Arial" charset="0"/>
              </a:rPr>
              <a:t>time</a:t>
            </a:r>
          </a:p>
          <a:p>
            <a:pPr lvl="6">
              <a:lnSpc>
                <a:spcPct val="80000"/>
              </a:lnSpc>
            </a:pPr>
            <a:endParaRPr lang="en-US" i="1" dirty="0">
              <a:latin typeface="Arial" charset="0"/>
              <a:cs typeface="Arial" charset="0"/>
            </a:endParaRPr>
          </a:p>
          <a:p>
            <a:pPr>
              <a:lnSpc>
                <a:spcPct val="80000"/>
              </a:lnSpc>
            </a:pPr>
            <a:r>
              <a:rPr lang="en-US" b="1" dirty="0" smtClean="0">
                <a:solidFill>
                  <a:srgbClr val="FF0000"/>
                </a:solidFill>
                <a:latin typeface="Arial" charset="0"/>
                <a:cs typeface="Arial" charset="0"/>
              </a:rPr>
              <a:t>New TCP connection per (small) object!</a:t>
            </a:r>
          </a:p>
          <a:p>
            <a:pPr lvl="6">
              <a:lnSpc>
                <a:spcPct val="80000"/>
              </a:lnSpc>
            </a:pPr>
            <a:endParaRPr lang="en-US" dirty="0">
              <a:solidFill>
                <a:srgbClr val="FF0000"/>
              </a:solidFill>
              <a:latin typeface="Arial" charset="0"/>
              <a:cs typeface="Arial" charset="0"/>
            </a:endParaRPr>
          </a:p>
          <a:p>
            <a:pPr>
              <a:lnSpc>
                <a:spcPct val="80000"/>
              </a:lnSpc>
            </a:pPr>
            <a:r>
              <a:rPr lang="en-US" dirty="0" smtClean="0">
                <a:latin typeface="Arial" charset="0"/>
                <a:cs typeface="Arial" charset="0"/>
              </a:rPr>
              <a:t>Therefore, 2RTTs per object</a:t>
            </a:r>
          </a:p>
          <a:p>
            <a:pPr lvl="1">
              <a:lnSpc>
                <a:spcPct val="80000"/>
              </a:lnSpc>
            </a:pPr>
            <a:r>
              <a:rPr lang="en-US" dirty="0" smtClean="0">
                <a:latin typeface="Arial" charset="0"/>
                <a:cs typeface="Arial" charset="0"/>
              </a:rPr>
              <a:t>TCP establishment</a:t>
            </a:r>
          </a:p>
          <a:p>
            <a:pPr lvl="1">
              <a:lnSpc>
                <a:spcPct val="80000"/>
              </a:lnSpc>
            </a:pPr>
            <a:r>
              <a:rPr lang="en-US" dirty="0" smtClean="0">
                <a:latin typeface="Arial" charset="0"/>
                <a:cs typeface="Arial" charset="0"/>
              </a:rPr>
              <a:t>HTTP request-response</a:t>
            </a:r>
          </a:p>
          <a:p>
            <a:pPr lvl="8">
              <a:lnSpc>
                <a:spcPct val="80000"/>
              </a:lnSpc>
            </a:pPr>
            <a:endParaRPr lang="en-US" dirty="0">
              <a:latin typeface="Arial" charset="0"/>
              <a:cs typeface="Arial" charset="0"/>
            </a:endParaRPr>
          </a:p>
        </p:txBody>
      </p:sp>
    </p:spTree>
    <p:extLst>
      <p:ext uri="{BB962C8B-B14F-4D97-AF65-F5344CB8AC3E}">
        <p14:creationId xmlns:p14="http://schemas.microsoft.com/office/powerpoint/2010/main" val="333998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43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38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438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438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4381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43811">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438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smtClean="0"/>
              <a:t>Why Not 3 RTTs?</a:t>
            </a:r>
            <a:endParaRPr lang="en-US" dirty="0"/>
          </a:p>
        </p:txBody>
      </p:sp>
      <p:sp>
        <p:nvSpPr>
          <p:cNvPr id="2" name="Content Placeholder 1"/>
          <p:cNvSpPr>
            <a:spLocks noGrp="1"/>
          </p:cNvSpPr>
          <p:nvPr>
            <p:ph idx="1"/>
          </p:nvPr>
        </p:nvSpPr>
        <p:spPr/>
        <p:txBody>
          <a:bodyPr/>
          <a:lstStyle/>
          <a:p>
            <a:endParaRPr lang="en-US" dirty="0"/>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37" name="Text Box 5"/>
          <p:cNvSpPr txBox="1">
            <a:spLocks noChangeArrowheads="1"/>
          </p:cNvSpPr>
          <p:nvPr/>
        </p:nvSpPr>
        <p:spPr bwMode="auto">
          <a:xfrm>
            <a:off x="2887014" y="1828801"/>
            <a:ext cx="839498"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i="1">
                <a:latin typeface="+mn-lt"/>
              </a:rPr>
              <a:t>Client</a:t>
            </a:r>
          </a:p>
        </p:txBody>
      </p:sp>
      <p:sp>
        <p:nvSpPr>
          <p:cNvPr id="1656838" name="Text Box 6"/>
          <p:cNvSpPr txBox="1">
            <a:spLocks noChangeArrowheads="1"/>
          </p:cNvSpPr>
          <p:nvPr/>
        </p:nvSpPr>
        <p:spPr bwMode="auto">
          <a:xfrm>
            <a:off x="5432255" y="1884364"/>
            <a:ext cx="930618"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i="1" dirty="0">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0" name="Text Box 8"/>
          <p:cNvSpPr txBox="1">
            <a:spLocks noChangeArrowheads="1"/>
          </p:cNvSpPr>
          <p:nvPr/>
        </p:nvSpPr>
        <p:spPr bwMode="auto">
          <a:xfrm rot="305992">
            <a:off x="4152497" y="2170113"/>
            <a:ext cx="1178735"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latin typeface="+mn-lt"/>
              </a:rPr>
              <a:t>TCP </a:t>
            </a:r>
            <a:r>
              <a:rPr lang="en-US" sz="1800" b="0" dirty="0" smtClean="0">
                <a:latin typeface="+mn-lt"/>
              </a:rPr>
              <a:t>SYN</a:t>
            </a:r>
            <a:endParaRPr lang="en-US" sz="1800" b="0" dirty="0">
              <a:latin typeface="+mn-lt"/>
            </a:endParaRP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2" name="Text Box 10"/>
          <p:cNvSpPr txBox="1">
            <a:spLocks noChangeArrowheads="1"/>
          </p:cNvSpPr>
          <p:nvPr/>
        </p:nvSpPr>
        <p:spPr bwMode="auto">
          <a:xfrm rot="-285611">
            <a:off x="3638720" y="2568575"/>
            <a:ext cx="1717344"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latin typeface="+mn-lt"/>
              </a:rPr>
              <a:t>TCP </a:t>
            </a:r>
            <a:r>
              <a:rPr lang="en-US" sz="1800" b="0" dirty="0" smtClean="0">
                <a:latin typeface="+mn-lt"/>
              </a:rPr>
              <a:t>SYN/ACK</a:t>
            </a:r>
            <a:endParaRPr lang="en-US" sz="1800" b="0" dirty="0">
              <a:latin typeface="+mn-lt"/>
            </a:endParaRPr>
          </a:p>
        </p:txBody>
      </p:sp>
      <p:sp>
        <p:nvSpPr>
          <p:cNvPr id="1656843" name="Line 11"/>
          <p:cNvSpPr>
            <a:spLocks noChangeShapeType="1"/>
          </p:cNvSpPr>
          <p:nvPr/>
        </p:nvSpPr>
        <p:spPr bwMode="auto">
          <a:xfrm>
            <a:off x="3460750" y="3467100"/>
            <a:ext cx="2438400" cy="4572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4" name="Text Box 12"/>
          <p:cNvSpPr txBox="1">
            <a:spLocks noChangeArrowheads="1"/>
          </p:cNvSpPr>
          <p:nvPr/>
        </p:nvSpPr>
        <p:spPr bwMode="auto">
          <a:xfrm rot="623789">
            <a:off x="3437117" y="3328385"/>
            <a:ext cx="2495194"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latin typeface="+mn-lt"/>
            </a:endParaRPr>
          </a:p>
        </p:txBody>
      </p:sp>
      <p:sp>
        <p:nvSpPr>
          <p:cNvPr id="1656854" name="Text Box 22"/>
          <p:cNvSpPr txBox="1">
            <a:spLocks noChangeArrowheads="1"/>
          </p:cNvSpPr>
          <p:nvPr/>
        </p:nvSpPr>
        <p:spPr bwMode="auto">
          <a:xfrm>
            <a:off x="1908802" y="2400302"/>
            <a:ext cx="1323359"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latin typeface="+mn-lt"/>
              </a:rPr>
              <a:t>Establish</a:t>
            </a:r>
          </a:p>
          <a:p>
            <a:r>
              <a:rPr lang="en-US" sz="1800" b="0">
                <a:latin typeface="+mn-lt"/>
              </a:rPr>
              <a:t>connection</a:t>
            </a:r>
          </a:p>
        </p:txBody>
      </p:sp>
      <p:sp>
        <p:nvSpPr>
          <p:cNvPr id="1656856" name="Text Box 24"/>
          <p:cNvSpPr txBox="1">
            <a:spLocks noChangeArrowheads="1"/>
          </p:cNvSpPr>
          <p:nvPr/>
        </p:nvSpPr>
        <p:spPr bwMode="auto">
          <a:xfrm>
            <a:off x="2219825" y="3086102"/>
            <a:ext cx="964700"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latin typeface="+mn-lt"/>
              </a:rPr>
              <a:t>Client </a:t>
            </a:r>
          </a:p>
          <a:p>
            <a:r>
              <a:rPr lang="en-US" sz="1800" b="0">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58" name="Line 26"/>
          <p:cNvSpPr>
            <a:spLocks noChangeShapeType="1"/>
          </p:cNvSpPr>
          <p:nvPr/>
        </p:nvSpPr>
        <p:spPr bwMode="auto">
          <a:xfrm flipV="1">
            <a:off x="3003550" y="4267200"/>
            <a:ext cx="4572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59" name="Text Box 27"/>
          <p:cNvSpPr txBox="1">
            <a:spLocks noChangeArrowheads="1"/>
          </p:cNvSpPr>
          <p:nvPr/>
        </p:nvSpPr>
        <p:spPr bwMode="auto">
          <a:xfrm>
            <a:off x="587375" y="4267200"/>
            <a:ext cx="3070225"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latin typeface="+mn-lt"/>
              </a:rPr>
              <a:t>Close connection</a:t>
            </a:r>
          </a:p>
        </p:txBody>
      </p:sp>
      <p:sp>
        <p:nvSpPr>
          <p:cNvPr id="29" name="Line 7"/>
          <p:cNvSpPr>
            <a:spLocks noChangeShapeType="1"/>
          </p:cNvSpPr>
          <p:nvPr/>
        </p:nvSpPr>
        <p:spPr bwMode="auto">
          <a:xfrm>
            <a:off x="3460750" y="4267200"/>
            <a:ext cx="2438400" cy="2286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30" name="Line 9"/>
          <p:cNvSpPr>
            <a:spLocks noChangeShapeType="1"/>
          </p:cNvSpPr>
          <p:nvPr/>
        </p:nvSpPr>
        <p:spPr bwMode="auto">
          <a:xfrm flipH="1">
            <a:off x="3412229" y="4572000"/>
            <a:ext cx="2438400" cy="2286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31" name="Text Box 10"/>
          <p:cNvSpPr txBox="1">
            <a:spLocks noChangeArrowheads="1"/>
          </p:cNvSpPr>
          <p:nvPr/>
        </p:nvSpPr>
        <p:spPr bwMode="auto">
          <a:xfrm rot="-285611">
            <a:off x="3878923" y="4485442"/>
            <a:ext cx="1602055"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latin typeface="+mn-lt"/>
              </a:rPr>
              <a:t>TCP </a:t>
            </a:r>
            <a:r>
              <a:rPr lang="en-US" sz="1800" b="0" dirty="0" smtClean="0">
                <a:latin typeface="+mn-lt"/>
              </a:rPr>
              <a:t>FIN/ACK</a:t>
            </a:r>
            <a:endParaRPr lang="en-US" sz="1800" b="0" dirty="0">
              <a:latin typeface="+mn-lt"/>
            </a:endParaRPr>
          </a:p>
        </p:txBody>
      </p:sp>
      <p:sp>
        <p:nvSpPr>
          <p:cNvPr id="32" name="Text Box 8"/>
          <p:cNvSpPr txBox="1">
            <a:spLocks noChangeArrowheads="1"/>
          </p:cNvSpPr>
          <p:nvPr/>
        </p:nvSpPr>
        <p:spPr bwMode="auto">
          <a:xfrm rot="305992">
            <a:off x="4318905" y="4161905"/>
            <a:ext cx="1076143"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latin typeface="+mn-lt"/>
              </a:rPr>
              <a:t>TCP </a:t>
            </a:r>
            <a:r>
              <a:rPr lang="en-US" sz="1800" b="0" dirty="0" smtClean="0">
                <a:latin typeface="+mn-lt"/>
              </a:rPr>
              <a:t>FIN</a:t>
            </a:r>
            <a:endParaRPr lang="en-US" sz="1800" b="0" dirty="0">
              <a:latin typeface="+mn-lt"/>
            </a:endParaRPr>
          </a:p>
        </p:txBody>
      </p:sp>
      <p:sp>
        <p:nvSpPr>
          <p:cNvPr id="33" name="Line 7"/>
          <p:cNvSpPr>
            <a:spLocks noChangeShapeType="1"/>
          </p:cNvSpPr>
          <p:nvPr/>
        </p:nvSpPr>
        <p:spPr bwMode="auto">
          <a:xfrm>
            <a:off x="3435350" y="4800600"/>
            <a:ext cx="2438400" cy="2286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34" name="Text Box 8"/>
          <p:cNvSpPr txBox="1">
            <a:spLocks noChangeArrowheads="1"/>
          </p:cNvSpPr>
          <p:nvPr/>
        </p:nvSpPr>
        <p:spPr bwMode="auto">
          <a:xfrm rot="305992">
            <a:off x="4219292" y="4775500"/>
            <a:ext cx="1166039"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latin typeface="+mn-lt"/>
              </a:rPr>
              <a:t>TCP </a:t>
            </a:r>
            <a:r>
              <a:rPr lang="en-US" sz="1800" b="0" dirty="0" smtClean="0">
                <a:latin typeface="+mn-lt"/>
              </a:rPr>
              <a:t>ACK</a:t>
            </a:r>
            <a:endParaRPr lang="en-US" sz="1800" b="0" dirty="0">
              <a:latin typeface="+mn-lt"/>
            </a:endParaRPr>
          </a:p>
        </p:txBody>
      </p:sp>
    </p:spTree>
    <p:extLst>
      <p:ext uri="{BB962C8B-B14F-4D97-AF65-F5344CB8AC3E}">
        <p14:creationId xmlns:p14="http://schemas.microsoft.com/office/powerpoint/2010/main" val="315758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sz="2000" dirty="0">
                <a:latin typeface="Helvetica" charset="0"/>
                <a:ea typeface="ＭＳ Ｐゴシック" charset="0"/>
                <a:cs typeface="ＭＳ Ｐゴシック" charset="0"/>
              </a:rPr>
              <a:t>Improving HTTP Performance:</a:t>
            </a:r>
            <a:br>
              <a:rPr lang="en-US" sz="2000" dirty="0">
                <a:latin typeface="Helvetica" charset="0"/>
                <a:ea typeface="ＭＳ Ｐゴシック" charset="0"/>
                <a:cs typeface="ＭＳ Ｐゴシック" charset="0"/>
              </a:rPr>
            </a:br>
            <a:r>
              <a:rPr lang="en-US" sz="3200" dirty="0">
                <a:solidFill>
                  <a:srgbClr val="FF0000"/>
                </a:solidFill>
                <a:latin typeface="Helvetica" charset="0"/>
                <a:ea typeface="ＭＳ Ｐゴシック" charset="0"/>
                <a:cs typeface="ＭＳ Ｐゴシック" charset="0"/>
              </a:rPr>
              <a:t>Concurrent</a:t>
            </a:r>
            <a:r>
              <a:rPr lang="en-US" sz="3200" dirty="0">
                <a:latin typeface="Helvetica" charset="0"/>
                <a:ea typeface="ＭＳ Ｐゴシック" charset="0"/>
                <a:cs typeface="ＭＳ Ｐゴシック" charset="0"/>
              </a:rPr>
              <a:t> Requests &amp; Responses</a:t>
            </a:r>
          </a:p>
        </p:txBody>
      </p:sp>
      <p:sp>
        <p:nvSpPr>
          <p:cNvPr id="1149955" name="Rectangle 3"/>
          <p:cNvSpPr>
            <a:spLocks noGrp="1" noChangeArrowheads="1"/>
          </p:cNvSpPr>
          <p:nvPr>
            <p:ph idx="1"/>
          </p:nvPr>
        </p:nvSpPr>
        <p:spPr/>
        <p:txBody>
          <a:bodyPr/>
          <a:lstStyle/>
          <a:p>
            <a:r>
              <a:rPr lang="en-US" sz="2400" dirty="0">
                <a:latin typeface="Arial" charset="0"/>
                <a:cs typeface="Arial" charset="0"/>
              </a:rPr>
              <a:t>Use multiple connections </a:t>
            </a:r>
            <a:r>
              <a:rPr lang="en-US" sz="2400" i="1" dirty="0">
                <a:latin typeface="Arial" charset="0"/>
                <a:cs typeface="Arial" charset="0"/>
              </a:rPr>
              <a:t>in parallel</a:t>
            </a:r>
            <a:endParaRPr lang="en-US" sz="2400" dirty="0">
              <a:latin typeface="Arial" charset="0"/>
              <a:cs typeface="Arial" charset="0"/>
            </a:endParaRPr>
          </a:p>
          <a:p>
            <a:r>
              <a:rPr lang="en-US" sz="2400" dirty="0">
                <a:latin typeface="Arial" charset="0"/>
                <a:cs typeface="Arial" charset="0"/>
              </a:rPr>
              <a:t>Does not necessarily </a:t>
            </a:r>
            <a:br>
              <a:rPr lang="en-US" sz="2400" dirty="0">
                <a:latin typeface="Arial" charset="0"/>
                <a:cs typeface="Arial" charset="0"/>
              </a:rPr>
            </a:br>
            <a:r>
              <a:rPr lang="en-US" sz="2400" dirty="0" smtClean="0">
                <a:latin typeface="Arial" charset="0"/>
                <a:cs typeface="Arial" charset="0"/>
              </a:rPr>
              <a:t>maintain </a:t>
            </a:r>
            <a:r>
              <a:rPr lang="en-US" sz="2400" dirty="0">
                <a:latin typeface="Arial" charset="0"/>
                <a:cs typeface="Arial" charset="0"/>
              </a:rPr>
              <a:t>order of responses</a:t>
            </a:r>
            <a:endParaRPr lang="en-US" sz="2400" dirty="0">
              <a:latin typeface="Arial" charset="0"/>
              <a:cs typeface="Arial" charset="0"/>
              <a:sym typeface="Wingdings" charset="0"/>
            </a:endParaRPr>
          </a:p>
          <a:p>
            <a:endParaRPr lang="en-US" sz="2400" dirty="0">
              <a:latin typeface="Arial" charset="0"/>
              <a:cs typeface="Arial" charset="0"/>
            </a:endParaRPr>
          </a:p>
        </p:txBody>
      </p:sp>
      <p:sp>
        <p:nvSpPr>
          <p:cNvPr id="1149982" name="Rectangle 30"/>
          <p:cNvSpPr>
            <a:spLocks noChangeArrowheads="1"/>
          </p:cNvSpPr>
          <p:nvPr/>
        </p:nvSpPr>
        <p:spPr bwMode="auto">
          <a:xfrm>
            <a:off x="499249" y="4249984"/>
            <a:ext cx="3275256" cy="1465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nchor="ctr">
            <a:spAutoFit/>
          </a:bodyPr>
          <a:lstStyle/>
          <a:p>
            <a:pPr marL="223695" indent="-223695" algn="l" eaLnBrk="0" hangingPunct="0">
              <a:lnSpc>
                <a:spcPct val="90000"/>
              </a:lnSpc>
              <a:spcBef>
                <a:spcPct val="50000"/>
              </a:spcBef>
              <a:buFontTx/>
              <a:buChar char="•"/>
            </a:pPr>
            <a:r>
              <a:rPr lang="en-US" sz="2400" b="0" dirty="0">
                <a:latin typeface="Arial" charset="0"/>
                <a:sym typeface="Wingdings" charset="0"/>
              </a:rPr>
              <a:t>Client = </a:t>
            </a:r>
            <a:r>
              <a:rPr lang="en-US" sz="2400" b="0" dirty="0">
                <a:solidFill>
                  <a:srgbClr val="00D302"/>
                </a:solidFill>
                <a:latin typeface="Arial" charset="0"/>
                <a:sym typeface="Wingdings" charset="0"/>
              </a:rPr>
              <a:t></a:t>
            </a:r>
            <a:endParaRPr lang="en-US" sz="2400" b="0" dirty="0">
              <a:latin typeface="Arial" charset="0"/>
              <a:sym typeface="Wingdings" charset="0"/>
            </a:endParaRPr>
          </a:p>
          <a:p>
            <a:pPr marL="223695" indent="-223695" algn="l" eaLnBrk="0" hangingPunct="0">
              <a:lnSpc>
                <a:spcPct val="90000"/>
              </a:lnSpc>
              <a:spcBef>
                <a:spcPct val="50000"/>
              </a:spcBef>
              <a:buFontTx/>
              <a:buChar char="•"/>
            </a:pPr>
            <a:r>
              <a:rPr lang="en-US" sz="2400" b="0" dirty="0">
                <a:latin typeface="Arial" charset="0"/>
                <a:sym typeface="Wingdings" charset="0"/>
              </a:rPr>
              <a:t>Content provider = </a:t>
            </a:r>
            <a:r>
              <a:rPr lang="en-US" sz="2400" b="0" dirty="0">
                <a:solidFill>
                  <a:srgbClr val="00D302"/>
                </a:solidFill>
                <a:latin typeface="Arial" charset="0"/>
                <a:sym typeface="Wingdings" charset="0"/>
              </a:rPr>
              <a:t></a:t>
            </a:r>
            <a:endParaRPr lang="en-US" sz="2400" b="0" dirty="0">
              <a:latin typeface="Arial" charset="0"/>
              <a:sym typeface="Wingdings" charset="0"/>
            </a:endParaRPr>
          </a:p>
          <a:p>
            <a:pPr marL="223695" indent="-223695" algn="l" eaLnBrk="0" hangingPunct="0">
              <a:lnSpc>
                <a:spcPct val="90000"/>
              </a:lnSpc>
              <a:spcBef>
                <a:spcPct val="50000"/>
              </a:spcBef>
              <a:buFontTx/>
              <a:buChar char="•"/>
            </a:pPr>
            <a:r>
              <a:rPr lang="en-US" sz="2400" b="0" dirty="0">
                <a:latin typeface="Arial" charset="0"/>
                <a:sym typeface="Wingdings" charset="0"/>
              </a:rPr>
              <a:t>Network = </a:t>
            </a:r>
            <a:r>
              <a:rPr lang="en-US" sz="2400" b="0" dirty="0">
                <a:solidFill>
                  <a:srgbClr val="FF3300"/>
                </a:solidFill>
                <a:latin typeface="Arial" charset="0"/>
                <a:sym typeface="Wingdings" charset="0"/>
              </a:rPr>
              <a:t></a:t>
            </a:r>
            <a:r>
              <a:rPr lang="en-US" sz="2400" b="0" dirty="0">
                <a:latin typeface="Arial" charset="0"/>
                <a:sym typeface="Wingdings" charset="0"/>
              </a:rPr>
              <a:t> Why?</a:t>
            </a:r>
          </a:p>
        </p:txBody>
      </p:sp>
      <p:grpSp>
        <p:nvGrpSpPr>
          <p:cNvPr id="2" name="Group 117"/>
          <p:cNvGrpSpPr>
            <a:grpSpLocks/>
          </p:cNvGrpSpPr>
          <p:nvPr/>
        </p:nvGrpSpPr>
        <p:grpSpPr bwMode="auto">
          <a:xfrm>
            <a:off x="5562601" y="2514600"/>
            <a:ext cx="990600" cy="990600"/>
            <a:chOff x="1584" y="1536"/>
            <a:chExt cx="624" cy="624"/>
          </a:xfrm>
        </p:grpSpPr>
        <p:sp>
          <p:nvSpPr>
            <p:cNvPr id="87088" name="Line 118"/>
            <p:cNvSpPr>
              <a:spLocks noChangeShapeType="1"/>
            </p:cNvSpPr>
            <p:nvPr/>
          </p:nvSpPr>
          <p:spPr bwMode="auto">
            <a:xfrm>
              <a:off x="1584" y="1536"/>
              <a:ext cx="624" cy="624"/>
            </a:xfrm>
            <a:prstGeom prst="line">
              <a:avLst/>
            </a:prstGeom>
            <a:noFill/>
            <a:ln w="38100">
              <a:solidFill>
                <a:srgbClr val="FF8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9" name="Text Box 119"/>
            <p:cNvSpPr txBox="1">
              <a:spLocks noChangeArrowheads="1"/>
            </p:cNvSpPr>
            <p:nvPr/>
          </p:nvSpPr>
          <p:spPr bwMode="auto">
            <a:xfrm>
              <a:off x="1680" y="1632"/>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b="0">
                  <a:latin typeface="Arial" charset="0"/>
                  <a:cs typeface="ＭＳ Ｐゴシック" charset="0"/>
                </a:rPr>
                <a:t>R1</a:t>
              </a:r>
            </a:p>
          </p:txBody>
        </p:sp>
      </p:grpSp>
      <p:grpSp>
        <p:nvGrpSpPr>
          <p:cNvPr id="3" name="Group 120"/>
          <p:cNvGrpSpPr>
            <a:grpSpLocks/>
          </p:cNvGrpSpPr>
          <p:nvPr/>
        </p:nvGrpSpPr>
        <p:grpSpPr bwMode="auto">
          <a:xfrm>
            <a:off x="6705601" y="2438435"/>
            <a:ext cx="990600" cy="461964"/>
            <a:chOff x="2304" y="1200"/>
            <a:chExt cx="624" cy="291"/>
          </a:xfrm>
        </p:grpSpPr>
        <p:sp>
          <p:nvSpPr>
            <p:cNvPr id="87086" name="Line 121"/>
            <p:cNvSpPr>
              <a:spLocks noChangeShapeType="1"/>
            </p:cNvSpPr>
            <p:nvPr/>
          </p:nvSpPr>
          <p:spPr bwMode="auto">
            <a:xfrm>
              <a:off x="2304" y="1248"/>
              <a:ext cx="624" cy="240"/>
            </a:xfrm>
            <a:prstGeom prst="line">
              <a:avLst/>
            </a:prstGeom>
            <a:noFill/>
            <a:ln w="38100">
              <a:solidFill>
                <a:srgbClr val="FF8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7" name="Rectangle 122"/>
            <p:cNvSpPr>
              <a:spLocks noChangeArrowheads="1"/>
            </p:cNvSpPr>
            <p:nvPr/>
          </p:nvSpPr>
          <p:spPr bwMode="auto">
            <a:xfrm>
              <a:off x="2400" y="1200"/>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R2</a:t>
              </a:r>
            </a:p>
          </p:txBody>
        </p:sp>
      </p:grpSp>
      <p:grpSp>
        <p:nvGrpSpPr>
          <p:cNvPr id="4" name="Group 123"/>
          <p:cNvGrpSpPr>
            <a:grpSpLocks/>
          </p:cNvGrpSpPr>
          <p:nvPr/>
        </p:nvGrpSpPr>
        <p:grpSpPr bwMode="auto">
          <a:xfrm>
            <a:off x="7848601" y="2514600"/>
            <a:ext cx="990600" cy="533400"/>
            <a:chOff x="3024" y="1536"/>
            <a:chExt cx="624" cy="336"/>
          </a:xfrm>
        </p:grpSpPr>
        <p:sp>
          <p:nvSpPr>
            <p:cNvPr id="87084" name="Line 124"/>
            <p:cNvSpPr>
              <a:spLocks noChangeShapeType="1"/>
            </p:cNvSpPr>
            <p:nvPr/>
          </p:nvSpPr>
          <p:spPr bwMode="auto">
            <a:xfrm>
              <a:off x="3024" y="1536"/>
              <a:ext cx="624" cy="336"/>
            </a:xfrm>
            <a:prstGeom prst="line">
              <a:avLst/>
            </a:prstGeom>
            <a:noFill/>
            <a:ln w="38100">
              <a:solidFill>
                <a:srgbClr val="FF8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5" name="Rectangle 125"/>
            <p:cNvSpPr>
              <a:spLocks noChangeArrowheads="1"/>
            </p:cNvSpPr>
            <p:nvPr/>
          </p:nvSpPr>
          <p:spPr bwMode="auto">
            <a:xfrm>
              <a:off x="3120" y="1536"/>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R3</a:t>
              </a:r>
            </a:p>
          </p:txBody>
        </p:sp>
      </p:grpSp>
      <p:grpSp>
        <p:nvGrpSpPr>
          <p:cNvPr id="5" name="Group 130"/>
          <p:cNvGrpSpPr>
            <a:grpSpLocks/>
          </p:cNvGrpSpPr>
          <p:nvPr/>
        </p:nvGrpSpPr>
        <p:grpSpPr bwMode="auto">
          <a:xfrm>
            <a:off x="5562601" y="3581400"/>
            <a:ext cx="990600" cy="1143000"/>
            <a:chOff x="1584" y="2208"/>
            <a:chExt cx="624" cy="720"/>
          </a:xfrm>
        </p:grpSpPr>
        <p:sp>
          <p:nvSpPr>
            <p:cNvPr id="87082" name="Line 131"/>
            <p:cNvSpPr>
              <a:spLocks noChangeShapeType="1"/>
            </p:cNvSpPr>
            <p:nvPr/>
          </p:nvSpPr>
          <p:spPr bwMode="auto">
            <a:xfrm flipH="1">
              <a:off x="1584" y="2208"/>
              <a:ext cx="624" cy="720"/>
            </a:xfrm>
            <a:prstGeom prst="line">
              <a:avLst/>
            </a:prstGeom>
            <a:noFill/>
            <a:ln w="127000">
              <a:solidFill>
                <a:srgbClr val="FF8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3" name="Rectangle 132"/>
            <p:cNvSpPr>
              <a:spLocks noChangeArrowheads="1"/>
            </p:cNvSpPr>
            <p:nvPr/>
          </p:nvSpPr>
          <p:spPr bwMode="auto">
            <a:xfrm>
              <a:off x="1776" y="2304"/>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T1</a:t>
              </a:r>
            </a:p>
          </p:txBody>
        </p:sp>
      </p:grpSp>
      <p:grpSp>
        <p:nvGrpSpPr>
          <p:cNvPr id="6" name="Group 133"/>
          <p:cNvGrpSpPr>
            <a:grpSpLocks/>
          </p:cNvGrpSpPr>
          <p:nvPr/>
        </p:nvGrpSpPr>
        <p:grpSpPr bwMode="auto">
          <a:xfrm>
            <a:off x="6705601" y="2971800"/>
            <a:ext cx="990600" cy="533400"/>
            <a:chOff x="2304" y="1824"/>
            <a:chExt cx="624" cy="336"/>
          </a:xfrm>
        </p:grpSpPr>
        <p:sp>
          <p:nvSpPr>
            <p:cNvPr id="87080" name="Line 134"/>
            <p:cNvSpPr>
              <a:spLocks noChangeShapeType="1"/>
            </p:cNvSpPr>
            <p:nvPr/>
          </p:nvSpPr>
          <p:spPr bwMode="auto">
            <a:xfrm flipH="1">
              <a:off x="2304" y="1824"/>
              <a:ext cx="624" cy="336"/>
            </a:xfrm>
            <a:prstGeom prst="line">
              <a:avLst/>
            </a:prstGeom>
            <a:noFill/>
            <a:ln w="127000">
              <a:solidFill>
                <a:srgbClr val="FF8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1" name="Rectangle 135"/>
            <p:cNvSpPr>
              <a:spLocks noChangeArrowheads="1"/>
            </p:cNvSpPr>
            <p:nvPr/>
          </p:nvSpPr>
          <p:spPr bwMode="auto">
            <a:xfrm>
              <a:off x="2496" y="1824"/>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T2</a:t>
              </a:r>
            </a:p>
          </p:txBody>
        </p:sp>
      </p:grpSp>
      <p:grpSp>
        <p:nvGrpSpPr>
          <p:cNvPr id="7" name="Group 136"/>
          <p:cNvGrpSpPr>
            <a:grpSpLocks/>
          </p:cNvGrpSpPr>
          <p:nvPr/>
        </p:nvGrpSpPr>
        <p:grpSpPr bwMode="auto">
          <a:xfrm>
            <a:off x="7848601" y="3048000"/>
            <a:ext cx="990600" cy="609600"/>
            <a:chOff x="3024" y="1872"/>
            <a:chExt cx="624" cy="384"/>
          </a:xfrm>
        </p:grpSpPr>
        <p:sp>
          <p:nvSpPr>
            <p:cNvPr id="87078" name="Line 137"/>
            <p:cNvSpPr>
              <a:spLocks noChangeShapeType="1"/>
            </p:cNvSpPr>
            <p:nvPr/>
          </p:nvSpPr>
          <p:spPr bwMode="auto">
            <a:xfrm flipH="1">
              <a:off x="3024" y="1872"/>
              <a:ext cx="624" cy="384"/>
            </a:xfrm>
            <a:prstGeom prst="line">
              <a:avLst/>
            </a:prstGeom>
            <a:noFill/>
            <a:ln w="127000">
              <a:solidFill>
                <a:srgbClr val="FF8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79" name="Rectangle 138"/>
            <p:cNvSpPr>
              <a:spLocks noChangeArrowheads="1"/>
            </p:cNvSpPr>
            <p:nvPr/>
          </p:nvSpPr>
          <p:spPr bwMode="auto">
            <a:xfrm>
              <a:off x="3216" y="1872"/>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T3</a:t>
              </a:r>
            </a:p>
          </p:txBody>
        </p:sp>
      </p:grpSp>
      <p:grpSp>
        <p:nvGrpSpPr>
          <p:cNvPr id="8" name="Group 148"/>
          <p:cNvGrpSpPr>
            <a:grpSpLocks/>
          </p:cNvGrpSpPr>
          <p:nvPr/>
        </p:nvGrpSpPr>
        <p:grpSpPr bwMode="auto">
          <a:xfrm>
            <a:off x="5562600" y="1905000"/>
            <a:ext cx="2286000" cy="457200"/>
            <a:chOff x="3504" y="1200"/>
            <a:chExt cx="1440" cy="288"/>
          </a:xfrm>
        </p:grpSpPr>
        <p:sp>
          <p:nvSpPr>
            <p:cNvPr id="87075" name="Line 139"/>
            <p:cNvSpPr>
              <a:spLocks noChangeShapeType="1"/>
            </p:cNvSpPr>
            <p:nvPr/>
          </p:nvSpPr>
          <p:spPr bwMode="auto">
            <a:xfrm flipV="1">
              <a:off x="3504" y="1200"/>
              <a:ext cx="768" cy="28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6" name="Line 142"/>
            <p:cNvSpPr>
              <a:spLocks noChangeShapeType="1"/>
            </p:cNvSpPr>
            <p:nvPr/>
          </p:nvSpPr>
          <p:spPr bwMode="auto">
            <a:xfrm flipV="1">
              <a:off x="4224" y="1296"/>
              <a:ext cx="96"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7" name="Line 144"/>
            <p:cNvSpPr>
              <a:spLocks noChangeShapeType="1"/>
            </p:cNvSpPr>
            <p:nvPr/>
          </p:nvSpPr>
          <p:spPr bwMode="auto">
            <a:xfrm flipH="1" flipV="1">
              <a:off x="4800" y="1296"/>
              <a:ext cx="144"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9" name="Group 152"/>
          <p:cNvGrpSpPr>
            <a:grpSpLocks/>
          </p:cNvGrpSpPr>
          <p:nvPr/>
        </p:nvGrpSpPr>
        <p:grpSpPr bwMode="auto">
          <a:xfrm>
            <a:off x="5562601" y="2362200"/>
            <a:ext cx="3276600" cy="3429000"/>
            <a:chOff x="3504" y="1488"/>
            <a:chExt cx="2064" cy="2160"/>
          </a:xfrm>
        </p:grpSpPr>
        <p:sp>
          <p:nvSpPr>
            <p:cNvPr id="87057" name="Line 110"/>
            <p:cNvSpPr>
              <a:spLocks noChangeShapeType="1"/>
            </p:cNvSpPr>
            <p:nvPr/>
          </p:nvSpPr>
          <p:spPr bwMode="auto">
            <a:xfrm>
              <a:off x="3504" y="1584"/>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8" name="Line 126"/>
            <p:cNvSpPr>
              <a:spLocks noChangeShapeType="1"/>
            </p:cNvSpPr>
            <p:nvPr/>
          </p:nvSpPr>
          <p:spPr bwMode="auto">
            <a:xfrm>
              <a:off x="3504" y="1920"/>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9" name="Line 127"/>
            <p:cNvSpPr>
              <a:spLocks noChangeShapeType="1"/>
            </p:cNvSpPr>
            <p:nvPr/>
          </p:nvSpPr>
          <p:spPr bwMode="auto">
            <a:xfrm>
              <a:off x="3504" y="2256"/>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0" name="Line 128"/>
            <p:cNvSpPr>
              <a:spLocks noChangeShapeType="1"/>
            </p:cNvSpPr>
            <p:nvPr/>
          </p:nvSpPr>
          <p:spPr bwMode="auto">
            <a:xfrm>
              <a:off x="3504" y="2592"/>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1" name="Line 129"/>
            <p:cNvSpPr>
              <a:spLocks noChangeShapeType="1"/>
            </p:cNvSpPr>
            <p:nvPr/>
          </p:nvSpPr>
          <p:spPr bwMode="auto">
            <a:xfrm>
              <a:off x="3504" y="2928"/>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7062" name="Group 150"/>
            <p:cNvGrpSpPr>
              <a:grpSpLocks/>
            </p:cNvGrpSpPr>
            <p:nvPr/>
          </p:nvGrpSpPr>
          <p:grpSpPr bwMode="auto">
            <a:xfrm>
              <a:off x="3504" y="1488"/>
              <a:ext cx="2064" cy="2160"/>
              <a:chOff x="3504" y="1488"/>
              <a:chExt cx="2064" cy="2160"/>
            </a:xfrm>
          </p:grpSpPr>
          <p:sp>
            <p:nvSpPr>
              <p:cNvPr id="87065" name="Line 111"/>
              <p:cNvSpPr>
                <a:spLocks noChangeShapeType="1"/>
              </p:cNvSpPr>
              <p:nvPr/>
            </p:nvSpPr>
            <p:spPr bwMode="auto">
              <a:xfrm>
                <a:off x="3504"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6" name="Line 112"/>
              <p:cNvSpPr>
                <a:spLocks noChangeShapeType="1"/>
              </p:cNvSpPr>
              <p:nvPr/>
            </p:nvSpPr>
            <p:spPr bwMode="auto">
              <a:xfrm>
                <a:off x="4848" y="1490"/>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7" name="Line 113"/>
              <p:cNvSpPr>
                <a:spLocks noChangeShapeType="1"/>
              </p:cNvSpPr>
              <p:nvPr/>
            </p:nvSpPr>
            <p:spPr bwMode="auto">
              <a:xfrm>
                <a:off x="4947"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8" name="Line 114"/>
              <p:cNvSpPr>
                <a:spLocks noChangeShapeType="1"/>
              </p:cNvSpPr>
              <p:nvPr/>
            </p:nvSpPr>
            <p:spPr bwMode="auto">
              <a:xfrm>
                <a:off x="4125" y="1490"/>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9" name="Line 115"/>
              <p:cNvSpPr>
                <a:spLocks noChangeShapeType="1"/>
              </p:cNvSpPr>
              <p:nvPr/>
            </p:nvSpPr>
            <p:spPr bwMode="auto">
              <a:xfrm>
                <a:off x="4224"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0" name="Line 116"/>
              <p:cNvSpPr>
                <a:spLocks noChangeShapeType="1"/>
              </p:cNvSpPr>
              <p:nvPr/>
            </p:nvSpPr>
            <p:spPr bwMode="auto">
              <a:xfrm>
                <a:off x="5568" y="1488"/>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7071" name="Group 149"/>
              <p:cNvGrpSpPr>
                <a:grpSpLocks/>
              </p:cNvGrpSpPr>
              <p:nvPr/>
            </p:nvGrpSpPr>
            <p:grpSpPr bwMode="auto">
              <a:xfrm>
                <a:off x="4128" y="3120"/>
                <a:ext cx="1440" cy="528"/>
                <a:chOff x="4128" y="3120"/>
                <a:chExt cx="1440" cy="528"/>
              </a:xfrm>
            </p:grpSpPr>
            <p:sp>
              <p:nvSpPr>
                <p:cNvPr id="87072" name="Line 140"/>
                <p:cNvSpPr>
                  <a:spLocks noChangeShapeType="1"/>
                </p:cNvSpPr>
                <p:nvPr/>
              </p:nvSpPr>
              <p:spPr bwMode="auto">
                <a:xfrm flipH="1">
                  <a:off x="4704" y="3120"/>
                  <a:ext cx="864"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3" name="Line 141"/>
                <p:cNvSpPr>
                  <a:spLocks noChangeShapeType="1"/>
                </p:cNvSpPr>
                <p:nvPr/>
              </p:nvSpPr>
              <p:spPr bwMode="auto">
                <a:xfrm>
                  <a:off x="4128" y="3120"/>
                  <a:ext cx="240"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4" name="Line 143"/>
                <p:cNvSpPr>
                  <a:spLocks noChangeShapeType="1"/>
                </p:cNvSpPr>
                <p:nvPr/>
              </p:nvSpPr>
              <p:spPr bwMode="auto">
                <a:xfrm flipH="1">
                  <a:off x="4608" y="3120"/>
                  <a:ext cx="240"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87063" name="Rectangle 145"/>
            <p:cNvSpPr>
              <a:spLocks noChangeArrowheads="1"/>
            </p:cNvSpPr>
            <p:nvPr/>
          </p:nvSpPr>
          <p:spPr bwMode="auto">
            <a:xfrm>
              <a:off x="4859" y="1536"/>
              <a:ext cx="79" cy="177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87064" name="Rectangle 146"/>
            <p:cNvSpPr>
              <a:spLocks noChangeArrowheads="1"/>
            </p:cNvSpPr>
            <p:nvPr/>
          </p:nvSpPr>
          <p:spPr bwMode="auto">
            <a:xfrm>
              <a:off x="4136" y="1536"/>
              <a:ext cx="75" cy="158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pic>
        <p:nvPicPr>
          <p:cNvPr id="1150099" name="Picture 147" descr="j04316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1" y="5410200"/>
            <a:ext cx="12954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50061" name="Picture 109"/>
          <p:cNvPicPr>
            <a:picLocks noChangeAspect="1" noChangeArrowheads="1"/>
          </p:cNvPicPr>
          <p:nvPr/>
        </p:nvPicPr>
        <p:blipFill>
          <a:blip r:embed="rId4">
            <a:extLst>
              <a:ext uri="{28A0092B-C50C-407E-A947-70E740481C1C}">
                <a14:useLocalDpi xmlns:a14="http://schemas.microsoft.com/office/drawing/2010/main" val="0"/>
              </a:ext>
            </a:extLst>
          </a:blip>
          <a:srcRect l="6250" t="20000" b="13333"/>
          <a:stretch>
            <a:fillRect/>
          </a:stretch>
        </p:blipFill>
        <p:spPr bwMode="auto">
          <a:xfrm>
            <a:off x="6705600" y="1219200"/>
            <a:ext cx="11430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527253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99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5006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5009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childTnLst>
                          </p:cTn>
                        </p:par>
                        <p:par>
                          <p:cTn id="22" fill="hold" nodeType="afterGroup">
                            <p:stCondLst>
                              <p:cond delay="500"/>
                            </p:stCondLst>
                            <p:childTnLst>
                              <p:par>
                                <p:cTn id="23" presetID="22" presetClass="entr" presetSubtype="1"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2000"/>
                                        <p:tgtEl>
                                          <p:spTgt spid="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par>
                          <p:cTn id="37" fill="hold" nodeType="afterGroup">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par>
                          <p:cTn id="41" fill="hold" nodeType="afterGroup">
                            <p:stCondLst>
                              <p:cond delay="2000"/>
                            </p:stCondLst>
                            <p:childTnLst>
                              <p:par>
                                <p:cTn id="42" presetID="22"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nodeType="afterGroup">
                            <p:stCondLst>
                              <p:cond delay="30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2000"/>
                                        <p:tgtEl>
                                          <p:spTgt spid="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998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998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99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build="p"/>
      <p:bldP spid="1149982"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sz="2400" dirty="0">
                <a:latin typeface="Helvetica" charset="0"/>
                <a:ea typeface="ＭＳ Ｐゴシック" charset="0"/>
                <a:cs typeface="ＭＳ Ｐゴシック" charset="0"/>
              </a:rPr>
              <a:t>Improving HTTP Performance:</a:t>
            </a:r>
            <a:r>
              <a:rPr lang="en-US" sz="4000" dirty="0">
                <a:latin typeface="Helvetica" charset="0"/>
                <a:ea typeface="ＭＳ Ｐゴシック" charset="0"/>
                <a:cs typeface="ＭＳ Ｐゴシック" charset="0"/>
              </a:rPr>
              <a:t/>
            </a:r>
            <a:br>
              <a:rPr lang="en-US" sz="4000" dirty="0">
                <a:latin typeface="Helvetica" charset="0"/>
                <a:ea typeface="ＭＳ Ｐゴシック" charset="0"/>
                <a:cs typeface="ＭＳ Ｐゴシック" charset="0"/>
              </a:rPr>
            </a:br>
            <a:r>
              <a:rPr lang="en-US" sz="3600" dirty="0">
                <a:solidFill>
                  <a:srgbClr val="FF0000"/>
                </a:solidFill>
                <a:latin typeface="Helvetica" charset="0"/>
                <a:ea typeface="ＭＳ Ｐゴシック" charset="0"/>
                <a:cs typeface="ＭＳ Ｐゴシック" charset="0"/>
              </a:rPr>
              <a:t>Persistent</a:t>
            </a:r>
            <a:r>
              <a:rPr lang="en-US" sz="3600" dirty="0">
                <a:latin typeface="Helvetica" charset="0"/>
                <a:ea typeface="ＭＳ Ｐゴシック" charset="0"/>
                <a:cs typeface="ＭＳ Ｐゴシック" charset="0"/>
              </a:rPr>
              <a:t> Connections</a:t>
            </a:r>
          </a:p>
        </p:txBody>
      </p:sp>
      <p:sp>
        <p:nvSpPr>
          <p:cNvPr id="3" name="Content Placeholder 2"/>
          <p:cNvSpPr>
            <a:spLocks noGrp="1"/>
          </p:cNvSpPr>
          <p:nvPr>
            <p:ph idx="1"/>
          </p:nvPr>
        </p:nvSpPr>
        <p:spPr/>
        <p:txBody>
          <a:bodyPr/>
          <a:lstStyle/>
          <a:p>
            <a:r>
              <a:rPr lang="en-US" sz="2400" dirty="0">
                <a:latin typeface="Arial" charset="0"/>
                <a:cs typeface="Arial" charset="0"/>
              </a:rPr>
              <a:t>Maintain TCP connection across multiple requests</a:t>
            </a:r>
          </a:p>
          <a:p>
            <a:pPr lvl="1"/>
            <a:r>
              <a:rPr lang="en-US" sz="2000" dirty="0">
                <a:latin typeface="Arial" charset="0"/>
                <a:cs typeface="Arial" charset="0"/>
              </a:rPr>
              <a:t>Including transfers subsequent to current page</a:t>
            </a:r>
          </a:p>
          <a:p>
            <a:pPr lvl="1"/>
            <a:r>
              <a:rPr lang="en-US" sz="2000" dirty="0">
                <a:latin typeface="Arial" charset="0"/>
                <a:cs typeface="Arial" charset="0"/>
              </a:rPr>
              <a:t>Client or server can tear down connection</a:t>
            </a:r>
            <a:br>
              <a:rPr lang="en-US" sz="2000" dirty="0">
                <a:latin typeface="Arial" charset="0"/>
                <a:cs typeface="Arial" charset="0"/>
              </a:rPr>
            </a:br>
            <a:endParaRPr lang="en-US" sz="2000" dirty="0">
              <a:latin typeface="Arial" charset="0"/>
              <a:cs typeface="Arial" charset="0"/>
            </a:endParaRPr>
          </a:p>
          <a:p>
            <a:r>
              <a:rPr lang="en-US" sz="2400" dirty="0">
                <a:latin typeface="Arial" charset="0"/>
                <a:cs typeface="Arial" charset="0"/>
              </a:rPr>
              <a:t>Performance advantages:</a:t>
            </a:r>
          </a:p>
          <a:p>
            <a:pPr lvl="1"/>
            <a:r>
              <a:rPr lang="en-US" sz="2000" dirty="0">
                <a:latin typeface="Arial" charset="0"/>
                <a:cs typeface="Arial" charset="0"/>
              </a:rPr>
              <a:t>Avoid overhead of connection set-up and tear-down</a:t>
            </a:r>
          </a:p>
          <a:p>
            <a:pPr lvl="1"/>
            <a:r>
              <a:rPr lang="en-US" sz="2000" dirty="0">
                <a:latin typeface="Arial" charset="0"/>
                <a:cs typeface="Arial" charset="0"/>
              </a:rPr>
              <a:t>Allow TCP to learn more accurate RTT estimate</a:t>
            </a:r>
          </a:p>
          <a:p>
            <a:pPr lvl="1"/>
            <a:r>
              <a:rPr lang="en-US" sz="2000" dirty="0">
                <a:latin typeface="Arial" charset="0"/>
                <a:cs typeface="Arial" charset="0"/>
              </a:rPr>
              <a:t>Allow TCP congestion window to increase</a:t>
            </a:r>
          </a:p>
          <a:p>
            <a:pPr lvl="1"/>
            <a:r>
              <a:rPr lang="en-US" sz="2000" dirty="0">
                <a:latin typeface="Arial" charset="0"/>
                <a:cs typeface="Arial" charset="0"/>
              </a:rPr>
              <a:t>i.e., leverage previously discovered bandwidth</a:t>
            </a:r>
            <a:br>
              <a:rPr lang="en-US" sz="2000" dirty="0">
                <a:latin typeface="Arial" charset="0"/>
                <a:cs typeface="Arial" charset="0"/>
              </a:rPr>
            </a:br>
            <a:endParaRPr lang="en-US" sz="2000" dirty="0">
              <a:latin typeface="Arial" charset="0"/>
              <a:cs typeface="Arial" charset="0"/>
            </a:endParaRPr>
          </a:p>
          <a:p>
            <a:r>
              <a:rPr lang="en-US" sz="2400" dirty="0">
                <a:latin typeface="Arial" charset="0"/>
                <a:cs typeface="Arial" charset="0"/>
              </a:rPr>
              <a:t>Default in HTTP/1.1</a:t>
            </a:r>
          </a:p>
          <a:p>
            <a:endParaRPr lang="en-US" sz="2400" dirty="0">
              <a:latin typeface="Arial" charset="0"/>
              <a:cs typeface="Arial" charset="0"/>
            </a:endParaRPr>
          </a:p>
        </p:txBody>
      </p:sp>
    </p:spTree>
    <p:extLst>
      <p:ext uri="{BB962C8B-B14F-4D97-AF65-F5344CB8AC3E}">
        <p14:creationId xmlns:p14="http://schemas.microsoft.com/office/powerpoint/2010/main" val="983321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sz="2000" dirty="0">
                <a:latin typeface="Helvetica" charset="0"/>
                <a:ea typeface="ＭＳ Ｐゴシック" charset="0"/>
                <a:cs typeface="ＭＳ Ｐゴシック" charset="0"/>
              </a:rPr>
              <a:t>Improving HTTP Performance:</a:t>
            </a:r>
            <a:br>
              <a:rPr lang="en-US" sz="2000" dirty="0">
                <a:latin typeface="Helvetica" charset="0"/>
                <a:ea typeface="ＭＳ Ｐゴシック" charset="0"/>
                <a:cs typeface="ＭＳ Ｐゴシック" charset="0"/>
              </a:rPr>
            </a:br>
            <a:r>
              <a:rPr lang="en-US" sz="3200" dirty="0">
                <a:solidFill>
                  <a:srgbClr val="FF0000"/>
                </a:solidFill>
                <a:latin typeface="Helvetica" charset="0"/>
                <a:ea typeface="ＭＳ Ｐゴシック" charset="0"/>
                <a:cs typeface="ＭＳ Ｐゴシック" charset="0"/>
              </a:rPr>
              <a:t>Pipelined</a:t>
            </a:r>
            <a:r>
              <a:rPr lang="en-US" sz="3200" dirty="0">
                <a:latin typeface="Helvetica" charset="0"/>
                <a:ea typeface="ＭＳ Ｐゴシック" charset="0"/>
                <a:cs typeface="ＭＳ Ｐゴシック" charset="0"/>
              </a:rPr>
              <a:t> Requests &amp; Responses</a:t>
            </a:r>
            <a:endParaRPr lang="en-US" b="0" u="sng" dirty="0">
              <a:latin typeface="Helvetica" charset="0"/>
              <a:ea typeface="ＭＳ Ｐゴシック" charset="0"/>
              <a:cs typeface="ＭＳ Ｐゴシック" charset="0"/>
            </a:endParaRPr>
          </a:p>
        </p:txBody>
      </p:sp>
      <p:sp>
        <p:nvSpPr>
          <p:cNvPr id="2" name="Content Placeholder 1"/>
          <p:cNvSpPr>
            <a:spLocks noGrp="1"/>
          </p:cNvSpPr>
          <p:nvPr>
            <p:ph idx="1"/>
          </p:nvPr>
        </p:nvSpPr>
        <p:spPr/>
        <p:txBody>
          <a:bodyPr/>
          <a:lstStyle/>
          <a:p>
            <a:endParaRPr lang="en-US"/>
          </a:p>
        </p:txBody>
      </p:sp>
      <p:sp>
        <p:nvSpPr>
          <p:cNvPr id="89093" name="Line 4"/>
          <p:cNvSpPr>
            <a:spLocks noChangeShapeType="1"/>
          </p:cNvSpPr>
          <p:nvPr/>
        </p:nvSpPr>
        <p:spPr bwMode="auto">
          <a:xfrm>
            <a:off x="6156325" y="2062163"/>
            <a:ext cx="0" cy="3200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4" name="Line 5"/>
          <p:cNvSpPr>
            <a:spLocks noChangeShapeType="1"/>
          </p:cNvSpPr>
          <p:nvPr/>
        </p:nvSpPr>
        <p:spPr bwMode="auto">
          <a:xfrm>
            <a:off x="8442325" y="1985963"/>
            <a:ext cx="0" cy="3200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5" name="Text Box 6"/>
          <p:cNvSpPr txBox="1">
            <a:spLocks noChangeArrowheads="1"/>
          </p:cNvSpPr>
          <p:nvPr/>
        </p:nvSpPr>
        <p:spPr bwMode="auto">
          <a:xfrm>
            <a:off x="5761040" y="1719264"/>
            <a:ext cx="840973"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Client</a:t>
            </a:r>
            <a:endParaRPr lang="en-US" sz="1800" b="0">
              <a:latin typeface="Arial" charset="0"/>
            </a:endParaRPr>
          </a:p>
        </p:txBody>
      </p:sp>
      <p:sp>
        <p:nvSpPr>
          <p:cNvPr id="89096" name="Text Box 7"/>
          <p:cNvSpPr txBox="1">
            <a:spLocks noChangeArrowheads="1"/>
          </p:cNvSpPr>
          <p:nvPr/>
        </p:nvSpPr>
        <p:spPr bwMode="auto">
          <a:xfrm>
            <a:off x="7985126" y="1698625"/>
            <a:ext cx="913108"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Server</a:t>
            </a:r>
            <a:endParaRPr lang="en-US" sz="1800" b="0">
              <a:latin typeface="Arial" charset="0"/>
            </a:endParaRPr>
          </a:p>
        </p:txBody>
      </p:sp>
      <p:sp>
        <p:nvSpPr>
          <p:cNvPr id="89097" name="Line 8"/>
          <p:cNvSpPr>
            <a:spLocks noChangeShapeType="1"/>
          </p:cNvSpPr>
          <p:nvPr/>
        </p:nvSpPr>
        <p:spPr bwMode="auto">
          <a:xfrm>
            <a:off x="6156325" y="2366963"/>
            <a:ext cx="2286000" cy="381000"/>
          </a:xfrm>
          <a:prstGeom prst="line">
            <a:avLst/>
          </a:prstGeom>
          <a:noFill/>
          <a:ln w="25400">
            <a:solidFill>
              <a:schemeClr val="accent1"/>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8" name="Text Box 9"/>
          <p:cNvSpPr txBox="1">
            <a:spLocks noChangeArrowheads="1"/>
          </p:cNvSpPr>
          <p:nvPr/>
        </p:nvSpPr>
        <p:spPr bwMode="auto">
          <a:xfrm rot="523781">
            <a:off x="6598986" y="2210785"/>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1</a:t>
            </a:r>
          </a:p>
        </p:txBody>
      </p:sp>
      <p:sp>
        <p:nvSpPr>
          <p:cNvPr id="89099" name="Line 10"/>
          <p:cNvSpPr>
            <a:spLocks noChangeShapeType="1"/>
          </p:cNvSpPr>
          <p:nvPr/>
        </p:nvSpPr>
        <p:spPr bwMode="auto">
          <a:xfrm>
            <a:off x="6156325" y="2671764"/>
            <a:ext cx="2286000" cy="381000"/>
          </a:xfrm>
          <a:prstGeom prst="line">
            <a:avLst/>
          </a:prstGeom>
          <a:noFill/>
          <a:ln w="25400">
            <a:solidFill>
              <a:schemeClr val="accent1"/>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0" name="Text Box 11"/>
          <p:cNvSpPr txBox="1">
            <a:spLocks noChangeArrowheads="1"/>
          </p:cNvSpPr>
          <p:nvPr/>
        </p:nvSpPr>
        <p:spPr bwMode="auto">
          <a:xfrm rot="523781">
            <a:off x="6598986" y="2515585"/>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2</a:t>
            </a:r>
          </a:p>
        </p:txBody>
      </p:sp>
      <p:sp>
        <p:nvSpPr>
          <p:cNvPr id="89101" name="Line 12"/>
          <p:cNvSpPr>
            <a:spLocks noChangeShapeType="1"/>
          </p:cNvSpPr>
          <p:nvPr/>
        </p:nvSpPr>
        <p:spPr bwMode="auto">
          <a:xfrm>
            <a:off x="6156325" y="2976563"/>
            <a:ext cx="2286000" cy="381000"/>
          </a:xfrm>
          <a:prstGeom prst="line">
            <a:avLst/>
          </a:prstGeom>
          <a:noFill/>
          <a:ln w="25400">
            <a:solidFill>
              <a:schemeClr val="accent1"/>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2" name="Text Box 13"/>
          <p:cNvSpPr txBox="1">
            <a:spLocks noChangeArrowheads="1"/>
          </p:cNvSpPr>
          <p:nvPr/>
        </p:nvSpPr>
        <p:spPr bwMode="auto">
          <a:xfrm rot="523781">
            <a:off x="6598986" y="2837847"/>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3</a:t>
            </a:r>
          </a:p>
        </p:txBody>
      </p:sp>
      <p:sp>
        <p:nvSpPr>
          <p:cNvPr id="89103" name="Line 14"/>
          <p:cNvSpPr>
            <a:spLocks noChangeShapeType="1"/>
          </p:cNvSpPr>
          <p:nvPr/>
        </p:nvSpPr>
        <p:spPr bwMode="auto">
          <a:xfrm flipH="1">
            <a:off x="6156325" y="3890963"/>
            <a:ext cx="2286000" cy="381000"/>
          </a:xfrm>
          <a:prstGeom prst="line">
            <a:avLst/>
          </a:prstGeom>
          <a:noFill/>
          <a:ln w="25400">
            <a:solidFill>
              <a:schemeClr val="accent1"/>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4" name="Text Box 15"/>
          <p:cNvSpPr txBox="1">
            <a:spLocks noChangeArrowheads="1"/>
          </p:cNvSpPr>
          <p:nvPr/>
        </p:nvSpPr>
        <p:spPr bwMode="auto">
          <a:xfrm rot="-543031">
            <a:off x="6513021" y="3772885"/>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1</a:t>
            </a:r>
          </a:p>
        </p:txBody>
      </p:sp>
      <p:sp>
        <p:nvSpPr>
          <p:cNvPr id="89105" name="Line 16"/>
          <p:cNvSpPr>
            <a:spLocks noChangeShapeType="1"/>
          </p:cNvSpPr>
          <p:nvPr/>
        </p:nvSpPr>
        <p:spPr bwMode="auto">
          <a:xfrm flipH="1">
            <a:off x="6156325" y="4195763"/>
            <a:ext cx="2286000" cy="381000"/>
          </a:xfrm>
          <a:prstGeom prst="line">
            <a:avLst/>
          </a:prstGeom>
          <a:noFill/>
          <a:ln w="25400">
            <a:solidFill>
              <a:schemeClr val="accent1"/>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6" name="Text Box 17"/>
          <p:cNvSpPr txBox="1">
            <a:spLocks noChangeArrowheads="1"/>
          </p:cNvSpPr>
          <p:nvPr/>
        </p:nvSpPr>
        <p:spPr bwMode="auto">
          <a:xfrm rot="-543031">
            <a:off x="6513021" y="4077685"/>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2</a:t>
            </a:r>
          </a:p>
        </p:txBody>
      </p:sp>
      <p:sp>
        <p:nvSpPr>
          <p:cNvPr id="89107" name="Line 18"/>
          <p:cNvSpPr>
            <a:spLocks noChangeShapeType="1"/>
          </p:cNvSpPr>
          <p:nvPr/>
        </p:nvSpPr>
        <p:spPr bwMode="auto">
          <a:xfrm flipH="1">
            <a:off x="6156325" y="4538663"/>
            <a:ext cx="2286000" cy="381000"/>
          </a:xfrm>
          <a:prstGeom prst="line">
            <a:avLst/>
          </a:prstGeom>
          <a:noFill/>
          <a:ln w="25400">
            <a:solidFill>
              <a:schemeClr val="accent1"/>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8" name="Text Box 19"/>
          <p:cNvSpPr txBox="1">
            <a:spLocks noChangeArrowheads="1"/>
          </p:cNvSpPr>
          <p:nvPr/>
        </p:nvSpPr>
        <p:spPr bwMode="auto">
          <a:xfrm rot="-543031">
            <a:off x="6513021" y="4420585"/>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3</a:t>
            </a:r>
          </a:p>
        </p:txBody>
      </p:sp>
      <p:sp>
        <p:nvSpPr>
          <p:cNvPr id="22" name="Rectangle 3"/>
          <p:cNvSpPr txBox="1">
            <a:spLocks noChangeArrowheads="1"/>
          </p:cNvSpPr>
          <p:nvPr/>
        </p:nvSpPr>
        <p:spPr bwMode="auto">
          <a:xfrm>
            <a:off x="304800" y="1747838"/>
            <a:ext cx="5181600" cy="401955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383" tIns="45692" rIns="91383" bIns="45692"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charset="0"/>
              <a:buChar char="l"/>
              <a:defRPr sz="2800">
                <a:solidFill>
                  <a:schemeClr val="tx1"/>
                </a:solidFill>
                <a:latin typeface="+mn-lt"/>
                <a:ea typeface="ＭＳ Ｐゴシック"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charset="0"/>
              <a:buChar char="l"/>
              <a:defRPr sz="2400">
                <a:solidFill>
                  <a:schemeClr val="tx1"/>
                </a:solidFill>
                <a:latin typeface="+mn-lt"/>
                <a:ea typeface="ＭＳ Ｐゴシック" charset="-128"/>
              </a:defRPr>
            </a:lvl2pPr>
            <a:lvl3pPr marL="987425" indent="-293688" algn="l" rtl="0" eaLnBrk="0" fontAlgn="base" hangingPunct="0">
              <a:spcBef>
                <a:spcPct val="20000"/>
              </a:spcBef>
              <a:spcAft>
                <a:spcPct val="0"/>
              </a:spcAft>
              <a:buClr>
                <a:schemeClr val="accent1"/>
              </a:buClr>
              <a:buSzPct val="70000"/>
              <a:buFont typeface="Wingdings" charset="0"/>
              <a:buChar char="l"/>
              <a:defRPr sz="2000">
                <a:solidFill>
                  <a:schemeClr val="tx1"/>
                </a:solidFill>
                <a:latin typeface="+mn-lt"/>
                <a:ea typeface="ＭＳ Ｐゴシック" charset="-128"/>
              </a:defRPr>
            </a:lvl3pPr>
            <a:lvl4pPr marL="1281113" indent="-292100" algn="l" rtl="0" eaLnBrk="0" fontAlgn="base" hangingPunct="0">
              <a:spcBef>
                <a:spcPct val="20000"/>
              </a:spcBef>
              <a:spcAft>
                <a:spcPct val="0"/>
              </a:spcAft>
              <a:buClr>
                <a:schemeClr val="tx2"/>
              </a:buClr>
              <a:buSzPct val="75000"/>
              <a:buFont typeface="Wingdings" charset="0"/>
              <a:buChar char="§"/>
              <a:defRPr>
                <a:solidFill>
                  <a:schemeClr val="tx1"/>
                </a:solidFill>
                <a:latin typeface="+mn-lt"/>
                <a:ea typeface="ＭＳ Ｐゴシック" charset="-128"/>
              </a:defRPr>
            </a:lvl4pPr>
            <a:lvl5pPr marL="1598613" indent="-315913" algn="l" rtl="0" eaLnBrk="0" fontAlgn="base" hangingPunct="0">
              <a:spcBef>
                <a:spcPct val="20000"/>
              </a:spcBef>
              <a:spcAft>
                <a:spcPct val="0"/>
              </a:spcAft>
              <a:buClr>
                <a:schemeClr val="folHlink"/>
              </a:buClr>
              <a:buSzPct val="80000"/>
              <a:buFont typeface="Wingdings" charset="0"/>
              <a:buChar char="§"/>
              <a:defRPr>
                <a:solidFill>
                  <a:schemeClr val="tx1"/>
                </a:solidFill>
                <a:latin typeface="+mn-lt"/>
                <a:ea typeface="ＭＳ Ｐゴシック" charset="-128"/>
              </a:defRPr>
            </a:lvl5pPr>
            <a:lvl6pPr marL="20558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6pPr>
            <a:lvl7pPr marL="25130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7pPr>
            <a:lvl8pPr marL="29702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8pPr>
            <a:lvl9pPr marL="34274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9pPr>
          </a:lstStyle>
          <a:p>
            <a:r>
              <a:rPr lang="en-US" sz="2400" b="0" dirty="0"/>
              <a:t>Batch requests and responses to reduce the number of packets</a:t>
            </a:r>
          </a:p>
          <a:p>
            <a:endParaRPr lang="en-US" sz="2400" b="0" dirty="0"/>
          </a:p>
          <a:p>
            <a:r>
              <a:rPr lang="en-US" sz="2400" b="0" dirty="0"/>
              <a:t>Multiple requests can be contained in one TCP segment</a:t>
            </a:r>
          </a:p>
          <a:p>
            <a:endParaRPr lang="en-US" sz="2400" b="0" dirty="0"/>
          </a:p>
        </p:txBody>
      </p:sp>
    </p:spTree>
    <p:extLst>
      <p:ext uri="{BB962C8B-B14F-4D97-AF65-F5344CB8AC3E}">
        <p14:creationId xmlns:p14="http://schemas.microsoft.com/office/powerpoint/2010/main" val="1804207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 Getting </a:t>
            </a:r>
            <a:r>
              <a:rPr lang="en-US" i="1" dirty="0" smtClean="0"/>
              <a:t>n</a:t>
            </a:r>
            <a:r>
              <a:rPr lang="en-US" dirty="0" smtClean="0"/>
              <a:t> Small Objects</a:t>
            </a:r>
            <a:endParaRPr lang="en-US" dirty="0"/>
          </a:p>
        </p:txBody>
      </p:sp>
      <p:sp>
        <p:nvSpPr>
          <p:cNvPr id="3" name="Content Placeholder 2"/>
          <p:cNvSpPr>
            <a:spLocks noGrp="1"/>
          </p:cNvSpPr>
          <p:nvPr>
            <p:ph idx="1"/>
          </p:nvPr>
        </p:nvSpPr>
        <p:spPr/>
        <p:txBody>
          <a:bodyPr/>
          <a:lstStyle/>
          <a:p>
            <a:pPr marL="0" indent="0" algn="ctr">
              <a:buNone/>
            </a:pPr>
            <a:r>
              <a:rPr lang="en-US" i="1" dirty="0" smtClean="0">
                <a:solidFill>
                  <a:srgbClr val="FF0000"/>
                </a:solidFill>
              </a:rPr>
              <a:t>Time dominated by latency</a:t>
            </a:r>
          </a:p>
          <a:p>
            <a:pPr marL="0" indent="0" algn="ctr">
              <a:buNone/>
            </a:pPr>
            <a:endParaRPr lang="en-US" i="1" dirty="0" smtClean="0">
              <a:solidFill>
                <a:schemeClr val="accent1"/>
              </a:solidFill>
            </a:endParaRPr>
          </a:p>
          <a:p>
            <a:r>
              <a:rPr lang="en-US" dirty="0" smtClean="0"/>
              <a:t>One-at-a-time:  ~2n RTT</a:t>
            </a:r>
          </a:p>
          <a:p>
            <a:pPr lvl="8"/>
            <a:endParaRPr lang="en-US" dirty="0" smtClean="0"/>
          </a:p>
          <a:p>
            <a:r>
              <a:rPr lang="en-US" dirty="0"/>
              <a:t>M concurrent: ~2[n/m] </a:t>
            </a:r>
            <a:r>
              <a:rPr lang="en-US" dirty="0" smtClean="0"/>
              <a:t>RTT</a:t>
            </a:r>
          </a:p>
          <a:p>
            <a:pPr lvl="6"/>
            <a:endParaRPr lang="en-US" dirty="0" smtClean="0"/>
          </a:p>
          <a:p>
            <a:r>
              <a:rPr lang="en-US" dirty="0" smtClean="0"/>
              <a:t>Persistent: ~ (n+1)RTT</a:t>
            </a:r>
          </a:p>
          <a:p>
            <a:pPr lvl="7"/>
            <a:endParaRPr lang="en-US" dirty="0" smtClean="0"/>
          </a:p>
          <a:p>
            <a:r>
              <a:rPr lang="en-US" dirty="0" smtClean="0"/>
              <a:t>Pipelined: ~2 RTT</a:t>
            </a:r>
          </a:p>
          <a:p>
            <a:pPr lvl="8"/>
            <a:endParaRPr lang="en-US" dirty="0" smtClean="0"/>
          </a:p>
          <a:p>
            <a:r>
              <a:rPr lang="en-US" dirty="0" smtClean="0"/>
              <a:t>Pipelined/Persistent: ~2 RTT first time, RTT later</a:t>
            </a:r>
          </a:p>
          <a:p>
            <a:endParaRPr lang="en-US" dirty="0"/>
          </a:p>
        </p:txBody>
      </p:sp>
    </p:spTree>
    <p:extLst>
      <p:ext uri="{BB962C8B-B14F-4D97-AF65-F5344CB8AC3E}">
        <p14:creationId xmlns:p14="http://schemas.microsoft.com/office/powerpoint/2010/main" val="1009395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 Getting </a:t>
            </a:r>
            <a:r>
              <a:rPr lang="en-US" i="1" dirty="0" smtClean="0"/>
              <a:t>n</a:t>
            </a:r>
            <a:r>
              <a:rPr lang="en-US" dirty="0" smtClean="0"/>
              <a:t> Large Objects</a:t>
            </a:r>
            <a:endParaRPr lang="en-US" dirty="0"/>
          </a:p>
        </p:txBody>
      </p:sp>
      <p:sp>
        <p:nvSpPr>
          <p:cNvPr id="3" name="Content Placeholder 2"/>
          <p:cNvSpPr>
            <a:spLocks noGrp="1"/>
          </p:cNvSpPr>
          <p:nvPr>
            <p:ph idx="1"/>
          </p:nvPr>
        </p:nvSpPr>
        <p:spPr/>
        <p:txBody>
          <a:bodyPr/>
          <a:lstStyle/>
          <a:p>
            <a:pPr marL="0" indent="0" algn="ctr">
              <a:buNone/>
            </a:pPr>
            <a:r>
              <a:rPr lang="en-US" i="1" dirty="0" smtClean="0">
                <a:solidFill>
                  <a:srgbClr val="FF0000"/>
                </a:solidFill>
              </a:rPr>
              <a:t>Time dominated by bandwidth</a:t>
            </a:r>
          </a:p>
          <a:p>
            <a:pPr marL="0" indent="0" algn="ctr">
              <a:buNone/>
            </a:pPr>
            <a:endParaRPr lang="en-US" i="1" dirty="0" smtClean="0">
              <a:solidFill>
                <a:schemeClr val="accent1"/>
              </a:solidFill>
            </a:endParaRPr>
          </a:p>
          <a:p>
            <a:r>
              <a:rPr lang="en-US" dirty="0" smtClean="0"/>
              <a:t>One-at-a-time:  ~ </a:t>
            </a:r>
            <a:r>
              <a:rPr lang="en-US" dirty="0" err="1" smtClean="0"/>
              <a:t>nF</a:t>
            </a:r>
            <a:r>
              <a:rPr lang="en-US" dirty="0" smtClean="0"/>
              <a:t>/B</a:t>
            </a:r>
          </a:p>
          <a:p>
            <a:pPr lvl="7"/>
            <a:endParaRPr lang="en-US" dirty="0" smtClean="0"/>
          </a:p>
          <a:p>
            <a:r>
              <a:rPr lang="en-US" dirty="0" smtClean="0"/>
              <a:t>M concurrent: it depends</a:t>
            </a:r>
          </a:p>
          <a:p>
            <a:pPr lvl="1"/>
            <a:r>
              <a:rPr lang="en-US" dirty="0" smtClean="0"/>
              <a:t>If </a:t>
            </a:r>
            <a:r>
              <a:rPr lang="en-US" dirty="0"/>
              <a:t>more flows get no additional bandwidth: ~ </a:t>
            </a:r>
            <a:r>
              <a:rPr lang="en-US" dirty="0" err="1"/>
              <a:t>nF</a:t>
            </a:r>
            <a:r>
              <a:rPr lang="en-US" dirty="0"/>
              <a:t>/B</a:t>
            </a:r>
            <a:endParaRPr lang="en-US" b="1" dirty="0"/>
          </a:p>
          <a:p>
            <a:pPr lvl="1"/>
            <a:r>
              <a:rPr lang="en-US" dirty="0" smtClean="0"/>
              <a:t>If shared with large population of users</a:t>
            </a:r>
            <a:r>
              <a:rPr lang="en-US" dirty="0"/>
              <a:t>: ~ [n/m] </a:t>
            </a:r>
            <a:r>
              <a:rPr lang="en-US" dirty="0" smtClean="0"/>
              <a:t>F/B</a:t>
            </a:r>
          </a:p>
          <a:p>
            <a:pPr lvl="2"/>
            <a:r>
              <a:rPr lang="en-US" b="1" dirty="0" smtClean="0"/>
              <a:t>Where each TCP connection gets the same bandwidth</a:t>
            </a:r>
          </a:p>
          <a:p>
            <a:pPr lvl="8"/>
            <a:endParaRPr lang="en-US" dirty="0" smtClean="0"/>
          </a:p>
          <a:p>
            <a:r>
              <a:rPr lang="en-US" dirty="0" smtClean="0"/>
              <a:t>Pipelined and/or persistent: ~ </a:t>
            </a:r>
            <a:r>
              <a:rPr lang="en-US" dirty="0" err="1" smtClean="0"/>
              <a:t>nF</a:t>
            </a:r>
            <a:r>
              <a:rPr lang="en-US" dirty="0" smtClean="0"/>
              <a:t>/B</a:t>
            </a:r>
          </a:p>
          <a:p>
            <a:pPr lvl="1"/>
            <a:r>
              <a:rPr lang="en-US" dirty="0" smtClean="0"/>
              <a:t>The only thing that helps is getting more bandwidth..</a:t>
            </a:r>
          </a:p>
          <a:p>
            <a:endParaRPr lang="en-US" dirty="0"/>
          </a:p>
        </p:txBody>
      </p:sp>
    </p:spTree>
    <p:extLst>
      <p:ext uri="{BB962C8B-B14F-4D97-AF65-F5344CB8AC3E}">
        <p14:creationId xmlns:p14="http://schemas.microsoft.com/office/powerpoint/2010/main" val="1938134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Any Questions?</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48</a:t>
            </a:fld>
            <a:endParaRPr lang="en-US" altLang="en-US"/>
          </a:p>
        </p:txBody>
      </p:sp>
    </p:spTree>
    <p:extLst>
      <p:ext uri="{BB962C8B-B14F-4D97-AF65-F5344CB8AC3E}">
        <p14:creationId xmlns:p14="http://schemas.microsoft.com/office/powerpoint/2010/main" val="1202752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Improving HTTP Performance:</a:t>
            </a:r>
            <a:br>
              <a:rPr lang="en-US" sz="20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Caching</a:t>
            </a:r>
          </a:p>
        </p:txBody>
      </p:sp>
      <p:sp>
        <p:nvSpPr>
          <p:cNvPr id="92165" name="Rectangle 3"/>
          <p:cNvSpPr>
            <a:spLocks noGrp="1" noChangeArrowheads="1"/>
          </p:cNvSpPr>
          <p:nvPr>
            <p:ph idx="1"/>
          </p:nvPr>
        </p:nvSpPr>
        <p:spPr>
          <a:xfrm>
            <a:off x="228600" y="1295400"/>
            <a:ext cx="8763000" cy="4835525"/>
          </a:xfrm>
        </p:spPr>
        <p:txBody>
          <a:bodyPr/>
          <a:lstStyle/>
          <a:p>
            <a:pPr marL="345863" indent="-228458">
              <a:lnSpc>
                <a:spcPct val="90000"/>
              </a:lnSpc>
            </a:pPr>
            <a:r>
              <a:rPr lang="en-US" dirty="0">
                <a:latin typeface="Arial" charset="0"/>
                <a:cs typeface="Arial" charset="0"/>
              </a:rPr>
              <a:t>Why does caching work?</a:t>
            </a:r>
          </a:p>
          <a:p>
            <a:pPr marL="685380" lvl="1" indent="-228458">
              <a:lnSpc>
                <a:spcPct val="90000"/>
              </a:lnSpc>
            </a:pPr>
            <a:r>
              <a:rPr lang="en-US" dirty="0">
                <a:latin typeface="Arial" charset="0"/>
                <a:ea typeface="Arial" charset="0"/>
                <a:cs typeface="Arial" charset="0"/>
              </a:rPr>
              <a:t>Exploits </a:t>
            </a:r>
            <a:r>
              <a:rPr lang="en-US" i="1" dirty="0">
                <a:latin typeface="Arial" charset="0"/>
                <a:ea typeface="Arial" charset="0"/>
                <a:cs typeface="Arial" charset="0"/>
              </a:rPr>
              <a:t>locality of reference</a:t>
            </a:r>
          </a:p>
          <a:p>
            <a:pPr marL="685380" lvl="1" indent="-228458">
              <a:lnSpc>
                <a:spcPct val="90000"/>
              </a:lnSpc>
            </a:pPr>
            <a:endParaRPr lang="en-US" i="1" dirty="0">
              <a:latin typeface="Arial" charset="0"/>
              <a:ea typeface="Arial" charset="0"/>
              <a:cs typeface="Arial" charset="0"/>
            </a:endParaRPr>
          </a:p>
          <a:p>
            <a:pPr marL="345863" indent="-228458">
              <a:lnSpc>
                <a:spcPct val="90000"/>
              </a:lnSpc>
            </a:pPr>
            <a:r>
              <a:rPr lang="en-US" dirty="0">
                <a:latin typeface="Arial" charset="0"/>
                <a:cs typeface="Arial" charset="0"/>
              </a:rPr>
              <a:t>How well does caching work?</a:t>
            </a:r>
          </a:p>
          <a:p>
            <a:pPr marL="685380" lvl="1" indent="-228458">
              <a:lnSpc>
                <a:spcPct val="90000"/>
              </a:lnSpc>
            </a:pPr>
            <a:r>
              <a:rPr lang="en-US" dirty="0">
                <a:latin typeface="Arial" charset="0"/>
                <a:ea typeface="Arial" charset="0"/>
                <a:cs typeface="Arial" charset="0"/>
              </a:rPr>
              <a:t>Very well, up to a </a:t>
            </a:r>
            <a:r>
              <a:rPr lang="en-US" dirty="0" smtClean="0">
                <a:latin typeface="Arial" charset="0"/>
                <a:ea typeface="Arial" charset="0"/>
                <a:cs typeface="Arial" charset="0"/>
              </a:rPr>
              <a:t>limit</a:t>
            </a:r>
          </a:p>
          <a:p>
            <a:pPr marL="685380" lvl="1" indent="-228458">
              <a:lnSpc>
                <a:spcPct val="90000"/>
              </a:lnSpc>
            </a:pPr>
            <a:endParaRPr lang="en-US" dirty="0">
              <a:latin typeface="Arial" charset="0"/>
              <a:ea typeface="Arial" charset="0"/>
              <a:cs typeface="Arial" charset="0"/>
            </a:endParaRPr>
          </a:p>
          <a:p>
            <a:pPr marL="336130" indent="-228458">
              <a:lnSpc>
                <a:spcPct val="90000"/>
              </a:lnSpc>
            </a:pPr>
            <a:r>
              <a:rPr lang="en-US" dirty="0" smtClean="0">
                <a:latin typeface="Arial" charset="0"/>
                <a:ea typeface="Arial" charset="0"/>
                <a:cs typeface="Arial" charset="0"/>
              </a:rPr>
              <a:t>File popularity has high peak but long tail</a:t>
            </a:r>
            <a:endParaRPr lang="en-US" dirty="0">
              <a:latin typeface="Arial" charset="0"/>
              <a:ea typeface="Arial" charset="0"/>
              <a:cs typeface="Arial" charset="0"/>
            </a:endParaRPr>
          </a:p>
          <a:p>
            <a:pPr marL="685380" lvl="1" indent="-228458">
              <a:lnSpc>
                <a:spcPct val="90000"/>
              </a:lnSpc>
            </a:pPr>
            <a:r>
              <a:rPr lang="en-US" dirty="0">
                <a:latin typeface="Arial" charset="0"/>
                <a:ea typeface="Arial" charset="0"/>
                <a:cs typeface="Arial" charset="0"/>
              </a:rPr>
              <a:t>Large overlap in </a:t>
            </a:r>
            <a:r>
              <a:rPr lang="en-US" dirty="0" smtClean="0">
                <a:latin typeface="Arial" charset="0"/>
                <a:ea typeface="Arial" charset="0"/>
                <a:cs typeface="Arial" charset="0"/>
              </a:rPr>
              <a:t>highly popular content</a:t>
            </a:r>
            <a:endParaRPr lang="en-US" dirty="0">
              <a:latin typeface="Arial" charset="0"/>
              <a:ea typeface="Arial" charset="0"/>
              <a:cs typeface="Arial" charset="0"/>
            </a:endParaRPr>
          </a:p>
          <a:p>
            <a:pPr marL="685380" lvl="1" indent="-228458">
              <a:lnSpc>
                <a:spcPct val="90000"/>
              </a:lnSpc>
            </a:pPr>
            <a:r>
              <a:rPr lang="en-US" dirty="0">
                <a:latin typeface="Arial" charset="0"/>
                <a:ea typeface="Arial" charset="0"/>
                <a:cs typeface="Arial" charset="0"/>
              </a:rPr>
              <a:t>But many unique </a:t>
            </a:r>
            <a:r>
              <a:rPr lang="en-US" dirty="0" smtClean="0">
                <a:latin typeface="Arial" charset="0"/>
                <a:ea typeface="Arial" charset="0"/>
                <a:cs typeface="Arial" charset="0"/>
              </a:rPr>
              <a:t>requests</a:t>
            </a:r>
          </a:p>
          <a:p>
            <a:pPr marL="685380" lvl="1" indent="-228458">
              <a:lnSpc>
                <a:spcPct val="90000"/>
              </a:lnSpc>
            </a:pPr>
            <a:endParaRPr lang="en-US" dirty="0" smtClean="0">
              <a:latin typeface="Arial" charset="0"/>
              <a:ea typeface="Arial" charset="0"/>
              <a:cs typeface="Arial" charset="0"/>
            </a:endParaRPr>
          </a:p>
          <a:p>
            <a:pPr marL="335953" indent="-228458">
              <a:lnSpc>
                <a:spcPct val="90000"/>
              </a:lnSpc>
            </a:pPr>
            <a:r>
              <a:rPr lang="en-US" dirty="0" smtClean="0">
                <a:latin typeface="Arial" charset="0"/>
                <a:ea typeface="Arial" charset="0"/>
                <a:cs typeface="Arial" charset="0"/>
              </a:rPr>
              <a:t>A universal story!</a:t>
            </a:r>
          </a:p>
          <a:p>
            <a:pPr marL="685203" lvl="1" indent="-228458">
              <a:lnSpc>
                <a:spcPct val="90000"/>
              </a:lnSpc>
            </a:pPr>
            <a:r>
              <a:rPr lang="en-US" b="1" dirty="0" smtClean="0">
                <a:latin typeface="Arial" charset="0"/>
                <a:ea typeface="Arial" charset="0"/>
                <a:cs typeface="Arial" charset="0"/>
              </a:rPr>
              <a:t>Hit rate of cache grows logarithmically with size</a:t>
            </a:r>
            <a:endParaRPr lang="en-US" b="1" dirty="0">
              <a:latin typeface="Arial" charset="0"/>
              <a:ea typeface="Arial" charset="0"/>
              <a:cs typeface="Arial" charset="0"/>
            </a:endParaRPr>
          </a:p>
          <a:p>
            <a:pPr>
              <a:lnSpc>
                <a:spcPct val="90000"/>
              </a:lnSpc>
            </a:pPr>
            <a:endParaRPr lang="en-US" sz="2400" dirty="0">
              <a:latin typeface="Arial" charset="0"/>
              <a:cs typeface="Arial" charset="0"/>
            </a:endParaRPr>
          </a:p>
        </p:txBody>
      </p:sp>
    </p:spTree>
    <p:extLst>
      <p:ext uri="{BB962C8B-B14F-4D97-AF65-F5344CB8AC3E}">
        <p14:creationId xmlns:p14="http://schemas.microsoft.com/office/powerpoint/2010/main" val="389395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6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65">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65">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65">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2165">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6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Midterm: Structure</a:t>
            </a:r>
            <a:endParaRPr lang="en-US" dirty="0"/>
          </a:p>
        </p:txBody>
      </p:sp>
      <p:sp>
        <p:nvSpPr>
          <p:cNvPr id="3" name="Content Placeholder 2"/>
          <p:cNvSpPr>
            <a:spLocks noGrp="1"/>
          </p:cNvSpPr>
          <p:nvPr>
            <p:ph idx="1"/>
          </p:nvPr>
        </p:nvSpPr>
        <p:spPr/>
        <p:txBody>
          <a:bodyPr/>
          <a:lstStyle/>
          <a:p>
            <a:r>
              <a:rPr lang="en-US" dirty="0" smtClean="0"/>
              <a:t>True/False; Short questions; Long questions</a:t>
            </a:r>
          </a:p>
          <a:p>
            <a:pPr lvl="3"/>
            <a:endParaRPr lang="en-US" dirty="0"/>
          </a:p>
          <a:p>
            <a:r>
              <a:rPr lang="en-US" dirty="0" smtClean="0"/>
              <a:t>Theme: when things go awry</a:t>
            </a:r>
          </a:p>
          <a:p>
            <a:pPr lvl="1"/>
            <a:r>
              <a:rPr lang="en-US" dirty="0" smtClean="0"/>
              <a:t>Ask you to reason about what happens when things don’t go as planned.</a:t>
            </a:r>
          </a:p>
          <a:p>
            <a:pPr lvl="2"/>
            <a:r>
              <a:rPr lang="en-US" dirty="0" smtClean="0"/>
              <a:t>E.g., what happens if a router gets confused between two ports</a:t>
            </a:r>
          </a:p>
          <a:p>
            <a:pPr lvl="1"/>
            <a:r>
              <a:rPr lang="en-US" dirty="0" smtClean="0"/>
              <a:t>If you understand the material, and you stay relaxed, you’ll be fine</a:t>
            </a:r>
          </a:p>
          <a:p>
            <a:pPr lvl="1"/>
            <a:r>
              <a:rPr lang="en-US" dirty="0" smtClean="0"/>
              <a:t>But don’t expect to be able to just repeat what we’ve said in class. You’ll have to think</a:t>
            </a:r>
            <a:r>
              <a:rPr lang="is-IS" dirty="0" smtClean="0"/>
              <a:t>…..</a:t>
            </a:r>
          </a:p>
          <a:p>
            <a:pPr lvl="4"/>
            <a:endParaRPr lang="is-IS" dirty="0"/>
          </a:p>
          <a:p>
            <a:r>
              <a:rPr lang="is-IS" dirty="0" smtClean="0"/>
              <a:t>Nothing terribly complicated or deep, but...</a:t>
            </a:r>
          </a:p>
          <a:p>
            <a:pPr lvl="1"/>
            <a:r>
              <a:rPr lang="is-IS" dirty="0" smtClean="0"/>
              <a:t>…n</a:t>
            </a:r>
            <a:r>
              <a:rPr lang="en-US" dirty="0" smtClean="0"/>
              <a:t>o </a:t>
            </a:r>
            <a:r>
              <a:rPr lang="en-US" dirty="0"/>
              <a:t>one will get a perfect </a:t>
            </a:r>
            <a:r>
              <a:rPr lang="en-US" dirty="0" smtClean="0"/>
              <a:t>score on this test</a:t>
            </a:r>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5</a:t>
            </a:fld>
            <a:endParaRPr lang="en-US" altLang="en-US" dirty="0"/>
          </a:p>
        </p:txBody>
      </p:sp>
    </p:spTree>
    <p:extLst>
      <p:ext uri="{BB962C8B-B14F-4D97-AF65-F5344CB8AC3E}">
        <p14:creationId xmlns:p14="http://schemas.microsoft.com/office/powerpoint/2010/main" val="551019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Improving HTTP Performance:</a:t>
            </a:r>
            <a:br>
              <a:rPr lang="en-US" sz="20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Caching: How</a:t>
            </a:r>
          </a:p>
        </p:txBody>
      </p:sp>
      <p:sp>
        <p:nvSpPr>
          <p:cNvPr id="1085443" name="Rectangle 3"/>
          <p:cNvSpPr>
            <a:spLocks noGrp="1" noChangeArrowheads="1"/>
          </p:cNvSpPr>
          <p:nvPr>
            <p:ph idx="1"/>
          </p:nvPr>
        </p:nvSpPr>
        <p:spPr/>
        <p:txBody>
          <a:bodyPr/>
          <a:lstStyle/>
          <a:p>
            <a:pPr marL="345863" indent="-228458">
              <a:lnSpc>
                <a:spcPct val="90000"/>
              </a:lnSpc>
            </a:pPr>
            <a:r>
              <a:rPr lang="en-US" dirty="0">
                <a:latin typeface="Arial" charset="0"/>
                <a:cs typeface="Arial" charset="0"/>
              </a:rPr>
              <a:t>Modifier to GET requests:</a:t>
            </a:r>
          </a:p>
          <a:p>
            <a:pPr marL="794850" lvl="1" indent="-228458">
              <a:lnSpc>
                <a:spcPct val="90000"/>
              </a:lnSpc>
            </a:pPr>
            <a:r>
              <a:rPr lang="en-US" sz="2200" dirty="0">
                <a:solidFill>
                  <a:srgbClr val="FF0000"/>
                </a:solidFill>
                <a:latin typeface="Courier" charset="0"/>
                <a:ea typeface="Arial" charset="0"/>
                <a:cs typeface="Arial" charset="0"/>
              </a:rPr>
              <a:t>If-modified-since</a:t>
            </a:r>
            <a:r>
              <a:rPr lang="en-US" dirty="0">
                <a:solidFill>
                  <a:srgbClr val="FF0000"/>
                </a:solidFill>
                <a:latin typeface="Arial" charset="0"/>
                <a:ea typeface="Arial" charset="0"/>
                <a:cs typeface="Arial" charset="0"/>
              </a:rPr>
              <a:t> </a:t>
            </a:r>
            <a:r>
              <a:rPr lang="en-US" dirty="0">
                <a:latin typeface="Arial" charset="0"/>
                <a:ea typeface="Arial" charset="0"/>
                <a:cs typeface="Arial" charset="0"/>
              </a:rPr>
              <a:t>– returns </a:t>
            </a:r>
            <a:r>
              <a:rPr lang="ja-JP" altLang="en-US" dirty="0">
                <a:latin typeface="Arial" charset="0"/>
                <a:ea typeface="Arial" charset="0"/>
                <a:cs typeface="Arial" charset="0"/>
              </a:rPr>
              <a:t>“</a:t>
            </a:r>
            <a:r>
              <a:rPr lang="en-US" dirty="0">
                <a:latin typeface="Arial" charset="0"/>
                <a:ea typeface="Arial" charset="0"/>
                <a:cs typeface="Arial" charset="0"/>
              </a:rPr>
              <a:t>not modified</a:t>
            </a:r>
            <a:r>
              <a:rPr lang="ja-JP" altLang="en-US" dirty="0">
                <a:latin typeface="Arial" charset="0"/>
                <a:ea typeface="Arial" charset="0"/>
                <a:cs typeface="Arial" charset="0"/>
              </a:rPr>
              <a:t>”</a:t>
            </a:r>
            <a:r>
              <a:rPr lang="en-US" dirty="0">
                <a:latin typeface="Arial" charset="0"/>
                <a:ea typeface="Arial" charset="0"/>
                <a:cs typeface="Arial" charset="0"/>
              </a:rPr>
              <a:t> if resource not modified since specified time </a:t>
            </a:r>
          </a:p>
        </p:txBody>
      </p:sp>
      <p:sp>
        <p:nvSpPr>
          <p:cNvPr id="5" name="Text Box 4"/>
          <p:cNvSpPr txBox="1">
            <a:spLocks noChangeArrowheads="1"/>
          </p:cNvSpPr>
          <p:nvPr/>
        </p:nvSpPr>
        <p:spPr bwMode="auto">
          <a:xfrm>
            <a:off x="685800" y="3276600"/>
            <a:ext cx="7796212" cy="1508105"/>
          </a:xfrm>
          <a:prstGeom prst="rect">
            <a:avLst/>
          </a:prstGeom>
          <a:solidFill>
            <a:srgbClr val="CCFFFF"/>
          </a:solidFill>
          <a:ln w="38100">
            <a:solidFill>
              <a:srgbClr val="66CCFF"/>
            </a:solidFill>
            <a:miter lim="800000"/>
            <a:headEnd/>
            <a:tailEnd/>
          </a:ln>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eaLnBrk="1" hangingPunct="1"/>
            <a:r>
              <a:rPr lang="en-US" sz="1800" dirty="0">
                <a:latin typeface="Courier" charset="0"/>
              </a:rPr>
              <a:t>GET /~ee122/fa13/ HTTP/1.1</a:t>
            </a:r>
          </a:p>
          <a:p>
            <a:pPr algn="l" eaLnBrk="1" hangingPunct="1"/>
            <a:r>
              <a:rPr lang="en-US" sz="1800" dirty="0">
                <a:latin typeface="Courier" charset="0"/>
              </a:rPr>
              <a:t>Host: </a:t>
            </a:r>
            <a:r>
              <a:rPr lang="en-US" sz="1800" dirty="0" err="1">
                <a:latin typeface="Courier" charset="0"/>
              </a:rPr>
              <a:t>inst.eecs.berkeley.edu</a:t>
            </a:r>
            <a:endParaRPr lang="en-US" sz="1800" dirty="0">
              <a:latin typeface="Courier" charset="0"/>
            </a:endParaRPr>
          </a:p>
          <a:p>
            <a:pPr algn="l" eaLnBrk="1" hangingPunct="1"/>
            <a:r>
              <a:rPr lang="en-US" sz="1800" dirty="0">
                <a:latin typeface="Courier" charset="0"/>
              </a:rPr>
              <a:t>User-Agent: Mozilla/4.03</a:t>
            </a:r>
          </a:p>
          <a:p>
            <a:pPr algn="l" eaLnBrk="1" hangingPunct="1"/>
            <a:r>
              <a:rPr lang="en-US" sz="1800" dirty="0">
                <a:solidFill>
                  <a:srgbClr val="FF0000"/>
                </a:solidFill>
                <a:latin typeface="Courier" charset="0"/>
              </a:rPr>
              <a:t>If-modified-since: Sun, 27 Oct 2013 22:25:50 GMT</a:t>
            </a:r>
          </a:p>
          <a:p>
            <a:pPr algn="l" eaLnBrk="1" hangingPunct="1"/>
            <a:r>
              <a:rPr lang="en-US" sz="1800" b="0" dirty="0">
                <a:solidFill>
                  <a:schemeClr val="bg2"/>
                </a:solidFill>
                <a:latin typeface="Courier" charset="0"/>
              </a:rPr>
              <a:t>&lt;CRLF&gt;</a:t>
            </a:r>
            <a:endParaRPr lang="en-US" dirty="0">
              <a:latin typeface="Helvetica" charset="0"/>
            </a:endParaRPr>
          </a:p>
        </p:txBody>
      </p:sp>
      <p:sp>
        <p:nvSpPr>
          <p:cNvPr id="6" name="Rectangle 3"/>
          <p:cNvSpPr txBox="1">
            <a:spLocks noChangeArrowheads="1"/>
          </p:cNvSpPr>
          <p:nvPr/>
        </p:nvSpPr>
        <p:spPr bwMode="auto">
          <a:xfrm>
            <a:off x="228600" y="3200400"/>
            <a:ext cx="8763000" cy="3276600"/>
          </a:xfrm>
          <a:prstGeom prst="rect">
            <a:avLst/>
          </a:prstGeom>
          <a:ln/>
          <a:extLst>
            <a:ext uri="{FAA26D3D-D897-4be2-8F04-BA451C77F1D7}">
              <ma14:placeholderFlag xmlns:ma14="http://schemas.microsoft.com/office/mac/drawingml/2011/main" val="1"/>
            </a:ext>
          </a:extLst>
        </p:spPr>
        <p:style>
          <a:lnRef idx="1">
            <a:schemeClr val="dk1"/>
          </a:lnRef>
          <a:fillRef idx="2">
            <a:schemeClr val="dk1"/>
          </a:fillRef>
          <a:effectRef idx="1">
            <a:schemeClr val="dk1"/>
          </a:effectRef>
          <a:fontRef idx="minor">
            <a:schemeClr val="dk1"/>
          </a:fontRef>
        </p:style>
        <p:txBody>
          <a:bodyPr vert="horz" wrap="square" lIns="91383" tIns="45692" rIns="91383" bIns="45692"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charset="0"/>
              <a:buChar char="l"/>
              <a:defRPr sz="2800">
                <a:solidFill>
                  <a:schemeClr val="tx1"/>
                </a:solidFill>
                <a:latin typeface="+mn-lt"/>
                <a:ea typeface="ＭＳ Ｐゴシック"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charset="0"/>
              <a:buChar char="l"/>
              <a:defRPr sz="2400">
                <a:solidFill>
                  <a:schemeClr val="tx1"/>
                </a:solidFill>
                <a:latin typeface="+mn-lt"/>
                <a:ea typeface="ＭＳ Ｐゴシック" charset="-128"/>
              </a:defRPr>
            </a:lvl2pPr>
            <a:lvl3pPr marL="987425" indent="-293688" algn="l" rtl="0" eaLnBrk="0" fontAlgn="base" hangingPunct="0">
              <a:spcBef>
                <a:spcPct val="20000"/>
              </a:spcBef>
              <a:spcAft>
                <a:spcPct val="0"/>
              </a:spcAft>
              <a:buClr>
                <a:schemeClr val="accent1"/>
              </a:buClr>
              <a:buSzPct val="70000"/>
              <a:buFont typeface="Wingdings" charset="0"/>
              <a:buChar char="l"/>
              <a:defRPr sz="2000">
                <a:solidFill>
                  <a:schemeClr val="tx1"/>
                </a:solidFill>
                <a:latin typeface="+mn-lt"/>
                <a:ea typeface="ＭＳ Ｐゴシック" charset="-128"/>
              </a:defRPr>
            </a:lvl3pPr>
            <a:lvl4pPr marL="1281113" indent="-292100" algn="l" rtl="0" eaLnBrk="0" fontAlgn="base" hangingPunct="0">
              <a:spcBef>
                <a:spcPct val="20000"/>
              </a:spcBef>
              <a:spcAft>
                <a:spcPct val="0"/>
              </a:spcAft>
              <a:buClr>
                <a:schemeClr val="tx2"/>
              </a:buClr>
              <a:buSzPct val="75000"/>
              <a:buFont typeface="Wingdings" charset="0"/>
              <a:buChar char="§"/>
              <a:defRPr>
                <a:solidFill>
                  <a:schemeClr val="tx1"/>
                </a:solidFill>
                <a:latin typeface="+mn-lt"/>
                <a:ea typeface="ＭＳ Ｐゴシック" charset="-128"/>
              </a:defRPr>
            </a:lvl4pPr>
            <a:lvl5pPr marL="1598613" indent="-315913" algn="l" rtl="0" eaLnBrk="0" fontAlgn="base" hangingPunct="0">
              <a:spcBef>
                <a:spcPct val="20000"/>
              </a:spcBef>
              <a:spcAft>
                <a:spcPct val="0"/>
              </a:spcAft>
              <a:buClr>
                <a:schemeClr val="folHlink"/>
              </a:buClr>
              <a:buSzPct val="80000"/>
              <a:buFont typeface="Wingdings" charset="0"/>
              <a:buChar char="§"/>
              <a:defRPr>
                <a:solidFill>
                  <a:schemeClr val="tx1"/>
                </a:solidFill>
                <a:latin typeface="+mn-lt"/>
                <a:ea typeface="ＭＳ Ｐゴシック" charset="-128"/>
              </a:defRPr>
            </a:lvl5pPr>
            <a:lvl6pPr marL="20558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6pPr>
            <a:lvl7pPr marL="25130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7pPr>
            <a:lvl8pPr marL="29702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8pPr>
            <a:lvl9pPr marL="34274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9pPr>
          </a:lstStyle>
          <a:p>
            <a:r>
              <a:rPr lang="en-US" sz="2400" b="0" dirty="0">
                <a:latin typeface="Arial" charset="0"/>
                <a:ea typeface="Arial" charset="0"/>
                <a:cs typeface="Arial" charset="0"/>
              </a:rPr>
              <a:t>Client specifies </a:t>
            </a:r>
            <a:r>
              <a:rPr lang="ja-JP" altLang="en-US" sz="2400" b="0" dirty="0">
                <a:latin typeface="Arial" charset="0"/>
                <a:ea typeface="Arial" charset="0"/>
                <a:cs typeface="Arial" charset="0"/>
              </a:rPr>
              <a:t>“</a:t>
            </a:r>
            <a:r>
              <a:rPr lang="en-US" sz="2400" b="0" dirty="0">
                <a:latin typeface="Arial" charset="0"/>
                <a:ea typeface="Arial" charset="0"/>
                <a:cs typeface="Arial" charset="0"/>
              </a:rPr>
              <a:t>if-modified-since</a:t>
            </a:r>
            <a:r>
              <a:rPr lang="ja-JP" altLang="en-US" sz="2400" b="0" dirty="0">
                <a:latin typeface="Arial" charset="0"/>
                <a:ea typeface="Arial" charset="0"/>
                <a:cs typeface="Arial" charset="0"/>
              </a:rPr>
              <a:t>”</a:t>
            </a:r>
            <a:r>
              <a:rPr lang="en-US" sz="2400" b="0" dirty="0">
                <a:latin typeface="Arial" charset="0"/>
                <a:ea typeface="Arial" charset="0"/>
                <a:cs typeface="Arial" charset="0"/>
              </a:rPr>
              <a:t> time in </a:t>
            </a:r>
            <a:r>
              <a:rPr lang="en-US" sz="2400" b="0" dirty="0" smtClean="0">
                <a:latin typeface="Arial" charset="0"/>
                <a:ea typeface="Arial" charset="0"/>
                <a:cs typeface="Arial" charset="0"/>
              </a:rPr>
              <a:t>request</a:t>
            </a:r>
          </a:p>
          <a:p>
            <a:pPr lvl="3"/>
            <a:endParaRPr lang="en-US" sz="1600" b="0" dirty="0">
              <a:latin typeface="Arial" charset="0"/>
              <a:ea typeface="Arial" charset="0"/>
              <a:cs typeface="Arial" charset="0"/>
            </a:endParaRPr>
          </a:p>
          <a:p>
            <a:pPr>
              <a:lnSpc>
                <a:spcPct val="80000"/>
              </a:lnSpc>
            </a:pPr>
            <a:r>
              <a:rPr lang="en-US" sz="2400" b="0" dirty="0">
                <a:latin typeface="Arial" charset="0"/>
                <a:ea typeface="Arial" charset="0"/>
                <a:cs typeface="Arial" charset="0"/>
              </a:rPr>
              <a:t>Server compares this against </a:t>
            </a:r>
            <a:r>
              <a:rPr lang="ja-JP" altLang="en-US" sz="2400" b="0" dirty="0">
                <a:latin typeface="Arial" charset="0"/>
                <a:ea typeface="Arial" charset="0"/>
                <a:cs typeface="Arial" charset="0"/>
              </a:rPr>
              <a:t>“</a:t>
            </a:r>
            <a:r>
              <a:rPr lang="en-US" sz="2400" b="0" dirty="0">
                <a:latin typeface="Arial" charset="0"/>
                <a:ea typeface="Arial" charset="0"/>
                <a:cs typeface="Arial" charset="0"/>
              </a:rPr>
              <a:t>last modified</a:t>
            </a:r>
            <a:r>
              <a:rPr lang="ja-JP" altLang="en-US" sz="2400" b="0" dirty="0">
                <a:latin typeface="Arial" charset="0"/>
                <a:ea typeface="Arial" charset="0"/>
                <a:cs typeface="Arial" charset="0"/>
              </a:rPr>
              <a:t>”</a:t>
            </a:r>
            <a:r>
              <a:rPr lang="en-US" sz="2400" b="0" dirty="0">
                <a:latin typeface="Arial" charset="0"/>
                <a:ea typeface="Arial" charset="0"/>
                <a:cs typeface="Arial" charset="0"/>
              </a:rPr>
              <a:t> time of </a:t>
            </a:r>
            <a:r>
              <a:rPr lang="en-US" sz="2400" b="0" dirty="0" smtClean="0">
                <a:latin typeface="Arial" charset="0"/>
                <a:ea typeface="Arial" charset="0"/>
                <a:cs typeface="Arial" charset="0"/>
              </a:rPr>
              <a:t>resource</a:t>
            </a:r>
          </a:p>
          <a:p>
            <a:pPr lvl="3">
              <a:lnSpc>
                <a:spcPct val="80000"/>
              </a:lnSpc>
            </a:pPr>
            <a:endParaRPr lang="en-US" sz="1600" b="0" dirty="0">
              <a:latin typeface="Arial" charset="0"/>
              <a:ea typeface="Arial" charset="0"/>
              <a:cs typeface="Arial" charset="0"/>
            </a:endParaRPr>
          </a:p>
          <a:p>
            <a:pPr>
              <a:lnSpc>
                <a:spcPct val="80000"/>
              </a:lnSpc>
            </a:pPr>
            <a:r>
              <a:rPr lang="en-US" sz="2400" b="0" dirty="0">
                <a:latin typeface="Arial" charset="0"/>
                <a:ea typeface="Arial" charset="0"/>
                <a:cs typeface="Arial" charset="0"/>
              </a:rPr>
              <a:t>Server returns </a:t>
            </a:r>
            <a:r>
              <a:rPr lang="ja-JP" altLang="en-US" sz="2400" b="0" dirty="0">
                <a:latin typeface="Arial" charset="0"/>
                <a:ea typeface="Arial" charset="0"/>
                <a:cs typeface="Arial" charset="0"/>
              </a:rPr>
              <a:t>“</a:t>
            </a:r>
            <a:r>
              <a:rPr lang="en-US" sz="2400" b="0" dirty="0">
                <a:latin typeface="Arial" charset="0"/>
                <a:ea typeface="Arial" charset="0"/>
                <a:cs typeface="Arial" charset="0"/>
              </a:rPr>
              <a:t>Not Modified</a:t>
            </a:r>
            <a:r>
              <a:rPr lang="ja-JP" altLang="en-US" sz="2400" b="0" dirty="0">
                <a:latin typeface="Arial" charset="0"/>
                <a:ea typeface="Arial" charset="0"/>
                <a:cs typeface="Arial" charset="0"/>
              </a:rPr>
              <a:t>”</a:t>
            </a:r>
            <a:r>
              <a:rPr lang="en-US" sz="2400" b="0" dirty="0">
                <a:latin typeface="Arial" charset="0"/>
                <a:ea typeface="Arial" charset="0"/>
                <a:cs typeface="Arial" charset="0"/>
              </a:rPr>
              <a:t> if resource has not </a:t>
            </a:r>
            <a:r>
              <a:rPr lang="en-US" sz="2400" b="0" dirty="0" smtClean="0">
                <a:latin typeface="Arial" charset="0"/>
                <a:ea typeface="Arial" charset="0"/>
                <a:cs typeface="Arial" charset="0"/>
              </a:rPr>
              <a:t>changed</a:t>
            </a:r>
          </a:p>
          <a:p>
            <a:pPr lvl="3">
              <a:lnSpc>
                <a:spcPct val="80000"/>
              </a:lnSpc>
            </a:pPr>
            <a:endParaRPr lang="en-US" sz="1600" b="0" dirty="0">
              <a:latin typeface="Arial" charset="0"/>
              <a:ea typeface="Arial" charset="0"/>
              <a:cs typeface="Arial" charset="0"/>
            </a:endParaRPr>
          </a:p>
          <a:p>
            <a:pPr>
              <a:lnSpc>
                <a:spcPct val="80000"/>
              </a:lnSpc>
            </a:pPr>
            <a:r>
              <a:rPr lang="en-US" sz="2400" b="0" dirty="0">
                <a:latin typeface="Arial" charset="0"/>
                <a:ea typeface="Arial" charset="0"/>
                <a:cs typeface="Arial" charset="0"/>
              </a:rPr>
              <a:t>…. or a </a:t>
            </a:r>
            <a:r>
              <a:rPr lang="ja-JP" altLang="en-US" sz="2400" b="0" dirty="0">
                <a:latin typeface="Arial" charset="0"/>
                <a:ea typeface="Arial" charset="0"/>
                <a:cs typeface="Arial" charset="0"/>
              </a:rPr>
              <a:t>“</a:t>
            </a:r>
            <a:r>
              <a:rPr lang="en-US" sz="2400" b="0" dirty="0">
                <a:latin typeface="Arial" charset="0"/>
                <a:ea typeface="Arial" charset="0"/>
                <a:cs typeface="Arial" charset="0"/>
              </a:rPr>
              <a:t>OK</a:t>
            </a:r>
            <a:r>
              <a:rPr lang="ja-JP" altLang="en-US" sz="2400" b="0" dirty="0">
                <a:latin typeface="Arial" charset="0"/>
                <a:ea typeface="Arial" charset="0"/>
                <a:cs typeface="Arial" charset="0"/>
              </a:rPr>
              <a:t>”</a:t>
            </a:r>
            <a:r>
              <a:rPr lang="en-US" sz="2400" b="0" dirty="0">
                <a:latin typeface="Arial" charset="0"/>
                <a:ea typeface="Arial" charset="0"/>
                <a:cs typeface="Arial" charset="0"/>
              </a:rPr>
              <a:t> with the latest version otherwise</a:t>
            </a:r>
          </a:p>
        </p:txBody>
      </p:sp>
    </p:spTree>
    <p:extLst>
      <p:ext uri="{BB962C8B-B14F-4D97-AF65-F5344CB8AC3E}">
        <p14:creationId xmlns:p14="http://schemas.microsoft.com/office/powerpoint/2010/main" val="30821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85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54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3" grpId="0" build="p"/>
      <p:bldP spid="5" grpId="0" animBg="1"/>
      <p:bldP spid="6" grpId="0" build="p"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Improving HTTP Performance:</a:t>
            </a:r>
            <a:br>
              <a:rPr lang="en-US" sz="20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Caching: How</a:t>
            </a:r>
          </a:p>
        </p:txBody>
      </p:sp>
      <p:sp>
        <p:nvSpPr>
          <p:cNvPr id="1085443" name="Rectangle 3"/>
          <p:cNvSpPr>
            <a:spLocks noGrp="1" noChangeArrowheads="1"/>
          </p:cNvSpPr>
          <p:nvPr>
            <p:ph idx="1"/>
          </p:nvPr>
        </p:nvSpPr>
        <p:spPr>
          <a:xfrm>
            <a:off x="457200" y="1295400"/>
            <a:ext cx="8686800" cy="4835525"/>
          </a:xfrm>
        </p:spPr>
        <p:txBody>
          <a:bodyPr/>
          <a:lstStyle/>
          <a:p>
            <a:pPr marL="345863" indent="-228458">
              <a:lnSpc>
                <a:spcPct val="90000"/>
              </a:lnSpc>
            </a:pPr>
            <a:r>
              <a:rPr lang="en-US" dirty="0">
                <a:latin typeface="Arial" charset="0"/>
                <a:cs typeface="Arial" charset="0"/>
              </a:rPr>
              <a:t>Modifier to GET requests:</a:t>
            </a:r>
          </a:p>
          <a:p>
            <a:pPr marL="794850" lvl="1" indent="-228458">
              <a:lnSpc>
                <a:spcPct val="90000"/>
              </a:lnSpc>
            </a:pPr>
            <a:r>
              <a:rPr lang="en-US" sz="2200" dirty="0">
                <a:solidFill>
                  <a:srgbClr val="FF0000"/>
                </a:solidFill>
                <a:latin typeface="Courier" charset="0"/>
                <a:ea typeface="Arial" charset="0"/>
                <a:cs typeface="Arial" charset="0"/>
              </a:rPr>
              <a:t>If-modified-since</a:t>
            </a:r>
            <a:r>
              <a:rPr lang="en-US" dirty="0">
                <a:solidFill>
                  <a:srgbClr val="FF0000"/>
                </a:solidFill>
                <a:latin typeface="Arial" charset="0"/>
                <a:ea typeface="Arial" charset="0"/>
                <a:cs typeface="Arial" charset="0"/>
              </a:rPr>
              <a:t> </a:t>
            </a:r>
            <a:r>
              <a:rPr lang="en-US" dirty="0">
                <a:latin typeface="Arial" charset="0"/>
                <a:ea typeface="Arial" charset="0"/>
                <a:cs typeface="Arial" charset="0"/>
              </a:rPr>
              <a:t>– returns </a:t>
            </a:r>
            <a:r>
              <a:rPr lang="ja-JP" altLang="en-US" dirty="0">
                <a:latin typeface="Arial" charset="0"/>
                <a:ea typeface="Arial" charset="0"/>
                <a:cs typeface="Arial" charset="0"/>
              </a:rPr>
              <a:t>“</a:t>
            </a:r>
            <a:r>
              <a:rPr lang="en-US" dirty="0">
                <a:latin typeface="Arial" charset="0"/>
                <a:ea typeface="Arial" charset="0"/>
                <a:cs typeface="Arial" charset="0"/>
              </a:rPr>
              <a:t>not modified</a:t>
            </a:r>
            <a:r>
              <a:rPr lang="ja-JP" altLang="en-US" dirty="0">
                <a:latin typeface="Arial" charset="0"/>
                <a:ea typeface="Arial" charset="0"/>
                <a:cs typeface="Arial" charset="0"/>
              </a:rPr>
              <a:t>”</a:t>
            </a:r>
            <a:r>
              <a:rPr lang="en-US" dirty="0">
                <a:latin typeface="Arial" charset="0"/>
                <a:ea typeface="Arial" charset="0"/>
                <a:cs typeface="Arial" charset="0"/>
              </a:rPr>
              <a:t> if resource not modified since specified time </a:t>
            </a:r>
          </a:p>
          <a:p>
            <a:pPr marL="345863" indent="-228458">
              <a:lnSpc>
                <a:spcPct val="90000"/>
              </a:lnSpc>
            </a:pPr>
            <a:r>
              <a:rPr lang="en-US" dirty="0">
                <a:latin typeface="Arial" charset="0"/>
                <a:cs typeface="Arial" charset="0"/>
              </a:rPr>
              <a:t>Response header:</a:t>
            </a:r>
          </a:p>
          <a:p>
            <a:pPr marL="794850" lvl="1" indent="-228458">
              <a:lnSpc>
                <a:spcPct val="90000"/>
              </a:lnSpc>
            </a:pPr>
            <a:r>
              <a:rPr lang="en-US" sz="2200" dirty="0">
                <a:solidFill>
                  <a:srgbClr val="FF0000"/>
                </a:solidFill>
                <a:latin typeface="Courier" charset="0"/>
                <a:ea typeface="Arial" charset="0"/>
                <a:cs typeface="Arial" charset="0"/>
              </a:rPr>
              <a:t>Expires</a:t>
            </a:r>
            <a:r>
              <a:rPr lang="en-US" dirty="0">
                <a:latin typeface="Arial" charset="0"/>
                <a:ea typeface="Arial" charset="0"/>
                <a:cs typeface="Arial" charset="0"/>
              </a:rPr>
              <a:t> – </a:t>
            </a:r>
            <a:r>
              <a:rPr lang="en-US" dirty="0" smtClean="0">
                <a:latin typeface="Arial" charset="0"/>
                <a:ea typeface="Arial" charset="0"/>
                <a:cs typeface="Arial" charset="0"/>
              </a:rPr>
              <a:t>TTL: how </a:t>
            </a:r>
            <a:r>
              <a:rPr lang="en-US" dirty="0">
                <a:latin typeface="Arial" charset="0"/>
                <a:ea typeface="Arial" charset="0"/>
                <a:cs typeface="Arial" charset="0"/>
              </a:rPr>
              <a:t>long it</a:t>
            </a:r>
            <a:r>
              <a:rPr lang="ja-JP" altLang="en-US" dirty="0">
                <a:latin typeface="Arial" charset="0"/>
                <a:ea typeface="Arial" charset="0"/>
                <a:cs typeface="Arial" charset="0"/>
              </a:rPr>
              <a:t>’</a:t>
            </a:r>
            <a:r>
              <a:rPr lang="en-US" dirty="0">
                <a:latin typeface="Arial" charset="0"/>
                <a:ea typeface="Arial" charset="0"/>
                <a:cs typeface="Arial" charset="0"/>
              </a:rPr>
              <a:t>s safe to cache the resource</a:t>
            </a:r>
          </a:p>
          <a:p>
            <a:pPr marL="794850" lvl="1" indent="-228458">
              <a:lnSpc>
                <a:spcPct val="90000"/>
              </a:lnSpc>
            </a:pPr>
            <a:r>
              <a:rPr lang="en-US" sz="2200" dirty="0">
                <a:solidFill>
                  <a:srgbClr val="FF0000"/>
                </a:solidFill>
                <a:latin typeface="Courier" charset="0"/>
                <a:ea typeface="Arial" charset="0"/>
                <a:cs typeface="Arial" charset="0"/>
              </a:rPr>
              <a:t>No-cache</a:t>
            </a:r>
            <a:r>
              <a:rPr lang="en-US" dirty="0">
                <a:solidFill>
                  <a:srgbClr val="FF0000"/>
                </a:solidFill>
                <a:latin typeface="Arial" charset="0"/>
                <a:ea typeface="Arial" charset="0"/>
                <a:cs typeface="Arial" charset="0"/>
              </a:rPr>
              <a:t> </a:t>
            </a:r>
            <a:r>
              <a:rPr lang="en-US" dirty="0">
                <a:latin typeface="Arial" charset="0"/>
                <a:ea typeface="Arial" charset="0"/>
                <a:cs typeface="Arial" charset="0"/>
              </a:rPr>
              <a:t>– ignore all caches; always get resource directly from server</a:t>
            </a:r>
          </a:p>
          <a:p>
            <a:pPr marL="794850" lvl="1" indent="-228458">
              <a:lnSpc>
                <a:spcPct val="90000"/>
              </a:lnSpc>
            </a:pPr>
            <a:endParaRPr lang="en-US" dirty="0">
              <a:latin typeface="Arial" charset="0"/>
              <a:ea typeface="Arial" charset="0"/>
              <a:cs typeface="Arial" charset="0"/>
            </a:endParaRPr>
          </a:p>
          <a:p>
            <a:pPr marL="794850" lvl="1" indent="-228458">
              <a:lnSpc>
                <a:spcPct val="90000"/>
              </a:lnSpc>
            </a:pPr>
            <a:endParaRPr lang="en-US" dirty="0">
              <a:latin typeface="Arial" charset="0"/>
              <a:ea typeface="Arial" charset="0"/>
              <a:cs typeface="Arial" charset="0"/>
            </a:endParaRPr>
          </a:p>
        </p:txBody>
      </p:sp>
    </p:spTree>
    <p:extLst>
      <p:ext uri="{BB962C8B-B14F-4D97-AF65-F5344CB8AC3E}">
        <p14:creationId xmlns:p14="http://schemas.microsoft.com/office/powerpoint/2010/main" val="1135084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Caching Interaction</a:t>
            </a:r>
            <a:endParaRPr lang="en-US" dirty="0"/>
          </a:p>
        </p:txBody>
      </p:sp>
      <p:sp>
        <p:nvSpPr>
          <p:cNvPr id="3" name="Content Placeholder 2"/>
          <p:cNvSpPr>
            <a:spLocks noGrp="1"/>
          </p:cNvSpPr>
          <p:nvPr>
            <p:ph idx="1"/>
          </p:nvPr>
        </p:nvSpPr>
        <p:spPr/>
        <p:txBody>
          <a:bodyPr/>
          <a:lstStyle/>
          <a:p>
            <a:r>
              <a:rPr lang="en-US" dirty="0" smtClean="0"/>
              <a:t>Client issues request for object</a:t>
            </a:r>
          </a:p>
          <a:p>
            <a:pPr lvl="4"/>
            <a:endParaRPr lang="en-US" dirty="0"/>
          </a:p>
          <a:p>
            <a:r>
              <a:rPr lang="en-US" dirty="0" smtClean="0"/>
              <a:t>If it is in local client cache:</a:t>
            </a:r>
          </a:p>
          <a:p>
            <a:pPr lvl="1"/>
            <a:r>
              <a:rPr lang="en-US" dirty="0" smtClean="0"/>
              <a:t>If within TTL, respond to client</a:t>
            </a:r>
          </a:p>
          <a:p>
            <a:pPr lvl="1"/>
            <a:r>
              <a:rPr lang="en-US" dirty="0" smtClean="0"/>
              <a:t>If not within TTL, send if-modified-since to server</a:t>
            </a:r>
          </a:p>
          <a:p>
            <a:pPr lvl="4"/>
            <a:endParaRPr lang="en-US" dirty="0"/>
          </a:p>
          <a:p>
            <a:r>
              <a:rPr lang="en-US" dirty="0" smtClean="0"/>
              <a:t>If not in local client cache:</a:t>
            </a:r>
          </a:p>
          <a:p>
            <a:pPr lvl="1"/>
            <a:r>
              <a:rPr lang="en-US" dirty="0" smtClean="0"/>
              <a:t>Send request to server</a:t>
            </a:r>
          </a:p>
          <a:p>
            <a:pPr lvl="1"/>
            <a:r>
              <a:rPr lang="en-US" dirty="0" smtClean="0"/>
              <a:t>This request may pass through other caches, which use a similar algorithm</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52</a:t>
            </a:fld>
            <a:endParaRPr lang="en-US" altLang="en-US"/>
          </a:p>
        </p:txBody>
      </p:sp>
    </p:spTree>
    <p:extLst>
      <p:ext uri="{BB962C8B-B14F-4D97-AF65-F5344CB8AC3E}">
        <p14:creationId xmlns:p14="http://schemas.microsoft.com/office/powerpoint/2010/main" val="1878238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sz="2000" dirty="0">
                <a:latin typeface="Helvetica" charset="0"/>
                <a:ea typeface="ＭＳ Ｐゴシック" charset="0"/>
                <a:cs typeface="ＭＳ Ｐゴシック" charset="0"/>
              </a:rPr>
              <a:t>Improving HTTP Performance:</a:t>
            </a:r>
            <a:br>
              <a:rPr lang="en-US" sz="2000" dirty="0">
                <a:latin typeface="Helvetica" charset="0"/>
                <a:ea typeface="ＭＳ Ｐゴシック" charset="0"/>
                <a:cs typeface="ＭＳ Ｐゴシック" charset="0"/>
              </a:rPr>
            </a:br>
            <a:r>
              <a:rPr lang="en-US" sz="3200" dirty="0">
                <a:latin typeface="Helvetica" charset="0"/>
                <a:ea typeface="ＭＳ Ｐゴシック" charset="0"/>
                <a:cs typeface="ＭＳ Ｐゴシック" charset="0"/>
              </a:rPr>
              <a:t>Caching: Where?</a:t>
            </a:r>
          </a:p>
        </p:txBody>
      </p:sp>
      <p:sp>
        <p:nvSpPr>
          <p:cNvPr id="1085443" name="Rectangle 3"/>
          <p:cNvSpPr>
            <a:spLocks noGrp="1" noChangeArrowheads="1"/>
          </p:cNvSpPr>
          <p:nvPr>
            <p:ph idx="1"/>
          </p:nvPr>
        </p:nvSpPr>
        <p:spPr/>
        <p:txBody>
          <a:bodyPr/>
          <a:lstStyle/>
          <a:p>
            <a:pPr marL="345863" indent="-228458">
              <a:lnSpc>
                <a:spcPct val="90000"/>
              </a:lnSpc>
            </a:pPr>
            <a:r>
              <a:rPr lang="en-US" dirty="0" smtClean="0">
                <a:latin typeface="Arial" charset="0"/>
                <a:cs typeface="Arial" charset="0"/>
              </a:rPr>
              <a:t>Options</a:t>
            </a:r>
          </a:p>
          <a:p>
            <a:pPr marL="694898" lvl="1" indent="-228458">
              <a:lnSpc>
                <a:spcPct val="90000"/>
              </a:lnSpc>
            </a:pPr>
            <a:r>
              <a:rPr lang="en-US" dirty="0" smtClean="0">
                <a:latin typeface="Arial" charset="0"/>
                <a:cs typeface="Arial" charset="0"/>
              </a:rPr>
              <a:t>Client </a:t>
            </a:r>
          </a:p>
          <a:p>
            <a:pPr marL="694898" lvl="1" indent="-228458">
              <a:lnSpc>
                <a:spcPct val="90000"/>
              </a:lnSpc>
            </a:pPr>
            <a:r>
              <a:rPr lang="en-US" dirty="0" smtClean="0">
                <a:latin typeface="Arial" charset="0"/>
                <a:cs typeface="Arial" charset="0"/>
              </a:rPr>
              <a:t>Forward proxies </a:t>
            </a:r>
          </a:p>
          <a:p>
            <a:pPr marL="694898" lvl="1" indent="-228458">
              <a:lnSpc>
                <a:spcPct val="90000"/>
              </a:lnSpc>
            </a:pPr>
            <a:r>
              <a:rPr lang="en-US" dirty="0" smtClean="0">
                <a:latin typeface="Arial" charset="0"/>
                <a:cs typeface="Arial" charset="0"/>
              </a:rPr>
              <a:t>Reverse proxies</a:t>
            </a:r>
          </a:p>
          <a:p>
            <a:pPr marL="694898" lvl="1" indent="-228458">
              <a:lnSpc>
                <a:spcPct val="90000"/>
              </a:lnSpc>
            </a:pPr>
            <a:r>
              <a:rPr lang="en-US" dirty="0" smtClean="0">
                <a:latin typeface="Arial" charset="0"/>
                <a:cs typeface="Arial" charset="0"/>
              </a:rPr>
              <a:t>Content Distribution Network </a:t>
            </a:r>
          </a:p>
          <a:p>
            <a:pPr marL="794850" lvl="1" indent="-228458">
              <a:lnSpc>
                <a:spcPct val="90000"/>
              </a:lnSpc>
            </a:pPr>
            <a:endParaRPr lang="en-US" dirty="0">
              <a:latin typeface="Arial" charset="0"/>
              <a:ea typeface="Arial" charset="0"/>
              <a:cs typeface="Arial" charset="0"/>
            </a:endParaRPr>
          </a:p>
          <a:p>
            <a:pPr marL="794850" lvl="1" indent="-228458">
              <a:lnSpc>
                <a:spcPct val="90000"/>
              </a:lnSpc>
            </a:pPr>
            <a:endParaRPr lang="en-US" dirty="0">
              <a:latin typeface="Arial" charset="0"/>
              <a:ea typeface="Arial" charset="0"/>
              <a:cs typeface="Arial" charset="0"/>
            </a:endParaRPr>
          </a:p>
        </p:txBody>
      </p:sp>
    </p:spTree>
    <p:extLst>
      <p:ext uri="{BB962C8B-B14F-4D97-AF65-F5344CB8AC3E}">
        <p14:creationId xmlns:p14="http://schemas.microsoft.com/office/powerpoint/2010/main" val="1124150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85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5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854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854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85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2"/>
          <p:cNvSpPr>
            <a:spLocks noGrp="1" noChangeArrowheads="1"/>
          </p:cNvSpPr>
          <p:nvPr>
            <p:ph type="title"/>
          </p:nvPr>
        </p:nvSpPr>
        <p:spPr/>
        <p:txBody>
          <a:bodyPr/>
          <a:lstStyle/>
          <a:p>
            <a:r>
              <a:rPr lang="en-US" sz="2000" dirty="0">
                <a:latin typeface="Helvetica" charset="0"/>
                <a:ea typeface="ＭＳ Ｐゴシック" charset="0"/>
                <a:cs typeface="ＭＳ Ｐゴシック" charset="0"/>
              </a:rPr>
              <a:t>Improving HTTP Performance:</a:t>
            </a:r>
            <a:br>
              <a:rPr lang="en-US" sz="2000" dirty="0">
                <a:latin typeface="Helvetica" charset="0"/>
                <a:ea typeface="ＭＳ Ｐゴシック" charset="0"/>
                <a:cs typeface="ＭＳ Ｐゴシック" charset="0"/>
              </a:rPr>
            </a:br>
            <a:r>
              <a:rPr lang="en-US" sz="3200" dirty="0">
                <a:latin typeface="Helvetica" charset="0"/>
                <a:ea typeface="ＭＳ Ｐゴシック" charset="0"/>
                <a:cs typeface="ＭＳ Ｐゴシック" charset="0"/>
              </a:rPr>
              <a:t>Caching: Where?</a:t>
            </a:r>
          </a:p>
        </p:txBody>
      </p:sp>
      <p:sp>
        <p:nvSpPr>
          <p:cNvPr id="1669123" name="Rectangle 3"/>
          <p:cNvSpPr>
            <a:spLocks noGrp="1" noChangeArrowheads="1"/>
          </p:cNvSpPr>
          <p:nvPr>
            <p:ph idx="1"/>
          </p:nvPr>
        </p:nvSpPr>
        <p:spPr/>
        <p:txBody>
          <a:bodyPr/>
          <a:lstStyle/>
          <a:p>
            <a:r>
              <a:rPr lang="en-US" sz="2400" dirty="0"/>
              <a:t>Baseline: Many clients transfer same information</a:t>
            </a:r>
            <a:r>
              <a:rPr lang="en-US" sz="2400" dirty="0">
                <a:sym typeface="Wingdings" charset="0"/>
              </a:rPr>
              <a:t> </a:t>
            </a:r>
          </a:p>
          <a:p>
            <a:pPr lvl="1"/>
            <a:r>
              <a:rPr lang="en-US" dirty="0">
                <a:sym typeface="Wingdings" charset="0"/>
              </a:rPr>
              <a:t>Generate unnecessary server and network load</a:t>
            </a:r>
          </a:p>
          <a:p>
            <a:pPr lvl="1"/>
            <a:r>
              <a:rPr lang="en-US" dirty="0">
                <a:sym typeface="Wingdings" charset="0"/>
              </a:rPr>
              <a:t>Clients experience unnecessary latency</a:t>
            </a:r>
            <a:endParaRPr lang="en-US" dirty="0"/>
          </a:p>
        </p:txBody>
      </p:sp>
      <p:grpSp>
        <p:nvGrpSpPr>
          <p:cNvPr id="1669124" name="Group 4"/>
          <p:cNvGrpSpPr>
            <a:grpSpLocks/>
          </p:cNvGrpSpPr>
          <p:nvPr/>
        </p:nvGrpSpPr>
        <p:grpSpPr bwMode="auto">
          <a:xfrm>
            <a:off x="6019800" y="6096001"/>
            <a:ext cx="371475" cy="381000"/>
            <a:chOff x="1014" y="912"/>
            <a:chExt cx="574" cy="596"/>
          </a:xfrm>
        </p:grpSpPr>
        <p:sp>
          <p:nvSpPr>
            <p:cNvPr id="1669125"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26"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27"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28"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29"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0"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1"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2"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33"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34"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5"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6"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37" name="Group 17"/>
          <p:cNvGrpSpPr>
            <a:grpSpLocks/>
          </p:cNvGrpSpPr>
          <p:nvPr/>
        </p:nvGrpSpPr>
        <p:grpSpPr bwMode="auto">
          <a:xfrm>
            <a:off x="7477125" y="6096001"/>
            <a:ext cx="371475" cy="381000"/>
            <a:chOff x="1014" y="912"/>
            <a:chExt cx="574" cy="596"/>
          </a:xfrm>
        </p:grpSpPr>
        <p:sp>
          <p:nvSpPr>
            <p:cNvPr id="1669138"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39"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0"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1"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42"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3"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4"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5"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46"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47"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8"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9"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50" name="Group 30"/>
          <p:cNvGrpSpPr>
            <a:grpSpLocks/>
          </p:cNvGrpSpPr>
          <p:nvPr/>
        </p:nvGrpSpPr>
        <p:grpSpPr bwMode="auto">
          <a:xfrm>
            <a:off x="1219200" y="6096001"/>
            <a:ext cx="371475" cy="381000"/>
            <a:chOff x="1014" y="912"/>
            <a:chExt cx="574" cy="596"/>
          </a:xfrm>
        </p:grpSpPr>
        <p:sp>
          <p:nvSpPr>
            <p:cNvPr id="1669151"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52"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3"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4"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55"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6"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7"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8"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59"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60"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1"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2"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63" name="Group 43"/>
          <p:cNvGrpSpPr>
            <a:grpSpLocks/>
          </p:cNvGrpSpPr>
          <p:nvPr/>
        </p:nvGrpSpPr>
        <p:grpSpPr bwMode="auto">
          <a:xfrm>
            <a:off x="2895600" y="6096001"/>
            <a:ext cx="371475" cy="381000"/>
            <a:chOff x="1014" y="912"/>
            <a:chExt cx="574" cy="596"/>
          </a:xfrm>
        </p:grpSpPr>
        <p:sp>
          <p:nvSpPr>
            <p:cNvPr id="1669164"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65"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6"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7"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68"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9"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0"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1"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72"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73"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4"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5"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76" name="Group 56"/>
          <p:cNvGrpSpPr>
            <a:grpSpLocks/>
          </p:cNvGrpSpPr>
          <p:nvPr/>
        </p:nvGrpSpPr>
        <p:grpSpPr bwMode="auto">
          <a:xfrm>
            <a:off x="1371600" y="4572000"/>
            <a:ext cx="2179638" cy="1447800"/>
            <a:chOff x="832" y="1344"/>
            <a:chExt cx="1136" cy="1024"/>
          </a:xfrm>
        </p:grpSpPr>
        <p:sp>
          <p:nvSpPr>
            <p:cNvPr id="1669177"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8"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9"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0"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1"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2"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3"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4"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5"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1669186" name="Group 66"/>
          <p:cNvGrpSpPr>
            <a:grpSpLocks/>
          </p:cNvGrpSpPr>
          <p:nvPr/>
        </p:nvGrpSpPr>
        <p:grpSpPr bwMode="auto">
          <a:xfrm>
            <a:off x="5440364" y="4572000"/>
            <a:ext cx="2179637" cy="1447800"/>
            <a:chOff x="832" y="1344"/>
            <a:chExt cx="1136" cy="1024"/>
          </a:xfrm>
        </p:grpSpPr>
        <p:sp>
          <p:nvSpPr>
            <p:cNvPr id="1669187"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8"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9"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0"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1"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2"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3"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4"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5"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1669196" name="Group 76"/>
          <p:cNvGrpSpPr>
            <a:grpSpLocks/>
          </p:cNvGrpSpPr>
          <p:nvPr/>
        </p:nvGrpSpPr>
        <p:grpSpPr bwMode="auto">
          <a:xfrm>
            <a:off x="3276600" y="3962401"/>
            <a:ext cx="2438400" cy="1447800"/>
            <a:chOff x="832" y="1344"/>
            <a:chExt cx="1136" cy="1024"/>
          </a:xfrm>
        </p:grpSpPr>
        <p:sp>
          <p:nvSpPr>
            <p:cNvPr id="1669197"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8"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9"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0"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1"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2"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3"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4"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5"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1669206" name="Text Box 86"/>
          <p:cNvSpPr txBox="1">
            <a:spLocks noChangeArrowheads="1"/>
          </p:cNvSpPr>
          <p:nvPr/>
        </p:nvSpPr>
        <p:spPr bwMode="auto">
          <a:xfrm>
            <a:off x="3556439" y="3476637"/>
            <a:ext cx="939361"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a:latin typeface="+mn-lt"/>
              </a:rPr>
              <a:t>Server</a:t>
            </a:r>
          </a:p>
        </p:txBody>
      </p:sp>
      <p:sp>
        <p:nvSpPr>
          <p:cNvPr id="1669207" name="Text Box 87"/>
          <p:cNvSpPr txBox="1">
            <a:spLocks noChangeArrowheads="1"/>
          </p:cNvSpPr>
          <p:nvPr/>
        </p:nvSpPr>
        <p:spPr bwMode="auto">
          <a:xfrm>
            <a:off x="252488" y="6143637"/>
            <a:ext cx="966712"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a:latin typeface="+mn-lt"/>
              </a:rPr>
              <a:t>Clients</a:t>
            </a:r>
          </a:p>
        </p:txBody>
      </p:sp>
      <p:sp>
        <p:nvSpPr>
          <p:cNvPr id="1669208"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09"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0"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1"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2"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smtClean="0">
                <a:latin typeface="+mn-lt"/>
              </a:rPr>
              <a:t>Tier-1 ISP</a:t>
            </a:r>
            <a:endParaRPr lang="en-US" b="0" dirty="0">
              <a:latin typeface="+mn-lt"/>
            </a:endParaRPr>
          </a:p>
        </p:txBody>
      </p:sp>
      <p:sp>
        <p:nvSpPr>
          <p:cNvPr id="1669213"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1669214"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669215" name="Object 95"/>
          <p:cNvGraphicFramePr>
            <a:graphicFrameLocks noChangeAspect="1"/>
          </p:cNvGraphicFramePr>
          <p:nvPr>
            <p:extLst/>
          </p:nvPr>
        </p:nvGraphicFramePr>
        <p:xfrm>
          <a:off x="4486276" y="3429000"/>
          <a:ext cx="314325" cy="515938"/>
        </p:xfrm>
        <a:graphic>
          <a:graphicData uri="http://schemas.openxmlformats.org/presentationml/2006/ole">
            <mc:AlternateContent xmlns:mc="http://schemas.openxmlformats.org/markup-compatibility/2006">
              <mc:Choice xmlns:v="urn:schemas-microsoft-com:vml" Requires="v">
                <p:oleObj spid="_x0000_s1053" name="Clip" r:id="rId3" imgW="2106360" imgH="3468960" progId="MS_ClipArt_Gallery.5">
                  <p:embed/>
                </p:oleObj>
              </mc:Choice>
              <mc:Fallback>
                <p:oleObj name="Clip" r:id="rId3" imgW="2106360" imgH="346896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6276" y="3429000"/>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693452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Improving HTTP Performance:</a:t>
            </a:r>
            <a:br>
              <a:rPr lang="en-US" sz="20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Caching with Reverse Proxies</a:t>
            </a:r>
          </a:p>
        </p:txBody>
      </p:sp>
      <p:sp>
        <p:nvSpPr>
          <p:cNvPr id="100357" name="Rectangle 3"/>
          <p:cNvSpPr>
            <a:spLocks noGrp="1" noChangeArrowheads="1"/>
          </p:cNvSpPr>
          <p:nvPr>
            <p:ph idx="1"/>
          </p:nvPr>
        </p:nvSpPr>
        <p:spPr/>
        <p:txBody>
          <a:bodyPr/>
          <a:lstStyle/>
          <a:p>
            <a:r>
              <a:rPr lang="en-US" sz="2400" dirty="0">
                <a:latin typeface="Arial" charset="0"/>
                <a:cs typeface="Arial" charset="0"/>
              </a:rPr>
              <a:t>Cache documents close to </a:t>
            </a:r>
            <a:r>
              <a:rPr lang="en-US" sz="2400" b="1" dirty="0">
                <a:latin typeface="Arial" charset="0"/>
                <a:cs typeface="Arial" charset="0"/>
              </a:rPr>
              <a:t>server</a:t>
            </a:r>
            <a:r>
              <a:rPr lang="en-US" sz="2400" dirty="0">
                <a:latin typeface="Arial" charset="0"/>
                <a:cs typeface="Arial" charset="0"/>
              </a:rPr>
              <a:t> </a:t>
            </a:r>
            <a:br>
              <a:rPr lang="en-US" sz="2400" dirty="0">
                <a:latin typeface="Arial" charset="0"/>
                <a:cs typeface="Arial" charset="0"/>
              </a:rPr>
            </a:br>
            <a:r>
              <a:rPr lang="en-US" sz="2400" dirty="0">
                <a:latin typeface="Arial" charset="0"/>
                <a:cs typeface="Arial" charset="0"/>
              </a:rPr>
              <a:t>	</a:t>
            </a:r>
            <a:r>
              <a:rPr lang="en-US" sz="2400" dirty="0">
                <a:latin typeface="Arial" charset="0"/>
                <a:cs typeface="Arial" charset="0"/>
                <a:sym typeface="Wingdings" charset="0"/>
              </a:rPr>
              <a:t></a:t>
            </a:r>
            <a:r>
              <a:rPr lang="en-US" sz="2200" dirty="0">
                <a:latin typeface="Arial" charset="0"/>
                <a:cs typeface="Arial" charset="0"/>
                <a:sym typeface="Wingdings" charset="0"/>
              </a:rPr>
              <a:t> decrease server load</a:t>
            </a:r>
          </a:p>
          <a:p>
            <a:r>
              <a:rPr lang="en-US" sz="2400" dirty="0">
                <a:latin typeface="Arial" charset="0"/>
                <a:cs typeface="Arial" charset="0"/>
                <a:sym typeface="Wingdings" charset="0"/>
              </a:rPr>
              <a:t>Typically done by content provider</a:t>
            </a:r>
          </a:p>
          <a:p>
            <a:pPr marL="285575" indent="-285575">
              <a:buNone/>
            </a:pPr>
            <a:endParaRPr lang="en-US" sz="2400" dirty="0">
              <a:latin typeface="Arial" charset="0"/>
              <a:cs typeface="Arial" charset="0"/>
              <a:sym typeface="Wingdings" charset="0"/>
            </a:endParaRPr>
          </a:p>
        </p:txBody>
      </p:sp>
      <p:grpSp>
        <p:nvGrpSpPr>
          <p:cNvPr id="100358" name="Group 4"/>
          <p:cNvGrpSpPr>
            <a:grpSpLocks/>
          </p:cNvGrpSpPr>
          <p:nvPr/>
        </p:nvGrpSpPr>
        <p:grpSpPr bwMode="auto">
          <a:xfrm>
            <a:off x="6172201" y="6400800"/>
            <a:ext cx="371475" cy="381000"/>
            <a:chOff x="1014" y="912"/>
            <a:chExt cx="574" cy="596"/>
          </a:xfrm>
        </p:grpSpPr>
        <p:sp>
          <p:nvSpPr>
            <p:cNvPr id="100443"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0444"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45"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46"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0447"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48"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49"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50"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451"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0452"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53"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54"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0359" name="Group 17"/>
          <p:cNvGrpSpPr>
            <a:grpSpLocks/>
          </p:cNvGrpSpPr>
          <p:nvPr/>
        </p:nvGrpSpPr>
        <p:grpSpPr bwMode="auto">
          <a:xfrm>
            <a:off x="7629526" y="6400800"/>
            <a:ext cx="371475" cy="381000"/>
            <a:chOff x="1014" y="912"/>
            <a:chExt cx="574" cy="596"/>
          </a:xfrm>
        </p:grpSpPr>
        <p:sp>
          <p:nvSpPr>
            <p:cNvPr id="100431"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0432"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33"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34"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0435"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36"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37"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38"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439"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0440"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41"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42"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0360" name="Group 30"/>
          <p:cNvGrpSpPr>
            <a:grpSpLocks/>
          </p:cNvGrpSpPr>
          <p:nvPr/>
        </p:nvGrpSpPr>
        <p:grpSpPr bwMode="auto">
          <a:xfrm>
            <a:off x="1371601" y="6400800"/>
            <a:ext cx="371475" cy="381000"/>
            <a:chOff x="1014" y="912"/>
            <a:chExt cx="574" cy="596"/>
          </a:xfrm>
        </p:grpSpPr>
        <p:sp>
          <p:nvSpPr>
            <p:cNvPr id="100419"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0420"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21"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22"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0423"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24"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25"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26"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427"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0428"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29"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30"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0361" name="Group 43"/>
          <p:cNvGrpSpPr>
            <a:grpSpLocks/>
          </p:cNvGrpSpPr>
          <p:nvPr/>
        </p:nvGrpSpPr>
        <p:grpSpPr bwMode="auto">
          <a:xfrm>
            <a:off x="3048000" y="6400800"/>
            <a:ext cx="371475" cy="381000"/>
            <a:chOff x="1014" y="912"/>
            <a:chExt cx="574" cy="596"/>
          </a:xfrm>
        </p:grpSpPr>
        <p:sp>
          <p:nvSpPr>
            <p:cNvPr id="100407"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0408"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09"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10"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0411"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12"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13"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14"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415"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0416"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17"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18"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0362" name="Group 56"/>
          <p:cNvGrpSpPr>
            <a:grpSpLocks/>
          </p:cNvGrpSpPr>
          <p:nvPr/>
        </p:nvGrpSpPr>
        <p:grpSpPr bwMode="auto">
          <a:xfrm>
            <a:off x="1524000" y="4876801"/>
            <a:ext cx="2179638" cy="1447800"/>
            <a:chOff x="832" y="1344"/>
            <a:chExt cx="1136" cy="1024"/>
          </a:xfrm>
        </p:grpSpPr>
        <p:sp>
          <p:nvSpPr>
            <p:cNvPr id="100398"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a:p>
          </p:txBody>
        </p:sp>
        <p:sp>
          <p:nvSpPr>
            <p:cNvPr id="100399"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a:p>
          </p:txBody>
        </p:sp>
        <p:sp>
          <p:nvSpPr>
            <p:cNvPr id="100400"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a:p>
          </p:txBody>
        </p:sp>
        <p:sp>
          <p:nvSpPr>
            <p:cNvPr id="100401"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a:p>
          </p:txBody>
        </p:sp>
        <p:sp>
          <p:nvSpPr>
            <p:cNvPr id="100402"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a:p>
          </p:txBody>
        </p:sp>
        <p:sp>
          <p:nvSpPr>
            <p:cNvPr id="100403"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a:p>
          </p:txBody>
        </p:sp>
        <p:sp>
          <p:nvSpPr>
            <p:cNvPr id="100404"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a:p>
          </p:txBody>
        </p:sp>
        <p:sp>
          <p:nvSpPr>
            <p:cNvPr id="100405"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a:p>
          </p:txBody>
        </p:sp>
        <p:sp>
          <p:nvSpPr>
            <p:cNvPr id="100406"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a:p>
          </p:txBody>
        </p:sp>
      </p:grpSp>
      <p:grpSp>
        <p:nvGrpSpPr>
          <p:cNvPr id="100363" name="Group 66"/>
          <p:cNvGrpSpPr>
            <a:grpSpLocks/>
          </p:cNvGrpSpPr>
          <p:nvPr/>
        </p:nvGrpSpPr>
        <p:grpSpPr bwMode="auto">
          <a:xfrm>
            <a:off x="5592764" y="4876801"/>
            <a:ext cx="2179637" cy="1447800"/>
            <a:chOff x="832" y="1344"/>
            <a:chExt cx="1136" cy="1024"/>
          </a:xfrm>
        </p:grpSpPr>
        <p:sp>
          <p:nvSpPr>
            <p:cNvPr id="100389"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a:p>
          </p:txBody>
        </p:sp>
        <p:sp>
          <p:nvSpPr>
            <p:cNvPr id="100390"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a:p>
          </p:txBody>
        </p:sp>
        <p:sp>
          <p:nvSpPr>
            <p:cNvPr id="100391"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a:p>
          </p:txBody>
        </p:sp>
        <p:sp>
          <p:nvSpPr>
            <p:cNvPr id="100392"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a:p>
          </p:txBody>
        </p:sp>
        <p:sp>
          <p:nvSpPr>
            <p:cNvPr id="100393"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a:p>
          </p:txBody>
        </p:sp>
        <p:sp>
          <p:nvSpPr>
            <p:cNvPr id="100394"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a:p>
          </p:txBody>
        </p:sp>
        <p:sp>
          <p:nvSpPr>
            <p:cNvPr id="100395"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a:p>
          </p:txBody>
        </p:sp>
        <p:sp>
          <p:nvSpPr>
            <p:cNvPr id="100396"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a:p>
          </p:txBody>
        </p:sp>
        <p:sp>
          <p:nvSpPr>
            <p:cNvPr id="100397"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a:p>
          </p:txBody>
        </p:sp>
      </p:grpSp>
      <p:grpSp>
        <p:nvGrpSpPr>
          <p:cNvPr id="100364" name="Group 76"/>
          <p:cNvGrpSpPr>
            <a:grpSpLocks/>
          </p:cNvGrpSpPr>
          <p:nvPr/>
        </p:nvGrpSpPr>
        <p:grpSpPr bwMode="auto">
          <a:xfrm>
            <a:off x="3429000" y="4267200"/>
            <a:ext cx="2438400" cy="1447800"/>
            <a:chOff x="832" y="1344"/>
            <a:chExt cx="1136" cy="1024"/>
          </a:xfrm>
        </p:grpSpPr>
        <p:sp>
          <p:nvSpPr>
            <p:cNvPr id="100380"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a:p>
          </p:txBody>
        </p:sp>
        <p:sp>
          <p:nvSpPr>
            <p:cNvPr id="100381"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a:p>
          </p:txBody>
        </p:sp>
        <p:sp>
          <p:nvSpPr>
            <p:cNvPr id="100382"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a:p>
          </p:txBody>
        </p:sp>
        <p:sp>
          <p:nvSpPr>
            <p:cNvPr id="100383"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a:p>
          </p:txBody>
        </p:sp>
        <p:sp>
          <p:nvSpPr>
            <p:cNvPr id="100384"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a:p>
          </p:txBody>
        </p:sp>
        <p:sp>
          <p:nvSpPr>
            <p:cNvPr id="100385"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a:p>
          </p:txBody>
        </p:sp>
        <p:sp>
          <p:nvSpPr>
            <p:cNvPr id="100386"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a:p>
          </p:txBody>
        </p:sp>
        <p:sp>
          <p:nvSpPr>
            <p:cNvPr id="100387"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a:p>
          </p:txBody>
        </p:sp>
        <p:sp>
          <p:nvSpPr>
            <p:cNvPr id="100388"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a:p>
          </p:txBody>
        </p:sp>
      </p:grpSp>
      <p:sp>
        <p:nvSpPr>
          <p:cNvPr id="100365" name="Text Box 86"/>
          <p:cNvSpPr txBox="1">
            <a:spLocks noChangeArrowheads="1"/>
          </p:cNvSpPr>
          <p:nvPr/>
        </p:nvSpPr>
        <p:spPr bwMode="auto">
          <a:xfrm>
            <a:off x="571500" y="6448437"/>
            <a:ext cx="816652"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Clients</a:t>
            </a:r>
          </a:p>
        </p:txBody>
      </p:sp>
      <p:sp>
        <p:nvSpPr>
          <p:cNvPr id="100366" name="Freeform 87"/>
          <p:cNvSpPr>
            <a:spLocks/>
          </p:cNvSpPr>
          <p:nvPr/>
        </p:nvSpPr>
        <p:spPr bwMode="auto">
          <a:xfrm>
            <a:off x="1678000" y="4186238"/>
            <a:ext cx="3043237" cy="2211387"/>
          </a:xfrm>
          <a:custGeom>
            <a:avLst/>
            <a:gdLst>
              <a:gd name="T0" fmla="*/ 3043237 w 1920"/>
              <a:gd name="T1" fmla="*/ 0 h 1392"/>
              <a:gd name="T2" fmla="*/ 2814994 w 1920"/>
              <a:gd name="T3" fmla="*/ 305019 h 1392"/>
              <a:gd name="T4" fmla="*/ 2358509 w 1920"/>
              <a:gd name="T5" fmla="*/ 457528 h 1392"/>
              <a:gd name="T6" fmla="*/ 1369457 w 1920"/>
              <a:gd name="T7" fmla="*/ 1067566 h 1392"/>
              <a:gd name="T8" fmla="*/ 456486 w 1920"/>
              <a:gd name="T9" fmla="*/ 1677604 h 1392"/>
              <a:gd name="T10" fmla="*/ 0 w 1920"/>
              <a:gd name="T11" fmla="*/ 2211387 h 1392"/>
              <a:gd name="T12" fmla="*/ 0 60000 65536"/>
              <a:gd name="T13" fmla="*/ 0 60000 65536"/>
              <a:gd name="T14" fmla="*/ 0 60000 65536"/>
              <a:gd name="T15" fmla="*/ 0 60000 65536"/>
              <a:gd name="T16" fmla="*/ 0 60000 65536"/>
              <a:gd name="T17" fmla="*/ 0 60000 65536"/>
              <a:gd name="T18" fmla="*/ 0 w 1920"/>
              <a:gd name="T19" fmla="*/ 0 h 1392"/>
              <a:gd name="T20" fmla="*/ 1920 w 1920"/>
              <a:gd name="T21" fmla="*/ 1392 h 1392"/>
            </a:gdLst>
            <a:ahLst/>
            <a:cxnLst>
              <a:cxn ang="T12">
                <a:pos x="T0" y="T1"/>
              </a:cxn>
              <a:cxn ang="T13">
                <a:pos x="T2" y="T3"/>
              </a:cxn>
              <a:cxn ang="T14">
                <a:pos x="T4" y="T5"/>
              </a:cxn>
              <a:cxn ang="T15">
                <a:pos x="T6" y="T7"/>
              </a:cxn>
              <a:cxn ang="T16">
                <a:pos x="T8" y="T9"/>
              </a:cxn>
              <a:cxn ang="T17">
                <a:pos x="T10" y="T11"/>
              </a:cxn>
            </a:cxnLst>
            <a:rect l="T18" t="T19" r="T20" b="T21"/>
            <a:pathLst>
              <a:path w="1920" h="1392">
                <a:moveTo>
                  <a:pt x="1920" y="0"/>
                </a:moveTo>
                <a:lnTo>
                  <a:pt x="1776" y="192"/>
                </a:lnTo>
                <a:lnTo>
                  <a:pt x="1488" y="288"/>
                </a:lnTo>
                <a:lnTo>
                  <a:pt x="864" y="672"/>
                </a:lnTo>
                <a:lnTo>
                  <a:pt x="288" y="1056"/>
                </a:lnTo>
                <a:lnTo>
                  <a:pt x="0" y="1392"/>
                </a:lnTo>
              </a:path>
            </a:pathLst>
          </a:custGeom>
          <a:noFill/>
          <a:ln w="25400">
            <a:solidFill>
              <a:schemeClr val="tx2"/>
            </a:solidFill>
            <a:round/>
            <a:headEnd/>
            <a:tailEnd type="triangle" w="med" len="med"/>
          </a:ln>
          <a:extLst>
            <a:ext uri="{909E8E84-426E-40dd-AFC4-6F175D3DCCD1}">
              <a14:hiddenFill xmlns:a14="http://schemas.microsoft.com/office/drawing/2010/main" xmlns="">
                <a:solidFill>
                  <a:srgbClr val="FFFFFF"/>
                </a:solidFill>
              </a14:hiddenFill>
            </a:ext>
          </a:extLst>
        </p:spPr>
        <p:txBody>
          <a:bodyPr lIns="90431" tIns="44423" rIns="90431" bIns="44423"/>
          <a:lstStyle/>
          <a:p>
            <a:endParaRPr lang="en-US"/>
          </a:p>
        </p:txBody>
      </p:sp>
      <p:sp>
        <p:nvSpPr>
          <p:cNvPr id="100367" name="Freeform 88"/>
          <p:cNvSpPr>
            <a:spLocks/>
          </p:cNvSpPr>
          <p:nvPr/>
        </p:nvSpPr>
        <p:spPr bwMode="auto">
          <a:xfrm>
            <a:off x="3200400" y="4191000"/>
            <a:ext cx="1600200" cy="2209800"/>
          </a:xfrm>
          <a:custGeom>
            <a:avLst/>
            <a:gdLst>
              <a:gd name="T0" fmla="*/ 1600200 w 1008"/>
              <a:gd name="T1" fmla="*/ 0 h 1296"/>
              <a:gd name="T2" fmla="*/ 1371600 w 1008"/>
              <a:gd name="T3" fmla="*/ 572911 h 1296"/>
              <a:gd name="T4" fmla="*/ 0 w 1008"/>
              <a:gd name="T5" fmla="*/ 1473200 h 1296"/>
              <a:gd name="T6" fmla="*/ 0 w 1008"/>
              <a:gd name="T7" fmla="*/ 2209800 h 1296"/>
              <a:gd name="T8" fmla="*/ 0 60000 65536"/>
              <a:gd name="T9" fmla="*/ 0 60000 65536"/>
              <a:gd name="T10" fmla="*/ 0 60000 65536"/>
              <a:gd name="T11" fmla="*/ 0 60000 65536"/>
              <a:gd name="T12" fmla="*/ 0 w 1008"/>
              <a:gd name="T13" fmla="*/ 0 h 1296"/>
              <a:gd name="T14" fmla="*/ 1008 w 1008"/>
              <a:gd name="T15" fmla="*/ 1296 h 1296"/>
            </a:gdLst>
            <a:ahLst/>
            <a:cxnLst>
              <a:cxn ang="T8">
                <a:pos x="T0" y="T1"/>
              </a:cxn>
              <a:cxn ang="T9">
                <a:pos x="T2" y="T3"/>
              </a:cxn>
              <a:cxn ang="T10">
                <a:pos x="T4" y="T5"/>
              </a:cxn>
              <a:cxn ang="T11">
                <a:pos x="T6" y="T7"/>
              </a:cxn>
            </a:cxnLst>
            <a:rect l="T12" t="T13" r="T14" b="T15"/>
            <a:pathLst>
              <a:path w="1008" h="1296">
                <a:moveTo>
                  <a:pt x="1008" y="0"/>
                </a:moveTo>
                <a:lnTo>
                  <a:pt x="864" y="336"/>
                </a:lnTo>
                <a:lnTo>
                  <a:pt x="0" y="864"/>
                </a:lnTo>
                <a:lnTo>
                  <a:pt x="0" y="1296"/>
                </a:lnTo>
              </a:path>
            </a:pathLst>
          </a:custGeom>
          <a:noFill/>
          <a:ln w="25400">
            <a:solidFill>
              <a:schemeClr val="tx2"/>
            </a:solidFill>
            <a:round/>
            <a:headEnd/>
            <a:tailEnd type="triangle" w="med" len="med"/>
          </a:ln>
          <a:extLst>
            <a:ext uri="{909E8E84-426E-40dd-AFC4-6F175D3DCCD1}">
              <a14:hiddenFill xmlns:a14="http://schemas.microsoft.com/office/drawing/2010/main" xmlns="">
                <a:solidFill>
                  <a:srgbClr val="FFFFFF"/>
                </a:solidFill>
              </a14:hiddenFill>
            </a:ext>
          </a:extLst>
        </p:spPr>
        <p:txBody>
          <a:bodyPr lIns="90431" tIns="44423" rIns="90431" bIns="44423"/>
          <a:lstStyle/>
          <a:p>
            <a:endParaRPr lang="en-US"/>
          </a:p>
        </p:txBody>
      </p:sp>
      <p:sp>
        <p:nvSpPr>
          <p:cNvPr id="100368" name="Freeform 89"/>
          <p:cNvSpPr>
            <a:spLocks/>
          </p:cNvSpPr>
          <p:nvPr/>
        </p:nvSpPr>
        <p:spPr bwMode="auto">
          <a:xfrm>
            <a:off x="4876800" y="4191000"/>
            <a:ext cx="2895600" cy="2209800"/>
          </a:xfrm>
          <a:custGeom>
            <a:avLst/>
            <a:gdLst>
              <a:gd name="T0" fmla="*/ 0 w 1824"/>
              <a:gd name="T1" fmla="*/ 0 h 1392"/>
              <a:gd name="T2" fmla="*/ 609600 w 1824"/>
              <a:gd name="T3" fmla="*/ 457200 h 1392"/>
              <a:gd name="T4" fmla="*/ 1066800 w 1824"/>
              <a:gd name="T5" fmla="*/ 990600 h 1392"/>
              <a:gd name="T6" fmla="*/ 1981200 w 1824"/>
              <a:gd name="T7" fmla="*/ 1066800 h 1392"/>
              <a:gd name="T8" fmla="*/ 2895600 w 1824"/>
              <a:gd name="T9" fmla="*/ 2209800 h 1392"/>
              <a:gd name="T10" fmla="*/ 0 60000 65536"/>
              <a:gd name="T11" fmla="*/ 0 60000 65536"/>
              <a:gd name="T12" fmla="*/ 0 60000 65536"/>
              <a:gd name="T13" fmla="*/ 0 60000 65536"/>
              <a:gd name="T14" fmla="*/ 0 60000 65536"/>
              <a:gd name="T15" fmla="*/ 0 w 1824"/>
              <a:gd name="T16" fmla="*/ 0 h 1392"/>
              <a:gd name="T17" fmla="*/ 1824 w 1824"/>
              <a:gd name="T18" fmla="*/ 1392 h 1392"/>
            </a:gdLst>
            <a:ahLst/>
            <a:cxnLst>
              <a:cxn ang="T10">
                <a:pos x="T0" y="T1"/>
              </a:cxn>
              <a:cxn ang="T11">
                <a:pos x="T2" y="T3"/>
              </a:cxn>
              <a:cxn ang="T12">
                <a:pos x="T4" y="T5"/>
              </a:cxn>
              <a:cxn ang="T13">
                <a:pos x="T6" y="T7"/>
              </a:cxn>
              <a:cxn ang="T14">
                <a:pos x="T8" y="T9"/>
              </a:cxn>
            </a:cxnLst>
            <a:rect l="T15" t="T16" r="T17" b="T18"/>
            <a:pathLst>
              <a:path w="1824" h="1392">
                <a:moveTo>
                  <a:pt x="0" y="0"/>
                </a:moveTo>
                <a:lnTo>
                  <a:pt x="384" y="288"/>
                </a:lnTo>
                <a:lnTo>
                  <a:pt x="672" y="624"/>
                </a:lnTo>
                <a:lnTo>
                  <a:pt x="1248" y="672"/>
                </a:lnTo>
                <a:lnTo>
                  <a:pt x="1824" y="1392"/>
                </a:lnTo>
              </a:path>
            </a:pathLst>
          </a:custGeom>
          <a:noFill/>
          <a:ln w="25400">
            <a:solidFill>
              <a:schemeClr val="tx2"/>
            </a:solidFill>
            <a:round/>
            <a:headEnd/>
            <a:tailEnd type="triangle" w="med" len="med"/>
          </a:ln>
          <a:extLst>
            <a:ext uri="{909E8E84-426E-40dd-AFC4-6F175D3DCCD1}">
              <a14:hiddenFill xmlns:a14="http://schemas.microsoft.com/office/drawing/2010/main" xmlns="">
                <a:solidFill>
                  <a:srgbClr val="FFFFFF"/>
                </a:solidFill>
              </a14:hiddenFill>
            </a:ext>
          </a:extLst>
        </p:spPr>
        <p:txBody>
          <a:bodyPr lIns="90431" tIns="44423" rIns="90431" bIns="44423"/>
          <a:lstStyle/>
          <a:p>
            <a:endParaRPr lang="en-US"/>
          </a:p>
        </p:txBody>
      </p:sp>
      <p:sp>
        <p:nvSpPr>
          <p:cNvPr id="100369" name="Freeform 90"/>
          <p:cNvSpPr>
            <a:spLocks/>
          </p:cNvSpPr>
          <p:nvPr/>
        </p:nvSpPr>
        <p:spPr bwMode="auto">
          <a:xfrm>
            <a:off x="4800600" y="4191000"/>
            <a:ext cx="1600200" cy="2209800"/>
          </a:xfrm>
          <a:custGeom>
            <a:avLst/>
            <a:gdLst>
              <a:gd name="T0" fmla="*/ 0 w 1008"/>
              <a:gd name="T1" fmla="*/ 0 h 1392"/>
              <a:gd name="T2" fmla="*/ 609600 w 1008"/>
              <a:gd name="T3" fmla="*/ 685800 h 1392"/>
              <a:gd name="T4" fmla="*/ 1066800 w 1008"/>
              <a:gd name="T5" fmla="*/ 1371600 h 1392"/>
              <a:gd name="T6" fmla="*/ 1447800 w 1008"/>
              <a:gd name="T7" fmla="*/ 1600200 h 1392"/>
              <a:gd name="T8" fmla="*/ 1600200 w 1008"/>
              <a:gd name="T9" fmla="*/ 2209800 h 1392"/>
              <a:gd name="T10" fmla="*/ 0 60000 65536"/>
              <a:gd name="T11" fmla="*/ 0 60000 65536"/>
              <a:gd name="T12" fmla="*/ 0 60000 65536"/>
              <a:gd name="T13" fmla="*/ 0 60000 65536"/>
              <a:gd name="T14" fmla="*/ 0 60000 65536"/>
              <a:gd name="T15" fmla="*/ 0 w 1008"/>
              <a:gd name="T16" fmla="*/ 0 h 1392"/>
              <a:gd name="T17" fmla="*/ 1008 w 1008"/>
              <a:gd name="T18" fmla="*/ 1392 h 1392"/>
            </a:gdLst>
            <a:ahLst/>
            <a:cxnLst>
              <a:cxn ang="T10">
                <a:pos x="T0" y="T1"/>
              </a:cxn>
              <a:cxn ang="T11">
                <a:pos x="T2" y="T3"/>
              </a:cxn>
              <a:cxn ang="T12">
                <a:pos x="T4" y="T5"/>
              </a:cxn>
              <a:cxn ang="T13">
                <a:pos x="T6" y="T7"/>
              </a:cxn>
              <a:cxn ang="T14">
                <a:pos x="T8" y="T9"/>
              </a:cxn>
            </a:cxnLst>
            <a:rect l="T15" t="T16" r="T17" b="T18"/>
            <a:pathLst>
              <a:path w="1008" h="1392">
                <a:moveTo>
                  <a:pt x="0" y="0"/>
                </a:moveTo>
                <a:lnTo>
                  <a:pt x="384" y="432"/>
                </a:lnTo>
                <a:lnTo>
                  <a:pt x="672" y="864"/>
                </a:lnTo>
                <a:lnTo>
                  <a:pt x="912" y="1008"/>
                </a:lnTo>
                <a:lnTo>
                  <a:pt x="1008" y="1392"/>
                </a:lnTo>
              </a:path>
            </a:pathLst>
          </a:custGeom>
          <a:noFill/>
          <a:ln w="25400">
            <a:solidFill>
              <a:schemeClr val="tx2"/>
            </a:solidFill>
            <a:round/>
            <a:headEnd/>
            <a:tailEnd type="triangle" w="med" len="med"/>
          </a:ln>
          <a:extLst>
            <a:ext uri="{909E8E84-426E-40dd-AFC4-6F175D3DCCD1}">
              <a14:hiddenFill xmlns:a14="http://schemas.microsoft.com/office/drawing/2010/main" xmlns="">
                <a:solidFill>
                  <a:srgbClr val="FFFFFF"/>
                </a:solidFill>
              </a14:hiddenFill>
            </a:ext>
          </a:extLst>
        </p:spPr>
        <p:txBody>
          <a:bodyPr lIns="90431" tIns="44423" rIns="90431" bIns="44423"/>
          <a:lstStyle/>
          <a:p>
            <a:endParaRPr lang="en-US"/>
          </a:p>
        </p:txBody>
      </p:sp>
      <p:sp>
        <p:nvSpPr>
          <p:cNvPr id="100370" name="Text Box 91"/>
          <p:cNvSpPr txBox="1">
            <a:spLocks noChangeArrowheads="1"/>
          </p:cNvSpPr>
          <p:nvPr/>
        </p:nvSpPr>
        <p:spPr bwMode="auto">
          <a:xfrm>
            <a:off x="3962400" y="4648212"/>
            <a:ext cx="1493298"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Backbone ISP</a:t>
            </a:r>
          </a:p>
        </p:txBody>
      </p:sp>
      <p:sp>
        <p:nvSpPr>
          <p:cNvPr id="100371" name="Text Box 92"/>
          <p:cNvSpPr txBox="1">
            <a:spLocks noChangeArrowheads="1"/>
          </p:cNvSpPr>
          <p:nvPr/>
        </p:nvSpPr>
        <p:spPr bwMode="auto">
          <a:xfrm>
            <a:off x="2195515" y="5319725"/>
            <a:ext cx="701414"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ISP-1</a:t>
            </a:r>
          </a:p>
        </p:txBody>
      </p:sp>
      <p:sp>
        <p:nvSpPr>
          <p:cNvPr id="100372" name="Text Box 93"/>
          <p:cNvSpPr txBox="1">
            <a:spLocks noChangeArrowheads="1"/>
          </p:cNvSpPr>
          <p:nvPr/>
        </p:nvSpPr>
        <p:spPr bwMode="auto">
          <a:xfrm>
            <a:off x="6397627" y="5334012"/>
            <a:ext cx="701414"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ISP-2</a:t>
            </a:r>
          </a:p>
        </p:txBody>
      </p:sp>
      <p:sp>
        <p:nvSpPr>
          <p:cNvPr id="100373" name="Text Box 94"/>
          <p:cNvSpPr txBox="1">
            <a:spLocks noChangeArrowheads="1"/>
          </p:cNvSpPr>
          <p:nvPr/>
        </p:nvSpPr>
        <p:spPr bwMode="auto">
          <a:xfrm>
            <a:off x="4953012" y="2943237"/>
            <a:ext cx="795889"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Server</a:t>
            </a:r>
          </a:p>
        </p:txBody>
      </p:sp>
      <p:graphicFrame>
        <p:nvGraphicFramePr>
          <p:cNvPr id="100354" name="Object 2"/>
          <p:cNvGraphicFramePr>
            <a:graphicFrameLocks noChangeAspect="1"/>
          </p:cNvGraphicFramePr>
          <p:nvPr>
            <p:extLst/>
          </p:nvPr>
        </p:nvGraphicFramePr>
        <p:xfrm>
          <a:off x="4638675" y="2867025"/>
          <a:ext cx="314325" cy="515938"/>
        </p:xfrm>
        <a:graphic>
          <a:graphicData uri="http://schemas.openxmlformats.org/presentationml/2006/ole">
            <mc:AlternateContent xmlns:mc="http://schemas.openxmlformats.org/markup-compatibility/2006">
              <mc:Choice xmlns:v="urn:schemas-microsoft-com:vml" Requires="v">
                <p:oleObj spid="_x0000_s4125" name="Clip" r:id="rId4" imgW="2107949" imgH="3470495" progId="MS_ClipArt_Gallery.5">
                  <p:embed/>
                </p:oleObj>
              </mc:Choice>
              <mc:Fallback>
                <p:oleObj name="Clip" r:id="rId4" imgW="2107949" imgH="3470495"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8675" y="2867025"/>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0374" name="Rectangle 96"/>
          <p:cNvSpPr>
            <a:spLocks noChangeArrowheads="1"/>
          </p:cNvSpPr>
          <p:nvPr/>
        </p:nvSpPr>
        <p:spPr bwMode="auto">
          <a:xfrm>
            <a:off x="4191000" y="3886200"/>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0375" name="Rectangle 97"/>
          <p:cNvSpPr>
            <a:spLocks noChangeArrowheads="1"/>
          </p:cNvSpPr>
          <p:nvPr/>
        </p:nvSpPr>
        <p:spPr bwMode="auto">
          <a:xfrm>
            <a:off x="4724400" y="3886200"/>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0376" name="Rectangle 98"/>
          <p:cNvSpPr>
            <a:spLocks noChangeArrowheads="1"/>
          </p:cNvSpPr>
          <p:nvPr/>
        </p:nvSpPr>
        <p:spPr bwMode="auto">
          <a:xfrm>
            <a:off x="5181600" y="3886200"/>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0377" name="Oval 99"/>
          <p:cNvSpPr>
            <a:spLocks noChangeArrowheads="1"/>
          </p:cNvSpPr>
          <p:nvPr/>
        </p:nvSpPr>
        <p:spPr bwMode="auto">
          <a:xfrm>
            <a:off x="3735388" y="3729038"/>
            <a:ext cx="1979612" cy="457200"/>
          </a:xfrm>
          <a:prstGeom prst="ellipse">
            <a:avLst/>
          </a:prstGeom>
          <a:noFill/>
          <a:ln w="12700">
            <a:solidFill>
              <a:srgbClr val="FC0128"/>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p>
        </p:txBody>
      </p:sp>
      <p:sp>
        <p:nvSpPr>
          <p:cNvPr id="100378" name="Line 100"/>
          <p:cNvSpPr>
            <a:spLocks noChangeShapeType="1"/>
          </p:cNvSpPr>
          <p:nvPr/>
        </p:nvSpPr>
        <p:spPr bwMode="auto">
          <a:xfrm>
            <a:off x="4799025" y="3352801"/>
            <a:ext cx="1587" cy="381000"/>
          </a:xfrm>
          <a:prstGeom prst="line">
            <a:avLst/>
          </a:prstGeom>
          <a:noFill/>
          <a:ln w="25400">
            <a:solidFill>
              <a:schemeClr val="tx2"/>
            </a:solidFill>
            <a:round/>
            <a:headEnd type="triangle" w="med" len="me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0379" name="Text Box 101"/>
          <p:cNvSpPr txBox="1">
            <a:spLocks noChangeArrowheads="1"/>
          </p:cNvSpPr>
          <p:nvPr/>
        </p:nvSpPr>
        <p:spPr bwMode="auto">
          <a:xfrm>
            <a:off x="2057401" y="3781437"/>
            <a:ext cx="1681142"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FF0000"/>
                </a:solidFill>
                <a:latin typeface="Arial" charset="0"/>
              </a:rPr>
              <a:t>Reverse proxies</a:t>
            </a:r>
            <a:endParaRPr lang="en-US" sz="1600" b="0">
              <a:latin typeface="Arial" charset="0"/>
            </a:endParaRPr>
          </a:p>
        </p:txBody>
      </p:sp>
    </p:spTree>
    <p:extLst>
      <p:ext uri="{BB962C8B-B14F-4D97-AF65-F5344CB8AC3E}">
        <p14:creationId xmlns:p14="http://schemas.microsoft.com/office/powerpoint/2010/main" val="1260099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Improving HTTP Performance:</a:t>
            </a:r>
            <a:br>
              <a:rPr lang="en-US" sz="20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Caching with Forward Proxies</a:t>
            </a:r>
          </a:p>
        </p:txBody>
      </p:sp>
      <p:sp>
        <p:nvSpPr>
          <p:cNvPr id="102405" name="Rectangle 3"/>
          <p:cNvSpPr>
            <a:spLocks noGrp="1" noChangeArrowheads="1"/>
          </p:cNvSpPr>
          <p:nvPr>
            <p:ph idx="1"/>
          </p:nvPr>
        </p:nvSpPr>
        <p:spPr/>
        <p:txBody>
          <a:bodyPr/>
          <a:lstStyle/>
          <a:p>
            <a:pPr>
              <a:lnSpc>
                <a:spcPct val="90000"/>
              </a:lnSpc>
            </a:pPr>
            <a:r>
              <a:rPr lang="en-US" sz="2400" dirty="0">
                <a:latin typeface="Arial" charset="0"/>
                <a:cs typeface="Arial" charset="0"/>
              </a:rPr>
              <a:t>Cache documents close to </a:t>
            </a:r>
            <a:r>
              <a:rPr lang="en-US" sz="2400" b="1" dirty="0">
                <a:latin typeface="Arial" charset="0"/>
                <a:cs typeface="Arial" charset="0"/>
              </a:rPr>
              <a:t>clients</a:t>
            </a:r>
            <a:r>
              <a:rPr lang="en-US" sz="2400" dirty="0">
                <a:latin typeface="Arial" charset="0"/>
                <a:cs typeface="Arial" charset="0"/>
              </a:rPr>
              <a:t> </a:t>
            </a:r>
          </a:p>
          <a:p>
            <a:pPr marL="285575" indent="-285575">
              <a:lnSpc>
                <a:spcPct val="90000"/>
              </a:lnSpc>
              <a:buNone/>
            </a:pPr>
            <a:r>
              <a:rPr lang="en-US" sz="2400" dirty="0">
                <a:latin typeface="Arial" charset="0"/>
                <a:cs typeface="Arial" charset="0"/>
                <a:sym typeface="Wingdings" charset="0"/>
              </a:rPr>
              <a:t>		 </a:t>
            </a:r>
            <a:r>
              <a:rPr lang="en-US" sz="2000" dirty="0">
                <a:latin typeface="Arial" charset="0"/>
                <a:cs typeface="Arial" charset="0"/>
                <a:sym typeface="Wingdings" charset="0"/>
              </a:rPr>
              <a:t>reduce network traffic and decrease latency</a:t>
            </a:r>
            <a:endParaRPr lang="en-US" sz="2400" dirty="0">
              <a:latin typeface="Arial" charset="0"/>
              <a:cs typeface="Arial" charset="0"/>
              <a:sym typeface="Wingdings" charset="0"/>
            </a:endParaRPr>
          </a:p>
          <a:p>
            <a:pPr marL="285575" indent="-285575"/>
            <a:r>
              <a:rPr lang="en-US" sz="2400" dirty="0">
                <a:latin typeface="Arial" charset="0"/>
                <a:cs typeface="Arial" charset="0"/>
                <a:sym typeface="Wingdings" charset="0"/>
              </a:rPr>
              <a:t>Typically done by ISPs or enterprises</a:t>
            </a:r>
            <a:endParaRPr lang="en-US" sz="2400" dirty="0">
              <a:latin typeface="Arial" charset="0"/>
              <a:cs typeface="Arial" charset="0"/>
            </a:endParaRPr>
          </a:p>
        </p:txBody>
      </p:sp>
      <p:grpSp>
        <p:nvGrpSpPr>
          <p:cNvPr id="102406" name="Group 4"/>
          <p:cNvGrpSpPr>
            <a:grpSpLocks/>
          </p:cNvGrpSpPr>
          <p:nvPr/>
        </p:nvGrpSpPr>
        <p:grpSpPr bwMode="auto">
          <a:xfrm>
            <a:off x="6189664" y="6400800"/>
            <a:ext cx="371475" cy="381000"/>
            <a:chOff x="1014" y="912"/>
            <a:chExt cx="574" cy="596"/>
          </a:xfrm>
        </p:grpSpPr>
        <p:sp>
          <p:nvSpPr>
            <p:cNvPr id="10250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250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0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0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250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0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0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0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250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250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1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1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2407" name="Group 17"/>
          <p:cNvGrpSpPr>
            <a:grpSpLocks/>
          </p:cNvGrpSpPr>
          <p:nvPr/>
        </p:nvGrpSpPr>
        <p:grpSpPr bwMode="auto">
          <a:xfrm>
            <a:off x="7646989" y="6400800"/>
            <a:ext cx="371475" cy="381000"/>
            <a:chOff x="1014" y="912"/>
            <a:chExt cx="574" cy="596"/>
          </a:xfrm>
        </p:grpSpPr>
        <p:sp>
          <p:nvSpPr>
            <p:cNvPr id="102488"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2489"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90"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91"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2492"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93"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94"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95"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2496"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2497"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98"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99"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2408" name="Group 30"/>
          <p:cNvGrpSpPr>
            <a:grpSpLocks/>
          </p:cNvGrpSpPr>
          <p:nvPr/>
        </p:nvGrpSpPr>
        <p:grpSpPr bwMode="auto">
          <a:xfrm>
            <a:off x="1389064" y="6400800"/>
            <a:ext cx="371475" cy="381000"/>
            <a:chOff x="1014" y="912"/>
            <a:chExt cx="574" cy="596"/>
          </a:xfrm>
        </p:grpSpPr>
        <p:sp>
          <p:nvSpPr>
            <p:cNvPr id="10247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247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7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7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248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8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8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8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248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248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8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8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2409" name="Group 43"/>
          <p:cNvGrpSpPr>
            <a:grpSpLocks/>
          </p:cNvGrpSpPr>
          <p:nvPr/>
        </p:nvGrpSpPr>
        <p:grpSpPr bwMode="auto">
          <a:xfrm>
            <a:off x="3065463" y="6400800"/>
            <a:ext cx="371475" cy="381000"/>
            <a:chOff x="1014" y="912"/>
            <a:chExt cx="574" cy="596"/>
          </a:xfrm>
        </p:grpSpPr>
        <p:sp>
          <p:nvSpPr>
            <p:cNvPr id="102464"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2465"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66"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67"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2468"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69"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70"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71"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2472"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2473"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74"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75"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2410" name="Group 56"/>
          <p:cNvGrpSpPr>
            <a:grpSpLocks/>
          </p:cNvGrpSpPr>
          <p:nvPr/>
        </p:nvGrpSpPr>
        <p:grpSpPr bwMode="auto">
          <a:xfrm>
            <a:off x="1541464" y="4876801"/>
            <a:ext cx="2179637" cy="1447800"/>
            <a:chOff x="832" y="1344"/>
            <a:chExt cx="1136" cy="1024"/>
          </a:xfrm>
        </p:grpSpPr>
        <p:sp>
          <p:nvSpPr>
            <p:cNvPr id="102455"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a:p>
          </p:txBody>
        </p:sp>
        <p:sp>
          <p:nvSpPr>
            <p:cNvPr id="102456"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a:p>
          </p:txBody>
        </p:sp>
        <p:sp>
          <p:nvSpPr>
            <p:cNvPr id="102457"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a:p>
          </p:txBody>
        </p:sp>
        <p:sp>
          <p:nvSpPr>
            <p:cNvPr id="102458"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a:p>
          </p:txBody>
        </p:sp>
        <p:sp>
          <p:nvSpPr>
            <p:cNvPr id="102459"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a:p>
          </p:txBody>
        </p:sp>
        <p:sp>
          <p:nvSpPr>
            <p:cNvPr id="102460"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a:p>
          </p:txBody>
        </p:sp>
        <p:sp>
          <p:nvSpPr>
            <p:cNvPr id="102461"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a:p>
          </p:txBody>
        </p:sp>
        <p:sp>
          <p:nvSpPr>
            <p:cNvPr id="102462"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a:p>
          </p:txBody>
        </p:sp>
        <p:sp>
          <p:nvSpPr>
            <p:cNvPr id="102463"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a:p>
          </p:txBody>
        </p:sp>
      </p:grpSp>
      <p:grpSp>
        <p:nvGrpSpPr>
          <p:cNvPr id="102411" name="Group 66"/>
          <p:cNvGrpSpPr>
            <a:grpSpLocks/>
          </p:cNvGrpSpPr>
          <p:nvPr/>
        </p:nvGrpSpPr>
        <p:grpSpPr bwMode="auto">
          <a:xfrm>
            <a:off x="5610225" y="4876801"/>
            <a:ext cx="2179638" cy="1447800"/>
            <a:chOff x="832" y="1344"/>
            <a:chExt cx="1136" cy="1024"/>
          </a:xfrm>
        </p:grpSpPr>
        <p:sp>
          <p:nvSpPr>
            <p:cNvPr id="102446"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a:p>
          </p:txBody>
        </p:sp>
        <p:sp>
          <p:nvSpPr>
            <p:cNvPr id="102447"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a:p>
          </p:txBody>
        </p:sp>
        <p:sp>
          <p:nvSpPr>
            <p:cNvPr id="102448"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a:p>
          </p:txBody>
        </p:sp>
        <p:sp>
          <p:nvSpPr>
            <p:cNvPr id="102449"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a:p>
          </p:txBody>
        </p:sp>
        <p:sp>
          <p:nvSpPr>
            <p:cNvPr id="102450"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a:p>
          </p:txBody>
        </p:sp>
        <p:sp>
          <p:nvSpPr>
            <p:cNvPr id="102451"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a:p>
          </p:txBody>
        </p:sp>
        <p:sp>
          <p:nvSpPr>
            <p:cNvPr id="102452"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a:p>
          </p:txBody>
        </p:sp>
        <p:sp>
          <p:nvSpPr>
            <p:cNvPr id="102453"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a:p>
          </p:txBody>
        </p:sp>
        <p:sp>
          <p:nvSpPr>
            <p:cNvPr id="102454"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a:p>
          </p:txBody>
        </p:sp>
      </p:grpSp>
      <p:grpSp>
        <p:nvGrpSpPr>
          <p:cNvPr id="102412" name="Group 76"/>
          <p:cNvGrpSpPr>
            <a:grpSpLocks/>
          </p:cNvGrpSpPr>
          <p:nvPr/>
        </p:nvGrpSpPr>
        <p:grpSpPr bwMode="auto">
          <a:xfrm>
            <a:off x="3446463" y="4267200"/>
            <a:ext cx="2438400" cy="1447800"/>
            <a:chOff x="832" y="1344"/>
            <a:chExt cx="1136" cy="1024"/>
          </a:xfrm>
        </p:grpSpPr>
        <p:sp>
          <p:nvSpPr>
            <p:cNvPr id="102437"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a:p>
          </p:txBody>
        </p:sp>
        <p:sp>
          <p:nvSpPr>
            <p:cNvPr id="102438"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a:p>
          </p:txBody>
        </p:sp>
        <p:sp>
          <p:nvSpPr>
            <p:cNvPr id="102439"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a:p>
          </p:txBody>
        </p:sp>
        <p:sp>
          <p:nvSpPr>
            <p:cNvPr id="102440"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a:p>
          </p:txBody>
        </p:sp>
        <p:sp>
          <p:nvSpPr>
            <p:cNvPr id="102441"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a:p>
          </p:txBody>
        </p:sp>
        <p:sp>
          <p:nvSpPr>
            <p:cNvPr id="102442"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a:p>
          </p:txBody>
        </p:sp>
        <p:sp>
          <p:nvSpPr>
            <p:cNvPr id="102443"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a:p>
          </p:txBody>
        </p:sp>
        <p:sp>
          <p:nvSpPr>
            <p:cNvPr id="102444"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a:p>
          </p:txBody>
        </p:sp>
        <p:sp>
          <p:nvSpPr>
            <p:cNvPr id="102445"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a:p>
          </p:txBody>
        </p:sp>
      </p:grpSp>
      <p:sp>
        <p:nvSpPr>
          <p:cNvPr id="102413" name="Text Box 86"/>
          <p:cNvSpPr txBox="1">
            <a:spLocks noChangeArrowheads="1"/>
          </p:cNvSpPr>
          <p:nvPr/>
        </p:nvSpPr>
        <p:spPr bwMode="auto">
          <a:xfrm>
            <a:off x="588965" y="6448437"/>
            <a:ext cx="816652"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Clients</a:t>
            </a:r>
          </a:p>
        </p:txBody>
      </p:sp>
      <p:sp>
        <p:nvSpPr>
          <p:cNvPr id="102414" name="Text Box 87"/>
          <p:cNvSpPr txBox="1">
            <a:spLocks noChangeArrowheads="1"/>
          </p:cNvSpPr>
          <p:nvPr/>
        </p:nvSpPr>
        <p:spPr bwMode="auto">
          <a:xfrm>
            <a:off x="3979863" y="4648212"/>
            <a:ext cx="1493298"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Backbone ISP</a:t>
            </a:r>
          </a:p>
        </p:txBody>
      </p:sp>
      <p:sp>
        <p:nvSpPr>
          <p:cNvPr id="102415" name="Text Box 88"/>
          <p:cNvSpPr txBox="1">
            <a:spLocks noChangeArrowheads="1"/>
          </p:cNvSpPr>
          <p:nvPr/>
        </p:nvSpPr>
        <p:spPr bwMode="auto">
          <a:xfrm>
            <a:off x="2212976" y="5319725"/>
            <a:ext cx="701414"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ISP-1</a:t>
            </a:r>
          </a:p>
        </p:txBody>
      </p:sp>
      <p:sp>
        <p:nvSpPr>
          <p:cNvPr id="102416" name="Text Box 89"/>
          <p:cNvSpPr txBox="1">
            <a:spLocks noChangeArrowheads="1"/>
          </p:cNvSpPr>
          <p:nvPr/>
        </p:nvSpPr>
        <p:spPr bwMode="auto">
          <a:xfrm>
            <a:off x="6415089" y="5334012"/>
            <a:ext cx="701414"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ISP-2</a:t>
            </a:r>
          </a:p>
        </p:txBody>
      </p:sp>
      <p:sp>
        <p:nvSpPr>
          <p:cNvPr id="102417" name="Text Box 90"/>
          <p:cNvSpPr txBox="1">
            <a:spLocks noChangeArrowheads="1"/>
          </p:cNvSpPr>
          <p:nvPr/>
        </p:nvSpPr>
        <p:spPr bwMode="auto">
          <a:xfrm>
            <a:off x="4876812" y="2971812"/>
            <a:ext cx="795889"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Server</a:t>
            </a:r>
          </a:p>
        </p:txBody>
      </p:sp>
      <p:graphicFrame>
        <p:nvGraphicFramePr>
          <p:cNvPr id="102402" name="Object 2"/>
          <p:cNvGraphicFramePr>
            <a:graphicFrameLocks noChangeAspect="1"/>
          </p:cNvGraphicFramePr>
          <p:nvPr>
            <p:extLst/>
          </p:nvPr>
        </p:nvGraphicFramePr>
        <p:xfrm>
          <a:off x="4589464" y="2895600"/>
          <a:ext cx="314325" cy="515938"/>
        </p:xfrm>
        <a:graphic>
          <a:graphicData uri="http://schemas.openxmlformats.org/presentationml/2006/ole">
            <mc:AlternateContent xmlns:mc="http://schemas.openxmlformats.org/markup-compatibility/2006">
              <mc:Choice xmlns:v="urn:schemas-microsoft-com:vml" Requires="v">
                <p:oleObj spid="_x0000_s5149" name="Clip" r:id="rId4" imgW="2107949" imgH="3470495" progId="MS_ClipArt_Gallery.5">
                  <p:embed/>
                </p:oleObj>
              </mc:Choice>
              <mc:Fallback>
                <p:oleObj name="Clip" r:id="rId4" imgW="2107949" imgH="3470495"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9464" y="2895600"/>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418" name="Rectangle 92"/>
          <p:cNvSpPr>
            <a:spLocks noChangeArrowheads="1"/>
          </p:cNvSpPr>
          <p:nvPr/>
        </p:nvSpPr>
        <p:spPr bwMode="auto">
          <a:xfrm>
            <a:off x="4208463" y="3886200"/>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19" name="Rectangle 93"/>
          <p:cNvSpPr>
            <a:spLocks noChangeArrowheads="1"/>
          </p:cNvSpPr>
          <p:nvPr/>
        </p:nvSpPr>
        <p:spPr bwMode="auto">
          <a:xfrm>
            <a:off x="4741864" y="3886200"/>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0" name="Rectangle 94"/>
          <p:cNvSpPr>
            <a:spLocks noChangeArrowheads="1"/>
          </p:cNvSpPr>
          <p:nvPr/>
        </p:nvSpPr>
        <p:spPr bwMode="auto">
          <a:xfrm>
            <a:off x="5199064" y="3886200"/>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1" name="Oval 95"/>
          <p:cNvSpPr>
            <a:spLocks noChangeArrowheads="1"/>
          </p:cNvSpPr>
          <p:nvPr/>
        </p:nvSpPr>
        <p:spPr bwMode="auto">
          <a:xfrm>
            <a:off x="3752850" y="3729038"/>
            <a:ext cx="1979613" cy="457200"/>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p>
        </p:txBody>
      </p:sp>
      <p:sp>
        <p:nvSpPr>
          <p:cNvPr id="102422" name="Line 96"/>
          <p:cNvSpPr>
            <a:spLocks noChangeShapeType="1"/>
          </p:cNvSpPr>
          <p:nvPr/>
        </p:nvSpPr>
        <p:spPr bwMode="auto">
          <a:xfrm>
            <a:off x="4741863" y="3352801"/>
            <a:ext cx="0" cy="381000"/>
          </a:xfrm>
          <a:prstGeom prst="line">
            <a:avLst/>
          </a:prstGeom>
          <a:noFill/>
          <a:ln w="25400">
            <a:solidFill>
              <a:schemeClr val="tx2"/>
            </a:solidFill>
            <a:round/>
            <a:headEnd type="triangle" w="med" len="me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2423" name="Text Box 97"/>
          <p:cNvSpPr txBox="1">
            <a:spLocks noChangeArrowheads="1"/>
          </p:cNvSpPr>
          <p:nvPr/>
        </p:nvSpPr>
        <p:spPr bwMode="auto">
          <a:xfrm>
            <a:off x="2074863" y="3781437"/>
            <a:ext cx="1681142"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Reverse proxies</a:t>
            </a:r>
          </a:p>
        </p:txBody>
      </p:sp>
      <p:sp>
        <p:nvSpPr>
          <p:cNvPr id="102424" name="Rectangle 98"/>
          <p:cNvSpPr>
            <a:spLocks noChangeArrowheads="1"/>
          </p:cNvSpPr>
          <p:nvPr/>
        </p:nvSpPr>
        <p:spPr bwMode="auto">
          <a:xfrm>
            <a:off x="2303463" y="57959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5" name="Rectangle 99"/>
          <p:cNvSpPr>
            <a:spLocks noChangeArrowheads="1"/>
          </p:cNvSpPr>
          <p:nvPr/>
        </p:nvSpPr>
        <p:spPr bwMode="auto">
          <a:xfrm>
            <a:off x="2760663" y="57959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6" name="Oval 100"/>
          <p:cNvSpPr>
            <a:spLocks noChangeArrowheads="1"/>
          </p:cNvSpPr>
          <p:nvPr/>
        </p:nvSpPr>
        <p:spPr bwMode="auto">
          <a:xfrm>
            <a:off x="2074863" y="5638800"/>
            <a:ext cx="1066800" cy="457200"/>
          </a:xfrm>
          <a:prstGeom prst="ellipse">
            <a:avLst/>
          </a:prstGeom>
          <a:noFill/>
          <a:ln w="19050" cmpd="sng">
            <a:solidFill>
              <a:srgbClr val="FC0128"/>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p>
        </p:txBody>
      </p:sp>
      <p:sp>
        <p:nvSpPr>
          <p:cNvPr id="102427" name="Rectangle 101"/>
          <p:cNvSpPr>
            <a:spLocks noChangeArrowheads="1"/>
          </p:cNvSpPr>
          <p:nvPr/>
        </p:nvSpPr>
        <p:spPr bwMode="auto">
          <a:xfrm>
            <a:off x="6570664" y="57959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8" name="Rectangle 102"/>
          <p:cNvSpPr>
            <a:spLocks noChangeArrowheads="1"/>
          </p:cNvSpPr>
          <p:nvPr/>
        </p:nvSpPr>
        <p:spPr bwMode="auto">
          <a:xfrm>
            <a:off x="7027864" y="57959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9" name="Oval 103"/>
          <p:cNvSpPr>
            <a:spLocks noChangeArrowheads="1"/>
          </p:cNvSpPr>
          <p:nvPr/>
        </p:nvSpPr>
        <p:spPr bwMode="auto">
          <a:xfrm>
            <a:off x="6342064" y="5638800"/>
            <a:ext cx="1066800" cy="457200"/>
          </a:xfrm>
          <a:prstGeom prst="ellipse">
            <a:avLst/>
          </a:prstGeom>
          <a:noFill/>
          <a:ln w="19050" cmpd="sng">
            <a:solidFill>
              <a:srgbClr val="FC0128"/>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p>
        </p:txBody>
      </p:sp>
      <p:sp>
        <p:nvSpPr>
          <p:cNvPr id="102430" name="Freeform 104"/>
          <p:cNvSpPr>
            <a:spLocks/>
          </p:cNvSpPr>
          <p:nvPr/>
        </p:nvSpPr>
        <p:spPr bwMode="auto">
          <a:xfrm>
            <a:off x="2836863" y="4191001"/>
            <a:ext cx="1828800" cy="1447800"/>
          </a:xfrm>
          <a:custGeom>
            <a:avLst/>
            <a:gdLst>
              <a:gd name="T0" fmla="*/ 1828800 w 1152"/>
              <a:gd name="T1" fmla="*/ 0 h 912"/>
              <a:gd name="T2" fmla="*/ 1676400 w 1152"/>
              <a:gd name="T3" fmla="*/ 304800 h 912"/>
              <a:gd name="T4" fmla="*/ 0 w 1152"/>
              <a:gd name="T5" fmla="*/ 1447800 h 912"/>
              <a:gd name="T6" fmla="*/ 0 60000 65536"/>
              <a:gd name="T7" fmla="*/ 0 60000 65536"/>
              <a:gd name="T8" fmla="*/ 0 60000 65536"/>
              <a:gd name="T9" fmla="*/ 0 w 1152"/>
              <a:gd name="T10" fmla="*/ 0 h 912"/>
              <a:gd name="T11" fmla="*/ 1152 w 1152"/>
              <a:gd name="T12" fmla="*/ 912 h 912"/>
            </a:gdLst>
            <a:ahLst/>
            <a:cxnLst>
              <a:cxn ang="T6">
                <a:pos x="T0" y="T1"/>
              </a:cxn>
              <a:cxn ang="T7">
                <a:pos x="T2" y="T3"/>
              </a:cxn>
              <a:cxn ang="T8">
                <a:pos x="T4" y="T5"/>
              </a:cxn>
            </a:cxnLst>
            <a:rect l="T9" t="T10" r="T11" b="T12"/>
            <a:pathLst>
              <a:path w="1152" h="912">
                <a:moveTo>
                  <a:pt x="1152" y="0"/>
                </a:moveTo>
                <a:lnTo>
                  <a:pt x="1056" y="192"/>
                </a:lnTo>
                <a:lnTo>
                  <a:pt x="0" y="912"/>
                </a:lnTo>
              </a:path>
            </a:pathLst>
          </a:custGeom>
          <a:noFill/>
          <a:ln w="25400">
            <a:solidFill>
              <a:schemeClr val="tx2"/>
            </a:solidFill>
            <a:round/>
            <a:headEnd/>
            <a:tailEnd type="triangle" w="med" len="med"/>
          </a:ln>
          <a:extLst>
            <a:ext uri="{909E8E84-426E-40dd-AFC4-6F175D3DCCD1}">
              <a14:hiddenFill xmlns:a14="http://schemas.microsoft.com/office/drawing/2010/main" xmlns="">
                <a:solidFill>
                  <a:srgbClr val="FFFFFF"/>
                </a:solidFill>
              </a14:hiddenFill>
            </a:ext>
          </a:extLst>
        </p:spPr>
        <p:txBody>
          <a:bodyPr lIns="90431" tIns="44423" rIns="90431" bIns="44423"/>
          <a:lstStyle/>
          <a:p>
            <a:endParaRPr lang="en-US"/>
          </a:p>
        </p:txBody>
      </p:sp>
      <p:sp>
        <p:nvSpPr>
          <p:cNvPr id="102431" name="Freeform 105"/>
          <p:cNvSpPr>
            <a:spLocks/>
          </p:cNvSpPr>
          <p:nvPr/>
        </p:nvSpPr>
        <p:spPr bwMode="auto">
          <a:xfrm>
            <a:off x="4894264" y="4191001"/>
            <a:ext cx="1676400" cy="1447800"/>
          </a:xfrm>
          <a:custGeom>
            <a:avLst/>
            <a:gdLst>
              <a:gd name="T0" fmla="*/ 0 w 1056"/>
              <a:gd name="T1" fmla="*/ 0 h 912"/>
              <a:gd name="T2" fmla="*/ 304800 w 1056"/>
              <a:gd name="T3" fmla="*/ 533400 h 912"/>
              <a:gd name="T4" fmla="*/ 1676400 w 1056"/>
              <a:gd name="T5" fmla="*/ 1447800 h 912"/>
              <a:gd name="T6" fmla="*/ 0 60000 65536"/>
              <a:gd name="T7" fmla="*/ 0 60000 65536"/>
              <a:gd name="T8" fmla="*/ 0 60000 65536"/>
              <a:gd name="T9" fmla="*/ 0 w 1056"/>
              <a:gd name="T10" fmla="*/ 0 h 912"/>
              <a:gd name="T11" fmla="*/ 1056 w 1056"/>
              <a:gd name="T12" fmla="*/ 912 h 912"/>
            </a:gdLst>
            <a:ahLst/>
            <a:cxnLst>
              <a:cxn ang="T6">
                <a:pos x="T0" y="T1"/>
              </a:cxn>
              <a:cxn ang="T7">
                <a:pos x="T2" y="T3"/>
              </a:cxn>
              <a:cxn ang="T8">
                <a:pos x="T4" y="T5"/>
              </a:cxn>
            </a:cxnLst>
            <a:rect l="T9" t="T10" r="T11" b="T12"/>
            <a:pathLst>
              <a:path w="1056" h="912">
                <a:moveTo>
                  <a:pt x="0" y="0"/>
                </a:moveTo>
                <a:lnTo>
                  <a:pt x="192" y="336"/>
                </a:lnTo>
                <a:lnTo>
                  <a:pt x="1056" y="912"/>
                </a:lnTo>
              </a:path>
            </a:pathLst>
          </a:custGeom>
          <a:noFill/>
          <a:ln w="25400">
            <a:solidFill>
              <a:schemeClr val="tx2"/>
            </a:solidFill>
            <a:round/>
            <a:headEnd/>
            <a:tailEnd type="triangle" w="med" len="med"/>
          </a:ln>
          <a:extLst>
            <a:ext uri="{909E8E84-426E-40dd-AFC4-6F175D3DCCD1}">
              <a14:hiddenFill xmlns:a14="http://schemas.microsoft.com/office/drawing/2010/main" xmlns="">
                <a:solidFill>
                  <a:srgbClr val="FFFFFF"/>
                </a:solidFill>
              </a14:hiddenFill>
            </a:ext>
          </a:extLst>
        </p:spPr>
        <p:txBody>
          <a:bodyPr lIns="90431" tIns="44423" rIns="90431" bIns="44423"/>
          <a:lstStyle/>
          <a:p>
            <a:endParaRPr lang="en-US"/>
          </a:p>
        </p:txBody>
      </p:sp>
      <p:sp>
        <p:nvSpPr>
          <p:cNvPr id="102432" name="Line 106"/>
          <p:cNvSpPr>
            <a:spLocks noChangeShapeType="1"/>
          </p:cNvSpPr>
          <p:nvPr/>
        </p:nvSpPr>
        <p:spPr bwMode="auto">
          <a:xfrm flipH="1">
            <a:off x="1541463" y="6019800"/>
            <a:ext cx="685800" cy="38100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2433" name="Line 107"/>
          <p:cNvSpPr>
            <a:spLocks noChangeShapeType="1"/>
          </p:cNvSpPr>
          <p:nvPr/>
        </p:nvSpPr>
        <p:spPr bwMode="auto">
          <a:xfrm>
            <a:off x="2836863" y="6096000"/>
            <a:ext cx="457200" cy="30480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2434" name="Line 108"/>
          <p:cNvSpPr>
            <a:spLocks noChangeShapeType="1"/>
          </p:cNvSpPr>
          <p:nvPr/>
        </p:nvSpPr>
        <p:spPr bwMode="auto">
          <a:xfrm flipH="1">
            <a:off x="6418263" y="6096000"/>
            <a:ext cx="457200" cy="30480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2435" name="Line 109"/>
          <p:cNvSpPr>
            <a:spLocks noChangeShapeType="1"/>
          </p:cNvSpPr>
          <p:nvPr/>
        </p:nvSpPr>
        <p:spPr bwMode="auto">
          <a:xfrm>
            <a:off x="7104063" y="6096000"/>
            <a:ext cx="762000" cy="30480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2436" name="Text Box 110"/>
          <p:cNvSpPr txBox="1">
            <a:spLocks noChangeArrowheads="1"/>
          </p:cNvSpPr>
          <p:nvPr/>
        </p:nvSpPr>
        <p:spPr bwMode="auto">
          <a:xfrm>
            <a:off x="398465" y="5610237"/>
            <a:ext cx="1669497"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FF0000"/>
                </a:solidFill>
                <a:latin typeface="Arial" charset="0"/>
              </a:rPr>
              <a:t>Forward proxies</a:t>
            </a:r>
            <a:endParaRPr lang="en-US" sz="1600" b="0">
              <a:latin typeface="Arial" charset="0"/>
            </a:endParaRPr>
          </a:p>
        </p:txBody>
      </p:sp>
    </p:spTree>
    <p:extLst>
      <p:ext uri="{BB962C8B-B14F-4D97-AF65-F5344CB8AC3E}">
        <p14:creationId xmlns:p14="http://schemas.microsoft.com/office/powerpoint/2010/main" val="974903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p:txBody>
          <a:bodyPr/>
          <a:lstStyle/>
          <a:p>
            <a:r>
              <a:rPr lang="en-US" sz="2400" dirty="0">
                <a:latin typeface="Helvetica" charset="0"/>
                <a:ea typeface="ＭＳ Ｐゴシック" charset="0"/>
                <a:cs typeface="ＭＳ Ｐゴシック" charset="0"/>
              </a:rPr>
              <a:t>Improving HTTP Performance:</a:t>
            </a:r>
            <a:br>
              <a:rPr lang="en-US" sz="2400" dirty="0">
                <a:latin typeface="Helvetica" charset="0"/>
                <a:ea typeface="ＭＳ Ｐゴシック" charset="0"/>
                <a:cs typeface="ＭＳ Ｐゴシック" charset="0"/>
              </a:rPr>
            </a:br>
            <a:r>
              <a:rPr lang="en-US" sz="3600" dirty="0">
                <a:latin typeface="Helvetica" charset="0"/>
                <a:ea typeface="ＭＳ Ｐゴシック" charset="0"/>
                <a:cs typeface="ＭＳ Ｐゴシック" charset="0"/>
              </a:rPr>
              <a:t> Replication</a:t>
            </a:r>
          </a:p>
        </p:txBody>
      </p:sp>
      <p:sp>
        <p:nvSpPr>
          <p:cNvPr id="1072131" name="Rectangle 3"/>
          <p:cNvSpPr>
            <a:spLocks noGrp="1" noChangeArrowheads="1"/>
          </p:cNvSpPr>
          <p:nvPr>
            <p:ph idx="1"/>
          </p:nvPr>
        </p:nvSpPr>
        <p:spPr/>
        <p:txBody>
          <a:bodyPr/>
          <a:lstStyle/>
          <a:p>
            <a:r>
              <a:rPr lang="en-US" sz="2400" dirty="0" smtClean="0">
                <a:latin typeface="Arial" charset="0"/>
                <a:ea typeface="Arial" charset="0"/>
                <a:cs typeface="Arial" charset="0"/>
              </a:rPr>
              <a:t>Replicate popular Web site across many machines</a:t>
            </a:r>
          </a:p>
          <a:p>
            <a:pPr lvl="1"/>
            <a:r>
              <a:rPr lang="en-US" sz="2000" dirty="0" smtClean="0">
                <a:solidFill>
                  <a:srgbClr val="000090"/>
                </a:solidFill>
                <a:latin typeface="Arial" charset="0"/>
                <a:ea typeface="Arial" charset="0"/>
                <a:cs typeface="Arial" charset="0"/>
              </a:rPr>
              <a:t>Spreads load on servers</a:t>
            </a:r>
          </a:p>
          <a:p>
            <a:pPr lvl="1"/>
            <a:r>
              <a:rPr lang="en-US" sz="2000" dirty="0" smtClean="0">
                <a:solidFill>
                  <a:srgbClr val="000090"/>
                </a:solidFill>
                <a:latin typeface="Arial" charset="0"/>
                <a:ea typeface="Arial" charset="0"/>
                <a:cs typeface="Arial" charset="0"/>
              </a:rPr>
              <a:t>Places content closer to clients</a:t>
            </a:r>
          </a:p>
          <a:p>
            <a:pPr lvl="1"/>
            <a:r>
              <a:rPr lang="en-US" sz="2000" dirty="0" smtClean="0">
                <a:solidFill>
                  <a:srgbClr val="000090"/>
                </a:solidFill>
                <a:latin typeface="Arial" charset="0"/>
                <a:ea typeface="Arial" charset="0"/>
                <a:cs typeface="Arial" charset="0"/>
              </a:rPr>
              <a:t>Helps when content isn’t cacheable</a:t>
            </a:r>
            <a:br>
              <a:rPr lang="en-US" sz="2000" dirty="0" smtClean="0">
                <a:solidFill>
                  <a:srgbClr val="000090"/>
                </a:solidFill>
                <a:latin typeface="Arial" charset="0"/>
                <a:ea typeface="Arial" charset="0"/>
                <a:cs typeface="Arial" charset="0"/>
              </a:rPr>
            </a:br>
            <a:endParaRPr lang="en-US" sz="2000" dirty="0" smtClean="0">
              <a:solidFill>
                <a:srgbClr val="000090"/>
              </a:solidFill>
              <a:latin typeface="Arial" charset="0"/>
              <a:ea typeface="Arial" charset="0"/>
              <a:cs typeface="Arial" charset="0"/>
            </a:endParaRPr>
          </a:p>
          <a:p>
            <a:r>
              <a:rPr lang="en-US" sz="2400" dirty="0" smtClean="0">
                <a:latin typeface="Arial" charset="0"/>
                <a:ea typeface="Arial" charset="0"/>
                <a:cs typeface="Arial" charset="0"/>
              </a:rPr>
              <a:t>Problem:  Want to direct client to particular replica</a:t>
            </a:r>
          </a:p>
          <a:p>
            <a:pPr lvl="1"/>
            <a:r>
              <a:rPr lang="en-US" sz="2000" dirty="0" smtClean="0">
                <a:solidFill>
                  <a:srgbClr val="000090"/>
                </a:solidFill>
                <a:latin typeface="Arial" charset="0"/>
                <a:ea typeface="Arial" charset="0"/>
                <a:cs typeface="Arial" charset="0"/>
              </a:rPr>
              <a:t>Balance load across server replicas</a:t>
            </a:r>
          </a:p>
          <a:p>
            <a:pPr lvl="1"/>
            <a:r>
              <a:rPr lang="en-US" sz="2000" dirty="0" smtClean="0">
                <a:solidFill>
                  <a:srgbClr val="000090"/>
                </a:solidFill>
                <a:latin typeface="Arial" charset="0"/>
                <a:ea typeface="Arial" charset="0"/>
                <a:cs typeface="Arial" charset="0"/>
              </a:rPr>
              <a:t>Pair clients with nearby servers</a:t>
            </a:r>
          </a:p>
          <a:p>
            <a:pPr lvl="1"/>
            <a:endParaRPr lang="en-US" sz="2000" dirty="0" smtClean="0">
              <a:latin typeface="Arial" charset="0"/>
              <a:ea typeface="Arial" charset="0"/>
              <a:cs typeface="Arial" charset="0"/>
            </a:endParaRPr>
          </a:p>
          <a:p>
            <a:r>
              <a:rPr lang="en-US" sz="2400" dirty="0" smtClean="0">
                <a:latin typeface="Arial" charset="0"/>
                <a:ea typeface="Arial" charset="0"/>
                <a:cs typeface="Arial" charset="0"/>
              </a:rPr>
              <a:t>Common solution: </a:t>
            </a:r>
          </a:p>
          <a:p>
            <a:pPr lvl="1"/>
            <a:r>
              <a:rPr lang="en-US" sz="2000" dirty="0" smtClean="0">
                <a:solidFill>
                  <a:srgbClr val="000090"/>
                </a:solidFill>
                <a:latin typeface="Arial" charset="0"/>
                <a:ea typeface="Arial" charset="0"/>
                <a:cs typeface="Arial" charset="0"/>
              </a:rPr>
              <a:t>DNS returns different addresses based on client’s geo </a:t>
            </a:r>
            <a:br>
              <a:rPr lang="en-US" sz="2000" dirty="0" smtClean="0">
                <a:solidFill>
                  <a:srgbClr val="000090"/>
                </a:solidFill>
                <a:latin typeface="Arial" charset="0"/>
                <a:ea typeface="Arial" charset="0"/>
                <a:cs typeface="Arial" charset="0"/>
              </a:rPr>
            </a:br>
            <a:r>
              <a:rPr lang="en-US" sz="2000" dirty="0" smtClean="0">
                <a:solidFill>
                  <a:srgbClr val="000090"/>
                </a:solidFill>
                <a:latin typeface="Arial" charset="0"/>
                <a:ea typeface="Arial" charset="0"/>
                <a:cs typeface="Arial" charset="0"/>
              </a:rPr>
              <a:t>location, server load, </a:t>
            </a:r>
            <a:r>
              <a:rPr lang="en-US" sz="2000" i="1" dirty="0" smtClean="0">
                <a:solidFill>
                  <a:srgbClr val="000090"/>
                </a:solidFill>
                <a:latin typeface="Arial" charset="0"/>
                <a:ea typeface="Arial" charset="0"/>
                <a:cs typeface="Arial" charset="0"/>
              </a:rPr>
              <a:t>etc.</a:t>
            </a:r>
          </a:p>
          <a:p>
            <a:endParaRPr lang="en-US" sz="2400" dirty="0" smtClean="0">
              <a:latin typeface="Arial" charset="0"/>
              <a:ea typeface="Arial" charset="0"/>
              <a:cs typeface="Arial" charset="0"/>
            </a:endParaRPr>
          </a:p>
          <a:p>
            <a:endParaRPr lang="en-US" sz="2400" dirty="0">
              <a:latin typeface="Arial" charset="0"/>
              <a:ea typeface="Arial" charset="0"/>
              <a:cs typeface="Arial" charset="0"/>
            </a:endParaRPr>
          </a:p>
          <a:p>
            <a:endParaRPr lang="en-US" sz="2400" dirty="0">
              <a:latin typeface="Arial" charset="0"/>
              <a:ea typeface="Arial" charset="0"/>
              <a:cs typeface="Arial" charset="0"/>
            </a:endParaRPr>
          </a:p>
        </p:txBody>
      </p:sp>
    </p:spTree>
    <p:extLst>
      <p:ext uri="{BB962C8B-B14F-4D97-AF65-F5344CB8AC3E}">
        <p14:creationId xmlns:p14="http://schemas.microsoft.com/office/powerpoint/2010/main" val="619673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21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721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721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213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721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7213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213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7213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721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2131"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p:nvPr>
        </p:nvSpPr>
        <p:spPr/>
        <p:txBody>
          <a:bodyPr/>
          <a:lstStyle/>
          <a:p>
            <a:r>
              <a:rPr lang="en-US" sz="2400" dirty="0">
                <a:latin typeface="Helvetica" charset="0"/>
                <a:ea typeface="ＭＳ Ｐゴシック" charset="0"/>
                <a:cs typeface="ＭＳ Ｐゴシック" charset="0"/>
              </a:rPr>
              <a:t>Improving HTTP Performance:</a:t>
            </a:r>
            <a:br>
              <a:rPr lang="en-US" sz="2400" dirty="0">
                <a:latin typeface="Helvetica" charset="0"/>
                <a:ea typeface="ＭＳ Ｐゴシック" charset="0"/>
                <a:cs typeface="ＭＳ Ｐゴシック" charset="0"/>
              </a:rPr>
            </a:br>
            <a:r>
              <a:rPr lang="en-US" sz="3600" dirty="0">
                <a:latin typeface="Helvetica" charset="0"/>
                <a:ea typeface="ＭＳ Ｐゴシック" charset="0"/>
                <a:cs typeface="ＭＳ Ｐゴシック" charset="0"/>
              </a:rPr>
              <a:t> Content Distribution Networks</a:t>
            </a:r>
          </a:p>
        </p:txBody>
      </p:sp>
      <p:sp>
        <p:nvSpPr>
          <p:cNvPr id="99332" name="Rectangle 3"/>
          <p:cNvSpPr>
            <a:spLocks noGrp="1" noChangeArrowheads="1"/>
          </p:cNvSpPr>
          <p:nvPr>
            <p:ph idx="1"/>
          </p:nvPr>
        </p:nvSpPr>
        <p:spPr/>
        <p:txBody>
          <a:bodyPr/>
          <a:lstStyle/>
          <a:p>
            <a:r>
              <a:rPr lang="en-US" sz="2400" b="1" dirty="0">
                <a:latin typeface="Arial" charset="0"/>
                <a:cs typeface="Arial" charset="0"/>
              </a:rPr>
              <a:t>Caching and replication as a </a:t>
            </a:r>
            <a:r>
              <a:rPr lang="en-US" sz="2400" b="1" dirty="0" smtClean="0">
                <a:latin typeface="Arial" charset="0"/>
                <a:cs typeface="Arial" charset="0"/>
              </a:rPr>
              <a:t>service</a:t>
            </a:r>
          </a:p>
          <a:p>
            <a:pPr lvl="8"/>
            <a:endParaRPr lang="en-US" sz="1400" b="1" dirty="0">
              <a:latin typeface="Arial" charset="0"/>
              <a:cs typeface="Arial" charset="0"/>
            </a:endParaRPr>
          </a:p>
          <a:p>
            <a:r>
              <a:rPr lang="en-US" sz="2400" dirty="0">
                <a:latin typeface="Arial" charset="0"/>
                <a:cs typeface="Arial" charset="0"/>
              </a:rPr>
              <a:t>Large-scale distributed storage infrastructure (</a:t>
            </a:r>
            <a:r>
              <a:rPr lang="en-US" sz="2400" dirty="0">
                <a:latin typeface="Arial" charset="0"/>
                <a:ea typeface="Arial" charset="0"/>
                <a:cs typeface="Arial" charset="0"/>
              </a:rPr>
              <a:t>usually) administered by one entity</a:t>
            </a:r>
          </a:p>
          <a:p>
            <a:pPr lvl="1"/>
            <a:r>
              <a:rPr lang="en-US" i="1" dirty="0">
                <a:solidFill>
                  <a:srgbClr val="000090"/>
                </a:solidFill>
                <a:latin typeface="Arial" charset="0"/>
                <a:ea typeface="Arial" charset="0"/>
                <a:cs typeface="Arial" charset="0"/>
              </a:rPr>
              <a:t>e.g.,</a:t>
            </a:r>
            <a:r>
              <a:rPr lang="en-US" dirty="0">
                <a:solidFill>
                  <a:srgbClr val="000090"/>
                </a:solidFill>
                <a:latin typeface="Arial" charset="0"/>
                <a:ea typeface="Arial" charset="0"/>
                <a:cs typeface="Arial" charset="0"/>
              </a:rPr>
              <a:t> </a:t>
            </a:r>
            <a:r>
              <a:rPr lang="en-US" dirty="0" smtClean="0">
                <a:solidFill>
                  <a:srgbClr val="000090"/>
                </a:solidFill>
                <a:latin typeface="Arial" charset="0"/>
                <a:ea typeface="Arial" charset="0"/>
                <a:cs typeface="Arial" charset="0"/>
              </a:rPr>
              <a:t>Akamai has servers in 20,000+ locations</a:t>
            </a:r>
          </a:p>
          <a:p>
            <a:pPr lvl="8"/>
            <a:endParaRPr lang="en-US" dirty="0">
              <a:solidFill>
                <a:srgbClr val="000090"/>
              </a:solidFill>
              <a:latin typeface="Arial" charset="0"/>
              <a:ea typeface="Arial" charset="0"/>
              <a:cs typeface="Arial" charset="0"/>
            </a:endParaRPr>
          </a:p>
          <a:p>
            <a:r>
              <a:rPr lang="en-US" sz="2400" dirty="0">
                <a:latin typeface="Arial" charset="0"/>
                <a:cs typeface="Arial" charset="0"/>
              </a:rPr>
              <a:t>Combination of (pull) caching and (push) replication</a:t>
            </a:r>
          </a:p>
          <a:p>
            <a:pPr lvl="1"/>
            <a:r>
              <a:rPr lang="en-US" b="1" dirty="0" smtClean="0">
                <a:solidFill>
                  <a:srgbClr val="000090"/>
                </a:solidFill>
                <a:latin typeface="Arial" charset="0"/>
                <a:ea typeface="Arial" charset="0"/>
                <a:cs typeface="Arial" charset="0"/>
              </a:rPr>
              <a:t>Pull</a:t>
            </a:r>
            <a:r>
              <a:rPr lang="en-US" b="1" dirty="0">
                <a:solidFill>
                  <a:srgbClr val="000090"/>
                </a:solidFill>
                <a:latin typeface="Arial" charset="0"/>
                <a:ea typeface="Arial" charset="0"/>
                <a:cs typeface="Arial" charset="0"/>
              </a:rPr>
              <a:t>:</a:t>
            </a:r>
            <a:r>
              <a:rPr lang="en-US" dirty="0">
                <a:solidFill>
                  <a:srgbClr val="000090"/>
                </a:solidFill>
                <a:latin typeface="Arial" charset="0"/>
                <a:ea typeface="Arial" charset="0"/>
                <a:cs typeface="Arial" charset="0"/>
              </a:rPr>
              <a:t>  Direct result of clients</a:t>
            </a:r>
            <a:r>
              <a:rPr lang="ja-JP" altLang="en-US" dirty="0">
                <a:solidFill>
                  <a:srgbClr val="000090"/>
                </a:solidFill>
                <a:latin typeface="Arial" charset="0"/>
                <a:ea typeface="Arial" charset="0"/>
                <a:cs typeface="Arial" charset="0"/>
              </a:rPr>
              <a:t>’</a:t>
            </a:r>
            <a:r>
              <a:rPr lang="en-US" dirty="0">
                <a:solidFill>
                  <a:srgbClr val="000090"/>
                </a:solidFill>
                <a:latin typeface="Arial" charset="0"/>
                <a:ea typeface="Arial" charset="0"/>
                <a:cs typeface="Arial" charset="0"/>
              </a:rPr>
              <a:t> requests </a:t>
            </a:r>
          </a:p>
          <a:p>
            <a:pPr lvl="1"/>
            <a:r>
              <a:rPr lang="en-US" b="1" dirty="0">
                <a:solidFill>
                  <a:srgbClr val="000090"/>
                </a:solidFill>
                <a:latin typeface="Arial" charset="0"/>
                <a:ea typeface="Arial" charset="0"/>
                <a:cs typeface="Arial" charset="0"/>
              </a:rPr>
              <a:t>Push:  </a:t>
            </a:r>
            <a:r>
              <a:rPr lang="en-US" dirty="0">
                <a:solidFill>
                  <a:srgbClr val="000090"/>
                </a:solidFill>
                <a:latin typeface="Arial" charset="0"/>
                <a:ea typeface="Arial" charset="0"/>
                <a:cs typeface="Arial" charset="0"/>
              </a:rPr>
              <a:t>Expectation of high access </a:t>
            </a:r>
            <a:r>
              <a:rPr lang="en-US" dirty="0" smtClean="0">
                <a:solidFill>
                  <a:srgbClr val="000090"/>
                </a:solidFill>
                <a:latin typeface="Arial" charset="0"/>
                <a:ea typeface="Arial" charset="0"/>
                <a:cs typeface="Arial" charset="0"/>
              </a:rPr>
              <a:t>rate</a:t>
            </a:r>
          </a:p>
          <a:p>
            <a:pPr lvl="7"/>
            <a:endParaRPr lang="en-US" dirty="0">
              <a:solidFill>
                <a:srgbClr val="000090"/>
              </a:solidFill>
              <a:latin typeface="Arial" charset="0"/>
              <a:ea typeface="Arial" charset="0"/>
              <a:cs typeface="Arial" charset="0"/>
            </a:endParaRPr>
          </a:p>
          <a:p>
            <a:r>
              <a:rPr lang="en-US" sz="2400" dirty="0">
                <a:latin typeface="Arial" charset="0"/>
                <a:cs typeface="Arial" charset="0"/>
              </a:rPr>
              <a:t>Also do some processing</a:t>
            </a:r>
          </a:p>
          <a:p>
            <a:pPr lvl="1"/>
            <a:r>
              <a:rPr lang="en-US" dirty="0">
                <a:solidFill>
                  <a:srgbClr val="000090"/>
                </a:solidFill>
                <a:latin typeface="Arial" charset="0"/>
                <a:ea typeface="Arial" charset="0"/>
                <a:cs typeface="Arial" charset="0"/>
              </a:rPr>
              <a:t>Handle </a:t>
            </a:r>
            <a:r>
              <a:rPr lang="en-US" i="1" dirty="0">
                <a:solidFill>
                  <a:srgbClr val="000090"/>
                </a:solidFill>
                <a:latin typeface="Arial" charset="0"/>
                <a:ea typeface="Arial" charset="0"/>
                <a:cs typeface="Arial" charset="0"/>
              </a:rPr>
              <a:t>dynamic</a:t>
            </a:r>
            <a:r>
              <a:rPr lang="en-US" dirty="0">
                <a:solidFill>
                  <a:srgbClr val="000090"/>
                </a:solidFill>
                <a:latin typeface="Arial" charset="0"/>
                <a:ea typeface="Arial" charset="0"/>
                <a:cs typeface="Arial" charset="0"/>
              </a:rPr>
              <a:t> web pages</a:t>
            </a:r>
          </a:p>
          <a:p>
            <a:pPr lvl="1"/>
            <a:r>
              <a:rPr lang="en-US" i="1" dirty="0">
                <a:solidFill>
                  <a:srgbClr val="000090"/>
                </a:solidFill>
                <a:latin typeface="Arial" charset="0"/>
                <a:ea typeface="Arial" charset="0"/>
                <a:cs typeface="Arial" charset="0"/>
              </a:rPr>
              <a:t>Transcoding</a:t>
            </a:r>
            <a:r>
              <a:rPr lang="en-US" dirty="0">
                <a:solidFill>
                  <a:srgbClr val="000090"/>
                </a:solidFill>
                <a:latin typeface="Arial" charset="0"/>
                <a:ea typeface="Arial" charset="0"/>
                <a:cs typeface="Arial" charset="0"/>
              </a:rPr>
              <a:t> </a:t>
            </a:r>
          </a:p>
          <a:p>
            <a:pPr lvl="1">
              <a:buFont typeface="Helvetica" charset="0"/>
              <a:buNone/>
            </a:pPr>
            <a:r>
              <a:rPr lang="en-US" dirty="0">
                <a:solidFill>
                  <a:srgbClr val="000090"/>
                </a:solidFill>
                <a:latin typeface="Arial" charset="0"/>
                <a:ea typeface="Arial" charset="0"/>
                <a:cs typeface="Arial" charset="0"/>
              </a:rPr>
              <a:t>	</a:t>
            </a:r>
            <a:r>
              <a:rPr lang="en-US" dirty="0">
                <a:latin typeface="Arial" charset="0"/>
                <a:ea typeface="Arial" charset="0"/>
                <a:cs typeface="Arial" charset="0"/>
              </a:rPr>
              <a:t> 		</a:t>
            </a:r>
          </a:p>
        </p:txBody>
      </p:sp>
    </p:spTree>
    <p:extLst>
      <p:ext uri="{BB962C8B-B14F-4D97-AF65-F5344CB8AC3E}">
        <p14:creationId xmlns:p14="http://schemas.microsoft.com/office/powerpoint/2010/main" val="241494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33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332">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33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33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332">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9332">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332">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9332">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33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Grp="1" noChangeArrowheads="1"/>
          </p:cNvSpPr>
          <p:nvPr>
            <p:ph type="title"/>
          </p:nvPr>
        </p:nvSpPr>
        <p:spPr/>
        <p:txBody>
          <a:bodyPr/>
          <a:lstStyle/>
          <a:p>
            <a:r>
              <a:rPr lang="en-US" sz="2400" dirty="0">
                <a:latin typeface="Helvetica" charset="0"/>
                <a:ea typeface="ＭＳ Ｐゴシック" charset="0"/>
                <a:cs typeface="ＭＳ Ｐゴシック" charset="0"/>
              </a:rPr>
              <a:t>Improving HTTP Performance:</a:t>
            </a:r>
            <a:br>
              <a:rPr lang="en-US" sz="2400" dirty="0">
                <a:latin typeface="Helvetica" charset="0"/>
                <a:ea typeface="ＭＳ Ｐゴシック" charset="0"/>
                <a:cs typeface="ＭＳ Ｐゴシック" charset="0"/>
              </a:rPr>
            </a:br>
            <a:r>
              <a:rPr lang="en-US" sz="3600" dirty="0">
                <a:latin typeface="Helvetica" charset="0"/>
                <a:ea typeface="ＭＳ Ｐゴシック" charset="0"/>
                <a:cs typeface="ＭＳ Ｐゴシック" charset="0"/>
              </a:rPr>
              <a:t>CDN Example – Akamai</a:t>
            </a:r>
          </a:p>
        </p:txBody>
      </p:sp>
      <p:sp>
        <p:nvSpPr>
          <p:cNvPr id="1092611" name="Rectangle 3"/>
          <p:cNvSpPr>
            <a:spLocks noGrp="1" noChangeArrowheads="1"/>
          </p:cNvSpPr>
          <p:nvPr>
            <p:ph idx="1"/>
          </p:nvPr>
        </p:nvSpPr>
        <p:spPr/>
        <p:txBody>
          <a:bodyPr/>
          <a:lstStyle/>
          <a:p>
            <a:r>
              <a:rPr lang="en-US" sz="2400" dirty="0">
                <a:latin typeface="Arial" charset="0"/>
                <a:cs typeface="Arial" charset="0"/>
              </a:rPr>
              <a:t>Akamai creates new domain names for each client</a:t>
            </a:r>
          </a:p>
          <a:p>
            <a:pPr lvl="1"/>
            <a:r>
              <a:rPr lang="en-US" sz="2000" dirty="0">
                <a:latin typeface="Arial" charset="0"/>
                <a:ea typeface="Arial" charset="0"/>
                <a:cs typeface="Arial" charset="0"/>
              </a:rPr>
              <a:t>e.g., </a:t>
            </a:r>
            <a:r>
              <a:rPr lang="en-US" sz="1800" i="1" dirty="0">
                <a:solidFill>
                  <a:srgbClr val="0E04D6"/>
                </a:solidFill>
                <a:latin typeface="Arial" charset="0"/>
                <a:ea typeface="Arial" charset="0"/>
                <a:cs typeface="Arial" charset="0"/>
              </a:rPr>
              <a:t>a128.g.akamai.net </a:t>
            </a:r>
            <a:r>
              <a:rPr lang="en-US" sz="2000" dirty="0">
                <a:latin typeface="Arial" charset="0"/>
                <a:ea typeface="Arial" charset="0"/>
                <a:cs typeface="Arial" charset="0"/>
              </a:rPr>
              <a:t>for</a:t>
            </a:r>
            <a:r>
              <a:rPr lang="en-US" sz="1800" i="1" dirty="0">
                <a:solidFill>
                  <a:srgbClr val="0E04D6"/>
                </a:solidFill>
                <a:latin typeface="Arial" charset="0"/>
                <a:ea typeface="Arial" charset="0"/>
                <a:cs typeface="Arial" charset="0"/>
              </a:rPr>
              <a:t> </a:t>
            </a:r>
            <a:r>
              <a:rPr lang="en-US" sz="1800" i="1" dirty="0" err="1">
                <a:solidFill>
                  <a:srgbClr val="0E04D6"/>
                </a:solidFill>
                <a:latin typeface="Arial" charset="0"/>
                <a:ea typeface="Arial" charset="0"/>
                <a:cs typeface="Arial" charset="0"/>
              </a:rPr>
              <a:t>cnn.com</a:t>
            </a:r>
            <a:r>
              <a:rPr lang="en-US" sz="1800" i="1" dirty="0">
                <a:solidFill>
                  <a:srgbClr val="0E04D6"/>
                </a:solidFill>
                <a:latin typeface="Arial" charset="0"/>
                <a:ea typeface="Arial" charset="0"/>
                <a:cs typeface="Arial" charset="0"/>
              </a:rPr>
              <a:t/>
            </a:r>
            <a:br>
              <a:rPr lang="en-US" sz="1800" i="1" dirty="0">
                <a:solidFill>
                  <a:srgbClr val="0E04D6"/>
                </a:solidFill>
                <a:latin typeface="Arial" charset="0"/>
                <a:ea typeface="Arial" charset="0"/>
                <a:cs typeface="Arial" charset="0"/>
              </a:rPr>
            </a:br>
            <a:endParaRPr lang="en-US" sz="2000" dirty="0">
              <a:solidFill>
                <a:srgbClr val="0E04D6"/>
              </a:solidFill>
              <a:latin typeface="Arial" charset="0"/>
              <a:ea typeface="Arial" charset="0"/>
              <a:cs typeface="Arial" charset="0"/>
            </a:endParaRPr>
          </a:p>
          <a:p>
            <a:r>
              <a:rPr lang="en-US" sz="2400" dirty="0">
                <a:latin typeface="Arial" charset="0"/>
                <a:cs typeface="Arial" charset="0"/>
              </a:rPr>
              <a:t>The CDN’s DNS servers are authoritative for the new domains</a:t>
            </a:r>
            <a:br>
              <a:rPr lang="en-US" sz="2400" dirty="0">
                <a:latin typeface="Arial" charset="0"/>
                <a:cs typeface="Arial" charset="0"/>
              </a:rPr>
            </a:br>
            <a:endParaRPr lang="en-US" sz="2400" dirty="0">
              <a:latin typeface="Arial" charset="0"/>
              <a:cs typeface="Arial" charset="0"/>
            </a:endParaRPr>
          </a:p>
          <a:p>
            <a:r>
              <a:rPr lang="en-US" sz="2400" dirty="0">
                <a:latin typeface="Arial" charset="0"/>
                <a:cs typeface="Arial" charset="0"/>
              </a:rPr>
              <a:t>The client content provider modifies its content so that embedded URLs reference the new domains.</a:t>
            </a:r>
          </a:p>
          <a:p>
            <a:pPr lvl="1"/>
            <a:r>
              <a:rPr lang="ja-JP" altLang="en-US" sz="2000" dirty="0">
                <a:latin typeface="Arial" charset="0"/>
                <a:ea typeface="Arial" charset="0"/>
                <a:cs typeface="Arial" charset="0"/>
              </a:rPr>
              <a:t>“</a:t>
            </a:r>
            <a:r>
              <a:rPr lang="en-US" sz="2000" dirty="0" err="1">
                <a:latin typeface="Arial" charset="0"/>
                <a:ea typeface="Arial" charset="0"/>
                <a:cs typeface="Arial" charset="0"/>
              </a:rPr>
              <a:t>Akamaize</a:t>
            </a:r>
            <a:r>
              <a:rPr lang="ja-JP" altLang="en-US" sz="2000" dirty="0">
                <a:latin typeface="Arial" charset="0"/>
                <a:ea typeface="Arial" charset="0"/>
                <a:cs typeface="Arial" charset="0"/>
              </a:rPr>
              <a:t>”</a:t>
            </a:r>
            <a:r>
              <a:rPr lang="en-US" sz="2000" dirty="0">
                <a:latin typeface="Arial" charset="0"/>
                <a:ea typeface="Arial" charset="0"/>
                <a:cs typeface="Arial" charset="0"/>
              </a:rPr>
              <a:t> content</a:t>
            </a:r>
          </a:p>
          <a:p>
            <a:pPr lvl="1"/>
            <a:r>
              <a:rPr lang="en-US" sz="2000" dirty="0">
                <a:latin typeface="Arial" charset="0"/>
                <a:ea typeface="Arial" charset="0"/>
                <a:cs typeface="Arial" charset="0"/>
              </a:rPr>
              <a:t>e.g.: </a:t>
            </a:r>
            <a:r>
              <a:rPr lang="en-US" sz="1800" i="1" dirty="0">
                <a:solidFill>
                  <a:srgbClr val="0E04D6"/>
                </a:solidFill>
                <a:latin typeface="Arial" charset="0"/>
                <a:ea typeface="Arial" charset="0"/>
                <a:cs typeface="Arial" charset="0"/>
              </a:rPr>
              <a:t>http://</a:t>
            </a:r>
            <a:r>
              <a:rPr lang="en-US" sz="1800" i="1" dirty="0" err="1">
                <a:solidFill>
                  <a:srgbClr val="0E04D6"/>
                </a:solidFill>
                <a:latin typeface="Arial" charset="0"/>
                <a:ea typeface="Arial" charset="0"/>
                <a:cs typeface="Arial" charset="0"/>
              </a:rPr>
              <a:t>www.cnn.com</a:t>
            </a:r>
            <a:r>
              <a:rPr lang="en-US" sz="1800" i="1" dirty="0">
                <a:solidFill>
                  <a:srgbClr val="0E04D6"/>
                </a:solidFill>
                <a:latin typeface="Arial" charset="0"/>
                <a:ea typeface="Arial" charset="0"/>
                <a:cs typeface="Arial" charset="0"/>
              </a:rPr>
              <a:t>/image-of-the-</a:t>
            </a:r>
            <a:r>
              <a:rPr lang="en-US" sz="1800" i="1" dirty="0" err="1">
                <a:solidFill>
                  <a:srgbClr val="0E04D6"/>
                </a:solidFill>
                <a:latin typeface="Arial" charset="0"/>
                <a:ea typeface="Arial" charset="0"/>
                <a:cs typeface="Arial" charset="0"/>
              </a:rPr>
              <a:t>day.gif</a:t>
            </a:r>
            <a:r>
              <a:rPr lang="en-US" sz="2000" dirty="0">
                <a:latin typeface="Arial" charset="0"/>
                <a:ea typeface="Arial" charset="0"/>
                <a:cs typeface="Arial" charset="0"/>
              </a:rPr>
              <a:t> becomes </a:t>
            </a:r>
            <a:r>
              <a:rPr lang="en-US" sz="1800" i="1" dirty="0">
                <a:solidFill>
                  <a:srgbClr val="0E04D6"/>
                </a:solidFill>
                <a:latin typeface="Arial" charset="0"/>
                <a:ea typeface="Arial" charset="0"/>
                <a:cs typeface="Arial" charset="0"/>
              </a:rPr>
              <a:t>http://a128.g.akamai.net/image-of-the-</a:t>
            </a:r>
            <a:r>
              <a:rPr lang="en-US" sz="1800" i="1" dirty="0" err="1">
                <a:solidFill>
                  <a:srgbClr val="0E04D6"/>
                </a:solidFill>
                <a:latin typeface="Arial" charset="0"/>
                <a:ea typeface="Arial" charset="0"/>
                <a:cs typeface="Arial" charset="0"/>
              </a:rPr>
              <a:t>day.gif</a:t>
            </a:r>
            <a:r>
              <a:rPr lang="en-US" sz="1800" i="1" dirty="0">
                <a:solidFill>
                  <a:srgbClr val="0E04D6"/>
                </a:solidFill>
                <a:latin typeface="Arial" charset="0"/>
                <a:ea typeface="Arial" charset="0"/>
                <a:cs typeface="Arial" charset="0"/>
              </a:rPr>
              <a:t/>
            </a:r>
            <a:br>
              <a:rPr lang="en-US" sz="1800" i="1" dirty="0">
                <a:solidFill>
                  <a:srgbClr val="0E04D6"/>
                </a:solidFill>
                <a:latin typeface="Arial" charset="0"/>
                <a:ea typeface="Arial" charset="0"/>
                <a:cs typeface="Arial" charset="0"/>
              </a:rPr>
            </a:br>
            <a:endParaRPr lang="en-US" sz="1800" i="1" dirty="0">
              <a:solidFill>
                <a:srgbClr val="0E04D6"/>
              </a:solidFill>
              <a:latin typeface="Arial" charset="0"/>
              <a:ea typeface="Arial" charset="0"/>
              <a:cs typeface="Arial" charset="0"/>
            </a:endParaRPr>
          </a:p>
          <a:p>
            <a:r>
              <a:rPr lang="en-US" sz="2400" dirty="0">
                <a:solidFill>
                  <a:srgbClr val="FF0000"/>
                </a:solidFill>
                <a:latin typeface="Arial" charset="0"/>
                <a:ea typeface="Arial" charset="0"/>
                <a:cs typeface="Arial" charset="0"/>
              </a:rPr>
              <a:t>Requests now sent to CDN’s infrastructure…</a:t>
            </a:r>
          </a:p>
        </p:txBody>
      </p:sp>
    </p:spTree>
    <p:extLst>
      <p:ext uri="{BB962C8B-B14F-4D97-AF65-F5344CB8AC3E}">
        <p14:creationId xmlns:p14="http://schemas.microsoft.com/office/powerpoint/2010/main" val="1949956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2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261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9261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926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926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26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926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26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Any questions about midterm?</a:t>
            </a:r>
            <a:endParaRPr lang="en-US" dirty="0"/>
          </a:p>
        </p:txBody>
      </p:sp>
      <p:sp>
        <p:nvSpPr>
          <p:cNvPr id="5" name="Subtitle 4"/>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6</a:t>
            </a:fld>
            <a:endParaRPr lang="en-US" altLang="en-US"/>
          </a:p>
        </p:txBody>
      </p:sp>
    </p:spTree>
    <p:extLst>
      <p:ext uri="{BB962C8B-B14F-4D97-AF65-F5344CB8AC3E}">
        <p14:creationId xmlns:p14="http://schemas.microsoft.com/office/powerpoint/2010/main" val="568778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Grp="1" noChangeArrowheads="1"/>
          </p:cNvSpPr>
          <p:nvPr>
            <p:ph type="title"/>
          </p:nvPr>
        </p:nvSpPr>
        <p:spPr/>
        <p:txBody>
          <a:bodyPr/>
          <a:lstStyle/>
          <a:p>
            <a:r>
              <a:rPr lang="en-US" sz="2400" dirty="0">
                <a:latin typeface="Helvetica" charset="0"/>
                <a:ea typeface="ＭＳ Ｐゴシック" charset="0"/>
                <a:cs typeface="ＭＳ Ｐゴシック" charset="0"/>
              </a:rPr>
              <a:t/>
            </a:r>
            <a:br>
              <a:rPr lang="en-US" sz="2400" dirty="0">
                <a:latin typeface="Helvetica" charset="0"/>
                <a:ea typeface="ＭＳ Ｐゴシック" charset="0"/>
                <a:cs typeface="ＭＳ Ｐゴシック" charset="0"/>
              </a:rPr>
            </a:br>
            <a:r>
              <a:rPr lang="en-US" sz="3600" dirty="0">
                <a:latin typeface="Helvetica" charset="0"/>
                <a:ea typeface="ＭＳ Ｐゴシック" charset="0"/>
                <a:cs typeface="ＭＳ Ｐゴシック" charset="0"/>
              </a:rPr>
              <a:t>Cost-Effective Content Delivery</a:t>
            </a:r>
          </a:p>
        </p:txBody>
      </p:sp>
      <p:sp>
        <p:nvSpPr>
          <p:cNvPr id="1092611" name="Rectangle 3"/>
          <p:cNvSpPr>
            <a:spLocks noGrp="1" noChangeArrowheads="1"/>
          </p:cNvSpPr>
          <p:nvPr>
            <p:ph idx="1"/>
          </p:nvPr>
        </p:nvSpPr>
        <p:spPr/>
        <p:txBody>
          <a:bodyPr/>
          <a:lstStyle/>
          <a:p>
            <a:r>
              <a:rPr lang="en-US" dirty="0" smtClean="0">
                <a:latin typeface="Arial" charset="0"/>
                <a:cs typeface="Arial" charset="0"/>
              </a:rPr>
              <a:t>General theme: multiple sites hosted on shared physical infrastructure </a:t>
            </a:r>
          </a:p>
          <a:p>
            <a:pPr lvl="1"/>
            <a:r>
              <a:rPr lang="en-US" dirty="0" smtClean="0">
                <a:latin typeface="Arial" charset="0"/>
                <a:cs typeface="Arial" charset="0"/>
              </a:rPr>
              <a:t>efficiency of statistical multiplexing</a:t>
            </a:r>
          </a:p>
          <a:p>
            <a:pPr lvl="1"/>
            <a:r>
              <a:rPr lang="en-US" dirty="0" smtClean="0">
                <a:latin typeface="Arial" charset="0"/>
                <a:cs typeface="Arial" charset="0"/>
              </a:rPr>
              <a:t>economies of scale (volume pricing, </a:t>
            </a:r>
            <a:r>
              <a:rPr lang="en-US" i="1" dirty="0" smtClean="0">
                <a:latin typeface="Arial" charset="0"/>
                <a:cs typeface="Arial" charset="0"/>
              </a:rPr>
              <a:t>etc.</a:t>
            </a:r>
            <a:r>
              <a:rPr lang="en-US" dirty="0" smtClean="0">
                <a:latin typeface="Arial" charset="0"/>
                <a:cs typeface="Arial" charset="0"/>
              </a:rPr>
              <a:t>)</a:t>
            </a:r>
          </a:p>
          <a:p>
            <a:pPr lvl="1"/>
            <a:r>
              <a:rPr lang="en-US" dirty="0" smtClean="0">
                <a:latin typeface="Arial" charset="0"/>
                <a:cs typeface="Arial" charset="0"/>
              </a:rPr>
              <a:t>amortization of human operator costs </a:t>
            </a:r>
          </a:p>
          <a:p>
            <a:pPr marL="0" indent="0">
              <a:buNone/>
            </a:pPr>
            <a:endParaRPr lang="en-US" dirty="0" smtClean="0">
              <a:latin typeface="Arial" charset="0"/>
              <a:cs typeface="Arial" charset="0"/>
            </a:endParaRPr>
          </a:p>
          <a:p>
            <a:r>
              <a:rPr lang="en-US" dirty="0" smtClean="0">
                <a:latin typeface="Arial" charset="0"/>
                <a:cs typeface="Arial" charset="0"/>
              </a:rPr>
              <a:t>Examples: </a:t>
            </a:r>
          </a:p>
          <a:p>
            <a:pPr lvl="1"/>
            <a:r>
              <a:rPr lang="en-US" dirty="0" smtClean="0">
                <a:latin typeface="Arial" charset="0"/>
                <a:cs typeface="Arial" charset="0"/>
              </a:rPr>
              <a:t>Web hosting companies </a:t>
            </a:r>
          </a:p>
          <a:p>
            <a:pPr lvl="1"/>
            <a:r>
              <a:rPr lang="en-US" dirty="0" smtClean="0">
                <a:latin typeface="Arial" charset="0"/>
                <a:cs typeface="Arial" charset="0"/>
              </a:rPr>
              <a:t>CDNs</a:t>
            </a:r>
          </a:p>
          <a:p>
            <a:pPr lvl="1"/>
            <a:r>
              <a:rPr lang="en-US" dirty="0" smtClean="0">
                <a:latin typeface="Arial" charset="0"/>
                <a:cs typeface="Arial" charset="0"/>
              </a:rPr>
              <a:t>Cloud infrastructure</a:t>
            </a:r>
          </a:p>
        </p:txBody>
      </p:sp>
    </p:spTree>
    <p:extLst>
      <p:ext uri="{BB962C8B-B14F-4D97-AF65-F5344CB8AC3E}">
        <p14:creationId xmlns:p14="http://schemas.microsoft.com/office/powerpoint/2010/main" val="56044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2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26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926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926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9261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9261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261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926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2611"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Any Questions?</a:t>
            </a:r>
            <a:endParaRPr lang="en-US"/>
          </a:p>
        </p:txBody>
      </p:sp>
      <p:sp>
        <p:nvSpPr>
          <p:cNvPr id="6" name="Subtitle 5"/>
          <p:cNvSpPr>
            <a:spLocks noGrp="1"/>
          </p:cNvSpPr>
          <p:nvPr>
            <p:ph type="subTitle" idx="1"/>
          </p:nvPr>
        </p:nvSpPr>
        <p:spPr/>
        <p:txBody>
          <a:bodyPr/>
          <a:lstStyle/>
          <a:p>
            <a:endParaRPr lang="en-US" dirty="0" smtClean="0"/>
          </a:p>
          <a:p>
            <a:r>
              <a:rPr lang="en-US" i="1" dirty="0" smtClean="0"/>
              <a:t>Good luck on Thursday!</a:t>
            </a:r>
            <a:endParaRPr lang="en-US" i="1" dirty="0"/>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61</a:t>
            </a:fld>
            <a:endParaRPr lang="en-US" altLang="en-US"/>
          </a:p>
        </p:txBody>
      </p:sp>
    </p:spTree>
    <p:extLst>
      <p:ext uri="{BB962C8B-B14F-4D97-AF65-F5344CB8AC3E}">
        <p14:creationId xmlns:p14="http://schemas.microsoft.com/office/powerpoint/2010/main" val="982790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Back to DNS</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82682788-C7CE-9044-87D5-275ACBF26035}" type="slidenum">
              <a:rPr lang="en-US" altLang="en-US" smtClean="0"/>
              <a:pPr>
                <a:defRPr/>
              </a:pPr>
              <a:t>7</a:t>
            </a:fld>
            <a:endParaRPr lang="en-US" altLang="en-US"/>
          </a:p>
        </p:txBody>
      </p:sp>
    </p:spTree>
    <p:extLst>
      <p:ext uri="{BB962C8B-B14F-4D97-AF65-F5344CB8AC3E}">
        <p14:creationId xmlns:p14="http://schemas.microsoft.com/office/powerpoint/2010/main" val="915716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Review of DNS</a:t>
            </a:r>
            <a:endParaRPr lang="en-US" dirty="0"/>
          </a:p>
        </p:txBody>
      </p:sp>
      <p:sp>
        <p:nvSpPr>
          <p:cNvPr id="3" name="Content Placeholder 2"/>
          <p:cNvSpPr>
            <a:spLocks noGrp="1"/>
          </p:cNvSpPr>
          <p:nvPr>
            <p:ph idx="1"/>
          </p:nvPr>
        </p:nvSpPr>
        <p:spPr/>
        <p:txBody>
          <a:bodyPr/>
          <a:lstStyle/>
          <a:p>
            <a:r>
              <a:rPr lang="en-US" dirty="0" smtClean="0"/>
              <a:t>Hierarchical names, infrastructure, administration</a:t>
            </a:r>
          </a:p>
          <a:p>
            <a:pPr lvl="1"/>
            <a:r>
              <a:rPr lang="en-US" dirty="0" smtClean="0"/>
              <a:t>Names like </a:t>
            </a:r>
            <a:r>
              <a:rPr lang="en-US" dirty="0" err="1" smtClean="0"/>
              <a:t>instr.eecs.berkeley.edu</a:t>
            </a:r>
            <a:endParaRPr lang="en-US" dirty="0" smtClean="0"/>
          </a:p>
          <a:p>
            <a:pPr lvl="1"/>
            <a:r>
              <a:rPr lang="en-US" dirty="0" smtClean="0"/>
              <a:t>Servers at root, then TLD, all the way to authoritative</a:t>
            </a:r>
          </a:p>
          <a:p>
            <a:pPr lvl="4"/>
            <a:endParaRPr lang="en-US" dirty="0"/>
          </a:p>
          <a:p>
            <a:r>
              <a:rPr lang="en-US" dirty="0" smtClean="0"/>
              <a:t>DNS resolver code (client) on host</a:t>
            </a:r>
          </a:p>
          <a:p>
            <a:pPr lvl="4"/>
            <a:endParaRPr lang="en-US" dirty="0"/>
          </a:p>
          <a:p>
            <a:r>
              <a:rPr lang="en-US" dirty="0" smtClean="0"/>
              <a:t>Local DNS server (known via DHCP)</a:t>
            </a:r>
          </a:p>
          <a:p>
            <a:pPr lvl="4"/>
            <a:endParaRPr lang="en-US" dirty="0"/>
          </a:p>
          <a:p>
            <a:r>
              <a:rPr lang="en-US" dirty="0"/>
              <a:t>Query and Reply </a:t>
            </a:r>
            <a:r>
              <a:rPr lang="en-US" dirty="0" smtClean="0"/>
              <a:t>messages (over UDP)</a:t>
            </a:r>
            <a:endParaRPr lang="en-US" dirty="0"/>
          </a:p>
          <a:p>
            <a:pPr lvl="1"/>
            <a:r>
              <a:rPr lang="en-US" dirty="0" smtClean="0">
                <a:latin typeface="Arial" charset="0"/>
                <a:ea typeface="Arial" charset="0"/>
                <a:cs typeface="Arial" charset="0"/>
                <a:sym typeface="Wingdings" charset="0"/>
              </a:rPr>
              <a:t>Reliability </a:t>
            </a:r>
            <a:r>
              <a:rPr lang="en-US" dirty="0">
                <a:latin typeface="Arial" charset="0"/>
                <a:ea typeface="Arial" charset="0"/>
                <a:cs typeface="Arial" charset="0"/>
                <a:sym typeface="Wingdings" charset="0"/>
              </a:rPr>
              <a:t>via repeating requests on </a:t>
            </a:r>
            <a:r>
              <a:rPr lang="en-US" dirty="0" smtClean="0">
                <a:latin typeface="Arial" charset="0"/>
                <a:ea typeface="Arial" charset="0"/>
                <a:cs typeface="Arial" charset="0"/>
                <a:sym typeface="Wingdings" charset="0"/>
              </a:rPr>
              <a:t>timeout</a:t>
            </a:r>
          </a:p>
          <a:p>
            <a:pPr lvl="3"/>
            <a:endParaRPr lang="en-US" dirty="0">
              <a:latin typeface="Arial" charset="0"/>
              <a:ea typeface="Arial" charset="0"/>
              <a:cs typeface="Arial" charset="0"/>
              <a:sym typeface="Wingdings" charset="0"/>
            </a:endParaRPr>
          </a:p>
          <a:p>
            <a:r>
              <a:rPr lang="en-US" dirty="0" smtClean="0">
                <a:latin typeface="Arial" charset="0"/>
                <a:ea typeface="Arial" charset="0"/>
                <a:cs typeface="Arial" charset="0"/>
                <a:sym typeface="Wingdings" charset="0"/>
              </a:rPr>
              <a:t>Basic function: give me the IP address associated with this DNS name</a:t>
            </a:r>
            <a:endParaRPr lang="en-US" dirty="0">
              <a:latin typeface="Arial" charset="0"/>
              <a:ea typeface="Arial" charset="0"/>
              <a:cs typeface="Arial" charset="0"/>
            </a:endParaRPr>
          </a:p>
          <a:p>
            <a:pPr lvl="1"/>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8</a:t>
            </a:fld>
            <a:endParaRPr lang="en-US" altLang="en-US"/>
          </a:p>
        </p:txBody>
      </p:sp>
    </p:spTree>
    <p:extLst>
      <p:ext uri="{BB962C8B-B14F-4D97-AF65-F5344CB8AC3E}">
        <p14:creationId xmlns:p14="http://schemas.microsoft.com/office/powerpoint/2010/main" val="592066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 name="Shape 1251"/>
          <p:cNvSpPr/>
          <p:nvPr/>
        </p:nvSpPr>
        <p:spPr>
          <a:xfrm>
            <a:off x="1089422" y="3795118"/>
            <a:ext cx="2821782"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52" name="Shape 1252"/>
          <p:cNvSpPr/>
          <p:nvPr/>
        </p:nvSpPr>
        <p:spPr>
          <a:xfrm>
            <a:off x="1154712" y="3999005"/>
            <a:ext cx="1845373" cy="424223"/>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53" name="Shape 1253"/>
          <p:cNvSpPr/>
          <p:nvPr/>
        </p:nvSpPr>
        <p:spPr>
          <a:xfrm flipH="1">
            <a:off x="2394028" y="4465757"/>
            <a:ext cx="637954" cy="978196"/>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54" name="Shape 1254"/>
          <p:cNvSpPr/>
          <p:nvPr/>
        </p:nvSpPr>
        <p:spPr>
          <a:xfrm>
            <a:off x="2187773" y="5304234"/>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55" name="Shape 1255"/>
          <p:cNvSpPr/>
          <p:nvPr/>
        </p:nvSpPr>
        <p:spPr>
          <a:xfrm flipH="1">
            <a:off x="3042614" y="3398737"/>
            <a:ext cx="585068" cy="981960"/>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56" name="Shape 1256"/>
          <p:cNvSpPr/>
          <p:nvPr/>
        </p:nvSpPr>
        <p:spPr>
          <a:xfrm flipH="1">
            <a:off x="3053246" y="4380248"/>
            <a:ext cx="1442696" cy="64245"/>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57" name="Shape 1257"/>
          <p:cNvSpPr/>
          <p:nvPr/>
        </p:nvSpPr>
        <p:spPr>
          <a:xfrm>
            <a:off x="2821781" y="4205883"/>
            <a:ext cx="446484" cy="446484"/>
          </a:xfrm>
          <a:prstGeom prst="roundRect">
            <a:avLst>
              <a:gd name="adj" fmla="val 30000"/>
            </a:avLst>
          </a:prstGeom>
          <a:solidFill>
            <a:srgbClr val="D6D6D6"/>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58" name="Shape 1258"/>
          <p:cNvSpPr/>
          <p:nvPr/>
        </p:nvSpPr>
        <p:spPr>
          <a:xfrm>
            <a:off x="1000125" y="381297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60" name="Shape 1260"/>
          <p:cNvSpPr/>
          <p:nvPr/>
        </p:nvSpPr>
        <p:spPr>
          <a:xfrm>
            <a:off x="1259086" y="4277320"/>
            <a:ext cx="838980" cy="1071073"/>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61" name="Shape 1261"/>
          <p:cNvSpPr/>
          <p:nvPr/>
        </p:nvSpPr>
        <p:spPr>
          <a:xfrm flipH="1">
            <a:off x="1447100" y="2626294"/>
            <a:ext cx="2843869" cy="1245766"/>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63" name="Shape 1263"/>
          <p:cNvSpPr/>
          <p:nvPr/>
        </p:nvSpPr>
        <p:spPr>
          <a:xfrm>
            <a:off x="4393406" y="2312788"/>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64" name="Shape 1264"/>
          <p:cNvSpPr/>
          <p:nvPr/>
        </p:nvSpPr>
        <p:spPr>
          <a:xfrm>
            <a:off x="4223742" y="1292671"/>
            <a:ext cx="1910953" cy="995461"/>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p>
            <a:pPr lvl="0" algn="l">
              <a:defRPr sz="1800"/>
            </a:pPr>
            <a:r>
              <a:rPr sz="3000">
                <a:solidFill>
                  <a:srgbClr val="0096FF"/>
                </a:solidFill>
                <a:latin typeface="Calibri"/>
                <a:ea typeface="+mn-ea"/>
                <a:cs typeface="Calibri"/>
                <a:sym typeface="Calibri"/>
              </a:rPr>
              <a:t>root </a:t>
            </a:r>
          </a:p>
          <a:p>
            <a:pPr lvl="0" algn="l">
              <a:defRPr sz="1800"/>
            </a:pPr>
            <a:r>
              <a:rPr sz="3000">
                <a:solidFill>
                  <a:srgbClr val="0096FF"/>
                </a:solidFill>
                <a:latin typeface="Calibri"/>
                <a:ea typeface="+mn-ea"/>
                <a:cs typeface="Calibri"/>
                <a:sym typeface="Calibri"/>
              </a:rPr>
              <a:t>DNS server</a:t>
            </a:r>
          </a:p>
        </p:txBody>
      </p:sp>
      <p:sp>
        <p:nvSpPr>
          <p:cNvPr id="1268" name="Shape 1268"/>
          <p:cNvSpPr/>
          <p:nvPr/>
        </p:nvSpPr>
        <p:spPr>
          <a:xfrm>
            <a:off x="7715250" y="5045273"/>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69" name="Shape 1269"/>
          <p:cNvSpPr/>
          <p:nvPr/>
        </p:nvSpPr>
        <p:spPr>
          <a:xfrm flipH="1">
            <a:off x="1572936" y="3598877"/>
            <a:ext cx="5297647" cy="440423"/>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0" name="Shape 1270"/>
          <p:cNvSpPr/>
          <p:nvPr/>
        </p:nvSpPr>
        <p:spPr>
          <a:xfrm flipV="1">
            <a:off x="1518047" y="2780949"/>
            <a:ext cx="2772922" cy="1192762"/>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1" name="Shape 1271"/>
          <p:cNvSpPr/>
          <p:nvPr/>
        </p:nvSpPr>
        <p:spPr>
          <a:xfrm flipV="1">
            <a:off x="1547768" y="3734052"/>
            <a:ext cx="5288719" cy="443666"/>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2" name="Shape 1272"/>
          <p:cNvSpPr/>
          <p:nvPr/>
        </p:nvSpPr>
        <p:spPr>
          <a:xfrm flipH="1" flipV="1">
            <a:off x="1547768" y="4278385"/>
            <a:ext cx="6165910" cy="792760"/>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3" name="Shape 1273"/>
          <p:cNvSpPr/>
          <p:nvPr/>
        </p:nvSpPr>
        <p:spPr>
          <a:xfrm>
            <a:off x="1472268" y="4404220"/>
            <a:ext cx="6165909" cy="805346"/>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4" name="Shape 1274"/>
          <p:cNvSpPr/>
          <p:nvPr/>
        </p:nvSpPr>
        <p:spPr>
          <a:xfrm flipH="1" flipV="1">
            <a:off x="1157681" y="4404219"/>
            <a:ext cx="868261" cy="1119932"/>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5" name="Shape 1275"/>
          <p:cNvSpPr/>
          <p:nvPr/>
        </p:nvSpPr>
        <p:spPr>
          <a:xfrm>
            <a:off x="228600" y="1230818"/>
            <a:ext cx="3486150" cy="503019"/>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b="1">
                <a:solidFill>
                  <a:srgbClr val="942193"/>
                </a:solidFill>
                <a:latin typeface="+mn-lt"/>
                <a:ea typeface="+mn-ea"/>
                <a:cs typeface="+mn-cs"/>
                <a:sym typeface="Calibri"/>
              </a:defRPr>
            </a:lvl1pPr>
          </a:lstStyle>
          <a:p>
            <a:pPr lvl="0">
              <a:defRPr sz="1800" b="0">
                <a:solidFill>
                  <a:srgbClr val="000000"/>
                </a:solidFill>
              </a:defRPr>
            </a:pPr>
            <a:r>
              <a:rPr sz="2800" dirty="0">
                <a:solidFill>
                  <a:srgbClr val="FF0000"/>
                </a:solidFill>
                <a:latin typeface="Calibri"/>
                <a:cs typeface="Calibri"/>
              </a:rPr>
              <a:t>iterative DNS query</a:t>
            </a:r>
          </a:p>
        </p:txBody>
      </p:sp>
      <p:sp>
        <p:nvSpPr>
          <p:cNvPr id="29" name="Shape 1144"/>
          <p:cNvSpPr/>
          <p:nvPr/>
        </p:nvSpPr>
        <p:spPr>
          <a:xfrm>
            <a:off x="2331152" y="5529938"/>
            <a:ext cx="3764848" cy="903128"/>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defRPr b="1">
                <a:solidFill>
                  <a:srgbClr val="0096FF"/>
                </a:solidFill>
                <a:latin typeface="+mn-lt"/>
                <a:ea typeface="+mn-ea"/>
                <a:cs typeface="+mn-cs"/>
                <a:sym typeface="Calibri"/>
              </a:defRPr>
            </a:lvl1pPr>
          </a:lstStyle>
          <a:p>
            <a:pPr lvl="0" algn="l">
              <a:defRPr sz="1800" b="0">
                <a:solidFill>
                  <a:srgbClr val="000000"/>
                </a:solidFill>
              </a:defRPr>
            </a:pPr>
            <a:r>
              <a:rPr sz="3000" dirty="0">
                <a:latin typeface="Calibri"/>
                <a:cs typeface="Calibri"/>
              </a:rPr>
              <a:t>DNS </a:t>
            </a:r>
            <a:r>
              <a:rPr sz="3000" dirty="0" smtClean="0">
                <a:latin typeface="Calibri"/>
                <a:cs typeface="Calibri"/>
              </a:rPr>
              <a:t>client</a:t>
            </a:r>
            <a:r>
              <a:rPr lang="en-US" sz="3000" dirty="0" smtClean="0">
                <a:latin typeface="Calibri"/>
                <a:cs typeface="Calibri"/>
              </a:rPr>
              <a:t/>
            </a:r>
            <a:br>
              <a:rPr lang="en-US" sz="3000" dirty="0" smtClean="0">
                <a:latin typeface="Calibri"/>
                <a:cs typeface="Calibri"/>
              </a:rPr>
            </a:br>
            <a:r>
              <a:rPr lang="en-US" sz="2400" dirty="0" smtClean="0">
                <a:latin typeface="Calibri"/>
                <a:cs typeface="Calibri"/>
              </a:rPr>
              <a:t>(me.cs.berkeley.edu)</a:t>
            </a:r>
            <a:endParaRPr sz="2400" dirty="0">
              <a:latin typeface="Calibri"/>
              <a:cs typeface="Calibri"/>
            </a:endParaRPr>
          </a:p>
        </p:txBody>
      </p:sp>
      <p:sp>
        <p:nvSpPr>
          <p:cNvPr id="30" name="Shape 1146"/>
          <p:cNvSpPr/>
          <p:nvPr/>
        </p:nvSpPr>
        <p:spPr>
          <a:xfrm>
            <a:off x="741164" y="2895600"/>
            <a:ext cx="1857375" cy="533796"/>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sz="3000" dirty="0">
                <a:latin typeface="Calibri"/>
                <a:cs typeface="Calibri"/>
              </a:rPr>
              <a:t>DNS server</a:t>
            </a:r>
          </a:p>
        </p:txBody>
      </p:sp>
      <p:sp>
        <p:nvSpPr>
          <p:cNvPr id="31" name="Shape 1146"/>
          <p:cNvSpPr/>
          <p:nvPr/>
        </p:nvSpPr>
        <p:spPr>
          <a:xfrm>
            <a:off x="152400" y="3322370"/>
            <a:ext cx="3505200" cy="44146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lang="en-US" sz="2400" dirty="0" smtClean="0">
                <a:latin typeface="Calibri"/>
                <a:cs typeface="Calibri"/>
              </a:rPr>
              <a:t>(</a:t>
            </a:r>
            <a:r>
              <a:rPr lang="en-US" sz="2400" dirty="0" err="1" smtClean="0">
                <a:latin typeface="Calibri"/>
                <a:cs typeface="Calibri"/>
              </a:rPr>
              <a:t>mydns.berkeley.edu</a:t>
            </a:r>
            <a:r>
              <a:rPr lang="en-US" sz="2400" dirty="0" smtClean="0">
                <a:latin typeface="Calibri"/>
                <a:cs typeface="Calibri"/>
              </a:rPr>
              <a:t>)</a:t>
            </a:r>
            <a:endParaRPr sz="2400" dirty="0">
              <a:latin typeface="Calibri"/>
              <a:cs typeface="Calibri"/>
            </a:endParaRPr>
          </a:p>
        </p:txBody>
      </p:sp>
      <p:sp>
        <p:nvSpPr>
          <p:cNvPr id="32" name="Shape 1149"/>
          <p:cNvSpPr/>
          <p:nvPr/>
        </p:nvSpPr>
        <p:spPr>
          <a:xfrm>
            <a:off x="6248400" y="3733800"/>
            <a:ext cx="1876425" cy="456852"/>
          </a:xfrm>
          <a:prstGeom prst="rect">
            <a:avLst/>
          </a:prstGeom>
          <a:solidFill>
            <a:schemeClr val="bg1"/>
          </a:solidFill>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sz="2500" dirty="0" smtClean="0">
                <a:solidFill>
                  <a:srgbClr val="0000FF"/>
                </a:solidFill>
                <a:latin typeface="Calibri"/>
                <a:cs typeface="Calibri"/>
              </a:rPr>
              <a:t>.</a:t>
            </a:r>
            <a:r>
              <a:rPr lang="en-US" sz="2500" dirty="0" smtClean="0">
                <a:solidFill>
                  <a:srgbClr val="0000FF"/>
                </a:solidFill>
                <a:latin typeface="Calibri"/>
                <a:cs typeface="Calibri"/>
              </a:rPr>
              <a:t>edu</a:t>
            </a:r>
            <a:r>
              <a:rPr sz="2500" dirty="0" smtClean="0">
                <a:solidFill>
                  <a:srgbClr val="0000FF"/>
                </a:solidFill>
                <a:latin typeface="Calibri"/>
                <a:cs typeface="Calibri"/>
              </a:rPr>
              <a:t> </a:t>
            </a:r>
            <a:r>
              <a:rPr sz="2500" dirty="0">
                <a:solidFill>
                  <a:srgbClr val="0000FF"/>
                </a:solidFill>
                <a:latin typeface="Calibri"/>
                <a:cs typeface="Calibri"/>
              </a:rPr>
              <a:t>servers</a:t>
            </a:r>
          </a:p>
        </p:txBody>
      </p:sp>
      <p:sp>
        <p:nvSpPr>
          <p:cNvPr id="33" name="Shape 1150"/>
          <p:cNvSpPr/>
          <p:nvPr/>
        </p:nvSpPr>
        <p:spPr>
          <a:xfrm>
            <a:off x="6553200" y="5102027"/>
            <a:ext cx="2209800" cy="84157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lang="en-US" sz="2500" dirty="0" err="1" smtClean="0">
                <a:solidFill>
                  <a:srgbClr val="0000FF"/>
                </a:solidFill>
                <a:latin typeface="Calibri"/>
                <a:cs typeface="Calibri"/>
              </a:rPr>
              <a:t>nyu.edu</a:t>
            </a:r>
            <a:r>
              <a:rPr sz="2500" dirty="0" smtClean="0">
                <a:solidFill>
                  <a:srgbClr val="0000FF"/>
                </a:solidFill>
                <a:latin typeface="Calibri"/>
                <a:cs typeface="Calibri"/>
              </a:rPr>
              <a:t>  </a:t>
            </a:r>
            <a:r>
              <a:rPr sz="2500" dirty="0">
                <a:solidFill>
                  <a:srgbClr val="0000FF"/>
                </a:solidFill>
                <a:latin typeface="Calibri"/>
                <a:cs typeface="Calibri"/>
              </a:rPr>
              <a:t>servers</a:t>
            </a:r>
          </a:p>
        </p:txBody>
      </p:sp>
      <p:sp>
        <p:nvSpPr>
          <p:cNvPr id="1265" name="Shape 1265"/>
          <p:cNvSpPr/>
          <p:nvPr/>
        </p:nvSpPr>
        <p:spPr>
          <a:xfrm>
            <a:off x="6920508" y="351829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2" name="Title 1"/>
          <p:cNvSpPr>
            <a:spLocks noGrp="1"/>
          </p:cNvSpPr>
          <p:nvPr>
            <p:ph type="title"/>
          </p:nvPr>
        </p:nvSpPr>
        <p:spPr/>
        <p:txBody>
          <a:bodyPr/>
          <a:lstStyle/>
          <a:p>
            <a:r>
              <a:rPr lang="en-US" dirty="0" smtClean="0"/>
              <a:t>IP address of </a:t>
            </a:r>
            <a:r>
              <a:rPr lang="en-US" dirty="0" err="1" smtClean="0"/>
              <a:t>www.nyu.edu</a:t>
            </a:r>
            <a:endParaRPr lang="en-US" dirty="0"/>
          </a:p>
        </p:txBody>
      </p:sp>
      <p:sp>
        <p:nvSpPr>
          <p:cNvPr id="34" name="TextBox 33"/>
          <p:cNvSpPr txBox="1"/>
          <p:nvPr/>
        </p:nvSpPr>
        <p:spPr>
          <a:xfrm>
            <a:off x="1518047" y="2706423"/>
            <a:ext cx="2855943" cy="400110"/>
          </a:xfrm>
          <a:prstGeom prst="rect">
            <a:avLst/>
          </a:prstGeom>
          <a:noFill/>
        </p:spPr>
        <p:txBody>
          <a:bodyPr wrap="square" rtlCol="0">
            <a:spAutoFit/>
          </a:bodyPr>
          <a:lstStyle/>
          <a:p>
            <a:r>
              <a:rPr lang="en-US" dirty="0" smtClean="0">
                <a:solidFill>
                  <a:srgbClr val="7030A0"/>
                </a:solidFill>
                <a:latin typeface="Arial" charset="0"/>
                <a:ea typeface="Arial" charset="0"/>
                <a:cs typeface="Arial" charset="0"/>
              </a:rPr>
              <a:t>Where is .</a:t>
            </a:r>
            <a:r>
              <a:rPr lang="en-US" dirty="0" err="1" smtClean="0">
                <a:solidFill>
                  <a:srgbClr val="7030A0"/>
                </a:solidFill>
                <a:latin typeface="Arial" charset="0"/>
                <a:ea typeface="Arial" charset="0"/>
                <a:cs typeface="Arial" charset="0"/>
              </a:rPr>
              <a:t>edu</a:t>
            </a:r>
            <a:r>
              <a:rPr lang="en-US" dirty="0" smtClean="0">
                <a:solidFill>
                  <a:srgbClr val="7030A0"/>
                </a:solidFill>
                <a:latin typeface="Arial" charset="0"/>
                <a:ea typeface="Arial" charset="0"/>
                <a:cs typeface="Arial" charset="0"/>
              </a:rPr>
              <a:t>?</a:t>
            </a:r>
            <a:endParaRPr lang="en-US" dirty="0">
              <a:solidFill>
                <a:srgbClr val="7030A0"/>
              </a:solidFill>
              <a:latin typeface="Arial" charset="0"/>
              <a:ea typeface="Arial" charset="0"/>
              <a:cs typeface="Arial" charset="0"/>
            </a:endParaRPr>
          </a:p>
        </p:txBody>
      </p:sp>
      <p:sp>
        <p:nvSpPr>
          <p:cNvPr id="35" name="TextBox 34"/>
          <p:cNvSpPr txBox="1"/>
          <p:nvPr/>
        </p:nvSpPr>
        <p:spPr>
          <a:xfrm>
            <a:off x="3477283" y="5078925"/>
            <a:ext cx="3359204" cy="400110"/>
          </a:xfrm>
          <a:prstGeom prst="rect">
            <a:avLst/>
          </a:prstGeom>
          <a:noFill/>
        </p:spPr>
        <p:txBody>
          <a:bodyPr wrap="square" rtlCol="0">
            <a:spAutoFit/>
          </a:bodyPr>
          <a:lstStyle/>
          <a:p>
            <a:r>
              <a:rPr lang="en-US" dirty="0" smtClean="0">
                <a:solidFill>
                  <a:srgbClr val="7030A0"/>
                </a:solidFill>
                <a:latin typeface="Arial" charset="0"/>
                <a:ea typeface="Arial" charset="0"/>
                <a:cs typeface="Arial" charset="0"/>
              </a:rPr>
              <a:t>Where is </a:t>
            </a:r>
            <a:r>
              <a:rPr lang="en-US" dirty="0" err="1" smtClean="0">
                <a:solidFill>
                  <a:srgbClr val="7030A0"/>
                </a:solidFill>
                <a:latin typeface="Arial" charset="0"/>
                <a:ea typeface="Arial" charset="0"/>
                <a:cs typeface="Arial" charset="0"/>
              </a:rPr>
              <a:t>www.nyu.edu</a:t>
            </a:r>
            <a:r>
              <a:rPr lang="en-US" dirty="0" smtClean="0">
                <a:solidFill>
                  <a:srgbClr val="7030A0"/>
                </a:solidFill>
                <a:latin typeface="Arial" charset="0"/>
                <a:ea typeface="Arial" charset="0"/>
                <a:cs typeface="Arial" charset="0"/>
              </a:rPr>
              <a:t>?</a:t>
            </a:r>
            <a:endParaRPr lang="en-US" dirty="0">
              <a:solidFill>
                <a:srgbClr val="7030A0"/>
              </a:solidFill>
              <a:latin typeface="Arial" charset="0"/>
              <a:ea typeface="Arial" charset="0"/>
              <a:cs typeface="Arial" charset="0"/>
            </a:endParaRPr>
          </a:p>
        </p:txBody>
      </p:sp>
      <p:sp>
        <p:nvSpPr>
          <p:cNvPr id="36" name="TextBox 35"/>
          <p:cNvSpPr txBox="1"/>
          <p:nvPr/>
        </p:nvSpPr>
        <p:spPr>
          <a:xfrm>
            <a:off x="3507763" y="3320026"/>
            <a:ext cx="2855943" cy="400110"/>
          </a:xfrm>
          <a:prstGeom prst="rect">
            <a:avLst/>
          </a:prstGeom>
          <a:noFill/>
        </p:spPr>
        <p:txBody>
          <a:bodyPr wrap="square" rtlCol="0">
            <a:spAutoFit/>
          </a:bodyPr>
          <a:lstStyle/>
          <a:p>
            <a:r>
              <a:rPr lang="en-US" dirty="0" smtClean="0">
                <a:solidFill>
                  <a:srgbClr val="7030A0"/>
                </a:solidFill>
                <a:latin typeface="Arial" charset="0"/>
                <a:ea typeface="Arial" charset="0"/>
                <a:cs typeface="Arial" charset="0"/>
              </a:rPr>
              <a:t>Where is </a:t>
            </a:r>
            <a:r>
              <a:rPr lang="en-US" dirty="0" err="1" smtClean="0">
                <a:solidFill>
                  <a:srgbClr val="7030A0"/>
                </a:solidFill>
                <a:latin typeface="Arial" charset="0"/>
                <a:ea typeface="Arial" charset="0"/>
                <a:cs typeface="Arial" charset="0"/>
              </a:rPr>
              <a:t>nyu.edu</a:t>
            </a:r>
            <a:r>
              <a:rPr lang="en-US" dirty="0" smtClean="0">
                <a:solidFill>
                  <a:srgbClr val="7030A0"/>
                </a:solidFill>
                <a:latin typeface="Arial" charset="0"/>
                <a:ea typeface="Arial" charset="0"/>
                <a:cs typeface="Arial" charset="0"/>
              </a:rPr>
              <a:t>?</a:t>
            </a:r>
            <a:endParaRPr lang="en-US" dirty="0">
              <a:solidFill>
                <a:srgbClr val="7030A0"/>
              </a:solidFill>
              <a:latin typeface="Arial" charset="0"/>
              <a:ea typeface="Arial" charset="0"/>
              <a:cs typeface="Arial" charset="0"/>
            </a:endParaRPr>
          </a:p>
        </p:txBody>
      </p:sp>
    </p:spTree>
    <p:extLst>
      <p:ext uri="{BB962C8B-B14F-4D97-AF65-F5344CB8AC3E}">
        <p14:creationId xmlns:p14="http://schemas.microsoft.com/office/powerpoint/2010/main" val="764722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p:tmAbs val="0"/>
                                  </p:iterate>
                                  <p:childTnLst>
                                    <p:set>
                                      <p:cBhvr>
                                        <p:cTn id="6" fill="hold"/>
                                        <p:tgtEl>
                                          <p:spTgt spid="1261"/>
                                        </p:tgtEl>
                                        <p:attrNameLst>
                                          <p:attrName>style.visibility</p:attrName>
                                        </p:attrNameLst>
                                      </p:cBhvr>
                                      <p:to>
                                        <p:strVal val="visible"/>
                                      </p:to>
                                    </p:set>
                                    <p:animEffect transition="in" filter="wipe(left)">
                                      <p:cBhvr>
                                        <p:cTn id="7" dur="1000"/>
                                        <p:tgtEl>
                                          <p:spTgt spid="126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iterate>
                                    <p:tmAbs val="0"/>
                                  </p:iterate>
                                  <p:childTnLst>
                                    <p:set>
                                      <p:cBhvr>
                                        <p:cTn id="13" fill="hold"/>
                                        <p:tgtEl>
                                          <p:spTgt spid="1270"/>
                                        </p:tgtEl>
                                        <p:attrNameLst>
                                          <p:attrName>style.visibility</p:attrName>
                                        </p:attrNameLst>
                                      </p:cBhvr>
                                      <p:to>
                                        <p:strVal val="visible"/>
                                      </p:to>
                                    </p:set>
                                    <p:animEffect transition="in" filter="wipe(right)">
                                      <p:cBhvr>
                                        <p:cTn id="14" dur="1000"/>
                                        <p:tgtEl>
                                          <p:spTgt spid="127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iterate>
                                    <p:tmAbs val="0"/>
                                  </p:iterate>
                                  <p:childTnLst>
                                    <p:set>
                                      <p:cBhvr>
                                        <p:cTn id="18" fill="hold"/>
                                        <p:tgtEl>
                                          <p:spTgt spid="1269"/>
                                        </p:tgtEl>
                                        <p:attrNameLst>
                                          <p:attrName>style.visibility</p:attrName>
                                        </p:attrNameLst>
                                      </p:cBhvr>
                                      <p:to>
                                        <p:strVal val="visible"/>
                                      </p:to>
                                    </p:set>
                                    <p:animEffect transition="in" filter="wipe(left)">
                                      <p:cBhvr>
                                        <p:cTn id="19" dur="1000"/>
                                        <p:tgtEl>
                                          <p:spTgt spid="1269"/>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iterate>
                                    <p:tmAbs val="0"/>
                                  </p:iterate>
                                  <p:childTnLst>
                                    <p:set>
                                      <p:cBhvr>
                                        <p:cTn id="25" fill="hold"/>
                                        <p:tgtEl>
                                          <p:spTgt spid="1271"/>
                                        </p:tgtEl>
                                        <p:attrNameLst>
                                          <p:attrName>style.visibility</p:attrName>
                                        </p:attrNameLst>
                                      </p:cBhvr>
                                      <p:to>
                                        <p:strVal val="visible"/>
                                      </p:to>
                                    </p:set>
                                    <p:animEffect transition="in" filter="wipe(right)">
                                      <p:cBhvr>
                                        <p:cTn id="26" dur="1000"/>
                                        <p:tgtEl>
                                          <p:spTgt spid="127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iterate>
                                    <p:tmAbs val="0"/>
                                  </p:iterate>
                                  <p:childTnLst>
                                    <p:set>
                                      <p:cBhvr>
                                        <p:cTn id="30" fill="hold"/>
                                        <p:tgtEl>
                                          <p:spTgt spid="1272"/>
                                        </p:tgtEl>
                                        <p:attrNameLst>
                                          <p:attrName>style.visibility</p:attrName>
                                        </p:attrNameLst>
                                      </p:cBhvr>
                                      <p:to>
                                        <p:strVal val="visible"/>
                                      </p:to>
                                    </p:set>
                                    <p:animEffect transition="in" filter="wipe(left)">
                                      <p:cBhvr>
                                        <p:cTn id="31" dur="1000"/>
                                        <p:tgtEl>
                                          <p:spTgt spid="1272"/>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iterate>
                                    <p:tmAbs val="0"/>
                                  </p:iterate>
                                  <p:childTnLst>
                                    <p:set>
                                      <p:cBhvr>
                                        <p:cTn id="37" fill="hold"/>
                                        <p:tgtEl>
                                          <p:spTgt spid="1273"/>
                                        </p:tgtEl>
                                        <p:attrNameLst>
                                          <p:attrName>style.visibility</p:attrName>
                                        </p:attrNameLst>
                                      </p:cBhvr>
                                      <p:to>
                                        <p:strVal val="visible"/>
                                      </p:to>
                                    </p:set>
                                    <p:animEffect transition="in" filter="wipe(right)">
                                      <p:cBhvr>
                                        <p:cTn id="38" dur="1000"/>
                                        <p:tgtEl>
                                          <p:spTgt spid="127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iterate>
                                    <p:tmAbs val="0"/>
                                  </p:iterate>
                                  <p:childTnLst>
                                    <p:set>
                                      <p:cBhvr>
                                        <p:cTn id="42" fill="hold"/>
                                        <p:tgtEl>
                                          <p:spTgt spid="1274"/>
                                        </p:tgtEl>
                                        <p:attrNameLst>
                                          <p:attrName>style.visibility</p:attrName>
                                        </p:attrNameLst>
                                      </p:cBhvr>
                                      <p:to>
                                        <p:strVal val="visible"/>
                                      </p:to>
                                    </p:set>
                                    <p:animEffect transition="in" filter="wipe(up)">
                                      <p:cBhvr>
                                        <p:cTn id="43" dur="1000"/>
                                        <p:tgtEl>
                                          <p:spTgt spid="1274"/>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iterate>
                                    <p:tmAbs val="0"/>
                                  </p:iterate>
                                  <p:childTnLst>
                                    <p:set>
                                      <p:cBhvr>
                                        <p:cTn id="47" fill="hold"/>
                                        <p:tgtEl>
                                          <p:spTgt spid="1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1" grpId="0" animBg="1" advAuto="0"/>
      <p:bldP spid="1269" grpId="0" animBg="1" advAuto="0"/>
      <p:bldP spid="1270" grpId="0" animBg="1" advAuto="0"/>
      <p:bldP spid="1271" grpId="0" animBg="1" advAuto="0"/>
      <p:bldP spid="1272" grpId="0" animBg="1" advAuto="0"/>
      <p:bldP spid="1273" grpId="0" animBg="1" advAuto="0"/>
      <p:bldP spid="1274" grpId="0" animBg="1" advAuto="0"/>
      <p:bldP spid="1275" grpId="0" animBg="1" advAuto="0"/>
      <p:bldP spid="34" grpId="0"/>
      <p:bldP spid="35" grpId="0"/>
      <p:bldP spid="36" grpId="0"/>
    </p:bld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44905</TotalTime>
  <Words>2594</Words>
  <Application>Microsoft Macintosh PowerPoint</Application>
  <PresentationFormat>On-screen Show (4:3)</PresentationFormat>
  <Paragraphs>632</Paragraphs>
  <Slides>61</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72" baseType="lpstr">
      <vt:lpstr>Calibri</vt:lpstr>
      <vt:lpstr>Courier</vt:lpstr>
      <vt:lpstr>Courier New</vt:lpstr>
      <vt:lpstr>Helvetica</vt:lpstr>
      <vt:lpstr>ＭＳ Ｐゴシック</vt:lpstr>
      <vt:lpstr>Times</vt:lpstr>
      <vt:lpstr>Times New Roman</vt:lpstr>
      <vt:lpstr>Wingdings</vt:lpstr>
      <vt:lpstr>Arial</vt:lpstr>
      <vt:lpstr>Network</vt:lpstr>
      <vt:lpstr>Clip</vt:lpstr>
      <vt:lpstr>CS 168  DNS, HTTP, and the Web</vt:lpstr>
      <vt:lpstr>PowerPoint Presentation</vt:lpstr>
      <vt:lpstr>Announcements</vt:lpstr>
      <vt:lpstr>The Midterm: Topics</vt:lpstr>
      <vt:lpstr>The Midterm: Structure</vt:lpstr>
      <vt:lpstr>Any questions about midterm?</vt:lpstr>
      <vt:lpstr>Back to DNS</vt:lpstr>
      <vt:lpstr>Quick Review of DNS</vt:lpstr>
      <vt:lpstr>IP address of www.nyu.edu</vt:lpstr>
      <vt:lpstr>Goals</vt:lpstr>
      <vt:lpstr>This is Not Fast!</vt:lpstr>
      <vt:lpstr>DNS Caching</vt:lpstr>
      <vt:lpstr>DNS Measurements (MIT data from 2000)</vt:lpstr>
      <vt:lpstr>DNS Measurements (MIT data from 2000)</vt:lpstr>
      <vt:lpstr>Moral of the Story</vt:lpstr>
      <vt:lpstr>DNS Measurements (MIT data from 2000)</vt:lpstr>
      <vt:lpstr>A Common Pattern…..</vt:lpstr>
      <vt:lpstr>Any Questions?</vt:lpstr>
      <vt:lpstr>The Web</vt:lpstr>
      <vt:lpstr>The Web – Precursor</vt:lpstr>
      <vt:lpstr>The Web – History</vt:lpstr>
      <vt:lpstr>Why Didn’t CS Research Invent Web?</vt:lpstr>
      <vt:lpstr>Why So Successful?</vt:lpstr>
      <vt:lpstr>Web Components</vt:lpstr>
      <vt:lpstr>URL Syntax</vt:lpstr>
      <vt:lpstr>Web and DNS</vt:lpstr>
      <vt:lpstr>Why not name content directly?</vt:lpstr>
      <vt:lpstr>PowerPoint Presentation</vt:lpstr>
      <vt:lpstr>Hyper Text Transfer Protocol (HTTP)</vt:lpstr>
      <vt:lpstr>Steps in HTTP Request/Response</vt:lpstr>
      <vt:lpstr>Client-to-Server Communication</vt:lpstr>
      <vt:lpstr>Server-to-Client Communication</vt:lpstr>
      <vt:lpstr>HTTP is Stateless </vt:lpstr>
      <vt:lpstr>Question</vt:lpstr>
      <vt:lpstr>State in a Stateless Protocol: Cookies</vt:lpstr>
      <vt:lpstr>HTTP Performance Issues</vt:lpstr>
      <vt:lpstr>Performance Goals</vt:lpstr>
      <vt:lpstr>Solutions?</vt:lpstr>
      <vt:lpstr>Solutions?</vt:lpstr>
      <vt:lpstr>Solutions?</vt:lpstr>
      <vt:lpstr>HTTP Performance</vt:lpstr>
      <vt:lpstr>Why Not 3 RTTs?</vt:lpstr>
      <vt:lpstr>Improving HTTP Performance: Concurrent Requests &amp; Responses</vt:lpstr>
      <vt:lpstr>Improving HTTP Performance: Persistent Connections</vt:lpstr>
      <vt:lpstr>Improving HTTP Performance: Pipelined Requests &amp; Responses</vt:lpstr>
      <vt:lpstr>Scorecard: Getting n Small Objects</vt:lpstr>
      <vt:lpstr>Scorecard: Getting n Large Objects</vt:lpstr>
      <vt:lpstr>Any Questions?</vt:lpstr>
      <vt:lpstr>Improving HTTP Performance: Caching</vt:lpstr>
      <vt:lpstr>Improving HTTP Performance: Caching: How</vt:lpstr>
      <vt:lpstr>Improving HTTP Performance: Caching: How</vt:lpstr>
      <vt:lpstr>Typical Caching Interaction</vt:lpstr>
      <vt:lpstr>Improving HTTP Performance: Caching: Where?</vt:lpstr>
      <vt:lpstr>Improving HTTP Performance: Caching: Where?</vt:lpstr>
      <vt:lpstr>Improving HTTP Performance: Caching with Reverse Proxies</vt:lpstr>
      <vt:lpstr>Improving HTTP Performance: Caching with Forward Proxies</vt:lpstr>
      <vt:lpstr>Improving HTTP Performance:  Replication</vt:lpstr>
      <vt:lpstr>Improving HTTP Performance:  Content Distribution Networks</vt:lpstr>
      <vt:lpstr>Improving HTTP Performance: CDN Example – Akamai</vt:lpstr>
      <vt:lpstr> Cost-Effective Content Delivery</vt:lpstr>
      <vt:lpstr>Any Questions?</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168  Introduction to the Internet: Architecture and Protocols</dc:title>
  <dc:creator>shenker@icsi.berkeley.edu</dc:creator>
  <cp:lastModifiedBy>shenker@icsi.berkeley.edu</cp:lastModifiedBy>
  <cp:revision>578</cp:revision>
  <cp:lastPrinted>2016-09-07T02:02:02Z</cp:lastPrinted>
  <dcterms:created xsi:type="dcterms:W3CDTF">2015-08-26T13:04:16Z</dcterms:created>
  <dcterms:modified xsi:type="dcterms:W3CDTF">2016-10-11T20:32:16Z</dcterms:modified>
</cp:coreProperties>
</file>