
<file path=[Content_Types].xml><?xml version="1.0" encoding="utf-8"?>
<Types xmlns="http://schemas.openxmlformats.org/package/2006/content-types">
  <Default Extension="xml" ContentType="application/xml"/>
  <Default Extension="wmf" ContentType="image/x-wmf"/>
  <Default Extension="jpeg" ContentType="image/jpeg"/>
  <Default Extension="rels" ContentType="application/vnd.openxmlformats-package.relationships+xml"/>
  <Default Extension="emf" ContentType="image/x-emf"/>
  <Default Extension="vml" ContentType="application/vnd.openxmlformats-officedocument.vmlDrawing"/>
  <Default Extension="bin" ContentType="application/vnd.openxmlformats-officedocument.oleObject"/>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1" r:id="rId1"/>
  </p:sldMasterIdLst>
  <p:notesMasterIdLst>
    <p:notesMasterId r:id="rId77"/>
  </p:notesMasterIdLst>
  <p:handoutMasterIdLst>
    <p:handoutMasterId r:id="rId78"/>
  </p:handoutMasterIdLst>
  <p:sldIdLst>
    <p:sldId id="1106" r:id="rId2"/>
    <p:sldId id="1108" r:id="rId3"/>
    <p:sldId id="1455" r:id="rId4"/>
    <p:sldId id="1457" r:id="rId5"/>
    <p:sldId id="1437" r:id="rId6"/>
    <p:sldId id="1438" r:id="rId7"/>
    <p:sldId id="1439" r:id="rId8"/>
    <p:sldId id="1446" r:id="rId9"/>
    <p:sldId id="1444" r:id="rId10"/>
    <p:sldId id="1445" r:id="rId11"/>
    <p:sldId id="1447" r:id="rId12"/>
    <p:sldId id="1448" r:id="rId13"/>
    <p:sldId id="1449" r:id="rId14"/>
    <p:sldId id="1450" r:id="rId15"/>
    <p:sldId id="1451" r:id="rId16"/>
    <p:sldId id="1456" r:id="rId17"/>
    <p:sldId id="1440" r:id="rId18"/>
    <p:sldId id="1338" r:id="rId19"/>
    <p:sldId id="1339" r:id="rId20"/>
    <p:sldId id="1340" r:id="rId21"/>
    <p:sldId id="1341" r:id="rId22"/>
    <p:sldId id="1342" r:id="rId23"/>
    <p:sldId id="1343" r:id="rId24"/>
    <p:sldId id="1344" r:id="rId25"/>
    <p:sldId id="1441" r:id="rId26"/>
    <p:sldId id="1345" r:id="rId27"/>
    <p:sldId id="1346" r:id="rId28"/>
    <p:sldId id="1347" r:id="rId29"/>
    <p:sldId id="1348" r:id="rId30"/>
    <p:sldId id="1349" r:id="rId31"/>
    <p:sldId id="1350" r:id="rId32"/>
    <p:sldId id="1351" r:id="rId33"/>
    <p:sldId id="1353" r:id="rId34"/>
    <p:sldId id="1452" r:id="rId35"/>
    <p:sldId id="1453" r:id="rId36"/>
    <p:sldId id="1352" r:id="rId37"/>
    <p:sldId id="1354" r:id="rId38"/>
    <p:sldId id="1355" r:id="rId39"/>
    <p:sldId id="1454" r:id="rId40"/>
    <p:sldId id="1356" r:id="rId41"/>
    <p:sldId id="1357" r:id="rId42"/>
    <p:sldId id="1358" r:id="rId43"/>
    <p:sldId id="1359" r:id="rId44"/>
    <p:sldId id="1360" r:id="rId45"/>
    <p:sldId id="1410" r:id="rId46"/>
    <p:sldId id="1361" r:id="rId47"/>
    <p:sldId id="1362" r:id="rId48"/>
    <p:sldId id="1363" r:id="rId49"/>
    <p:sldId id="1364" r:id="rId50"/>
    <p:sldId id="1365" r:id="rId51"/>
    <p:sldId id="1366" r:id="rId52"/>
    <p:sldId id="1367" r:id="rId53"/>
    <p:sldId id="1368" r:id="rId54"/>
    <p:sldId id="1369" r:id="rId55"/>
    <p:sldId id="1414" r:id="rId56"/>
    <p:sldId id="1416" r:id="rId57"/>
    <p:sldId id="1415" r:id="rId58"/>
    <p:sldId id="1417" r:id="rId59"/>
    <p:sldId id="1418" r:id="rId60"/>
    <p:sldId id="1419" r:id="rId61"/>
    <p:sldId id="1420" r:id="rId62"/>
    <p:sldId id="1421" r:id="rId63"/>
    <p:sldId id="1422" r:id="rId64"/>
    <p:sldId id="1423" r:id="rId65"/>
    <p:sldId id="1424" r:id="rId66"/>
    <p:sldId id="1425" r:id="rId67"/>
    <p:sldId id="1426" r:id="rId68"/>
    <p:sldId id="1427" r:id="rId69"/>
    <p:sldId id="1428" r:id="rId70"/>
    <p:sldId id="1429" r:id="rId71"/>
    <p:sldId id="1430" r:id="rId72"/>
    <p:sldId id="1431" r:id="rId73"/>
    <p:sldId id="1432" r:id="rId74"/>
    <p:sldId id="1433" r:id="rId75"/>
    <p:sldId id="1434" r:id="rId76"/>
  </p:sldIdLst>
  <p:sldSz cx="9144000" cy="6858000" type="screen4x3"/>
  <p:notesSz cx="7315200" cy="9601200"/>
  <p:defaultTextStyle>
    <a:defPPr>
      <a:defRPr lang="en-US"/>
    </a:defPPr>
    <a:lvl1pPr algn="l" rtl="0" eaLnBrk="0" fontAlgn="base" hangingPunct="0">
      <a:spcBef>
        <a:spcPct val="0"/>
      </a:spcBef>
      <a:spcAft>
        <a:spcPct val="0"/>
      </a:spcAft>
      <a:defRPr sz="2000" b="1" kern="1200">
        <a:solidFill>
          <a:schemeClr val="tx1"/>
        </a:solidFill>
        <a:latin typeface="Courier New" charset="0"/>
        <a:ea typeface="ＭＳ Ｐゴシック" charset="-128"/>
        <a:cs typeface="+mn-cs"/>
      </a:defRPr>
    </a:lvl1pPr>
    <a:lvl2pPr marL="457200" algn="l" rtl="0" eaLnBrk="0" fontAlgn="base" hangingPunct="0">
      <a:spcBef>
        <a:spcPct val="0"/>
      </a:spcBef>
      <a:spcAft>
        <a:spcPct val="0"/>
      </a:spcAft>
      <a:defRPr sz="2000" b="1" kern="1200">
        <a:solidFill>
          <a:schemeClr val="tx1"/>
        </a:solidFill>
        <a:latin typeface="Courier New" charset="0"/>
        <a:ea typeface="ＭＳ Ｐゴシック" charset="-128"/>
        <a:cs typeface="+mn-cs"/>
      </a:defRPr>
    </a:lvl2pPr>
    <a:lvl3pPr marL="914400" algn="l" rtl="0" eaLnBrk="0" fontAlgn="base" hangingPunct="0">
      <a:spcBef>
        <a:spcPct val="0"/>
      </a:spcBef>
      <a:spcAft>
        <a:spcPct val="0"/>
      </a:spcAft>
      <a:defRPr sz="2000" b="1" kern="1200">
        <a:solidFill>
          <a:schemeClr val="tx1"/>
        </a:solidFill>
        <a:latin typeface="Courier New" charset="0"/>
        <a:ea typeface="ＭＳ Ｐゴシック" charset="-128"/>
        <a:cs typeface="+mn-cs"/>
      </a:defRPr>
    </a:lvl3pPr>
    <a:lvl4pPr marL="1371600" algn="l" rtl="0" eaLnBrk="0" fontAlgn="base" hangingPunct="0">
      <a:spcBef>
        <a:spcPct val="0"/>
      </a:spcBef>
      <a:spcAft>
        <a:spcPct val="0"/>
      </a:spcAft>
      <a:defRPr sz="2000" b="1" kern="1200">
        <a:solidFill>
          <a:schemeClr val="tx1"/>
        </a:solidFill>
        <a:latin typeface="Courier New" charset="0"/>
        <a:ea typeface="ＭＳ Ｐゴシック" charset="-128"/>
        <a:cs typeface="+mn-cs"/>
      </a:defRPr>
    </a:lvl4pPr>
    <a:lvl5pPr marL="1828800" algn="l" rtl="0" eaLnBrk="0" fontAlgn="base" hangingPunct="0">
      <a:spcBef>
        <a:spcPct val="0"/>
      </a:spcBef>
      <a:spcAft>
        <a:spcPct val="0"/>
      </a:spcAft>
      <a:defRPr sz="2000" b="1" kern="1200">
        <a:solidFill>
          <a:schemeClr val="tx1"/>
        </a:solidFill>
        <a:latin typeface="Courier New" charset="0"/>
        <a:ea typeface="ＭＳ Ｐゴシック" charset="-128"/>
        <a:cs typeface="+mn-cs"/>
      </a:defRPr>
    </a:lvl5pPr>
    <a:lvl6pPr marL="2286000" algn="l" defTabSz="914400" rtl="0" eaLnBrk="1" latinLnBrk="0" hangingPunct="1">
      <a:defRPr sz="2000" b="1" kern="1200">
        <a:solidFill>
          <a:schemeClr val="tx1"/>
        </a:solidFill>
        <a:latin typeface="Courier New" charset="0"/>
        <a:ea typeface="ＭＳ Ｐゴシック" charset="-128"/>
        <a:cs typeface="+mn-cs"/>
      </a:defRPr>
    </a:lvl6pPr>
    <a:lvl7pPr marL="2743200" algn="l" defTabSz="914400" rtl="0" eaLnBrk="1" latinLnBrk="0" hangingPunct="1">
      <a:defRPr sz="2000" b="1" kern="1200">
        <a:solidFill>
          <a:schemeClr val="tx1"/>
        </a:solidFill>
        <a:latin typeface="Courier New" charset="0"/>
        <a:ea typeface="ＭＳ Ｐゴシック" charset="-128"/>
        <a:cs typeface="+mn-cs"/>
      </a:defRPr>
    </a:lvl7pPr>
    <a:lvl8pPr marL="3200400" algn="l" defTabSz="914400" rtl="0" eaLnBrk="1" latinLnBrk="0" hangingPunct="1">
      <a:defRPr sz="2000" b="1" kern="1200">
        <a:solidFill>
          <a:schemeClr val="tx1"/>
        </a:solidFill>
        <a:latin typeface="Courier New" charset="0"/>
        <a:ea typeface="ＭＳ Ｐゴシック" charset="-128"/>
        <a:cs typeface="+mn-cs"/>
      </a:defRPr>
    </a:lvl8pPr>
    <a:lvl9pPr marL="3657600" algn="l" defTabSz="914400" rtl="0" eaLnBrk="1" latinLnBrk="0" hangingPunct="1">
      <a:defRPr sz="2000" b="1" kern="1200">
        <a:solidFill>
          <a:schemeClr val="tx1"/>
        </a:solidFill>
        <a:latin typeface="Courier New" charset="0"/>
        <a:ea typeface="ＭＳ Ｐゴシック"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henker@icsi.berkeley.edu" initials="s" lastIdx="1" clrIdx="0"/>
  <p:cmAuthor id="2" name="shenker@icsi.berkeley.edu" initials="s [2]"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66CCFF"/>
    <a:srgbClr val="800080"/>
    <a:srgbClr val="FF9857"/>
    <a:srgbClr val="FFFF99"/>
    <a:srgbClr val="FFCC99"/>
    <a:srgbClr val="FF3300"/>
    <a:srgbClr val="CCFFFF"/>
    <a:srgbClr val="FF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45045"/>
    <p:restoredTop sz="76963"/>
  </p:normalViewPr>
  <p:slideViewPr>
    <p:cSldViewPr>
      <p:cViewPr>
        <p:scale>
          <a:sx n="85" d="100"/>
          <a:sy n="85" d="100"/>
        </p:scale>
        <p:origin x="144" y="-280"/>
      </p:cViewPr>
      <p:guideLst>
        <p:guide orient="horz" pos="2160"/>
        <p:guide pos="2880"/>
      </p:guideLst>
    </p:cSldViewPr>
  </p:slideViewPr>
  <p:outlineViewPr>
    <p:cViewPr>
      <p:scale>
        <a:sx n="33" d="100"/>
        <a:sy n="33" d="100"/>
      </p:scale>
      <p:origin x="0" y="-20440"/>
    </p:cViewPr>
  </p:outlineViewPr>
  <p:notesTextViewPr>
    <p:cViewPr>
      <p:scale>
        <a:sx n="66" d="100"/>
        <a:sy n="66" d="100"/>
      </p:scale>
      <p:origin x="0" y="0"/>
    </p:cViewPr>
  </p:notesTextViewPr>
  <p:sorterViewPr>
    <p:cViewPr>
      <p:scale>
        <a:sx n="100" d="100"/>
        <a:sy n="100" d="100"/>
      </p:scale>
      <p:origin x="0" y="2432"/>
    </p:cViewPr>
  </p:sorterViewPr>
  <p:notesViewPr>
    <p:cSldViewPr>
      <p:cViewPr varScale="1">
        <p:scale>
          <a:sx n="80" d="100"/>
          <a:sy n="80" d="100"/>
        </p:scale>
        <p:origin x="-1296" y="-120"/>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80" Type="http://schemas.openxmlformats.org/officeDocument/2006/relationships/presProps" Target="presProps.xml"/><Relationship Id="rId81" Type="http://schemas.openxmlformats.org/officeDocument/2006/relationships/viewProps" Target="viewProps.xml"/><Relationship Id="rId82" Type="http://schemas.openxmlformats.org/officeDocument/2006/relationships/theme" Target="theme/theme1.xml"/><Relationship Id="rId83" Type="http://schemas.openxmlformats.org/officeDocument/2006/relationships/tableStyles" Target="tableStyles.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notesMaster" Target="notesMasters/notesMaster1.xml"/><Relationship Id="rId78" Type="http://schemas.openxmlformats.org/officeDocument/2006/relationships/handoutMaster" Target="handoutMasters/handoutMaster1.xml"/><Relationship Id="rId79" Type="http://schemas.openxmlformats.org/officeDocument/2006/relationships/commentAuthors" Target="commentAuthors.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8.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6498"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45" tIns="48322" rIns="96645" bIns="48322" numCol="1" anchor="t" anchorCtr="0" compatLnSpc="1">
            <a:prstTxWarp prst="textNoShape">
              <a:avLst/>
            </a:prstTxWarp>
          </a:bodyPr>
          <a:lstStyle>
            <a:lvl1pPr algn="l" defTabSz="966788" eaLnBrk="1" hangingPunct="1">
              <a:defRPr sz="1300">
                <a:ea typeface="+mn-ea"/>
                <a:cs typeface="+mn-cs"/>
              </a:defRPr>
            </a:lvl1pPr>
          </a:lstStyle>
          <a:p>
            <a:pPr>
              <a:defRPr/>
            </a:pPr>
            <a:endParaRPr lang="en-US"/>
          </a:p>
        </p:txBody>
      </p:sp>
      <p:sp>
        <p:nvSpPr>
          <p:cNvPr id="106499" name="Rectangle 3"/>
          <p:cNvSpPr>
            <a:spLocks noGrp="1" noChangeArrowheads="1"/>
          </p:cNvSpPr>
          <p:nvPr>
            <p:ph type="dt" sz="quarter" idx="1"/>
          </p:nvPr>
        </p:nvSpPr>
        <p:spPr bwMode="auto">
          <a:xfrm>
            <a:off x="4144963" y="0"/>
            <a:ext cx="3170237" cy="479425"/>
          </a:xfrm>
          <a:prstGeom prst="rect">
            <a:avLst/>
          </a:prstGeom>
          <a:noFill/>
          <a:ln w="9525">
            <a:noFill/>
            <a:miter lim="800000"/>
            <a:headEnd/>
            <a:tailEnd/>
          </a:ln>
          <a:effectLst/>
        </p:spPr>
        <p:txBody>
          <a:bodyPr vert="horz" wrap="square" lIns="96645" tIns="48322" rIns="96645" bIns="48322" numCol="1" anchor="t" anchorCtr="0" compatLnSpc="1">
            <a:prstTxWarp prst="textNoShape">
              <a:avLst/>
            </a:prstTxWarp>
          </a:bodyPr>
          <a:lstStyle>
            <a:lvl1pPr algn="r" defTabSz="966788" eaLnBrk="1" hangingPunct="1">
              <a:defRPr sz="1300">
                <a:ea typeface="+mn-ea"/>
                <a:cs typeface="+mn-cs"/>
              </a:defRPr>
            </a:lvl1pPr>
          </a:lstStyle>
          <a:p>
            <a:pPr>
              <a:defRPr/>
            </a:pPr>
            <a:endParaRPr lang="en-US"/>
          </a:p>
        </p:txBody>
      </p:sp>
      <p:sp>
        <p:nvSpPr>
          <p:cNvPr id="106500" name="Rectangle 4"/>
          <p:cNvSpPr>
            <a:spLocks noGrp="1" noChangeArrowheads="1"/>
          </p:cNvSpPr>
          <p:nvPr>
            <p:ph type="ftr" sz="quarter" idx="2"/>
          </p:nvPr>
        </p:nvSpPr>
        <p:spPr bwMode="auto">
          <a:xfrm>
            <a:off x="0" y="9121775"/>
            <a:ext cx="3170238" cy="479425"/>
          </a:xfrm>
          <a:prstGeom prst="rect">
            <a:avLst/>
          </a:prstGeom>
          <a:noFill/>
          <a:ln w="9525">
            <a:noFill/>
            <a:miter lim="800000"/>
            <a:headEnd/>
            <a:tailEnd/>
          </a:ln>
          <a:effectLst/>
        </p:spPr>
        <p:txBody>
          <a:bodyPr vert="horz" wrap="square" lIns="96645" tIns="48322" rIns="96645" bIns="48322" numCol="1" anchor="b" anchorCtr="0" compatLnSpc="1">
            <a:prstTxWarp prst="textNoShape">
              <a:avLst/>
            </a:prstTxWarp>
          </a:bodyPr>
          <a:lstStyle>
            <a:lvl1pPr algn="l" defTabSz="966788" eaLnBrk="1" hangingPunct="1">
              <a:defRPr sz="1300">
                <a:ea typeface="+mn-ea"/>
                <a:cs typeface="+mn-cs"/>
              </a:defRPr>
            </a:lvl1pPr>
          </a:lstStyle>
          <a:p>
            <a:pPr>
              <a:defRPr/>
            </a:pPr>
            <a:endParaRPr lang="en-US"/>
          </a:p>
        </p:txBody>
      </p:sp>
      <p:sp>
        <p:nvSpPr>
          <p:cNvPr id="106501" name="Rectangle 5"/>
          <p:cNvSpPr>
            <a:spLocks noGrp="1" noChangeArrowheads="1"/>
          </p:cNvSpPr>
          <p:nvPr>
            <p:ph type="sldNum" sz="quarter" idx="3"/>
          </p:nvPr>
        </p:nvSpPr>
        <p:spPr bwMode="auto">
          <a:xfrm>
            <a:off x="4144963" y="9121775"/>
            <a:ext cx="3170237" cy="479425"/>
          </a:xfrm>
          <a:prstGeom prst="rect">
            <a:avLst/>
          </a:prstGeom>
          <a:noFill/>
          <a:ln w="9525">
            <a:noFill/>
            <a:miter lim="800000"/>
            <a:headEnd/>
            <a:tailEnd/>
          </a:ln>
          <a:effectLst/>
        </p:spPr>
        <p:txBody>
          <a:bodyPr vert="horz" wrap="square" lIns="96645" tIns="48322" rIns="96645" bIns="48322" numCol="1" anchor="b" anchorCtr="0" compatLnSpc="1">
            <a:prstTxWarp prst="textNoShape">
              <a:avLst/>
            </a:prstTxWarp>
          </a:bodyPr>
          <a:lstStyle>
            <a:lvl1pPr algn="r" defTabSz="966788" eaLnBrk="1" hangingPunct="1">
              <a:defRPr sz="1300" smtClean="0"/>
            </a:lvl1pPr>
          </a:lstStyle>
          <a:p>
            <a:pPr>
              <a:defRPr/>
            </a:pPr>
            <a:fld id="{B48BE3C3-F760-C44A-B472-7818E133FA7A}" type="slidenum">
              <a:rPr lang="en-US" altLang="en-US"/>
              <a:pPr>
                <a:defRPr/>
              </a:pPr>
              <a:t>‹#›</a:t>
            </a:fld>
            <a:endParaRPr lang="en-US" altLang="en-US"/>
          </a:p>
        </p:txBody>
      </p:sp>
    </p:spTree>
    <p:extLst>
      <p:ext uri="{BB962C8B-B14F-4D97-AF65-F5344CB8AC3E}">
        <p14:creationId xmlns:p14="http://schemas.microsoft.com/office/powerpoint/2010/main" val="161004956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6130"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5738" tIns="47869" rIns="95738" bIns="47869" numCol="1" anchor="t" anchorCtr="0" compatLnSpc="1">
            <a:prstTxWarp prst="textNoShape">
              <a:avLst/>
            </a:prstTxWarp>
          </a:bodyPr>
          <a:lstStyle>
            <a:lvl1pPr algn="l" defTabSz="957263" eaLnBrk="1" hangingPunct="1">
              <a:defRPr sz="1300" b="0">
                <a:latin typeface="Times New Roman" charset="0"/>
                <a:ea typeface="+mn-ea"/>
                <a:cs typeface="+mn-cs"/>
              </a:defRPr>
            </a:lvl1pPr>
          </a:lstStyle>
          <a:p>
            <a:pPr>
              <a:defRPr/>
            </a:pPr>
            <a:endParaRPr lang="en-US"/>
          </a:p>
        </p:txBody>
      </p:sp>
      <p:sp>
        <p:nvSpPr>
          <p:cNvPr id="176131" name="Rectangle 3"/>
          <p:cNvSpPr>
            <a:spLocks noGrp="1" noChangeArrowheads="1"/>
          </p:cNvSpPr>
          <p:nvPr>
            <p:ph type="dt" idx="1"/>
          </p:nvPr>
        </p:nvSpPr>
        <p:spPr bwMode="auto">
          <a:xfrm>
            <a:off x="4143375" y="0"/>
            <a:ext cx="3170238" cy="479425"/>
          </a:xfrm>
          <a:prstGeom prst="rect">
            <a:avLst/>
          </a:prstGeom>
          <a:noFill/>
          <a:ln w="9525">
            <a:noFill/>
            <a:miter lim="800000"/>
            <a:headEnd/>
            <a:tailEnd/>
          </a:ln>
          <a:effectLst/>
        </p:spPr>
        <p:txBody>
          <a:bodyPr vert="horz" wrap="square" lIns="95738" tIns="47869" rIns="95738" bIns="47869" numCol="1" anchor="t" anchorCtr="0" compatLnSpc="1">
            <a:prstTxWarp prst="textNoShape">
              <a:avLst/>
            </a:prstTxWarp>
          </a:bodyPr>
          <a:lstStyle>
            <a:lvl1pPr algn="r" defTabSz="957263" eaLnBrk="1" hangingPunct="1">
              <a:defRPr sz="1300" b="0">
                <a:latin typeface="Times New Roman" charset="0"/>
                <a:ea typeface="+mn-ea"/>
                <a:cs typeface="+mn-cs"/>
              </a:defRPr>
            </a:lvl1pPr>
          </a:lstStyle>
          <a:p>
            <a:pPr>
              <a:defRPr/>
            </a:pPr>
            <a:endParaRPr lang="en-US"/>
          </a:p>
        </p:txBody>
      </p:sp>
      <p:sp>
        <p:nvSpPr>
          <p:cNvPr id="14340"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176133" name="Rectangle 5"/>
          <p:cNvSpPr>
            <a:spLocks noGrp="1" noChangeArrowheads="1"/>
          </p:cNvSpPr>
          <p:nvPr>
            <p:ph type="body" sz="quarter" idx="3"/>
          </p:nvPr>
        </p:nvSpPr>
        <p:spPr bwMode="auto">
          <a:xfrm>
            <a:off x="731838" y="4560888"/>
            <a:ext cx="5851525" cy="4319587"/>
          </a:xfrm>
          <a:prstGeom prst="rect">
            <a:avLst/>
          </a:prstGeom>
          <a:noFill/>
          <a:ln w="9525">
            <a:noFill/>
            <a:miter lim="800000"/>
            <a:headEnd/>
            <a:tailEnd/>
          </a:ln>
          <a:effectLst/>
        </p:spPr>
        <p:txBody>
          <a:bodyPr vert="horz" wrap="square" lIns="95738" tIns="47869" rIns="95738" bIns="47869"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76134" name="Rectangle 6"/>
          <p:cNvSpPr>
            <a:spLocks noGrp="1" noChangeArrowheads="1"/>
          </p:cNvSpPr>
          <p:nvPr>
            <p:ph type="ftr" sz="quarter" idx="4"/>
          </p:nvPr>
        </p:nvSpPr>
        <p:spPr bwMode="auto">
          <a:xfrm>
            <a:off x="0" y="9120188"/>
            <a:ext cx="3170238" cy="479425"/>
          </a:xfrm>
          <a:prstGeom prst="rect">
            <a:avLst/>
          </a:prstGeom>
          <a:noFill/>
          <a:ln w="9525">
            <a:noFill/>
            <a:miter lim="800000"/>
            <a:headEnd/>
            <a:tailEnd/>
          </a:ln>
          <a:effectLst/>
        </p:spPr>
        <p:txBody>
          <a:bodyPr vert="horz" wrap="square" lIns="95738" tIns="47869" rIns="95738" bIns="47869" numCol="1" anchor="b" anchorCtr="0" compatLnSpc="1">
            <a:prstTxWarp prst="textNoShape">
              <a:avLst/>
            </a:prstTxWarp>
          </a:bodyPr>
          <a:lstStyle>
            <a:lvl1pPr algn="l" defTabSz="957263" eaLnBrk="1" hangingPunct="1">
              <a:defRPr sz="1300" b="0">
                <a:latin typeface="Times New Roman" charset="0"/>
                <a:ea typeface="+mn-ea"/>
                <a:cs typeface="+mn-cs"/>
              </a:defRPr>
            </a:lvl1pPr>
          </a:lstStyle>
          <a:p>
            <a:pPr>
              <a:defRPr/>
            </a:pPr>
            <a:endParaRPr lang="en-US"/>
          </a:p>
        </p:txBody>
      </p:sp>
      <p:sp>
        <p:nvSpPr>
          <p:cNvPr id="176135" name="Rectangle 7"/>
          <p:cNvSpPr>
            <a:spLocks noGrp="1" noChangeArrowheads="1"/>
          </p:cNvSpPr>
          <p:nvPr>
            <p:ph type="sldNum" sz="quarter" idx="5"/>
          </p:nvPr>
        </p:nvSpPr>
        <p:spPr bwMode="auto">
          <a:xfrm>
            <a:off x="4143375" y="9120188"/>
            <a:ext cx="3170238" cy="479425"/>
          </a:xfrm>
          <a:prstGeom prst="rect">
            <a:avLst/>
          </a:prstGeom>
          <a:noFill/>
          <a:ln w="9525">
            <a:noFill/>
            <a:miter lim="800000"/>
            <a:headEnd/>
            <a:tailEnd/>
          </a:ln>
          <a:effectLst/>
        </p:spPr>
        <p:txBody>
          <a:bodyPr vert="horz" wrap="square" lIns="95738" tIns="47869" rIns="95738" bIns="47869" numCol="1" anchor="b" anchorCtr="0" compatLnSpc="1">
            <a:prstTxWarp prst="textNoShape">
              <a:avLst/>
            </a:prstTxWarp>
          </a:bodyPr>
          <a:lstStyle>
            <a:lvl1pPr algn="r" defTabSz="957263" eaLnBrk="1" hangingPunct="1">
              <a:defRPr sz="1300" b="0" smtClean="0">
                <a:latin typeface="Times New Roman" charset="0"/>
              </a:defRPr>
            </a:lvl1pPr>
          </a:lstStyle>
          <a:p>
            <a:pPr>
              <a:defRPr/>
            </a:pPr>
            <a:fld id="{8BD814C7-3223-AB4B-93E5-59B823641D1E}" type="slidenum">
              <a:rPr lang="en-US" altLang="en-US"/>
              <a:pPr>
                <a:defRPr/>
              </a:pPr>
              <a:t>‹#›</a:t>
            </a:fld>
            <a:endParaRPr lang="en-US" altLang="en-US"/>
          </a:p>
        </p:txBody>
      </p:sp>
    </p:spTree>
    <p:extLst>
      <p:ext uri="{BB962C8B-B14F-4D97-AF65-F5344CB8AC3E}">
        <p14:creationId xmlns:p14="http://schemas.microsoft.com/office/powerpoint/2010/main" val="1107633623"/>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Times New Roman" charset="0"/>
        <a:ea typeface="ＭＳ Ｐゴシック"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7.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8.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9.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0.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BD814C7-3223-AB4B-93E5-59B823641D1E}" type="slidenum">
              <a:rPr lang="en-US" altLang="en-US" smtClean="0"/>
              <a:pPr>
                <a:defRPr/>
              </a:pPr>
              <a:t>1</a:t>
            </a:fld>
            <a:endParaRPr lang="en-US" altLang="en-US"/>
          </a:p>
        </p:txBody>
      </p:sp>
    </p:spTree>
    <p:extLst>
      <p:ext uri="{BB962C8B-B14F-4D97-AF65-F5344CB8AC3E}">
        <p14:creationId xmlns:p14="http://schemas.microsoft.com/office/powerpoint/2010/main" val="4189183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5" name="Rectangle 2"/>
          <p:cNvSpPr>
            <a:spLocks noGrp="1" noRot="1" noChangeAspect="1" noChangeArrowheads="1" noTextEdit="1"/>
          </p:cNvSpPr>
          <p:nvPr>
            <p:ph type="sldImg"/>
          </p:nvPr>
        </p:nvSpPr>
        <p:spPr>
          <a:ln/>
        </p:spPr>
      </p:sp>
      <p:sp>
        <p:nvSpPr>
          <p:cNvPr id="90116"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a:ea typeface="ＭＳ Ｐゴシック" charset="0"/>
                <a:cs typeface="ＭＳ Ｐゴシック" charset="0"/>
              </a:rPr>
              <a:t>HTTP/1.1 allows multiple HTTP requests to be written out to a socket together without waiting for the corresponding responses. The requestor then waits for the responses to arrive in the order in which they were requested. The act of pipelining the requests can result in a dramatic improvement in page loading times, especially over high latency connections.</a:t>
            </a:r>
          </a:p>
        </p:txBody>
      </p:sp>
    </p:spTree>
    <p:extLst>
      <p:ext uri="{BB962C8B-B14F-4D97-AF65-F5344CB8AC3E}">
        <p14:creationId xmlns:p14="http://schemas.microsoft.com/office/powerpoint/2010/main" val="8397853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11896978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noFill/>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4790891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noFill/>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12632324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noFill/>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3434396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9" name="Rectangle 2"/>
          <p:cNvSpPr>
            <a:spLocks noGrp="1" noRot="1" noChangeAspect="1" noChangeArrowheads="1" noTextEdit="1"/>
          </p:cNvSpPr>
          <p:nvPr>
            <p:ph type="sldImg"/>
          </p:nvPr>
        </p:nvSpPr>
        <p:spPr>
          <a:ln/>
        </p:spPr>
      </p:sp>
      <p:sp>
        <p:nvSpPr>
          <p:cNvPr id="101380" name="Rectangle 3"/>
          <p:cNvSpPr>
            <a:spLocks noGrp="1" noChangeArrowheads="1"/>
          </p:cNvSpPr>
          <p:nvPr>
            <p:ph type="body" idx="1"/>
          </p:nvPr>
        </p:nvSpPr>
        <p:spPr>
          <a:noFill/>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130908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7" name="Rectangle 2"/>
          <p:cNvSpPr>
            <a:spLocks noGrp="1" noRot="1" noChangeAspect="1" noChangeArrowheads="1" noTextEdit="1"/>
          </p:cNvSpPr>
          <p:nvPr>
            <p:ph type="sldImg"/>
          </p:nvPr>
        </p:nvSpPr>
        <p:spPr>
          <a:ln/>
        </p:spPr>
      </p:sp>
      <p:sp>
        <p:nvSpPr>
          <p:cNvPr id="103428" name="Rectangle 3"/>
          <p:cNvSpPr>
            <a:spLocks noGrp="1" noChangeArrowheads="1"/>
          </p:cNvSpPr>
          <p:nvPr>
            <p:ph type="body" idx="1"/>
          </p:nvPr>
        </p:nvSpPr>
        <p:spPr>
          <a:noFill/>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204683526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3" name="Rectangle 2"/>
          <p:cNvSpPr>
            <a:spLocks noGrp="1" noRot="1" noChangeAspect="1" noChangeArrowheads="1" noTextEdit="1"/>
          </p:cNvSpPr>
          <p:nvPr>
            <p:ph type="sldImg"/>
          </p:nvPr>
        </p:nvSpPr>
        <p:spPr>
          <a:ln/>
        </p:spPr>
      </p:sp>
      <p:sp>
        <p:nvSpPr>
          <p:cNvPr id="117764" name="Rectangle 3"/>
          <p:cNvSpPr>
            <a:spLocks noGrp="1" noChangeArrowheads="1"/>
          </p:cNvSpPr>
          <p:nvPr>
            <p:ph type="body" idx="1"/>
          </p:nvPr>
        </p:nvSpPr>
        <p:spPr>
          <a:noFill/>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170476398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5" name="Rectangle 2"/>
          <p:cNvSpPr>
            <a:spLocks noGrp="1" noRot="1" noChangeAspect="1" noChangeArrowheads="1" noTextEdit="1"/>
          </p:cNvSpPr>
          <p:nvPr>
            <p:ph type="sldImg"/>
          </p:nvPr>
        </p:nvSpPr>
        <p:spPr>
          <a:ln/>
        </p:spPr>
      </p:sp>
      <p:sp>
        <p:nvSpPr>
          <p:cNvPr id="105476"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a:ea typeface="ＭＳ Ｐゴシック" charset="0"/>
                <a:cs typeface="ＭＳ Ｐゴシック" charset="0"/>
              </a:rPr>
              <a:t>Transcoding = change compression rate per user</a:t>
            </a:r>
            <a:r>
              <a:rPr lang="ja-JP" altLang="en-US">
                <a:ea typeface="ＭＳ Ｐゴシック" charset="0"/>
                <a:cs typeface="ＭＳ Ｐゴシック" charset="0"/>
              </a:rPr>
              <a:t>’</a:t>
            </a:r>
            <a:r>
              <a:rPr lang="en-US">
                <a:ea typeface="ＭＳ Ｐゴシック" charset="0"/>
                <a:cs typeface="ＭＳ Ｐゴシック" charset="0"/>
              </a:rPr>
              <a:t>s bandwidth</a:t>
            </a:r>
          </a:p>
        </p:txBody>
      </p:sp>
    </p:spTree>
    <p:extLst>
      <p:ext uri="{BB962C8B-B14F-4D97-AF65-F5344CB8AC3E}">
        <p14:creationId xmlns:p14="http://schemas.microsoft.com/office/powerpoint/2010/main" val="5275856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1" name="Rectangle 2"/>
          <p:cNvSpPr>
            <a:spLocks noGrp="1" noRot="1" noChangeAspect="1" noChangeArrowheads="1" noTextEdit="1"/>
          </p:cNvSpPr>
          <p:nvPr>
            <p:ph type="sldImg"/>
          </p:nvPr>
        </p:nvSpPr>
        <p:spPr>
          <a:ln/>
        </p:spPr>
      </p:sp>
      <p:sp>
        <p:nvSpPr>
          <p:cNvPr id="109572" name="Rectangle 3"/>
          <p:cNvSpPr>
            <a:spLocks noGrp="1" noChangeArrowheads="1"/>
          </p:cNvSpPr>
          <p:nvPr>
            <p:ph type="body" idx="1"/>
          </p:nvPr>
        </p:nvSpPr>
        <p:spPr>
          <a:noFill/>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1658829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BD814C7-3223-AB4B-93E5-59B823641D1E}" type="slidenum">
              <a:rPr lang="en-US" altLang="en-US" smtClean="0"/>
              <a:pPr>
                <a:defRPr/>
              </a:pPr>
              <a:t>13</a:t>
            </a:fld>
            <a:endParaRPr lang="en-US" altLang="en-US"/>
          </a:p>
        </p:txBody>
      </p:sp>
    </p:spTree>
    <p:extLst>
      <p:ext uri="{BB962C8B-B14F-4D97-AF65-F5344CB8AC3E}">
        <p14:creationId xmlns:p14="http://schemas.microsoft.com/office/powerpoint/2010/main" val="15774398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1" name="Rectangle 2"/>
          <p:cNvSpPr>
            <a:spLocks noGrp="1" noRot="1" noChangeAspect="1" noChangeArrowheads="1" noTextEdit="1"/>
          </p:cNvSpPr>
          <p:nvPr>
            <p:ph type="sldImg"/>
          </p:nvPr>
        </p:nvSpPr>
        <p:spPr>
          <a:ln/>
        </p:spPr>
      </p:sp>
      <p:sp>
        <p:nvSpPr>
          <p:cNvPr id="109572" name="Rectangle 3"/>
          <p:cNvSpPr>
            <a:spLocks noGrp="1" noChangeArrowheads="1"/>
          </p:cNvSpPr>
          <p:nvPr>
            <p:ph type="body" idx="1"/>
          </p:nvPr>
        </p:nvSpPr>
        <p:spPr>
          <a:noFill/>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54973864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05475" eaLnBrk="0" hangingPunct="0">
              <a:defRPr sz="1900" b="1">
                <a:solidFill>
                  <a:schemeClr val="tx1"/>
                </a:solidFill>
                <a:latin typeface="Courier New" charset="0"/>
                <a:ea typeface="ＭＳ Ｐゴシック" charset="0"/>
                <a:cs typeface="Arial" charset="0"/>
              </a:defRPr>
            </a:lvl1pPr>
            <a:lvl2pPr marL="35879619" indent="-35447153" defTabSz="905475" eaLnBrk="0" hangingPunct="0">
              <a:defRPr sz="1900" b="1">
                <a:solidFill>
                  <a:schemeClr val="tx1"/>
                </a:solidFill>
                <a:latin typeface="Courier New" charset="0"/>
                <a:ea typeface="Arial" charset="0"/>
                <a:cs typeface="Arial" charset="0"/>
              </a:defRPr>
            </a:lvl2pPr>
            <a:lvl3pPr eaLnBrk="0" hangingPunct="0">
              <a:defRPr sz="1900" b="1">
                <a:solidFill>
                  <a:schemeClr val="tx1"/>
                </a:solidFill>
                <a:latin typeface="Courier New" charset="0"/>
                <a:ea typeface="Arial" charset="0"/>
                <a:cs typeface="Arial" charset="0"/>
              </a:defRPr>
            </a:lvl3pPr>
            <a:lvl4pPr eaLnBrk="0" hangingPunct="0">
              <a:defRPr sz="1900" b="1">
                <a:solidFill>
                  <a:schemeClr val="tx1"/>
                </a:solidFill>
                <a:latin typeface="Courier New" charset="0"/>
                <a:ea typeface="Arial" charset="0"/>
                <a:cs typeface="Arial" charset="0"/>
              </a:defRPr>
            </a:lvl4pPr>
            <a:lvl5pPr eaLnBrk="0" hangingPunct="0">
              <a:defRPr sz="1900" b="1">
                <a:solidFill>
                  <a:schemeClr val="tx1"/>
                </a:solidFill>
                <a:latin typeface="Courier New" charset="0"/>
                <a:ea typeface="Arial" charset="0"/>
                <a:cs typeface="Arial" charset="0"/>
              </a:defRPr>
            </a:lvl5pPr>
            <a:lvl6pPr marL="432465" eaLnBrk="0" fontAlgn="base" hangingPunct="0">
              <a:spcBef>
                <a:spcPct val="0"/>
              </a:spcBef>
              <a:spcAft>
                <a:spcPct val="0"/>
              </a:spcAft>
              <a:defRPr sz="1900" b="1">
                <a:solidFill>
                  <a:schemeClr val="tx1"/>
                </a:solidFill>
                <a:latin typeface="Courier New" charset="0"/>
                <a:ea typeface="Arial" charset="0"/>
                <a:cs typeface="Arial" charset="0"/>
              </a:defRPr>
            </a:lvl6pPr>
            <a:lvl7pPr marL="864931" eaLnBrk="0" fontAlgn="base" hangingPunct="0">
              <a:spcBef>
                <a:spcPct val="0"/>
              </a:spcBef>
              <a:spcAft>
                <a:spcPct val="0"/>
              </a:spcAft>
              <a:defRPr sz="1900" b="1">
                <a:solidFill>
                  <a:schemeClr val="tx1"/>
                </a:solidFill>
                <a:latin typeface="Courier New" charset="0"/>
                <a:ea typeface="Arial" charset="0"/>
                <a:cs typeface="Arial" charset="0"/>
              </a:defRPr>
            </a:lvl7pPr>
            <a:lvl8pPr marL="1297396" eaLnBrk="0" fontAlgn="base" hangingPunct="0">
              <a:spcBef>
                <a:spcPct val="0"/>
              </a:spcBef>
              <a:spcAft>
                <a:spcPct val="0"/>
              </a:spcAft>
              <a:defRPr sz="1900" b="1">
                <a:solidFill>
                  <a:schemeClr val="tx1"/>
                </a:solidFill>
                <a:latin typeface="Courier New" charset="0"/>
                <a:ea typeface="Arial" charset="0"/>
                <a:cs typeface="Arial" charset="0"/>
              </a:defRPr>
            </a:lvl8pPr>
            <a:lvl9pPr marL="1729862" eaLnBrk="0" fontAlgn="base" hangingPunct="0">
              <a:spcBef>
                <a:spcPct val="0"/>
              </a:spcBef>
              <a:spcAft>
                <a:spcPct val="0"/>
              </a:spcAft>
              <a:defRPr sz="1900" b="1">
                <a:solidFill>
                  <a:schemeClr val="tx1"/>
                </a:solidFill>
                <a:latin typeface="Courier New" charset="0"/>
                <a:ea typeface="Arial" charset="0"/>
                <a:cs typeface="Arial" charset="0"/>
              </a:defRPr>
            </a:lvl9pPr>
          </a:lstStyle>
          <a:p>
            <a:pPr eaLnBrk="1" hangingPunct="1"/>
            <a:fld id="{2775A15B-A938-0A44-90FE-340ED01BB9CC}" type="slidenum">
              <a:rPr lang="en-US" sz="1200" b="0">
                <a:latin typeface="Times New Roman" charset="0"/>
              </a:rPr>
              <a:pPr eaLnBrk="1" hangingPunct="1"/>
              <a:t>57</a:t>
            </a:fld>
            <a:endParaRPr lang="en-US" sz="1200" b="0">
              <a:latin typeface="Times New Roman" charset="0"/>
            </a:endParaRPr>
          </a:p>
        </p:txBody>
      </p:sp>
      <p:sp>
        <p:nvSpPr>
          <p:cNvPr id="83971" name="Rectangle 2"/>
          <p:cNvSpPr>
            <a:spLocks noGrp="1" noRot="1" noChangeAspect="1" noChangeArrowheads="1"/>
          </p:cNvSpPr>
          <p:nvPr>
            <p:ph type="sldImg"/>
          </p:nvPr>
        </p:nvSpPr>
        <p:spPr>
          <a:solidFill>
            <a:srgbClr val="FFFFFF"/>
          </a:solidFill>
          <a:ln/>
        </p:spPr>
      </p:sp>
      <p:sp>
        <p:nvSpPr>
          <p:cNvPr id="83972" name="Rectangle 3"/>
          <p:cNvSpPr>
            <a:spLocks noGrp="1" noChangeArrowheads="1"/>
          </p:cNvSpPr>
          <p:nvPr>
            <p:ph type="body" idx="1"/>
          </p:nvPr>
        </p:nvSpPr>
        <p:spPr>
          <a:solidFill>
            <a:srgbClr val="FFFFFF"/>
          </a:solidFill>
          <a:ln>
            <a:solidFill>
              <a:srgbClr val="000000"/>
            </a:solidFill>
          </a:ln>
          <a:extLst>
            <a:ext uri="{FAA26D3D-D897-4be2-8F04-BA451C77F1D7}">
              <ma14:placeholderFlag xmlns:ma14="http://schemas.microsoft.com/office/mac/drawingml/2011/main" val="1"/>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68104383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05475" eaLnBrk="0" hangingPunct="0">
              <a:defRPr sz="1900" b="1">
                <a:solidFill>
                  <a:schemeClr val="tx1"/>
                </a:solidFill>
                <a:latin typeface="Courier New" charset="0"/>
                <a:ea typeface="ＭＳ Ｐゴシック" charset="0"/>
                <a:cs typeface="Arial" charset="0"/>
              </a:defRPr>
            </a:lvl1pPr>
            <a:lvl2pPr marL="35879619" indent="-35447153" defTabSz="905475" eaLnBrk="0" hangingPunct="0">
              <a:defRPr sz="1900" b="1">
                <a:solidFill>
                  <a:schemeClr val="tx1"/>
                </a:solidFill>
                <a:latin typeface="Courier New" charset="0"/>
                <a:ea typeface="Arial" charset="0"/>
                <a:cs typeface="Arial" charset="0"/>
              </a:defRPr>
            </a:lvl2pPr>
            <a:lvl3pPr eaLnBrk="0" hangingPunct="0">
              <a:defRPr sz="1900" b="1">
                <a:solidFill>
                  <a:schemeClr val="tx1"/>
                </a:solidFill>
                <a:latin typeface="Courier New" charset="0"/>
                <a:ea typeface="Arial" charset="0"/>
                <a:cs typeface="Arial" charset="0"/>
              </a:defRPr>
            </a:lvl3pPr>
            <a:lvl4pPr eaLnBrk="0" hangingPunct="0">
              <a:defRPr sz="1900" b="1">
                <a:solidFill>
                  <a:schemeClr val="tx1"/>
                </a:solidFill>
                <a:latin typeface="Courier New" charset="0"/>
                <a:ea typeface="Arial" charset="0"/>
                <a:cs typeface="Arial" charset="0"/>
              </a:defRPr>
            </a:lvl4pPr>
            <a:lvl5pPr eaLnBrk="0" hangingPunct="0">
              <a:defRPr sz="1900" b="1">
                <a:solidFill>
                  <a:schemeClr val="tx1"/>
                </a:solidFill>
                <a:latin typeface="Courier New" charset="0"/>
                <a:ea typeface="Arial" charset="0"/>
                <a:cs typeface="Arial" charset="0"/>
              </a:defRPr>
            </a:lvl5pPr>
            <a:lvl6pPr marL="432465" eaLnBrk="0" fontAlgn="base" hangingPunct="0">
              <a:spcBef>
                <a:spcPct val="0"/>
              </a:spcBef>
              <a:spcAft>
                <a:spcPct val="0"/>
              </a:spcAft>
              <a:defRPr sz="1900" b="1">
                <a:solidFill>
                  <a:schemeClr val="tx1"/>
                </a:solidFill>
                <a:latin typeface="Courier New" charset="0"/>
                <a:ea typeface="Arial" charset="0"/>
                <a:cs typeface="Arial" charset="0"/>
              </a:defRPr>
            </a:lvl6pPr>
            <a:lvl7pPr marL="864931" eaLnBrk="0" fontAlgn="base" hangingPunct="0">
              <a:spcBef>
                <a:spcPct val="0"/>
              </a:spcBef>
              <a:spcAft>
                <a:spcPct val="0"/>
              </a:spcAft>
              <a:defRPr sz="1900" b="1">
                <a:solidFill>
                  <a:schemeClr val="tx1"/>
                </a:solidFill>
                <a:latin typeface="Courier New" charset="0"/>
                <a:ea typeface="Arial" charset="0"/>
                <a:cs typeface="Arial" charset="0"/>
              </a:defRPr>
            </a:lvl7pPr>
            <a:lvl8pPr marL="1297396" eaLnBrk="0" fontAlgn="base" hangingPunct="0">
              <a:spcBef>
                <a:spcPct val="0"/>
              </a:spcBef>
              <a:spcAft>
                <a:spcPct val="0"/>
              </a:spcAft>
              <a:defRPr sz="1900" b="1">
                <a:solidFill>
                  <a:schemeClr val="tx1"/>
                </a:solidFill>
                <a:latin typeface="Courier New" charset="0"/>
                <a:ea typeface="Arial" charset="0"/>
                <a:cs typeface="Arial" charset="0"/>
              </a:defRPr>
            </a:lvl8pPr>
            <a:lvl9pPr marL="1729862" eaLnBrk="0" fontAlgn="base" hangingPunct="0">
              <a:spcBef>
                <a:spcPct val="0"/>
              </a:spcBef>
              <a:spcAft>
                <a:spcPct val="0"/>
              </a:spcAft>
              <a:defRPr sz="1900" b="1">
                <a:solidFill>
                  <a:schemeClr val="tx1"/>
                </a:solidFill>
                <a:latin typeface="Courier New" charset="0"/>
                <a:ea typeface="Arial" charset="0"/>
                <a:cs typeface="Arial" charset="0"/>
              </a:defRPr>
            </a:lvl9pPr>
          </a:lstStyle>
          <a:p>
            <a:pPr eaLnBrk="1" hangingPunct="1"/>
            <a:fld id="{53F59BAB-A21D-9242-8697-1BA5384646B7}" type="slidenum">
              <a:rPr lang="en-US" sz="1200" b="0">
                <a:latin typeface="Times New Roman" charset="0"/>
              </a:rPr>
              <a:pPr eaLnBrk="1" hangingPunct="1"/>
              <a:t>58</a:t>
            </a:fld>
            <a:endParaRPr lang="en-US" sz="1200" b="0">
              <a:latin typeface="Times New Roman" charset="0"/>
            </a:endParaRPr>
          </a:p>
        </p:txBody>
      </p:sp>
      <p:sp>
        <p:nvSpPr>
          <p:cNvPr id="88067" name="Rectangle 2"/>
          <p:cNvSpPr>
            <a:spLocks noGrp="1" noRot="1" noChangeAspect="1" noChangeArrowheads="1"/>
          </p:cNvSpPr>
          <p:nvPr>
            <p:ph type="sldImg"/>
          </p:nvPr>
        </p:nvSpPr>
        <p:spPr>
          <a:solidFill>
            <a:srgbClr val="FFFFFF"/>
          </a:solidFill>
          <a:ln/>
        </p:spPr>
      </p:sp>
      <p:sp>
        <p:nvSpPr>
          <p:cNvPr id="88068" name="Rectangle 3"/>
          <p:cNvSpPr>
            <a:spLocks noGrp="1" noChangeArrowheads="1"/>
          </p:cNvSpPr>
          <p:nvPr>
            <p:ph type="body" idx="1"/>
          </p:nvPr>
        </p:nvSpPr>
        <p:spPr>
          <a:solidFill>
            <a:srgbClr val="FFFFFF"/>
          </a:solidFill>
          <a:ln>
            <a:solidFill>
              <a:srgbClr val="000000"/>
            </a:solidFill>
          </a:ln>
          <a:extLst>
            <a:ext uri="{FAA26D3D-D897-4be2-8F04-BA451C77F1D7}">
              <ma14:placeholderFlag xmlns:ma14="http://schemas.microsoft.com/office/mac/drawingml/2011/main" val="1"/>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85155744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05475" eaLnBrk="0" hangingPunct="0">
              <a:defRPr sz="1900" b="1">
                <a:solidFill>
                  <a:schemeClr val="tx1"/>
                </a:solidFill>
                <a:latin typeface="Courier New" charset="0"/>
                <a:ea typeface="ＭＳ Ｐゴシック" charset="0"/>
                <a:cs typeface="Arial" charset="0"/>
              </a:defRPr>
            </a:lvl1pPr>
            <a:lvl2pPr marL="35879619" indent="-35447153" defTabSz="905475" eaLnBrk="0" hangingPunct="0">
              <a:defRPr sz="1900" b="1">
                <a:solidFill>
                  <a:schemeClr val="tx1"/>
                </a:solidFill>
                <a:latin typeface="Courier New" charset="0"/>
                <a:ea typeface="Arial" charset="0"/>
                <a:cs typeface="Arial" charset="0"/>
              </a:defRPr>
            </a:lvl2pPr>
            <a:lvl3pPr eaLnBrk="0" hangingPunct="0">
              <a:defRPr sz="1900" b="1">
                <a:solidFill>
                  <a:schemeClr val="tx1"/>
                </a:solidFill>
                <a:latin typeface="Courier New" charset="0"/>
                <a:ea typeface="Arial" charset="0"/>
                <a:cs typeface="Arial" charset="0"/>
              </a:defRPr>
            </a:lvl3pPr>
            <a:lvl4pPr eaLnBrk="0" hangingPunct="0">
              <a:defRPr sz="1900" b="1">
                <a:solidFill>
                  <a:schemeClr val="tx1"/>
                </a:solidFill>
                <a:latin typeface="Courier New" charset="0"/>
                <a:ea typeface="Arial" charset="0"/>
                <a:cs typeface="Arial" charset="0"/>
              </a:defRPr>
            </a:lvl4pPr>
            <a:lvl5pPr eaLnBrk="0" hangingPunct="0">
              <a:defRPr sz="1900" b="1">
                <a:solidFill>
                  <a:schemeClr val="tx1"/>
                </a:solidFill>
                <a:latin typeface="Courier New" charset="0"/>
                <a:ea typeface="Arial" charset="0"/>
                <a:cs typeface="Arial" charset="0"/>
              </a:defRPr>
            </a:lvl5pPr>
            <a:lvl6pPr marL="432465" eaLnBrk="0" fontAlgn="base" hangingPunct="0">
              <a:spcBef>
                <a:spcPct val="0"/>
              </a:spcBef>
              <a:spcAft>
                <a:spcPct val="0"/>
              </a:spcAft>
              <a:defRPr sz="1900" b="1">
                <a:solidFill>
                  <a:schemeClr val="tx1"/>
                </a:solidFill>
                <a:latin typeface="Courier New" charset="0"/>
                <a:ea typeface="Arial" charset="0"/>
                <a:cs typeface="Arial" charset="0"/>
              </a:defRPr>
            </a:lvl6pPr>
            <a:lvl7pPr marL="864931" eaLnBrk="0" fontAlgn="base" hangingPunct="0">
              <a:spcBef>
                <a:spcPct val="0"/>
              </a:spcBef>
              <a:spcAft>
                <a:spcPct val="0"/>
              </a:spcAft>
              <a:defRPr sz="1900" b="1">
                <a:solidFill>
                  <a:schemeClr val="tx1"/>
                </a:solidFill>
                <a:latin typeface="Courier New" charset="0"/>
                <a:ea typeface="Arial" charset="0"/>
                <a:cs typeface="Arial" charset="0"/>
              </a:defRPr>
            </a:lvl7pPr>
            <a:lvl8pPr marL="1297396" eaLnBrk="0" fontAlgn="base" hangingPunct="0">
              <a:spcBef>
                <a:spcPct val="0"/>
              </a:spcBef>
              <a:spcAft>
                <a:spcPct val="0"/>
              </a:spcAft>
              <a:defRPr sz="1900" b="1">
                <a:solidFill>
                  <a:schemeClr val="tx1"/>
                </a:solidFill>
                <a:latin typeface="Courier New" charset="0"/>
                <a:ea typeface="Arial" charset="0"/>
                <a:cs typeface="Arial" charset="0"/>
              </a:defRPr>
            </a:lvl8pPr>
            <a:lvl9pPr marL="1729862" eaLnBrk="0" fontAlgn="base" hangingPunct="0">
              <a:spcBef>
                <a:spcPct val="0"/>
              </a:spcBef>
              <a:spcAft>
                <a:spcPct val="0"/>
              </a:spcAft>
              <a:defRPr sz="1900" b="1">
                <a:solidFill>
                  <a:schemeClr val="tx1"/>
                </a:solidFill>
                <a:latin typeface="Courier New" charset="0"/>
                <a:ea typeface="Arial" charset="0"/>
                <a:cs typeface="Arial" charset="0"/>
              </a:defRPr>
            </a:lvl9pPr>
          </a:lstStyle>
          <a:p>
            <a:pPr eaLnBrk="1" hangingPunct="1"/>
            <a:fld id="{7C452393-DA59-0443-AB8F-3028D487BCCC}" type="slidenum">
              <a:rPr lang="en-US" sz="1200" b="0">
                <a:latin typeface="Times New Roman" charset="0"/>
              </a:rPr>
              <a:pPr eaLnBrk="1" hangingPunct="1"/>
              <a:t>59</a:t>
            </a:fld>
            <a:endParaRPr lang="en-US" sz="1200" b="0">
              <a:latin typeface="Times New Roman" charset="0"/>
            </a:endParaRPr>
          </a:p>
        </p:txBody>
      </p:sp>
      <p:sp>
        <p:nvSpPr>
          <p:cNvPr id="92163" name="Rectangle 2"/>
          <p:cNvSpPr>
            <a:spLocks noGrp="1" noRot="1" noChangeAspect="1" noChangeArrowheads="1"/>
          </p:cNvSpPr>
          <p:nvPr>
            <p:ph type="sldImg"/>
          </p:nvPr>
        </p:nvSpPr>
        <p:spPr>
          <a:solidFill>
            <a:srgbClr val="FFFFFF"/>
          </a:solidFill>
          <a:ln/>
        </p:spPr>
      </p:sp>
      <p:sp>
        <p:nvSpPr>
          <p:cNvPr id="92164" name="Rectangle 3"/>
          <p:cNvSpPr>
            <a:spLocks noGrp="1" noChangeArrowheads="1"/>
          </p:cNvSpPr>
          <p:nvPr>
            <p:ph type="body" idx="1"/>
          </p:nvPr>
        </p:nvSpPr>
        <p:spPr>
          <a:solidFill>
            <a:srgbClr val="FFFFFF"/>
          </a:solidFill>
          <a:ln>
            <a:solidFill>
              <a:srgbClr val="000000"/>
            </a:solidFill>
          </a:ln>
          <a:extLst>
            <a:ext uri="{FAA26D3D-D897-4be2-8F04-BA451C77F1D7}">
              <ma14:placeholderFlag xmlns:ma14="http://schemas.microsoft.com/office/mac/drawingml/2011/main" val="1"/>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141864520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05475" eaLnBrk="0" hangingPunct="0">
              <a:defRPr sz="1900" b="1">
                <a:solidFill>
                  <a:schemeClr val="tx1"/>
                </a:solidFill>
                <a:latin typeface="Courier New" charset="0"/>
                <a:ea typeface="ＭＳ Ｐゴシック" charset="0"/>
                <a:cs typeface="Arial" charset="0"/>
              </a:defRPr>
            </a:lvl1pPr>
            <a:lvl2pPr marL="35879619" indent="-35447153" defTabSz="905475" eaLnBrk="0" hangingPunct="0">
              <a:defRPr sz="1900" b="1">
                <a:solidFill>
                  <a:schemeClr val="tx1"/>
                </a:solidFill>
                <a:latin typeface="Courier New" charset="0"/>
                <a:ea typeface="Arial" charset="0"/>
                <a:cs typeface="Arial" charset="0"/>
              </a:defRPr>
            </a:lvl2pPr>
            <a:lvl3pPr eaLnBrk="0" hangingPunct="0">
              <a:defRPr sz="1900" b="1">
                <a:solidFill>
                  <a:schemeClr val="tx1"/>
                </a:solidFill>
                <a:latin typeface="Courier New" charset="0"/>
                <a:ea typeface="Arial" charset="0"/>
                <a:cs typeface="Arial" charset="0"/>
              </a:defRPr>
            </a:lvl3pPr>
            <a:lvl4pPr eaLnBrk="0" hangingPunct="0">
              <a:defRPr sz="1900" b="1">
                <a:solidFill>
                  <a:schemeClr val="tx1"/>
                </a:solidFill>
                <a:latin typeface="Courier New" charset="0"/>
                <a:ea typeface="Arial" charset="0"/>
                <a:cs typeface="Arial" charset="0"/>
              </a:defRPr>
            </a:lvl4pPr>
            <a:lvl5pPr eaLnBrk="0" hangingPunct="0">
              <a:defRPr sz="1900" b="1">
                <a:solidFill>
                  <a:schemeClr val="tx1"/>
                </a:solidFill>
                <a:latin typeface="Courier New" charset="0"/>
                <a:ea typeface="Arial" charset="0"/>
                <a:cs typeface="Arial" charset="0"/>
              </a:defRPr>
            </a:lvl5pPr>
            <a:lvl6pPr marL="432465" eaLnBrk="0" fontAlgn="base" hangingPunct="0">
              <a:spcBef>
                <a:spcPct val="0"/>
              </a:spcBef>
              <a:spcAft>
                <a:spcPct val="0"/>
              </a:spcAft>
              <a:defRPr sz="1900" b="1">
                <a:solidFill>
                  <a:schemeClr val="tx1"/>
                </a:solidFill>
                <a:latin typeface="Courier New" charset="0"/>
                <a:ea typeface="Arial" charset="0"/>
                <a:cs typeface="Arial" charset="0"/>
              </a:defRPr>
            </a:lvl6pPr>
            <a:lvl7pPr marL="864931" eaLnBrk="0" fontAlgn="base" hangingPunct="0">
              <a:spcBef>
                <a:spcPct val="0"/>
              </a:spcBef>
              <a:spcAft>
                <a:spcPct val="0"/>
              </a:spcAft>
              <a:defRPr sz="1900" b="1">
                <a:solidFill>
                  <a:schemeClr val="tx1"/>
                </a:solidFill>
                <a:latin typeface="Courier New" charset="0"/>
                <a:ea typeface="Arial" charset="0"/>
                <a:cs typeface="Arial" charset="0"/>
              </a:defRPr>
            </a:lvl7pPr>
            <a:lvl8pPr marL="1297396" eaLnBrk="0" fontAlgn="base" hangingPunct="0">
              <a:spcBef>
                <a:spcPct val="0"/>
              </a:spcBef>
              <a:spcAft>
                <a:spcPct val="0"/>
              </a:spcAft>
              <a:defRPr sz="1900" b="1">
                <a:solidFill>
                  <a:schemeClr val="tx1"/>
                </a:solidFill>
                <a:latin typeface="Courier New" charset="0"/>
                <a:ea typeface="Arial" charset="0"/>
                <a:cs typeface="Arial" charset="0"/>
              </a:defRPr>
            </a:lvl8pPr>
            <a:lvl9pPr marL="1729862" eaLnBrk="0" fontAlgn="base" hangingPunct="0">
              <a:spcBef>
                <a:spcPct val="0"/>
              </a:spcBef>
              <a:spcAft>
                <a:spcPct val="0"/>
              </a:spcAft>
              <a:defRPr sz="1900" b="1">
                <a:solidFill>
                  <a:schemeClr val="tx1"/>
                </a:solidFill>
                <a:latin typeface="Courier New" charset="0"/>
                <a:ea typeface="Arial" charset="0"/>
                <a:cs typeface="Arial" charset="0"/>
              </a:defRPr>
            </a:lvl9pPr>
          </a:lstStyle>
          <a:p>
            <a:pPr eaLnBrk="1" hangingPunct="1"/>
            <a:fld id="{7FF1F925-1A20-7740-8DD9-732B3C6F8FAC}" type="slidenum">
              <a:rPr lang="en-US" sz="1200" b="0">
                <a:latin typeface="Times New Roman" charset="0"/>
              </a:rPr>
              <a:pPr eaLnBrk="1" hangingPunct="1"/>
              <a:t>60</a:t>
            </a:fld>
            <a:endParaRPr lang="en-US" sz="1200" b="0">
              <a:latin typeface="Times New Roman" charset="0"/>
            </a:endParaRPr>
          </a:p>
        </p:txBody>
      </p:sp>
      <p:sp>
        <p:nvSpPr>
          <p:cNvPr id="94211" name="Rectangle 2"/>
          <p:cNvSpPr>
            <a:spLocks noGrp="1" noRot="1" noChangeAspect="1" noChangeArrowheads="1"/>
          </p:cNvSpPr>
          <p:nvPr>
            <p:ph type="sldImg"/>
          </p:nvPr>
        </p:nvSpPr>
        <p:spPr>
          <a:solidFill>
            <a:srgbClr val="FFFFFF"/>
          </a:solidFill>
          <a:ln/>
        </p:spPr>
      </p:sp>
      <p:sp>
        <p:nvSpPr>
          <p:cNvPr id="94212" name="Rectangle 3"/>
          <p:cNvSpPr>
            <a:spLocks noGrp="1" noChangeArrowheads="1"/>
          </p:cNvSpPr>
          <p:nvPr>
            <p:ph type="body" idx="1"/>
          </p:nvPr>
        </p:nvSpPr>
        <p:spPr>
          <a:solidFill>
            <a:srgbClr val="FFFFFF"/>
          </a:solidFill>
          <a:ln>
            <a:solidFill>
              <a:srgbClr val="000000"/>
            </a:solidFill>
          </a:ln>
          <a:extLst>
            <a:ext uri="{FAA26D3D-D897-4be2-8F04-BA451C77F1D7}">
              <ma14:placeholderFlag xmlns:ma14="http://schemas.microsoft.com/office/mac/drawingml/2011/main" val="1"/>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6656185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05475" eaLnBrk="0" hangingPunct="0">
              <a:defRPr sz="1900" b="1">
                <a:solidFill>
                  <a:schemeClr val="tx1"/>
                </a:solidFill>
                <a:latin typeface="Courier New" charset="0"/>
                <a:ea typeface="ＭＳ Ｐゴシック" charset="0"/>
                <a:cs typeface="Arial" charset="0"/>
              </a:defRPr>
            </a:lvl1pPr>
            <a:lvl2pPr marL="35879619" indent="-35447153" defTabSz="905475" eaLnBrk="0" hangingPunct="0">
              <a:defRPr sz="1900" b="1">
                <a:solidFill>
                  <a:schemeClr val="tx1"/>
                </a:solidFill>
                <a:latin typeface="Courier New" charset="0"/>
                <a:ea typeface="Arial" charset="0"/>
                <a:cs typeface="Arial" charset="0"/>
              </a:defRPr>
            </a:lvl2pPr>
            <a:lvl3pPr eaLnBrk="0" hangingPunct="0">
              <a:defRPr sz="1900" b="1">
                <a:solidFill>
                  <a:schemeClr val="tx1"/>
                </a:solidFill>
                <a:latin typeface="Courier New" charset="0"/>
                <a:ea typeface="Arial" charset="0"/>
                <a:cs typeface="Arial" charset="0"/>
              </a:defRPr>
            </a:lvl3pPr>
            <a:lvl4pPr eaLnBrk="0" hangingPunct="0">
              <a:defRPr sz="1900" b="1">
                <a:solidFill>
                  <a:schemeClr val="tx1"/>
                </a:solidFill>
                <a:latin typeface="Courier New" charset="0"/>
                <a:ea typeface="Arial" charset="0"/>
                <a:cs typeface="Arial" charset="0"/>
              </a:defRPr>
            </a:lvl4pPr>
            <a:lvl5pPr eaLnBrk="0" hangingPunct="0">
              <a:defRPr sz="1900" b="1">
                <a:solidFill>
                  <a:schemeClr val="tx1"/>
                </a:solidFill>
                <a:latin typeface="Courier New" charset="0"/>
                <a:ea typeface="Arial" charset="0"/>
                <a:cs typeface="Arial" charset="0"/>
              </a:defRPr>
            </a:lvl5pPr>
            <a:lvl6pPr marL="432465" eaLnBrk="0" fontAlgn="base" hangingPunct="0">
              <a:spcBef>
                <a:spcPct val="0"/>
              </a:spcBef>
              <a:spcAft>
                <a:spcPct val="0"/>
              </a:spcAft>
              <a:defRPr sz="1900" b="1">
                <a:solidFill>
                  <a:schemeClr val="tx1"/>
                </a:solidFill>
                <a:latin typeface="Courier New" charset="0"/>
                <a:ea typeface="Arial" charset="0"/>
                <a:cs typeface="Arial" charset="0"/>
              </a:defRPr>
            </a:lvl6pPr>
            <a:lvl7pPr marL="864931" eaLnBrk="0" fontAlgn="base" hangingPunct="0">
              <a:spcBef>
                <a:spcPct val="0"/>
              </a:spcBef>
              <a:spcAft>
                <a:spcPct val="0"/>
              </a:spcAft>
              <a:defRPr sz="1900" b="1">
                <a:solidFill>
                  <a:schemeClr val="tx1"/>
                </a:solidFill>
                <a:latin typeface="Courier New" charset="0"/>
                <a:ea typeface="Arial" charset="0"/>
                <a:cs typeface="Arial" charset="0"/>
              </a:defRPr>
            </a:lvl7pPr>
            <a:lvl8pPr marL="1297396" eaLnBrk="0" fontAlgn="base" hangingPunct="0">
              <a:spcBef>
                <a:spcPct val="0"/>
              </a:spcBef>
              <a:spcAft>
                <a:spcPct val="0"/>
              </a:spcAft>
              <a:defRPr sz="1900" b="1">
                <a:solidFill>
                  <a:schemeClr val="tx1"/>
                </a:solidFill>
                <a:latin typeface="Courier New" charset="0"/>
                <a:ea typeface="Arial" charset="0"/>
                <a:cs typeface="Arial" charset="0"/>
              </a:defRPr>
            </a:lvl8pPr>
            <a:lvl9pPr marL="1729862" eaLnBrk="0" fontAlgn="base" hangingPunct="0">
              <a:spcBef>
                <a:spcPct val="0"/>
              </a:spcBef>
              <a:spcAft>
                <a:spcPct val="0"/>
              </a:spcAft>
              <a:defRPr sz="1900" b="1">
                <a:solidFill>
                  <a:schemeClr val="tx1"/>
                </a:solidFill>
                <a:latin typeface="Courier New" charset="0"/>
                <a:ea typeface="Arial" charset="0"/>
                <a:cs typeface="Arial" charset="0"/>
              </a:defRPr>
            </a:lvl9pPr>
          </a:lstStyle>
          <a:p>
            <a:pPr eaLnBrk="1" hangingPunct="1"/>
            <a:fld id="{AFE5504C-F607-8F43-806C-BF3D145AA915}" type="slidenum">
              <a:rPr lang="en-US" sz="1200" b="0">
                <a:latin typeface="Times New Roman" charset="0"/>
              </a:rPr>
              <a:pPr eaLnBrk="1" hangingPunct="1"/>
              <a:t>61</a:t>
            </a:fld>
            <a:endParaRPr lang="en-US" sz="1200" b="0">
              <a:latin typeface="Times New Roman" charset="0"/>
            </a:endParaRPr>
          </a:p>
        </p:txBody>
      </p:sp>
      <p:sp>
        <p:nvSpPr>
          <p:cNvPr id="96259" name="Rectangle 2"/>
          <p:cNvSpPr>
            <a:spLocks noGrp="1" noRot="1" noChangeAspect="1" noChangeArrowheads="1"/>
          </p:cNvSpPr>
          <p:nvPr>
            <p:ph type="sldImg"/>
          </p:nvPr>
        </p:nvSpPr>
        <p:spPr>
          <a:solidFill>
            <a:srgbClr val="FFFFFF"/>
          </a:solidFill>
          <a:ln/>
        </p:spPr>
      </p:sp>
      <p:sp>
        <p:nvSpPr>
          <p:cNvPr id="96260" name="Rectangle 3"/>
          <p:cNvSpPr>
            <a:spLocks noGrp="1" noChangeArrowheads="1"/>
          </p:cNvSpPr>
          <p:nvPr>
            <p:ph type="body" idx="1"/>
          </p:nvPr>
        </p:nvSpPr>
        <p:spPr>
          <a:solidFill>
            <a:srgbClr val="FFFFFF"/>
          </a:solidFill>
          <a:ln>
            <a:solidFill>
              <a:srgbClr val="000000"/>
            </a:solidFill>
          </a:ln>
          <a:extLst>
            <a:ext uri="{FAA26D3D-D897-4be2-8F04-BA451C77F1D7}">
              <ma14:placeholderFlag xmlns:ma14="http://schemas.microsoft.com/office/mac/drawingml/2011/main" val="1"/>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10709149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05475" eaLnBrk="0" hangingPunct="0">
              <a:defRPr sz="1900" b="1">
                <a:solidFill>
                  <a:schemeClr val="tx1"/>
                </a:solidFill>
                <a:latin typeface="Courier New" charset="0"/>
                <a:ea typeface="ＭＳ Ｐゴシック" charset="0"/>
                <a:cs typeface="Arial" charset="0"/>
              </a:defRPr>
            </a:lvl1pPr>
            <a:lvl2pPr marL="35879619" indent="-35447153" defTabSz="905475" eaLnBrk="0" hangingPunct="0">
              <a:defRPr sz="1900" b="1">
                <a:solidFill>
                  <a:schemeClr val="tx1"/>
                </a:solidFill>
                <a:latin typeface="Courier New" charset="0"/>
                <a:ea typeface="Arial" charset="0"/>
                <a:cs typeface="Arial" charset="0"/>
              </a:defRPr>
            </a:lvl2pPr>
            <a:lvl3pPr eaLnBrk="0" hangingPunct="0">
              <a:defRPr sz="1900" b="1">
                <a:solidFill>
                  <a:schemeClr val="tx1"/>
                </a:solidFill>
                <a:latin typeface="Courier New" charset="0"/>
                <a:ea typeface="Arial" charset="0"/>
                <a:cs typeface="Arial" charset="0"/>
              </a:defRPr>
            </a:lvl3pPr>
            <a:lvl4pPr eaLnBrk="0" hangingPunct="0">
              <a:defRPr sz="1900" b="1">
                <a:solidFill>
                  <a:schemeClr val="tx1"/>
                </a:solidFill>
                <a:latin typeface="Courier New" charset="0"/>
                <a:ea typeface="Arial" charset="0"/>
                <a:cs typeface="Arial" charset="0"/>
              </a:defRPr>
            </a:lvl4pPr>
            <a:lvl5pPr eaLnBrk="0" hangingPunct="0">
              <a:defRPr sz="1900" b="1">
                <a:solidFill>
                  <a:schemeClr val="tx1"/>
                </a:solidFill>
                <a:latin typeface="Courier New" charset="0"/>
                <a:ea typeface="Arial" charset="0"/>
                <a:cs typeface="Arial" charset="0"/>
              </a:defRPr>
            </a:lvl5pPr>
            <a:lvl6pPr marL="432465" eaLnBrk="0" fontAlgn="base" hangingPunct="0">
              <a:spcBef>
                <a:spcPct val="0"/>
              </a:spcBef>
              <a:spcAft>
                <a:spcPct val="0"/>
              </a:spcAft>
              <a:defRPr sz="1900" b="1">
                <a:solidFill>
                  <a:schemeClr val="tx1"/>
                </a:solidFill>
                <a:latin typeface="Courier New" charset="0"/>
                <a:ea typeface="Arial" charset="0"/>
                <a:cs typeface="Arial" charset="0"/>
              </a:defRPr>
            </a:lvl6pPr>
            <a:lvl7pPr marL="864931" eaLnBrk="0" fontAlgn="base" hangingPunct="0">
              <a:spcBef>
                <a:spcPct val="0"/>
              </a:spcBef>
              <a:spcAft>
                <a:spcPct val="0"/>
              </a:spcAft>
              <a:defRPr sz="1900" b="1">
                <a:solidFill>
                  <a:schemeClr val="tx1"/>
                </a:solidFill>
                <a:latin typeface="Courier New" charset="0"/>
                <a:ea typeface="Arial" charset="0"/>
                <a:cs typeface="Arial" charset="0"/>
              </a:defRPr>
            </a:lvl7pPr>
            <a:lvl8pPr marL="1297396" eaLnBrk="0" fontAlgn="base" hangingPunct="0">
              <a:spcBef>
                <a:spcPct val="0"/>
              </a:spcBef>
              <a:spcAft>
                <a:spcPct val="0"/>
              </a:spcAft>
              <a:defRPr sz="1900" b="1">
                <a:solidFill>
                  <a:schemeClr val="tx1"/>
                </a:solidFill>
                <a:latin typeface="Courier New" charset="0"/>
                <a:ea typeface="Arial" charset="0"/>
                <a:cs typeface="Arial" charset="0"/>
              </a:defRPr>
            </a:lvl8pPr>
            <a:lvl9pPr marL="1729862" eaLnBrk="0" fontAlgn="base" hangingPunct="0">
              <a:spcBef>
                <a:spcPct val="0"/>
              </a:spcBef>
              <a:spcAft>
                <a:spcPct val="0"/>
              </a:spcAft>
              <a:defRPr sz="1900" b="1">
                <a:solidFill>
                  <a:schemeClr val="tx1"/>
                </a:solidFill>
                <a:latin typeface="Courier New" charset="0"/>
                <a:ea typeface="Arial" charset="0"/>
                <a:cs typeface="Arial" charset="0"/>
              </a:defRPr>
            </a:lvl9pPr>
          </a:lstStyle>
          <a:p>
            <a:pPr eaLnBrk="1" hangingPunct="1"/>
            <a:fld id="{E1FC022D-C361-AA44-80A8-9AA375724581}" type="slidenum">
              <a:rPr lang="en-US" sz="1200" b="0">
                <a:latin typeface="Times New Roman" charset="0"/>
              </a:rPr>
              <a:pPr eaLnBrk="1" hangingPunct="1"/>
              <a:t>62</a:t>
            </a:fld>
            <a:endParaRPr lang="en-US" sz="1200" b="0">
              <a:latin typeface="Times New Roman" charset="0"/>
            </a:endParaRPr>
          </a:p>
        </p:txBody>
      </p:sp>
      <p:sp>
        <p:nvSpPr>
          <p:cNvPr id="98307" name="Rectangle 2"/>
          <p:cNvSpPr>
            <a:spLocks noGrp="1" noRot="1" noChangeAspect="1" noChangeArrowheads="1"/>
          </p:cNvSpPr>
          <p:nvPr>
            <p:ph type="sldImg"/>
          </p:nvPr>
        </p:nvSpPr>
        <p:spPr>
          <a:solidFill>
            <a:srgbClr val="FFFFFF"/>
          </a:solidFill>
          <a:ln/>
        </p:spPr>
      </p:sp>
      <p:sp>
        <p:nvSpPr>
          <p:cNvPr id="98308" name="Rectangle 3"/>
          <p:cNvSpPr>
            <a:spLocks noGrp="1" noChangeArrowheads="1"/>
          </p:cNvSpPr>
          <p:nvPr>
            <p:ph type="body" idx="1"/>
          </p:nvPr>
        </p:nvSpPr>
        <p:spPr>
          <a:solidFill>
            <a:srgbClr val="FFFFFF"/>
          </a:solidFill>
          <a:ln>
            <a:solidFill>
              <a:srgbClr val="000000"/>
            </a:solidFill>
          </a:ln>
          <a:extLst>
            <a:ext uri="{FAA26D3D-D897-4be2-8F04-BA451C77F1D7}">
              <ma14:placeholderFlag xmlns:ma14="http://schemas.microsoft.com/office/mac/drawingml/2011/main" val="1"/>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25376679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05475" eaLnBrk="0" hangingPunct="0">
              <a:defRPr sz="1900" b="1">
                <a:solidFill>
                  <a:schemeClr val="tx1"/>
                </a:solidFill>
                <a:latin typeface="Courier New" charset="0"/>
                <a:ea typeface="ＭＳ Ｐゴシック" charset="0"/>
                <a:cs typeface="Arial" charset="0"/>
              </a:defRPr>
            </a:lvl1pPr>
            <a:lvl2pPr marL="35879619" indent="-35447153" defTabSz="905475" eaLnBrk="0" hangingPunct="0">
              <a:defRPr sz="1900" b="1">
                <a:solidFill>
                  <a:schemeClr val="tx1"/>
                </a:solidFill>
                <a:latin typeface="Courier New" charset="0"/>
                <a:ea typeface="Arial" charset="0"/>
                <a:cs typeface="Arial" charset="0"/>
              </a:defRPr>
            </a:lvl2pPr>
            <a:lvl3pPr eaLnBrk="0" hangingPunct="0">
              <a:defRPr sz="1900" b="1">
                <a:solidFill>
                  <a:schemeClr val="tx1"/>
                </a:solidFill>
                <a:latin typeface="Courier New" charset="0"/>
                <a:ea typeface="Arial" charset="0"/>
                <a:cs typeface="Arial" charset="0"/>
              </a:defRPr>
            </a:lvl3pPr>
            <a:lvl4pPr eaLnBrk="0" hangingPunct="0">
              <a:defRPr sz="1900" b="1">
                <a:solidFill>
                  <a:schemeClr val="tx1"/>
                </a:solidFill>
                <a:latin typeface="Courier New" charset="0"/>
                <a:ea typeface="Arial" charset="0"/>
                <a:cs typeface="Arial" charset="0"/>
              </a:defRPr>
            </a:lvl4pPr>
            <a:lvl5pPr eaLnBrk="0" hangingPunct="0">
              <a:defRPr sz="1900" b="1">
                <a:solidFill>
                  <a:schemeClr val="tx1"/>
                </a:solidFill>
                <a:latin typeface="Courier New" charset="0"/>
                <a:ea typeface="Arial" charset="0"/>
                <a:cs typeface="Arial" charset="0"/>
              </a:defRPr>
            </a:lvl5pPr>
            <a:lvl6pPr marL="432465" eaLnBrk="0" fontAlgn="base" hangingPunct="0">
              <a:spcBef>
                <a:spcPct val="0"/>
              </a:spcBef>
              <a:spcAft>
                <a:spcPct val="0"/>
              </a:spcAft>
              <a:defRPr sz="1900" b="1">
                <a:solidFill>
                  <a:schemeClr val="tx1"/>
                </a:solidFill>
                <a:latin typeface="Courier New" charset="0"/>
                <a:ea typeface="Arial" charset="0"/>
                <a:cs typeface="Arial" charset="0"/>
              </a:defRPr>
            </a:lvl6pPr>
            <a:lvl7pPr marL="864931" eaLnBrk="0" fontAlgn="base" hangingPunct="0">
              <a:spcBef>
                <a:spcPct val="0"/>
              </a:spcBef>
              <a:spcAft>
                <a:spcPct val="0"/>
              </a:spcAft>
              <a:defRPr sz="1900" b="1">
                <a:solidFill>
                  <a:schemeClr val="tx1"/>
                </a:solidFill>
                <a:latin typeface="Courier New" charset="0"/>
                <a:ea typeface="Arial" charset="0"/>
                <a:cs typeface="Arial" charset="0"/>
              </a:defRPr>
            </a:lvl7pPr>
            <a:lvl8pPr marL="1297396" eaLnBrk="0" fontAlgn="base" hangingPunct="0">
              <a:spcBef>
                <a:spcPct val="0"/>
              </a:spcBef>
              <a:spcAft>
                <a:spcPct val="0"/>
              </a:spcAft>
              <a:defRPr sz="1900" b="1">
                <a:solidFill>
                  <a:schemeClr val="tx1"/>
                </a:solidFill>
                <a:latin typeface="Courier New" charset="0"/>
                <a:ea typeface="Arial" charset="0"/>
                <a:cs typeface="Arial" charset="0"/>
              </a:defRPr>
            </a:lvl8pPr>
            <a:lvl9pPr marL="1729862" eaLnBrk="0" fontAlgn="base" hangingPunct="0">
              <a:spcBef>
                <a:spcPct val="0"/>
              </a:spcBef>
              <a:spcAft>
                <a:spcPct val="0"/>
              </a:spcAft>
              <a:defRPr sz="1900" b="1">
                <a:solidFill>
                  <a:schemeClr val="tx1"/>
                </a:solidFill>
                <a:latin typeface="Courier New" charset="0"/>
                <a:ea typeface="Arial" charset="0"/>
                <a:cs typeface="Arial" charset="0"/>
              </a:defRPr>
            </a:lvl9pPr>
          </a:lstStyle>
          <a:p>
            <a:pPr eaLnBrk="1" hangingPunct="1"/>
            <a:fld id="{30447342-CC48-0341-A4D7-77D0C5BAED94}" type="slidenum">
              <a:rPr lang="en-US" sz="1200" b="0">
                <a:latin typeface="Times New Roman" charset="0"/>
              </a:rPr>
              <a:pPr eaLnBrk="1" hangingPunct="1"/>
              <a:t>63</a:t>
            </a:fld>
            <a:endParaRPr lang="en-US" sz="1200" b="0">
              <a:latin typeface="Times New Roman" charset="0"/>
            </a:endParaRPr>
          </a:p>
        </p:txBody>
      </p:sp>
      <p:sp>
        <p:nvSpPr>
          <p:cNvPr id="100355" name="Rectangle 2"/>
          <p:cNvSpPr>
            <a:spLocks noGrp="1" noRot="1" noChangeAspect="1" noChangeArrowheads="1"/>
          </p:cNvSpPr>
          <p:nvPr>
            <p:ph type="sldImg"/>
          </p:nvPr>
        </p:nvSpPr>
        <p:spPr>
          <a:solidFill>
            <a:srgbClr val="FFFFFF"/>
          </a:solidFill>
          <a:ln/>
        </p:spPr>
      </p:sp>
      <p:sp>
        <p:nvSpPr>
          <p:cNvPr id="100356" name="Rectangle 3"/>
          <p:cNvSpPr>
            <a:spLocks noGrp="1" noChangeArrowheads="1"/>
          </p:cNvSpPr>
          <p:nvPr>
            <p:ph type="body" idx="1"/>
          </p:nvPr>
        </p:nvSpPr>
        <p:spPr>
          <a:solidFill>
            <a:srgbClr val="FFFFFF"/>
          </a:solidFill>
          <a:ln>
            <a:solidFill>
              <a:srgbClr val="000000"/>
            </a:solidFill>
          </a:ln>
          <a:extLst>
            <a:ext uri="{FAA26D3D-D897-4be2-8F04-BA451C77F1D7}">
              <ma14:placeholderFlag xmlns:ma14="http://schemas.microsoft.com/office/mac/drawingml/2011/main" val="1"/>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84252042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05475" eaLnBrk="0" hangingPunct="0">
              <a:defRPr sz="1900" b="1">
                <a:solidFill>
                  <a:schemeClr val="tx1"/>
                </a:solidFill>
                <a:latin typeface="Courier New" charset="0"/>
                <a:ea typeface="ＭＳ Ｐゴシック" charset="0"/>
                <a:cs typeface="Arial" charset="0"/>
              </a:defRPr>
            </a:lvl1pPr>
            <a:lvl2pPr marL="35879619" indent="-35447153" defTabSz="905475" eaLnBrk="0" hangingPunct="0">
              <a:defRPr sz="1900" b="1">
                <a:solidFill>
                  <a:schemeClr val="tx1"/>
                </a:solidFill>
                <a:latin typeface="Courier New" charset="0"/>
                <a:ea typeface="Arial" charset="0"/>
                <a:cs typeface="Arial" charset="0"/>
              </a:defRPr>
            </a:lvl2pPr>
            <a:lvl3pPr eaLnBrk="0" hangingPunct="0">
              <a:defRPr sz="1900" b="1">
                <a:solidFill>
                  <a:schemeClr val="tx1"/>
                </a:solidFill>
                <a:latin typeface="Courier New" charset="0"/>
                <a:ea typeface="Arial" charset="0"/>
                <a:cs typeface="Arial" charset="0"/>
              </a:defRPr>
            </a:lvl3pPr>
            <a:lvl4pPr eaLnBrk="0" hangingPunct="0">
              <a:defRPr sz="1900" b="1">
                <a:solidFill>
                  <a:schemeClr val="tx1"/>
                </a:solidFill>
                <a:latin typeface="Courier New" charset="0"/>
                <a:ea typeface="Arial" charset="0"/>
                <a:cs typeface="Arial" charset="0"/>
              </a:defRPr>
            </a:lvl4pPr>
            <a:lvl5pPr eaLnBrk="0" hangingPunct="0">
              <a:defRPr sz="1900" b="1">
                <a:solidFill>
                  <a:schemeClr val="tx1"/>
                </a:solidFill>
                <a:latin typeface="Courier New" charset="0"/>
                <a:ea typeface="Arial" charset="0"/>
                <a:cs typeface="Arial" charset="0"/>
              </a:defRPr>
            </a:lvl5pPr>
            <a:lvl6pPr marL="432465" eaLnBrk="0" fontAlgn="base" hangingPunct="0">
              <a:spcBef>
                <a:spcPct val="0"/>
              </a:spcBef>
              <a:spcAft>
                <a:spcPct val="0"/>
              </a:spcAft>
              <a:defRPr sz="1900" b="1">
                <a:solidFill>
                  <a:schemeClr val="tx1"/>
                </a:solidFill>
                <a:latin typeface="Courier New" charset="0"/>
                <a:ea typeface="Arial" charset="0"/>
                <a:cs typeface="Arial" charset="0"/>
              </a:defRPr>
            </a:lvl6pPr>
            <a:lvl7pPr marL="864931" eaLnBrk="0" fontAlgn="base" hangingPunct="0">
              <a:spcBef>
                <a:spcPct val="0"/>
              </a:spcBef>
              <a:spcAft>
                <a:spcPct val="0"/>
              </a:spcAft>
              <a:defRPr sz="1900" b="1">
                <a:solidFill>
                  <a:schemeClr val="tx1"/>
                </a:solidFill>
                <a:latin typeface="Courier New" charset="0"/>
                <a:ea typeface="Arial" charset="0"/>
                <a:cs typeface="Arial" charset="0"/>
              </a:defRPr>
            </a:lvl7pPr>
            <a:lvl8pPr marL="1297396" eaLnBrk="0" fontAlgn="base" hangingPunct="0">
              <a:spcBef>
                <a:spcPct val="0"/>
              </a:spcBef>
              <a:spcAft>
                <a:spcPct val="0"/>
              </a:spcAft>
              <a:defRPr sz="1900" b="1">
                <a:solidFill>
                  <a:schemeClr val="tx1"/>
                </a:solidFill>
                <a:latin typeface="Courier New" charset="0"/>
                <a:ea typeface="Arial" charset="0"/>
                <a:cs typeface="Arial" charset="0"/>
              </a:defRPr>
            </a:lvl8pPr>
            <a:lvl9pPr marL="1729862" eaLnBrk="0" fontAlgn="base" hangingPunct="0">
              <a:spcBef>
                <a:spcPct val="0"/>
              </a:spcBef>
              <a:spcAft>
                <a:spcPct val="0"/>
              </a:spcAft>
              <a:defRPr sz="1900" b="1">
                <a:solidFill>
                  <a:schemeClr val="tx1"/>
                </a:solidFill>
                <a:latin typeface="Courier New" charset="0"/>
                <a:ea typeface="Arial" charset="0"/>
                <a:cs typeface="Arial" charset="0"/>
              </a:defRPr>
            </a:lvl9pPr>
          </a:lstStyle>
          <a:p>
            <a:pPr eaLnBrk="1" hangingPunct="1"/>
            <a:fld id="{7C465D43-5AF1-CE4B-B850-BC2F66AEA0FC}" type="slidenum">
              <a:rPr lang="en-US" sz="1200" b="0">
                <a:latin typeface="Times New Roman" charset="0"/>
              </a:rPr>
              <a:pPr eaLnBrk="1" hangingPunct="1"/>
              <a:t>64</a:t>
            </a:fld>
            <a:endParaRPr lang="en-US" sz="1200" b="0">
              <a:latin typeface="Times New Roman" charset="0"/>
            </a:endParaRPr>
          </a:p>
        </p:txBody>
      </p:sp>
      <p:sp>
        <p:nvSpPr>
          <p:cNvPr id="102403" name="Rectangle 2"/>
          <p:cNvSpPr>
            <a:spLocks noGrp="1" noRot="1" noChangeAspect="1" noChangeArrowheads="1"/>
          </p:cNvSpPr>
          <p:nvPr>
            <p:ph type="sldImg"/>
          </p:nvPr>
        </p:nvSpPr>
        <p:spPr>
          <a:solidFill>
            <a:srgbClr val="FFFFFF"/>
          </a:solidFill>
          <a:ln/>
        </p:spPr>
      </p:sp>
      <p:sp>
        <p:nvSpPr>
          <p:cNvPr id="102404" name="Rectangle 3"/>
          <p:cNvSpPr>
            <a:spLocks noGrp="1" noChangeArrowheads="1"/>
          </p:cNvSpPr>
          <p:nvPr>
            <p:ph type="body" idx="1"/>
          </p:nvPr>
        </p:nvSpPr>
        <p:spPr>
          <a:solidFill>
            <a:srgbClr val="FFFFFF"/>
          </a:solidFill>
          <a:ln>
            <a:solidFill>
              <a:srgbClr val="000000"/>
            </a:solidFill>
          </a:ln>
          <a:extLst>
            <a:ext uri="{FAA26D3D-D897-4be2-8F04-BA451C77F1D7}">
              <ma14:placeholderFlag xmlns:ma14="http://schemas.microsoft.com/office/mac/drawingml/2011/main" val="1"/>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36494419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57263" eaLnBrk="0" hangingPunct="0">
              <a:defRPr sz="2000" b="1">
                <a:solidFill>
                  <a:schemeClr val="tx1"/>
                </a:solidFill>
                <a:latin typeface="Courier New" charset="0"/>
                <a:ea typeface="ＭＳ Ｐゴシック" charset="0"/>
                <a:cs typeface="Arial" charset="0"/>
              </a:defRPr>
            </a:lvl1pPr>
            <a:lvl2pPr marL="37931725" indent="-37474525" defTabSz="957263"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eaLnBrk="1" hangingPunct="1"/>
            <a:fld id="{AC5AF60F-EA58-0D44-978B-C16E797633BC}" type="slidenum">
              <a:rPr lang="en-US" sz="1300" b="0">
                <a:latin typeface="Times New Roman" charset="0"/>
              </a:rPr>
              <a:pPr eaLnBrk="1" hangingPunct="1"/>
              <a:t>67</a:t>
            </a:fld>
            <a:endParaRPr lang="en-US" sz="1300" b="0">
              <a:latin typeface="Times New Roman" charset="0"/>
            </a:endParaRPr>
          </a:p>
        </p:txBody>
      </p:sp>
      <p:sp>
        <p:nvSpPr>
          <p:cNvPr id="52227" name="Rectangle 2"/>
          <p:cNvSpPr>
            <a:spLocks noGrp="1" noRot="1" noChangeAspect="1" noChangeArrowheads="1"/>
          </p:cNvSpPr>
          <p:nvPr>
            <p:ph type="sldImg"/>
          </p:nvPr>
        </p:nvSpPr>
        <p:spPr>
          <a:solidFill>
            <a:srgbClr val="FFFFFF"/>
          </a:solidFill>
          <a:ln/>
        </p:spPr>
      </p:sp>
      <p:sp>
        <p:nvSpPr>
          <p:cNvPr id="52228" name="Rectangle 3"/>
          <p:cNvSpPr>
            <a:spLocks noGrp="1" noChangeArrowheads="1"/>
          </p:cNvSpPr>
          <p:nvPr>
            <p:ph type="body" idx="1"/>
          </p:nvPr>
        </p:nvSpPr>
        <p:spPr>
          <a:solidFill>
            <a:srgbClr val="FFFFFF"/>
          </a:solidFill>
          <a:ln>
            <a:solidFill>
              <a:srgbClr val="000000"/>
            </a:solidFill>
          </a:ln>
          <a:extLst>
            <a:ext uri="{FAA26D3D-D897-4be2-8F04-BA451C77F1D7}">
              <ma14:placeholderFlag xmlns:ma14="http://schemas.microsoft.com/office/mac/drawingml/2011/main" val="1"/>
            </a:ext>
          </a:extLst>
        </p:spPr>
        <p:txBody>
          <a:bodyPr/>
          <a:lstStyle/>
          <a:p>
            <a:endParaRPr lang="en-US" dirty="0">
              <a:ea typeface="ＭＳ Ｐゴシック" charset="0"/>
              <a:cs typeface="ＭＳ Ｐゴシック" charset="0"/>
            </a:endParaRPr>
          </a:p>
        </p:txBody>
      </p:sp>
    </p:spTree>
    <p:extLst>
      <p:ext uri="{BB962C8B-B14F-4D97-AF65-F5344CB8AC3E}">
        <p14:creationId xmlns:p14="http://schemas.microsoft.com/office/powerpoint/2010/main" val="15521944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dirty="0">
              <a:ea typeface="ＭＳ Ｐゴシック" charset="0"/>
              <a:cs typeface="ＭＳ Ｐゴシック" charset="0"/>
            </a:endParaRPr>
          </a:p>
        </p:txBody>
      </p:sp>
    </p:spTree>
    <p:extLst>
      <p:ext uri="{BB962C8B-B14F-4D97-AF65-F5344CB8AC3E}">
        <p14:creationId xmlns:p14="http://schemas.microsoft.com/office/powerpoint/2010/main" val="76348003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29"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57263" eaLnBrk="0" hangingPunct="0">
              <a:defRPr sz="2000" b="1">
                <a:solidFill>
                  <a:schemeClr val="tx1"/>
                </a:solidFill>
                <a:latin typeface="Courier New" charset="0"/>
                <a:ea typeface="ＭＳ Ｐゴシック" charset="0"/>
                <a:cs typeface="ＭＳ Ｐゴシック" charset="0"/>
              </a:defRPr>
            </a:lvl1pPr>
            <a:lvl2pPr marL="742950" indent="-285750" defTabSz="957263" eaLnBrk="0" hangingPunct="0">
              <a:defRPr sz="2000" b="1">
                <a:solidFill>
                  <a:schemeClr val="tx1"/>
                </a:solidFill>
                <a:latin typeface="Courier New" charset="0"/>
                <a:ea typeface="ＭＳ Ｐゴシック" charset="0"/>
              </a:defRPr>
            </a:lvl2pPr>
            <a:lvl3pPr marL="1143000" indent="-228600" defTabSz="957263" eaLnBrk="0" hangingPunct="0">
              <a:defRPr sz="2000" b="1">
                <a:solidFill>
                  <a:schemeClr val="tx1"/>
                </a:solidFill>
                <a:latin typeface="Courier New" charset="0"/>
                <a:ea typeface="ＭＳ Ｐゴシック" charset="0"/>
              </a:defRPr>
            </a:lvl3pPr>
            <a:lvl4pPr marL="1600200" indent="-228600" defTabSz="957263" eaLnBrk="0" hangingPunct="0">
              <a:defRPr sz="2000" b="1">
                <a:solidFill>
                  <a:schemeClr val="tx1"/>
                </a:solidFill>
                <a:latin typeface="Courier New" charset="0"/>
                <a:ea typeface="ＭＳ Ｐゴシック" charset="0"/>
              </a:defRPr>
            </a:lvl4pPr>
            <a:lvl5pPr marL="2057400" indent="-228600" defTabSz="957263" eaLnBrk="0" hangingPunct="0">
              <a:defRPr sz="2000" b="1">
                <a:solidFill>
                  <a:schemeClr val="tx1"/>
                </a:solidFill>
                <a:latin typeface="Courier New" charset="0"/>
                <a:ea typeface="ＭＳ Ｐゴシック" charset="0"/>
              </a:defRPr>
            </a:lvl5pPr>
            <a:lvl6pPr marL="2514600" indent="-228600" algn="r" defTabSz="957263"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defTabSz="957263"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defTabSz="957263"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defTabSz="957263" eaLnBrk="0" fontAlgn="base" hangingPunct="0">
              <a:spcBef>
                <a:spcPct val="0"/>
              </a:spcBef>
              <a:spcAft>
                <a:spcPct val="0"/>
              </a:spcAft>
              <a:defRPr sz="2000" b="1">
                <a:solidFill>
                  <a:schemeClr val="tx1"/>
                </a:solidFill>
                <a:latin typeface="Courier New" charset="0"/>
                <a:ea typeface="ＭＳ Ｐゴシック" charset="0"/>
              </a:defRPr>
            </a:lvl9pPr>
          </a:lstStyle>
          <a:p>
            <a:pPr eaLnBrk="1" hangingPunct="1"/>
            <a:fld id="{51A1A8F4-9EDA-CE4A-9B76-EF8025837C21}" type="slidenum">
              <a:rPr lang="en-US" sz="1300" b="0">
                <a:latin typeface="Times New Roman" charset="0"/>
              </a:rPr>
              <a:pPr eaLnBrk="1" hangingPunct="1"/>
              <a:t>68</a:t>
            </a:fld>
            <a:endParaRPr lang="en-US" sz="1300" b="0">
              <a:latin typeface="Times New Roman" charset="0"/>
            </a:endParaRPr>
          </a:p>
        </p:txBody>
      </p:sp>
      <p:sp>
        <p:nvSpPr>
          <p:cNvPr id="150530" name="Rectangle 2"/>
          <p:cNvSpPr>
            <a:spLocks noGrp="1" noRot="1" noChangeAspect="1" noChangeArrowheads="1"/>
          </p:cNvSpPr>
          <p:nvPr>
            <p:ph type="sldImg"/>
          </p:nvPr>
        </p:nvSpPr>
        <p:spPr>
          <a:solidFill>
            <a:srgbClr val="FFFFFF"/>
          </a:solidFill>
          <a:ln/>
        </p:spPr>
      </p:sp>
      <p:sp>
        <p:nvSpPr>
          <p:cNvPr id="150531" name="Rectangle 3"/>
          <p:cNvSpPr>
            <a:spLocks noGrp="1" noChangeArrowheads="1"/>
          </p:cNvSpPr>
          <p:nvPr>
            <p:ph type="body" idx="1"/>
          </p:nvPr>
        </p:nvSpPr>
        <p:spPr>
          <a:solidFill>
            <a:srgbClr val="FFFFFF"/>
          </a:solidFill>
          <a:ln>
            <a:solidFill>
              <a:srgbClr val="000000"/>
            </a:solidFill>
          </a:ln>
          <a:extLst>
            <a:ext uri="{FAA26D3D-D897-4be2-8F04-BA451C77F1D7}">
              <ma14:placeholderFlag xmlns:ma14="http://schemas.microsoft.com/office/mac/drawingml/2011/main" val="1"/>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166086546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89"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57263" eaLnBrk="0" hangingPunct="0">
              <a:defRPr sz="2000" b="1">
                <a:solidFill>
                  <a:schemeClr val="tx1"/>
                </a:solidFill>
                <a:latin typeface="Courier New" charset="0"/>
                <a:ea typeface="ＭＳ Ｐゴシック" charset="0"/>
                <a:cs typeface="ＭＳ Ｐゴシック" charset="0"/>
              </a:defRPr>
            </a:lvl1pPr>
            <a:lvl2pPr marL="742950" indent="-285750" defTabSz="957263" eaLnBrk="0" hangingPunct="0">
              <a:defRPr sz="2000" b="1">
                <a:solidFill>
                  <a:schemeClr val="tx1"/>
                </a:solidFill>
                <a:latin typeface="Courier New" charset="0"/>
                <a:ea typeface="ＭＳ Ｐゴシック" charset="0"/>
              </a:defRPr>
            </a:lvl2pPr>
            <a:lvl3pPr marL="1143000" indent="-228600" defTabSz="957263" eaLnBrk="0" hangingPunct="0">
              <a:defRPr sz="2000" b="1">
                <a:solidFill>
                  <a:schemeClr val="tx1"/>
                </a:solidFill>
                <a:latin typeface="Courier New" charset="0"/>
                <a:ea typeface="ＭＳ Ｐゴシック" charset="0"/>
              </a:defRPr>
            </a:lvl3pPr>
            <a:lvl4pPr marL="1600200" indent="-228600" defTabSz="957263" eaLnBrk="0" hangingPunct="0">
              <a:defRPr sz="2000" b="1">
                <a:solidFill>
                  <a:schemeClr val="tx1"/>
                </a:solidFill>
                <a:latin typeface="Courier New" charset="0"/>
                <a:ea typeface="ＭＳ Ｐゴシック" charset="0"/>
              </a:defRPr>
            </a:lvl4pPr>
            <a:lvl5pPr marL="2057400" indent="-228600" defTabSz="957263" eaLnBrk="0" hangingPunct="0">
              <a:defRPr sz="2000" b="1">
                <a:solidFill>
                  <a:schemeClr val="tx1"/>
                </a:solidFill>
                <a:latin typeface="Courier New" charset="0"/>
                <a:ea typeface="ＭＳ Ｐゴシック" charset="0"/>
              </a:defRPr>
            </a:lvl5pPr>
            <a:lvl6pPr marL="2514600" indent="-228600" algn="r" defTabSz="957263"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defTabSz="957263"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defTabSz="957263"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defTabSz="957263" eaLnBrk="0" fontAlgn="base" hangingPunct="0">
              <a:spcBef>
                <a:spcPct val="0"/>
              </a:spcBef>
              <a:spcAft>
                <a:spcPct val="0"/>
              </a:spcAft>
              <a:defRPr sz="2000" b="1">
                <a:solidFill>
                  <a:schemeClr val="tx1"/>
                </a:solidFill>
                <a:latin typeface="Courier New" charset="0"/>
                <a:ea typeface="ＭＳ Ｐゴシック" charset="0"/>
              </a:defRPr>
            </a:lvl9pPr>
          </a:lstStyle>
          <a:p>
            <a:pPr eaLnBrk="1" hangingPunct="1"/>
            <a:fld id="{A01CA593-E26F-7245-980C-CCA23A225025}" type="slidenum">
              <a:rPr lang="en-US" sz="1300" b="0">
                <a:latin typeface="Times New Roman" charset="0"/>
              </a:rPr>
              <a:pPr eaLnBrk="1" hangingPunct="1"/>
              <a:t>69</a:t>
            </a:fld>
            <a:endParaRPr lang="en-US" sz="1300" b="0">
              <a:latin typeface="Times New Roman" charset="0"/>
            </a:endParaRPr>
          </a:p>
        </p:txBody>
      </p:sp>
      <p:sp>
        <p:nvSpPr>
          <p:cNvPr id="165890" name="Rectangle 2"/>
          <p:cNvSpPr>
            <a:spLocks noGrp="1" noRot="1" noChangeAspect="1" noChangeArrowheads="1" noTextEdit="1"/>
          </p:cNvSpPr>
          <p:nvPr>
            <p:ph type="sldImg"/>
          </p:nvPr>
        </p:nvSpPr>
        <p:spPr>
          <a:ln/>
        </p:spPr>
      </p:sp>
      <p:sp>
        <p:nvSpPr>
          <p:cNvPr id="165891" name="Rectangle 3"/>
          <p:cNvSpPr>
            <a:spLocks noGrp="1" noChangeArrowheads="1"/>
          </p:cNvSpPr>
          <p:nvPr>
            <p:ph type="body" idx="1"/>
          </p:nvPr>
        </p:nvSpPr>
        <p:spPr>
          <a:noFill/>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200262914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7"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57263" eaLnBrk="0" hangingPunct="0">
              <a:defRPr sz="2000" b="1">
                <a:solidFill>
                  <a:schemeClr val="tx1"/>
                </a:solidFill>
                <a:latin typeface="Courier New" charset="0"/>
                <a:ea typeface="ＭＳ Ｐゴシック" charset="0"/>
                <a:cs typeface="ＭＳ Ｐゴシック" charset="0"/>
              </a:defRPr>
            </a:lvl1pPr>
            <a:lvl2pPr marL="742950" indent="-285750" defTabSz="957263" eaLnBrk="0" hangingPunct="0">
              <a:defRPr sz="2000" b="1">
                <a:solidFill>
                  <a:schemeClr val="tx1"/>
                </a:solidFill>
                <a:latin typeface="Courier New" charset="0"/>
                <a:ea typeface="ＭＳ Ｐゴシック" charset="0"/>
              </a:defRPr>
            </a:lvl2pPr>
            <a:lvl3pPr marL="1143000" indent="-228600" defTabSz="957263" eaLnBrk="0" hangingPunct="0">
              <a:defRPr sz="2000" b="1">
                <a:solidFill>
                  <a:schemeClr val="tx1"/>
                </a:solidFill>
                <a:latin typeface="Courier New" charset="0"/>
                <a:ea typeface="ＭＳ Ｐゴシック" charset="0"/>
              </a:defRPr>
            </a:lvl3pPr>
            <a:lvl4pPr marL="1600200" indent="-228600" defTabSz="957263" eaLnBrk="0" hangingPunct="0">
              <a:defRPr sz="2000" b="1">
                <a:solidFill>
                  <a:schemeClr val="tx1"/>
                </a:solidFill>
                <a:latin typeface="Courier New" charset="0"/>
                <a:ea typeface="ＭＳ Ｐゴシック" charset="0"/>
              </a:defRPr>
            </a:lvl4pPr>
            <a:lvl5pPr marL="2057400" indent="-228600" defTabSz="957263" eaLnBrk="0" hangingPunct="0">
              <a:defRPr sz="2000" b="1">
                <a:solidFill>
                  <a:schemeClr val="tx1"/>
                </a:solidFill>
                <a:latin typeface="Courier New" charset="0"/>
                <a:ea typeface="ＭＳ Ｐゴシック" charset="0"/>
              </a:defRPr>
            </a:lvl5pPr>
            <a:lvl6pPr marL="2514600" indent="-228600" algn="r" defTabSz="957263"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defTabSz="957263"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defTabSz="957263"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defTabSz="957263" eaLnBrk="0" fontAlgn="base" hangingPunct="0">
              <a:spcBef>
                <a:spcPct val="0"/>
              </a:spcBef>
              <a:spcAft>
                <a:spcPct val="0"/>
              </a:spcAft>
              <a:defRPr sz="2000" b="1">
                <a:solidFill>
                  <a:schemeClr val="tx1"/>
                </a:solidFill>
                <a:latin typeface="Courier New" charset="0"/>
                <a:ea typeface="ＭＳ Ｐゴシック" charset="0"/>
              </a:defRPr>
            </a:lvl9pPr>
          </a:lstStyle>
          <a:p>
            <a:pPr eaLnBrk="1" hangingPunct="1"/>
            <a:fld id="{4FBAE00F-ABC6-EF4E-93D8-3710A266AB09}" type="slidenum">
              <a:rPr lang="en-US" sz="1300" b="0">
                <a:latin typeface="Times New Roman" charset="0"/>
              </a:rPr>
              <a:pPr eaLnBrk="1" hangingPunct="1"/>
              <a:t>70</a:t>
            </a:fld>
            <a:endParaRPr lang="en-US" sz="1300" b="0">
              <a:latin typeface="Times New Roman" charset="0"/>
            </a:endParaRPr>
          </a:p>
        </p:txBody>
      </p:sp>
      <p:sp>
        <p:nvSpPr>
          <p:cNvPr id="167938" name="Rectangle 2"/>
          <p:cNvSpPr>
            <a:spLocks noGrp="1" noRot="1" noChangeAspect="1" noChangeArrowheads="1" noTextEdit="1"/>
          </p:cNvSpPr>
          <p:nvPr>
            <p:ph type="sldImg"/>
          </p:nvPr>
        </p:nvSpPr>
        <p:spPr>
          <a:ln/>
        </p:spPr>
      </p:sp>
      <p:sp>
        <p:nvSpPr>
          <p:cNvPr id="167939" name="Rectangle 3"/>
          <p:cNvSpPr>
            <a:spLocks noGrp="1" noChangeArrowheads="1"/>
          </p:cNvSpPr>
          <p:nvPr>
            <p:ph type="body" idx="1"/>
          </p:nvPr>
        </p:nvSpPr>
        <p:spPr>
          <a:noFill/>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117392453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5"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57263" eaLnBrk="0" hangingPunct="0">
              <a:defRPr sz="2000" b="1">
                <a:solidFill>
                  <a:schemeClr val="tx1"/>
                </a:solidFill>
                <a:latin typeface="Courier New" charset="0"/>
                <a:ea typeface="ＭＳ Ｐゴシック" charset="0"/>
                <a:cs typeface="ＭＳ Ｐゴシック" charset="0"/>
              </a:defRPr>
            </a:lvl1pPr>
            <a:lvl2pPr marL="742950" indent="-285750" defTabSz="957263" eaLnBrk="0" hangingPunct="0">
              <a:defRPr sz="2000" b="1">
                <a:solidFill>
                  <a:schemeClr val="tx1"/>
                </a:solidFill>
                <a:latin typeface="Courier New" charset="0"/>
                <a:ea typeface="ＭＳ Ｐゴシック" charset="0"/>
              </a:defRPr>
            </a:lvl2pPr>
            <a:lvl3pPr marL="1143000" indent="-228600" defTabSz="957263" eaLnBrk="0" hangingPunct="0">
              <a:defRPr sz="2000" b="1">
                <a:solidFill>
                  <a:schemeClr val="tx1"/>
                </a:solidFill>
                <a:latin typeface="Courier New" charset="0"/>
                <a:ea typeface="ＭＳ Ｐゴシック" charset="0"/>
              </a:defRPr>
            </a:lvl3pPr>
            <a:lvl4pPr marL="1600200" indent="-228600" defTabSz="957263" eaLnBrk="0" hangingPunct="0">
              <a:defRPr sz="2000" b="1">
                <a:solidFill>
                  <a:schemeClr val="tx1"/>
                </a:solidFill>
                <a:latin typeface="Courier New" charset="0"/>
                <a:ea typeface="ＭＳ Ｐゴシック" charset="0"/>
              </a:defRPr>
            </a:lvl4pPr>
            <a:lvl5pPr marL="2057400" indent="-228600" defTabSz="957263" eaLnBrk="0" hangingPunct="0">
              <a:defRPr sz="2000" b="1">
                <a:solidFill>
                  <a:schemeClr val="tx1"/>
                </a:solidFill>
                <a:latin typeface="Courier New" charset="0"/>
                <a:ea typeface="ＭＳ Ｐゴシック" charset="0"/>
              </a:defRPr>
            </a:lvl5pPr>
            <a:lvl6pPr marL="2514600" indent="-228600" algn="r" defTabSz="957263"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defTabSz="957263"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defTabSz="957263"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defTabSz="957263" eaLnBrk="0" fontAlgn="base" hangingPunct="0">
              <a:spcBef>
                <a:spcPct val="0"/>
              </a:spcBef>
              <a:spcAft>
                <a:spcPct val="0"/>
              </a:spcAft>
              <a:defRPr sz="2000" b="1">
                <a:solidFill>
                  <a:schemeClr val="tx1"/>
                </a:solidFill>
                <a:latin typeface="Courier New" charset="0"/>
                <a:ea typeface="ＭＳ Ｐゴシック" charset="0"/>
              </a:defRPr>
            </a:lvl9pPr>
          </a:lstStyle>
          <a:p>
            <a:pPr eaLnBrk="1" hangingPunct="1"/>
            <a:fld id="{D94C0444-3589-224C-AE46-B1A4705D4952}" type="slidenum">
              <a:rPr lang="en-US" sz="1300" b="0">
                <a:latin typeface="Times New Roman" charset="0"/>
              </a:rPr>
              <a:pPr eaLnBrk="1" hangingPunct="1"/>
              <a:t>71</a:t>
            </a:fld>
            <a:endParaRPr lang="en-US" sz="1300" b="0">
              <a:latin typeface="Times New Roman" charset="0"/>
            </a:endParaRPr>
          </a:p>
        </p:txBody>
      </p:sp>
      <p:sp>
        <p:nvSpPr>
          <p:cNvPr id="169986" name="Rectangle 2"/>
          <p:cNvSpPr>
            <a:spLocks noGrp="1" noRot="1" noChangeAspect="1" noChangeArrowheads="1" noTextEdit="1"/>
          </p:cNvSpPr>
          <p:nvPr>
            <p:ph type="sldImg"/>
          </p:nvPr>
        </p:nvSpPr>
        <p:spPr>
          <a:ln/>
        </p:spPr>
      </p:sp>
      <p:sp>
        <p:nvSpPr>
          <p:cNvPr id="169987" name="Rectangle 3"/>
          <p:cNvSpPr>
            <a:spLocks noGrp="1" noChangeArrowheads="1"/>
          </p:cNvSpPr>
          <p:nvPr>
            <p:ph type="body" idx="1"/>
          </p:nvPr>
        </p:nvSpPr>
        <p:spPr>
          <a:noFill/>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54705812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57178" eaLnBrk="0" hangingPunct="0">
              <a:defRPr sz="2000" b="1">
                <a:solidFill>
                  <a:schemeClr val="tx1"/>
                </a:solidFill>
                <a:latin typeface="Courier New" charset="0"/>
                <a:ea typeface="ＭＳ Ｐゴシック" charset="0"/>
                <a:cs typeface="Arial" charset="0"/>
              </a:defRPr>
            </a:lvl1pPr>
            <a:lvl2pPr marL="37928345" indent="-37471185" defTabSz="957178"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159" eaLnBrk="0" fontAlgn="base" hangingPunct="0">
              <a:spcBef>
                <a:spcPct val="0"/>
              </a:spcBef>
              <a:spcAft>
                <a:spcPct val="0"/>
              </a:spcAft>
              <a:defRPr sz="2000" b="1">
                <a:solidFill>
                  <a:schemeClr val="tx1"/>
                </a:solidFill>
                <a:latin typeface="Courier New" charset="0"/>
                <a:ea typeface="Arial" charset="0"/>
                <a:cs typeface="Arial" charset="0"/>
              </a:defRPr>
            </a:lvl6pPr>
            <a:lvl7pPr marL="914319" eaLnBrk="0" fontAlgn="base" hangingPunct="0">
              <a:spcBef>
                <a:spcPct val="0"/>
              </a:spcBef>
              <a:spcAft>
                <a:spcPct val="0"/>
              </a:spcAft>
              <a:defRPr sz="2000" b="1">
                <a:solidFill>
                  <a:schemeClr val="tx1"/>
                </a:solidFill>
                <a:latin typeface="Courier New" charset="0"/>
                <a:ea typeface="Arial" charset="0"/>
                <a:cs typeface="Arial" charset="0"/>
              </a:defRPr>
            </a:lvl7pPr>
            <a:lvl8pPr marL="1371477" eaLnBrk="0" fontAlgn="base" hangingPunct="0">
              <a:spcBef>
                <a:spcPct val="0"/>
              </a:spcBef>
              <a:spcAft>
                <a:spcPct val="0"/>
              </a:spcAft>
              <a:defRPr sz="2000" b="1">
                <a:solidFill>
                  <a:schemeClr val="tx1"/>
                </a:solidFill>
                <a:latin typeface="Courier New" charset="0"/>
                <a:ea typeface="Arial" charset="0"/>
                <a:cs typeface="Arial" charset="0"/>
              </a:defRPr>
            </a:lvl8pPr>
            <a:lvl9pPr marL="1828637" eaLnBrk="0" fontAlgn="base" hangingPunct="0">
              <a:spcBef>
                <a:spcPct val="0"/>
              </a:spcBef>
              <a:spcAft>
                <a:spcPct val="0"/>
              </a:spcAft>
              <a:defRPr sz="2000" b="1">
                <a:solidFill>
                  <a:schemeClr val="tx1"/>
                </a:solidFill>
                <a:latin typeface="Courier New" charset="0"/>
                <a:ea typeface="Arial" charset="0"/>
                <a:cs typeface="Arial" charset="0"/>
              </a:defRPr>
            </a:lvl9pPr>
          </a:lstStyle>
          <a:p>
            <a:pPr eaLnBrk="1" hangingPunct="1"/>
            <a:fld id="{BA978C27-07F7-AF4A-8B89-42352EB4CE52}" type="slidenum">
              <a:rPr lang="en-US" sz="1300" b="0">
                <a:latin typeface="Times New Roman" charset="0"/>
              </a:rPr>
              <a:pPr eaLnBrk="1" hangingPunct="1"/>
              <a:t>74</a:t>
            </a:fld>
            <a:endParaRPr lang="en-US" sz="1300" b="0">
              <a:latin typeface="Times New Roman" charset="0"/>
            </a:endParaRPr>
          </a:p>
        </p:txBody>
      </p:sp>
      <p:sp>
        <p:nvSpPr>
          <p:cNvPr id="61443" name="Rectangle 2"/>
          <p:cNvSpPr>
            <a:spLocks noGrp="1" noRot="1" noChangeAspect="1" noChangeArrowheads="1"/>
          </p:cNvSpPr>
          <p:nvPr>
            <p:ph type="sldImg"/>
          </p:nvPr>
        </p:nvSpPr>
        <p:spPr>
          <a:solidFill>
            <a:srgbClr val="FFFFFF"/>
          </a:solidFill>
          <a:ln/>
        </p:spPr>
      </p:sp>
      <p:sp>
        <p:nvSpPr>
          <p:cNvPr id="61444" name="Rectangle 3"/>
          <p:cNvSpPr>
            <a:spLocks noGrp="1" noChangeArrowheads="1"/>
          </p:cNvSpPr>
          <p:nvPr>
            <p:ph type="body" idx="1"/>
          </p:nvPr>
        </p:nvSpPr>
        <p:spPr>
          <a:solidFill>
            <a:srgbClr val="FFFFFF"/>
          </a:solidFill>
          <a:ln>
            <a:solidFill>
              <a:srgbClr val="000000"/>
            </a:solidFill>
          </a:ln>
          <a:extLst>
            <a:ext uri="{FAA26D3D-D897-4be2-8F04-BA451C77F1D7}">
              <ma14:placeholderFlag xmlns:ma14="http://schemas.microsoft.com/office/mac/drawingml/2011/main" val="1"/>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2541441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2047993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57263" eaLnBrk="0" hangingPunct="0">
              <a:defRPr sz="2000" b="1">
                <a:solidFill>
                  <a:schemeClr val="tx1"/>
                </a:solidFill>
                <a:latin typeface="Courier New" charset="0"/>
                <a:ea typeface="ＭＳ Ｐゴシック" charset="0"/>
                <a:cs typeface="Arial" charset="0"/>
              </a:defRPr>
            </a:lvl1pPr>
            <a:lvl2pPr marL="37931725" indent="-37474525" defTabSz="957263"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eaLnBrk="1" hangingPunct="1"/>
            <a:fld id="{DF7FD136-E245-E349-86E6-FB48F06477F1}" type="slidenum">
              <a:rPr lang="en-US" sz="1300" b="0">
                <a:latin typeface="Times New Roman" charset="0"/>
              </a:rPr>
              <a:pPr eaLnBrk="1" hangingPunct="1"/>
              <a:t>22</a:t>
            </a:fld>
            <a:endParaRPr lang="en-US" sz="1300" b="0">
              <a:latin typeface="Times New Roman" charset="0"/>
            </a:endParaRPr>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a:ea typeface="ＭＳ Ｐゴシック" charset="0"/>
                <a:cs typeface="ＭＳ Ｐゴシック" charset="0"/>
              </a:rPr>
              <a:t>Fate sharing</a:t>
            </a:r>
          </a:p>
        </p:txBody>
      </p:sp>
    </p:spTree>
    <p:extLst>
      <p:ext uri="{BB962C8B-B14F-4D97-AF65-F5344CB8AC3E}">
        <p14:creationId xmlns:p14="http://schemas.microsoft.com/office/powerpoint/2010/main" val="16614429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dirty="0">
                <a:ea typeface="ＭＳ Ｐゴシック" charset="0"/>
                <a:cs typeface="ＭＳ Ｐゴシック" charset="0"/>
              </a:rPr>
              <a:t>Creates a notion of a </a:t>
            </a:r>
            <a:r>
              <a:rPr lang="ja-JP" altLang="en-US" dirty="0">
                <a:ea typeface="ＭＳ Ｐゴシック" charset="0"/>
                <a:cs typeface="ＭＳ Ｐゴシック" charset="0"/>
              </a:rPr>
              <a:t>“</a:t>
            </a:r>
            <a:r>
              <a:rPr lang="en-US" dirty="0">
                <a:ea typeface="ＭＳ Ｐゴシック" charset="0"/>
                <a:cs typeface="ＭＳ Ｐゴシック" charset="0"/>
              </a:rPr>
              <a:t>SESSION</a:t>
            </a:r>
            <a:r>
              <a:rPr lang="ja-JP" altLang="en-US" dirty="0">
                <a:ea typeface="ＭＳ Ｐゴシック" charset="0"/>
                <a:cs typeface="ＭＳ Ｐゴシック" charset="0"/>
              </a:rPr>
              <a:t>”</a:t>
            </a:r>
            <a:r>
              <a:rPr lang="en-US" dirty="0">
                <a:ea typeface="ＭＳ Ｐゴシック" charset="0"/>
                <a:cs typeface="ＭＳ Ｐゴシック" charset="0"/>
              </a:rPr>
              <a:t> for the user</a:t>
            </a:r>
          </a:p>
          <a:p>
            <a:r>
              <a:rPr lang="en-US" dirty="0">
                <a:ea typeface="ＭＳ Ｐゴシック" charset="0"/>
                <a:cs typeface="ＭＳ Ｐゴシック" charset="0"/>
              </a:rPr>
              <a:t>Customize the user experience</a:t>
            </a:r>
          </a:p>
          <a:p>
            <a:r>
              <a:rPr lang="en-US" dirty="0" err="1">
                <a:ea typeface="ＭＳ Ｐゴシック" charset="0"/>
                <a:cs typeface="ＭＳ Ｐゴシック" charset="0"/>
              </a:rPr>
              <a:t>Statefulness</a:t>
            </a:r>
            <a:r>
              <a:rPr lang="en-US" dirty="0">
                <a:ea typeface="ＭＳ Ｐゴシック" charset="0"/>
                <a:cs typeface="ＭＳ Ｐゴシック" charset="0"/>
              </a:rPr>
              <a:t> comes from the client </a:t>
            </a:r>
            <a:r>
              <a:rPr lang="en-US" dirty="0" smtClean="0">
                <a:ea typeface="ＭＳ Ｐゴシック" charset="0"/>
                <a:cs typeface="ＭＳ Ｐゴシック" charset="0"/>
              </a:rPr>
              <a:t>side</a:t>
            </a:r>
          </a:p>
          <a:p>
            <a:endParaRPr lang="en-US" dirty="0" smtClean="0">
              <a:ea typeface="ＭＳ Ｐゴシック" charset="0"/>
              <a:cs typeface="ＭＳ Ｐゴシック" charset="0"/>
            </a:endParaRPr>
          </a:p>
          <a:p>
            <a:r>
              <a:rPr lang="en-US" dirty="0" smtClean="0">
                <a:ea typeface="ＭＳ Ｐゴシック" charset="0"/>
                <a:cs typeface="ＭＳ Ｐゴシック" charset="0"/>
              </a:rPr>
              <a:t>Me</a:t>
            </a:r>
            <a:endParaRPr lang="en-US" dirty="0">
              <a:ea typeface="ＭＳ Ｐゴシック" charset="0"/>
              <a:cs typeface="ＭＳ Ｐゴシック" charset="0"/>
            </a:endParaRPr>
          </a:p>
        </p:txBody>
      </p:sp>
    </p:spTree>
    <p:extLst>
      <p:ext uri="{BB962C8B-B14F-4D97-AF65-F5344CB8AC3E}">
        <p14:creationId xmlns:p14="http://schemas.microsoft.com/office/powerpoint/2010/main" val="5025056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57263" eaLnBrk="0" hangingPunct="0">
              <a:defRPr sz="2000" b="1">
                <a:solidFill>
                  <a:schemeClr val="tx1"/>
                </a:solidFill>
                <a:latin typeface="Courier New" charset="0"/>
                <a:ea typeface="ＭＳ Ｐゴシック" charset="0"/>
                <a:cs typeface="Arial" charset="0"/>
              </a:defRPr>
            </a:lvl1pPr>
            <a:lvl2pPr marL="37931725" indent="-37474525" defTabSz="957263"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eaLnBrk="1" hangingPunct="1"/>
            <a:fld id="{EF08BAEC-03B0-A04E-B111-D9E2D4A28CE4}" type="slidenum">
              <a:rPr lang="en-US" sz="1300" b="0">
                <a:latin typeface="Times New Roman" charset="0"/>
              </a:rPr>
              <a:pPr eaLnBrk="1" hangingPunct="1"/>
              <a:t>26</a:t>
            </a:fld>
            <a:endParaRPr lang="en-US" sz="1300" b="0">
              <a:latin typeface="Times New Roman" charset="0"/>
            </a:endParaRPr>
          </a:p>
        </p:txBody>
      </p:sp>
      <p:sp>
        <p:nvSpPr>
          <p:cNvPr id="60419" name="Rectangle 2"/>
          <p:cNvSpPr>
            <a:spLocks noGrp="1" noRot="1" noChangeAspect="1" noChangeArrowheads="1"/>
          </p:cNvSpPr>
          <p:nvPr>
            <p:ph type="sldImg"/>
          </p:nvPr>
        </p:nvSpPr>
        <p:spPr>
          <a:solidFill>
            <a:srgbClr val="FFFFFF"/>
          </a:solidFill>
          <a:ln/>
        </p:spPr>
      </p:sp>
      <p:sp>
        <p:nvSpPr>
          <p:cNvPr id="60420" name="Rectangle 3"/>
          <p:cNvSpPr>
            <a:spLocks noGrp="1" noChangeArrowheads="1"/>
          </p:cNvSpPr>
          <p:nvPr>
            <p:ph type="body" idx="1"/>
          </p:nvPr>
        </p:nvSpPr>
        <p:spPr>
          <a:solidFill>
            <a:srgbClr val="FFFFFF"/>
          </a:solidFill>
          <a:ln>
            <a:solidFill>
              <a:srgbClr val="000000"/>
            </a:solidFill>
          </a:ln>
          <a:extLst>
            <a:ext uri="{FAA26D3D-D897-4be2-8F04-BA451C77F1D7}">
              <ma14:placeholderFlag xmlns:ma14="http://schemas.microsoft.com/office/mac/drawingml/2011/main" val="1"/>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15107780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21366417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7" name="Rectangle 2"/>
          <p:cNvSpPr>
            <a:spLocks noGrp="1" noRot="1" noChangeAspect="1" noChangeArrowheads="1" noTextEdit="1"/>
          </p:cNvSpPr>
          <p:nvPr>
            <p:ph type="sldImg"/>
          </p:nvPr>
        </p:nvSpPr>
        <p:spPr>
          <a:ln/>
        </p:spPr>
      </p:sp>
      <p:sp>
        <p:nvSpPr>
          <p:cNvPr id="88068" name="Rectangle 3"/>
          <p:cNvSpPr>
            <a:spLocks noGrp="1" noChangeArrowheads="1"/>
          </p:cNvSpPr>
          <p:nvPr>
            <p:ph type="body" idx="1"/>
          </p:nvPr>
        </p:nvSpPr>
        <p:spPr>
          <a:noFill/>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10263325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82682788-C7CE-9044-87D5-275ACBF26035}" type="slidenum">
              <a:rPr lang="en-US" altLang="en-US"/>
              <a:pPr>
                <a:defRPr/>
              </a:pPr>
              <a:t>‹#›</a:t>
            </a:fld>
            <a:endParaRPr lang="en-US" altLang="en-US"/>
          </a:p>
        </p:txBody>
      </p:sp>
    </p:spTree>
    <p:extLst>
      <p:ext uri="{BB962C8B-B14F-4D97-AF65-F5344CB8AC3E}">
        <p14:creationId xmlns:p14="http://schemas.microsoft.com/office/powerpoint/2010/main" val="12813068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000C1565-3E36-7B4A-B50F-E3686F8F960F}" type="slidenum">
              <a:rPr lang="en-US" altLang="en-US"/>
              <a:pPr>
                <a:defRPr/>
              </a:pPr>
              <a:t>‹#›</a:t>
            </a:fld>
            <a:endParaRPr lang="en-US" altLang="en-US"/>
          </a:p>
        </p:txBody>
      </p:sp>
    </p:spTree>
    <p:extLst>
      <p:ext uri="{BB962C8B-B14F-4D97-AF65-F5344CB8AC3E}">
        <p14:creationId xmlns:p14="http://schemas.microsoft.com/office/powerpoint/2010/main" val="6054720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22238"/>
            <a:ext cx="2057400" cy="600868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22238"/>
            <a:ext cx="6019800" cy="600868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78C9ECEF-3851-E64E-9465-C326272ABD2F}" type="slidenum">
              <a:rPr lang="en-US" altLang="en-US"/>
              <a:pPr>
                <a:defRPr/>
              </a:pPr>
              <a:t>‹#›</a:t>
            </a:fld>
            <a:endParaRPr lang="en-US" altLang="en-US"/>
          </a:p>
        </p:txBody>
      </p:sp>
    </p:spTree>
    <p:extLst>
      <p:ext uri="{BB962C8B-B14F-4D97-AF65-F5344CB8AC3E}">
        <p14:creationId xmlns:p14="http://schemas.microsoft.com/office/powerpoint/2010/main" val="13914601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122238"/>
            <a:ext cx="9144000" cy="868362"/>
          </a:xfrm>
        </p:spPr>
        <p:txBody>
          <a:bodyPr/>
          <a:lstStyle>
            <a:lvl1pPr algn="ctr">
              <a:defRPr/>
            </a:lvl1pPr>
          </a:lstStyle>
          <a:p>
            <a:r>
              <a:rPr lang="en-US" dirty="0" smtClean="0"/>
              <a:t>Click to edit Master title style</a:t>
            </a:r>
            <a:endParaRPr lang="en-US" dirty="0"/>
          </a:p>
        </p:txBody>
      </p:sp>
      <p:sp>
        <p:nvSpPr>
          <p:cNvPr id="3" name="Content Placeholder 2"/>
          <p:cNvSpPr>
            <a:spLocks noGrp="1"/>
          </p:cNvSpPr>
          <p:nvPr>
            <p:ph idx="1"/>
          </p:nvPr>
        </p:nvSpPr>
        <p:spPr>
          <a:xfrm>
            <a:off x="457200" y="1295400"/>
            <a:ext cx="8534400" cy="4835525"/>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D6AD96B3-034F-0E44-B7B5-FAB526374CDC}" type="slidenum">
              <a:rPr lang="en-US" altLang="en-US"/>
              <a:pPr>
                <a:defRPr/>
              </a:pPr>
              <a:t>‹#›</a:t>
            </a:fld>
            <a:endParaRPr lang="en-US" altLang="en-US"/>
          </a:p>
        </p:txBody>
      </p:sp>
    </p:spTree>
    <p:extLst>
      <p:ext uri="{BB962C8B-B14F-4D97-AF65-F5344CB8AC3E}">
        <p14:creationId xmlns:p14="http://schemas.microsoft.com/office/powerpoint/2010/main" val="21061028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ctr">
              <a:defRPr sz="4000" b="1" cap="all"/>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118C2CCC-6E69-BC47-A41A-7A10A3BF14BA}" type="slidenum">
              <a:rPr lang="en-US" altLang="en-US"/>
              <a:pPr>
                <a:defRPr/>
              </a:pPr>
              <a:t>‹#›</a:t>
            </a:fld>
            <a:endParaRPr lang="en-US" altLang="en-US"/>
          </a:p>
        </p:txBody>
      </p:sp>
    </p:spTree>
    <p:extLst>
      <p:ext uri="{BB962C8B-B14F-4D97-AF65-F5344CB8AC3E}">
        <p14:creationId xmlns:p14="http://schemas.microsoft.com/office/powerpoint/2010/main" val="2976296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719263"/>
            <a:ext cx="4038600" cy="4411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719263"/>
            <a:ext cx="4038600" cy="4411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D62BB04E-45F0-884C-AC41-9D9048442690}" type="slidenum">
              <a:rPr lang="en-US" altLang="en-US"/>
              <a:pPr>
                <a:defRPr/>
              </a:pPr>
              <a:t>‹#›</a:t>
            </a:fld>
            <a:endParaRPr lang="en-US" altLang="en-US"/>
          </a:p>
        </p:txBody>
      </p:sp>
    </p:spTree>
    <p:extLst>
      <p:ext uri="{BB962C8B-B14F-4D97-AF65-F5344CB8AC3E}">
        <p14:creationId xmlns:p14="http://schemas.microsoft.com/office/powerpoint/2010/main" val="7719792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21C4C743-DB08-0142-BD41-3437DE85F9B2}" type="slidenum">
              <a:rPr lang="en-US" altLang="en-US"/>
              <a:pPr>
                <a:defRPr/>
              </a:pPr>
              <a:t>‹#›</a:t>
            </a:fld>
            <a:endParaRPr lang="en-US" altLang="en-US"/>
          </a:p>
        </p:txBody>
      </p:sp>
    </p:spTree>
    <p:extLst>
      <p:ext uri="{BB962C8B-B14F-4D97-AF65-F5344CB8AC3E}">
        <p14:creationId xmlns:p14="http://schemas.microsoft.com/office/powerpoint/2010/main" val="17062238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AADF5061-46DE-5F40-8717-B0C451628FED}" type="slidenum">
              <a:rPr lang="en-US" altLang="en-US"/>
              <a:pPr>
                <a:defRPr/>
              </a:pPr>
              <a:t>‹#›</a:t>
            </a:fld>
            <a:endParaRPr lang="en-US" altLang="en-US"/>
          </a:p>
        </p:txBody>
      </p:sp>
    </p:spTree>
    <p:extLst>
      <p:ext uri="{BB962C8B-B14F-4D97-AF65-F5344CB8AC3E}">
        <p14:creationId xmlns:p14="http://schemas.microsoft.com/office/powerpoint/2010/main" val="11557808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39DA8D3D-8FC4-F943-8A10-AC38D0F8C23A}" type="slidenum">
              <a:rPr lang="en-US" altLang="en-US"/>
              <a:pPr>
                <a:defRPr/>
              </a:pPr>
              <a:t>‹#›</a:t>
            </a:fld>
            <a:endParaRPr lang="en-US" altLang="en-US"/>
          </a:p>
        </p:txBody>
      </p:sp>
    </p:spTree>
    <p:extLst>
      <p:ext uri="{BB962C8B-B14F-4D97-AF65-F5344CB8AC3E}">
        <p14:creationId xmlns:p14="http://schemas.microsoft.com/office/powerpoint/2010/main" val="12189739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C693B812-F004-4944-A80B-EFB1BB9F1009}" type="slidenum">
              <a:rPr lang="en-US" altLang="en-US"/>
              <a:pPr>
                <a:defRPr/>
              </a:pPr>
              <a:t>‹#›</a:t>
            </a:fld>
            <a:endParaRPr lang="en-US" altLang="en-US"/>
          </a:p>
        </p:txBody>
      </p:sp>
    </p:spTree>
    <p:extLst>
      <p:ext uri="{BB962C8B-B14F-4D97-AF65-F5344CB8AC3E}">
        <p14:creationId xmlns:p14="http://schemas.microsoft.com/office/powerpoint/2010/main" val="3013197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AE678A81-BDE1-0645-BE0C-CE688D8C5CED}" type="slidenum">
              <a:rPr lang="en-US" altLang="en-US"/>
              <a:pPr>
                <a:defRPr/>
              </a:pPr>
              <a:t>‹#›</a:t>
            </a:fld>
            <a:endParaRPr lang="en-US" altLang="en-US"/>
          </a:p>
        </p:txBody>
      </p:sp>
    </p:spTree>
    <p:extLst>
      <p:ext uri="{BB962C8B-B14F-4D97-AF65-F5344CB8AC3E}">
        <p14:creationId xmlns:p14="http://schemas.microsoft.com/office/powerpoint/2010/main" val="5141952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0" y="122238"/>
            <a:ext cx="9144000" cy="868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b" anchorCtr="0" compatLnSpc="1">
            <a:prstTxWarp prst="textNoShape">
              <a:avLst/>
            </a:prstTxWarp>
          </a:bodyPr>
          <a:lstStyle/>
          <a:p>
            <a:pPr lvl="0"/>
            <a:r>
              <a:rPr lang="en-US" altLang="en-US" dirty="0"/>
              <a:t>Click to edit Master title style</a:t>
            </a:r>
          </a:p>
        </p:txBody>
      </p:sp>
      <p:sp>
        <p:nvSpPr>
          <p:cNvPr id="1027" name="Rectangle 3"/>
          <p:cNvSpPr>
            <a:spLocks noGrp="1" noChangeArrowheads="1"/>
          </p:cNvSpPr>
          <p:nvPr>
            <p:ph type="body" idx="1"/>
          </p:nvPr>
        </p:nvSpPr>
        <p:spPr bwMode="auto">
          <a:xfrm>
            <a:off x="457200" y="1295400"/>
            <a:ext cx="8534400" cy="4835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901124" name="Rectangle 4"/>
          <p:cNvSpPr>
            <a:spLocks noGrp="1" noChangeArrowheads="1"/>
          </p:cNvSpPr>
          <p:nvPr>
            <p:ph type="dt" sz="half" idx="2"/>
          </p:nvPr>
        </p:nvSpPr>
        <p:spPr bwMode="auto">
          <a:xfrm>
            <a:off x="457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defRPr sz="1000" b="0">
                <a:latin typeface="+mn-lt"/>
                <a:ea typeface="+mn-ea"/>
                <a:cs typeface="+mn-cs"/>
              </a:defRPr>
            </a:lvl1pPr>
          </a:lstStyle>
          <a:p>
            <a:pPr>
              <a:defRPr/>
            </a:pPr>
            <a:endParaRPr lang="en-US"/>
          </a:p>
        </p:txBody>
      </p:sp>
      <p:sp>
        <p:nvSpPr>
          <p:cNvPr id="901125"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000" b="0">
                <a:latin typeface="+mn-lt"/>
                <a:ea typeface="+mn-ea"/>
                <a:cs typeface="+mn-cs"/>
              </a:defRPr>
            </a:lvl1pPr>
          </a:lstStyle>
          <a:p>
            <a:pPr>
              <a:defRPr/>
            </a:pPr>
            <a:endParaRPr lang="en-US"/>
          </a:p>
        </p:txBody>
      </p:sp>
      <p:sp>
        <p:nvSpPr>
          <p:cNvPr id="901126" name="Rectangle 6"/>
          <p:cNvSpPr>
            <a:spLocks noGrp="1" noChangeArrowheads="1"/>
          </p:cNvSpPr>
          <p:nvPr>
            <p:ph type="sldNum" sz="quarter" idx="4"/>
          </p:nvPr>
        </p:nvSpPr>
        <p:spPr bwMode="auto">
          <a:xfrm>
            <a:off x="6553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000" b="0" smtClean="0">
                <a:latin typeface="Arial" charset="0"/>
              </a:defRPr>
            </a:lvl1pPr>
          </a:lstStyle>
          <a:p>
            <a:pPr>
              <a:defRPr/>
            </a:pPr>
            <a:fld id="{0435BEAC-A497-874B-A146-DD514129D719}"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hf hdr="0" ftr="0" dt="0"/>
  <p:txStyles>
    <p:titleStyle>
      <a:lvl1pPr algn="ctr" rtl="0" eaLnBrk="0" fontAlgn="base" hangingPunct="0">
        <a:spcBef>
          <a:spcPct val="0"/>
        </a:spcBef>
        <a:spcAft>
          <a:spcPct val="0"/>
        </a:spcAft>
        <a:defRPr sz="3900" b="1">
          <a:solidFill>
            <a:schemeClr val="tx2"/>
          </a:solidFill>
          <a:latin typeface="+mj-lt"/>
          <a:ea typeface="ＭＳ Ｐゴシック" charset="-128"/>
          <a:cs typeface="ＭＳ Ｐゴシック" charset="-128"/>
        </a:defRPr>
      </a:lvl1pPr>
      <a:lvl2pPr algn="l" rtl="0" eaLnBrk="0" fontAlgn="base" hangingPunct="0">
        <a:spcBef>
          <a:spcPct val="0"/>
        </a:spcBef>
        <a:spcAft>
          <a:spcPct val="0"/>
        </a:spcAft>
        <a:defRPr sz="3900" b="1">
          <a:solidFill>
            <a:schemeClr val="tx2"/>
          </a:solidFill>
          <a:latin typeface="Arial" charset="0"/>
          <a:ea typeface="ＭＳ Ｐゴシック" charset="-128"/>
          <a:cs typeface="ＭＳ Ｐゴシック" charset="-128"/>
        </a:defRPr>
      </a:lvl2pPr>
      <a:lvl3pPr algn="l" rtl="0" eaLnBrk="0" fontAlgn="base" hangingPunct="0">
        <a:spcBef>
          <a:spcPct val="0"/>
        </a:spcBef>
        <a:spcAft>
          <a:spcPct val="0"/>
        </a:spcAft>
        <a:defRPr sz="3900" b="1">
          <a:solidFill>
            <a:schemeClr val="tx2"/>
          </a:solidFill>
          <a:latin typeface="Arial" charset="0"/>
          <a:ea typeface="ＭＳ Ｐゴシック" charset="-128"/>
          <a:cs typeface="ＭＳ Ｐゴシック" charset="-128"/>
        </a:defRPr>
      </a:lvl3pPr>
      <a:lvl4pPr algn="l" rtl="0" eaLnBrk="0" fontAlgn="base" hangingPunct="0">
        <a:spcBef>
          <a:spcPct val="0"/>
        </a:spcBef>
        <a:spcAft>
          <a:spcPct val="0"/>
        </a:spcAft>
        <a:defRPr sz="3900" b="1">
          <a:solidFill>
            <a:schemeClr val="tx2"/>
          </a:solidFill>
          <a:latin typeface="Arial" charset="0"/>
          <a:ea typeface="ＭＳ Ｐゴシック" charset="-128"/>
          <a:cs typeface="ＭＳ Ｐゴシック" charset="-128"/>
        </a:defRPr>
      </a:lvl4pPr>
      <a:lvl5pPr algn="l" rtl="0" eaLnBrk="0" fontAlgn="base" hangingPunct="0">
        <a:spcBef>
          <a:spcPct val="0"/>
        </a:spcBef>
        <a:spcAft>
          <a:spcPct val="0"/>
        </a:spcAft>
        <a:defRPr sz="3900" b="1">
          <a:solidFill>
            <a:schemeClr val="tx2"/>
          </a:solidFill>
          <a:latin typeface="Arial" charset="0"/>
          <a:ea typeface="ＭＳ Ｐゴシック" charset="-128"/>
          <a:cs typeface="ＭＳ Ｐゴシック" charset="-128"/>
        </a:defRPr>
      </a:lvl5pPr>
      <a:lvl6pPr marL="457200" algn="l" rtl="0" fontAlgn="base">
        <a:spcBef>
          <a:spcPct val="0"/>
        </a:spcBef>
        <a:spcAft>
          <a:spcPct val="0"/>
        </a:spcAft>
        <a:defRPr sz="3900" b="1">
          <a:solidFill>
            <a:schemeClr val="tx2"/>
          </a:solidFill>
          <a:latin typeface="Arial" charset="0"/>
        </a:defRPr>
      </a:lvl6pPr>
      <a:lvl7pPr marL="914400" algn="l" rtl="0" fontAlgn="base">
        <a:spcBef>
          <a:spcPct val="0"/>
        </a:spcBef>
        <a:spcAft>
          <a:spcPct val="0"/>
        </a:spcAft>
        <a:defRPr sz="3900" b="1">
          <a:solidFill>
            <a:schemeClr val="tx2"/>
          </a:solidFill>
          <a:latin typeface="Arial" charset="0"/>
        </a:defRPr>
      </a:lvl7pPr>
      <a:lvl8pPr marL="1371600" algn="l" rtl="0" fontAlgn="base">
        <a:spcBef>
          <a:spcPct val="0"/>
        </a:spcBef>
        <a:spcAft>
          <a:spcPct val="0"/>
        </a:spcAft>
        <a:defRPr sz="3900" b="1">
          <a:solidFill>
            <a:schemeClr val="tx2"/>
          </a:solidFill>
          <a:latin typeface="Arial" charset="0"/>
        </a:defRPr>
      </a:lvl8pPr>
      <a:lvl9pPr marL="1828800" algn="l" rtl="0" fontAlgn="base">
        <a:spcBef>
          <a:spcPct val="0"/>
        </a:spcBef>
        <a:spcAft>
          <a:spcPct val="0"/>
        </a:spcAft>
        <a:defRPr sz="3900" b="1">
          <a:solidFill>
            <a:schemeClr val="tx2"/>
          </a:solidFill>
          <a:latin typeface="Arial" charset="0"/>
        </a:defRPr>
      </a:lvl9pPr>
    </p:titleStyle>
    <p:bodyStyle>
      <a:lvl1pPr marL="342900" indent="-342900" algn="l" rtl="0" eaLnBrk="0" fontAlgn="base" hangingPunct="0">
        <a:spcBef>
          <a:spcPct val="20000"/>
        </a:spcBef>
        <a:spcAft>
          <a:spcPct val="0"/>
        </a:spcAft>
        <a:buClr>
          <a:schemeClr val="tx2"/>
        </a:buClr>
        <a:buSzPct val="70000"/>
        <a:buFont typeface="Wingdings" charset="2"/>
        <a:buChar char="l"/>
        <a:defRPr sz="2800">
          <a:solidFill>
            <a:schemeClr val="tx1"/>
          </a:solidFill>
          <a:latin typeface="+mn-lt"/>
          <a:ea typeface="ＭＳ Ｐゴシック" charset="-128"/>
          <a:cs typeface="ＭＳ Ｐゴシック" charset="-128"/>
        </a:defRPr>
      </a:lvl1pPr>
      <a:lvl2pPr marL="692150" indent="-347663" algn="l" rtl="0" eaLnBrk="0" fontAlgn="base" hangingPunct="0">
        <a:spcBef>
          <a:spcPct val="20000"/>
        </a:spcBef>
        <a:spcAft>
          <a:spcPct val="0"/>
        </a:spcAft>
        <a:buClr>
          <a:schemeClr val="accent2"/>
        </a:buClr>
        <a:buSzPct val="70000"/>
        <a:buFont typeface="Wingdings" charset="2"/>
        <a:buChar char="l"/>
        <a:defRPr sz="2400">
          <a:solidFill>
            <a:schemeClr val="tx1"/>
          </a:solidFill>
          <a:latin typeface="+mn-lt"/>
          <a:ea typeface="ＭＳ Ｐゴシック" charset="-128"/>
        </a:defRPr>
      </a:lvl2pPr>
      <a:lvl3pPr marL="987425" indent="-293688" algn="l" rtl="0" eaLnBrk="0" fontAlgn="base" hangingPunct="0">
        <a:spcBef>
          <a:spcPct val="20000"/>
        </a:spcBef>
        <a:spcAft>
          <a:spcPct val="0"/>
        </a:spcAft>
        <a:buClr>
          <a:schemeClr val="accent1"/>
        </a:buClr>
        <a:buSzPct val="70000"/>
        <a:buFont typeface="Wingdings" charset="2"/>
        <a:buChar char="l"/>
        <a:defRPr sz="2000">
          <a:solidFill>
            <a:schemeClr val="tx1"/>
          </a:solidFill>
          <a:latin typeface="+mn-lt"/>
          <a:ea typeface="ＭＳ Ｐゴシック" charset="-128"/>
        </a:defRPr>
      </a:lvl3pPr>
      <a:lvl4pPr marL="1281113" indent="-292100" algn="l" rtl="0" eaLnBrk="0" fontAlgn="base" hangingPunct="0">
        <a:spcBef>
          <a:spcPct val="20000"/>
        </a:spcBef>
        <a:spcAft>
          <a:spcPct val="0"/>
        </a:spcAft>
        <a:buClr>
          <a:schemeClr val="tx2"/>
        </a:buClr>
        <a:buSzPct val="75000"/>
        <a:buFont typeface="Wingdings" charset="2"/>
        <a:buChar char="§"/>
        <a:defRPr>
          <a:solidFill>
            <a:schemeClr val="tx1"/>
          </a:solidFill>
          <a:latin typeface="+mn-lt"/>
          <a:ea typeface="ＭＳ Ｐゴシック" charset="-128"/>
        </a:defRPr>
      </a:lvl4pPr>
      <a:lvl5pPr marL="1598613" indent="-315913" algn="l" rtl="0" eaLnBrk="0" fontAlgn="base" hangingPunct="0">
        <a:spcBef>
          <a:spcPct val="20000"/>
        </a:spcBef>
        <a:spcAft>
          <a:spcPct val="0"/>
        </a:spcAft>
        <a:buClr>
          <a:schemeClr val="folHlink"/>
        </a:buClr>
        <a:buSzPct val="80000"/>
        <a:buFont typeface="Wingdings" charset="2"/>
        <a:buChar char="§"/>
        <a:defRPr sz="1200">
          <a:solidFill>
            <a:schemeClr val="tx1"/>
          </a:solidFill>
          <a:latin typeface="+mn-lt"/>
          <a:ea typeface="ＭＳ Ｐゴシック" charset="-128"/>
        </a:defRPr>
      </a:lvl5pPr>
      <a:lvl6pPr marL="2055813" indent="-315913" algn="l" rtl="0" fontAlgn="base">
        <a:spcBef>
          <a:spcPct val="20000"/>
        </a:spcBef>
        <a:spcAft>
          <a:spcPct val="0"/>
        </a:spcAft>
        <a:buClr>
          <a:schemeClr val="folHlink"/>
        </a:buClr>
        <a:buSzPct val="80000"/>
        <a:buFont typeface="Wingdings" charset="2"/>
        <a:buChar char="§"/>
        <a:defRPr>
          <a:solidFill>
            <a:schemeClr val="tx1"/>
          </a:solidFill>
          <a:latin typeface="+mn-lt"/>
          <a:ea typeface="ＭＳ Ｐゴシック" charset="-128"/>
        </a:defRPr>
      </a:lvl6pPr>
      <a:lvl7pPr marL="2513013" indent="-315913" algn="l" rtl="0" fontAlgn="base">
        <a:spcBef>
          <a:spcPct val="20000"/>
        </a:spcBef>
        <a:spcAft>
          <a:spcPct val="0"/>
        </a:spcAft>
        <a:buClr>
          <a:schemeClr val="folHlink"/>
        </a:buClr>
        <a:buSzPct val="80000"/>
        <a:buFont typeface="Wingdings" charset="2"/>
        <a:buChar char="§"/>
        <a:defRPr>
          <a:solidFill>
            <a:schemeClr val="tx1"/>
          </a:solidFill>
          <a:latin typeface="+mn-lt"/>
          <a:ea typeface="ＭＳ Ｐゴシック" charset="-128"/>
        </a:defRPr>
      </a:lvl7pPr>
      <a:lvl8pPr marL="2970213" indent="-315913" algn="l" rtl="0" fontAlgn="base">
        <a:spcBef>
          <a:spcPct val="20000"/>
        </a:spcBef>
        <a:spcAft>
          <a:spcPct val="0"/>
        </a:spcAft>
        <a:buClr>
          <a:schemeClr val="folHlink"/>
        </a:buClr>
        <a:buSzPct val="80000"/>
        <a:buFont typeface="Wingdings" charset="2"/>
        <a:buChar char="§"/>
        <a:defRPr>
          <a:solidFill>
            <a:schemeClr val="tx1"/>
          </a:solidFill>
          <a:latin typeface="+mn-lt"/>
          <a:ea typeface="ＭＳ Ｐゴシック" charset="-128"/>
        </a:defRPr>
      </a:lvl8pPr>
      <a:lvl9pPr marL="3427413" indent="-315913" algn="l" rtl="0" fontAlgn="base">
        <a:spcBef>
          <a:spcPct val="20000"/>
        </a:spcBef>
        <a:spcAft>
          <a:spcPct val="0"/>
        </a:spcAft>
        <a:buClr>
          <a:schemeClr val="folHlink"/>
        </a:buClr>
        <a:buSzPct val="80000"/>
        <a:buFont typeface="Wingdings" charset="2"/>
        <a:buChar char="§"/>
        <a:defRPr>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emf"/><Relationship Id="rId4" Type="http://schemas.openxmlformats.org/officeDocument/2006/relationships/image" Target="../media/image3.emf"/><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47.xml.rels><?xml version="1.0" encoding="UTF-8" standalone="yes"?>
<Relationships xmlns="http://schemas.openxmlformats.org/package/2006/relationships"><Relationship Id="rId3" Type="http://schemas.openxmlformats.org/officeDocument/2006/relationships/oleObject" Target="../embeddings/oleObject1.bin"/><Relationship Id="rId4" Type="http://schemas.openxmlformats.org/officeDocument/2006/relationships/image" Target="../media/image6.wmf"/><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15.xml"/><Relationship Id="rId4" Type="http://schemas.openxmlformats.org/officeDocument/2006/relationships/oleObject" Target="../embeddings/oleObject2.bin"/><Relationship Id="rId5" Type="http://schemas.openxmlformats.org/officeDocument/2006/relationships/image" Target="../media/image7.emf"/><Relationship Id="rId1" Type="http://schemas.openxmlformats.org/officeDocument/2006/relationships/vmlDrawing" Target="../drawings/vmlDrawing2.vml"/><Relationship Id="rId2"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16.xml"/><Relationship Id="rId4" Type="http://schemas.openxmlformats.org/officeDocument/2006/relationships/oleObject" Target="../embeddings/oleObject3.bin"/><Relationship Id="rId5" Type="http://schemas.openxmlformats.org/officeDocument/2006/relationships/image" Target="../media/image7.emf"/><Relationship Id="rId1" Type="http://schemas.openxmlformats.org/officeDocument/2006/relationships/vmlDrawing" Target="../drawings/vmlDrawing3.vml"/><Relationship Id="rId2"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notesSlide" Target="../notesSlides/notesSlide24.xml"/><Relationship Id="rId4" Type="http://schemas.openxmlformats.org/officeDocument/2006/relationships/image" Target="../media/image9.emf"/><Relationship Id="rId5" Type="http://schemas.openxmlformats.org/officeDocument/2006/relationships/image" Target="../media/image10.emf"/><Relationship Id="rId6" Type="http://schemas.openxmlformats.org/officeDocument/2006/relationships/oleObject" Target="../embeddings/oleObject4.bin"/><Relationship Id="rId7" Type="http://schemas.openxmlformats.org/officeDocument/2006/relationships/image" Target="../media/image8.emf"/><Relationship Id="rId8" Type="http://schemas.openxmlformats.org/officeDocument/2006/relationships/oleObject" Target="../embeddings/oleObject5.bin"/><Relationship Id="rId1" Type="http://schemas.openxmlformats.org/officeDocument/2006/relationships/vmlDrawing" Target="../drawings/vmlDrawing4.vml"/><Relationship Id="rId2"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69.xml.rels><?xml version="1.0" encoding="UTF-8" standalone="yes"?>
<Relationships xmlns="http://schemas.openxmlformats.org/package/2006/relationships"><Relationship Id="rId3" Type="http://schemas.openxmlformats.org/officeDocument/2006/relationships/image" Target="../media/image11.wmf"/><Relationship Id="rId4" Type="http://schemas.openxmlformats.org/officeDocument/2006/relationships/image" Target="../media/image12.wmf"/><Relationship Id="rId5" Type="http://schemas.openxmlformats.org/officeDocument/2006/relationships/image" Target="../media/image13.wmf"/><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11.wmf"/><Relationship Id="rId4" Type="http://schemas.openxmlformats.org/officeDocument/2006/relationships/image" Target="../media/image12.wmf"/><Relationship Id="rId5" Type="http://schemas.openxmlformats.org/officeDocument/2006/relationships/image" Target="../media/image13.wmf"/><Relationship Id="rId6" Type="http://schemas.openxmlformats.org/officeDocument/2006/relationships/image" Target="../media/image14.wmf"/><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71.xml.rels><?xml version="1.0" encoding="UTF-8" standalone="yes"?>
<Relationships xmlns="http://schemas.openxmlformats.org/package/2006/relationships"><Relationship Id="rId3" Type="http://schemas.openxmlformats.org/officeDocument/2006/relationships/image" Target="../media/image11.wmf"/><Relationship Id="rId4" Type="http://schemas.openxmlformats.org/officeDocument/2006/relationships/image" Target="../media/image12.wmf"/><Relationship Id="rId5" Type="http://schemas.openxmlformats.org/officeDocument/2006/relationships/image" Target="../media/image13.wmf"/><Relationship Id="rId6" Type="http://schemas.openxmlformats.org/officeDocument/2006/relationships/image" Target="../media/image14.wmf"/><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p:cNvSpPr>
            <a:spLocks noGrp="1"/>
          </p:cNvSpPr>
          <p:nvPr>
            <p:ph type="ctrTitle"/>
          </p:nvPr>
        </p:nvSpPr>
        <p:spPr>
          <a:xfrm>
            <a:off x="0" y="2130425"/>
            <a:ext cx="9144000" cy="1470025"/>
          </a:xfrm>
        </p:spPr>
        <p:txBody>
          <a:bodyPr/>
          <a:lstStyle/>
          <a:p>
            <a:pPr eaLnBrk="1" hangingPunct="1"/>
            <a:r>
              <a:rPr lang="en-US" altLang="en-US" dirty="0" smtClean="0"/>
              <a:t>CS 168</a:t>
            </a:r>
            <a:r>
              <a:rPr lang="en-US" altLang="en-US" dirty="0"/>
              <a:t/>
            </a:r>
            <a:br>
              <a:rPr lang="en-US" altLang="en-US" dirty="0"/>
            </a:br>
            <a:r>
              <a:rPr lang="en-US" altLang="en-US" dirty="0"/>
              <a:t> </a:t>
            </a:r>
            <a:r>
              <a:rPr lang="en-US" altLang="en-US" dirty="0" smtClean="0"/>
              <a:t>Odds and Ends</a:t>
            </a:r>
            <a:endParaRPr lang="en-US" altLang="en-US" dirty="0"/>
          </a:p>
        </p:txBody>
      </p:sp>
      <p:sp>
        <p:nvSpPr>
          <p:cNvPr id="16386" name="Subtitle 2"/>
          <p:cNvSpPr>
            <a:spLocks noGrp="1"/>
          </p:cNvSpPr>
          <p:nvPr>
            <p:ph type="subTitle" idx="1"/>
          </p:nvPr>
        </p:nvSpPr>
        <p:spPr>
          <a:xfrm>
            <a:off x="0" y="3886200"/>
            <a:ext cx="9144000" cy="1752600"/>
          </a:xfrm>
        </p:spPr>
        <p:txBody>
          <a:bodyPr/>
          <a:lstStyle/>
          <a:p>
            <a:pPr eaLnBrk="1" hangingPunct="1"/>
            <a:r>
              <a:rPr lang="en-US" altLang="en-US" dirty="0">
                <a:solidFill>
                  <a:srgbClr val="660066"/>
                </a:solidFill>
              </a:rPr>
              <a:t>Fall </a:t>
            </a:r>
            <a:r>
              <a:rPr lang="en-US" altLang="en-US" dirty="0" smtClean="0">
                <a:solidFill>
                  <a:srgbClr val="660066"/>
                </a:solidFill>
              </a:rPr>
              <a:t>2016</a:t>
            </a:r>
            <a:endParaRPr lang="en-US" altLang="en-US" dirty="0">
              <a:solidFill>
                <a:srgbClr val="660066"/>
              </a:solidFill>
            </a:endParaRPr>
          </a:p>
          <a:p>
            <a:pPr eaLnBrk="1" hangingPunct="1"/>
            <a:r>
              <a:rPr lang="en-US" altLang="en-US" dirty="0">
                <a:solidFill>
                  <a:srgbClr val="660066"/>
                </a:solidFill>
              </a:rPr>
              <a:t>Scott </a:t>
            </a:r>
            <a:r>
              <a:rPr lang="en-US" altLang="en-US" dirty="0" smtClean="0">
                <a:solidFill>
                  <a:srgbClr val="660066"/>
                </a:solidFill>
              </a:rPr>
              <a:t>Shenker</a:t>
            </a:r>
          </a:p>
          <a:p>
            <a:pPr eaLnBrk="1" hangingPunct="1"/>
            <a:r>
              <a:rPr lang="en-US" altLang="en-US" u="sng" dirty="0" smtClean="0">
                <a:solidFill>
                  <a:srgbClr val="660066"/>
                </a:solidFill>
              </a:rPr>
              <a:t>CS168.io</a:t>
            </a:r>
            <a:endParaRPr lang="en-US" altLang="en-US" u="sng" dirty="0">
              <a:solidFill>
                <a:srgbClr val="660066"/>
              </a:solidFill>
            </a:endParaRPr>
          </a:p>
          <a:p>
            <a:pPr eaLnBrk="1" hangingPunct="1"/>
            <a:r>
              <a:rPr lang="en-US" altLang="en-US" u="sng" dirty="0">
                <a:solidFill>
                  <a:srgbClr val="660066"/>
                </a:solidFill>
              </a:rPr>
              <a:t>http://</a:t>
            </a:r>
            <a:r>
              <a:rPr lang="en-US" altLang="en-US" u="sng" dirty="0" err="1">
                <a:solidFill>
                  <a:srgbClr val="660066"/>
                </a:solidFill>
              </a:rPr>
              <a:t>inst.eecs.berkeley.edu</a:t>
            </a:r>
            <a:r>
              <a:rPr lang="en-US" altLang="en-US" u="sng" dirty="0">
                <a:solidFill>
                  <a:srgbClr val="660066"/>
                </a:solidFill>
              </a:rPr>
              <a:t>/~</a:t>
            </a:r>
            <a:r>
              <a:rPr lang="en-US" altLang="en-US" u="sng" dirty="0" smtClean="0">
                <a:solidFill>
                  <a:srgbClr val="660066"/>
                </a:solidFill>
              </a:rPr>
              <a:t>cs168/fa16/</a:t>
            </a:r>
            <a:endParaRPr lang="en-US" altLang="en-US" dirty="0">
              <a:solidFill>
                <a:srgbClr val="660066"/>
              </a:solidFill>
            </a:endParaRPr>
          </a:p>
          <a:p>
            <a:pPr eaLnBrk="1" hangingPunct="1"/>
            <a:endParaRPr lang="en-US" altLang="en-US" dirty="0">
              <a:solidFill>
                <a:srgbClr val="660066"/>
              </a:solidFill>
            </a:endParaRPr>
          </a:p>
        </p:txBody>
      </p:sp>
      <p:sp>
        <p:nvSpPr>
          <p:cNvPr id="16387"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a:defRPr sz="2000" b="1">
                <a:solidFill>
                  <a:schemeClr val="tx1"/>
                </a:solidFill>
                <a:latin typeface="Courier New" charset="0"/>
                <a:ea typeface="ＭＳ Ｐゴシック" charset="-128"/>
              </a:defRPr>
            </a:lvl1pPr>
            <a:lvl2pPr marL="742950" indent="-285750" algn="r">
              <a:defRPr sz="2000" b="1">
                <a:solidFill>
                  <a:schemeClr val="tx1"/>
                </a:solidFill>
                <a:latin typeface="Courier New" charset="0"/>
                <a:ea typeface="ＭＳ Ｐゴシック" charset="-128"/>
              </a:defRPr>
            </a:lvl2pPr>
            <a:lvl3pPr marL="1143000" indent="-228600" algn="r">
              <a:defRPr sz="2000" b="1">
                <a:solidFill>
                  <a:schemeClr val="tx1"/>
                </a:solidFill>
                <a:latin typeface="Courier New" charset="0"/>
                <a:ea typeface="ＭＳ Ｐゴシック" charset="-128"/>
              </a:defRPr>
            </a:lvl3pPr>
            <a:lvl4pPr marL="1600200" indent="-228600" algn="r">
              <a:defRPr sz="2000" b="1">
                <a:solidFill>
                  <a:schemeClr val="tx1"/>
                </a:solidFill>
                <a:latin typeface="Courier New" charset="0"/>
                <a:ea typeface="ＭＳ Ｐゴシック" charset="-128"/>
              </a:defRPr>
            </a:lvl4pPr>
            <a:lvl5pPr marL="2057400" indent="-228600" algn="r">
              <a:defRPr sz="2000" b="1">
                <a:solidFill>
                  <a:schemeClr val="tx1"/>
                </a:solidFill>
                <a:latin typeface="Courier New" charset="0"/>
                <a:ea typeface="ＭＳ Ｐゴシック" charset="-128"/>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128"/>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128"/>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128"/>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128"/>
              </a:defRPr>
            </a:lvl9pPr>
          </a:lstStyle>
          <a:p>
            <a:fld id="{2C38D374-E50A-2840-9D66-740E093B59C9}" type="slidenum">
              <a:rPr lang="en-US" altLang="en-US" sz="1000" b="0">
                <a:latin typeface="Arial" charset="0"/>
              </a:rPr>
              <a:pPr/>
              <a:t>1</a:t>
            </a:fld>
            <a:endParaRPr lang="en-US" altLang="en-US" sz="1000" b="0">
              <a:latin typeface="Arial" charset="0"/>
            </a:endParaRPr>
          </a:p>
        </p:txBody>
      </p:sp>
    </p:spTree>
    <p:extLst>
      <p:ext uri="{BB962C8B-B14F-4D97-AF65-F5344CB8AC3E}">
        <p14:creationId xmlns:p14="http://schemas.microsoft.com/office/powerpoint/2010/main" val="4685691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Only “Clean” Samples for ETO</a:t>
            </a:r>
            <a:endParaRPr lang="en-US" dirty="0"/>
          </a:p>
        </p:txBody>
      </p:sp>
      <p:sp>
        <p:nvSpPr>
          <p:cNvPr id="3" name="Content Placeholder 2"/>
          <p:cNvSpPr>
            <a:spLocks noGrp="1"/>
          </p:cNvSpPr>
          <p:nvPr>
            <p:ph idx="1"/>
          </p:nvPr>
        </p:nvSpPr>
        <p:spPr/>
        <p:txBody>
          <a:bodyPr/>
          <a:lstStyle/>
          <a:p>
            <a:r>
              <a:rPr lang="en-US" dirty="0" smtClean="0"/>
              <a:t>Only </a:t>
            </a:r>
            <a:r>
              <a:rPr lang="en-US" dirty="0"/>
              <a:t>update ETO when you get a clean </a:t>
            </a:r>
            <a:r>
              <a:rPr lang="en-US" dirty="0" smtClean="0"/>
              <a:t>sample</a:t>
            </a:r>
          </a:p>
          <a:p>
            <a:endParaRPr lang="en-US" dirty="0"/>
          </a:p>
          <a:p>
            <a:r>
              <a:rPr lang="en-US" dirty="0"/>
              <a:t>W</a:t>
            </a:r>
            <a:r>
              <a:rPr lang="en-US" dirty="0" smtClean="0"/>
              <a:t>here </a:t>
            </a:r>
            <a:r>
              <a:rPr lang="en-US" dirty="0"/>
              <a:t>clean </a:t>
            </a:r>
            <a:r>
              <a:rPr lang="en-US" dirty="0" smtClean="0"/>
              <a:t>means ACK includes no retransmitted segments</a:t>
            </a:r>
          </a:p>
          <a:p>
            <a:pPr lvl="2"/>
            <a:endParaRPr lang="en-US" dirty="0"/>
          </a:p>
        </p:txBody>
      </p:sp>
      <p:sp>
        <p:nvSpPr>
          <p:cNvPr id="4" name="Slide Number Placeholder 3"/>
          <p:cNvSpPr>
            <a:spLocks noGrp="1"/>
          </p:cNvSpPr>
          <p:nvPr>
            <p:ph type="sldNum" sz="quarter" idx="12"/>
          </p:nvPr>
        </p:nvSpPr>
        <p:spPr/>
        <p:txBody>
          <a:bodyPr/>
          <a:lstStyle/>
          <a:p>
            <a:pPr>
              <a:defRPr/>
            </a:pPr>
            <a:fld id="{D6AD96B3-034F-0E44-B7B5-FAB526374CDC}" type="slidenum">
              <a:rPr lang="en-US" altLang="en-US" smtClean="0"/>
              <a:pPr>
                <a:defRPr/>
              </a:pPr>
              <a:t>10</a:t>
            </a:fld>
            <a:endParaRPr lang="en-US" altLang="en-US"/>
          </a:p>
        </p:txBody>
      </p:sp>
    </p:spTree>
    <p:extLst>
      <p:ext uri="{BB962C8B-B14F-4D97-AF65-F5344CB8AC3E}">
        <p14:creationId xmlns:p14="http://schemas.microsoft.com/office/powerpoint/2010/main" val="20668219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a:xfrm>
            <a:off x="457200" y="1295400"/>
            <a:ext cx="8686800" cy="4835525"/>
          </a:xfrm>
        </p:spPr>
        <p:txBody>
          <a:bodyPr/>
          <a:lstStyle/>
          <a:p>
            <a:r>
              <a:rPr lang="en-US" dirty="0" smtClean="0"/>
              <a:t>Send 100, 200, 300</a:t>
            </a:r>
          </a:p>
          <a:p>
            <a:pPr lvl="1"/>
            <a:r>
              <a:rPr lang="en-US" dirty="0" smtClean="0"/>
              <a:t>100 means packet whose first byte is 100, last byte is 199</a:t>
            </a:r>
          </a:p>
          <a:p>
            <a:pPr lvl="4"/>
            <a:endParaRPr lang="en-US" dirty="0"/>
          </a:p>
          <a:p>
            <a:r>
              <a:rPr lang="en-US" dirty="0" smtClean="0"/>
              <a:t>Receive A200:</a:t>
            </a:r>
          </a:p>
          <a:p>
            <a:pPr lvl="1"/>
            <a:r>
              <a:rPr lang="en-US" dirty="0" smtClean="0"/>
              <a:t>A200 means bytes up to 199 rec’d, expecting 200 next.</a:t>
            </a:r>
          </a:p>
          <a:p>
            <a:pPr lvl="1"/>
            <a:r>
              <a:rPr lang="en-US" b="1" dirty="0" smtClean="0"/>
              <a:t>Clean sample</a:t>
            </a:r>
          </a:p>
          <a:p>
            <a:pPr lvl="4"/>
            <a:endParaRPr lang="en-US" dirty="0"/>
          </a:p>
          <a:p>
            <a:r>
              <a:rPr lang="en-US" dirty="0" smtClean="0"/>
              <a:t>200 times out, resend 200, receive A300</a:t>
            </a:r>
          </a:p>
          <a:p>
            <a:pPr lvl="1"/>
            <a:r>
              <a:rPr lang="en-US" dirty="0" smtClean="0"/>
              <a:t>No clean samples</a:t>
            </a:r>
          </a:p>
          <a:p>
            <a:pPr lvl="1"/>
            <a:endParaRPr lang="en-US" dirty="0"/>
          </a:p>
          <a:p>
            <a:r>
              <a:rPr lang="en-US" dirty="0" smtClean="0"/>
              <a:t>Send 400, 500, receive A600</a:t>
            </a:r>
          </a:p>
          <a:p>
            <a:pPr lvl="1"/>
            <a:r>
              <a:rPr lang="en-US" dirty="0" smtClean="0"/>
              <a:t>Clean sample</a:t>
            </a:r>
            <a:endParaRPr lang="en-US" dirty="0"/>
          </a:p>
        </p:txBody>
      </p:sp>
      <p:sp>
        <p:nvSpPr>
          <p:cNvPr id="4" name="Slide Number Placeholder 3"/>
          <p:cNvSpPr>
            <a:spLocks noGrp="1"/>
          </p:cNvSpPr>
          <p:nvPr>
            <p:ph type="sldNum" sz="quarter" idx="12"/>
          </p:nvPr>
        </p:nvSpPr>
        <p:spPr/>
        <p:txBody>
          <a:bodyPr/>
          <a:lstStyle/>
          <a:p>
            <a:pPr>
              <a:defRPr/>
            </a:pPr>
            <a:fld id="{D6AD96B3-034F-0E44-B7B5-FAB526374CDC}" type="slidenum">
              <a:rPr lang="en-US" altLang="en-US" smtClean="0"/>
              <a:pPr>
                <a:defRPr/>
              </a:pPr>
              <a:t>11</a:t>
            </a:fld>
            <a:endParaRPr lang="en-US" altLang="en-US"/>
          </a:p>
        </p:txBody>
      </p:sp>
    </p:spTree>
    <p:extLst>
      <p:ext uri="{BB962C8B-B14F-4D97-AF65-F5344CB8AC3E}">
        <p14:creationId xmlns:p14="http://schemas.microsoft.com/office/powerpoint/2010/main" val="978552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Setting RTO</a:t>
            </a:r>
            <a:endParaRPr lang="en-US" dirty="0"/>
          </a:p>
        </p:txBody>
      </p:sp>
      <p:sp>
        <p:nvSpPr>
          <p:cNvPr id="3" name="Content Placeholder 2"/>
          <p:cNvSpPr>
            <a:spLocks noGrp="1"/>
          </p:cNvSpPr>
          <p:nvPr>
            <p:ph idx="1"/>
          </p:nvPr>
        </p:nvSpPr>
        <p:spPr/>
        <p:txBody>
          <a:bodyPr/>
          <a:lstStyle/>
          <a:p>
            <a:r>
              <a:rPr lang="en-US" dirty="0" smtClean="0"/>
              <a:t>Every </a:t>
            </a:r>
            <a:r>
              <a:rPr lang="en-US" dirty="0"/>
              <a:t>time RTO timer expires, set RTO</a:t>
            </a:r>
            <a:r>
              <a:rPr lang="en-US" dirty="0">
                <a:latin typeface="Arial" charset="0"/>
                <a:ea typeface="Arial" charset="0"/>
                <a:cs typeface="Arial" charset="0"/>
                <a:sym typeface="Symbol" charset="0"/>
              </a:rPr>
              <a:t>  </a:t>
            </a:r>
            <a:r>
              <a:rPr lang="en-US" dirty="0"/>
              <a:t>2·RTO</a:t>
            </a:r>
          </a:p>
          <a:p>
            <a:pPr lvl="1"/>
            <a:r>
              <a:rPr lang="en-US" dirty="0"/>
              <a:t>(Up  to maximum</a:t>
            </a:r>
            <a:r>
              <a:rPr lang="en-US" dirty="0">
                <a:latin typeface="Arial" charset="0"/>
                <a:ea typeface="Arial" charset="0"/>
                <a:cs typeface="Arial" charset="0"/>
                <a:sym typeface="Symbol" charset="0"/>
              </a:rPr>
              <a:t>  </a:t>
            </a:r>
            <a:r>
              <a:rPr lang="en-US" dirty="0"/>
              <a:t>60 sec)</a:t>
            </a:r>
          </a:p>
          <a:p>
            <a:endParaRPr lang="en-US" dirty="0" smtClean="0"/>
          </a:p>
          <a:p>
            <a:r>
              <a:rPr lang="en-US" dirty="0" smtClean="0"/>
              <a:t>Every </a:t>
            </a:r>
            <a:r>
              <a:rPr lang="en-US" dirty="0"/>
              <a:t>time </a:t>
            </a:r>
            <a:r>
              <a:rPr lang="en-US" dirty="0" smtClean="0"/>
              <a:t>clean sample arrives set RTO to ETO</a:t>
            </a:r>
          </a:p>
          <a:p>
            <a:endParaRPr lang="en-US" dirty="0"/>
          </a:p>
          <a:p>
            <a:r>
              <a:rPr lang="en-US" dirty="0" smtClean="0"/>
              <a:t>Ignore example from Lecture 13</a:t>
            </a:r>
            <a:r>
              <a:rPr lang="is-IS" dirty="0" smtClean="0"/>
              <a:t>….</a:t>
            </a:r>
            <a:endParaRPr lang="en-US" dirty="0" smtClean="0"/>
          </a:p>
          <a:p>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pPr>
              <a:defRPr/>
            </a:pPr>
            <a:fld id="{D6AD96B3-034F-0E44-B7B5-FAB526374CDC}" type="slidenum">
              <a:rPr lang="en-US" altLang="en-US" smtClean="0"/>
              <a:pPr>
                <a:defRPr/>
              </a:pPr>
              <a:t>12</a:t>
            </a:fld>
            <a:endParaRPr lang="en-US" altLang="en-US"/>
          </a:p>
        </p:txBody>
      </p:sp>
    </p:spTree>
    <p:extLst>
      <p:ext uri="{BB962C8B-B14F-4D97-AF65-F5344CB8AC3E}">
        <p14:creationId xmlns:p14="http://schemas.microsoft.com/office/powerpoint/2010/main" val="12831107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lstStyle/>
          <a:p>
            <a:r>
              <a:rPr lang="en-US" dirty="0"/>
              <a:t>First arriving ACK expects 100 (adv. window=500)</a:t>
            </a:r>
          </a:p>
          <a:p>
            <a:pPr lvl="1"/>
            <a:r>
              <a:rPr lang="en-US" dirty="0"/>
              <a:t>Initialize ETO; RTO = ETO</a:t>
            </a:r>
          </a:p>
          <a:p>
            <a:pPr lvl="1"/>
            <a:r>
              <a:rPr lang="en-US" dirty="0"/>
              <a:t>Restart timer for RTO seconds (new data </a:t>
            </a:r>
            <a:r>
              <a:rPr lang="en-US" dirty="0" err="1"/>
              <a:t>ACKed</a:t>
            </a:r>
            <a:r>
              <a:rPr lang="en-US" dirty="0" smtClean="0"/>
              <a:t>)</a:t>
            </a:r>
          </a:p>
          <a:p>
            <a:pPr lvl="2"/>
            <a:r>
              <a:rPr lang="en-US" dirty="0" smtClean="0"/>
              <a:t>Remember, TCP only has one timer, not timer per packet</a:t>
            </a:r>
            <a:endParaRPr lang="en-US" dirty="0"/>
          </a:p>
          <a:p>
            <a:pPr lvl="1"/>
            <a:r>
              <a:rPr lang="en-US" dirty="0"/>
              <a:t>Send packets 100, 200, 300, 400, 500</a:t>
            </a:r>
          </a:p>
          <a:p>
            <a:r>
              <a:rPr lang="en-US" dirty="0"/>
              <a:t>Arriving ACK expects </a:t>
            </a:r>
            <a:r>
              <a:rPr lang="en-US" dirty="0" smtClean="0"/>
              <a:t>300 (A300)</a:t>
            </a:r>
            <a:endParaRPr lang="en-US" dirty="0"/>
          </a:p>
          <a:p>
            <a:pPr lvl="1"/>
            <a:r>
              <a:rPr lang="en-US" dirty="0"/>
              <a:t>Update ETO; RTO = ETO</a:t>
            </a:r>
          </a:p>
          <a:p>
            <a:pPr lvl="1"/>
            <a:r>
              <a:rPr lang="en-US" dirty="0"/>
              <a:t>Restart timer for RTO seconds (new data </a:t>
            </a:r>
            <a:r>
              <a:rPr lang="en-US" dirty="0" err="1"/>
              <a:t>ACKed</a:t>
            </a:r>
            <a:r>
              <a:rPr lang="en-US" dirty="0"/>
              <a:t>)</a:t>
            </a:r>
          </a:p>
          <a:p>
            <a:pPr lvl="1"/>
            <a:r>
              <a:rPr lang="en-US" dirty="0"/>
              <a:t>Send packets 600, </a:t>
            </a:r>
            <a:r>
              <a:rPr lang="en-US" dirty="0" smtClean="0"/>
              <a:t>700</a:t>
            </a:r>
            <a:endParaRPr lang="en-US" dirty="0"/>
          </a:p>
          <a:p>
            <a:r>
              <a:rPr lang="en-US" dirty="0"/>
              <a:t>Arriving ACK expects </a:t>
            </a:r>
            <a:r>
              <a:rPr lang="en-US" dirty="0" smtClean="0"/>
              <a:t>300 (A300)</a:t>
            </a:r>
            <a:endParaRPr lang="en-US" dirty="0"/>
          </a:p>
          <a:p>
            <a:endParaRPr lang="en-US" dirty="0"/>
          </a:p>
        </p:txBody>
      </p:sp>
      <p:sp>
        <p:nvSpPr>
          <p:cNvPr id="4" name="Slide Number Placeholder 3"/>
          <p:cNvSpPr>
            <a:spLocks noGrp="1"/>
          </p:cNvSpPr>
          <p:nvPr>
            <p:ph type="sldNum" sz="quarter" idx="12"/>
          </p:nvPr>
        </p:nvSpPr>
        <p:spPr/>
        <p:txBody>
          <a:bodyPr/>
          <a:lstStyle/>
          <a:p>
            <a:pPr>
              <a:defRPr/>
            </a:pPr>
            <a:fld id="{D6AD96B3-034F-0E44-B7B5-FAB526374CDC}" type="slidenum">
              <a:rPr lang="en-US" altLang="en-US" smtClean="0"/>
              <a:pPr>
                <a:defRPr/>
              </a:pPr>
              <a:t>13</a:t>
            </a:fld>
            <a:endParaRPr lang="en-US" altLang="en-US"/>
          </a:p>
        </p:txBody>
      </p:sp>
    </p:spTree>
    <p:extLst>
      <p:ext uri="{BB962C8B-B14F-4D97-AF65-F5344CB8AC3E}">
        <p14:creationId xmlns:p14="http://schemas.microsoft.com/office/powerpoint/2010/main" val="16158988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(Cont’d)</a:t>
            </a:r>
            <a:endParaRPr lang="en-US" dirty="0"/>
          </a:p>
        </p:txBody>
      </p:sp>
      <p:sp>
        <p:nvSpPr>
          <p:cNvPr id="3" name="Content Placeholder 2"/>
          <p:cNvSpPr>
            <a:spLocks noGrp="1"/>
          </p:cNvSpPr>
          <p:nvPr>
            <p:ph idx="1"/>
          </p:nvPr>
        </p:nvSpPr>
        <p:spPr/>
        <p:txBody>
          <a:bodyPr/>
          <a:lstStyle/>
          <a:p>
            <a:r>
              <a:rPr lang="en-US" dirty="0"/>
              <a:t>Timer goes off</a:t>
            </a:r>
          </a:p>
          <a:p>
            <a:pPr lvl="1"/>
            <a:r>
              <a:rPr lang="en-US" dirty="0"/>
              <a:t>RTO = 2*RTO (back off the timer)</a:t>
            </a:r>
          </a:p>
          <a:p>
            <a:pPr lvl="1"/>
            <a:r>
              <a:rPr lang="en-US" dirty="0"/>
              <a:t>Restart timer for RTO seconds (it had expired!)</a:t>
            </a:r>
          </a:p>
          <a:p>
            <a:pPr lvl="1"/>
            <a:r>
              <a:rPr lang="en-US" dirty="0"/>
              <a:t>Resend packet 300</a:t>
            </a:r>
          </a:p>
          <a:p>
            <a:r>
              <a:rPr lang="en-US" dirty="0"/>
              <a:t>Arriving ACK expects 800</a:t>
            </a:r>
          </a:p>
          <a:p>
            <a:pPr lvl="1"/>
            <a:r>
              <a:rPr lang="en-US" dirty="0"/>
              <a:t>Don't update ETO (ACK includes a retransmission)</a:t>
            </a:r>
          </a:p>
          <a:p>
            <a:pPr lvl="1"/>
            <a:r>
              <a:rPr lang="en-US" dirty="0"/>
              <a:t>Restart timer for RTO seconds (new data </a:t>
            </a:r>
            <a:r>
              <a:rPr lang="en-US" dirty="0" err="1"/>
              <a:t>ACKed</a:t>
            </a:r>
            <a:r>
              <a:rPr lang="en-US" dirty="0"/>
              <a:t>)</a:t>
            </a:r>
          </a:p>
          <a:p>
            <a:pPr lvl="1"/>
            <a:r>
              <a:rPr lang="en-US" dirty="0"/>
              <a:t>Send packets 800, 900, 1000, 1100, </a:t>
            </a:r>
            <a:r>
              <a:rPr lang="en-US" dirty="0" smtClean="0"/>
              <a:t>1200</a:t>
            </a:r>
            <a:endParaRPr lang="en-US" dirty="0"/>
          </a:p>
        </p:txBody>
      </p:sp>
      <p:sp>
        <p:nvSpPr>
          <p:cNvPr id="4" name="Slide Number Placeholder 3"/>
          <p:cNvSpPr>
            <a:spLocks noGrp="1"/>
          </p:cNvSpPr>
          <p:nvPr>
            <p:ph type="sldNum" sz="quarter" idx="12"/>
          </p:nvPr>
        </p:nvSpPr>
        <p:spPr/>
        <p:txBody>
          <a:bodyPr/>
          <a:lstStyle/>
          <a:p>
            <a:pPr>
              <a:defRPr/>
            </a:pPr>
            <a:fld id="{D6AD96B3-034F-0E44-B7B5-FAB526374CDC}" type="slidenum">
              <a:rPr lang="en-US" altLang="en-US" smtClean="0"/>
              <a:pPr>
                <a:defRPr/>
              </a:pPr>
              <a:t>14</a:t>
            </a:fld>
            <a:endParaRPr lang="en-US" altLang="en-US"/>
          </a:p>
        </p:txBody>
      </p:sp>
    </p:spTree>
    <p:extLst>
      <p:ext uri="{BB962C8B-B14F-4D97-AF65-F5344CB8AC3E}">
        <p14:creationId xmlns:p14="http://schemas.microsoft.com/office/powerpoint/2010/main" val="15591448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(Cont’d)</a:t>
            </a:r>
            <a:endParaRPr lang="en-US" dirty="0"/>
          </a:p>
        </p:txBody>
      </p:sp>
      <p:sp>
        <p:nvSpPr>
          <p:cNvPr id="3" name="Content Placeholder 2"/>
          <p:cNvSpPr>
            <a:spLocks noGrp="1"/>
          </p:cNvSpPr>
          <p:nvPr>
            <p:ph idx="1"/>
          </p:nvPr>
        </p:nvSpPr>
        <p:spPr/>
        <p:txBody>
          <a:bodyPr/>
          <a:lstStyle/>
          <a:p>
            <a:r>
              <a:rPr lang="en-US" dirty="0"/>
              <a:t>Arriving ACK expects 1000</a:t>
            </a:r>
          </a:p>
          <a:p>
            <a:pPr lvl="1"/>
            <a:r>
              <a:rPr lang="en-US" dirty="0"/>
              <a:t>Update ETO; RTO = ETO</a:t>
            </a:r>
          </a:p>
          <a:p>
            <a:pPr lvl="1"/>
            <a:r>
              <a:rPr lang="en-US" dirty="0"/>
              <a:t>Restart timer for RTO seconds (new data </a:t>
            </a:r>
            <a:r>
              <a:rPr lang="en-US" dirty="0" err="1"/>
              <a:t>ACKed</a:t>
            </a:r>
            <a:r>
              <a:rPr lang="en-US" dirty="0"/>
              <a:t>)</a:t>
            </a:r>
          </a:p>
          <a:p>
            <a:pPr lvl="1"/>
            <a:r>
              <a:rPr lang="en-US" dirty="0"/>
              <a:t>Send packets 1300, </a:t>
            </a:r>
            <a:r>
              <a:rPr lang="en-US" dirty="0" smtClean="0"/>
              <a:t>1400</a:t>
            </a:r>
          </a:p>
          <a:p>
            <a:pPr lvl="1"/>
            <a:endParaRPr lang="en-US" dirty="0"/>
          </a:p>
          <a:p>
            <a:r>
              <a:rPr lang="en-US" dirty="0"/>
              <a:t>… Connection continues … </a:t>
            </a:r>
          </a:p>
          <a:p>
            <a:endParaRPr lang="en-US" dirty="0"/>
          </a:p>
        </p:txBody>
      </p:sp>
      <p:sp>
        <p:nvSpPr>
          <p:cNvPr id="4" name="Slide Number Placeholder 3"/>
          <p:cNvSpPr>
            <a:spLocks noGrp="1"/>
          </p:cNvSpPr>
          <p:nvPr>
            <p:ph type="sldNum" sz="quarter" idx="12"/>
          </p:nvPr>
        </p:nvSpPr>
        <p:spPr/>
        <p:txBody>
          <a:bodyPr/>
          <a:lstStyle/>
          <a:p>
            <a:pPr>
              <a:defRPr/>
            </a:pPr>
            <a:fld id="{D6AD96B3-034F-0E44-B7B5-FAB526374CDC}" type="slidenum">
              <a:rPr lang="en-US" altLang="en-US" smtClean="0"/>
              <a:pPr>
                <a:defRPr/>
              </a:pPr>
              <a:t>15</a:t>
            </a:fld>
            <a:endParaRPr lang="en-US" altLang="en-US"/>
          </a:p>
        </p:txBody>
      </p:sp>
    </p:spTree>
    <p:extLst>
      <p:ext uri="{BB962C8B-B14F-4D97-AF65-F5344CB8AC3E}">
        <p14:creationId xmlns:p14="http://schemas.microsoft.com/office/powerpoint/2010/main" val="9952777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Am I Teaching You This?</a:t>
            </a:r>
            <a:endParaRPr lang="en-US" dirty="0"/>
          </a:p>
        </p:txBody>
      </p:sp>
      <p:sp>
        <p:nvSpPr>
          <p:cNvPr id="3" name="Content Placeholder 2"/>
          <p:cNvSpPr>
            <a:spLocks noGrp="1"/>
          </p:cNvSpPr>
          <p:nvPr>
            <p:ph idx="1"/>
          </p:nvPr>
        </p:nvSpPr>
        <p:spPr/>
        <p:txBody>
          <a:bodyPr/>
          <a:lstStyle/>
          <a:p>
            <a:r>
              <a:rPr lang="en-US" dirty="0" smtClean="0"/>
              <a:t>Annoy Ethan?</a:t>
            </a:r>
          </a:p>
          <a:p>
            <a:pPr lvl="1"/>
            <a:r>
              <a:rPr lang="en-US" dirty="0" smtClean="0"/>
              <a:t>That’s just an added bonus</a:t>
            </a:r>
            <a:r>
              <a:rPr lang="is-IS" dirty="0" smtClean="0"/>
              <a:t>….</a:t>
            </a:r>
          </a:p>
          <a:p>
            <a:pPr lvl="1"/>
            <a:endParaRPr lang="is-IS" dirty="0"/>
          </a:p>
          <a:p>
            <a:r>
              <a:rPr lang="is-IS" dirty="0" smtClean="0"/>
              <a:t>Give you an idea of the detailed engineering that goes into these protocols</a:t>
            </a:r>
          </a:p>
          <a:p>
            <a:pPr lvl="1"/>
            <a:r>
              <a:rPr lang="is-IS" dirty="0" smtClean="0"/>
              <a:t>And I’ve just given you a very small taste</a:t>
            </a:r>
          </a:p>
          <a:p>
            <a:pPr lvl="1"/>
            <a:endParaRPr lang="is-IS" dirty="0"/>
          </a:p>
          <a:p>
            <a:r>
              <a:rPr lang="is-IS" dirty="0" smtClean="0"/>
              <a:t>Getting this stuff right is hard</a:t>
            </a:r>
          </a:p>
          <a:p>
            <a:pPr lvl="1"/>
            <a:r>
              <a:rPr lang="is-IS" dirty="0" smtClean="0"/>
              <a:t>And practically important</a:t>
            </a:r>
          </a:p>
          <a:p>
            <a:pPr lvl="1"/>
            <a:r>
              <a:rPr lang="is-IS" dirty="0" smtClean="0"/>
              <a:t>But not conceptually important</a:t>
            </a:r>
            <a:endParaRPr lang="en-US" dirty="0" smtClean="0"/>
          </a:p>
          <a:p>
            <a:endParaRPr lang="en-US" dirty="0"/>
          </a:p>
          <a:p>
            <a:endParaRPr lang="en-US" dirty="0"/>
          </a:p>
        </p:txBody>
      </p:sp>
      <p:sp>
        <p:nvSpPr>
          <p:cNvPr id="4" name="Slide Number Placeholder 3"/>
          <p:cNvSpPr>
            <a:spLocks noGrp="1"/>
          </p:cNvSpPr>
          <p:nvPr>
            <p:ph type="sldNum" sz="quarter" idx="12"/>
          </p:nvPr>
        </p:nvSpPr>
        <p:spPr/>
        <p:txBody>
          <a:bodyPr/>
          <a:lstStyle/>
          <a:p>
            <a:pPr>
              <a:defRPr/>
            </a:pPr>
            <a:fld id="{D6AD96B3-034F-0E44-B7B5-FAB526374CDC}" type="slidenum">
              <a:rPr lang="en-US" altLang="en-US" smtClean="0"/>
              <a:pPr>
                <a:defRPr/>
              </a:pPr>
              <a:t>16</a:t>
            </a:fld>
            <a:endParaRPr lang="en-US" altLang="en-US"/>
          </a:p>
        </p:txBody>
      </p:sp>
    </p:spTree>
    <p:extLst>
      <p:ext uri="{BB962C8B-B14F-4D97-AF65-F5344CB8AC3E}">
        <p14:creationId xmlns:p14="http://schemas.microsoft.com/office/powerpoint/2010/main" val="7122407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smtClean="0"/>
              <a:t>HTTP</a:t>
            </a:r>
            <a:endParaRPr lang="en-US" dirty="0"/>
          </a:p>
        </p:txBody>
      </p:sp>
      <p:sp>
        <p:nvSpPr>
          <p:cNvPr id="6" name="Subtitle 5"/>
          <p:cNvSpPr>
            <a:spLocks noGrp="1"/>
          </p:cNvSpPr>
          <p:nvPr>
            <p:ph type="subTitle" idx="1"/>
          </p:nvPr>
        </p:nvSpPr>
        <p:spPr/>
        <p:txBody>
          <a:bodyPr/>
          <a:lstStyle/>
          <a:p>
            <a:endParaRPr lang="en-US"/>
          </a:p>
        </p:txBody>
      </p:sp>
      <p:sp>
        <p:nvSpPr>
          <p:cNvPr id="4" name="Slide Number Placeholder 3"/>
          <p:cNvSpPr>
            <a:spLocks noGrp="1"/>
          </p:cNvSpPr>
          <p:nvPr>
            <p:ph type="sldNum" sz="quarter" idx="12"/>
          </p:nvPr>
        </p:nvSpPr>
        <p:spPr/>
        <p:txBody>
          <a:bodyPr/>
          <a:lstStyle/>
          <a:p>
            <a:pPr>
              <a:defRPr/>
            </a:pPr>
            <a:fld id="{D6AD96B3-034F-0E44-B7B5-FAB526374CDC}" type="slidenum">
              <a:rPr lang="en-US" altLang="en-US" smtClean="0"/>
              <a:pPr>
                <a:defRPr/>
              </a:pPr>
              <a:t>17</a:t>
            </a:fld>
            <a:endParaRPr lang="en-US" altLang="en-US"/>
          </a:p>
        </p:txBody>
      </p:sp>
    </p:spTree>
    <p:extLst>
      <p:ext uri="{BB962C8B-B14F-4D97-AF65-F5344CB8AC3E}">
        <p14:creationId xmlns:p14="http://schemas.microsoft.com/office/powerpoint/2010/main" val="16066125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5810" name="Rectangle 2"/>
          <p:cNvSpPr>
            <a:spLocks noGrp="1" noChangeArrowheads="1"/>
          </p:cNvSpPr>
          <p:nvPr>
            <p:ph type="title"/>
          </p:nvPr>
        </p:nvSpPr>
        <p:spPr/>
        <p:txBody>
          <a:bodyPr/>
          <a:lstStyle/>
          <a:p>
            <a:r>
              <a:rPr lang="en-US" sz="3600" dirty="0"/>
              <a:t>Hyper Text Transfer Protocol (HTTP)</a:t>
            </a:r>
          </a:p>
        </p:txBody>
      </p:sp>
      <p:sp>
        <p:nvSpPr>
          <p:cNvPr id="1655811" name="Rectangle 3"/>
          <p:cNvSpPr>
            <a:spLocks noGrp="1" noChangeArrowheads="1"/>
          </p:cNvSpPr>
          <p:nvPr>
            <p:ph idx="1"/>
          </p:nvPr>
        </p:nvSpPr>
        <p:spPr/>
        <p:txBody>
          <a:bodyPr/>
          <a:lstStyle/>
          <a:p>
            <a:pPr>
              <a:lnSpc>
                <a:spcPct val="90000"/>
              </a:lnSpc>
            </a:pPr>
            <a:r>
              <a:rPr lang="en-US" dirty="0"/>
              <a:t>Client-server </a:t>
            </a:r>
            <a:r>
              <a:rPr lang="en-US" dirty="0" smtClean="0"/>
              <a:t>architecture</a:t>
            </a:r>
          </a:p>
          <a:p>
            <a:pPr lvl="1">
              <a:lnSpc>
                <a:spcPct val="90000"/>
              </a:lnSpc>
            </a:pPr>
            <a:r>
              <a:rPr lang="en-US" dirty="0"/>
              <a:t>S</a:t>
            </a:r>
            <a:r>
              <a:rPr lang="en-US" dirty="0" smtClean="0"/>
              <a:t>erver is “always on” and “well known”</a:t>
            </a:r>
          </a:p>
          <a:p>
            <a:pPr lvl="1">
              <a:lnSpc>
                <a:spcPct val="90000"/>
              </a:lnSpc>
            </a:pPr>
            <a:r>
              <a:rPr lang="en-US" dirty="0"/>
              <a:t>C</a:t>
            </a:r>
            <a:r>
              <a:rPr lang="en-US" dirty="0" smtClean="0"/>
              <a:t>lients initiate contact to server</a:t>
            </a:r>
            <a:br>
              <a:rPr lang="en-US" dirty="0" smtClean="0"/>
            </a:br>
            <a:endParaRPr lang="en-US" dirty="0"/>
          </a:p>
          <a:p>
            <a:pPr>
              <a:lnSpc>
                <a:spcPct val="90000"/>
              </a:lnSpc>
            </a:pPr>
            <a:r>
              <a:rPr lang="en-US" dirty="0"/>
              <a:t>Synchronous request/reply protocol </a:t>
            </a:r>
          </a:p>
          <a:p>
            <a:pPr lvl="1">
              <a:lnSpc>
                <a:spcPct val="90000"/>
              </a:lnSpc>
            </a:pPr>
            <a:r>
              <a:rPr lang="en-US" dirty="0"/>
              <a:t>Runs over TCP, Port </a:t>
            </a:r>
            <a:r>
              <a:rPr lang="en-US" dirty="0" smtClean="0"/>
              <a:t>80</a:t>
            </a:r>
            <a:br>
              <a:rPr lang="en-US" dirty="0" smtClean="0"/>
            </a:br>
            <a:endParaRPr lang="en-US" dirty="0"/>
          </a:p>
          <a:p>
            <a:pPr>
              <a:lnSpc>
                <a:spcPct val="90000"/>
              </a:lnSpc>
            </a:pPr>
            <a:r>
              <a:rPr lang="en-US" dirty="0" smtClean="0"/>
              <a:t>Stateless</a:t>
            </a:r>
            <a:endParaRPr lang="en-US" dirty="0"/>
          </a:p>
          <a:p>
            <a:pPr>
              <a:lnSpc>
                <a:spcPct val="90000"/>
              </a:lnSpc>
            </a:pPr>
            <a:endParaRPr lang="en-US" dirty="0" smtClean="0"/>
          </a:p>
          <a:p>
            <a:pPr>
              <a:lnSpc>
                <a:spcPct val="90000"/>
              </a:lnSpc>
            </a:pPr>
            <a:r>
              <a:rPr lang="en-US" dirty="0" smtClean="0"/>
              <a:t>ASCII format</a:t>
            </a:r>
            <a:endParaRPr lang="en-US" dirty="0"/>
          </a:p>
        </p:txBody>
      </p:sp>
    </p:spTree>
    <p:extLst>
      <p:ext uri="{BB962C8B-B14F-4D97-AF65-F5344CB8AC3E}">
        <p14:creationId xmlns:p14="http://schemas.microsoft.com/office/powerpoint/2010/main" val="18103269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5581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5581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65581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55811">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655811">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655811">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65581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5811"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6834" name="Rectangle 2"/>
          <p:cNvSpPr>
            <a:spLocks noGrp="1" noChangeArrowheads="1"/>
          </p:cNvSpPr>
          <p:nvPr>
            <p:ph type="title"/>
          </p:nvPr>
        </p:nvSpPr>
        <p:spPr/>
        <p:txBody>
          <a:bodyPr/>
          <a:lstStyle/>
          <a:p>
            <a:r>
              <a:rPr lang="en-US" dirty="0" smtClean="0"/>
              <a:t>Steps in HTTP Request/Response</a:t>
            </a:r>
            <a:endParaRPr lang="en-US" dirty="0"/>
          </a:p>
        </p:txBody>
      </p:sp>
      <p:sp>
        <p:nvSpPr>
          <p:cNvPr id="2" name="Content Placeholder 1"/>
          <p:cNvSpPr>
            <a:spLocks noGrp="1"/>
          </p:cNvSpPr>
          <p:nvPr>
            <p:ph idx="1"/>
          </p:nvPr>
        </p:nvSpPr>
        <p:spPr/>
        <p:txBody>
          <a:bodyPr/>
          <a:lstStyle/>
          <a:p>
            <a:endParaRPr lang="en-US"/>
          </a:p>
        </p:txBody>
      </p:sp>
      <p:sp>
        <p:nvSpPr>
          <p:cNvPr id="1656835" name="Line 3"/>
          <p:cNvSpPr>
            <a:spLocks noChangeShapeType="1"/>
          </p:cNvSpPr>
          <p:nvPr/>
        </p:nvSpPr>
        <p:spPr bwMode="auto">
          <a:xfrm flipH="1">
            <a:off x="3460750" y="2246325"/>
            <a:ext cx="1588" cy="3201987"/>
          </a:xfrm>
          <a:prstGeom prst="line">
            <a:avLst/>
          </a:prstGeom>
          <a:noFill/>
          <a:ln w="254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0431" tIns="44423" rIns="90431" bIns="44423"/>
          <a:lstStyle/>
          <a:p>
            <a:endParaRPr lang="en-US" b="0">
              <a:latin typeface="+mn-lt"/>
            </a:endParaRPr>
          </a:p>
        </p:txBody>
      </p:sp>
      <p:sp>
        <p:nvSpPr>
          <p:cNvPr id="1656836" name="Line 4"/>
          <p:cNvSpPr>
            <a:spLocks noChangeShapeType="1"/>
          </p:cNvSpPr>
          <p:nvPr/>
        </p:nvSpPr>
        <p:spPr bwMode="auto">
          <a:xfrm>
            <a:off x="5899150" y="2247900"/>
            <a:ext cx="0" cy="3200400"/>
          </a:xfrm>
          <a:prstGeom prst="line">
            <a:avLst/>
          </a:prstGeom>
          <a:noFill/>
          <a:ln w="254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0431" tIns="44423" rIns="90431" bIns="44423"/>
          <a:lstStyle/>
          <a:p>
            <a:endParaRPr lang="en-US" b="0">
              <a:latin typeface="+mn-lt"/>
            </a:endParaRPr>
          </a:p>
        </p:txBody>
      </p:sp>
      <p:sp>
        <p:nvSpPr>
          <p:cNvPr id="1656837" name="Text Box 5"/>
          <p:cNvSpPr txBox="1">
            <a:spLocks noChangeArrowheads="1"/>
          </p:cNvSpPr>
          <p:nvPr/>
        </p:nvSpPr>
        <p:spPr bwMode="auto">
          <a:xfrm>
            <a:off x="2887014" y="1828801"/>
            <a:ext cx="839498" cy="371094"/>
          </a:xfrm>
          <a:prstGeom prst="rect">
            <a:avLst/>
          </a:prstGeom>
          <a:noFill/>
          <a:ln>
            <a:noFill/>
          </a:ln>
          <a:effectLst/>
          <a:extLst>
            <a:ext uri="{909E8E84-426E-40dd-AFC4-6F175D3DCCD1}">
              <a14:hiddenFill xmlns="" xmlns:a14="http://schemas.microsoft.com/office/drawing/2010/main">
                <a:solidFill>
                  <a:schemeClr val="bg2"/>
                </a:solidFill>
              </a14:hiddenFill>
            </a:ex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pPr algn="ctr"/>
            <a:r>
              <a:rPr lang="en-US" sz="1800" b="0" i="1">
                <a:latin typeface="+mn-lt"/>
              </a:rPr>
              <a:t>Client</a:t>
            </a:r>
          </a:p>
        </p:txBody>
      </p:sp>
      <p:sp>
        <p:nvSpPr>
          <p:cNvPr id="1656838" name="Text Box 6"/>
          <p:cNvSpPr txBox="1">
            <a:spLocks noChangeArrowheads="1"/>
          </p:cNvSpPr>
          <p:nvPr/>
        </p:nvSpPr>
        <p:spPr bwMode="auto">
          <a:xfrm>
            <a:off x="5432255" y="1884364"/>
            <a:ext cx="930618" cy="371094"/>
          </a:xfrm>
          <a:prstGeom prst="rect">
            <a:avLst/>
          </a:prstGeom>
          <a:noFill/>
          <a:ln>
            <a:noFill/>
          </a:ln>
          <a:effectLst/>
          <a:extLst>
            <a:ext uri="{909E8E84-426E-40dd-AFC4-6F175D3DCCD1}">
              <a14:hiddenFill xmlns="" xmlns:a14="http://schemas.microsoft.com/office/drawing/2010/main">
                <a:solidFill>
                  <a:schemeClr val="bg2"/>
                </a:solidFill>
              </a14:hiddenFill>
            </a:ex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pPr algn="ctr"/>
            <a:r>
              <a:rPr lang="en-US" sz="1800" b="0" i="1" dirty="0">
                <a:latin typeface="+mn-lt"/>
              </a:rPr>
              <a:t>Server</a:t>
            </a:r>
          </a:p>
        </p:txBody>
      </p:sp>
      <p:sp>
        <p:nvSpPr>
          <p:cNvPr id="1656839" name="Line 7"/>
          <p:cNvSpPr>
            <a:spLocks noChangeShapeType="1"/>
          </p:cNvSpPr>
          <p:nvPr/>
        </p:nvSpPr>
        <p:spPr bwMode="auto">
          <a:xfrm>
            <a:off x="3460750" y="2400300"/>
            <a:ext cx="2438400" cy="228600"/>
          </a:xfrm>
          <a:prstGeom prst="line">
            <a:avLst/>
          </a:prstGeom>
          <a:noFill/>
          <a:ln w="25400">
            <a:solidFill>
              <a:schemeClr val="accent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0431" tIns="44423" rIns="90431" bIns="44423"/>
          <a:lstStyle/>
          <a:p>
            <a:endParaRPr lang="en-US" b="0">
              <a:latin typeface="+mn-lt"/>
            </a:endParaRPr>
          </a:p>
        </p:txBody>
      </p:sp>
      <p:sp>
        <p:nvSpPr>
          <p:cNvPr id="1656840" name="Text Box 8"/>
          <p:cNvSpPr txBox="1">
            <a:spLocks noChangeArrowheads="1"/>
          </p:cNvSpPr>
          <p:nvPr/>
        </p:nvSpPr>
        <p:spPr bwMode="auto">
          <a:xfrm rot="305992">
            <a:off x="4183618" y="2167923"/>
            <a:ext cx="1116491" cy="371094"/>
          </a:xfrm>
          <a:prstGeom prst="rect">
            <a:avLst/>
          </a:prstGeom>
          <a:noFill/>
          <a:ln>
            <a:noFill/>
          </a:ln>
          <a:effectLst/>
          <a:extLst>
            <a:ext uri="{909E8E84-426E-40dd-AFC4-6F175D3DCCD1}">
              <a14:hiddenFill xmlns="" xmlns:a14="http://schemas.microsoft.com/office/drawing/2010/main">
                <a:solidFill>
                  <a:schemeClr val="bg2"/>
                </a:solidFill>
              </a14:hiddenFill>
            </a:ex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pPr algn="ctr"/>
            <a:r>
              <a:rPr lang="en-US" sz="1800" b="0">
                <a:latin typeface="+mn-lt"/>
              </a:rPr>
              <a:t>TCP Syn</a:t>
            </a:r>
          </a:p>
        </p:txBody>
      </p:sp>
      <p:sp>
        <p:nvSpPr>
          <p:cNvPr id="1656841" name="Line 9"/>
          <p:cNvSpPr>
            <a:spLocks noChangeShapeType="1"/>
          </p:cNvSpPr>
          <p:nvPr/>
        </p:nvSpPr>
        <p:spPr bwMode="auto">
          <a:xfrm flipH="1">
            <a:off x="3460750" y="2781300"/>
            <a:ext cx="2438400" cy="228600"/>
          </a:xfrm>
          <a:prstGeom prst="line">
            <a:avLst/>
          </a:prstGeom>
          <a:noFill/>
          <a:ln w="25400">
            <a:solidFill>
              <a:schemeClr val="accent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0431" tIns="44423" rIns="90431" bIns="44423"/>
          <a:lstStyle/>
          <a:p>
            <a:endParaRPr lang="en-US" b="0">
              <a:latin typeface="+mn-lt"/>
            </a:endParaRPr>
          </a:p>
        </p:txBody>
      </p:sp>
      <p:sp>
        <p:nvSpPr>
          <p:cNvPr id="1656842" name="Text Box 10"/>
          <p:cNvSpPr txBox="1">
            <a:spLocks noChangeArrowheads="1"/>
          </p:cNvSpPr>
          <p:nvPr/>
        </p:nvSpPr>
        <p:spPr bwMode="auto">
          <a:xfrm rot="-285611">
            <a:off x="3642719" y="2566385"/>
            <a:ext cx="1709343" cy="371094"/>
          </a:xfrm>
          <a:prstGeom prst="rect">
            <a:avLst/>
          </a:prstGeom>
          <a:noFill/>
          <a:ln>
            <a:noFill/>
          </a:ln>
          <a:effectLst/>
          <a:extLst>
            <a:ext uri="{909E8E84-426E-40dd-AFC4-6F175D3DCCD1}">
              <a14:hiddenFill xmlns="" xmlns:a14="http://schemas.microsoft.com/office/drawing/2010/main">
                <a:solidFill>
                  <a:schemeClr val="bg2"/>
                </a:solidFill>
              </a14:hiddenFill>
            </a:ex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pPr algn="ctr"/>
            <a:r>
              <a:rPr lang="en-US" sz="1800" b="0">
                <a:latin typeface="+mn-lt"/>
              </a:rPr>
              <a:t>TCP syn + ack </a:t>
            </a:r>
          </a:p>
        </p:txBody>
      </p:sp>
      <p:sp>
        <p:nvSpPr>
          <p:cNvPr id="1656843" name="Line 11"/>
          <p:cNvSpPr>
            <a:spLocks noChangeShapeType="1"/>
          </p:cNvSpPr>
          <p:nvPr/>
        </p:nvSpPr>
        <p:spPr bwMode="auto">
          <a:xfrm>
            <a:off x="3460750" y="3467100"/>
            <a:ext cx="2438400" cy="457200"/>
          </a:xfrm>
          <a:prstGeom prst="line">
            <a:avLst/>
          </a:prstGeom>
          <a:noFill/>
          <a:ln w="25400">
            <a:solidFill>
              <a:schemeClr val="tx2"/>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0431" tIns="44423" rIns="90431" bIns="44423"/>
          <a:lstStyle/>
          <a:p>
            <a:endParaRPr lang="en-US" b="0">
              <a:latin typeface="+mn-lt"/>
            </a:endParaRPr>
          </a:p>
        </p:txBody>
      </p:sp>
      <p:sp>
        <p:nvSpPr>
          <p:cNvPr id="1656844" name="Text Box 12"/>
          <p:cNvSpPr txBox="1">
            <a:spLocks noChangeArrowheads="1"/>
          </p:cNvSpPr>
          <p:nvPr/>
        </p:nvSpPr>
        <p:spPr bwMode="auto">
          <a:xfrm rot="623789">
            <a:off x="3437117" y="3328385"/>
            <a:ext cx="2495194" cy="371094"/>
          </a:xfrm>
          <a:prstGeom prst="rect">
            <a:avLst/>
          </a:prstGeom>
          <a:noFill/>
          <a:ln>
            <a:noFill/>
          </a:ln>
          <a:effectLst/>
          <a:extLst>
            <a:ext uri="{909E8E84-426E-40dd-AFC4-6F175D3DCCD1}">
              <a14:hiddenFill xmlns="" xmlns:a14="http://schemas.microsoft.com/office/drawing/2010/main">
                <a:solidFill>
                  <a:schemeClr val="bg2"/>
                </a:solidFill>
              </a14:hiddenFill>
            </a:ex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pPr algn="ctr"/>
            <a:r>
              <a:rPr lang="en-US" sz="1800" b="0">
                <a:latin typeface="+mn-lt"/>
              </a:rPr>
              <a:t>TCP ack + HTTP GET</a:t>
            </a:r>
          </a:p>
        </p:txBody>
      </p:sp>
      <p:sp>
        <p:nvSpPr>
          <p:cNvPr id="1656845" name="Line 13"/>
          <p:cNvSpPr>
            <a:spLocks noChangeShapeType="1"/>
          </p:cNvSpPr>
          <p:nvPr/>
        </p:nvSpPr>
        <p:spPr bwMode="auto">
          <a:xfrm flipH="1">
            <a:off x="3460750" y="4000500"/>
            <a:ext cx="2438400" cy="228600"/>
          </a:xfrm>
          <a:prstGeom prst="line">
            <a:avLst/>
          </a:prstGeom>
          <a:noFill/>
          <a:ln w="25400">
            <a:solidFill>
              <a:schemeClr val="tx2"/>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0431" tIns="44423" rIns="90431" bIns="44423"/>
          <a:lstStyle/>
          <a:p>
            <a:endParaRPr lang="en-US" b="0">
              <a:latin typeface="+mn-lt"/>
            </a:endParaRPr>
          </a:p>
        </p:txBody>
      </p:sp>
      <p:sp>
        <p:nvSpPr>
          <p:cNvPr id="1656846" name="Line 14"/>
          <p:cNvSpPr>
            <a:spLocks noChangeShapeType="1"/>
          </p:cNvSpPr>
          <p:nvPr/>
        </p:nvSpPr>
        <p:spPr bwMode="auto">
          <a:xfrm>
            <a:off x="3460750" y="4533900"/>
            <a:ext cx="2438400" cy="457200"/>
          </a:xfrm>
          <a:prstGeom prst="line">
            <a:avLst/>
          </a:prstGeom>
          <a:noFill/>
          <a:ln w="25400">
            <a:solidFill>
              <a:schemeClr val="tx2"/>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0431" tIns="44423" rIns="90431" bIns="44423"/>
          <a:lstStyle/>
          <a:p>
            <a:endParaRPr lang="en-US" b="0">
              <a:latin typeface="+mn-lt"/>
            </a:endParaRPr>
          </a:p>
        </p:txBody>
      </p:sp>
      <p:sp>
        <p:nvSpPr>
          <p:cNvPr id="1656847" name="Line 15"/>
          <p:cNvSpPr>
            <a:spLocks noChangeShapeType="1"/>
          </p:cNvSpPr>
          <p:nvPr/>
        </p:nvSpPr>
        <p:spPr bwMode="auto">
          <a:xfrm flipH="1">
            <a:off x="3460750" y="5067300"/>
            <a:ext cx="2438400" cy="228600"/>
          </a:xfrm>
          <a:prstGeom prst="line">
            <a:avLst/>
          </a:prstGeom>
          <a:noFill/>
          <a:ln w="25400">
            <a:solidFill>
              <a:schemeClr val="tx2"/>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0431" tIns="44423" rIns="90431" bIns="44423"/>
          <a:lstStyle/>
          <a:p>
            <a:endParaRPr lang="en-US" b="0">
              <a:latin typeface="+mn-lt"/>
            </a:endParaRPr>
          </a:p>
        </p:txBody>
      </p:sp>
      <p:grpSp>
        <p:nvGrpSpPr>
          <p:cNvPr id="1656848" name="Group 16"/>
          <p:cNvGrpSpPr>
            <a:grpSpLocks/>
          </p:cNvGrpSpPr>
          <p:nvPr/>
        </p:nvGrpSpPr>
        <p:grpSpPr bwMode="auto">
          <a:xfrm>
            <a:off x="4703783" y="3881436"/>
            <a:ext cx="301626" cy="887412"/>
            <a:chOff x="975" y="2699"/>
            <a:chExt cx="190" cy="559"/>
          </a:xfrm>
        </p:grpSpPr>
        <p:sp>
          <p:nvSpPr>
            <p:cNvPr id="1656849" name="Text Box 17"/>
            <p:cNvSpPr txBox="1">
              <a:spLocks noChangeArrowheads="1"/>
            </p:cNvSpPr>
            <p:nvPr/>
          </p:nvSpPr>
          <p:spPr bwMode="auto">
            <a:xfrm>
              <a:off x="975" y="2699"/>
              <a:ext cx="187" cy="367"/>
            </a:xfrm>
            <a:prstGeom prst="rect">
              <a:avLst/>
            </a:prstGeom>
            <a:noFill/>
            <a:ln>
              <a:noFill/>
            </a:ln>
            <a:effectLst/>
            <a:extLst>
              <a:ext uri="{909E8E84-426E-40dd-AFC4-6F175D3DCCD1}">
                <a14:hiddenFill xmlns="" xmlns:a14="http://schemas.microsoft.com/office/drawing/2010/main">
                  <a:solidFill>
                    <a:schemeClr val="bg2"/>
                  </a:solidFill>
                </a14:hiddenFill>
              </a:ex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pPr algn="ctr"/>
              <a:r>
                <a:rPr lang="en-US" sz="3200" b="0">
                  <a:solidFill>
                    <a:schemeClr val="tx2"/>
                  </a:solidFill>
                  <a:latin typeface="+mn-lt"/>
                </a:rPr>
                <a:t>.</a:t>
              </a:r>
            </a:p>
          </p:txBody>
        </p:sp>
        <p:sp>
          <p:nvSpPr>
            <p:cNvPr id="1656850" name="Text Box 18"/>
            <p:cNvSpPr txBox="1">
              <a:spLocks noChangeArrowheads="1"/>
            </p:cNvSpPr>
            <p:nvPr/>
          </p:nvSpPr>
          <p:spPr bwMode="auto">
            <a:xfrm>
              <a:off x="978" y="2795"/>
              <a:ext cx="187" cy="367"/>
            </a:xfrm>
            <a:prstGeom prst="rect">
              <a:avLst/>
            </a:prstGeom>
            <a:noFill/>
            <a:ln>
              <a:noFill/>
            </a:ln>
            <a:effectLst/>
            <a:extLst>
              <a:ext uri="{909E8E84-426E-40dd-AFC4-6F175D3DCCD1}">
                <a14:hiddenFill xmlns="" xmlns:a14="http://schemas.microsoft.com/office/drawing/2010/main">
                  <a:solidFill>
                    <a:schemeClr val="bg2"/>
                  </a:solidFill>
                </a14:hiddenFill>
              </a:ex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pPr algn="ctr"/>
              <a:r>
                <a:rPr lang="en-US" sz="3200" b="0">
                  <a:solidFill>
                    <a:schemeClr val="tx2"/>
                  </a:solidFill>
                  <a:latin typeface="+mn-lt"/>
                </a:rPr>
                <a:t>.</a:t>
              </a:r>
            </a:p>
          </p:txBody>
        </p:sp>
        <p:sp>
          <p:nvSpPr>
            <p:cNvPr id="1656851" name="Text Box 19"/>
            <p:cNvSpPr txBox="1">
              <a:spLocks noChangeArrowheads="1"/>
            </p:cNvSpPr>
            <p:nvPr/>
          </p:nvSpPr>
          <p:spPr bwMode="auto">
            <a:xfrm>
              <a:off x="978" y="2891"/>
              <a:ext cx="187" cy="367"/>
            </a:xfrm>
            <a:prstGeom prst="rect">
              <a:avLst/>
            </a:prstGeom>
            <a:noFill/>
            <a:ln>
              <a:noFill/>
            </a:ln>
            <a:effectLst/>
            <a:extLst>
              <a:ext uri="{909E8E84-426E-40dd-AFC4-6F175D3DCCD1}">
                <a14:hiddenFill xmlns="" xmlns:a14="http://schemas.microsoft.com/office/drawing/2010/main">
                  <a:solidFill>
                    <a:schemeClr val="bg2"/>
                  </a:solidFill>
                </a14:hiddenFill>
              </a:ex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pPr algn="ctr"/>
              <a:r>
                <a:rPr lang="en-US" sz="3200" b="0">
                  <a:solidFill>
                    <a:schemeClr val="tx2"/>
                  </a:solidFill>
                  <a:latin typeface="+mn-lt"/>
                </a:rPr>
                <a:t>.</a:t>
              </a:r>
            </a:p>
          </p:txBody>
        </p:sp>
      </p:grpSp>
      <p:sp>
        <p:nvSpPr>
          <p:cNvPr id="1656852" name="AutoShape 20"/>
          <p:cNvSpPr>
            <a:spLocks/>
          </p:cNvSpPr>
          <p:nvPr/>
        </p:nvSpPr>
        <p:spPr bwMode="auto">
          <a:xfrm>
            <a:off x="3308350" y="2324100"/>
            <a:ext cx="76200" cy="685800"/>
          </a:xfrm>
          <a:prstGeom prst="leftBrace">
            <a:avLst>
              <a:gd name="adj1" fmla="val 75000"/>
              <a:gd name="adj2" fmla="val 50000"/>
            </a:avLst>
          </a:prstGeom>
          <a:noFill/>
          <a:ln w="25400">
            <a:solidFill>
              <a:schemeClr val="tx1"/>
            </a:solidFill>
            <a:round/>
            <a:headEnd/>
            <a:tailEnd/>
          </a:ln>
          <a:effectLst/>
          <a:extLst>
            <a:ext uri="{909E8E84-426E-40dd-AFC4-6F175D3DCCD1}">
              <a14:hiddenFill xmlns="" xmlns:a14="http://schemas.microsoft.com/office/drawing/2010/main">
                <a:solidFill>
                  <a:schemeClr val="bg2"/>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nchor="ctr"/>
          <a:lstStyle/>
          <a:p>
            <a:endParaRPr lang="en-US" b="0">
              <a:latin typeface="+mn-lt"/>
            </a:endParaRPr>
          </a:p>
        </p:txBody>
      </p:sp>
      <p:sp>
        <p:nvSpPr>
          <p:cNvPr id="1656853" name="AutoShape 21"/>
          <p:cNvSpPr>
            <a:spLocks/>
          </p:cNvSpPr>
          <p:nvPr/>
        </p:nvSpPr>
        <p:spPr bwMode="auto">
          <a:xfrm>
            <a:off x="3232150" y="3695700"/>
            <a:ext cx="152400" cy="1600200"/>
          </a:xfrm>
          <a:prstGeom prst="leftBrace">
            <a:avLst>
              <a:gd name="adj1" fmla="val 87500"/>
              <a:gd name="adj2" fmla="val 50000"/>
            </a:avLst>
          </a:prstGeom>
          <a:noFill/>
          <a:ln w="25400">
            <a:solidFill>
              <a:schemeClr val="tx1"/>
            </a:solidFill>
            <a:round/>
            <a:headEnd/>
            <a:tailEnd/>
          </a:ln>
          <a:effectLst/>
          <a:extLst>
            <a:ext uri="{909E8E84-426E-40dd-AFC4-6F175D3DCCD1}">
              <a14:hiddenFill xmlns="" xmlns:a14="http://schemas.microsoft.com/office/drawing/2010/main">
                <a:solidFill>
                  <a:schemeClr val="bg2"/>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nchor="ctr"/>
          <a:lstStyle/>
          <a:p>
            <a:endParaRPr lang="en-US" b="0">
              <a:latin typeface="+mn-lt"/>
            </a:endParaRPr>
          </a:p>
        </p:txBody>
      </p:sp>
      <p:sp>
        <p:nvSpPr>
          <p:cNvPr id="1656854" name="Text Box 22"/>
          <p:cNvSpPr txBox="1">
            <a:spLocks noChangeArrowheads="1"/>
          </p:cNvSpPr>
          <p:nvPr/>
        </p:nvSpPr>
        <p:spPr bwMode="auto">
          <a:xfrm>
            <a:off x="1908802" y="2400302"/>
            <a:ext cx="1323359" cy="652421"/>
          </a:xfrm>
          <a:prstGeom prst="rect">
            <a:avLst/>
          </a:prstGeom>
          <a:noFill/>
          <a:ln>
            <a:noFill/>
          </a:ln>
          <a:effectLst/>
          <a:extLst>
            <a:ext uri="{909E8E84-426E-40dd-AFC4-6F175D3DCCD1}">
              <a14:hiddenFill xmlns="" xmlns:a14="http://schemas.microsoft.com/office/drawing/2010/main">
                <a:solidFill>
                  <a:schemeClr val="bg2"/>
                </a:solidFill>
              </a14:hiddenFill>
            </a:ex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r>
              <a:rPr lang="en-US" sz="1800" b="0">
                <a:latin typeface="+mn-lt"/>
              </a:rPr>
              <a:t>Establish</a:t>
            </a:r>
          </a:p>
          <a:p>
            <a:r>
              <a:rPr lang="en-US" sz="1800" b="0">
                <a:latin typeface="+mn-lt"/>
              </a:rPr>
              <a:t>connection</a:t>
            </a:r>
          </a:p>
        </p:txBody>
      </p:sp>
      <p:sp>
        <p:nvSpPr>
          <p:cNvPr id="1656855" name="Text Box 23"/>
          <p:cNvSpPr txBox="1">
            <a:spLocks noChangeArrowheads="1"/>
          </p:cNvSpPr>
          <p:nvPr/>
        </p:nvSpPr>
        <p:spPr bwMode="auto">
          <a:xfrm>
            <a:off x="2062377" y="4229102"/>
            <a:ext cx="1147548" cy="652421"/>
          </a:xfrm>
          <a:prstGeom prst="rect">
            <a:avLst/>
          </a:prstGeom>
          <a:noFill/>
          <a:ln>
            <a:noFill/>
          </a:ln>
          <a:effectLst/>
          <a:extLst>
            <a:ext uri="{909E8E84-426E-40dd-AFC4-6F175D3DCCD1}">
              <a14:hiddenFill xmlns="" xmlns:a14="http://schemas.microsoft.com/office/drawing/2010/main">
                <a:solidFill>
                  <a:schemeClr val="bg2"/>
                </a:solidFill>
              </a14:hiddenFill>
            </a:ex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r>
              <a:rPr lang="en-US" sz="1800" b="0">
                <a:latin typeface="+mn-lt"/>
              </a:rPr>
              <a:t>Request</a:t>
            </a:r>
          </a:p>
          <a:p>
            <a:r>
              <a:rPr lang="en-US" sz="1800" b="0">
                <a:latin typeface="+mn-lt"/>
              </a:rPr>
              <a:t>response</a:t>
            </a:r>
          </a:p>
        </p:txBody>
      </p:sp>
      <p:sp>
        <p:nvSpPr>
          <p:cNvPr id="1656856" name="Text Box 24"/>
          <p:cNvSpPr txBox="1">
            <a:spLocks noChangeArrowheads="1"/>
          </p:cNvSpPr>
          <p:nvPr/>
        </p:nvSpPr>
        <p:spPr bwMode="auto">
          <a:xfrm>
            <a:off x="2219825" y="3086102"/>
            <a:ext cx="964700" cy="652421"/>
          </a:xfrm>
          <a:prstGeom prst="rect">
            <a:avLst/>
          </a:prstGeom>
          <a:noFill/>
          <a:ln>
            <a:noFill/>
          </a:ln>
          <a:effectLst/>
          <a:extLst>
            <a:ext uri="{909E8E84-426E-40dd-AFC4-6F175D3DCCD1}">
              <a14:hiddenFill xmlns="" xmlns:a14="http://schemas.microsoft.com/office/drawing/2010/main">
                <a:solidFill>
                  <a:schemeClr val="bg2"/>
                </a:solidFill>
              </a14:hiddenFill>
            </a:ex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r>
              <a:rPr lang="en-US" sz="1800" b="0">
                <a:latin typeface="+mn-lt"/>
              </a:rPr>
              <a:t>Client </a:t>
            </a:r>
          </a:p>
          <a:p>
            <a:r>
              <a:rPr lang="en-US" sz="1800" b="0">
                <a:latin typeface="+mn-lt"/>
              </a:rPr>
              <a:t>request</a:t>
            </a:r>
          </a:p>
        </p:txBody>
      </p:sp>
      <p:sp>
        <p:nvSpPr>
          <p:cNvPr id="1656857" name="Line 25"/>
          <p:cNvSpPr>
            <a:spLocks noChangeShapeType="1"/>
          </p:cNvSpPr>
          <p:nvPr/>
        </p:nvSpPr>
        <p:spPr bwMode="auto">
          <a:xfrm>
            <a:off x="3003550" y="3390901"/>
            <a:ext cx="457200" cy="76200"/>
          </a:xfrm>
          <a:prstGeom prst="line">
            <a:avLst/>
          </a:prstGeom>
          <a:noFill/>
          <a:ln w="127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0431" tIns="44423" rIns="90431" bIns="44423"/>
          <a:lstStyle/>
          <a:p>
            <a:endParaRPr lang="en-US" b="0">
              <a:latin typeface="+mn-lt"/>
            </a:endParaRPr>
          </a:p>
        </p:txBody>
      </p:sp>
      <p:sp>
        <p:nvSpPr>
          <p:cNvPr id="1656858" name="Line 26"/>
          <p:cNvSpPr>
            <a:spLocks noChangeShapeType="1"/>
          </p:cNvSpPr>
          <p:nvPr/>
        </p:nvSpPr>
        <p:spPr bwMode="auto">
          <a:xfrm flipV="1">
            <a:off x="3003550" y="5372100"/>
            <a:ext cx="457200" cy="152400"/>
          </a:xfrm>
          <a:prstGeom prst="line">
            <a:avLst/>
          </a:prstGeom>
          <a:noFill/>
          <a:ln w="127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0431" tIns="44423" rIns="90431" bIns="44423"/>
          <a:lstStyle/>
          <a:p>
            <a:endParaRPr lang="en-US" b="0">
              <a:latin typeface="+mn-lt"/>
            </a:endParaRPr>
          </a:p>
        </p:txBody>
      </p:sp>
      <p:sp>
        <p:nvSpPr>
          <p:cNvPr id="1656859" name="Text Box 27"/>
          <p:cNvSpPr txBox="1">
            <a:spLocks noChangeArrowheads="1"/>
          </p:cNvSpPr>
          <p:nvPr/>
        </p:nvSpPr>
        <p:spPr bwMode="auto">
          <a:xfrm>
            <a:off x="511175" y="5500633"/>
            <a:ext cx="3070225" cy="371094"/>
          </a:xfrm>
          <a:prstGeom prst="rect">
            <a:avLst/>
          </a:prstGeom>
          <a:noFill/>
          <a:ln>
            <a:noFill/>
          </a:ln>
          <a:effectLst/>
          <a:extLst>
            <a:ext uri="{909E8E84-426E-40dd-AFC4-6F175D3DCCD1}">
              <a14:hiddenFill xmlns="" xmlns:a14="http://schemas.microsoft.com/office/drawing/2010/main">
                <a:solidFill>
                  <a:schemeClr val="bg2"/>
                </a:solidFill>
              </a14:hiddenFill>
            </a:ex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lIns="90431" tIns="44423" rIns="90431" bIns="44423">
            <a:spAutoFit/>
          </a:bodyPr>
          <a:lstStyle/>
          <a:p>
            <a:pPr algn="ctr"/>
            <a:r>
              <a:rPr lang="en-US" sz="1800" b="0" dirty="0">
                <a:latin typeface="+mn-lt"/>
              </a:rPr>
              <a:t>Close </a:t>
            </a:r>
            <a:r>
              <a:rPr lang="en-US" sz="1800" b="0" dirty="0" smtClean="0">
                <a:latin typeface="+mn-lt"/>
              </a:rPr>
              <a:t>HTTP connection</a:t>
            </a:r>
            <a:endParaRPr lang="en-US" sz="1800" b="0" dirty="0">
              <a:latin typeface="+mn-lt"/>
            </a:endParaRPr>
          </a:p>
        </p:txBody>
      </p:sp>
    </p:spTree>
    <p:extLst>
      <p:ext uri="{BB962C8B-B14F-4D97-AF65-F5344CB8AC3E}">
        <p14:creationId xmlns:p14="http://schemas.microsoft.com/office/powerpoint/2010/main" val="6168051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5683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5684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65684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65684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5685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65685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65684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65684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65685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65685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1" nodeType="clickEffect">
                                  <p:stCondLst>
                                    <p:cond delay="0"/>
                                  </p:stCondLst>
                                  <p:childTnLst>
                                    <p:set>
                                      <p:cBhvr>
                                        <p:cTn id="30" dur="1" fill="hold">
                                          <p:stCondLst>
                                            <p:cond delay="0"/>
                                          </p:stCondLst>
                                        </p:cTn>
                                        <p:tgtEl>
                                          <p:spTgt spid="165684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65684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65684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656847"/>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65684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65685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65685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656858"/>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6568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6839" grpId="0" animBg="1"/>
      <p:bldP spid="1656840" grpId="0"/>
      <p:bldP spid="1656841" grpId="0" animBg="1"/>
      <p:bldP spid="1656842" grpId="0"/>
      <p:bldP spid="1656843" grpId="0" animBg="1"/>
      <p:bldP spid="1656843" grpId="1" animBg="1"/>
      <p:bldP spid="1656844" grpId="0"/>
      <p:bldP spid="1656845" grpId="0" animBg="1"/>
      <p:bldP spid="1656846" grpId="0" animBg="1"/>
      <p:bldP spid="1656847" grpId="0" animBg="1"/>
      <p:bldP spid="1656852" grpId="0" animBg="1"/>
      <p:bldP spid="1656853" grpId="0" animBg="1"/>
      <p:bldP spid="1656854" grpId="0"/>
      <p:bldP spid="1656855" grpId="0"/>
      <p:bldP spid="1656856" grpId="0"/>
      <p:bldP spid="1656857" grpId="0" animBg="1"/>
      <p:bldP spid="1656858" grpId="0" animBg="1"/>
      <p:bldP spid="165685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pPr>
              <a:defRPr/>
            </a:pPr>
            <a:fld id="{959EA10F-1B2C-564A-8529-6A1B9B53CF72}" type="slidenum">
              <a:rPr lang="en-US" altLang="en-US" smtClean="0"/>
              <a:pPr>
                <a:defRPr/>
              </a:pPr>
              <a:t>2</a:t>
            </a:fld>
            <a:endParaRPr lang="en-US" alt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76500" y="0"/>
            <a:ext cx="4166235" cy="6858000"/>
          </a:xfrm>
          <a:prstGeom prst="rect">
            <a:avLst/>
          </a:prstGeom>
        </p:spPr>
      </p:pic>
      <p:sp>
        <p:nvSpPr>
          <p:cNvPr id="7" name="Rectangle 6"/>
          <p:cNvSpPr/>
          <p:nvPr/>
        </p:nvSpPr>
        <p:spPr>
          <a:xfrm>
            <a:off x="327894" y="2967335"/>
            <a:ext cx="8488222" cy="923330"/>
          </a:xfrm>
          <a:prstGeom prst="rect">
            <a:avLst/>
          </a:prstGeom>
          <a:noFill/>
        </p:spPr>
        <p:txBody>
          <a:bodyPr wrap="none" lIns="91440" tIns="45720" rIns="91440" bIns="45720">
            <a:spAutoFit/>
          </a:bodyPr>
          <a:lstStyle/>
          <a:p>
            <a:pPr algn="ctr"/>
            <a:r>
              <a:rPr lang="en-US" sz="5400" b="1" cap="none" spc="0" dirty="0" err="1" smtClean="0">
                <a:ln w="12700">
                  <a:solidFill>
                    <a:schemeClr val="tx2">
                      <a:satMod val="155000"/>
                    </a:schemeClr>
                  </a:solidFill>
                  <a:prstDash val="solid"/>
                </a:ln>
                <a:solidFill>
                  <a:schemeClr val="bg2"/>
                </a:solidFill>
                <a:effectLst>
                  <a:outerShdw blurRad="41275" dist="20320" dir="1800000" algn="tl" rotWithShape="0">
                    <a:srgbClr val="000000">
                      <a:alpha val="40000"/>
                    </a:srgbClr>
                  </a:outerShdw>
                </a:effectLst>
              </a:rPr>
              <a:t>Ssssshhhhhhhhhhhhhhh</a:t>
            </a:r>
            <a:endParaRPr lang="en-US" sz="5400" b="1" cap="none" spc="0" dirty="0">
              <a:ln w="12700">
                <a:solidFill>
                  <a:schemeClr val="tx2">
                    <a:satMod val="155000"/>
                  </a:schemeClr>
                </a:solidFill>
                <a:prstDash val="solid"/>
              </a:ln>
              <a:solidFill>
                <a:schemeClr val="bg2"/>
              </a:solidFill>
              <a:effectLst>
                <a:outerShdw blurRad="41275" dist="20320" dir="1800000" algn="tl" rotWithShape="0">
                  <a:srgbClr val="000000">
                    <a:alpha val="40000"/>
                  </a:srgbClr>
                </a:outerShdw>
              </a:effectLst>
            </a:endParaRPr>
          </a:p>
        </p:txBody>
      </p:sp>
    </p:spTree>
    <p:extLst>
      <p:ext uri="{BB962C8B-B14F-4D97-AF65-F5344CB8AC3E}">
        <p14:creationId xmlns:p14="http://schemas.microsoft.com/office/powerpoint/2010/main" val="9566776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Text Box 4"/>
          <p:cNvSpPr txBox="1">
            <a:spLocks noChangeArrowheads="1"/>
          </p:cNvSpPr>
          <p:nvPr/>
        </p:nvSpPr>
        <p:spPr bwMode="auto">
          <a:xfrm>
            <a:off x="3541719" y="3654427"/>
            <a:ext cx="4955864" cy="193893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1383" tIns="45692" rIns="91383" bIns="45692">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dirty="0">
                <a:solidFill>
                  <a:srgbClr val="660066"/>
                </a:solidFill>
              </a:rPr>
              <a:t>GET /</a:t>
            </a:r>
            <a:r>
              <a:rPr lang="en-US" dirty="0" err="1">
                <a:solidFill>
                  <a:srgbClr val="660066"/>
                </a:solidFill>
              </a:rPr>
              <a:t>somedir</a:t>
            </a:r>
            <a:r>
              <a:rPr lang="en-US" dirty="0">
                <a:solidFill>
                  <a:srgbClr val="660066"/>
                </a:solidFill>
              </a:rPr>
              <a:t>/</a:t>
            </a:r>
            <a:r>
              <a:rPr lang="en-US" dirty="0" err="1">
                <a:solidFill>
                  <a:srgbClr val="660066"/>
                </a:solidFill>
              </a:rPr>
              <a:t>page.html</a:t>
            </a:r>
            <a:r>
              <a:rPr lang="en-US" dirty="0">
                <a:solidFill>
                  <a:srgbClr val="660066"/>
                </a:solidFill>
              </a:rPr>
              <a:t> HTTP/1.1</a:t>
            </a:r>
          </a:p>
          <a:p>
            <a:pPr algn="l"/>
            <a:r>
              <a:rPr lang="en-US" dirty="0">
                <a:solidFill>
                  <a:srgbClr val="660066"/>
                </a:solidFill>
              </a:rPr>
              <a:t>Host: </a:t>
            </a:r>
            <a:r>
              <a:rPr lang="en-US" dirty="0" err="1">
                <a:solidFill>
                  <a:srgbClr val="660066"/>
                </a:solidFill>
              </a:rPr>
              <a:t>www.someschool.edu</a:t>
            </a:r>
            <a:r>
              <a:rPr lang="en-US" dirty="0">
                <a:solidFill>
                  <a:srgbClr val="660066"/>
                </a:solidFill>
              </a:rPr>
              <a:t> </a:t>
            </a:r>
          </a:p>
          <a:p>
            <a:pPr algn="l"/>
            <a:r>
              <a:rPr lang="en-US" dirty="0">
                <a:solidFill>
                  <a:srgbClr val="660066"/>
                </a:solidFill>
              </a:rPr>
              <a:t>User-agent: Mozilla/4.0</a:t>
            </a:r>
          </a:p>
          <a:p>
            <a:pPr algn="l"/>
            <a:r>
              <a:rPr lang="en-US" dirty="0">
                <a:solidFill>
                  <a:srgbClr val="660066"/>
                </a:solidFill>
              </a:rPr>
              <a:t>Connection: close </a:t>
            </a:r>
          </a:p>
          <a:p>
            <a:pPr algn="l"/>
            <a:r>
              <a:rPr lang="en-US" dirty="0">
                <a:solidFill>
                  <a:srgbClr val="660066"/>
                </a:solidFill>
              </a:rPr>
              <a:t>Accept-language: </a:t>
            </a:r>
            <a:r>
              <a:rPr lang="en-US" dirty="0" err="1">
                <a:solidFill>
                  <a:srgbClr val="660066"/>
                </a:solidFill>
              </a:rPr>
              <a:t>fr</a:t>
            </a:r>
            <a:r>
              <a:rPr lang="en-US" dirty="0">
                <a:solidFill>
                  <a:srgbClr val="660066"/>
                </a:solidFill>
              </a:rPr>
              <a:t> </a:t>
            </a:r>
          </a:p>
          <a:p>
            <a:pPr algn="l"/>
            <a:r>
              <a:rPr lang="en-US" b="0" dirty="0">
                <a:solidFill>
                  <a:srgbClr val="660066"/>
                </a:solidFill>
                <a:latin typeface="Courier" charset="0"/>
              </a:rPr>
              <a:t>(blank line)</a:t>
            </a:r>
            <a:r>
              <a:rPr lang="en-US" dirty="0">
                <a:solidFill>
                  <a:srgbClr val="660066"/>
                </a:solidFill>
              </a:rPr>
              <a:t> </a:t>
            </a:r>
            <a:endParaRPr lang="en-US" sz="2400" b="0" dirty="0">
              <a:solidFill>
                <a:srgbClr val="660066"/>
              </a:solidFill>
              <a:latin typeface="Times New Roman" charset="0"/>
            </a:endParaRPr>
          </a:p>
        </p:txBody>
      </p:sp>
      <p:sp>
        <p:nvSpPr>
          <p:cNvPr id="50180" name="Rectangle 2"/>
          <p:cNvSpPr>
            <a:spLocks noGrp="1" noChangeArrowheads="1"/>
          </p:cNvSpPr>
          <p:nvPr>
            <p:ph type="title"/>
          </p:nvPr>
        </p:nvSpPr>
        <p:spPr/>
        <p:txBody>
          <a:bodyPr/>
          <a:lstStyle/>
          <a:p>
            <a:r>
              <a:rPr lang="en-US">
                <a:latin typeface="Helvetica" charset="0"/>
                <a:ea typeface="ＭＳ Ｐゴシック" charset="0"/>
                <a:cs typeface="ＭＳ Ｐゴシック" charset="0"/>
              </a:rPr>
              <a:t>Client-to-Server Communication</a:t>
            </a:r>
            <a:endParaRPr lang="en-US" sz="2400">
              <a:latin typeface="Helvetica" charset="0"/>
              <a:ea typeface="ＭＳ Ｐゴシック" charset="0"/>
              <a:cs typeface="ＭＳ Ｐゴシック" charset="0"/>
            </a:endParaRPr>
          </a:p>
        </p:txBody>
      </p:sp>
      <p:sp>
        <p:nvSpPr>
          <p:cNvPr id="1056771" name="Rectangle 3"/>
          <p:cNvSpPr>
            <a:spLocks noGrp="1" noChangeArrowheads="1"/>
          </p:cNvSpPr>
          <p:nvPr>
            <p:ph idx="1"/>
          </p:nvPr>
        </p:nvSpPr>
        <p:spPr/>
        <p:txBody>
          <a:bodyPr/>
          <a:lstStyle/>
          <a:p>
            <a:pPr>
              <a:lnSpc>
                <a:spcPct val="110000"/>
              </a:lnSpc>
            </a:pPr>
            <a:r>
              <a:rPr lang="en-US" dirty="0">
                <a:latin typeface="Arial" charset="0"/>
                <a:cs typeface="Arial" charset="0"/>
              </a:rPr>
              <a:t>HTTP Request Message</a:t>
            </a:r>
          </a:p>
          <a:p>
            <a:pPr lvl="1">
              <a:lnSpc>
                <a:spcPct val="110000"/>
              </a:lnSpc>
            </a:pPr>
            <a:r>
              <a:rPr lang="en-US" dirty="0">
                <a:latin typeface="Arial" charset="0"/>
                <a:ea typeface="Arial" charset="0"/>
                <a:cs typeface="Arial" charset="0"/>
              </a:rPr>
              <a:t>Request line:  method, resource, and protocol version</a:t>
            </a:r>
          </a:p>
          <a:p>
            <a:pPr lvl="1">
              <a:lnSpc>
                <a:spcPct val="110000"/>
              </a:lnSpc>
            </a:pPr>
            <a:r>
              <a:rPr lang="en-US" dirty="0">
                <a:latin typeface="Arial" charset="0"/>
                <a:ea typeface="Arial" charset="0"/>
                <a:cs typeface="Arial" charset="0"/>
              </a:rPr>
              <a:t>Request headers:  provide information or modify request</a:t>
            </a:r>
          </a:p>
          <a:p>
            <a:pPr lvl="1">
              <a:lnSpc>
                <a:spcPct val="110000"/>
              </a:lnSpc>
            </a:pPr>
            <a:r>
              <a:rPr lang="en-US" dirty="0">
                <a:latin typeface="Arial" charset="0"/>
                <a:ea typeface="Arial" charset="0"/>
                <a:cs typeface="Arial" charset="0"/>
              </a:rPr>
              <a:t>Body:  optional data (</a:t>
            </a:r>
            <a:r>
              <a:rPr lang="en-US" i="1" dirty="0">
                <a:latin typeface="Arial" charset="0"/>
                <a:ea typeface="Arial" charset="0"/>
                <a:cs typeface="Arial" charset="0"/>
              </a:rPr>
              <a:t>e.g.,</a:t>
            </a:r>
            <a:r>
              <a:rPr lang="en-US" dirty="0">
                <a:latin typeface="Arial" charset="0"/>
                <a:ea typeface="Arial" charset="0"/>
                <a:cs typeface="Arial" charset="0"/>
              </a:rPr>
              <a:t> to </a:t>
            </a:r>
            <a:r>
              <a:rPr lang="ja-JP" altLang="en-US" dirty="0">
                <a:latin typeface="Arial" charset="0"/>
                <a:ea typeface="Arial" charset="0"/>
                <a:cs typeface="Arial" charset="0"/>
              </a:rPr>
              <a:t>“</a:t>
            </a:r>
            <a:r>
              <a:rPr lang="en-US" dirty="0">
                <a:latin typeface="Arial" charset="0"/>
                <a:ea typeface="Arial" charset="0"/>
                <a:cs typeface="Arial" charset="0"/>
              </a:rPr>
              <a:t>POST</a:t>
            </a:r>
            <a:r>
              <a:rPr lang="ja-JP" altLang="en-US" dirty="0">
                <a:latin typeface="Arial" charset="0"/>
                <a:ea typeface="Arial" charset="0"/>
                <a:cs typeface="Arial" charset="0"/>
              </a:rPr>
              <a:t>”</a:t>
            </a:r>
            <a:r>
              <a:rPr lang="en-US" dirty="0">
                <a:latin typeface="Arial" charset="0"/>
                <a:ea typeface="Arial" charset="0"/>
                <a:cs typeface="Arial" charset="0"/>
              </a:rPr>
              <a:t> data to the server)</a:t>
            </a:r>
          </a:p>
        </p:txBody>
      </p:sp>
      <p:sp>
        <p:nvSpPr>
          <p:cNvPr id="50182" name="Text Box 5"/>
          <p:cNvSpPr txBox="1">
            <a:spLocks noChangeArrowheads="1"/>
          </p:cNvSpPr>
          <p:nvPr/>
        </p:nvSpPr>
        <p:spPr bwMode="auto">
          <a:xfrm>
            <a:off x="228600" y="3641726"/>
            <a:ext cx="2971800" cy="37365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1383" tIns="45692" rIns="91383" bIns="45692">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ctr"/>
            <a:r>
              <a:rPr lang="en-US" sz="1800" i="1" dirty="0">
                <a:solidFill>
                  <a:schemeClr val="accent2"/>
                </a:solidFill>
                <a:latin typeface="Arial" charset="0"/>
              </a:rPr>
              <a:t>request line</a:t>
            </a:r>
            <a:endParaRPr lang="en-US" sz="1800" b="0" i="1" dirty="0">
              <a:solidFill>
                <a:schemeClr val="accent2"/>
              </a:solidFill>
              <a:latin typeface="Arial" charset="0"/>
            </a:endParaRPr>
          </a:p>
        </p:txBody>
      </p:sp>
      <p:sp>
        <p:nvSpPr>
          <p:cNvPr id="50183" name="Line 6"/>
          <p:cNvSpPr>
            <a:spLocks noChangeShapeType="1"/>
          </p:cNvSpPr>
          <p:nvPr/>
        </p:nvSpPr>
        <p:spPr bwMode="auto">
          <a:xfrm flipV="1">
            <a:off x="2514600" y="3886200"/>
            <a:ext cx="1066800" cy="0"/>
          </a:xfrm>
          <a:prstGeom prst="line">
            <a:avLst/>
          </a:prstGeom>
          <a:noFill/>
          <a:ln w="19050">
            <a:solidFill>
              <a:schemeClr val="accent2"/>
            </a:solidFill>
            <a:round/>
            <a:headEnd/>
            <a:tailEnd type="triangle" w="med" len="med"/>
          </a:ln>
          <a:extLst>
            <a:ext uri="{909E8E84-426E-40dd-AFC4-6F175D3DCCD1}">
              <a14:hiddenFill xmlns="" xmlns:a14="http://schemas.microsoft.com/office/drawing/2010/main">
                <a:noFill/>
              </a14:hiddenFill>
            </a:ext>
          </a:extLst>
        </p:spPr>
        <p:txBody>
          <a:bodyPr wrap="none" lIns="91383" tIns="45692" rIns="91383" bIns="45692" anchor="ctr"/>
          <a:lstStyle/>
          <a:p>
            <a:pPr algn="ctr"/>
            <a:endParaRPr lang="en-US"/>
          </a:p>
        </p:txBody>
      </p:sp>
      <p:sp>
        <p:nvSpPr>
          <p:cNvPr id="50184" name="Freeform 7"/>
          <p:cNvSpPr>
            <a:spLocks/>
          </p:cNvSpPr>
          <p:nvPr/>
        </p:nvSpPr>
        <p:spPr bwMode="auto">
          <a:xfrm>
            <a:off x="3581400" y="3978287"/>
            <a:ext cx="228600" cy="1279525"/>
          </a:xfrm>
          <a:custGeom>
            <a:avLst/>
            <a:gdLst>
              <a:gd name="T0" fmla="*/ 185928 w 150"/>
              <a:gd name="T1" fmla="*/ 8309 h 924"/>
              <a:gd name="T2" fmla="*/ 0 w 150"/>
              <a:gd name="T3" fmla="*/ 0 h 924"/>
              <a:gd name="T4" fmla="*/ 0 w 150"/>
              <a:gd name="T5" fmla="*/ 1279525 h 924"/>
              <a:gd name="T6" fmla="*/ 228600 w 150"/>
              <a:gd name="T7" fmla="*/ 1271216 h 924"/>
              <a:gd name="T8" fmla="*/ 0 60000 65536"/>
              <a:gd name="T9" fmla="*/ 0 60000 65536"/>
              <a:gd name="T10" fmla="*/ 0 60000 65536"/>
              <a:gd name="T11" fmla="*/ 0 60000 65536"/>
              <a:gd name="T12" fmla="*/ 0 w 150"/>
              <a:gd name="T13" fmla="*/ 0 h 924"/>
              <a:gd name="T14" fmla="*/ 150 w 150"/>
              <a:gd name="T15" fmla="*/ 924 h 924"/>
            </a:gdLst>
            <a:ahLst/>
            <a:cxnLst>
              <a:cxn ang="T8">
                <a:pos x="T0" y="T1"/>
              </a:cxn>
              <a:cxn ang="T9">
                <a:pos x="T2" y="T3"/>
              </a:cxn>
              <a:cxn ang="T10">
                <a:pos x="T4" y="T5"/>
              </a:cxn>
              <a:cxn ang="T11">
                <a:pos x="T6" y="T7"/>
              </a:cxn>
            </a:cxnLst>
            <a:rect l="T12" t="T13" r="T14" b="T15"/>
            <a:pathLst>
              <a:path w="150" h="924">
                <a:moveTo>
                  <a:pt x="122" y="6"/>
                </a:moveTo>
                <a:lnTo>
                  <a:pt x="0" y="0"/>
                </a:lnTo>
                <a:lnTo>
                  <a:pt x="0" y="924"/>
                </a:lnTo>
                <a:lnTo>
                  <a:pt x="150" y="918"/>
                </a:lnTo>
              </a:path>
            </a:pathLst>
          </a:custGeom>
          <a:noFill/>
          <a:ln w="19050">
            <a:solidFill>
              <a:schemeClr val="accent2"/>
            </a:solidFill>
            <a:round/>
            <a:headEnd/>
            <a:tailEnd/>
          </a:ln>
          <a:extLst>
            <a:ext uri="{909E8E84-426E-40dd-AFC4-6F175D3DCCD1}">
              <a14:hiddenFill xmlns="" xmlns:a14="http://schemas.microsoft.com/office/drawing/2010/main">
                <a:solidFill>
                  <a:srgbClr val="FFFFFF"/>
                </a:solidFill>
              </a14:hiddenFill>
            </a:ext>
          </a:extLst>
        </p:spPr>
        <p:txBody>
          <a:bodyPr wrap="none" lIns="91383" tIns="45692" rIns="91383" bIns="45692" anchor="ctr"/>
          <a:lstStyle/>
          <a:p>
            <a:pPr algn="ctr"/>
            <a:endParaRPr lang="en-US"/>
          </a:p>
        </p:txBody>
      </p:sp>
      <p:sp>
        <p:nvSpPr>
          <p:cNvPr id="50185" name="Text Box 8"/>
          <p:cNvSpPr txBox="1">
            <a:spLocks noChangeArrowheads="1"/>
          </p:cNvSpPr>
          <p:nvPr/>
        </p:nvSpPr>
        <p:spPr bwMode="auto">
          <a:xfrm>
            <a:off x="2590801" y="4267201"/>
            <a:ext cx="1010839" cy="65498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1383" tIns="45692" rIns="91383" bIns="45692">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sz="1800" i="1">
                <a:solidFill>
                  <a:schemeClr val="accent2"/>
                </a:solidFill>
                <a:latin typeface="Arial" charset="0"/>
              </a:rPr>
              <a:t>header</a:t>
            </a:r>
          </a:p>
          <a:p>
            <a:pPr algn="l"/>
            <a:r>
              <a:rPr lang="en-US" sz="1800" i="1">
                <a:solidFill>
                  <a:schemeClr val="accent2"/>
                </a:solidFill>
                <a:latin typeface="Arial" charset="0"/>
              </a:rPr>
              <a:t> lines</a:t>
            </a:r>
          </a:p>
        </p:txBody>
      </p:sp>
      <p:sp>
        <p:nvSpPr>
          <p:cNvPr id="50186" name="Line 9"/>
          <p:cNvSpPr>
            <a:spLocks noChangeShapeType="1"/>
          </p:cNvSpPr>
          <p:nvPr/>
        </p:nvSpPr>
        <p:spPr bwMode="auto">
          <a:xfrm flipV="1">
            <a:off x="2779715" y="5410201"/>
            <a:ext cx="877887" cy="381000"/>
          </a:xfrm>
          <a:prstGeom prst="line">
            <a:avLst/>
          </a:prstGeom>
          <a:noFill/>
          <a:ln w="19050">
            <a:solidFill>
              <a:schemeClr val="accent2"/>
            </a:solidFill>
            <a:round/>
            <a:headEnd/>
            <a:tailEnd type="triangle" w="med" len="med"/>
          </a:ln>
          <a:extLst>
            <a:ext uri="{909E8E84-426E-40dd-AFC4-6F175D3DCCD1}">
              <a14:hiddenFill xmlns="" xmlns:a14="http://schemas.microsoft.com/office/drawing/2010/main">
                <a:noFill/>
              </a14:hiddenFill>
            </a:ext>
          </a:extLst>
        </p:spPr>
        <p:txBody>
          <a:bodyPr wrap="none" lIns="91383" tIns="45692" rIns="91383" bIns="45692" anchor="ctr"/>
          <a:lstStyle/>
          <a:p>
            <a:pPr algn="ctr"/>
            <a:endParaRPr lang="en-US"/>
          </a:p>
        </p:txBody>
      </p:sp>
      <p:sp>
        <p:nvSpPr>
          <p:cNvPr id="50187" name="Text Box 10"/>
          <p:cNvSpPr txBox="1">
            <a:spLocks noChangeArrowheads="1"/>
          </p:cNvSpPr>
          <p:nvPr/>
        </p:nvSpPr>
        <p:spPr bwMode="auto">
          <a:xfrm>
            <a:off x="304800" y="5791201"/>
            <a:ext cx="3124200" cy="65498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1383" tIns="45692" rIns="91383" bIns="45692">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ctr"/>
            <a:r>
              <a:rPr lang="en-US" sz="1800" i="1" dirty="0">
                <a:solidFill>
                  <a:schemeClr val="accent2"/>
                </a:solidFill>
                <a:latin typeface="Arial" charset="0"/>
              </a:rPr>
              <a:t>carriage return line feed</a:t>
            </a:r>
          </a:p>
          <a:p>
            <a:pPr algn="ctr"/>
            <a:r>
              <a:rPr lang="en-US" sz="1800" i="1" dirty="0">
                <a:solidFill>
                  <a:schemeClr val="accent2"/>
                </a:solidFill>
                <a:latin typeface="Arial" charset="0"/>
              </a:rPr>
              <a:t>indicates end of message</a:t>
            </a:r>
            <a:endParaRPr lang="en-US" sz="1800" b="0" i="1" dirty="0">
              <a:solidFill>
                <a:schemeClr val="accent2"/>
              </a:solidFill>
              <a:latin typeface="Times New Roman" charset="0"/>
            </a:endParaRPr>
          </a:p>
        </p:txBody>
      </p:sp>
      <p:grpSp>
        <p:nvGrpSpPr>
          <p:cNvPr id="2" name="Group 35"/>
          <p:cNvGrpSpPr>
            <a:grpSpLocks/>
          </p:cNvGrpSpPr>
          <p:nvPr/>
        </p:nvGrpSpPr>
        <p:grpSpPr bwMode="auto">
          <a:xfrm>
            <a:off x="2987676" y="1828800"/>
            <a:ext cx="1355725" cy="2228850"/>
            <a:chOff x="1824" y="1140"/>
            <a:chExt cx="854" cy="1404"/>
          </a:xfrm>
        </p:grpSpPr>
        <p:sp>
          <p:nvSpPr>
            <p:cNvPr id="50204" name="Oval 11"/>
            <p:cNvSpPr>
              <a:spLocks noChangeArrowheads="1"/>
            </p:cNvSpPr>
            <p:nvPr/>
          </p:nvSpPr>
          <p:spPr bwMode="auto">
            <a:xfrm>
              <a:off x="1824" y="1140"/>
              <a:ext cx="816" cy="240"/>
            </a:xfrm>
            <a:prstGeom prst="ellipse">
              <a:avLst/>
            </a:prstGeom>
            <a:noFill/>
            <a:ln w="19050">
              <a:solidFill>
                <a:srgbClr val="0000FF"/>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50205" name="Oval 12"/>
            <p:cNvSpPr>
              <a:spLocks noChangeArrowheads="1"/>
            </p:cNvSpPr>
            <p:nvPr/>
          </p:nvSpPr>
          <p:spPr bwMode="auto">
            <a:xfrm>
              <a:off x="2150" y="2304"/>
              <a:ext cx="528" cy="240"/>
            </a:xfrm>
            <a:prstGeom prst="ellipse">
              <a:avLst/>
            </a:prstGeom>
            <a:noFill/>
            <a:ln w="19050">
              <a:solidFill>
                <a:srgbClr val="0000FF"/>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cxnSp>
          <p:nvCxnSpPr>
            <p:cNvPr id="50206" name="AutoShape 13"/>
            <p:cNvCxnSpPr>
              <a:cxnSpLocks noChangeShapeType="1"/>
              <a:stCxn id="50204" idx="4"/>
            </p:cNvCxnSpPr>
            <p:nvPr/>
          </p:nvCxnSpPr>
          <p:spPr bwMode="auto">
            <a:xfrm>
              <a:off x="2232" y="1386"/>
              <a:ext cx="158" cy="906"/>
            </a:xfrm>
            <a:prstGeom prst="straightConnector1">
              <a:avLst/>
            </a:prstGeom>
            <a:noFill/>
            <a:ln w="19050">
              <a:solidFill>
                <a:srgbClr val="0000FF"/>
              </a:solidFill>
              <a:round/>
              <a:headEnd type="triangle" w="med" len="med"/>
              <a:tailEnd type="triangle" w="med" len="med"/>
            </a:ln>
            <a:extLst>
              <a:ext uri="{909E8E84-426E-40dd-AFC4-6F175D3DCCD1}">
                <a14:hiddenFill xmlns="" xmlns:a14="http://schemas.microsoft.com/office/drawing/2010/main">
                  <a:noFill/>
                </a14:hiddenFill>
              </a:ext>
            </a:extLst>
          </p:spPr>
        </p:cxnSp>
      </p:grpSp>
      <p:grpSp>
        <p:nvGrpSpPr>
          <p:cNvPr id="3" name="Group 38"/>
          <p:cNvGrpSpPr>
            <a:grpSpLocks/>
          </p:cNvGrpSpPr>
          <p:nvPr/>
        </p:nvGrpSpPr>
        <p:grpSpPr bwMode="auto">
          <a:xfrm>
            <a:off x="4267201" y="1885950"/>
            <a:ext cx="2895600" cy="2228850"/>
            <a:chOff x="2592" y="1140"/>
            <a:chExt cx="1824" cy="1404"/>
          </a:xfrm>
        </p:grpSpPr>
        <p:sp>
          <p:nvSpPr>
            <p:cNvPr id="50201" name="Oval 16"/>
            <p:cNvSpPr>
              <a:spLocks noChangeArrowheads="1"/>
            </p:cNvSpPr>
            <p:nvPr/>
          </p:nvSpPr>
          <p:spPr bwMode="auto">
            <a:xfrm>
              <a:off x="2592" y="1140"/>
              <a:ext cx="912" cy="240"/>
            </a:xfrm>
            <a:prstGeom prst="ellipse">
              <a:avLst/>
            </a:prstGeom>
            <a:noFill/>
            <a:ln w="19050">
              <a:solidFill>
                <a:srgbClr val="0000FF"/>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50202" name="Oval 17"/>
            <p:cNvSpPr>
              <a:spLocks noChangeArrowheads="1"/>
            </p:cNvSpPr>
            <p:nvPr/>
          </p:nvSpPr>
          <p:spPr bwMode="auto">
            <a:xfrm>
              <a:off x="2640" y="2256"/>
              <a:ext cx="1776" cy="288"/>
            </a:xfrm>
            <a:prstGeom prst="ellipse">
              <a:avLst/>
            </a:prstGeom>
            <a:noFill/>
            <a:ln w="19050">
              <a:solidFill>
                <a:srgbClr val="0000FF"/>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cxnSp>
          <p:nvCxnSpPr>
            <p:cNvPr id="50203" name="AutoShape 18"/>
            <p:cNvCxnSpPr>
              <a:cxnSpLocks noChangeShapeType="1"/>
              <a:stCxn id="50201" idx="4"/>
            </p:cNvCxnSpPr>
            <p:nvPr/>
          </p:nvCxnSpPr>
          <p:spPr bwMode="auto">
            <a:xfrm>
              <a:off x="3048" y="1386"/>
              <a:ext cx="137" cy="906"/>
            </a:xfrm>
            <a:prstGeom prst="straightConnector1">
              <a:avLst/>
            </a:prstGeom>
            <a:noFill/>
            <a:ln w="19050">
              <a:solidFill>
                <a:srgbClr val="0000FF"/>
              </a:solidFill>
              <a:round/>
              <a:headEnd type="triangle" w="med" len="med"/>
              <a:tailEnd type="triangle" w="med" len="med"/>
            </a:ln>
            <a:extLst>
              <a:ext uri="{909E8E84-426E-40dd-AFC4-6F175D3DCCD1}">
                <a14:hiddenFill xmlns="" xmlns:a14="http://schemas.microsoft.com/office/drawing/2010/main">
                  <a:noFill/>
                </a14:hiddenFill>
              </a:ext>
            </a:extLst>
          </p:spPr>
        </p:cxnSp>
      </p:grpSp>
      <p:grpSp>
        <p:nvGrpSpPr>
          <p:cNvPr id="4" name="Group 37"/>
          <p:cNvGrpSpPr>
            <a:grpSpLocks/>
          </p:cNvGrpSpPr>
          <p:nvPr/>
        </p:nvGrpSpPr>
        <p:grpSpPr bwMode="auto">
          <a:xfrm>
            <a:off x="6167448" y="1752600"/>
            <a:ext cx="2447925" cy="2362200"/>
            <a:chOff x="3840" y="1056"/>
            <a:chExt cx="1542" cy="1488"/>
          </a:xfrm>
        </p:grpSpPr>
        <p:sp>
          <p:nvSpPr>
            <p:cNvPr id="50198" name="Oval 20"/>
            <p:cNvSpPr>
              <a:spLocks noChangeArrowheads="1"/>
            </p:cNvSpPr>
            <p:nvPr/>
          </p:nvSpPr>
          <p:spPr bwMode="auto">
            <a:xfrm>
              <a:off x="3840" y="1056"/>
              <a:ext cx="1491" cy="324"/>
            </a:xfrm>
            <a:prstGeom prst="ellipse">
              <a:avLst/>
            </a:prstGeom>
            <a:noFill/>
            <a:ln w="19050">
              <a:solidFill>
                <a:srgbClr val="0000FF"/>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50199" name="Oval 21"/>
            <p:cNvSpPr>
              <a:spLocks noChangeArrowheads="1"/>
            </p:cNvSpPr>
            <p:nvPr/>
          </p:nvSpPr>
          <p:spPr bwMode="auto">
            <a:xfrm>
              <a:off x="4371" y="2256"/>
              <a:ext cx="1011" cy="288"/>
            </a:xfrm>
            <a:prstGeom prst="ellipse">
              <a:avLst/>
            </a:prstGeom>
            <a:noFill/>
            <a:ln w="19050">
              <a:solidFill>
                <a:srgbClr val="0000FF"/>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cxnSp>
          <p:nvCxnSpPr>
            <p:cNvPr id="50200" name="AutoShape 22"/>
            <p:cNvCxnSpPr>
              <a:cxnSpLocks noChangeShapeType="1"/>
              <a:stCxn id="50198" idx="4"/>
              <a:endCxn id="50199" idx="0"/>
            </p:cNvCxnSpPr>
            <p:nvPr/>
          </p:nvCxnSpPr>
          <p:spPr bwMode="auto">
            <a:xfrm>
              <a:off x="4586" y="1380"/>
              <a:ext cx="291" cy="876"/>
            </a:xfrm>
            <a:prstGeom prst="straightConnector1">
              <a:avLst/>
            </a:prstGeom>
            <a:noFill/>
            <a:ln w="19050">
              <a:solidFill>
                <a:srgbClr val="0000FF"/>
              </a:solidFill>
              <a:round/>
              <a:headEnd type="triangle" w="med" len="med"/>
              <a:tailEnd type="triangle" w="med" len="med"/>
            </a:ln>
            <a:extLst>
              <a:ext uri="{909E8E84-426E-40dd-AFC4-6F175D3DCCD1}">
                <a14:hiddenFill xmlns="" xmlns:a14="http://schemas.microsoft.com/office/drawing/2010/main">
                  <a:noFill/>
                </a14:hiddenFill>
              </a:ext>
            </a:extLst>
          </p:spPr>
        </p:cxnSp>
      </p:grpSp>
      <p:grpSp>
        <p:nvGrpSpPr>
          <p:cNvPr id="50193" name="Group 39"/>
          <p:cNvGrpSpPr>
            <a:grpSpLocks/>
          </p:cNvGrpSpPr>
          <p:nvPr/>
        </p:nvGrpSpPr>
        <p:grpSpPr bwMode="auto">
          <a:xfrm>
            <a:off x="2057400" y="2667001"/>
            <a:ext cx="6324600" cy="3810000"/>
            <a:chOff x="1296" y="1680"/>
            <a:chExt cx="3984" cy="2400"/>
          </a:xfrm>
        </p:grpSpPr>
        <p:sp>
          <p:nvSpPr>
            <p:cNvPr id="50195" name="Oval 26"/>
            <p:cNvSpPr>
              <a:spLocks noChangeArrowheads="1"/>
            </p:cNvSpPr>
            <p:nvPr/>
          </p:nvSpPr>
          <p:spPr bwMode="auto">
            <a:xfrm>
              <a:off x="1296" y="1680"/>
              <a:ext cx="1248" cy="384"/>
            </a:xfrm>
            <a:prstGeom prst="ellipse">
              <a:avLst/>
            </a:prstGeom>
            <a:noFill/>
            <a:ln w="19050">
              <a:solidFill>
                <a:srgbClr val="0000FF"/>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50196" name="Oval 27"/>
            <p:cNvSpPr>
              <a:spLocks noChangeArrowheads="1"/>
            </p:cNvSpPr>
            <p:nvPr/>
          </p:nvSpPr>
          <p:spPr bwMode="auto">
            <a:xfrm>
              <a:off x="2160" y="3504"/>
              <a:ext cx="3120" cy="576"/>
            </a:xfrm>
            <a:prstGeom prst="ellipse">
              <a:avLst/>
            </a:prstGeom>
            <a:noFill/>
            <a:ln w="19050">
              <a:solidFill>
                <a:srgbClr val="0000FF"/>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cxnSp>
          <p:nvCxnSpPr>
            <p:cNvPr id="50197" name="AutoShape 28"/>
            <p:cNvCxnSpPr>
              <a:cxnSpLocks noChangeShapeType="1"/>
              <a:stCxn id="50195" idx="4"/>
              <a:endCxn id="50196" idx="1"/>
            </p:cNvCxnSpPr>
            <p:nvPr/>
          </p:nvCxnSpPr>
          <p:spPr bwMode="auto">
            <a:xfrm>
              <a:off x="1920" y="2064"/>
              <a:ext cx="697" cy="1524"/>
            </a:xfrm>
            <a:prstGeom prst="straightConnector1">
              <a:avLst/>
            </a:prstGeom>
            <a:noFill/>
            <a:ln w="19050">
              <a:solidFill>
                <a:srgbClr val="0000FF"/>
              </a:solidFill>
              <a:round/>
              <a:headEnd type="triangle" w="med" len="med"/>
              <a:tailEnd type="triangle" w="med" len="med"/>
            </a:ln>
            <a:extLst>
              <a:ext uri="{909E8E84-426E-40dd-AFC4-6F175D3DCCD1}">
                <a14:hiddenFill xmlns="" xmlns:a14="http://schemas.microsoft.com/office/drawing/2010/main">
                  <a:noFill/>
                </a14:hiddenFill>
              </a:ext>
            </a:extLst>
          </p:spPr>
        </p:cxnSp>
      </p:grpSp>
    </p:spTree>
    <p:extLst>
      <p:ext uri="{BB962C8B-B14F-4D97-AF65-F5344CB8AC3E}">
        <p14:creationId xmlns:p14="http://schemas.microsoft.com/office/powerpoint/2010/main" val="7411298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1056771">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subTnLst>
                                    <p:set>
                                      <p:cBhvr override="childStyle">
                                        <p:cTn dur="1" fill="hold" display="0" masterRel="nextClick" afterEffect="1"/>
                                        <p:tgtEl>
                                          <p:spTgt spid="2"/>
                                        </p:tgtEl>
                                        <p:attrNameLst>
                                          <p:attrName>style.visibility</p:attrName>
                                        </p:attrNameLst>
                                      </p:cBhvr>
                                      <p:to>
                                        <p:strVal val="hidden"/>
                                      </p:to>
                                    </p:set>
                                  </p:sub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subTnLst>
                                    <p:set>
                                      <p:cBhvr override="childStyle">
                                        <p:cTn dur="1" fill="hold" display="0" masterRel="nextClick" afterEffect="1"/>
                                        <p:tgtEl>
                                          <p:spTgt spid="3"/>
                                        </p:tgtEl>
                                        <p:attrNameLst>
                                          <p:attrName>style.visibility</p:attrName>
                                        </p:attrNameLst>
                                      </p:cBhvr>
                                      <p:to>
                                        <p:strVal val="hidden"/>
                                      </p:to>
                                    </p:set>
                                  </p:sub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subTnLst>
                                    <p:set>
                                      <p:cBhvr override="childStyle">
                                        <p:cTn dur="1" fill="hold" display="0" masterRel="nextClick" afterEffect="1"/>
                                        <p:tgtEl>
                                          <p:spTgt spid="4"/>
                                        </p:tgtEl>
                                        <p:attrNameLst>
                                          <p:attrName>style.visibility</p:attrName>
                                        </p:attrNameLst>
                                      </p:cBhvr>
                                      <p:to>
                                        <p:strVal val="hidden"/>
                                      </p:to>
                                    </p:set>
                                  </p:sub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56771">
                                            <p:txEl>
                                              <p:pRg st="2" end="2"/>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56771">
                                            <p:txEl>
                                              <p:pRg st="3" end="3"/>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019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6771"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Rectangle 2"/>
          <p:cNvSpPr>
            <a:spLocks noGrp="1" noChangeArrowheads="1"/>
          </p:cNvSpPr>
          <p:nvPr>
            <p:ph type="title"/>
          </p:nvPr>
        </p:nvSpPr>
        <p:spPr/>
        <p:txBody>
          <a:bodyPr/>
          <a:lstStyle/>
          <a:p>
            <a:r>
              <a:rPr lang="en-US" dirty="0">
                <a:latin typeface="Helvetica" charset="0"/>
                <a:ea typeface="ＭＳ Ｐゴシック" charset="0"/>
                <a:cs typeface="ＭＳ Ｐゴシック" charset="0"/>
              </a:rPr>
              <a:t>Server-to-Client Communication</a:t>
            </a:r>
          </a:p>
        </p:txBody>
      </p:sp>
      <p:sp>
        <p:nvSpPr>
          <p:cNvPr id="1058819" name="Rectangle 3"/>
          <p:cNvSpPr>
            <a:spLocks noGrp="1" noChangeArrowheads="1"/>
          </p:cNvSpPr>
          <p:nvPr>
            <p:ph idx="1"/>
          </p:nvPr>
        </p:nvSpPr>
        <p:spPr/>
        <p:txBody>
          <a:bodyPr/>
          <a:lstStyle/>
          <a:p>
            <a:pPr>
              <a:lnSpc>
                <a:spcPct val="110000"/>
              </a:lnSpc>
            </a:pPr>
            <a:r>
              <a:rPr lang="en-US" sz="2200" dirty="0">
                <a:latin typeface="Arial" charset="0"/>
                <a:cs typeface="Arial" charset="0"/>
              </a:rPr>
              <a:t>HTTP Response Message</a:t>
            </a:r>
          </a:p>
          <a:p>
            <a:pPr lvl="1">
              <a:lnSpc>
                <a:spcPct val="110000"/>
              </a:lnSpc>
            </a:pPr>
            <a:r>
              <a:rPr lang="en-US" sz="2200" dirty="0">
                <a:latin typeface="Arial" charset="0"/>
                <a:ea typeface="Arial" charset="0"/>
                <a:cs typeface="Arial" charset="0"/>
              </a:rPr>
              <a:t>Status line:  protocol version, status code, status phrase</a:t>
            </a:r>
          </a:p>
          <a:p>
            <a:pPr lvl="1">
              <a:lnSpc>
                <a:spcPct val="110000"/>
              </a:lnSpc>
            </a:pPr>
            <a:r>
              <a:rPr lang="en-US" sz="2200" dirty="0">
                <a:latin typeface="Arial" charset="0"/>
                <a:ea typeface="Arial" charset="0"/>
                <a:cs typeface="Arial" charset="0"/>
              </a:rPr>
              <a:t>Response headers:  provide information</a:t>
            </a:r>
          </a:p>
          <a:p>
            <a:pPr lvl="1">
              <a:lnSpc>
                <a:spcPct val="110000"/>
              </a:lnSpc>
            </a:pPr>
            <a:r>
              <a:rPr lang="en-US" sz="2200" dirty="0">
                <a:latin typeface="Arial" charset="0"/>
                <a:ea typeface="Arial" charset="0"/>
                <a:cs typeface="Arial" charset="0"/>
              </a:rPr>
              <a:t>Body:  optional data</a:t>
            </a:r>
          </a:p>
        </p:txBody>
      </p:sp>
      <p:sp>
        <p:nvSpPr>
          <p:cNvPr id="54277" name="Text Box 4"/>
          <p:cNvSpPr txBox="1">
            <a:spLocks noChangeArrowheads="1"/>
          </p:cNvSpPr>
          <p:nvPr/>
        </p:nvSpPr>
        <p:spPr bwMode="auto">
          <a:xfrm>
            <a:off x="3090865" y="3622677"/>
            <a:ext cx="5571517" cy="28622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1383" tIns="45692" rIns="91383" bIns="45692">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dirty="0">
                <a:solidFill>
                  <a:srgbClr val="660066"/>
                </a:solidFill>
              </a:rPr>
              <a:t>HTTP/1.1 200 OK </a:t>
            </a:r>
          </a:p>
          <a:p>
            <a:pPr algn="l"/>
            <a:r>
              <a:rPr lang="en-US" dirty="0">
                <a:solidFill>
                  <a:srgbClr val="660066"/>
                </a:solidFill>
              </a:rPr>
              <a:t>Connection close</a:t>
            </a:r>
          </a:p>
          <a:p>
            <a:pPr algn="l"/>
            <a:r>
              <a:rPr lang="en-US" dirty="0">
                <a:solidFill>
                  <a:srgbClr val="660066"/>
                </a:solidFill>
              </a:rPr>
              <a:t>Date: Thu, 06 Aug 2006 12:00:15 GMT </a:t>
            </a:r>
          </a:p>
          <a:p>
            <a:pPr algn="l"/>
            <a:r>
              <a:rPr lang="en-US" dirty="0">
                <a:solidFill>
                  <a:srgbClr val="660066"/>
                </a:solidFill>
              </a:rPr>
              <a:t>Server: Apache/1.3.0 (Unix) </a:t>
            </a:r>
          </a:p>
          <a:p>
            <a:pPr algn="l"/>
            <a:r>
              <a:rPr lang="en-US" dirty="0">
                <a:solidFill>
                  <a:srgbClr val="660066"/>
                </a:solidFill>
              </a:rPr>
              <a:t>Last-Modified: Mon, 22 Jun 2006 ... </a:t>
            </a:r>
          </a:p>
          <a:p>
            <a:pPr algn="l"/>
            <a:r>
              <a:rPr lang="en-US" dirty="0">
                <a:solidFill>
                  <a:srgbClr val="660066"/>
                </a:solidFill>
              </a:rPr>
              <a:t>Content-Length: 6821 </a:t>
            </a:r>
          </a:p>
          <a:p>
            <a:pPr algn="l"/>
            <a:r>
              <a:rPr lang="en-US" dirty="0">
                <a:solidFill>
                  <a:srgbClr val="660066"/>
                </a:solidFill>
              </a:rPr>
              <a:t>Content-Type: text/html</a:t>
            </a:r>
          </a:p>
          <a:p>
            <a:pPr algn="l"/>
            <a:r>
              <a:rPr lang="en-US" b="0" dirty="0">
                <a:solidFill>
                  <a:srgbClr val="F19685"/>
                </a:solidFill>
                <a:latin typeface="Courier" charset="0"/>
              </a:rPr>
              <a:t>(blank line)</a:t>
            </a:r>
            <a:r>
              <a:rPr lang="en-US" dirty="0">
                <a:solidFill>
                  <a:schemeClr val="hlink"/>
                </a:solidFill>
              </a:rPr>
              <a:t> </a:t>
            </a:r>
          </a:p>
          <a:p>
            <a:pPr algn="l"/>
            <a:r>
              <a:rPr lang="en-US" dirty="0">
                <a:solidFill>
                  <a:srgbClr val="660066"/>
                </a:solidFill>
              </a:rPr>
              <a:t>data data data data data ... </a:t>
            </a:r>
          </a:p>
        </p:txBody>
      </p:sp>
      <p:sp>
        <p:nvSpPr>
          <p:cNvPr id="54278" name="Text Box 5"/>
          <p:cNvSpPr txBox="1">
            <a:spLocks noChangeArrowheads="1"/>
          </p:cNvSpPr>
          <p:nvPr/>
        </p:nvSpPr>
        <p:spPr bwMode="auto">
          <a:xfrm>
            <a:off x="304800" y="3457575"/>
            <a:ext cx="2209800" cy="89249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1383" tIns="45692" rIns="91383" bIns="45692">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i="1" dirty="0">
                <a:solidFill>
                  <a:schemeClr val="accent2"/>
                </a:solidFill>
                <a:latin typeface="Arial" charset="0"/>
              </a:rPr>
              <a:t>status line</a:t>
            </a:r>
            <a:endParaRPr lang="en-US" b="0" dirty="0">
              <a:solidFill>
                <a:schemeClr val="accent2"/>
              </a:solidFill>
              <a:latin typeface="Arial" charset="0"/>
            </a:endParaRPr>
          </a:p>
          <a:p>
            <a:pPr algn="l"/>
            <a:r>
              <a:rPr lang="en-US" sz="1600" b="0" dirty="0">
                <a:solidFill>
                  <a:schemeClr val="accent2"/>
                </a:solidFill>
                <a:latin typeface="Arial" charset="0"/>
              </a:rPr>
              <a:t>(protocol, status code, status phrase)</a:t>
            </a:r>
            <a:endParaRPr lang="en-US" sz="2400" b="0" dirty="0">
              <a:solidFill>
                <a:schemeClr val="accent2"/>
              </a:solidFill>
              <a:latin typeface="Arial" charset="0"/>
            </a:endParaRPr>
          </a:p>
        </p:txBody>
      </p:sp>
      <p:sp>
        <p:nvSpPr>
          <p:cNvPr id="54279" name="Line 6"/>
          <p:cNvSpPr>
            <a:spLocks noChangeShapeType="1"/>
          </p:cNvSpPr>
          <p:nvPr/>
        </p:nvSpPr>
        <p:spPr bwMode="auto">
          <a:xfrm flipV="1">
            <a:off x="1905000" y="3657600"/>
            <a:ext cx="1295400" cy="0"/>
          </a:xfrm>
          <a:prstGeom prst="line">
            <a:avLst/>
          </a:prstGeom>
          <a:noFill/>
          <a:ln w="19050">
            <a:solidFill>
              <a:schemeClr val="accent2"/>
            </a:solidFill>
            <a:round/>
            <a:headEnd/>
            <a:tailEnd type="triangle" w="med" len="med"/>
          </a:ln>
          <a:extLst>
            <a:ext uri="{909E8E84-426E-40dd-AFC4-6F175D3DCCD1}">
              <a14:hiddenFill xmlns="" xmlns:a14="http://schemas.microsoft.com/office/drawing/2010/main">
                <a:noFill/>
              </a14:hiddenFill>
            </a:ext>
          </a:extLst>
        </p:spPr>
        <p:txBody>
          <a:bodyPr wrap="none" lIns="91383" tIns="45692" rIns="91383" bIns="45692" anchor="ctr"/>
          <a:lstStyle/>
          <a:p>
            <a:endParaRPr lang="en-US"/>
          </a:p>
        </p:txBody>
      </p:sp>
      <p:sp>
        <p:nvSpPr>
          <p:cNvPr id="54280" name="Freeform 7"/>
          <p:cNvSpPr>
            <a:spLocks/>
          </p:cNvSpPr>
          <p:nvPr/>
        </p:nvSpPr>
        <p:spPr bwMode="auto">
          <a:xfrm>
            <a:off x="2919414" y="4038601"/>
            <a:ext cx="257175" cy="1858963"/>
          </a:xfrm>
          <a:custGeom>
            <a:avLst/>
            <a:gdLst>
              <a:gd name="T0" fmla="*/ 209550 w 162"/>
              <a:gd name="T1" fmla="*/ 11716 h 1428"/>
              <a:gd name="T2" fmla="*/ 0 w 162"/>
              <a:gd name="T3" fmla="*/ 0 h 1428"/>
              <a:gd name="T4" fmla="*/ 0 w 162"/>
              <a:gd name="T5" fmla="*/ 1858963 h 1428"/>
              <a:gd name="T6" fmla="*/ 257175 w 162"/>
              <a:gd name="T7" fmla="*/ 1855058 h 1428"/>
              <a:gd name="T8" fmla="*/ 0 60000 65536"/>
              <a:gd name="T9" fmla="*/ 0 60000 65536"/>
              <a:gd name="T10" fmla="*/ 0 60000 65536"/>
              <a:gd name="T11" fmla="*/ 0 60000 65536"/>
              <a:gd name="T12" fmla="*/ 0 w 162"/>
              <a:gd name="T13" fmla="*/ 0 h 1428"/>
              <a:gd name="T14" fmla="*/ 162 w 162"/>
              <a:gd name="T15" fmla="*/ 1428 h 1428"/>
            </a:gdLst>
            <a:ahLst/>
            <a:cxnLst>
              <a:cxn ang="T8">
                <a:pos x="T0" y="T1"/>
              </a:cxn>
              <a:cxn ang="T9">
                <a:pos x="T2" y="T3"/>
              </a:cxn>
              <a:cxn ang="T10">
                <a:pos x="T4" y="T5"/>
              </a:cxn>
              <a:cxn ang="T11">
                <a:pos x="T6" y="T7"/>
              </a:cxn>
            </a:cxnLst>
            <a:rect l="T12" t="T13" r="T14" b="T15"/>
            <a:pathLst>
              <a:path w="162" h="1428">
                <a:moveTo>
                  <a:pt x="132" y="9"/>
                </a:moveTo>
                <a:lnTo>
                  <a:pt x="0" y="0"/>
                </a:lnTo>
                <a:lnTo>
                  <a:pt x="0" y="1428"/>
                </a:lnTo>
                <a:lnTo>
                  <a:pt x="162" y="1425"/>
                </a:lnTo>
              </a:path>
            </a:pathLst>
          </a:custGeom>
          <a:noFill/>
          <a:ln w="19050">
            <a:solidFill>
              <a:schemeClr val="accent2"/>
            </a:solidFill>
            <a:round/>
            <a:headEnd/>
            <a:tailEnd/>
          </a:ln>
          <a:extLst>
            <a:ext uri="{909E8E84-426E-40dd-AFC4-6F175D3DCCD1}">
              <a14:hiddenFill xmlns="" xmlns:a14="http://schemas.microsoft.com/office/drawing/2010/main">
                <a:solidFill>
                  <a:srgbClr val="FFFFFF"/>
                </a:solidFill>
              </a14:hiddenFill>
            </a:ext>
          </a:extLst>
        </p:spPr>
        <p:txBody>
          <a:bodyPr wrap="none" lIns="91383" tIns="45692" rIns="91383" bIns="45692" anchor="ctr"/>
          <a:lstStyle/>
          <a:p>
            <a:endParaRPr lang="en-US"/>
          </a:p>
        </p:txBody>
      </p:sp>
      <p:sp>
        <p:nvSpPr>
          <p:cNvPr id="54281" name="Text Box 8"/>
          <p:cNvSpPr txBox="1">
            <a:spLocks noChangeArrowheads="1"/>
          </p:cNvSpPr>
          <p:nvPr/>
        </p:nvSpPr>
        <p:spPr bwMode="auto">
          <a:xfrm>
            <a:off x="1295401" y="4649796"/>
            <a:ext cx="1981200" cy="40005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1383" tIns="45692" rIns="91383" bIns="45692">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i="1" dirty="0" smtClean="0">
                <a:solidFill>
                  <a:schemeClr val="accent2"/>
                </a:solidFill>
                <a:latin typeface="Arial" charset="0"/>
              </a:rPr>
              <a:t>header lines</a:t>
            </a:r>
            <a:endParaRPr lang="en-US" sz="2400" i="1" dirty="0">
              <a:solidFill>
                <a:schemeClr val="accent2"/>
              </a:solidFill>
              <a:latin typeface="Arial" charset="0"/>
            </a:endParaRPr>
          </a:p>
        </p:txBody>
      </p:sp>
      <p:sp>
        <p:nvSpPr>
          <p:cNvPr id="54282" name="Line 9"/>
          <p:cNvSpPr>
            <a:spLocks noChangeShapeType="1"/>
          </p:cNvSpPr>
          <p:nvPr/>
        </p:nvSpPr>
        <p:spPr bwMode="auto">
          <a:xfrm flipV="1">
            <a:off x="1981201" y="6019800"/>
            <a:ext cx="1066800" cy="152400"/>
          </a:xfrm>
          <a:prstGeom prst="line">
            <a:avLst/>
          </a:prstGeom>
          <a:noFill/>
          <a:ln w="19050">
            <a:solidFill>
              <a:schemeClr val="accent2"/>
            </a:solidFill>
            <a:round/>
            <a:headEnd/>
            <a:tailEnd type="triangle" w="med" len="med"/>
          </a:ln>
          <a:extLst>
            <a:ext uri="{909E8E84-426E-40dd-AFC4-6F175D3DCCD1}">
              <a14:hiddenFill xmlns="" xmlns:a14="http://schemas.microsoft.com/office/drawing/2010/main">
                <a:noFill/>
              </a14:hiddenFill>
            </a:ext>
          </a:extLst>
        </p:spPr>
        <p:txBody>
          <a:bodyPr wrap="none" lIns="91383" tIns="45692" rIns="91383" bIns="45692" anchor="ctr"/>
          <a:lstStyle/>
          <a:p>
            <a:endParaRPr lang="en-US"/>
          </a:p>
        </p:txBody>
      </p:sp>
      <p:sp>
        <p:nvSpPr>
          <p:cNvPr id="54283" name="Text Box 10"/>
          <p:cNvSpPr txBox="1">
            <a:spLocks noChangeArrowheads="1"/>
          </p:cNvSpPr>
          <p:nvPr/>
        </p:nvSpPr>
        <p:spPr bwMode="auto">
          <a:xfrm>
            <a:off x="228600" y="5988057"/>
            <a:ext cx="2819400" cy="64627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1383" tIns="45692" rIns="91383" bIns="45692">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ctr"/>
            <a:r>
              <a:rPr lang="en-US" i="1" dirty="0">
                <a:solidFill>
                  <a:schemeClr val="accent2"/>
                </a:solidFill>
                <a:latin typeface="Arial" charset="0"/>
              </a:rPr>
              <a:t>data</a:t>
            </a:r>
          </a:p>
          <a:p>
            <a:pPr algn="ctr"/>
            <a:r>
              <a:rPr lang="en-US" sz="1600" b="0" i="1" dirty="0">
                <a:solidFill>
                  <a:schemeClr val="accent2"/>
                </a:solidFill>
                <a:latin typeface="Arial" charset="0"/>
              </a:rPr>
              <a:t>e.g.,</a:t>
            </a:r>
            <a:r>
              <a:rPr lang="en-US" sz="1600" b="0" dirty="0">
                <a:solidFill>
                  <a:schemeClr val="accent2"/>
                </a:solidFill>
                <a:latin typeface="Arial" charset="0"/>
              </a:rPr>
              <a:t> requested HTML file</a:t>
            </a:r>
            <a:endParaRPr lang="en-US" sz="2400" b="0" dirty="0">
              <a:solidFill>
                <a:schemeClr val="accent2"/>
              </a:solidFill>
              <a:latin typeface="Arial" charset="0"/>
            </a:endParaRPr>
          </a:p>
        </p:txBody>
      </p:sp>
      <p:grpSp>
        <p:nvGrpSpPr>
          <p:cNvPr id="2" name="Group 26"/>
          <p:cNvGrpSpPr>
            <a:grpSpLocks/>
          </p:cNvGrpSpPr>
          <p:nvPr/>
        </p:nvGrpSpPr>
        <p:grpSpPr bwMode="auto">
          <a:xfrm>
            <a:off x="2362200" y="1752600"/>
            <a:ext cx="2704413" cy="2286000"/>
            <a:chOff x="1680" y="1152"/>
            <a:chExt cx="1488" cy="1248"/>
          </a:xfrm>
        </p:grpSpPr>
        <p:sp>
          <p:nvSpPr>
            <p:cNvPr id="54293" name="Oval 12"/>
            <p:cNvSpPr>
              <a:spLocks noChangeArrowheads="1"/>
            </p:cNvSpPr>
            <p:nvPr/>
          </p:nvSpPr>
          <p:spPr bwMode="auto">
            <a:xfrm>
              <a:off x="1680" y="1152"/>
              <a:ext cx="1488" cy="240"/>
            </a:xfrm>
            <a:prstGeom prst="ellipse">
              <a:avLst/>
            </a:prstGeom>
            <a:noFill/>
            <a:ln w="19050">
              <a:solidFill>
                <a:srgbClr val="0000FF"/>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54294" name="Oval 13"/>
            <p:cNvSpPr>
              <a:spLocks noChangeArrowheads="1"/>
            </p:cNvSpPr>
            <p:nvPr/>
          </p:nvSpPr>
          <p:spPr bwMode="auto">
            <a:xfrm>
              <a:off x="2256" y="2160"/>
              <a:ext cx="912" cy="240"/>
            </a:xfrm>
            <a:prstGeom prst="ellipse">
              <a:avLst/>
            </a:prstGeom>
            <a:noFill/>
            <a:ln w="19050">
              <a:solidFill>
                <a:srgbClr val="0000FF"/>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cxnSp>
          <p:nvCxnSpPr>
            <p:cNvPr id="54295" name="AutoShape 14"/>
            <p:cNvCxnSpPr>
              <a:cxnSpLocks noChangeShapeType="1"/>
              <a:stCxn id="54293" idx="4"/>
              <a:endCxn id="54294" idx="0"/>
            </p:cNvCxnSpPr>
            <p:nvPr/>
          </p:nvCxnSpPr>
          <p:spPr bwMode="auto">
            <a:xfrm>
              <a:off x="2424" y="1392"/>
              <a:ext cx="288" cy="768"/>
            </a:xfrm>
            <a:prstGeom prst="straightConnector1">
              <a:avLst/>
            </a:prstGeom>
            <a:noFill/>
            <a:ln w="19050">
              <a:solidFill>
                <a:srgbClr val="0000FF"/>
              </a:solidFill>
              <a:round/>
              <a:headEnd type="triangle" w="med" len="med"/>
              <a:tailEnd type="triangle" w="med" len="med"/>
            </a:ln>
            <a:extLst>
              <a:ext uri="{909E8E84-426E-40dd-AFC4-6F175D3DCCD1}">
                <a14:hiddenFill xmlns="" xmlns:a14="http://schemas.microsoft.com/office/drawing/2010/main">
                  <a:noFill/>
                </a14:hiddenFill>
              </a:ext>
            </a:extLst>
          </p:spPr>
        </p:cxnSp>
      </p:grpSp>
      <p:grpSp>
        <p:nvGrpSpPr>
          <p:cNvPr id="3" name="Group 27"/>
          <p:cNvGrpSpPr>
            <a:grpSpLocks/>
          </p:cNvGrpSpPr>
          <p:nvPr/>
        </p:nvGrpSpPr>
        <p:grpSpPr bwMode="auto">
          <a:xfrm>
            <a:off x="4267200" y="1752600"/>
            <a:ext cx="2400300" cy="2286000"/>
            <a:chOff x="2688" y="1152"/>
            <a:chExt cx="1056" cy="1248"/>
          </a:xfrm>
        </p:grpSpPr>
        <p:sp>
          <p:nvSpPr>
            <p:cNvPr id="54290" name="Oval 16"/>
            <p:cNvSpPr>
              <a:spLocks noChangeArrowheads="1"/>
            </p:cNvSpPr>
            <p:nvPr/>
          </p:nvSpPr>
          <p:spPr bwMode="auto">
            <a:xfrm>
              <a:off x="2688" y="1152"/>
              <a:ext cx="1056" cy="240"/>
            </a:xfrm>
            <a:prstGeom prst="ellipse">
              <a:avLst/>
            </a:prstGeom>
            <a:noFill/>
            <a:ln w="19050">
              <a:solidFill>
                <a:srgbClr val="0000FF"/>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54291" name="Oval 17"/>
            <p:cNvSpPr>
              <a:spLocks noChangeArrowheads="1"/>
            </p:cNvSpPr>
            <p:nvPr/>
          </p:nvSpPr>
          <p:spPr bwMode="auto">
            <a:xfrm>
              <a:off x="2784" y="2160"/>
              <a:ext cx="384" cy="240"/>
            </a:xfrm>
            <a:prstGeom prst="ellipse">
              <a:avLst/>
            </a:prstGeom>
            <a:noFill/>
            <a:ln w="19050">
              <a:solidFill>
                <a:srgbClr val="0000FF"/>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cxnSp>
          <p:nvCxnSpPr>
            <p:cNvPr id="54292" name="AutoShape 18"/>
            <p:cNvCxnSpPr>
              <a:cxnSpLocks noChangeShapeType="1"/>
              <a:stCxn id="54290" idx="4"/>
              <a:endCxn id="54291" idx="0"/>
            </p:cNvCxnSpPr>
            <p:nvPr/>
          </p:nvCxnSpPr>
          <p:spPr bwMode="auto">
            <a:xfrm flipH="1">
              <a:off x="2976" y="1392"/>
              <a:ext cx="240" cy="768"/>
            </a:xfrm>
            <a:prstGeom prst="straightConnector1">
              <a:avLst/>
            </a:prstGeom>
            <a:noFill/>
            <a:ln w="19050">
              <a:solidFill>
                <a:srgbClr val="0000FF"/>
              </a:solidFill>
              <a:round/>
              <a:headEnd type="triangle" w="med" len="med"/>
              <a:tailEnd type="triangle" w="med" len="med"/>
            </a:ln>
            <a:extLst>
              <a:ext uri="{909E8E84-426E-40dd-AFC4-6F175D3DCCD1}">
                <a14:hiddenFill xmlns="" xmlns:a14="http://schemas.microsoft.com/office/drawing/2010/main">
                  <a:noFill/>
                </a14:hiddenFill>
              </a:ext>
            </a:extLst>
          </p:spPr>
        </p:cxnSp>
      </p:grpSp>
      <p:grpSp>
        <p:nvGrpSpPr>
          <p:cNvPr id="4" name="Group 28"/>
          <p:cNvGrpSpPr>
            <a:grpSpLocks/>
          </p:cNvGrpSpPr>
          <p:nvPr/>
        </p:nvGrpSpPr>
        <p:grpSpPr bwMode="auto">
          <a:xfrm>
            <a:off x="5029200" y="1752600"/>
            <a:ext cx="3352800" cy="2286000"/>
            <a:chOff x="3120" y="1152"/>
            <a:chExt cx="1776" cy="1248"/>
          </a:xfrm>
        </p:grpSpPr>
        <p:sp>
          <p:nvSpPr>
            <p:cNvPr id="54287" name="Oval 20"/>
            <p:cNvSpPr>
              <a:spLocks noChangeArrowheads="1"/>
            </p:cNvSpPr>
            <p:nvPr/>
          </p:nvSpPr>
          <p:spPr bwMode="auto">
            <a:xfrm>
              <a:off x="3696" y="1152"/>
              <a:ext cx="1200" cy="240"/>
            </a:xfrm>
            <a:prstGeom prst="ellipse">
              <a:avLst/>
            </a:prstGeom>
            <a:noFill/>
            <a:ln w="19050">
              <a:solidFill>
                <a:srgbClr val="0000FF"/>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54288" name="Oval 21"/>
            <p:cNvSpPr>
              <a:spLocks noChangeArrowheads="1"/>
            </p:cNvSpPr>
            <p:nvPr/>
          </p:nvSpPr>
          <p:spPr bwMode="auto">
            <a:xfrm>
              <a:off x="3120" y="2160"/>
              <a:ext cx="384" cy="240"/>
            </a:xfrm>
            <a:prstGeom prst="ellipse">
              <a:avLst/>
            </a:prstGeom>
            <a:noFill/>
            <a:ln w="19050">
              <a:solidFill>
                <a:srgbClr val="0000FF"/>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cxnSp>
          <p:nvCxnSpPr>
            <p:cNvPr id="54289" name="AutoShape 22"/>
            <p:cNvCxnSpPr>
              <a:cxnSpLocks noChangeShapeType="1"/>
              <a:stCxn id="54287" idx="4"/>
              <a:endCxn id="54288" idx="7"/>
            </p:cNvCxnSpPr>
            <p:nvPr/>
          </p:nvCxnSpPr>
          <p:spPr bwMode="auto">
            <a:xfrm flipH="1">
              <a:off x="3448" y="1392"/>
              <a:ext cx="848" cy="803"/>
            </a:xfrm>
            <a:prstGeom prst="straightConnector1">
              <a:avLst/>
            </a:prstGeom>
            <a:noFill/>
            <a:ln w="19050">
              <a:solidFill>
                <a:srgbClr val="0000FF"/>
              </a:solidFill>
              <a:round/>
              <a:headEnd type="triangle" w="med" len="med"/>
              <a:tailEnd type="triangle" w="med" len="med"/>
            </a:ln>
            <a:extLst>
              <a:ext uri="{909E8E84-426E-40dd-AFC4-6F175D3DCCD1}">
                <a14:hiddenFill xmlns="" xmlns:a14="http://schemas.microsoft.com/office/drawing/2010/main">
                  <a:noFill/>
                </a14:hiddenFill>
              </a:ext>
            </a:extLst>
          </p:spPr>
        </p:cxnSp>
      </p:grpSp>
    </p:spTree>
    <p:extLst>
      <p:ext uri="{BB962C8B-B14F-4D97-AF65-F5344CB8AC3E}">
        <p14:creationId xmlns:p14="http://schemas.microsoft.com/office/powerpoint/2010/main" val="5941574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1058819">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subTnLst>
                                    <p:set>
                                      <p:cBhvr override="childStyle">
                                        <p:cTn dur="1" fill="hold" display="0" masterRel="nextClick" afterEffect="1"/>
                                        <p:tgtEl>
                                          <p:spTgt spid="2"/>
                                        </p:tgtEl>
                                        <p:attrNameLst>
                                          <p:attrName>style.visibility</p:attrName>
                                        </p:attrNameLst>
                                      </p:cBhvr>
                                      <p:to>
                                        <p:strVal val="hidden"/>
                                      </p:to>
                                    </p:set>
                                  </p:sub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subTnLst>
                                    <p:set>
                                      <p:cBhvr override="childStyle">
                                        <p:cTn dur="1" fill="hold" display="0" masterRel="nextClick" afterEffect="1"/>
                                        <p:tgtEl>
                                          <p:spTgt spid="3"/>
                                        </p:tgtEl>
                                        <p:attrNameLst>
                                          <p:attrName>style.visibility</p:attrName>
                                        </p:attrNameLst>
                                      </p:cBhvr>
                                      <p:to>
                                        <p:strVal val="hidden"/>
                                      </p:to>
                                    </p:set>
                                  </p:sub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subTnLst>
                                    <p:set>
                                      <p:cBhvr override="childStyle">
                                        <p:cTn dur="1" fill="hold" display="0" masterRel="nextClick" afterEffect="1"/>
                                        <p:tgtEl>
                                          <p:spTgt spid="4"/>
                                        </p:tgtEl>
                                        <p:attrNameLst>
                                          <p:attrName>style.visibility</p:attrName>
                                        </p:attrNameLst>
                                      </p:cBhvr>
                                      <p:to>
                                        <p:strVal val="hidden"/>
                                      </p:to>
                                    </p:set>
                                  </p:sub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58819">
                                            <p:txEl>
                                              <p:pRg st="2" end="2"/>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5881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8819"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7" name="Rectangle 2"/>
          <p:cNvSpPr>
            <a:spLocks noGrp="1" noChangeArrowheads="1"/>
          </p:cNvSpPr>
          <p:nvPr>
            <p:ph type="title"/>
          </p:nvPr>
        </p:nvSpPr>
        <p:spPr/>
        <p:txBody>
          <a:bodyPr/>
          <a:lstStyle/>
          <a:p>
            <a:pPr>
              <a:tabLst>
                <a:tab pos="8234363" algn="r"/>
              </a:tabLst>
            </a:pPr>
            <a:r>
              <a:rPr lang="en-US" dirty="0">
                <a:latin typeface="Helvetica" charset="0"/>
                <a:ea typeface="ＭＳ Ｐゴシック" charset="0"/>
                <a:cs typeface="ＭＳ Ｐゴシック" charset="0"/>
              </a:rPr>
              <a:t>HTTP is </a:t>
            </a:r>
            <a:r>
              <a:rPr lang="en-US" i="1" dirty="0">
                <a:latin typeface="Helvetica" charset="0"/>
                <a:ea typeface="ＭＳ Ｐゴシック" charset="0"/>
                <a:cs typeface="ＭＳ Ｐゴシック" charset="0"/>
              </a:rPr>
              <a:t>Stateless</a:t>
            </a:r>
            <a:r>
              <a:rPr lang="en-US" dirty="0">
                <a:latin typeface="Helvetica" charset="0"/>
                <a:ea typeface="ＭＳ Ｐゴシック" charset="0"/>
                <a:cs typeface="ＭＳ Ｐゴシック" charset="0"/>
              </a:rPr>
              <a:t> </a:t>
            </a:r>
            <a:endParaRPr lang="en-US" sz="2400" dirty="0">
              <a:latin typeface="Helvetica" charset="0"/>
              <a:ea typeface="ＭＳ Ｐゴシック" charset="0"/>
              <a:cs typeface="ＭＳ Ｐゴシック" charset="0"/>
            </a:endParaRPr>
          </a:p>
        </p:txBody>
      </p:sp>
      <p:sp>
        <p:nvSpPr>
          <p:cNvPr id="1061891" name="Rectangle 3"/>
          <p:cNvSpPr>
            <a:spLocks noGrp="1" noChangeArrowheads="1"/>
          </p:cNvSpPr>
          <p:nvPr>
            <p:ph idx="1"/>
          </p:nvPr>
        </p:nvSpPr>
        <p:spPr>
          <a:xfrm>
            <a:off x="457200" y="1143000"/>
            <a:ext cx="8534400" cy="4987925"/>
          </a:xfrm>
        </p:spPr>
        <p:txBody>
          <a:bodyPr/>
          <a:lstStyle/>
          <a:p>
            <a:pPr>
              <a:lnSpc>
                <a:spcPct val="110000"/>
              </a:lnSpc>
            </a:pPr>
            <a:r>
              <a:rPr lang="en-US" dirty="0" smtClean="0">
                <a:latin typeface="Arial" charset="0"/>
                <a:ea typeface="Arial" charset="0"/>
                <a:cs typeface="Arial" charset="0"/>
              </a:rPr>
              <a:t>Each </a:t>
            </a:r>
            <a:r>
              <a:rPr lang="en-US" dirty="0">
                <a:latin typeface="Arial" charset="0"/>
                <a:ea typeface="Arial" charset="0"/>
                <a:cs typeface="Arial" charset="0"/>
              </a:rPr>
              <a:t>request-response </a:t>
            </a:r>
            <a:r>
              <a:rPr lang="en-US" dirty="0" smtClean="0">
                <a:latin typeface="Arial" charset="0"/>
                <a:ea typeface="Arial" charset="0"/>
                <a:cs typeface="Arial" charset="0"/>
              </a:rPr>
              <a:t>treated </a:t>
            </a:r>
            <a:r>
              <a:rPr lang="en-US" dirty="0">
                <a:latin typeface="Arial" charset="0"/>
                <a:ea typeface="Arial" charset="0"/>
                <a:cs typeface="Arial" charset="0"/>
              </a:rPr>
              <a:t>independently</a:t>
            </a:r>
          </a:p>
          <a:p>
            <a:pPr lvl="1">
              <a:lnSpc>
                <a:spcPct val="110000"/>
              </a:lnSpc>
            </a:pPr>
            <a:r>
              <a:rPr lang="en-US" dirty="0">
                <a:latin typeface="Arial" charset="0"/>
                <a:ea typeface="Arial" charset="0"/>
                <a:cs typeface="Arial" charset="0"/>
              </a:rPr>
              <a:t>Servers </a:t>
            </a:r>
            <a:r>
              <a:rPr lang="en-US" i="1" dirty="0">
                <a:latin typeface="Arial" charset="0"/>
                <a:ea typeface="Arial" charset="0"/>
                <a:cs typeface="Arial" charset="0"/>
              </a:rPr>
              <a:t>not</a:t>
            </a:r>
            <a:r>
              <a:rPr lang="en-US" dirty="0">
                <a:latin typeface="Arial" charset="0"/>
                <a:ea typeface="Arial" charset="0"/>
                <a:cs typeface="Arial" charset="0"/>
              </a:rPr>
              <a:t> required to retain </a:t>
            </a:r>
            <a:r>
              <a:rPr lang="en-US" dirty="0" smtClean="0">
                <a:latin typeface="Arial" charset="0"/>
                <a:ea typeface="Arial" charset="0"/>
                <a:cs typeface="Arial" charset="0"/>
              </a:rPr>
              <a:t>state for HTTP</a:t>
            </a:r>
          </a:p>
          <a:p>
            <a:pPr lvl="2">
              <a:lnSpc>
                <a:spcPct val="110000"/>
              </a:lnSpc>
            </a:pPr>
            <a:r>
              <a:rPr lang="en-US" i="1" dirty="0">
                <a:latin typeface="Arial" charset="0"/>
                <a:ea typeface="Arial" charset="0"/>
                <a:cs typeface="Arial" charset="0"/>
              </a:rPr>
              <a:t>T</a:t>
            </a:r>
            <a:r>
              <a:rPr lang="en-US" i="1" dirty="0" smtClean="0">
                <a:latin typeface="Arial" charset="0"/>
                <a:ea typeface="Arial" charset="0"/>
                <a:cs typeface="Arial" charset="0"/>
              </a:rPr>
              <a:t>he </a:t>
            </a:r>
            <a:r>
              <a:rPr lang="en-US" b="1" i="1" dirty="0" smtClean="0">
                <a:latin typeface="Arial" charset="0"/>
                <a:ea typeface="Arial" charset="0"/>
                <a:cs typeface="Arial" charset="0"/>
              </a:rPr>
              <a:t>application</a:t>
            </a:r>
            <a:r>
              <a:rPr lang="en-US" i="1" dirty="0" smtClean="0">
                <a:latin typeface="Arial" charset="0"/>
                <a:ea typeface="Arial" charset="0"/>
                <a:cs typeface="Arial" charset="0"/>
              </a:rPr>
              <a:t> may have lots of state, but not HTTP</a:t>
            </a:r>
          </a:p>
          <a:p>
            <a:pPr lvl="7">
              <a:lnSpc>
                <a:spcPct val="110000"/>
              </a:lnSpc>
            </a:pPr>
            <a:endParaRPr lang="en-US" dirty="0">
              <a:latin typeface="Arial" charset="0"/>
              <a:ea typeface="Arial" charset="0"/>
              <a:cs typeface="Arial" charset="0"/>
            </a:endParaRPr>
          </a:p>
          <a:p>
            <a:pPr>
              <a:lnSpc>
                <a:spcPct val="110000"/>
              </a:lnSpc>
            </a:pPr>
            <a:r>
              <a:rPr lang="en-US" b="1" dirty="0" smtClean="0">
                <a:latin typeface="Arial" charset="0"/>
                <a:ea typeface="Arial" charset="0"/>
                <a:cs typeface="Arial" charset="0"/>
              </a:rPr>
              <a:t>Good</a:t>
            </a:r>
            <a:r>
              <a:rPr lang="en-US" dirty="0" smtClean="0">
                <a:latin typeface="Arial" charset="0"/>
                <a:ea typeface="Arial" charset="0"/>
                <a:cs typeface="Arial" charset="0"/>
              </a:rPr>
              <a:t>: Improves </a:t>
            </a:r>
            <a:r>
              <a:rPr lang="en-US" dirty="0">
                <a:latin typeface="Arial" charset="0"/>
                <a:ea typeface="Arial" charset="0"/>
                <a:cs typeface="Arial" charset="0"/>
              </a:rPr>
              <a:t>scalability on the server-side</a:t>
            </a:r>
          </a:p>
          <a:p>
            <a:pPr lvl="1">
              <a:lnSpc>
                <a:spcPct val="110000"/>
              </a:lnSpc>
            </a:pPr>
            <a:r>
              <a:rPr lang="en-US" dirty="0" smtClean="0">
                <a:latin typeface="Arial" charset="0"/>
                <a:ea typeface="Arial" charset="0"/>
                <a:cs typeface="Arial" charset="0"/>
              </a:rPr>
              <a:t>Failure handling is easier</a:t>
            </a:r>
            <a:endParaRPr lang="en-US" dirty="0">
              <a:latin typeface="Arial" charset="0"/>
              <a:ea typeface="Arial" charset="0"/>
              <a:cs typeface="Arial" charset="0"/>
            </a:endParaRPr>
          </a:p>
          <a:p>
            <a:pPr lvl="1">
              <a:lnSpc>
                <a:spcPct val="110000"/>
              </a:lnSpc>
            </a:pPr>
            <a:r>
              <a:rPr lang="en-US" dirty="0">
                <a:latin typeface="Arial" charset="0"/>
                <a:ea typeface="Arial" charset="0"/>
                <a:cs typeface="Arial" charset="0"/>
              </a:rPr>
              <a:t>Can handle </a:t>
            </a:r>
            <a:r>
              <a:rPr lang="en-US" dirty="0" smtClean="0">
                <a:latin typeface="Arial" charset="0"/>
                <a:ea typeface="Arial" charset="0"/>
                <a:cs typeface="Arial" charset="0"/>
              </a:rPr>
              <a:t>higher </a:t>
            </a:r>
            <a:r>
              <a:rPr lang="en-US" dirty="0">
                <a:latin typeface="Arial" charset="0"/>
                <a:ea typeface="Arial" charset="0"/>
                <a:cs typeface="Arial" charset="0"/>
              </a:rPr>
              <a:t>rate of requests</a:t>
            </a:r>
          </a:p>
          <a:p>
            <a:pPr lvl="1">
              <a:lnSpc>
                <a:spcPct val="110000"/>
              </a:lnSpc>
            </a:pPr>
            <a:r>
              <a:rPr lang="en-US" dirty="0">
                <a:latin typeface="Arial" charset="0"/>
                <a:ea typeface="Arial" charset="0"/>
                <a:cs typeface="Arial" charset="0"/>
              </a:rPr>
              <a:t>Order of requests </a:t>
            </a:r>
            <a:r>
              <a:rPr lang="en-US" dirty="0" err="1">
                <a:latin typeface="Arial" charset="0"/>
                <a:ea typeface="Arial" charset="0"/>
                <a:cs typeface="Arial" charset="0"/>
              </a:rPr>
              <a:t>doesn</a:t>
            </a:r>
            <a:r>
              <a:rPr lang="ja-JP" altLang="en-US" dirty="0">
                <a:latin typeface="Arial" charset="0"/>
                <a:ea typeface="Arial" charset="0"/>
                <a:cs typeface="Arial" charset="0"/>
              </a:rPr>
              <a:t>’</a:t>
            </a:r>
            <a:r>
              <a:rPr lang="en-US" dirty="0">
                <a:latin typeface="Arial" charset="0"/>
                <a:ea typeface="Arial" charset="0"/>
                <a:cs typeface="Arial" charset="0"/>
              </a:rPr>
              <a:t>t </a:t>
            </a:r>
            <a:r>
              <a:rPr lang="en-US" dirty="0" smtClean="0">
                <a:latin typeface="Arial" charset="0"/>
                <a:ea typeface="Arial" charset="0"/>
                <a:cs typeface="Arial" charset="0"/>
              </a:rPr>
              <a:t>matter (to HTTP)</a:t>
            </a:r>
          </a:p>
          <a:p>
            <a:pPr lvl="8">
              <a:lnSpc>
                <a:spcPct val="110000"/>
              </a:lnSpc>
            </a:pPr>
            <a:endParaRPr lang="en-US" dirty="0">
              <a:latin typeface="Arial" charset="0"/>
              <a:ea typeface="Arial" charset="0"/>
              <a:cs typeface="Arial" charset="0"/>
            </a:endParaRPr>
          </a:p>
          <a:p>
            <a:pPr>
              <a:lnSpc>
                <a:spcPct val="110000"/>
              </a:lnSpc>
            </a:pPr>
            <a:r>
              <a:rPr lang="en-US" b="1" dirty="0" smtClean="0">
                <a:latin typeface="Arial" charset="0"/>
                <a:ea typeface="Arial" charset="0"/>
                <a:cs typeface="Arial" charset="0"/>
              </a:rPr>
              <a:t>Bad</a:t>
            </a:r>
            <a:r>
              <a:rPr lang="en-US" dirty="0" smtClean="0">
                <a:latin typeface="Arial" charset="0"/>
                <a:ea typeface="Arial" charset="0"/>
                <a:cs typeface="Arial" charset="0"/>
              </a:rPr>
              <a:t>: Some </a:t>
            </a:r>
            <a:r>
              <a:rPr lang="en-US" dirty="0">
                <a:latin typeface="Arial" charset="0"/>
                <a:ea typeface="Arial" charset="0"/>
                <a:cs typeface="Arial" charset="0"/>
              </a:rPr>
              <a:t>applications </a:t>
            </a:r>
            <a:r>
              <a:rPr lang="en-US" dirty="0">
                <a:solidFill>
                  <a:srgbClr val="FF0000"/>
                </a:solidFill>
                <a:latin typeface="Arial" charset="0"/>
                <a:ea typeface="Arial" charset="0"/>
                <a:cs typeface="Arial" charset="0"/>
              </a:rPr>
              <a:t>need</a:t>
            </a:r>
            <a:r>
              <a:rPr lang="en-US" dirty="0">
                <a:latin typeface="Arial" charset="0"/>
                <a:ea typeface="Arial" charset="0"/>
                <a:cs typeface="Arial" charset="0"/>
              </a:rPr>
              <a:t> persistent state</a:t>
            </a:r>
          </a:p>
          <a:p>
            <a:pPr lvl="1">
              <a:lnSpc>
                <a:spcPct val="110000"/>
              </a:lnSpc>
            </a:pPr>
            <a:r>
              <a:rPr lang="en-US" dirty="0">
                <a:latin typeface="Arial" charset="0"/>
                <a:ea typeface="Arial" charset="0"/>
                <a:cs typeface="Arial" charset="0"/>
              </a:rPr>
              <a:t>Need to uniquely identify user or store temporary info</a:t>
            </a:r>
          </a:p>
          <a:p>
            <a:pPr lvl="1">
              <a:lnSpc>
                <a:spcPct val="110000"/>
              </a:lnSpc>
            </a:pPr>
            <a:r>
              <a:rPr lang="en-US" i="1" dirty="0">
                <a:latin typeface="Arial" charset="0"/>
                <a:ea typeface="Arial" charset="0"/>
                <a:cs typeface="Arial" charset="0"/>
              </a:rPr>
              <a:t>e.g., </a:t>
            </a:r>
            <a:r>
              <a:rPr lang="en-US" dirty="0">
                <a:latin typeface="Arial" charset="0"/>
                <a:ea typeface="Arial" charset="0"/>
                <a:cs typeface="Arial" charset="0"/>
              </a:rPr>
              <a:t>Shopping cart, user </a:t>
            </a:r>
            <a:r>
              <a:rPr lang="en-US" dirty="0" smtClean="0">
                <a:latin typeface="Arial" charset="0"/>
                <a:ea typeface="Arial" charset="0"/>
                <a:cs typeface="Arial" charset="0"/>
              </a:rPr>
              <a:t>profiles</a:t>
            </a:r>
            <a:r>
              <a:rPr lang="en-US" dirty="0">
                <a:latin typeface="Arial" charset="0"/>
                <a:ea typeface="Arial" charset="0"/>
                <a:cs typeface="Arial" charset="0"/>
              </a:rPr>
              <a:t>, usage tracking, …</a:t>
            </a:r>
          </a:p>
        </p:txBody>
      </p:sp>
      <p:sp>
        <p:nvSpPr>
          <p:cNvPr id="62466" name="Slide Number Placeholder 3"/>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eaLnBrk="1" hangingPunct="1"/>
            <a:fld id="{1282981F-0397-0A45-A0C3-0849F45ECBCA}" type="slidenum">
              <a:rPr lang="en-US" sz="1400" b="0">
                <a:latin typeface="Times New Roman" charset="0"/>
              </a:rPr>
              <a:pPr eaLnBrk="1" hangingPunct="1"/>
              <a:t>22</a:t>
            </a:fld>
            <a:endParaRPr lang="en-US" sz="1400" b="0">
              <a:latin typeface="Times New Roman" charset="0"/>
            </a:endParaRPr>
          </a:p>
        </p:txBody>
      </p:sp>
    </p:spTree>
    <p:extLst>
      <p:ext uri="{BB962C8B-B14F-4D97-AF65-F5344CB8AC3E}">
        <p14:creationId xmlns:p14="http://schemas.microsoft.com/office/powerpoint/2010/main" val="17945452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6189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6189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6189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61891">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61891">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61891">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61891">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061891">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61891">
                                            <p:txEl>
                                              <p:pRg st="10" end="10"/>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061891">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1891"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a:t>
            </a:r>
            <a:endParaRPr lang="en-US" dirty="0"/>
          </a:p>
        </p:txBody>
      </p:sp>
      <p:sp>
        <p:nvSpPr>
          <p:cNvPr id="3" name="Content Placeholder 2"/>
          <p:cNvSpPr>
            <a:spLocks noGrp="1"/>
          </p:cNvSpPr>
          <p:nvPr>
            <p:ph idx="1"/>
          </p:nvPr>
        </p:nvSpPr>
        <p:spPr/>
        <p:txBody>
          <a:bodyPr/>
          <a:lstStyle/>
          <a:p>
            <a:r>
              <a:rPr lang="en-US" dirty="0" smtClean="0"/>
              <a:t>How does a stateless protocol keep state?</a:t>
            </a:r>
            <a:endParaRPr lang="en-US" dirty="0"/>
          </a:p>
        </p:txBody>
      </p:sp>
    </p:spTree>
    <p:extLst>
      <p:ext uri="{BB962C8B-B14F-4D97-AF65-F5344CB8AC3E}">
        <p14:creationId xmlns:p14="http://schemas.microsoft.com/office/powerpoint/2010/main" val="1423701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5" name="Rectangle 2"/>
          <p:cNvSpPr>
            <a:spLocks noGrp="1" noChangeArrowheads="1"/>
          </p:cNvSpPr>
          <p:nvPr>
            <p:ph type="title"/>
          </p:nvPr>
        </p:nvSpPr>
        <p:spPr/>
        <p:txBody>
          <a:bodyPr/>
          <a:lstStyle/>
          <a:p>
            <a:r>
              <a:rPr lang="en-US" sz="2000">
                <a:latin typeface="Helvetica" charset="0"/>
                <a:ea typeface="ＭＳ Ｐゴシック" charset="0"/>
                <a:cs typeface="ＭＳ Ｐゴシック" charset="0"/>
              </a:rPr>
              <a:t>State in a Stateless Protocol:</a:t>
            </a:r>
            <a:r>
              <a:rPr lang="en-US" sz="3200">
                <a:latin typeface="Helvetica" charset="0"/>
                <a:ea typeface="ＭＳ Ｐゴシック" charset="0"/>
                <a:cs typeface="ＭＳ Ｐゴシック" charset="0"/>
              </a:rPr>
              <a:t/>
            </a:r>
            <a:br>
              <a:rPr lang="en-US" sz="3200">
                <a:latin typeface="Helvetica" charset="0"/>
                <a:ea typeface="ＭＳ Ｐゴシック" charset="0"/>
                <a:cs typeface="ＭＳ Ｐゴシック" charset="0"/>
              </a:rPr>
            </a:br>
            <a:r>
              <a:rPr lang="en-US" sz="3200">
                <a:latin typeface="Helvetica" charset="0"/>
                <a:ea typeface="ＭＳ Ｐゴシック" charset="0"/>
                <a:cs typeface="ＭＳ Ｐゴシック" charset="0"/>
              </a:rPr>
              <a:t>Cookies</a:t>
            </a:r>
            <a:endParaRPr lang="en-US" sz="4000">
              <a:latin typeface="Helvetica" charset="0"/>
              <a:ea typeface="ＭＳ Ｐゴシック" charset="0"/>
              <a:cs typeface="ＭＳ Ｐゴシック" charset="0"/>
            </a:endParaRPr>
          </a:p>
        </p:txBody>
      </p:sp>
      <p:sp>
        <p:nvSpPr>
          <p:cNvPr id="1062915" name="Rectangle 3"/>
          <p:cNvSpPr>
            <a:spLocks noGrp="1" noChangeArrowheads="1"/>
          </p:cNvSpPr>
          <p:nvPr>
            <p:ph idx="1"/>
          </p:nvPr>
        </p:nvSpPr>
        <p:spPr>
          <a:noFill/>
        </p:spPr>
        <p:txBody>
          <a:bodyPr/>
          <a:lstStyle/>
          <a:p>
            <a:pPr>
              <a:lnSpc>
                <a:spcPct val="90000"/>
              </a:lnSpc>
            </a:pPr>
            <a:r>
              <a:rPr lang="en-US" sz="2400" i="1" dirty="0">
                <a:latin typeface="Arial" charset="0"/>
                <a:cs typeface="Arial" charset="0"/>
              </a:rPr>
              <a:t>Client-side</a:t>
            </a:r>
            <a:r>
              <a:rPr lang="en-US" sz="2400" dirty="0">
                <a:latin typeface="Arial" charset="0"/>
                <a:cs typeface="Arial" charset="0"/>
              </a:rPr>
              <a:t> state maintenance</a:t>
            </a:r>
            <a:endParaRPr lang="en-US" sz="2400" i="1" dirty="0">
              <a:latin typeface="Arial" charset="0"/>
              <a:cs typeface="Arial" charset="0"/>
            </a:endParaRPr>
          </a:p>
          <a:p>
            <a:pPr lvl="1">
              <a:lnSpc>
                <a:spcPct val="90000"/>
              </a:lnSpc>
            </a:pPr>
            <a:r>
              <a:rPr lang="en-US" sz="2000" dirty="0">
                <a:latin typeface="Arial" charset="0"/>
                <a:ea typeface="Arial" charset="0"/>
                <a:cs typeface="Arial" charset="0"/>
              </a:rPr>
              <a:t>Client stores small state on behalf of server</a:t>
            </a:r>
          </a:p>
          <a:p>
            <a:pPr lvl="1">
              <a:lnSpc>
                <a:spcPct val="90000"/>
              </a:lnSpc>
            </a:pPr>
            <a:r>
              <a:rPr lang="en-US" sz="2000" dirty="0">
                <a:latin typeface="Arial" charset="0"/>
                <a:ea typeface="Arial" charset="0"/>
                <a:cs typeface="Arial" charset="0"/>
              </a:rPr>
              <a:t>Client sends state in future requests to the server</a:t>
            </a:r>
          </a:p>
          <a:p>
            <a:pPr>
              <a:lnSpc>
                <a:spcPct val="90000"/>
              </a:lnSpc>
            </a:pPr>
            <a:r>
              <a:rPr lang="en-US" sz="2400" dirty="0">
                <a:latin typeface="Arial" charset="0"/>
                <a:cs typeface="Arial" charset="0"/>
              </a:rPr>
              <a:t>Can provide authentication</a:t>
            </a:r>
            <a:endParaRPr lang="en-US" dirty="0">
              <a:latin typeface="Arial" charset="0"/>
              <a:cs typeface="Arial" charset="0"/>
            </a:endParaRPr>
          </a:p>
        </p:txBody>
      </p:sp>
      <p:pic>
        <p:nvPicPr>
          <p:cNvPr id="64517" name="Picture 4" descr="j029202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3926" y="4016375"/>
            <a:ext cx="1868488" cy="17732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64518" name="Picture 5" descr="j028575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16613" y="4292601"/>
            <a:ext cx="2497137" cy="15351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062918" name="Freeform 6"/>
          <p:cNvSpPr>
            <a:spLocks/>
          </p:cNvSpPr>
          <p:nvPr/>
        </p:nvSpPr>
        <p:spPr bwMode="auto">
          <a:xfrm>
            <a:off x="2652713" y="3390900"/>
            <a:ext cx="3571875" cy="1201738"/>
          </a:xfrm>
          <a:custGeom>
            <a:avLst/>
            <a:gdLst>
              <a:gd name="T0" fmla="*/ 0 w 2250"/>
              <a:gd name="T1" fmla="*/ 1201738 h 488"/>
              <a:gd name="T2" fmla="*/ 1728788 w 2250"/>
              <a:gd name="T3" fmla="*/ 9850 h 488"/>
              <a:gd name="T4" fmla="*/ 3571875 w 2250"/>
              <a:gd name="T5" fmla="*/ 1142636 h 488"/>
              <a:gd name="T6" fmla="*/ 0 60000 65536"/>
              <a:gd name="T7" fmla="*/ 0 60000 65536"/>
              <a:gd name="T8" fmla="*/ 0 60000 65536"/>
              <a:gd name="T9" fmla="*/ 0 w 2250"/>
              <a:gd name="T10" fmla="*/ 0 h 488"/>
              <a:gd name="T11" fmla="*/ 2250 w 2250"/>
              <a:gd name="T12" fmla="*/ 488 h 488"/>
            </a:gdLst>
            <a:ahLst/>
            <a:cxnLst>
              <a:cxn ang="T6">
                <a:pos x="T0" y="T1"/>
              </a:cxn>
              <a:cxn ang="T7">
                <a:pos x="T2" y="T3"/>
              </a:cxn>
              <a:cxn ang="T8">
                <a:pos x="T4" y="T5"/>
              </a:cxn>
            </a:cxnLst>
            <a:rect l="T9" t="T10" r="T11" b="T12"/>
            <a:pathLst>
              <a:path w="2250" h="488">
                <a:moveTo>
                  <a:pt x="0" y="488"/>
                </a:moveTo>
                <a:cubicBezTo>
                  <a:pt x="357" y="248"/>
                  <a:pt x="714" y="8"/>
                  <a:pt x="1089" y="4"/>
                </a:cubicBezTo>
                <a:cubicBezTo>
                  <a:pt x="1464" y="0"/>
                  <a:pt x="1857" y="232"/>
                  <a:pt x="2250" y="464"/>
                </a:cubicBezTo>
              </a:path>
            </a:pathLst>
          </a:custGeom>
          <a:noFill/>
          <a:ln w="38100">
            <a:solidFill>
              <a:schemeClr val="tx1"/>
            </a:solidFill>
            <a:round/>
            <a:headEnd/>
            <a:tailEnd type="arrow" w="med" len="med"/>
          </a:ln>
          <a:extLst>
            <a:ext uri="{909E8E84-426E-40dd-AFC4-6F175D3DCCD1}">
              <a14:hiddenFill xmlns="" xmlns:a14="http://schemas.microsoft.com/office/drawing/2010/main">
                <a:solidFill>
                  <a:srgbClr val="FFFFFF"/>
                </a:solidFill>
              </a14:hiddenFill>
            </a:ext>
          </a:extLst>
        </p:spPr>
        <p:txBody>
          <a:bodyPr wrap="none" lIns="91383" tIns="45692" rIns="91383" bIns="45692" anchor="ctr"/>
          <a:lstStyle/>
          <a:p>
            <a:endParaRPr lang="en-US"/>
          </a:p>
        </p:txBody>
      </p:sp>
      <p:sp>
        <p:nvSpPr>
          <p:cNvPr id="1062919" name="Text Box 7"/>
          <p:cNvSpPr txBox="1">
            <a:spLocks noChangeArrowheads="1"/>
          </p:cNvSpPr>
          <p:nvPr/>
        </p:nvSpPr>
        <p:spPr bwMode="auto">
          <a:xfrm>
            <a:off x="3687763" y="2928938"/>
            <a:ext cx="1465262"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1383" tIns="45692" rIns="91383" bIns="45692">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eaLnBrk="1" hangingPunct="1"/>
            <a:r>
              <a:rPr lang="en-US" sz="2400"/>
              <a:t>Request</a:t>
            </a:r>
          </a:p>
        </p:txBody>
      </p:sp>
      <p:sp>
        <p:nvSpPr>
          <p:cNvPr id="1062920" name="Line 8"/>
          <p:cNvSpPr>
            <a:spLocks noChangeShapeType="1"/>
          </p:cNvSpPr>
          <p:nvPr/>
        </p:nvSpPr>
        <p:spPr bwMode="auto">
          <a:xfrm flipH="1">
            <a:off x="2690814" y="4887925"/>
            <a:ext cx="3494087" cy="1587"/>
          </a:xfrm>
          <a:prstGeom prst="line">
            <a:avLst/>
          </a:prstGeom>
          <a:noFill/>
          <a:ln w="38100">
            <a:solidFill>
              <a:schemeClr val="tx1"/>
            </a:solidFill>
            <a:round/>
            <a:headEnd/>
            <a:tailEnd type="arrow" w="lg" len="lg"/>
          </a:ln>
          <a:extLst>
            <a:ext uri="{909E8E84-426E-40dd-AFC4-6F175D3DCCD1}">
              <a14:hiddenFill xmlns="" xmlns:a14="http://schemas.microsoft.com/office/drawing/2010/main">
                <a:noFill/>
              </a14:hiddenFill>
            </a:ext>
          </a:extLst>
        </p:spPr>
        <p:txBody>
          <a:bodyPr wrap="none" lIns="91383" tIns="45692" rIns="91383" bIns="45692" anchor="ctr"/>
          <a:lstStyle/>
          <a:p>
            <a:endParaRPr lang="en-US"/>
          </a:p>
        </p:txBody>
      </p:sp>
      <p:sp>
        <p:nvSpPr>
          <p:cNvPr id="1062921" name="Text Box 9"/>
          <p:cNvSpPr txBox="1">
            <a:spLocks noChangeArrowheads="1"/>
          </p:cNvSpPr>
          <p:nvPr/>
        </p:nvSpPr>
        <p:spPr bwMode="auto">
          <a:xfrm>
            <a:off x="2927413" y="4143387"/>
            <a:ext cx="2957450" cy="83099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1383" tIns="45692" rIns="91383" bIns="45692">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eaLnBrk="1" hangingPunct="1"/>
            <a:r>
              <a:rPr lang="en-US" sz="2400"/>
              <a:t>Response</a:t>
            </a:r>
          </a:p>
          <a:p>
            <a:pPr eaLnBrk="1" hangingPunct="1"/>
            <a:r>
              <a:rPr lang="en-US" sz="2400"/>
              <a:t>Set-Cookie: XYZ</a:t>
            </a:r>
          </a:p>
        </p:txBody>
      </p:sp>
      <p:sp>
        <p:nvSpPr>
          <p:cNvPr id="1062922" name="Freeform 10"/>
          <p:cNvSpPr>
            <a:spLocks/>
          </p:cNvSpPr>
          <p:nvPr/>
        </p:nvSpPr>
        <p:spPr bwMode="auto">
          <a:xfrm>
            <a:off x="2728913" y="5541963"/>
            <a:ext cx="3187700" cy="958850"/>
          </a:xfrm>
          <a:custGeom>
            <a:avLst/>
            <a:gdLst>
              <a:gd name="T0" fmla="*/ 0 w 2008"/>
              <a:gd name="T1" fmla="*/ 0 h 391"/>
              <a:gd name="T2" fmla="*/ 1689100 w 2008"/>
              <a:gd name="T3" fmla="*/ 949041 h 391"/>
              <a:gd name="T4" fmla="*/ 3187700 w 2008"/>
              <a:gd name="T5" fmla="*/ 58855 h 391"/>
              <a:gd name="T6" fmla="*/ 0 60000 65536"/>
              <a:gd name="T7" fmla="*/ 0 60000 65536"/>
              <a:gd name="T8" fmla="*/ 0 60000 65536"/>
              <a:gd name="T9" fmla="*/ 0 w 2008"/>
              <a:gd name="T10" fmla="*/ 0 h 391"/>
              <a:gd name="T11" fmla="*/ 2008 w 2008"/>
              <a:gd name="T12" fmla="*/ 391 h 391"/>
            </a:gdLst>
            <a:ahLst/>
            <a:cxnLst>
              <a:cxn ang="T6">
                <a:pos x="T0" y="T1"/>
              </a:cxn>
              <a:cxn ang="T7">
                <a:pos x="T2" y="T3"/>
              </a:cxn>
              <a:cxn ang="T8">
                <a:pos x="T4" y="T5"/>
              </a:cxn>
            </a:cxnLst>
            <a:rect l="T9" t="T10" r="T11" b="T12"/>
            <a:pathLst>
              <a:path w="2008" h="391">
                <a:moveTo>
                  <a:pt x="0" y="0"/>
                </a:moveTo>
                <a:cubicBezTo>
                  <a:pt x="364" y="191"/>
                  <a:pt x="729" y="383"/>
                  <a:pt x="1064" y="387"/>
                </a:cubicBezTo>
                <a:cubicBezTo>
                  <a:pt x="1399" y="391"/>
                  <a:pt x="1703" y="207"/>
                  <a:pt x="2008" y="24"/>
                </a:cubicBezTo>
              </a:path>
            </a:pathLst>
          </a:custGeom>
          <a:noFill/>
          <a:ln w="38100">
            <a:solidFill>
              <a:schemeClr val="tx1"/>
            </a:solidFill>
            <a:round/>
            <a:headEnd/>
            <a:tailEnd type="arrow" w="lg" len="lg"/>
          </a:ln>
          <a:extLst>
            <a:ext uri="{909E8E84-426E-40dd-AFC4-6F175D3DCCD1}">
              <a14:hiddenFill xmlns="" xmlns:a14="http://schemas.microsoft.com/office/drawing/2010/main">
                <a:solidFill>
                  <a:srgbClr val="FFFFFF"/>
                </a:solidFill>
              </a14:hiddenFill>
            </a:ext>
          </a:extLst>
        </p:spPr>
        <p:txBody>
          <a:bodyPr wrap="none" lIns="91383" tIns="45692" rIns="91383" bIns="45692" anchor="ctr"/>
          <a:lstStyle/>
          <a:p>
            <a:endParaRPr lang="en-US"/>
          </a:p>
        </p:txBody>
      </p:sp>
      <p:sp>
        <p:nvSpPr>
          <p:cNvPr id="1062923" name="Text Box 11"/>
          <p:cNvSpPr txBox="1">
            <a:spLocks noChangeArrowheads="1"/>
          </p:cNvSpPr>
          <p:nvPr/>
        </p:nvSpPr>
        <p:spPr bwMode="auto">
          <a:xfrm>
            <a:off x="3277780" y="5334012"/>
            <a:ext cx="2221321" cy="83099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1383" tIns="45692" rIns="91383" bIns="45692">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eaLnBrk="1" hangingPunct="1"/>
            <a:r>
              <a:rPr lang="en-US" sz="2400"/>
              <a:t>Request</a:t>
            </a:r>
          </a:p>
          <a:p>
            <a:pPr eaLnBrk="1" hangingPunct="1"/>
            <a:r>
              <a:rPr lang="en-US" sz="2400"/>
              <a:t>Cookie: XYZ</a:t>
            </a:r>
          </a:p>
        </p:txBody>
      </p:sp>
    </p:spTree>
    <p:extLst>
      <p:ext uri="{BB962C8B-B14F-4D97-AF65-F5344CB8AC3E}">
        <p14:creationId xmlns:p14="http://schemas.microsoft.com/office/powerpoint/2010/main" val="5182778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6291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6291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62915">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62919"/>
                                        </p:tgtEl>
                                        <p:attrNameLst>
                                          <p:attrName>style.visibility</p:attrName>
                                        </p:attrNameLst>
                                      </p:cBhvr>
                                      <p:to>
                                        <p:strVal val="visible"/>
                                      </p:to>
                                    </p:set>
                                  </p:childTnLst>
                                  <p:subTnLst>
                                    <p:animClr clrSpc="rgb" dir="cw">
                                      <p:cBhvr override="childStyle">
                                        <p:cTn dur="1" fill="hold" display="0" masterRel="nextClick" afterEffect="1"/>
                                        <p:tgtEl>
                                          <p:spTgt spid="1062919"/>
                                        </p:tgtEl>
                                        <p:attrNameLst>
                                          <p:attrName>ppt_c</p:attrName>
                                        </p:attrNameLst>
                                      </p:cBhvr>
                                      <p:to>
                                        <a:schemeClr val="bg2"/>
                                      </p:to>
                                    </p:animClr>
                                  </p:subTnLst>
                                </p:cTn>
                              </p:par>
                              <p:par>
                                <p:cTn id="15" presetID="1" presetClass="entr" presetSubtype="0" fill="hold" grpId="0" nodeType="withEffect">
                                  <p:stCondLst>
                                    <p:cond delay="0"/>
                                  </p:stCondLst>
                                  <p:childTnLst>
                                    <p:set>
                                      <p:cBhvr>
                                        <p:cTn id="16" dur="1" fill="hold">
                                          <p:stCondLst>
                                            <p:cond delay="0"/>
                                          </p:stCondLst>
                                        </p:cTn>
                                        <p:tgtEl>
                                          <p:spTgt spid="1062918"/>
                                        </p:tgtEl>
                                        <p:attrNameLst>
                                          <p:attrName>style.visibility</p:attrName>
                                        </p:attrNameLst>
                                      </p:cBhvr>
                                      <p:to>
                                        <p:strVal val="visible"/>
                                      </p:to>
                                    </p:set>
                                  </p:childTnLst>
                                  <p:subTnLst>
                                    <p:animClr clrSpc="rgb" dir="cw">
                                      <p:cBhvr override="childStyle">
                                        <p:cTn dur="1" fill="hold" display="0" masterRel="nextClick" afterEffect="1"/>
                                        <p:tgtEl>
                                          <p:spTgt spid="1062918"/>
                                        </p:tgtEl>
                                        <p:attrNameLst>
                                          <p:attrName>ppt_c</p:attrName>
                                        </p:attrNameLst>
                                      </p:cBhvr>
                                      <p:to>
                                        <a:schemeClr val="bg2"/>
                                      </p:to>
                                    </p:animClr>
                                  </p:sub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062921"/>
                                        </p:tgtEl>
                                        <p:attrNameLst>
                                          <p:attrName>style.visibility</p:attrName>
                                        </p:attrNameLst>
                                      </p:cBhvr>
                                      <p:to>
                                        <p:strVal val="visible"/>
                                      </p:to>
                                    </p:set>
                                  </p:childTnLst>
                                  <p:subTnLst>
                                    <p:animClr clrSpc="rgb" dir="cw">
                                      <p:cBhvr override="childStyle">
                                        <p:cTn dur="1" fill="hold" display="0" masterRel="nextClick" afterEffect="1"/>
                                        <p:tgtEl>
                                          <p:spTgt spid="1062921"/>
                                        </p:tgtEl>
                                        <p:attrNameLst>
                                          <p:attrName>ppt_c</p:attrName>
                                        </p:attrNameLst>
                                      </p:cBhvr>
                                      <p:to>
                                        <a:schemeClr val="bg2"/>
                                      </p:to>
                                    </p:animClr>
                                  </p:subTnLst>
                                </p:cTn>
                              </p:par>
                              <p:par>
                                <p:cTn id="21" presetID="1" presetClass="entr" presetSubtype="0" fill="hold" grpId="0" nodeType="withEffect">
                                  <p:stCondLst>
                                    <p:cond delay="0"/>
                                  </p:stCondLst>
                                  <p:childTnLst>
                                    <p:set>
                                      <p:cBhvr>
                                        <p:cTn id="22" dur="1" fill="hold">
                                          <p:stCondLst>
                                            <p:cond delay="0"/>
                                          </p:stCondLst>
                                        </p:cTn>
                                        <p:tgtEl>
                                          <p:spTgt spid="1062920"/>
                                        </p:tgtEl>
                                        <p:attrNameLst>
                                          <p:attrName>style.visibility</p:attrName>
                                        </p:attrNameLst>
                                      </p:cBhvr>
                                      <p:to>
                                        <p:strVal val="visible"/>
                                      </p:to>
                                    </p:set>
                                  </p:childTnLst>
                                  <p:subTnLst>
                                    <p:animClr clrSpc="rgb" dir="cw">
                                      <p:cBhvr override="childStyle">
                                        <p:cTn dur="1" fill="hold" display="0" masterRel="nextClick" afterEffect="1"/>
                                        <p:tgtEl>
                                          <p:spTgt spid="1062920"/>
                                        </p:tgtEl>
                                        <p:attrNameLst>
                                          <p:attrName>ppt_c</p:attrName>
                                        </p:attrNameLst>
                                      </p:cBhvr>
                                      <p:to>
                                        <a:schemeClr val="bg2"/>
                                      </p:to>
                                    </p:animClr>
                                  </p:sub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6292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062922"/>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06291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2915" grpId="0" build="p"/>
      <p:bldP spid="1062918" grpId="0" animBg="1"/>
      <p:bldP spid="1062919" grpId="0"/>
      <p:bldP spid="1062920" grpId="0" animBg="1"/>
      <p:bldP spid="1062921" grpId="0"/>
      <p:bldP spid="1062922" grpId="0" animBg="1"/>
      <p:bldP spid="1062923"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Where Else Do You See This Design?</a:t>
            </a:r>
            <a:endParaRPr lang="en-US" dirty="0"/>
          </a:p>
        </p:txBody>
      </p:sp>
      <p:sp>
        <p:nvSpPr>
          <p:cNvPr id="3" name="Content Placeholder 2"/>
          <p:cNvSpPr>
            <a:spLocks noGrp="1"/>
          </p:cNvSpPr>
          <p:nvPr>
            <p:ph idx="1"/>
          </p:nvPr>
        </p:nvSpPr>
        <p:spPr/>
        <p:txBody>
          <a:bodyPr/>
          <a:lstStyle/>
          <a:p>
            <a:r>
              <a:rPr lang="en-US" dirty="0" smtClean="0"/>
              <a:t>I always tell students to email me telling me what I agreed to do/say</a:t>
            </a:r>
          </a:p>
          <a:p>
            <a:endParaRPr lang="en-US" dirty="0"/>
          </a:p>
          <a:p>
            <a:r>
              <a:rPr lang="en-US" dirty="0" smtClean="0"/>
              <a:t>You should always treat me as a stateless server</a:t>
            </a:r>
            <a:endParaRPr lang="en-US" dirty="0"/>
          </a:p>
        </p:txBody>
      </p:sp>
      <p:sp>
        <p:nvSpPr>
          <p:cNvPr id="4" name="Slide Number Placeholder 3"/>
          <p:cNvSpPr>
            <a:spLocks noGrp="1"/>
          </p:cNvSpPr>
          <p:nvPr>
            <p:ph type="sldNum" sz="quarter" idx="12"/>
          </p:nvPr>
        </p:nvSpPr>
        <p:spPr/>
        <p:txBody>
          <a:bodyPr/>
          <a:lstStyle/>
          <a:p>
            <a:pPr>
              <a:defRPr/>
            </a:pPr>
            <a:fld id="{D6AD96B3-034F-0E44-B7B5-FAB526374CDC}" type="slidenum">
              <a:rPr lang="en-US" altLang="en-US" smtClean="0"/>
              <a:pPr>
                <a:defRPr/>
              </a:pPr>
              <a:t>25</a:t>
            </a:fld>
            <a:endParaRPr lang="en-US" altLang="en-US"/>
          </a:p>
        </p:txBody>
      </p:sp>
    </p:spTree>
    <p:extLst>
      <p:ext uri="{BB962C8B-B14F-4D97-AF65-F5344CB8AC3E}">
        <p14:creationId xmlns:p14="http://schemas.microsoft.com/office/powerpoint/2010/main" val="1668561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Rectangle 2"/>
          <p:cNvSpPr>
            <a:spLocks noGrp="1" noChangeArrowheads="1"/>
          </p:cNvSpPr>
          <p:nvPr>
            <p:ph type="ctrTitle"/>
          </p:nvPr>
        </p:nvSpPr>
        <p:spPr/>
        <p:txBody>
          <a:bodyPr/>
          <a:lstStyle/>
          <a:p>
            <a:r>
              <a:rPr lang="en-US" dirty="0" smtClean="0">
                <a:latin typeface="Helvetica" charset="0"/>
                <a:ea typeface="ＭＳ Ｐゴシック" charset="0"/>
                <a:cs typeface="ＭＳ Ｐゴシック" charset="0"/>
              </a:rPr>
              <a:t>HTTP Performance Issues</a:t>
            </a:r>
            <a:endParaRPr lang="en-US" dirty="0">
              <a:latin typeface="Helvetica" charset="0"/>
              <a:ea typeface="ＭＳ Ｐゴシック" charset="0"/>
              <a:cs typeface="ＭＳ Ｐゴシック" charset="0"/>
            </a:endParaRPr>
          </a:p>
        </p:txBody>
      </p:sp>
      <p:sp>
        <p:nvSpPr>
          <p:cNvPr id="3" name="Subtitle 2"/>
          <p:cNvSpPr>
            <a:spLocks noGrp="1"/>
          </p:cNvSpPr>
          <p:nvPr>
            <p:ph type="subTitle" idx="1"/>
          </p:nvPr>
        </p:nvSpPr>
        <p:spPr/>
        <p:txBody>
          <a:bodyPr/>
          <a:lstStyle/>
          <a:p>
            <a:endParaRPr lang="en-US"/>
          </a:p>
        </p:txBody>
      </p:sp>
      <p:sp>
        <p:nvSpPr>
          <p:cNvPr id="59394" name="Rectangle 4"/>
          <p:cNvSpPr>
            <a:spLocks noGrp="1" noChangeArrowheads="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eaLnBrk="1" hangingPunct="1"/>
            <a:fld id="{33446981-F131-DC41-B9DA-356F147DB2AB}" type="slidenum">
              <a:rPr lang="en-US" sz="1400" b="0">
                <a:latin typeface="Times New Roman" charset="0"/>
              </a:rPr>
              <a:pPr eaLnBrk="1" hangingPunct="1"/>
              <a:t>26</a:t>
            </a:fld>
            <a:endParaRPr lang="en-US" sz="1400" b="0">
              <a:latin typeface="Times New Roman" charset="0"/>
            </a:endParaRPr>
          </a:p>
        </p:txBody>
      </p:sp>
    </p:spTree>
    <p:extLst>
      <p:ext uri="{BB962C8B-B14F-4D97-AF65-F5344CB8AC3E}">
        <p14:creationId xmlns:p14="http://schemas.microsoft.com/office/powerpoint/2010/main" val="17070116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Performance Goals</a:t>
            </a:r>
            <a:endParaRPr lang="en-US" dirty="0"/>
          </a:p>
        </p:txBody>
      </p:sp>
      <p:sp>
        <p:nvSpPr>
          <p:cNvPr id="3" name="Content Placeholder 2"/>
          <p:cNvSpPr>
            <a:spLocks noGrp="1"/>
          </p:cNvSpPr>
          <p:nvPr>
            <p:ph idx="1"/>
          </p:nvPr>
        </p:nvSpPr>
        <p:spPr/>
        <p:txBody>
          <a:bodyPr/>
          <a:lstStyle/>
          <a:p>
            <a:r>
              <a:rPr lang="en-US" dirty="0" smtClean="0"/>
              <a:t>User</a:t>
            </a:r>
          </a:p>
          <a:p>
            <a:pPr lvl="1"/>
            <a:r>
              <a:rPr lang="en-US" dirty="0" smtClean="0"/>
              <a:t>Fast downloads</a:t>
            </a:r>
          </a:p>
          <a:p>
            <a:pPr lvl="1"/>
            <a:r>
              <a:rPr lang="en-US" dirty="0"/>
              <a:t>H</a:t>
            </a:r>
            <a:r>
              <a:rPr lang="en-US" dirty="0" smtClean="0"/>
              <a:t>igh availability </a:t>
            </a:r>
          </a:p>
          <a:p>
            <a:endParaRPr lang="en-US" dirty="0"/>
          </a:p>
          <a:p>
            <a:r>
              <a:rPr lang="en-US" dirty="0" smtClean="0"/>
              <a:t>Content provider</a:t>
            </a:r>
          </a:p>
          <a:p>
            <a:pPr lvl="1"/>
            <a:r>
              <a:rPr lang="en-US" dirty="0"/>
              <a:t>H</a:t>
            </a:r>
            <a:r>
              <a:rPr lang="en-US" dirty="0" smtClean="0"/>
              <a:t>appy users (hence, above)</a:t>
            </a:r>
          </a:p>
          <a:p>
            <a:pPr lvl="1"/>
            <a:r>
              <a:rPr lang="en-US" dirty="0"/>
              <a:t>C</a:t>
            </a:r>
            <a:r>
              <a:rPr lang="en-US" dirty="0" smtClean="0"/>
              <a:t>ost-effective infrastructure  </a:t>
            </a:r>
          </a:p>
          <a:p>
            <a:pPr lvl="1"/>
            <a:endParaRPr lang="en-US" dirty="0"/>
          </a:p>
          <a:p>
            <a:r>
              <a:rPr lang="en-US" dirty="0" smtClean="0"/>
              <a:t>Network (secondary) </a:t>
            </a:r>
          </a:p>
          <a:p>
            <a:pPr lvl="1"/>
            <a:r>
              <a:rPr lang="en-US" dirty="0"/>
              <a:t>A</a:t>
            </a:r>
            <a:r>
              <a:rPr lang="en-US" dirty="0" smtClean="0"/>
              <a:t>void overload</a:t>
            </a:r>
          </a:p>
          <a:p>
            <a:pPr lvl="1"/>
            <a:endParaRPr lang="en-US" dirty="0" smtClean="0"/>
          </a:p>
          <a:p>
            <a:pPr lvl="1"/>
            <a:endParaRPr lang="en-US" dirty="0"/>
          </a:p>
        </p:txBody>
      </p:sp>
    </p:spTree>
    <p:extLst>
      <p:ext uri="{BB962C8B-B14F-4D97-AF65-F5344CB8AC3E}">
        <p14:creationId xmlns:p14="http://schemas.microsoft.com/office/powerpoint/2010/main" val="19480993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Solutions?</a:t>
            </a:r>
            <a:endParaRPr lang="en-US" dirty="0"/>
          </a:p>
        </p:txBody>
      </p:sp>
      <p:sp>
        <p:nvSpPr>
          <p:cNvPr id="3" name="Content Placeholder 2"/>
          <p:cNvSpPr>
            <a:spLocks noGrp="1"/>
          </p:cNvSpPr>
          <p:nvPr>
            <p:ph idx="1"/>
          </p:nvPr>
        </p:nvSpPr>
        <p:spPr/>
        <p:txBody>
          <a:bodyPr/>
          <a:lstStyle/>
          <a:p>
            <a:r>
              <a:rPr lang="en-US" dirty="0" smtClean="0"/>
              <a:t>User</a:t>
            </a:r>
          </a:p>
          <a:p>
            <a:pPr lvl="1"/>
            <a:r>
              <a:rPr lang="en-US" dirty="0"/>
              <a:t>F</a:t>
            </a:r>
            <a:r>
              <a:rPr lang="en-US" dirty="0" smtClean="0"/>
              <a:t>ast downloads</a:t>
            </a:r>
          </a:p>
          <a:p>
            <a:pPr lvl="1"/>
            <a:r>
              <a:rPr lang="en-US" dirty="0"/>
              <a:t>H</a:t>
            </a:r>
            <a:r>
              <a:rPr lang="en-US" dirty="0" smtClean="0"/>
              <a:t>igh availability </a:t>
            </a:r>
          </a:p>
          <a:p>
            <a:endParaRPr lang="en-US" dirty="0"/>
          </a:p>
          <a:p>
            <a:r>
              <a:rPr lang="en-US" dirty="0" smtClean="0"/>
              <a:t>Content provider</a:t>
            </a:r>
          </a:p>
          <a:p>
            <a:pPr lvl="1"/>
            <a:r>
              <a:rPr lang="en-US" dirty="0">
                <a:solidFill>
                  <a:schemeClr val="bg2">
                    <a:lumMod val="60000"/>
                    <a:lumOff val="40000"/>
                  </a:schemeClr>
                </a:solidFill>
              </a:rPr>
              <a:t>H</a:t>
            </a:r>
            <a:r>
              <a:rPr lang="en-US" dirty="0" smtClean="0">
                <a:solidFill>
                  <a:schemeClr val="bg2">
                    <a:lumMod val="60000"/>
                    <a:lumOff val="40000"/>
                  </a:schemeClr>
                </a:solidFill>
              </a:rPr>
              <a:t>appy users (hence, above)</a:t>
            </a:r>
          </a:p>
          <a:p>
            <a:pPr lvl="1"/>
            <a:r>
              <a:rPr lang="en-US" dirty="0" smtClean="0"/>
              <a:t>Cost-effective delivery infrastructure  </a:t>
            </a:r>
          </a:p>
          <a:p>
            <a:pPr lvl="1"/>
            <a:endParaRPr lang="en-US" dirty="0"/>
          </a:p>
          <a:p>
            <a:r>
              <a:rPr lang="en-US" dirty="0" smtClean="0"/>
              <a:t>Network (secondary) </a:t>
            </a:r>
          </a:p>
          <a:p>
            <a:pPr lvl="1"/>
            <a:r>
              <a:rPr lang="en-US" dirty="0"/>
              <a:t>A</a:t>
            </a:r>
            <a:r>
              <a:rPr lang="en-US" dirty="0" smtClean="0"/>
              <a:t>void overload</a:t>
            </a:r>
          </a:p>
          <a:p>
            <a:pPr lvl="1"/>
            <a:endParaRPr lang="en-US" dirty="0" smtClean="0"/>
          </a:p>
          <a:p>
            <a:pPr lvl="1"/>
            <a:endParaRPr lang="en-US" dirty="0"/>
          </a:p>
        </p:txBody>
      </p:sp>
      <p:grpSp>
        <p:nvGrpSpPr>
          <p:cNvPr id="33" name="Group 32"/>
          <p:cNvGrpSpPr/>
          <p:nvPr/>
        </p:nvGrpSpPr>
        <p:grpSpPr>
          <a:xfrm>
            <a:off x="4191000" y="1066800"/>
            <a:ext cx="2895600" cy="1143000"/>
            <a:chOff x="4191000" y="1066800"/>
            <a:chExt cx="2895600" cy="1143000"/>
          </a:xfrm>
        </p:grpSpPr>
        <p:sp>
          <p:nvSpPr>
            <p:cNvPr id="4" name="Rounded Rectangle 3"/>
            <p:cNvSpPr/>
            <p:nvPr/>
          </p:nvSpPr>
          <p:spPr bwMode="auto">
            <a:xfrm>
              <a:off x="4191000" y="1066800"/>
              <a:ext cx="2895600" cy="1143000"/>
            </a:xfrm>
            <a:prstGeom prst="roundRect">
              <a:avLst/>
            </a:prstGeom>
            <a:solidFill>
              <a:srgbClr val="CCFFFF"/>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defTabSz="913836"/>
              <a:endParaRPr lang="en-US"/>
            </a:p>
          </p:txBody>
        </p:sp>
        <p:sp>
          <p:nvSpPr>
            <p:cNvPr id="5" name="TextBox 4"/>
            <p:cNvSpPr txBox="1"/>
            <p:nvPr/>
          </p:nvSpPr>
          <p:spPr>
            <a:xfrm>
              <a:off x="4419599" y="1066800"/>
              <a:ext cx="2355983" cy="1015663"/>
            </a:xfrm>
            <a:prstGeom prst="rect">
              <a:avLst/>
            </a:prstGeom>
            <a:noFill/>
          </p:spPr>
          <p:txBody>
            <a:bodyPr wrap="none" rtlCol="0">
              <a:spAutoFit/>
            </a:bodyPr>
            <a:lstStyle/>
            <a:p>
              <a:r>
                <a:rPr lang="en-US" dirty="0" smtClean="0">
                  <a:latin typeface="+mn-lt"/>
                </a:rPr>
                <a:t>Improve HTTP to </a:t>
              </a:r>
              <a:br>
                <a:rPr lang="en-US" dirty="0" smtClean="0">
                  <a:latin typeface="+mn-lt"/>
                </a:rPr>
              </a:br>
              <a:r>
                <a:rPr lang="en-US" dirty="0" smtClean="0">
                  <a:latin typeface="+mn-lt"/>
                </a:rPr>
                <a:t>compensate for </a:t>
              </a:r>
              <a:br>
                <a:rPr lang="en-US" dirty="0" smtClean="0">
                  <a:latin typeface="+mn-lt"/>
                </a:rPr>
              </a:br>
              <a:r>
                <a:rPr lang="en-US" dirty="0" smtClean="0">
                  <a:latin typeface="+mn-lt"/>
                </a:rPr>
                <a:t>TCP’s weak spots</a:t>
              </a:r>
              <a:endParaRPr lang="en-US" dirty="0">
                <a:latin typeface="+mn-lt"/>
              </a:endParaRPr>
            </a:p>
          </p:txBody>
        </p:sp>
      </p:grpSp>
      <p:cxnSp>
        <p:nvCxnSpPr>
          <p:cNvPr id="7" name="Straight Arrow Connector 6"/>
          <p:cNvCxnSpPr/>
          <p:nvPr/>
        </p:nvCxnSpPr>
        <p:spPr bwMode="auto">
          <a:xfrm flipH="1">
            <a:off x="2381119" y="1574631"/>
            <a:ext cx="1809881" cy="330369"/>
          </a:xfrm>
          <a:prstGeom prst="straightConnector1">
            <a:avLst/>
          </a:prstGeom>
          <a:noFill/>
          <a:ln w="12700" cap="flat" cmpd="sng" algn="ctr">
            <a:solidFill>
              <a:srgbClr val="FC0128"/>
            </a:solidFill>
            <a:prstDash val="solid"/>
            <a:round/>
            <a:headEnd type="none" w="med" len="med"/>
            <a:tailEnd type="arrow"/>
          </a:ln>
          <a:effectLst/>
        </p:spPr>
      </p:cxnSp>
    </p:spTree>
    <p:extLst>
      <p:ext uri="{BB962C8B-B14F-4D97-AF65-F5344CB8AC3E}">
        <p14:creationId xmlns:p14="http://schemas.microsoft.com/office/powerpoint/2010/main" val="11693705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Solutions?</a:t>
            </a:r>
            <a:endParaRPr lang="en-US" dirty="0"/>
          </a:p>
        </p:txBody>
      </p:sp>
      <p:sp>
        <p:nvSpPr>
          <p:cNvPr id="3" name="Content Placeholder 2"/>
          <p:cNvSpPr>
            <a:spLocks noGrp="1"/>
          </p:cNvSpPr>
          <p:nvPr>
            <p:ph idx="1"/>
          </p:nvPr>
        </p:nvSpPr>
        <p:spPr/>
        <p:txBody>
          <a:bodyPr/>
          <a:lstStyle/>
          <a:p>
            <a:r>
              <a:rPr lang="en-US" dirty="0" smtClean="0"/>
              <a:t>User</a:t>
            </a:r>
          </a:p>
          <a:p>
            <a:pPr lvl="1"/>
            <a:r>
              <a:rPr lang="en-US" dirty="0"/>
              <a:t>F</a:t>
            </a:r>
            <a:r>
              <a:rPr lang="en-US" dirty="0" smtClean="0"/>
              <a:t>ast downloads </a:t>
            </a:r>
          </a:p>
          <a:p>
            <a:pPr lvl="1"/>
            <a:r>
              <a:rPr lang="en-US" dirty="0"/>
              <a:t>H</a:t>
            </a:r>
            <a:r>
              <a:rPr lang="en-US" dirty="0" smtClean="0"/>
              <a:t>igh availability </a:t>
            </a:r>
          </a:p>
          <a:p>
            <a:endParaRPr lang="en-US" dirty="0"/>
          </a:p>
          <a:p>
            <a:r>
              <a:rPr lang="en-US" dirty="0" smtClean="0"/>
              <a:t>Content provider</a:t>
            </a:r>
          </a:p>
          <a:p>
            <a:pPr lvl="1"/>
            <a:r>
              <a:rPr lang="en-US" dirty="0">
                <a:solidFill>
                  <a:schemeClr val="bg2">
                    <a:lumMod val="60000"/>
                    <a:lumOff val="40000"/>
                  </a:schemeClr>
                </a:solidFill>
              </a:rPr>
              <a:t>H</a:t>
            </a:r>
            <a:r>
              <a:rPr lang="en-US" dirty="0" smtClean="0">
                <a:solidFill>
                  <a:schemeClr val="bg2">
                    <a:lumMod val="60000"/>
                    <a:lumOff val="40000"/>
                  </a:schemeClr>
                </a:solidFill>
              </a:rPr>
              <a:t>appy users (hence, above)</a:t>
            </a:r>
          </a:p>
          <a:p>
            <a:pPr lvl="1"/>
            <a:r>
              <a:rPr lang="en-US" dirty="0"/>
              <a:t>C</a:t>
            </a:r>
            <a:r>
              <a:rPr lang="en-US" dirty="0" smtClean="0"/>
              <a:t>ost-effective delivery infrastructure  </a:t>
            </a:r>
          </a:p>
          <a:p>
            <a:pPr lvl="1"/>
            <a:endParaRPr lang="en-US" dirty="0"/>
          </a:p>
          <a:p>
            <a:r>
              <a:rPr lang="en-US" dirty="0" smtClean="0"/>
              <a:t>Network (secondary) </a:t>
            </a:r>
          </a:p>
          <a:p>
            <a:pPr lvl="1"/>
            <a:r>
              <a:rPr lang="en-US" dirty="0"/>
              <a:t>A</a:t>
            </a:r>
            <a:r>
              <a:rPr lang="en-US" dirty="0" smtClean="0"/>
              <a:t>void overload</a:t>
            </a:r>
          </a:p>
          <a:p>
            <a:pPr lvl="1"/>
            <a:endParaRPr lang="en-US" dirty="0" smtClean="0"/>
          </a:p>
          <a:p>
            <a:pPr lvl="1"/>
            <a:endParaRPr lang="en-US" dirty="0"/>
          </a:p>
        </p:txBody>
      </p:sp>
      <p:sp>
        <p:nvSpPr>
          <p:cNvPr id="8" name="Rounded Rectangle 7"/>
          <p:cNvSpPr/>
          <p:nvPr/>
        </p:nvSpPr>
        <p:spPr bwMode="auto">
          <a:xfrm>
            <a:off x="5562600" y="3200400"/>
            <a:ext cx="3429000" cy="533400"/>
          </a:xfrm>
          <a:prstGeom prst="roundRect">
            <a:avLst/>
          </a:prstGeom>
          <a:solidFill>
            <a:srgbClr val="CCFFFF"/>
          </a:solidFill>
          <a:ln w="9525" cap="flat" cmpd="sng" algn="ctr">
            <a:solidFill>
              <a:schemeClr val="tx1"/>
            </a:solidFill>
            <a:prstDash val="solid"/>
            <a:round/>
            <a:headEnd type="none" w="med" len="med"/>
            <a:tailEnd type="none" w="med" len="med"/>
          </a:ln>
          <a:effectLst/>
        </p:spPr>
        <p:txBody>
          <a:bodyPr vert="horz" wrap="none" lIns="91383" tIns="45692" rIns="91383" bIns="45692" numCol="1" rtlCol="0" anchor="ctr" anchorCtr="0" compatLnSpc="1">
            <a:prstTxWarp prst="textNoShape">
              <a:avLst/>
            </a:prstTxWarp>
          </a:bodyPr>
          <a:lstStyle/>
          <a:p>
            <a:pPr defTabSz="913836"/>
            <a:endParaRPr lang="en-US"/>
          </a:p>
        </p:txBody>
      </p:sp>
      <p:cxnSp>
        <p:nvCxnSpPr>
          <p:cNvPr id="9" name="Straight Arrow Connector 8"/>
          <p:cNvCxnSpPr/>
          <p:nvPr/>
        </p:nvCxnSpPr>
        <p:spPr bwMode="auto">
          <a:xfrm flipH="1" flipV="1">
            <a:off x="3276600" y="2082463"/>
            <a:ext cx="2286000" cy="1194138"/>
          </a:xfrm>
          <a:prstGeom prst="straightConnector1">
            <a:avLst/>
          </a:prstGeom>
          <a:noFill/>
          <a:ln w="12700" cap="flat" cmpd="sng" algn="ctr">
            <a:solidFill>
              <a:srgbClr val="FC0128"/>
            </a:solidFill>
            <a:prstDash val="solid"/>
            <a:round/>
            <a:headEnd type="none" w="med" len="med"/>
            <a:tailEnd type="arrow"/>
          </a:ln>
          <a:effectLst/>
        </p:spPr>
      </p:cxnSp>
      <p:sp>
        <p:nvSpPr>
          <p:cNvPr id="10" name="TextBox 9"/>
          <p:cNvSpPr txBox="1"/>
          <p:nvPr/>
        </p:nvSpPr>
        <p:spPr>
          <a:xfrm>
            <a:off x="5743081" y="3276601"/>
            <a:ext cx="3248531" cy="400110"/>
          </a:xfrm>
          <a:prstGeom prst="rect">
            <a:avLst/>
          </a:prstGeom>
          <a:noFill/>
        </p:spPr>
        <p:txBody>
          <a:bodyPr wrap="none" lIns="91383" tIns="45692" rIns="91383" bIns="45692" rtlCol="0">
            <a:spAutoFit/>
          </a:bodyPr>
          <a:lstStyle/>
          <a:p>
            <a:pPr algn="ctr"/>
            <a:r>
              <a:rPr lang="en-US" dirty="0" smtClean="0">
                <a:latin typeface="+mn-lt"/>
              </a:rPr>
              <a:t>Caching and Replication</a:t>
            </a:r>
            <a:endParaRPr lang="en-US" dirty="0">
              <a:latin typeface="+mn-lt"/>
            </a:endParaRPr>
          </a:p>
        </p:txBody>
      </p:sp>
      <p:cxnSp>
        <p:nvCxnSpPr>
          <p:cNvPr id="15" name="Straight Arrow Connector 14"/>
          <p:cNvCxnSpPr/>
          <p:nvPr/>
        </p:nvCxnSpPr>
        <p:spPr bwMode="auto">
          <a:xfrm flipH="1" flipV="1">
            <a:off x="3276600" y="2590800"/>
            <a:ext cx="2286000" cy="1066800"/>
          </a:xfrm>
          <a:prstGeom prst="straightConnector1">
            <a:avLst/>
          </a:prstGeom>
          <a:noFill/>
          <a:ln w="12700" cap="flat" cmpd="sng" algn="ctr">
            <a:solidFill>
              <a:srgbClr val="FC0128"/>
            </a:solidFill>
            <a:prstDash val="solid"/>
            <a:round/>
            <a:headEnd type="none" w="med" len="med"/>
            <a:tailEnd type="arrow"/>
          </a:ln>
          <a:effectLst/>
        </p:spPr>
      </p:cxnSp>
      <p:cxnSp>
        <p:nvCxnSpPr>
          <p:cNvPr id="18" name="Straight Arrow Connector 17"/>
          <p:cNvCxnSpPr/>
          <p:nvPr/>
        </p:nvCxnSpPr>
        <p:spPr bwMode="auto">
          <a:xfrm flipH="1">
            <a:off x="3238500" y="3733800"/>
            <a:ext cx="2400300" cy="1981201"/>
          </a:xfrm>
          <a:prstGeom prst="straightConnector1">
            <a:avLst/>
          </a:prstGeom>
          <a:noFill/>
          <a:ln w="12700" cap="flat" cmpd="sng" algn="ctr">
            <a:solidFill>
              <a:srgbClr val="FC0128"/>
            </a:solidFill>
            <a:prstDash val="solid"/>
            <a:round/>
            <a:headEnd type="none" w="med" len="med"/>
            <a:tailEnd type="arrow"/>
          </a:ln>
          <a:effectLst/>
        </p:spPr>
      </p:cxnSp>
      <p:cxnSp>
        <p:nvCxnSpPr>
          <p:cNvPr id="23" name="Straight Arrow Connector 22"/>
          <p:cNvCxnSpPr/>
          <p:nvPr/>
        </p:nvCxnSpPr>
        <p:spPr bwMode="auto">
          <a:xfrm flipH="1">
            <a:off x="6019800" y="3746500"/>
            <a:ext cx="1054100" cy="621964"/>
          </a:xfrm>
          <a:prstGeom prst="straightConnector1">
            <a:avLst/>
          </a:prstGeom>
          <a:noFill/>
          <a:ln w="12700" cap="flat" cmpd="sng" algn="ctr">
            <a:solidFill>
              <a:srgbClr val="FC0128"/>
            </a:solidFill>
            <a:prstDash val="sysDash"/>
            <a:round/>
            <a:headEnd type="none" w="med" len="med"/>
            <a:tailEnd type="arrow"/>
          </a:ln>
          <a:effectLst/>
        </p:spPr>
      </p:cxnSp>
      <p:grpSp>
        <p:nvGrpSpPr>
          <p:cNvPr id="16" name="Group 15"/>
          <p:cNvGrpSpPr/>
          <p:nvPr/>
        </p:nvGrpSpPr>
        <p:grpSpPr>
          <a:xfrm>
            <a:off x="4191000" y="1066800"/>
            <a:ext cx="2895600" cy="1143000"/>
            <a:chOff x="4191000" y="1066800"/>
            <a:chExt cx="2895600" cy="1143000"/>
          </a:xfrm>
        </p:grpSpPr>
        <p:sp>
          <p:nvSpPr>
            <p:cNvPr id="17" name="Rounded Rectangle 16"/>
            <p:cNvSpPr/>
            <p:nvPr/>
          </p:nvSpPr>
          <p:spPr bwMode="auto">
            <a:xfrm>
              <a:off x="4191000" y="1066800"/>
              <a:ext cx="2895600" cy="1143000"/>
            </a:xfrm>
            <a:prstGeom prst="roundRect">
              <a:avLst/>
            </a:prstGeom>
            <a:solidFill>
              <a:srgbClr val="CCFFFF"/>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defTabSz="913836"/>
              <a:endParaRPr lang="en-US"/>
            </a:p>
          </p:txBody>
        </p:sp>
        <p:sp>
          <p:nvSpPr>
            <p:cNvPr id="19" name="TextBox 18"/>
            <p:cNvSpPr txBox="1"/>
            <p:nvPr/>
          </p:nvSpPr>
          <p:spPr>
            <a:xfrm>
              <a:off x="4419599" y="1066800"/>
              <a:ext cx="2355983" cy="1015663"/>
            </a:xfrm>
            <a:prstGeom prst="rect">
              <a:avLst/>
            </a:prstGeom>
            <a:noFill/>
          </p:spPr>
          <p:txBody>
            <a:bodyPr wrap="none" rtlCol="0">
              <a:spAutoFit/>
            </a:bodyPr>
            <a:lstStyle/>
            <a:p>
              <a:r>
                <a:rPr lang="en-US" dirty="0" smtClean="0">
                  <a:latin typeface="+mn-lt"/>
                </a:rPr>
                <a:t>Improve HTTP to </a:t>
              </a:r>
              <a:br>
                <a:rPr lang="en-US" dirty="0" smtClean="0">
                  <a:latin typeface="+mn-lt"/>
                </a:rPr>
              </a:br>
              <a:r>
                <a:rPr lang="en-US" dirty="0" smtClean="0">
                  <a:latin typeface="+mn-lt"/>
                </a:rPr>
                <a:t>compensate for </a:t>
              </a:r>
              <a:br>
                <a:rPr lang="en-US" dirty="0" smtClean="0">
                  <a:latin typeface="+mn-lt"/>
                </a:rPr>
              </a:br>
              <a:r>
                <a:rPr lang="en-US" dirty="0" smtClean="0">
                  <a:latin typeface="+mn-lt"/>
                </a:rPr>
                <a:t>TCP’s weak spots</a:t>
              </a:r>
              <a:endParaRPr lang="en-US" dirty="0">
                <a:latin typeface="+mn-lt"/>
              </a:endParaRPr>
            </a:p>
          </p:txBody>
        </p:sp>
      </p:grpSp>
    </p:spTree>
    <p:extLst>
      <p:ext uri="{BB962C8B-B14F-4D97-AF65-F5344CB8AC3E}">
        <p14:creationId xmlns:p14="http://schemas.microsoft.com/office/powerpoint/2010/main" val="19886020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Announcements</a:t>
            </a:r>
            <a:endParaRPr lang="en-US" dirty="0"/>
          </a:p>
        </p:txBody>
      </p:sp>
      <p:sp>
        <p:nvSpPr>
          <p:cNvPr id="3" name="Content Placeholder 2"/>
          <p:cNvSpPr>
            <a:spLocks noGrp="1"/>
          </p:cNvSpPr>
          <p:nvPr>
            <p:ph idx="1"/>
          </p:nvPr>
        </p:nvSpPr>
        <p:spPr/>
        <p:txBody>
          <a:bodyPr/>
          <a:lstStyle/>
          <a:p>
            <a:r>
              <a:rPr lang="en-US" dirty="0" smtClean="0"/>
              <a:t>Register to vote!</a:t>
            </a:r>
          </a:p>
          <a:p>
            <a:endParaRPr lang="en-US" dirty="0"/>
          </a:p>
          <a:p>
            <a:r>
              <a:rPr lang="en-US" dirty="0" smtClean="0"/>
              <a:t>Go someplace to get out the vote!</a:t>
            </a:r>
          </a:p>
          <a:p>
            <a:endParaRPr lang="en-US" dirty="0"/>
          </a:p>
          <a:p>
            <a:r>
              <a:rPr lang="en-US" dirty="0" smtClean="0"/>
              <a:t>Get engaged, get involved, own your future</a:t>
            </a:r>
          </a:p>
          <a:p>
            <a:endParaRPr lang="en-US" dirty="0"/>
          </a:p>
          <a:p>
            <a:r>
              <a:rPr lang="en-US" dirty="0" smtClean="0"/>
              <a:t>Or shut the fuck up.</a:t>
            </a:r>
            <a:endParaRPr lang="en-US" dirty="0"/>
          </a:p>
        </p:txBody>
      </p:sp>
      <p:sp>
        <p:nvSpPr>
          <p:cNvPr id="4" name="Slide Number Placeholder 3"/>
          <p:cNvSpPr>
            <a:spLocks noGrp="1"/>
          </p:cNvSpPr>
          <p:nvPr>
            <p:ph type="sldNum" sz="quarter" idx="12"/>
          </p:nvPr>
        </p:nvSpPr>
        <p:spPr/>
        <p:txBody>
          <a:bodyPr/>
          <a:lstStyle/>
          <a:p>
            <a:pPr>
              <a:defRPr/>
            </a:pPr>
            <a:fld id="{D6AD96B3-034F-0E44-B7B5-FAB526374CDC}" type="slidenum">
              <a:rPr lang="en-US" altLang="en-US" smtClean="0"/>
              <a:pPr>
                <a:defRPr/>
              </a:pPr>
              <a:t>3</a:t>
            </a:fld>
            <a:endParaRPr lang="en-US" altLang="en-US"/>
          </a:p>
        </p:txBody>
      </p:sp>
    </p:spTree>
    <p:extLst>
      <p:ext uri="{BB962C8B-B14F-4D97-AF65-F5344CB8AC3E}">
        <p14:creationId xmlns:p14="http://schemas.microsoft.com/office/powerpoint/2010/main" val="11605920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Solutions?</a:t>
            </a:r>
            <a:endParaRPr lang="en-US" dirty="0"/>
          </a:p>
        </p:txBody>
      </p:sp>
      <p:sp>
        <p:nvSpPr>
          <p:cNvPr id="3" name="Content Placeholder 2"/>
          <p:cNvSpPr>
            <a:spLocks noGrp="1"/>
          </p:cNvSpPr>
          <p:nvPr>
            <p:ph idx="1"/>
          </p:nvPr>
        </p:nvSpPr>
        <p:spPr/>
        <p:txBody>
          <a:bodyPr/>
          <a:lstStyle/>
          <a:p>
            <a:r>
              <a:rPr lang="en-US" dirty="0" smtClean="0"/>
              <a:t>User</a:t>
            </a:r>
          </a:p>
          <a:p>
            <a:pPr lvl="1"/>
            <a:r>
              <a:rPr lang="en-US" dirty="0"/>
              <a:t>F</a:t>
            </a:r>
            <a:r>
              <a:rPr lang="en-US" dirty="0" smtClean="0"/>
              <a:t>ast downloads (not identical to low-latency </a:t>
            </a:r>
            <a:r>
              <a:rPr lang="en-US" dirty="0" err="1" smtClean="0"/>
              <a:t>commn</a:t>
            </a:r>
            <a:r>
              <a:rPr lang="en-US" dirty="0" smtClean="0"/>
              <a:t>.!)</a:t>
            </a:r>
          </a:p>
          <a:p>
            <a:pPr lvl="1"/>
            <a:r>
              <a:rPr lang="en-US" dirty="0"/>
              <a:t>H</a:t>
            </a:r>
            <a:r>
              <a:rPr lang="en-US" dirty="0" smtClean="0"/>
              <a:t>igh availability </a:t>
            </a:r>
          </a:p>
          <a:p>
            <a:endParaRPr lang="en-US" dirty="0"/>
          </a:p>
          <a:p>
            <a:r>
              <a:rPr lang="en-US" dirty="0" smtClean="0"/>
              <a:t>Content provider</a:t>
            </a:r>
          </a:p>
          <a:p>
            <a:pPr lvl="1"/>
            <a:r>
              <a:rPr lang="en-US" dirty="0">
                <a:solidFill>
                  <a:schemeClr val="bg2">
                    <a:lumMod val="60000"/>
                    <a:lumOff val="40000"/>
                  </a:schemeClr>
                </a:solidFill>
              </a:rPr>
              <a:t>H</a:t>
            </a:r>
            <a:r>
              <a:rPr lang="en-US" dirty="0" smtClean="0">
                <a:solidFill>
                  <a:schemeClr val="bg2">
                    <a:lumMod val="60000"/>
                    <a:lumOff val="40000"/>
                  </a:schemeClr>
                </a:solidFill>
              </a:rPr>
              <a:t>appy users (hence, above)</a:t>
            </a:r>
          </a:p>
          <a:p>
            <a:pPr lvl="1"/>
            <a:r>
              <a:rPr lang="en-US" dirty="0"/>
              <a:t>C</a:t>
            </a:r>
            <a:r>
              <a:rPr lang="en-US" dirty="0" smtClean="0"/>
              <a:t>ost-effective delivery infrastructure  </a:t>
            </a:r>
          </a:p>
          <a:p>
            <a:pPr lvl="1"/>
            <a:endParaRPr lang="en-US" dirty="0"/>
          </a:p>
          <a:p>
            <a:r>
              <a:rPr lang="en-US" dirty="0" smtClean="0"/>
              <a:t>Network (secondary) </a:t>
            </a:r>
          </a:p>
          <a:p>
            <a:pPr lvl="1"/>
            <a:r>
              <a:rPr lang="en-US" dirty="0"/>
              <a:t>A</a:t>
            </a:r>
            <a:r>
              <a:rPr lang="en-US" dirty="0" smtClean="0"/>
              <a:t>void overload</a:t>
            </a:r>
          </a:p>
          <a:p>
            <a:pPr lvl="1"/>
            <a:endParaRPr lang="en-US" dirty="0" smtClean="0"/>
          </a:p>
          <a:p>
            <a:pPr lvl="1"/>
            <a:endParaRPr lang="en-US" dirty="0"/>
          </a:p>
        </p:txBody>
      </p:sp>
      <p:sp>
        <p:nvSpPr>
          <p:cNvPr id="8" name="Rounded Rectangle 7"/>
          <p:cNvSpPr/>
          <p:nvPr/>
        </p:nvSpPr>
        <p:spPr bwMode="auto">
          <a:xfrm>
            <a:off x="5562600" y="3200400"/>
            <a:ext cx="3429000" cy="533400"/>
          </a:xfrm>
          <a:prstGeom prst="roundRect">
            <a:avLst/>
          </a:prstGeom>
          <a:solidFill>
            <a:srgbClr val="CCFFFF"/>
          </a:solidFill>
          <a:ln w="9525" cap="flat" cmpd="sng" algn="ctr">
            <a:solidFill>
              <a:schemeClr val="tx1"/>
            </a:solidFill>
            <a:prstDash val="solid"/>
            <a:round/>
            <a:headEnd type="none" w="med" len="med"/>
            <a:tailEnd type="none" w="med" len="med"/>
          </a:ln>
          <a:effectLst/>
        </p:spPr>
        <p:txBody>
          <a:bodyPr vert="horz" wrap="none" lIns="91383" tIns="45692" rIns="91383" bIns="45692" numCol="1" rtlCol="0" anchor="ctr" anchorCtr="0" compatLnSpc="1">
            <a:prstTxWarp prst="textNoShape">
              <a:avLst/>
            </a:prstTxWarp>
          </a:bodyPr>
          <a:lstStyle/>
          <a:p>
            <a:pPr defTabSz="913836"/>
            <a:endParaRPr lang="en-US"/>
          </a:p>
        </p:txBody>
      </p:sp>
      <p:sp>
        <p:nvSpPr>
          <p:cNvPr id="10" name="TextBox 9"/>
          <p:cNvSpPr txBox="1"/>
          <p:nvPr/>
        </p:nvSpPr>
        <p:spPr>
          <a:xfrm>
            <a:off x="5743081" y="3276601"/>
            <a:ext cx="3248531" cy="400110"/>
          </a:xfrm>
          <a:prstGeom prst="rect">
            <a:avLst/>
          </a:prstGeom>
          <a:noFill/>
        </p:spPr>
        <p:txBody>
          <a:bodyPr wrap="none" lIns="91383" tIns="45692" rIns="91383" bIns="45692" rtlCol="0">
            <a:spAutoFit/>
          </a:bodyPr>
          <a:lstStyle/>
          <a:p>
            <a:pPr algn="ctr"/>
            <a:r>
              <a:rPr lang="en-US" dirty="0" smtClean="0">
                <a:latin typeface="+mn-lt"/>
              </a:rPr>
              <a:t>Caching and Replication</a:t>
            </a:r>
            <a:endParaRPr lang="en-US" dirty="0">
              <a:latin typeface="+mn-lt"/>
            </a:endParaRPr>
          </a:p>
        </p:txBody>
      </p:sp>
      <p:sp>
        <p:nvSpPr>
          <p:cNvPr id="28" name="Rounded Rectangle 27"/>
          <p:cNvSpPr/>
          <p:nvPr/>
        </p:nvSpPr>
        <p:spPr bwMode="auto">
          <a:xfrm>
            <a:off x="4495800" y="5867400"/>
            <a:ext cx="4419600" cy="762000"/>
          </a:xfrm>
          <a:prstGeom prst="roundRect">
            <a:avLst/>
          </a:prstGeom>
          <a:solidFill>
            <a:srgbClr val="CCFFFF"/>
          </a:solidFill>
          <a:ln w="9525" cap="flat" cmpd="sng" algn="ctr">
            <a:solidFill>
              <a:schemeClr val="tx1"/>
            </a:solidFill>
            <a:prstDash val="solid"/>
            <a:round/>
            <a:headEnd type="none" w="med" len="med"/>
            <a:tailEnd type="none" w="med" len="med"/>
          </a:ln>
          <a:effectLst/>
        </p:spPr>
        <p:txBody>
          <a:bodyPr vert="horz" wrap="none" lIns="91383" tIns="45692" rIns="91383" bIns="45692" numCol="1" rtlCol="0" anchor="ctr" anchorCtr="0" compatLnSpc="1">
            <a:prstTxWarp prst="textNoShape">
              <a:avLst/>
            </a:prstTxWarp>
          </a:bodyPr>
          <a:lstStyle/>
          <a:p>
            <a:pPr defTabSz="913836"/>
            <a:endParaRPr lang="en-US"/>
          </a:p>
        </p:txBody>
      </p:sp>
      <p:sp>
        <p:nvSpPr>
          <p:cNvPr id="29" name="TextBox 28"/>
          <p:cNvSpPr txBox="1"/>
          <p:nvPr/>
        </p:nvSpPr>
        <p:spPr>
          <a:xfrm>
            <a:off x="4343412" y="5867401"/>
            <a:ext cx="4800599" cy="707886"/>
          </a:xfrm>
          <a:prstGeom prst="rect">
            <a:avLst/>
          </a:prstGeom>
          <a:noFill/>
        </p:spPr>
        <p:txBody>
          <a:bodyPr wrap="square" lIns="91383" tIns="45692" rIns="91383" bIns="45692" rtlCol="0">
            <a:spAutoFit/>
          </a:bodyPr>
          <a:lstStyle/>
          <a:p>
            <a:pPr algn="ctr"/>
            <a:r>
              <a:rPr lang="en-US" dirty="0" smtClean="0">
                <a:latin typeface="+mn-lt"/>
              </a:rPr>
              <a:t>Exploit economies of scale </a:t>
            </a:r>
            <a:br>
              <a:rPr lang="en-US" dirty="0" smtClean="0">
                <a:latin typeface="+mn-lt"/>
              </a:rPr>
            </a:br>
            <a:r>
              <a:rPr lang="en-US" dirty="0" smtClean="0">
                <a:latin typeface="+mn-lt"/>
              </a:rPr>
              <a:t>(Webhosting, CDNs, datacenters)</a:t>
            </a:r>
            <a:endParaRPr lang="en-US" dirty="0">
              <a:latin typeface="+mn-lt"/>
            </a:endParaRPr>
          </a:p>
        </p:txBody>
      </p:sp>
      <p:cxnSp>
        <p:nvCxnSpPr>
          <p:cNvPr id="30" name="Straight Arrow Connector 29"/>
          <p:cNvCxnSpPr/>
          <p:nvPr/>
        </p:nvCxnSpPr>
        <p:spPr bwMode="auto">
          <a:xfrm flipH="1" flipV="1">
            <a:off x="4572000" y="4572001"/>
            <a:ext cx="685800" cy="1241286"/>
          </a:xfrm>
          <a:prstGeom prst="straightConnector1">
            <a:avLst/>
          </a:prstGeom>
          <a:noFill/>
          <a:ln w="12700" cap="flat" cmpd="sng" algn="ctr">
            <a:solidFill>
              <a:srgbClr val="FC0128"/>
            </a:solidFill>
            <a:prstDash val="solid"/>
            <a:round/>
            <a:headEnd type="none" w="med" len="med"/>
            <a:tailEnd type="arrow"/>
          </a:ln>
          <a:effectLst/>
        </p:spPr>
      </p:cxnSp>
      <p:grpSp>
        <p:nvGrpSpPr>
          <p:cNvPr id="16" name="Group 15"/>
          <p:cNvGrpSpPr/>
          <p:nvPr/>
        </p:nvGrpSpPr>
        <p:grpSpPr>
          <a:xfrm>
            <a:off x="4191000" y="1066800"/>
            <a:ext cx="2895600" cy="1143000"/>
            <a:chOff x="4191000" y="1066800"/>
            <a:chExt cx="2895600" cy="1143000"/>
          </a:xfrm>
        </p:grpSpPr>
        <p:sp>
          <p:nvSpPr>
            <p:cNvPr id="17" name="Rounded Rectangle 16"/>
            <p:cNvSpPr/>
            <p:nvPr/>
          </p:nvSpPr>
          <p:spPr bwMode="auto">
            <a:xfrm>
              <a:off x="4191000" y="1066800"/>
              <a:ext cx="2895600" cy="1143000"/>
            </a:xfrm>
            <a:prstGeom prst="roundRect">
              <a:avLst/>
            </a:prstGeom>
            <a:solidFill>
              <a:srgbClr val="CCFFFF"/>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defTabSz="913836"/>
              <a:endParaRPr lang="en-US"/>
            </a:p>
          </p:txBody>
        </p:sp>
        <p:sp>
          <p:nvSpPr>
            <p:cNvPr id="19" name="TextBox 18"/>
            <p:cNvSpPr txBox="1"/>
            <p:nvPr/>
          </p:nvSpPr>
          <p:spPr>
            <a:xfrm>
              <a:off x="4419599" y="1066800"/>
              <a:ext cx="2355983" cy="1015663"/>
            </a:xfrm>
            <a:prstGeom prst="rect">
              <a:avLst/>
            </a:prstGeom>
            <a:noFill/>
          </p:spPr>
          <p:txBody>
            <a:bodyPr wrap="none" rtlCol="0">
              <a:spAutoFit/>
            </a:bodyPr>
            <a:lstStyle/>
            <a:p>
              <a:r>
                <a:rPr lang="en-US" dirty="0" smtClean="0">
                  <a:latin typeface="+mn-lt"/>
                </a:rPr>
                <a:t>Improve HTTP to </a:t>
              </a:r>
              <a:br>
                <a:rPr lang="en-US" dirty="0" smtClean="0">
                  <a:latin typeface="+mn-lt"/>
                </a:rPr>
              </a:br>
              <a:r>
                <a:rPr lang="en-US" dirty="0" smtClean="0">
                  <a:latin typeface="+mn-lt"/>
                </a:rPr>
                <a:t>compensate for </a:t>
              </a:r>
              <a:br>
                <a:rPr lang="en-US" dirty="0" smtClean="0">
                  <a:latin typeface="+mn-lt"/>
                </a:rPr>
              </a:br>
              <a:r>
                <a:rPr lang="en-US" dirty="0" smtClean="0">
                  <a:latin typeface="+mn-lt"/>
                </a:rPr>
                <a:t>TCP’s weak spots</a:t>
              </a:r>
              <a:endParaRPr lang="en-US" dirty="0">
                <a:latin typeface="+mn-lt"/>
              </a:endParaRPr>
            </a:p>
          </p:txBody>
        </p:sp>
      </p:grpSp>
    </p:spTree>
    <p:extLst>
      <p:ext uri="{BB962C8B-B14F-4D97-AF65-F5344CB8AC3E}">
        <p14:creationId xmlns:p14="http://schemas.microsoft.com/office/powerpoint/2010/main" val="11460174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7" name="Rectangle 2"/>
          <p:cNvSpPr>
            <a:spLocks noGrp="1" noChangeArrowheads="1"/>
          </p:cNvSpPr>
          <p:nvPr>
            <p:ph type="title"/>
          </p:nvPr>
        </p:nvSpPr>
        <p:spPr/>
        <p:txBody>
          <a:bodyPr/>
          <a:lstStyle/>
          <a:p>
            <a:r>
              <a:rPr lang="en-US">
                <a:latin typeface="Helvetica" charset="0"/>
                <a:ea typeface="ＭＳ Ｐゴシック" charset="0"/>
                <a:cs typeface="ＭＳ Ｐゴシック" charset="0"/>
              </a:rPr>
              <a:t>HTTP Performance</a:t>
            </a:r>
          </a:p>
        </p:txBody>
      </p:sp>
      <p:sp>
        <p:nvSpPr>
          <p:cNvPr id="1143811" name="Rectangle 3"/>
          <p:cNvSpPr>
            <a:spLocks noGrp="1" noChangeArrowheads="1"/>
          </p:cNvSpPr>
          <p:nvPr>
            <p:ph idx="1"/>
          </p:nvPr>
        </p:nvSpPr>
        <p:spPr/>
        <p:txBody>
          <a:bodyPr/>
          <a:lstStyle/>
          <a:p>
            <a:r>
              <a:rPr lang="en-US" dirty="0">
                <a:latin typeface="Arial" charset="0"/>
                <a:cs typeface="Arial" charset="0"/>
              </a:rPr>
              <a:t>Most Web pages have multiple </a:t>
            </a:r>
            <a:r>
              <a:rPr lang="en-US" dirty="0" smtClean="0">
                <a:latin typeface="Arial" charset="0"/>
                <a:cs typeface="Arial" charset="0"/>
              </a:rPr>
              <a:t>objects</a:t>
            </a:r>
          </a:p>
          <a:p>
            <a:pPr lvl="1"/>
            <a:r>
              <a:rPr lang="en-US" i="1" dirty="0" smtClean="0">
                <a:latin typeface="Arial" charset="0"/>
                <a:ea typeface="Arial" charset="0"/>
                <a:cs typeface="Arial" charset="0"/>
              </a:rPr>
              <a:t>e.g.,</a:t>
            </a:r>
            <a:r>
              <a:rPr lang="en-US" dirty="0" smtClean="0">
                <a:latin typeface="Arial" charset="0"/>
                <a:ea typeface="Arial" charset="0"/>
                <a:cs typeface="Arial" charset="0"/>
              </a:rPr>
              <a:t> HTML file and a bunch of embedded images</a:t>
            </a:r>
          </a:p>
          <a:p>
            <a:pPr lvl="8"/>
            <a:endParaRPr lang="en-US" dirty="0">
              <a:latin typeface="Arial" charset="0"/>
              <a:cs typeface="Arial" charset="0"/>
            </a:endParaRPr>
          </a:p>
          <a:p>
            <a:pPr>
              <a:lnSpc>
                <a:spcPct val="90000"/>
              </a:lnSpc>
            </a:pPr>
            <a:r>
              <a:rPr lang="en-US" dirty="0">
                <a:latin typeface="Arial" charset="0"/>
                <a:cs typeface="Arial" charset="0"/>
              </a:rPr>
              <a:t>How do you retrieve those </a:t>
            </a:r>
            <a:r>
              <a:rPr lang="en-US" dirty="0" smtClean="0">
                <a:latin typeface="Arial" charset="0"/>
                <a:cs typeface="Arial" charset="0"/>
              </a:rPr>
              <a:t>objects (naively)?</a:t>
            </a:r>
            <a:endParaRPr lang="en-US" dirty="0">
              <a:latin typeface="Arial" charset="0"/>
              <a:cs typeface="Arial" charset="0"/>
            </a:endParaRPr>
          </a:p>
          <a:p>
            <a:pPr lvl="1">
              <a:lnSpc>
                <a:spcPct val="80000"/>
              </a:lnSpc>
            </a:pPr>
            <a:r>
              <a:rPr lang="en-US" i="1" dirty="0" smtClean="0">
                <a:latin typeface="Arial" charset="0"/>
                <a:cs typeface="Arial" charset="0"/>
              </a:rPr>
              <a:t>One </a:t>
            </a:r>
            <a:r>
              <a:rPr lang="en-US" i="1" dirty="0">
                <a:latin typeface="Arial" charset="0"/>
                <a:cs typeface="Arial" charset="0"/>
              </a:rPr>
              <a:t>item at a </a:t>
            </a:r>
            <a:r>
              <a:rPr lang="en-US" i="1" dirty="0" smtClean="0">
                <a:latin typeface="Arial" charset="0"/>
                <a:cs typeface="Arial" charset="0"/>
              </a:rPr>
              <a:t>time</a:t>
            </a:r>
          </a:p>
          <a:p>
            <a:pPr lvl="6">
              <a:lnSpc>
                <a:spcPct val="80000"/>
              </a:lnSpc>
            </a:pPr>
            <a:endParaRPr lang="en-US" i="1" dirty="0">
              <a:latin typeface="Arial" charset="0"/>
              <a:cs typeface="Arial" charset="0"/>
            </a:endParaRPr>
          </a:p>
          <a:p>
            <a:pPr>
              <a:lnSpc>
                <a:spcPct val="80000"/>
              </a:lnSpc>
            </a:pPr>
            <a:r>
              <a:rPr lang="en-US" b="1" dirty="0" smtClean="0">
                <a:solidFill>
                  <a:srgbClr val="FF0000"/>
                </a:solidFill>
                <a:latin typeface="Arial" charset="0"/>
                <a:cs typeface="Arial" charset="0"/>
              </a:rPr>
              <a:t>New TCP connection per (small) object!</a:t>
            </a:r>
          </a:p>
          <a:p>
            <a:pPr lvl="6">
              <a:lnSpc>
                <a:spcPct val="80000"/>
              </a:lnSpc>
            </a:pPr>
            <a:endParaRPr lang="en-US" dirty="0">
              <a:solidFill>
                <a:srgbClr val="FF0000"/>
              </a:solidFill>
              <a:latin typeface="Arial" charset="0"/>
              <a:cs typeface="Arial" charset="0"/>
            </a:endParaRPr>
          </a:p>
          <a:p>
            <a:pPr>
              <a:lnSpc>
                <a:spcPct val="80000"/>
              </a:lnSpc>
            </a:pPr>
            <a:r>
              <a:rPr lang="en-US" dirty="0" smtClean="0">
                <a:latin typeface="Arial" charset="0"/>
                <a:cs typeface="Arial" charset="0"/>
              </a:rPr>
              <a:t>Therefore, 2RTTs per object</a:t>
            </a:r>
          </a:p>
          <a:p>
            <a:pPr lvl="1">
              <a:lnSpc>
                <a:spcPct val="80000"/>
              </a:lnSpc>
            </a:pPr>
            <a:r>
              <a:rPr lang="en-US" dirty="0" smtClean="0">
                <a:latin typeface="Arial" charset="0"/>
                <a:cs typeface="Arial" charset="0"/>
              </a:rPr>
              <a:t>TCP establishment</a:t>
            </a:r>
          </a:p>
          <a:p>
            <a:pPr lvl="1">
              <a:lnSpc>
                <a:spcPct val="80000"/>
              </a:lnSpc>
            </a:pPr>
            <a:r>
              <a:rPr lang="en-US" dirty="0" smtClean="0">
                <a:latin typeface="Arial" charset="0"/>
                <a:cs typeface="Arial" charset="0"/>
              </a:rPr>
              <a:t>HTTP request-response</a:t>
            </a:r>
          </a:p>
          <a:p>
            <a:pPr lvl="8">
              <a:lnSpc>
                <a:spcPct val="80000"/>
              </a:lnSpc>
            </a:pPr>
            <a:endParaRPr lang="en-US" dirty="0">
              <a:latin typeface="Arial" charset="0"/>
              <a:cs typeface="Arial" charset="0"/>
            </a:endParaRPr>
          </a:p>
        </p:txBody>
      </p:sp>
    </p:spTree>
    <p:extLst>
      <p:ext uri="{BB962C8B-B14F-4D97-AF65-F5344CB8AC3E}">
        <p14:creationId xmlns:p14="http://schemas.microsoft.com/office/powerpoint/2010/main" val="3339984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114381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43811">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43811">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43811">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43811">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43811">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143811">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143811">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3811"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6834" name="Rectangle 2"/>
          <p:cNvSpPr>
            <a:spLocks noGrp="1" noChangeArrowheads="1"/>
          </p:cNvSpPr>
          <p:nvPr>
            <p:ph type="title"/>
          </p:nvPr>
        </p:nvSpPr>
        <p:spPr/>
        <p:txBody>
          <a:bodyPr/>
          <a:lstStyle/>
          <a:p>
            <a:r>
              <a:rPr lang="en-US" dirty="0" smtClean="0"/>
              <a:t>Why Not 3 RTTs?</a:t>
            </a:r>
            <a:endParaRPr lang="en-US" dirty="0"/>
          </a:p>
        </p:txBody>
      </p:sp>
      <p:sp>
        <p:nvSpPr>
          <p:cNvPr id="2" name="Content Placeholder 1"/>
          <p:cNvSpPr>
            <a:spLocks noGrp="1"/>
          </p:cNvSpPr>
          <p:nvPr>
            <p:ph idx="1"/>
          </p:nvPr>
        </p:nvSpPr>
        <p:spPr/>
        <p:txBody>
          <a:bodyPr/>
          <a:lstStyle/>
          <a:p>
            <a:endParaRPr lang="en-US" dirty="0"/>
          </a:p>
        </p:txBody>
      </p:sp>
      <p:sp>
        <p:nvSpPr>
          <p:cNvPr id="1656835" name="Line 3"/>
          <p:cNvSpPr>
            <a:spLocks noChangeShapeType="1"/>
          </p:cNvSpPr>
          <p:nvPr/>
        </p:nvSpPr>
        <p:spPr bwMode="auto">
          <a:xfrm flipH="1">
            <a:off x="3460750" y="2246325"/>
            <a:ext cx="1588" cy="3201987"/>
          </a:xfrm>
          <a:prstGeom prst="line">
            <a:avLst/>
          </a:prstGeom>
          <a:noFill/>
          <a:ln w="254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0431" tIns="44423" rIns="90431" bIns="44423"/>
          <a:lstStyle/>
          <a:p>
            <a:endParaRPr lang="en-US" b="0">
              <a:latin typeface="+mn-lt"/>
            </a:endParaRPr>
          </a:p>
        </p:txBody>
      </p:sp>
      <p:sp>
        <p:nvSpPr>
          <p:cNvPr id="1656836" name="Line 4"/>
          <p:cNvSpPr>
            <a:spLocks noChangeShapeType="1"/>
          </p:cNvSpPr>
          <p:nvPr/>
        </p:nvSpPr>
        <p:spPr bwMode="auto">
          <a:xfrm>
            <a:off x="5899150" y="2247900"/>
            <a:ext cx="0" cy="3200400"/>
          </a:xfrm>
          <a:prstGeom prst="line">
            <a:avLst/>
          </a:prstGeom>
          <a:noFill/>
          <a:ln w="254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0431" tIns="44423" rIns="90431" bIns="44423"/>
          <a:lstStyle/>
          <a:p>
            <a:endParaRPr lang="en-US" b="0">
              <a:latin typeface="+mn-lt"/>
            </a:endParaRPr>
          </a:p>
        </p:txBody>
      </p:sp>
      <p:sp>
        <p:nvSpPr>
          <p:cNvPr id="1656837" name="Text Box 5"/>
          <p:cNvSpPr txBox="1">
            <a:spLocks noChangeArrowheads="1"/>
          </p:cNvSpPr>
          <p:nvPr/>
        </p:nvSpPr>
        <p:spPr bwMode="auto">
          <a:xfrm>
            <a:off x="2887014" y="1828801"/>
            <a:ext cx="839498" cy="371094"/>
          </a:xfrm>
          <a:prstGeom prst="rect">
            <a:avLst/>
          </a:prstGeom>
          <a:noFill/>
          <a:ln>
            <a:noFill/>
          </a:ln>
          <a:effectLst/>
          <a:extLst>
            <a:ext uri="{909E8E84-426E-40dd-AFC4-6F175D3DCCD1}">
              <a14:hiddenFill xmlns="" xmlns:a14="http://schemas.microsoft.com/office/drawing/2010/main">
                <a:solidFill>
                  <a:schemeClr val="bg2"/>
                </a:solidFill>
              </a14:hiddenFill>
            </a:ex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pPr algn="ctr"/>
            <a:r>
              <a:rPr lang="en-US" sz="1800" b="0" i="1">
                <a:latin typeface="+mn-lt"/>
              </a:rPr>
              <a:t>Client</a:t>
            </a:r>
          </a:p>
        </p:txBody>
      </p:sp>
      <p:sp>
        <p:nvSpPr>
          <p:cNvPr id="1656838" name="Text Box 6"/>
          <p:cNvSpPr txBox="1">
            <a:spLocks noChangeArrowheads="1"/>
          </p:cNvSpPr>
          <p:nvPr/>
        </p:nvSpPr>
        <p:spPr bwMode="auto">
          <a:xfrm>
            <a:off x="5432255" y="1884364"/>
            <a:ext cx="930618" cy="371094"/>
          </a:xfrm>
          <a:prstGeom prst="rect">
            <a:avLst/>
          </a:prstGeom>
          <a:noFill/>
          <a:ln>
            <a:noFill/>
          </a:ln>
          <a:effectLst/>
          <a:extLst>
            <a:ext uri="{909E8E84-426E-40dd-AFC4-6F175D3DCCD1}">
              <a14:hiddenFill xmlns="" xmlns:a14="http://schemas.microsoft.com/office/drawing/2010/main">
                <a:solidFill>
                  <a:schemeClr val="bg2"/>
                </a:solidFill>
              </a14:hiddenFill>
            </a:ex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pPr algn="ctr"/>
            <a:r>
              <a:rPr lang="en-US" sz="1800" b="0" i="1" dirty="0">
                <a:latin typeface="+mn-lt"/>
              </a:rPr>
              <a:t>Server</a:t>
            </a:r>
          </a:p>
        </p:txBody>
      </p:sp>
      <p:sp>
        <p:nvSpPr>
          <p:cNvPr id="1656839" name="Line 7"/>
          <p:cNvSpPr>
            <a:spLocks noChangeShapeType="1"/>
          </p:cNvSpPr>
          <p:nvPr/>
        </p:nvSpPr>
        <p:spPr bwMode="auto">
          <a:xfrm>
            <a:off x="3460750" y="2400300"/>
            <a:ext cx="2438400" cy="228600"/>
          </a:xfrm>
          <a:prstGeom prst="line">
            <a:avLst/>
          </a:prstGeom>
          <a:noFill/>
          <a:ln w="25400">
            <a:solidFill>
              <a:schemeClr val="accent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0431" tIns="44423" rIns="90431" bIns="44423"/>
          <a:lstStyle/>
          <a:p>
            <a:endParaRPr lang="en-US" b="0">
              <a:latin typeface="+mn-lt"/>
            </a:endParaRPr>
          </a:p>
        </p:txBody>
      </p:sp>
      <p:sp>
        <p:nvSpPr>
          <p:cNvPr id="1656840" name="Text Box 8"/>
          <p:cNvSpPr txBox="1">
            <a:spLocks noChangeArrowheads="1"/>
          </p:cNvSpPr>
          <p:nvPr/>
        </p:nvSpPr>
        <p:spPr bwMode="auto">
          <a:xfrm rot="305992">
            <a:off x="4152497" y="2170113"/>
            <a:ext cx="1178735" cy="366713"/>
          </a:xfrm>
          <a:prstGeom prst="rect">
            <a:avLst/>
          </a:prstGeom>
          <a:noFill/>
          <a:ln>
            <a:noFill/>
          </a:ln>
          <a:effectLst/>
          <a:extLst>
            <a:ext uri="{909E8E84-426E-40dd-AFC4-6F175D3DCCD1}">
              <a14:hiddenFill xmlns="" xmlns:a14="http://schemas.microsoft.com/office/drawing/2010/main">
                <a:solidFill>
                  <a:schemeClr val="bg2"/>
                </a:solidFill>
              </a14:hiddenFill>
            </a:ex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pPr algn="ctr"/>
            <a:r>
              <a:rPr lang="en-US" sz="1800" b="0" dirty="0">
                <a:latin typeface="+mn-lt"/>
              </a:rPr>
              <a:t>TCP </a:t>
            </a:r>
            <a:r>
              <a:rPr lang="en-US" sz="1800" b="0" dirty="0" smtClean="0">
                <a:latin typeface="+mn-lt"/>
              </a:rPr>
              <a:t>SYN</a:t>
            </a:r>
            <a:endParaRPr lang="en-US" sz="1800" b="0" dirty="0">
              <a:latin typeface="+mn-lt"/>
            </a:endParaRPr>
          </a:p>
        </p:txBody>
      </p:sp>
      <p:sp>
        <p:nvSpPr>
          <p:cNvPr id="1656841" name="Line 9"/>
          <p:cNvSpPr>
            <a:spLocks noChangeShapeType="1"/>
          </p:cNvSpPr>
          <p:nvPr/>
        </p:nvSpPr>
        <p:spPr bwMode="auto">
          <a:xfrm flipH="1">
            <a:off x="3460750" y="2781300"/>
            <a:ext cx="2438400" cy="228600"/>
          </a:xfrm>
          <a:prstGeom prst="line">
            <a:avLst/>
          </a:prstGeom>
          <a:noFill/>
          <a:ln w="25400">
            <a:solidFill>
              <a:schemeClr val="accent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0431" tIns="44423" rIns="90431" bIns="44423"/>
          <a:lstStyle/>
          <a:p>
            <a:endParaRPr lang="en-US" b="0">
              <a:latin typeface="+mn-lt"/>
            </a:endParaRPr>
          </a:p>
        </p:txBody>
      </p:sp>
      <p:sp>
        <p:nvSpPr>
          <p:cNvPr id="1656842" name="Text Box 10"/>
          <p:cNvSpPr txBox="1">
            <a:spLocks noChangeArrowheads="1"/>
          </p:cNvSpPr>
          <p:nvPr/>
        </p:nvSpPr>
        <p:spPr bwMode="auto">
          <a:xfrm rot="-285611">
            <a:off x="3638720" y="2568575"/>
            <a:ext cx="1717344" cy="366713"/>
          </a:xfrm>
          <a:prstGeom prst="rect">
            <a:avLst/>
          </a:prstGeom>
          <a:noFill/>
          <a:ln>
            <a:noFill/>
          </a:ln>
          <a:effectLst/>
          <a:extLst>
            <a:ext uri="{909E8E84-426E-40dd-AFC4-6F175D3DCCD1}">
              <a14:hiddenFill xmlns="" xmlns:a14="http://schemas.microsoft.com/office/drawing/2010/main">
                <a:solidFill>
                  <a:schemeClr val="bg2"/>
                </a:solidFill>
              </a14:hiddenFill>
            </a:ex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pPr algn="ctr"/>
            <a:r>
              <a:rPr lang="en-US" sz="1800" b="0" dirty="0">
                <a:latin typeface="+mn-lt"/>
              </a:rPr>
              <a:t>TCP </a:t>
            </a:r>
            <a:r>
              <a:rPr lang="en-US" sz="1800" b="0" dirty="0" smtClean="0">
                <a:latin typeface="+mn-lt"/>
              </a:rPr>
              <a:t>SYN/ACK</a:t>
            </a:r>
            <a:endParaRPr lang="en-US" sz="1800" b="0" dirty="0">
              <a:latin typeface="+mn-lt"/>
            </a:endParaRPr>
          </a:p>
        </p:txBody>
      </p:sp>
      <p:sp>
        <p:nvSpPr>
          <p:cNvPr id="1656843" name="Line 11"/>
          <p:cNvSpPr>
            <a:spLocks noChangeShapeType="1"/>
          </p:cNvSpPr>
          <p:nvPr/>
        </p:nvSpPr>
        <p:spPr bwMode="auto">
          <a:xfrm>
            <a:off x="3460750" y="3467100"/>
            <a:ext cx="2438400" cy="457200"/>
          </a:xfrm>
          <a:prstGeom prst="line">
            <a:avLst/>
          </a:prstGeom>
          <a:noFill/>
          <a:ln w="25400">
            <a:solidFill>
              <a:schemeClr val="tx2"/>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0431" tIns="44423" rIns="90431" bIns="44423"/>
          <a:lstStyle/>
          <a:p>
            <a:endParaRPr lang="en-US" b="0">
              <a:latin typeface="+mn-lt"/>
            </a:endParaRPr>
          </a:p>
        </p:txBody>
      </p:sp>
      <p:sp>
        <p:nvSpPr>
          <p:cNvPr id="1656844" name="Text Box 12"/>
          <p:cNvSpPr txBox="1">
            <a:spLocks noChangeArrowheads="1"/>
          </p:cNvSpPr>
          <p:nvPr/>
        </p:nvSpPr>
        <p:spPr bwMode="auto">
          <a:xfrm rot="623789">
            <a:off x="3437117" y="3328385"/>
            <a:ext cx="2495194" cy="371094"/>
          </a:xfrm>
          <a:prstGeom prst="rect">
            <a:avLst/>
          </a:prstGeom>
          <a:noFill/>
          <a:ln>
            <a:noFill/>
          </a:ln>
          <a:effectLst/>
          <a:extLst>
            <a:ext uri="{909E8E84-426E-40dd-AFC4-6F175D3DCCD1}">
              <a14:hiddenFill xmlns="" xmlns:a14="http://schemas.microsoft.com/office/drawing/2010/main">
                <a:solidFill>
                  <a:schemeClr val="bg2"/>
                </a:solidFill>
              </a14:hiddenFill>
            </a:ex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pPr algn="ctr"/>
            <a:r>
              <a:rPr lang="en-US" sz="1800" b="0">
                <a:latin typeface="+mn-lt"/>
              </a:rPr>
              <a:t>TCP ack + HTTP GET</a:t>
            </a:r>
          </a:p>
        </p:txBody>
      </p:sp>
      <p:sp>
        <p:nvSpPr>
          <p:cNvPr id="1656845" name="Line 13"/>
          <p:cNvSpPr>
            <a:spLocks noChangeShapeType="1"/>
          </p:cNvSpPr>
          <p:nvPr/>
        </p:nvSpPr>
        <p:spPr bwMode="auto">
          <a:xfrm flipH="1">
            <a:off x="3460750" y="4000500"/>
            <a:ext cx="2438400" cy="228600"/>
          </a:xfrm>
          <a:prstGeom prst="line">
            <a:avLst/>
          </a:prstGeom>
          <a:noFill/>
          <a:ln w="25400">
            <a:solidFill>
              <a:schemeClr val="tx2"/>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0431" tIns="44423" rIns="90431" bIns="44423"/>
          <a:lstStyle/>
          <a:p>
            <a:endParaRPr lang="en-US" b="0">
              <a:latin typeface="+mn-lt"/>
            </a:endParaRPr>
          </a:p>
        </p:txBody>
      </p:sp>
      <p:grpSp>
        <p:nvGrpSpPr>
          <p:cNvPr id="1656848" name="Group 16"/>
          <p:cNvGrpSpPr>
            <a:grpSpLocks/>
          </p:cNvGrpSpPr>
          <p:nvPr/>
        </p:nvGrpSpPr>
        <p:grpSpPr bwMode="auto">
          <a:xfrm>
            <a:off x="4703783" y="3881436"/>
            <a:ext cx="301626" cy="887412"/>
            <a:chOff x="975" y="2699"/>
            <a:chExt cx="190" cy="559"/>
          </a:xfrm>
        </p:grpSpPr>
        <p:sp>
          <p:nvSpPr>
            <p:cNvPr id="1656849" name="Text Box 17"/>
            <p:cNvSpPr txBox="1">
              <a:spLocks noChangeArrowheads="1"/>
            </p:cNvSpPr>
            <p:nvPr/>
          </p:nvSpPr>
          <p:spPr bwMode="auto">
            <a:xfrm>
              <a:off x="975" y="2699"/>
              <a:ext cx="187" cy="367"/>
            </a:xfrm>
            <a:prstGeom prst="rect">
              <a:avLst/>
            </a:prstGeom>
            <a:noFill/>
            <a:ln>
              <a:noFill/>
            </a:ln>
            <a:effectLst/>
            <a:extLst>
              <a:ext uri="{909E8E84-426E-40dd-AFC4-6F175D3DCCD1}">
                <a14:hiddenFill xmlns="" xmlns:a14="http://schemas.microsoft.com/office/drawing/2010/main">
                  <a:solidFill>
                    <a:schemeClr val="bg2"/>
                  </a:solidFill>
                </a14:hiddenFill>
              </a:ex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pPr algn="ctr"/>
              <a:r>
                <a:rPr lang="en-US" sz="3200" b="0">
                  <a:solidFill>
                    <a:schemeClr val="tx2"/>
                  </a:solidFill>
                  <a:latin typeface="+mn-lt"/>
                </a:rPr>
                <a:t>.</a:t>
              </a:r>
            </a:p>
          </p:txBody>
        </p:sp>
        <p:sp>
          <p:nvSpPr>
            <p:cNvPr id="1656850" name="Text Box 18"/>
            <p:cNvSpPr txBox="1">
              <a:spLocks noChangeArrowheads="1"/>
            </p:cNvSpPr>
            <p:nvPr/>
          </p:nvSpPr>
          <p:spPr bwMode="auto">
            <a:xfrm>
              <a:off x="978" y="2795"/>
              <a:ext cx="187" cy="367"/>
            </a:xfrm>
            <a:prstGeom prst="rect">
              <a:avLst/>
            </a:prstGeom>
            <a:noFill/>
            <a:ln>
              <a:noFill/>
            </a:ln>
            <a:effectLst/>
            <a:extLst>
              <a:ext uri="{909E8E84-426E-40dd-AFC4-6F175D3DCCD1}">
                <a14:hiddenFill xmlns="" xmlns:a14="http://schemas.microsoft.com/office/drawing/2010/main">
                  <a:solidFill>
                    <a:schemeClr val="bg2"/>
                  </a:solidFill>
                </a14:hiddenFill>
              </a:ex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pPr algn="ctr"/>
              <a:r>
                <a:rPr lang="en-US" sz="3200" b="0">
                  <a:solidFill>
                    <a:schemeClr val="tx2"/>
                  </a:solidFill>
                  <a:latin typeface="+mn-lt"/>
                </a:rPr>
                <a:t>.</a:t>
              </a:r>
            </a:p>
          </p:txBody>
        </p:sp>
        <p:sp>
          <p:nvSpPr>
            <p:cNvPr id="1656851" name="Text Box 19"/>
            <p:cNvSpPr txBox="1">
              <a:spLocks noChangeArrowheads="1"/>
            </p:cNvSpPr>
            <p:nvPr/>
          </p:nvSpPr>
          <p:spPr bwMode="auto">
            <a:xfrm>
              <a:off x="978" y="2891"/>
              <a:ext cx="187" cy="367"/>
            </a:xfrm>
            <a:prstGeom prst="rect">
              <a:avLst/>
            </a:prstGeom>
            <a:noFill/>
            <a:ln>
              <a:noFill/>
            </a:ln>
            <a:effectLst/>
            <a:extLst>
              <a:ext uri="{909E8E84-426E-40dd-AFC4-6F175D3DCCD1}">
                <a14:hiddenFill xmlns="" xmlns:a14="http://schemas.microsoft.com/office/drawing/2010/main">
                  <a:solidFill>
                    <a:schemeClr val="bg2"/>
                  </a:solidFill>
                </a14:hiddenFill>
              </a:ex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pPr algn="ctr"/>
              <a:r>
                <a:rPr lang="en-US" sz="3200" b="0">
                  <a:solidFill>
                    <a:schemeClr val="tx2"/>
                  </a:solidFill>
                  <a:latin typeface="+mn-lt"/>
                </a:rPr>
                <a:t>.</a:t>
              </a:r>
            </a:p>
          </p:txBody>
        </p:sp>
      </p:grpSp>
      <p:sp>
        <p:nvSpPr>
          <p:cNvPr id="1656854" name="Text Box 22"/>
          <p:cNvSpPr txBox="1">
            <a:spLocks noChangeArrowheads="1"/>
          </p:cNvSpPr>
          <p:nvPr/>
        </p:nvSpPr>
        <p:spPr bwMode="auto">
          <a:xfrm>
            <a:off x="532151" y="2474499"/>
            <a:ext cx="2853649" cy="366713"/>
          </a:xfrm>
          <a:prstGeom prst="rect">
            <a:avLst/>
          </a:prstGeom>
          <a:noFill/>
          <a:ln>
            <a:noFill/>
          </a:ln>
          <a:effectLst/>
          <a:extLst>
            <a:ext uri="{909E8E84-426E-40dd-AFC4-6F175D3DCCD1}">
              <a14:hiddenFill xmlns="" xmlns:a14="http://schemas.microsoft.com/office/drawing/2010/main">
                <a:solidFill>
                  <a:schemeClr val="bg2"/>
                </a:solidFill>
              </a14:hiddenFill>
            </a:ex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lIns="90431" tIns="44423" rIns="90431" bIns="44423">
            <a:spAutoFit/>
          </a:bodyPr>
          <a:lstStyle/>
          <a:p>
            <a:r>
              <a:rPr lang="en-US" sz="1800" b="0" smtClean="0">
                <a:latin typeface="+mn-lt"/>
              </a:rPr>
              <a:t>Establish TCP </a:t>
            </a:r>
            <a:r>
              <a:rPr lang="en-US" sz="1800" b="0" dirty="0" smtClean="0">
                <a:latin typeface="+mn-lt"/>
              </a:rPr>
              <a:t>connection</a:t>
            </a:r>
            <a:endParaRPr lang="en-US" sz="1800" b="0" dirty="0">
              <a:latin typeface="+mn-lt"/>
            </a:endParaRPr>
          </a:p>
        </p:txBody>
      </p:sp>
      <p:sp>
        <p:nvSpPr>
          <p:cNvPr id="1656852" name="AutoShape 20"/>
          <p:cNvSpPr>
            <a:spLocks/>
          </p:cNvSpPr>
          <p:nvPr/>
        </p:nvSpPr>
        <p:spPr bwMode="auto">
          <a:xfrm>
            <a:off x="3308350" y="2324100"/>
            <a:ext cx="76200" cy="685800"/>
          </a:xfrm>
          <a:prstGeom prst="leftBrace">
            <a:avLst>
              <a:gd name="adj1" fmla="val 75000"/>
              <a:gd name="adj2" fmla="val 50000"/>
            </a:avLst>
          </a:prstGeom>
          <a:noFill/>
          <a:ln w="25400">
            <a:solidFill>
              <a:schemeClr val="tx1"/>
            </a:solidFill>
            <a:round/>
            <a:headEnd/>
            <a:tailEnd/>
          </a:ln>
          <a:effectLst/>
          <a:extLst>
            <a:ext uri="{909E8E84-426E-40dd-AFC4-6F175D3DCCD1}">
              <a14:hiddenFill xmlns="" xmlns:a14="http://schemas.microsoft.com/office/drawing/2010/main">
                <a:solidFill>
                  <a:schemeClr val="bg2"/>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nchor="ctr"/>
          <a:lstStyle/>
          <a:p>
            <a:endParaRPr lang="en-US" b="0">
              <a:latin typeface="+mn-lt"/>
            </a:endParaRPr>
          </a:p>
        </p:txBody>
      </p:sp>
      <p:sp>
        <p:nvSpPr>
          <p:cNvPr id="1656856" name="Text Box 24"/>
          <p:cNvSpPr txBox="1">
            <a:spLocks noChangeArrowheads="1"/>
          </p:cNvSpPr>
          <p:nvPr/>
        </p:nvSpPr>
        <p:spPr bwMode="auto">
          <a:xfrm>
            <a:off x="2219825" y="3086102"/>
            <a:ext cx="964700" cy="652421"/>
          </a:xfrm>
          <a:prstGeom prst="rect">
            <a:avLst/>
          </a:prstGeom>
          <a:noFill/>
          <a:ln>
            <a:noFill/>
          </a:ln>
          <a:effectLst/>
          <a:extLst>
            <a:ext uri="{909E8E84-426E-40dd-AFC4-6F175D3DCCD1}">
              <a14:hiddenFill xmlns="" xmlns:a14="http://schemas.microsoft.com/office/drawing/2010/main">
                <a:solidFill>
                  <a:schemeClr val="bg2"/>
                </a:solidFill>
              </a14:hiddenFill>
            </a:ex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r>
              <a:rPr lang="en-US" sz="1800" b="0">
                <a:latin typeface="+mn-lt"/>
              </a:rPr>
              <a:t>Client </a:t>
            </a:r>
          </a:p>
          <a:p>
            <a:r>
              <a:rPr lang="en-US" sz="1800" b="0">
                <a:latin typeface="+mn-lt"/>
              </a:rPr>
              <a:t>request</a:t>
            </a:r>
          </a:p>
        </p:txBody>
      </p:sp>
      <p:sp>
        <p:nvSpPr>
          <p:cNvPr id="1656857" name="Line 25"/>
          <p:cNvSpPr>
            <a:spLocks noChangeShapeType="1"/>
          </p:cNvSpPr>
          <p:nvPr/>
        </p:nvSpPr>
        <p:spPr bwMode="auto">
          <a:xfrm>
            <a:off x="3003550" y="3390901"/>
            <a:ext cx="457200" cy="76200"/>
          </a:xfrm>
          <a:prstGeom prst="line">
            <a:avLst/>
          </a:prstGeom>
          <a:noFill/>
          <a:ln w="127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0431" tIns="44423" rIns="90431" bIns="44423"/>
          <a:lstStyle/>
          <a:p>
            <a:endParaRPr lang="en-US" b="0">
              <a:latin typeface="+mn-lt"/>
            </a:endParaRPr>
          </a:p>
        </p:txBody>
      </p:sp>
      <p:sp>
        <p:nvSpPr>
          <p:cNvPr id="1656858" name="Line 26"/>
          <p:cNvSpPr>
            <a:spLocks noChangeShapeType="1"/>
          </p:cNvSpPr>
          <p:nvPr/>
        </p:nvSpPr>
        <p:spPr bwMode="auto">
          <a:xfrm>
            <a:off x="3003550" y="4179519"/>
            <a:ext cx="457200" cy="23992"/>
          </a:xfrm>
          <a:prstGeom prst="line">
            <a:avLst/>
          </a:prstGeom>
          <a:noFill/>
          <a:ln w="127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0431" tIns="44423" rIns="90431" bIns="44423"/>
          <a:lstStyle/>
          <a:p>
            <a:endParaRPr lang="en-US" b="0">
              <a:latin typeface="+mn-lt"/>
            </a:endParaRPr>
          </a:p>
        </p:txBody>
      </p:sp>
      <p:sp>
        <p:nvSpPr>
          <p:cNvPr id="1656859" name="Text Box 27"/>
          <p:cNvSpPr txBox="1">
            <a:spLocks noChangeArrowheads="1"/>
          </p:cNvSpPr>
          <p:nvPr/>
        </p:nvSpPr>
        <p:spPr bwMode="auto">
          <a:xfrm>
            <a:off x="548206" y="3832417"/>
            <a:ext cx="3070225" cy="371094"/>
          </a:xfrm>
          <a:prstGeom prst="rect">
            <a:avLst/>
          </a:prstGeom>
          <a:noFill/>
          <a:ln>
            <a:noFill/>
          </a:ln>
          <a:effectLst/>
          <a:extLst>
            <a:ext uri="{909E8E84-426E-40dd-AFC4-6F175D3DCCD1}">
              <a14:hiddenFill xmlns="" xmlns:a14="http://schemas.microsoft.com/office/drawing/2010/main">
                <a:solidFill>
                  <a:schemeClr val="bg2"/>
                </a:solidFill>
              </a14:hiddenFill>
            </a:ex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lIns="90431" tIns="44423" rIns="90431" bIns="44423">
            <a:spAutoFit/>
          </a:bodyPr>
          <a:lstStyle/>
          <a:p>
            <a:pPr algn="ctr"/>
            <a:r>
              <a:rPr lang="en-US" sz="1800" b="0" dirty="0">
                <a:latin typeface="+mn-lt"/>
              </a:rPr>
              <a:t>Close </a:t>
            </a:r>
            <a:r>
              <a:rPr lang="en-US" sz="1800" b="0" dirty="0" smtClean="0">
                <a:latin typeface="+mn-lt"/>
              </a:rPr>
              <a:t>HTTP connection</a:t>
            </a:r>
            <a:endParaRPr lang="en-US" sz="1800" b="0" dirty="0">
              <a:latin typeface="+mn-lt"/>
            </a:endParaRPr>
          </a:p>
        </p:txBody>
      </p:sp>
      <p:sp>
        <p:nvSpPr>
          <p:cNvPr id="29" name="Line 7"/>
          <p:cNvSpPr>
            <a:spLocks noChangeShapeType="1"/>
          </p:cNvSpPr>
          <p:nvPr/>
        </p:nvSpPr>
        <p:spPr bwMode="auto">
          <a:xfrm>
            <a:off x="3460750" y="4267200"/>
            <a:ext cx="2438400" cy="228600"/>
          </a:xfrm>
          <a:prstGeom prst="line">
            <a:avLst/>
          </a:prstGeom>
          <a:noFill/>
          <a:ln w="25400">
            <a:solidFill>
              <a:schemeClr val="accent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0431" tIns="44423" rIns="90431" bIns="44423"/>
          <a:lstStyle/>
          <a:p>
            <a:endParaRPr lang="en-US" b="0">
              <a:latin typeface="+mn-lt"/>
            </a:endParaRPr>
          </a:p>
        </p:txBody>
      </p:sp>
      <p:sp>
        <p:nvSpPr>
          <p:cNvPr id="30" name="Line 9"/>
          <p:cNvSpPr>
            <a:spLocks noChangeShapeType="1"/>
          </p:cNvSpPr>
          <p:nvPr/>
        </p:nvSpPr>
        <p:spPr bwMode="auto">
          <a:xfrm flipH="1">
            <a:off x="3412229" y="4572000"/>
            <a:ext cx="2438400" cy="228600"/>
          </a:xfrm>
          <a:prstGeom prst="line">
            <a:avLst/>
          </a:prstGeom>
          <a:noFill/>
          <a:ln w="25400">
            <a:solidFill>
              <a:schemeClr val="accent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0431" tIns="44423" rIns="90431" bIns="44423"/>
          <a:lstStyle/>
          <a:p>
            <a:endParaRPr lang="en-US" b="0">
              <a:latin typeface="+mn-lt"/>
            </a:endParaRPr>
          </a:p>
        </p:txBody>
      </p:sp>
      <p:sp>
        <p:nvSpPr>
          <p:cNvPr id="31" name="Text Box 10"/>
          <p:cNvSpPr txBox="1">
            <a:spLocks noChangeArrowheads="1"/>
          </p:cNvSpPr>
          <p:nvPr/>
        </p:nvSpPr>
        <p:spPr bwMode="auto">
          <a:xfrm rot="-285611">
            <a:off x="3878923" y="4485442"/>
            <a:ext cx="1602055" cy="366713"/>
          </a:xfrm>
          <a:prstGeom prst="rect">
            <a:avLst/>
          </a:prstGeom>
          <a:noFill/>
          <a:ln>
            <a:noFill/>
          </a:ln>
          <a:effectLst/>
          <a:extLst>
            <a:ext uri="{909E8E84-426E-40dd-AFC4-6F175D3DCCD1}">
              <a14:hiddenFill xmlns="" xmlns:a14="http://schemas.microsoft.com/office/drawing/2010/main">
                <a:solidFill>
                  <a:schemeClr val="bg2"/>
                </a:solidFill>
              </a14:hiddenFill>
            </a:ex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pPr algn="ctr"/>
            <a:r>
              <a:rPr lang="en-US" sz="1800" b="0" dirty="0">
                <a:latin typeface="+mn-lt"/>
              </a:rPr>
              <a:t>TCP </a:t>
            </a:r>
            <a:r>
              <a:rPr lang="en-US" sz="1800" b="0" dirty="0" smtClean="0">
                <a:latin typeface="+mn-lt"/>
              </a:rPr>
              <a:t>FIN/ACK</a:t>
            </a:r>
            <a:endParaRPr lang="en-US" sz="1800" b="0" dirty="0">
              <a:latin typeface="+mn-lt"/>
            </a:endParaRPr>
          </a:p>
        </p:txBody>
      </p:sp>
      <p:sp>
        <p:nvSpPr>
          <p:cNvPr id="32" name="Text Box 8"/>
          <p:cNvSpPr txBox="1">
            <a:spLocks noChangeArrowheads="1"/>
          </p:cNvSpPr>
          <p:nvPr/>
        </p:nvSpPr>
        <p:spPr bwMode="auto">
          <a:xfrm rot="305992">
            <a:off x="4318905" y="4161905"/>
            <a:ext cx="1076143" cy="366713"/>
          </a:xfrm>
          <a:prstGeom prst="rect">
            <a:avLst/>
          </a:prstGeom>
          <a:noFill/>
          <a:ln>
            <a:noFill/>
          </a:ln>
          <a:effectLst/>
          <a:extLst>
            <a:ext uri="{909E8E84-426E-40dd-AFC4-6F175D3DCCD1}">
              <a14:hiddenFill xmlns="" xmlns:a14="http://schemas.microsoft.com/office/drawing/2010/main">
                <a:solidFill>
                  <a:schemeClr val="bg2"/>
                </a:solidFill>
              </a14:hiddenFill>
            </a:ex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pPr algn="ctr"/>
            <a:r>
              <a:rPr lang="en-US" sz="1800" b="0" dirty="0">
                <a:latin typeface="+mn-lt"/>
              </a:rPr>
              <a:t>TCP </a:t>
            </a:r>
            <a:r>
              <a:rPr lang="en-US" sz="1800" b="0" dirty="0" smtClean="0">
                <a:latin typeface="+mn-lt"/>
              </a:rPr>
              <a:t>FIN</a:t>
            </a:r>
            <a:endParaRPr lang="en-US" sz="1800" b="0" dirty="0">
              <a:latin typeface="+mn-lt"/>
            </a:endParaRPr>
          </a:p>
        </p:txBody>
      </p:sp>
      <p:sp>
        <p:nvSpPr>
          <p:cNvPr id="33" name="Line 7"/>
          <p:cNvSpPr>
            <a:spLocks noChangeShapeType="1"/>
          </p:cNvSpPr>
          <p:nvPr/>
        </p:nvSpPr>
        <p:spPr bwMode="auto">
          <a:xfrm>
            <a:off x="3435350" y="4800600"/>
            <a:ext cx="2438400" cy="228600"/>
          </a:xfrm>
          <a:prstGeom prst="line">
            <a:avLst/>
          </a:prstGeom>
          <a:noFill/>
          <a:ln w="25400">
            <a:solidFill>
              <a:schemeClr val="accent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0431" tIns="44423" rIns="90431" bIns="44423"/>
          <a:lstStyle/>
          <a:p>
            <a:endParaRPr lang="en-US" b="0">
              <a:latin typeface="+mn-lt"/>
            </a:endParaRPr>
          </a:p>
        </p:txBody>
      </p:sp>
      <p:sp>
        <p:nvSpPr>
          <p:cNvPr id="34" name="Text Box 8"/>
          <p:cNvSpPr txBox="1">
            <a:spLocks noChangeArrowheads="1"/>
          </p:cNvSpPr>
          <p:nvPr/>
        </p:nvSpPr>
        <p:spPr bwMode="auto">
          <a:xfrm rot="305992">
            <a:off x="4219292" y="4775500"/>
            <a:ext cx="1166039" cy="366713"/>
          </a:xfrm>
          <a:prstGeom prst="rect">
            <a:avLst/>
          </a:prstGeom>
          <a:noFill/>
          <a:ln>
            <a:noFill/>
          </a:ln>
          <a:effectLst/>
          <a:extLst>
            <a:ext uri="{909E8E84-426E-40dd-AFC4-6F175D3DCCD1}">
              <a14:hiddenFill xmlns="" xmlns:a14="http://schemas.microsoft.com/office/drawing/2010/main">
                <a:solidFill>
                  <a:schemeClr val="bg2"/>
                </a:solidFill>
              </a14:hiddenFill>
            </a:ex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pPr algn="ctr"/>
            <a:r>
              <a:rPr lang="en-US" sz="1800" b="0" dirty="0">
                <a:latin typeface="+mn-lt"/>
              </a:rPr>
              <a:t>TCP </a:t>
            </a:r>
            <a:r>
              <a:rPr lang="en-US" sz="1800" b="0" dirty="0" smtClean="0">
                <a:latin typeface="+mn-lt"/>
              </a:rPr>
              <a:t>ACK</a:t>
            </a:r>
            <a:endParaRPr lang="en-US" sz="1800" b="0" dirty="0">
              <a:latin typeface="+mn-lt"/>
            </a:endParaRPr>
          </a:p>
        </p:txBody>
      </p:sp>
      <p:sp>
        <p:nvSpPr>
          <p:cNvPr id="35" name="Text Box 22"/>
          <p:cNvSpPr txBox="1">
            <a:spLocks noChangeArrowheads="1"/>
          </p:cNvSpPr>
          <p:nvPr/>
        </p:nvSpPr>
        <p:spPr bwMode="auto">
          <a:xfrm>
            <a:off x="875089" y="4425760"/>
            <a:ext cx="2458848" cy="366713"/>
          </a:xfrm>
          <a:prstGeom prst="rect">
            <a:avLst/>
          </a:prstGeom>
          <a:noFill/>
          <a:ln>
            <a:noFill/>
          </a:ln>
          <a:effectLst/>
          <a:extLst>
            <a:ext uri="{909E8E84-426E-40dd-AFC4-6F175D3DCCD1}">
              <a14:hiddenFill xmlns="" xmlns:a14="http://schemas.microsoft.com/office/drawing/2010/main">
                <a:solidFill>
                  <a:schemeClr val="bg2"/>
                </a:solidFill>
              </a14:hiddenFill>
            </a:ex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lIns="90431" tIns="44423" rIns="90431" bIns="44423">
            <a:spAutoFit/>
          </a:bodyPr>
          <a:lstStyle/>
          <a:p>
            <a:r>
              <a:rPr lang="en-US" sz="1800" b="0" smtClean="0">
                <a:latin typeface="+mn-lt"/>
              </a:rPr>
              <a:t>Close</a:t>
            </a:r>
            <a:r>
              <a:rPr lang="en-US" sz="1800" b="0">
                <a:latin typeface="+mn-lt"/>
              </a:rPr>
              <a:t> </a:t>
            </a:r>
            <a:r>
              <a:rPr lang="en-US" sz="1800" b="0" smtClean="0">
                <a:latin typeface="+mn-lt"/>
              </a:rPr>
              <a:t>TCP connection</a:t>
            </a:r>
            <a:endParaRPr lang="en-US" sz="1800" b="0" dirty="0">
              <a:latin typeface="+mn-lt"/>
            </a:endParaRPr>
          </a:p>
        </p:txBody>
      </p:sp>
      <p:sp>
        <p:nvSpPr>
          <p:cNvPr id="36" name="AutoShape 20"/>
          <p:cNvSpPr>
            <a:spLocks/>
          </p:cNvSpPr>
          <p:nvPr/>
        </p:nvSpPr>
        <p:spPr bwMode="auto">
          <a:xfrm>
            <a:off x="3276600" y="4267200"/>
            <a:ext cx="76200" cy="685800"/>
          </a:xfrm>
          <a:prstGeom prst="leftBrace">
            <a:avLst>
              <a:gd name="adj1" fmla="val 75000"/>
              <a:gd name="adj2" fmla="val 50000"/>
            </a:avLst>
          </a:prstGeom>
          <a:noFill/>
          <a:ln w="25400">
            <a:solidFill>
              <a:schemeClr val="tx1"/>
            </a:solidFill>
            <a:round/>
            <a:headEnd/>
            <a:tailEnd/>
          </a:ln>
          <a:effectLst/>
          <a:extLst>
            <a:ext uri="{909E8E84-426E-40dd-AFC4-6F175D3DCCD1}">
              <a14:hiddenFill xmlns="" xmlns:a14="http://schemas.microsoft.com/office/drawing/2010/main">
                <a:solidFill>
                  <a:schemeClr val="bg2"/>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nchor="ctr"/>
          <a:lstStyle/>
          <a:p>
            <a:endParaRPr lang="en-US" b="0">
              <a:latin typeface="+mn-lt"/>
            </a:endParaRPr>
          </a:p>
        </p:txBody>
      </p:sp>
    </p:spTree>
    <p:extLst>
      <p:ext uri="{BB962C8B-B14F-4D97-AF65-F5344CB8AC3E}">
        <p14:creationId xmlns:p14="http://schemas.microsoft.com/office/powerpoint/2010/main" val="3157588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Title 1"/>
          <p:cNvSpPr>
            <a:spLocks noGrp="1"/>
          </p:cNvSpPr>
          <p:nvPr>
            <p:ph type="title"/>
          </p:nvPr>
        </p:nvSpPr>
        <p:spPr/>
        <p:txBody>
          <a:bodyPr/>
          <a:lstStyle/>
          <a:p>
            <a:r>
              <a:rPr lang="en-US" sz="2400" dirty="0">
                <a:latin typeface="Helvetica" charset="0"/>
                <a:ea typeface="ＭＳ Ｐゴシック" charset="0"/>
                <a:cs typeface="ＭＳ Ｐゴシック" charset="0"/>
              </a:rPr>
              <a:t>Improving HTTP Performance:</a:t>
            </a:r>
            <a:r>
              <a:rPr lang="en-US" sz="4000" dirty="0">
                <a:latin typeface="Helvetica" charset="0"/>
                <a:ea typeface="ＭＳ Ｐゴシック" charset="0"/>
                <a:cs typeface="ＭＳ Ｐゴシック" charset="0"/>
              </a:rPr>
              <a:t/>
            </a:r>
            <a:br>
              <a:rPr lang="en-US" sz="4000" dirty="0">
                <a:latin typeface="Helvetica" charset="0"/>
                <a:ea typeface="ＭＳ Ｐゴシック" charset="0"/>
                <a:cs typeface="ＭＳ Ｐゴシック" charset="0"/>
              </a:rPr>
            </a:br>
            <a:r>
              <a:rPr lang="en-US" sz="3600" dirty="0">
                <a:solidFill>
                  <a:srgbClr val="FF0000"/>
                </a:solidFill>
                <a:latin typeface="Helvetica" charset="0"/>
                <a:ea typeface="ＭＳ Ｐゴシック" charset="0"/>
                <a:cs typeface="ＭＳ Ｐゴシック" charset="0"/>
              </a:rPr>
              <a:t>Persistent</a:t>
            </a:r>
            <a:r>
              <a:rPr lang="en-US" sz="3600" dirty="0">
                <a:latin typeface="Helvetica" charset="0"/>
                <a:ea typeface="ＭＳ Ｐゴシック" charset="0"/>
                <a:cs typeface="ＭＳ Ｐゴシック" charset="0"/>
              </a:rPr>
              <a:t> Connections</a:t>
            </a:r>
          </a:p>
        </p:txBody>
      </p:sp>
      <p:sp>
        <p:nvSpPr>
          <p:cNvPr id="3" name="Content Placeholder 2"/>
          <p:cNvSpPr>
            <a:spLocks noGrp="1"/>
          </p:cNvSpPr>
          <p:nvPr>
            <p:ph idx="1"/>
          </p:nvPr>
        </p:nvSpPr>
        <p:spPr/>
        <p:txBody>
          <a:bodyPr/>
          <a:lstStyle/>
          <a:p>
            <a:r>
              <a:rPr lang="en-US" sz="2400" dirty="0">
                <a:latin typeface="Arial" charset="0"/>
                <a:cs typeface="Arial" charset="0"/>
              </a:rPr>
              <a:t>Maintain TCP connection across multiple requests</a:t>
            </a:r>
          </a:p>
          <a:p>
            <a:pPr lvl="1"/>
            <a:r>
              <a:rPr lang="en-US" sz="2000" dirty="0">
                <a:latin typeface="Arial" charset="0"/>
                <a:cs typeface="Arial" charset="0"/>
              </a:rPr>
              <a:t>Including transfers subsequent to current page</a:t>
            </a:r>
          </a:p>
          <a:p>
            <a:pPr lvl="1"/>
            <a:r>
              <a:rPr lang="en-US" sz="2000" dirty="0">
                <a:latin typeface="Arial" charset="0"/>
                <a:cs typeface="Arial" charset="0"/>
              </a:rPr>
              <a:t>Client or server can tear down connection</a:t>
            </a:r>
            <a:br>
              <a:rPr lang="en-US" sz="2000" dirty="0">
                <a:latin typeface="Arial" charset="0"/>
                <a:cs typeface="Arial" charset="0"/>
              </a:rPr>
            </a:br>
            <a:endParaRPr lang="en-US" sz="2000" dirty="0">
              <a:latin typeface="Arial" charset="0"/>
              <a:cs typeface="Arial" charset="0"/>
            </a:endParaRPr>
          </a:p>
          <a:p>
            <a:endParaRPr lang="en-US" sz="2400" dirty="0">
              <a:latin typeface="Arial" charset="0"/>
              <a:cs typeface="Arial" charset="0"/>
            </a:endParaRPr>
          </a:p>
        </p:txBody>
      </p:sp>
    </p:spTree>
    <p:extLst>
      <p:ext uri="{BB962C8B-B14F-4D97-AF65-F5344CB8AC3E}">
        <p14:creationId xmlns:p14="http://schemas.microsoft.com/office/powerpoint/2010/main" val="9833218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6834" name="Rectangle 2"/>
          <p:cNvSpPr>
            <a:spLocks noGrp="1" noChangeArrowheads="1"/>
          </p:cNvSpPr>
          <p:nvPr>
            <p:ph type="title"/>
          </p:nvPr>
        </p:nvSpPr>
        <p:spPr/>
        <p:txBody>
          <a:bodyPr/>
          <a:lstStyle/>
          <a:p>
            <a:r>
              <a:rPr lang="en-US" dirty="0" smtClean="0"/>
              <a:t>Persistent Connections</a:t>
            </a:r>
            <a:endParaRPr lang="en-US" dirty="0"/>
          </a:p>
        </p:txBody>
      </p:sp>
      <p:sp>
        <p:nvSpPr>
          <p:cNvPr id="2" name="Content Placeholder 1"/>
          <p:cNvSpPr>
            <a:spLocks noGrp="1"/>
          </p:cNvSpPr>
          <p:nvPr>
            <p:ph idx="1"/>
          </p:nvPr>
        </p:nvSpPr>
        <p:spPr/>
        <p:txBody>
          <a:bodyPr/>
          <a:lstStyle/>
          <a:p>
            <a:endParaRPr lang="en-US" dirty="0"/>
          </a:p>
        </p:txBody>
      </p:sp>
      <p:sp>
        <p:nvSpPr>
          <p:cNvPr id="1656835" name="Line 3"/>
          <p:cNvSpPr>
            <a:spLocks noChangeShapeType="1"/>
          </p:cNvSpPr>
          <p:nvPr/>
        </p:nvSpPr>
        <p:spPr bwMode="auto">
          <a:xfrm>
            <a:off x="3462338" y="2246325"/>
            <a:ext cx="30162" cy="4189400"/>
          </a:xfrm>
          <a:prstGeom prst="line">
            <a:avLst/>
          </a:prstGeom>
          <a:noFill/>
          <a:ln w="254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0431" tIns="44423" rIns="90431" bIns="44423"/>
          <a:lstStyle/>
          <a:p>
            <a:endParaRPr lang="en-US" b="0">
              <a:latin typeface="+mn-lt"/>
            </a:endParaRPr>
          </a:p>
        </p:txBody>
      </p:sp>
      <p:sp>
        <p:nvSpPr>
          <p:cNvPr id="1656836" name="Line 4"/>
          <p:cNvSpPr>
            <a:spLocks noChangeShapeType="1"/>
          </p:cNvSpPr>
          <p:nvPr/>
        </p:nvSpPr>
        <p:spPr bwMode="auto">
          <a:xfrm flipH="1">
            <a:off x="5887264" y="2247899"/>
            <a:ext cx="11886" cy="4187825"/>
          </a:xfrm>
          <a:prstGeom prst="line">
            <a:avLst/>
          </a:prstGeom>
          <a:noFill/>
          <a:ln w="254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0431" tIns="44423" rIns="90431" bIns="44423"/>
          <a:lstStyle/>
          <a:p>
            <a:endParaRPr lang="en-US" b="0">
              <a:latin typeface="+mn-lt"/>
            </a:endParaRPr>
          </a:p>
        </p:txBody>
      </p:sp>
      <p:sp>
        <p:nvSpPr>
          <p:cNvPr id="1656837" name="Text Box 5"/>
          <p:cNvSpPr txBox="1">
            <a:spLocks noChangeArrowheads="1"/>
          </p:cNvSpPr>
          <p:nvPr/>
        </p:nvSpPr>
        <p:spPr bwMode="auto">
          <a:xfrm>
            <a:off x="2887014" y="1828801"/>
            <a:ext cx="839498" cy="371094"/>
          </a:xfrm>
          <a:prstGeom prst="rect">
            <a:avLst/>
          </a:prstGeom>
          <a:noFill/>
          <a:ln>
            <a:noFill/>
          </a:ln>
          <a:effectLst/>
          <a:extLst>
            <a:ext uri="{909E8E84-426E-40dd-AFC4-6F175D3DCCD1}">
              <a14:hiddenFill xmlns="" xmlns:a14="http://schemas.microsoft.com/office/drawing/2010/main">
                <a:solidFill>
                  <a:schemeClr val="bg2"/>
                </a:solidFill>
              </a14:hiddenFill>
            </a:ex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pPr algn="ctr"/>
            <a:r>
              <a:rPr lang="en-US" sz="1800" b="0" i="1">
                <a:latin typeface="+mn-lt"/>
              </a:rPr>
              <a:t>Client</a:t>
            </a:r>
          </a:p>
        </p:txBody>
      </p:sp>
      <p:sp>
        <p:nvSpPr>
          <p:cNvPr id="1656838" name="Text Box 6"/>
          <p:cNvSpPr txBox="1">
            <a:spLocks noChangeArrowheads="1"/>
          </p:cNvSpPr>
          <p:nvPr/>
        </p:nvSpPr>
        <p:spPr bwMode="auto">
          <a:xfrm>
            <a:off x="5432255" y="1884364"/>
            <a:ext cx="930618" cy="371094"/>
          </a:xfrm>
          <a:prstGeom prst="rect">
            <a:avLst/>
          </a:prstGeom>
          <a:noFill/>
          <a:ln>
            <a:noFill/>
          </a:ln>
          <a:effectLst/>
          <a:extLst>
            <a:ext uri="{909E8E84-426E-40dd-AFC4-6F175D3DCCD1}">
              <a14:hiddenFill xmlns="" xmlns:a14="http://schemas.microsoft.com/office/drawing/2010/main">
                <a:solidFill>
                  <a:schemeClr val="bg2"/>
                </a:solidFill>
              </a14:hiddenFill>
            </a:ex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pPr algn="ctr"/>
            <a:r>
              <a:rPr lang="en-US" sz="1800" b="0" i="1" dirty="0">
                <a:latin typeface="+mn-lt"/>
              </a:rPr>
              <a:t>Server</a:t>
            </a:r>
          </a:p>
        </p:txBody>
      </p:sp>
      <p:sp>
        <p:nvSpPr>
          <p:cNvPr id="1656839" name="Line 7"/>
          <p:cNvSpPr>
            <a:spLocks noChangeShapeType="1"/>
          </p:cNvSpPr>
          <p:nvPr/>
        </p:nvSpPr>
        <p:spPr bwMode="auto">
          <a:xfrm>
            <a:off x="3460750" y="2400300"/>
            <a:ext cx="2438400" cy="228600"/>
          </a:xfrm>
          <a:prstGeom prst="line">
            <a:avLst/>
          </a:prstGeom>
          <a:noFill/>
          <a:ln w="25400">
            <a:solidFill>
              <a:schemeClr val="accent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0431" tIns="44423" rIns="90431" bIns="44423"/>
          <a:lstStyle/>
          <a:p>
            <a:endParaRPr lang="en-US" b="0">
              <a:latin typeface="+mn-lt"/>
            </a:endParaRPr>
          </a:p>
        </p:txBody>
      </p:sp>
      <p:sp>
        <p:nvSpPr>
          <p:cNvPr id="1656840" name="Text Box 8"/>
          <p:cNvSpPr txBox="1">
            <a:spLocks noChangeArrowheads="1"/>
          </p:cNvSpPr>
          <p:nvPr/>
        </p:nvSpPr>
        <p:spPr bwMode="auto">
          <a:xfrm rot="305992">
            <a:off x="4152497" y="2170113"/>
            <a:ext cx="1178735" cy="366713"/>
          </a:xfrm>
          <a:prstGeom prst="rect">
            <a:avLst/>
          </a:prstGeom>
          <a:noFill/>
          <a:ln>
            <a:noFill/>
          </a:ln>
          <a:effectLst/>
          <a:extLst>
            <a:ext uri="{909E8E84-426E-40dd-AFC4-6F175D3DCCD1}">
              <a14:hiddenFill xmlns="" xmlns:a14="http://schemas.microsoft.com/office/drawing/2010/main">
                <a:solidFill>
                  <a:schemeClr val="bg2"/>
                </a:solidFill>
              </a14:hiddenFill>
            </a:ex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pPr algn="ctr"/>
            <a:r>
              <a:rPr lang="en-US" sz="1800" b="0" dirty="0">
                <a:latin typeface="+mn-lt"/>
              </a:rPr>
              <a:t>TCP </a:t>
            </a:r>
            <a:r>
              <a:rPr lang="en-US" sz="1800" b="0" dirty="0" smtClean="0">
                <a:latin typeface="+mn-lt"/>
              </a:rPr>
              <a:t>SYN</a:t>
            </a:r>
            <a:endParaRPr lang="en-US" sz="1800" b="0" dirty="0">
              <a:latin typeface="+mn-lt"/>
            </a:endParaRPr>
          </a:p>
        </p:txBody>
      </p:sp>
      <p:sp>
        <p:nvSpPr>
          <p:cNvPr id="1656841" name="Line 9"/>
          <p:cNvSpPr>
            <a:spLocks noChangeShapeType="1"/>
          </p:cNvSpPr>
          <p:nvPr/>
        </p:nvSpPr>
        <p:spPr bwMode="auto">
          <a:xfrm flipH="1">
            <a:off x="3460750" y="2781300"/>
            <a:ext cx="2438400" cy="228600"/>
          </a:xfrm>
          <a:prstGeom prst="line">
            <a:avLst/>
          </a:prstGeom>
          <a:noFill/>
          <a:ln w="25400">
            <a:solidFill>
              <a:schemeClr val="accent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0431" tIns="44423" rIns="90431" bIns="44423"/>
          <a:lstStyle/>
          <a:p>
            <a:endParaRPr lang="en-US" b="0">
              <a:latin typeface="+mn-lt"/>
            </a:endParaRPr>
          </a:p>
        </p:txBody>
      </p:sp>
      <p:sp>
        <p:nvSpPr>
          <p:cNvPr id="1656842" name="Text Box 10"/>
          <p:cNvSpPr txBox="1">
            <a:spLocks noChangeArrowheads="1"/>
          </p:cNvSpPr>
          <p:nvPr/>
        </p:nvSpPr>
        <p:spPr bwMode="auto">
          <a:xfrm rot="-285611">
            <a:off x="3638720" y="2568575"/>
            <a:ext cx="1717344" cy="366713"/>
          </a:xfrm>
          <a:prstGeom prst="rect">
            <a:avLst/>
          </a:prstGeom>
          <a:noFill/>
          <a:ln>
            <a:noFill/>
          </a:ln>
          <a:effectLst/>
          <a:extLst>
            <a:ext uri="{909E8E84-426E-40dd-AFC4-6F175D3DCCD1}">
              <a14:hiddenFill xmlns="" xmlns:a14="http://schemas.microsoft.com/office/drawing/2010/main">
                <a:solidFill>
                  <a:schemeClr val="bg2"/>
                </a:solidFill>
              </a14:hiddenFill>
            </a:ex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pPr algn="ctr"/>
            <a:r>
              <a:rPr lang="en-US" sz="1800" b="0" dirty="0">
                <a:latin typeface="+mn-lt"/>
              </a:rPr>
              <a:t>TCP </a:t>
            </a:r>
            <a:r>
              <a:rPr lang="en-US" sz="1800" b="0" dirty="0" smtClean="0">
                <a:latin typeface="+mn-lt"/>
              </a:rPr>
              <a:t>SYN/ACK</a:t>
            </a:r>
            <a:endParaRPr lang="en-US" sz="1800" b="0" dirty="0">
              <a:latin typeface="+mn-lt"/>
            </a:endParaRPr>
          </a:p>
        </p:txBody>
      </p:sp>
      <p:sp>
        <p:nvSpPr>
          <p:cNvPr id="1656843" name="Line 11"/>
          <p:cNvSpPr>
            <a:spLocks noChangeShapeType="1"/>
          </p:cNvSpPr>
          <p:nvPr/>
        </p:nvSpPr>
        <p:spPr bwMode="auto">
          <a:xfrm>
            <a:off x="3460750" y="3467100"/>
            <a:ext cx="2438400" cy="457200"/>
          </a:xfrm>
          <a:prstGeom prst="line">
            <a:avLst/>
          </a:prstGeom>
          <a:noFill/>
          <a:ln w="25400">
            <a:solidFill>
              <a:schemeClr val="tx2"/>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0431" tIns="44423" rIns="90431" bIns="44423"/>
          <a:lstStyle/>
          <a:p>
            <a:endParaRPr lang="en-US" b="0">
              <a:latin typeface="+mn-lt"/>
            </a:endParaRPr>
          </a:p>
        </p:txBody>
      </p:sp>
      <p:sp>
        <p:nvSpPr>
          <p:cNvPr id="1656844" name="Text Box 12"/>
          <p:cNvSpPr txBox="1">
            <a:spLocks noChangeArrowheads="1"/>
          </p:cNvSpPr>
          <p:nvPr/>
        </p:nvSpPr>
        <p:spPr bwMode="auto">
          <a:xfrm rot="623789">
            <a:off x="3437117" y="3328385"/>
            <a:ext cx="2495194" cy="371094"/>
          </a:xfrm>
          <a:prstGeom prst="rect">
            <a:avLst/>
          </a:prstGeom>
          <a:noFill/>
          <a:ln>
            <a:noFill/>
          </a:ln>
          <a:effectLst/>
          <a:extLst>
            <a:ext uri="{909E8E84-426E-40dd-AFC4-6F175D3DCCD1}">
              <a14:hiddenFill xmlns="" xmlns:a14="http://schemas.microsoft.com/office/drawing/2010/main">
                <a:solidFill>
                  <a:schemeClr val="bg2"/>
                </a:solidFill>
              </a14:hiddenFill>
            </a:ex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pPr algn="ctr"/>
            <a:r>
              <a:rPr lang="en-US" sz="1800" b="0">
                <a:latin typeface="+mn-lt"/>
              </a:rPr>
              <a:t>TCP ack + HTTP GET</a:t>
            </a:r>
          </a:p>
        </p:txBody>
      </p:sp>
      <p:sp>
        <p:nvSpPr>
          <p:cNvPr id="1656845" name="Line 13"/>
          <p:cNvSpPr>
            <a:spLocks noChangeShapeType="1"/>
          </p:cNvSpPr>
          <p:nvPr/>
        </p:nvSpPr>
        <p:spPr bwMode="auto">
          <a:xfrm flipH="1">
            <a:off x="3460750" y="4000500"/>
            <a:ext cx="2438400" cy="228600"/>
          </a:xfrm>
          <a:prstGeom prst="line">
            <a:avLst/>
          </a:prstGeom>
          <a:noFill/>
          <a:ln w="25400">
            <a:solidFill>
              <a:schemeClr val="tx2"/>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0431" tIns="44423" rIns="90431" bIns="44423"/>
          <a:lstStyle/>
          <a:p>
            <a:endParaRPr lang="en-US" b="0">
              <a:latin typeface="+mn-lt"/>
            </a:endParaRPr>
          </a:p>
        </p:txBody>
      </p:sp>
      <p:grpSp>
        <p:nvGrpSpPr>
          <p:cNvPr id="1656848" name="Group 16"/>
          <p:cNvGrpSpPr>
            <a:grpSpLocks/>
          </p:cNvGrpSpPr>
          <p:nvPr/>
        </p:nvGrpSpPr>
        <p:grpSpPr bwMode="auto">
          <a:xfrm>
            <a:off x="4703783" y="3881436"/>
            <a:ext cx="301626" cy="887412"/>
            <a:chOff x="975" y="2699"/>
            <a:chExt cx="190" cy="559"/>
          </a:xfrm>
        </p:grpSpPr>
        <p:sp>
          <p:nvSpPr>
            <p:cNvPr id="1656849" name="Text Box 17"/>
            <p:cNvSpPr txBox="1">
              <a:spLocks noChangeArrowheads="1"/>
            </p:cNvSpPr>
            <p:nvPr/>
          </p:nvSpPr>
          <p:spPr bwMode="auto">
            <a:xfrm>
              <a:off x="975" y="2699"/>
              <a:ext cx="187" cy="367"/>
            </a:xfrm>
            <a:prstGeom prst="rect">
              <a:avLst/>
            </a:prstGeom>
            <a:noFill/>
            <a:ln>
              <a:noFill/>
            </a:ln>
            <a:effectLst/>
            <a:extLst>
              <a:ext uri="{909E8E84-426E-40dd-AFC4-6F175D3DCCD1}">
                <a14:hiddenFill xmlns="" xmlns:a14="http://schemas.microsoft.com/office/drawing/2010/main">
                  <a:solidFill>
                    <a:schemeClr val="bg2"/>
                  </a:solidFill>
                </a14:hiddenFill>
              </a:ex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pPr algn="ctr"/>
              <a:r>
                <a:rPr lang="en-US" sz="3200" b="0">
                  <a:solidFill>
                    <a:schemeClr val="tx2"/>
                  </a:solidFill>
                  <a:latin typeface="+mn-lt"/>
                </a:rPr>
                <a:t>.</a:t>
              </a:r>
            </a:p>
          </p:txBody>
        </p:sp>
        <p:sp>
          <p:nvSpPr>
            <p:cNvPr id="1656850" name="Text Box 18"/>
            <p:cNvSpPr txBox="1">
              <a:spLocks noChangeArrowheads="1"/>
            </p:cNvSpPr>
            <p:nvPr/>
          </p:nvSpPr>
          <p:spPr bwMode="auto">
            <a:xfrm>
              <a:off x="978" y="2795"/>
              <a:ext cx="187" cy="367"/>
            </a:xfrm>
            <a:prstGeom prst="rect">
              <a:avLst/>
            </a:prstGeom>
            <a:noFill/>
            <a:ln>
              <a:noFill/>
            </a:ln>
            <a:effectLst/>
            <a:extLst>
              <a:ext uri="{909E8E84-426E-40dd-AFC4-6F175D3DCCD1}">
                <a14:hiddenFill xmlns="" xmlns:a14="http://schemas.microsoft.com/office/drawing/2010/main">
                  <a:solidFill>
                    <a:schemeClr val="bg2"/>
                  </a:solidFill>
                </a14:hiddenFill>
              </a:ex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pPr algn="ctr"/>
              <a:r>
                <a:rPr lang="en-US" sz="3200" b="0">
                  <a:solidFill>
                    <a:schemeClr val="tx2"/>
                  </a:solidFill>
                  <a:latin typeface="+mn-lt"/>
                </a:rPr>
                <a:t>.</a:t>
              </a:r>
            </a:p>
          </p:txBody>
        </p:sp>
        <p:sp>
          <p:nvSpPr>
            <p:cNvPr id="1656851" name="Text Box 19"/>
            <p:cNvSpPr txBox="1">
              <a:spLocks noChangeArrowheads="1"/>
            </p:cNvSpPr>
            <p:nvPr/>
          </p:nvSpPr>
          <p:spPr bwMode="auto">
            <a:xfrm>
              <a:off x="978" y="2891"/>
              <a:ext cx="187" cy="367"/>
            </a:xfrm>
            <a:prstGeom prst="rect">
              <a:avLst/>
            </a:prstGeom>
            <a:noFill/>
            <a:ln>
              <a:noFill/>
            </a:ln>
            <a:effectLst/>
            <a:extLst>
              <a:ext uri="{909E8E84-426E-40dd-AFC4-6F175D3DCCD1}">
                <a14:hiddenFill xmlns="" xmlns:a14="http://schemas.microsoft.com/office/drawing/2010/main">
                  <a:solidFill>
                    <a:schemeClr val="bg2"/>
                  </a:solidFill>
                </a14:hiddenFill>
              </a:ex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pPr algn="ctr"/>
              <a:r>
                <a:rPr lang="en-US" sz="3200" b="0">
                  <a:solidFill>
                    <a:schemeClr val="tx2"/>
                  </a:solidFill>
                  <a:latin typeface="+mn-lt"/>
                </a:rPr>
                <a:t>.</a:t>
              </a:r>
            </a:p>
          </p:txBody>
        </p:sp>
      </p:grpSp>
      <p:sp>
        <p:nvSpPr>
          <p:cNvPr id="1656856" name="Text Box 24"/>
          <p:cNvSpPr txBox="1">
            <a:spLocks noChangeArrowheads="1"/>
          </p:cNvSpPr>
          <p:nvPr/>
        </p:nvSpPr>
        <p:spPr bwMode="auto">
          <a:xfrm>
            <a:off x="1186677" y="3610572"/>
            <a:ext cx="2346325" cy="366713"/>
          </a:xfrm>
          <a:prstGeom prst="rect">
            <a:avLst/>
          </a:prstGeom>
          <a:noFill/>
          <a:ln>
            <a:noFill/>
          </a:ln>
          <a:effectLst/>
          <a:extLst>
            <a:ext uri="{909E8E84-426E-40dd-AFC4-6F175D3DCCD1}">
              <a14:hiddenFill xmlns="" xmlns:a14="http://schemas.microsoft.com/office/drawing/2010/main">
                <a:solidFill>
                  <a:schemeClr val="bg2"/>
                </a:solidFill>
              </a14:hiddenFill>
            </a:ex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lIns="90431" tIns="44423" rIns="90431" bIns="44423">
            <a:spAutoFit/>
          </a:bodyPr>
          <a:lstStyle/>
          <a:p>
            <a:r>
              <a:rPr lang="en-US" sz="1800" b="0" dirty="0" smtClean="0">
                <a:latin typeface="+mn-lt"/>
              </a:rPr>
              <a:t>First client request</a:t>
            </a:r>
            <a:endParaRPr lang="en-US" sz="1800" b="0" dirty="0">
              <a:latin typeface="+mn-lt"/>
            </a:endParaRPr>
          </a:p>
        </p:txBody>
      </p:sp>
      <p:sp>
        <p:nvSpPr>
          <p:cNvPr id="29" name="Line 7"/>
          <p:cNvSpPr>
            <a:spLocks noChangeShapeType="1"/>
          </p:cNvSpPr>
          <p:nvPr/>
        </p:nvSpPr>
        <p:spPr bwMode="auto">
          <a:xfrm>
            <a:off x="3460750" y="5627087"/>
            <a:ext cx="2438400" cy="228600"/>
          </a:xfrm>
          <a:prstGeom prst="line">
            <a:avLst/>
          </a:prstGeom>
          <a:noFill/>
          <a:ln w="25400">
            <a:solidFill>
              <a:schemeClr val="accent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0431" tIns="44423" rIns="90431" bIns="44423"/>
          <a:lstStyle/>
          <a:p>
            <a:endParaRPr lang="en-US" b="0">
              <a:latin typeface="+mn-lt"/>
            </a:endParaRPr>
          </a:p>
        </p:txBody>
      </p:sp>
      <p:sp>
        <p:nvSpPr>
          <p:cNvPr id="30" name="Line 9"/>
          <p:cNvSpPr>
            <a:spLocks noChangeShapeType="1"/>
          </p:cNvSpPr>
          <p:nvPr/>
        </p:nvSpPr>
        <p:spPr bwMode="auto">
          <a:xfrm flipH="1">
            <a:off x="3412229" y="5931887"/>
            <a:ext cx="2438400" cy="228600"/>
          </a:xfrm>
          <a:prstGeom prst="line">
            <a:avLst/>
          </a:prstGeom>
          <a:noFill/>
          <a:ln w="25400">
            <a:solidFill>
              <a:schemeClr val="accent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0431" tIns="44423" rIns="90431" bIns="44423"/>
          <a:lstStyle/>
          <a:p>
            <a:endParaRPr lang="en-US" b="0">
              <a:latin typeface="+mn-lt"/>
            </a:endParaRPr>
          </a:p>
        </p:txBody>
      </p:sp>
      <p:sp>
        <p:nvSpPr>
          <p:cNvPr id="31" name="Text Box 10"/>
          <p:cNvSpPr txBox="1">
            <a:spLocks noChangeArrowheads="1"/>
          </p:cNvSpPr>
          <p:nvPr/>
        </p:nvSpPr>
        <p:spPr bwMode="auto">
          <a:xfrm rot="-285611">
            <a:off x="3878923" y="5845329"/>
            <a:ext cx="1602055" cy="366713"/>
          </a:xfrm>
          <a:prstGeom prst="rect">
            <a:avLst/>
          </a:prstGeom>
          <a:noFill/>
          <a:ln>
            <a:noFill/>
          </a:ln>
          <a:effectLst/>
          <a:extLst>
            <a:ext uri="{909E8E84-426E-40dd-AFC4-6F175D3DCCD1}">
              <a14:hiddenFill xmlns="" xmlns:a14="http://schemas.microsoft.com/office/drawing/2010/main">
                <a:solidFill>
                  <a:schemeClr val="bg2"/>
                </a:solidFill>
              </a14:hiddenFill>
            </a:ex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pPr algn="ctr"/>
            <a:r>
              <a:rPr lang="en-US" sz="1800" b="0" dirty="0">
                <a:latin typeface="+mn-lt"/>
              </a:rPr>
              <a:t>TCP </a:t>
            </a:r>
            <a:r>
              <a:rPr lang="en-US" sz="1800" b="0" dirty="0" smtClean="0">
                <a:latin typeface="+mn-lt"/>
              </a:rPr>
              <a:t>FIN/ACK</a:t>
            </a:r>
            <a:endParaRPr lang="en-US" sz="1800" b="0" dirty="0">
              <a:latin typeface="+mn-lt"/>
            </a:endParaRPr>
          </a:p>
        </p:txBody>
      </p:sp>
      <p:sp>
        <p:nvSpPr>
          <p:cNvPr id="32" name="Text Box 8"/>
          <p:cNvSpPr txBox="1">
            <a:spLocks noChangeArrowheads="1"/>
          </p:cNvSpPr>
          <p:nvPr/>
        </p:nvSpPr>
        <p:spPr bwMode="auto">
          <a:xfrm rot="305992">
            <a:off x="4318905" y="5521792"/>
            <a:ext cx="1076143" cy="366713"/>
          </a:xfrm>
          <a:prstGeom prst="rect">
            <a:avLst/>
          </a:prstGeom>
          <a:noFill/>
          <a:ln>
            <a:noFill/>
          </a:ln>
          <a:effectLst/>
          <a:extLst>
            <a:ext uri="{909E8E84-426E-40dd-AFC4-6F175D3DCCD1}">
              <a14:hiddenFill xmlns="" xmlns:a14="http://schemas.microsoft.com/office/drawing/2010/main">
                <a:solidFill>
                  <a:schemeClr val="bg2"/>
                </a:solidFill>
              </a14:hiddenFill>
            </a:ex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pPr algn="ctr"/>
            <a:r>
              <a:rPr lang="en-US" sz="1800" b="0" dirty="0">
                <a:latin typeface="+mn-lt"/>
              </a:rPr>
              <a:t>TCP </a:t>
            </a:r>
            <a:r>
              <a:rPr lang="en-US" sz="1800" b="0" dirty="0" smtClean="0">
                <a:latin typeface="+mn-lt"/>
              </a:rPr>
              <a:t>FIN</a:t>
            </a:r>
            <a:endParaRPr lang="en-US" sz="1800" b="0" dirty="0">
              <a:latin typeface="+mn-lt"/>
            </a:endParaRPr>
          </a:p>
        </p:txBody>
      </p:sp>
      <p:sp>
        <p:nvSpPr>
          <p:cNvPr id="33" name="Line 7"/>
          <p:cNvSpPr>
            <a:spLocks noChangeShapeType="1"/>
          </p:cNvSpPr>
          <p:nvPr/>
        </p:nvSpPr>
        <p:spPr bwMode="auto">
          <a:xfrm>
            <a:off x="3435350" y="6160487"/>
            <a:ext cx="2438400" cy="228600"/>
          </a:xfrm>
          <a:prstGeom prst="line">
            <a:avLst/>
          </a:prstGeom>
          <a:noFill/>
          <a:ln w="25400">
            <a:solidFill>
              <a:schemeClr val="accent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0431" tIns="44423" rIns="90431" bIns="44423"/>
          <a:lstStyle/>
          <a:p>
            <a:endParaRPr lang="en-US" b="0">
              <a:latin typeface="+mn-lt"/>
            </a:endParaRPr>
          </a:p>
        </p:txBody>
      </p:sp>
      <p:sp>
        <p:nvSpPr>
          <p:cNvPr id="34" name="Text Box 8"/>
          <p:cNvSpPr txBox="1">
            <a:spLocks noChangeArrowheads="1"/>
          </p:cNvSpPr>
          <p:nvPr/>
        </p:nvSpPr>
        <p:spPr bwMode="auto">
          <a:xfrm rot="305992">
            <a:off x="4219292" y="6135387"/>
            <a:ext cx="1166039" cy="366713"/>
          </a:xfrm>
          <a:prstGeom prst="rect">
            <a:avLst/>
          </a:prstGeom>
          <a:noFill/>
          <a:ln>
            <a:noFill/>
          </a:ln>
          <a:effectLst/>
          <a:extLst>
            <a:ext uri="{909E8E84-426E-40dd-AFC4-6F175D3DCCD1}">
              <a14:hiddenFill xmlns="" xmlns:a14="http://schemas.microsoft.com/office/drawing/2010/main">
                <a:solidFill>
                  <a:schemeClr val="bg2"/>
                </a:solidFill>
              </a14:hiddenFill>
            </a:ex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pPr algn="ctr"/>
            <a:r>
              <a:rPr lang="en-US" sz="1800" b="0" dirty="0">
                <a:latin typeface="+mn-lt"/>
              </a:rPr>
              <a:t>TCP </a:t>
            </a:r>
            <a:r>
              <a:rPr lang="en-US" sz="1800" b="0" dirty="0" smtClean="0">
                <a:latin typeface="+mn-lt"/>
              </a:rPr>
              <a:t>ACK</a:t>
            </a:r>
            <a:endParaRPr lang="en-US" sz="1800" b="0" dirty="0">
              <a:latin typeface="+mn-lt"/>
            </a:endParaRPr>
          </a:p>
        </p:txBody>
      </p:sp>
      <p:sp>
        <p:nvSpPr>
          <p:cNvPr id="37" name="Line 11"/>
          <p:cNvSpPr>
            <a:spLocks noChangeShapeType="1"/>
          </p:cNvSpPr>
          <p:nvPr/>
        </p:nvSpPr>
        <p:spPr bwMode="auto">
          <a:xfrm>
            <a:off x="3505200" y="4495800"/>
            <a:ext cx="2438400" cy="457200"/>
          </a:xfrm>
          <a:prstGeom prst="line">
            <a:avLst/>
          </a:prstGeom>
          <a:noFill/>
          <a:ln w="25400">
            <a:solidFill>
              <a:schemeClr val="tx2"/>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0431" tIns="44423" rIns="90431" bIns="44423"/>
          <a:lstStyle/>
          <a:p>
            <a:endParaRPr lang="en-US" b="0">
              <a:latin typeface="+mn-lt"/>
            </a:endParaRPr>
          </a:p>
        </p:txBody>
      </p:sp>
      <p:sp>
        <p:nvSpPr>
          <p:cNvPr id="38" name="Line 13"/>
          <p:cNvSpPr>
            <a:spLocks noChangeShapeType="1"/>
          </p:cNvSpPr>
          <p:nvPr/>
        </p:nvSpPr>
        <p:spPr bwMode="auto">
          <a:xfrm flipH="1">
            <a:off x="3505200" y="5029200"/>
            <a:ext cx="2438400" cy="228600"/>
          </a:xfrm>
          <a:prstGeom prst="line">
            <a:avLst/>
          </a:prstGeom>
          <a:noFill/>
          <a:ln w="25400">
            <a:solidFill>
              <a:schemeClr val="tx2"/>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0431" tIns="44423" rIns="90431" bIns="44423"/>
          <a:lstStyle/>
          <a:p>
            <a:endParaRPr lang="en-US" b="0">
              <a:latin typeface="+mn-lt"/>
            </a:endParaRPr>
          </a:p>
        </p:txBody>
      </p:sp>
      <p:sp>
        <p:nvSpPr>
          <p:cNvPr id="39" name="Text Box 24"/>
          <p:cNvSpPr txBox="1">
            <a:spLocks noChangeArrowheads="1"/>
          </p:cNvSpPr>
          <p:nvPr/>
        </p:nvSpPr>
        <p:spPr bwMode="auto">
          <a:xfrm>
            <a:off x="1066801" y="4632717"/>
            <a:ext cx="2466202" cy="366713"/>
          </a:xfrm>
          <a:prstGeom prst="rect">
            <a:avLst/>
          </a:prstGeom>
          <a:noFill/>
          <a:ln>
            <a:noFill/>
          </a:ln>
          <a:effectLst/>
          <a:extLst>
            <a:ext uri="{909E8E84-426E-40dd-AFC4-6F175D3DCCD1}">
              <a14:hiddenFill xmlns="" xmlns:a14="http://schemas.microsoft.com/office/drawing/2010/main">
                <a:solidFill>
                  <a:schemeClr val="bg2"/>
                </a:solidFill>
              </a14:hiddenFill>
            </a:ex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lIns="90431" tIns="44423" rIns="90431" bIns="44423">
            <a:spAutoFit/>
          </a:bodyPr>
          <a:lstStyle/>
          <a:p>
            <a:r>
              <a:rPr lang="en-US" sz="1800" b="0" smtClean="0">
                <a:latin typeface="+mn-lt"/>
              </a:rPr>
              <a:t>Second client </a:t>
            </a:r>
            <a:r>
              <a:rPr lang="en-US" sz="1800" b="0" dirty="0" smtClean="0">
                <a:latin typeface="+mn-lt"/>
              </a:rPr>
              <a:t>request</a:t>
            </a:r>
            <a:endParaRPr lang="en-US" sz="1800" b="0" dirty="0">
              <a:latin typeface="+mn-lt"/>
            </a:endParaRPr>
          </a:p>
        </p:txBody>
      </p:sp>
    </p:spTree>
    <p:extLst>
      <p:ext uri="{BB962C8B-B14F-4D97-AF65-F5344CB8AC3E}">
        <p14:creationId xmlns:p14="http://schemas.microsoft.com/office/powerpoint/2010/main" val="13567131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Title 1"/>
          <p:cNvSpPr>
            <a:spLocks noGrp="1"/>
          </p:cNvSpPr>
          <p:nvPr>
            <p:ph type="title"/>
          </p:nvPr>
        </p:nvSpPr>
        <p:spPr/>
        <p:txBody>
          <a:bodyPr/>
          <a:lstStyle/>
          <a:p>
            <a:r>
              <a:rPr lang="en-US" sz="2400" dirty="0">
                <a:latin typeface="Helvetica" charset="0"/>
                <a:ea typeface="ＭＳ Ｐゴシック" charset="0"/>
                <a:cs typeface="ＭＳ Ｐゴシック" charset="0"/>
              </a:rPr>
              <a:t>Improving HTTP Performance:</a:t>
            </a:r>
            <a:r>
              <a:rPr lang="en-US" sz="4000" dirty="0">
                <a:latin typeface="Helvetica" charset="0"/>
                <a:ea typeface="ＭＳ Ｐゴシック" charset="0"/>
                <a:cs typeface="ＭＳ Ｐゴシック" charset="0"/>
              </a:rPr>
              <a:t/>
            </a:r>
            <a:br>
              <a:rPr lang="en-US" sz="4000" dirty="0">
                <a:latin typeface="Helvetica" charset="0"/>
                <a:ea typeface="ＭＳ Ｐゴシック" charset="0"/>
                <a:cs typeface="ＭＳ Ｐゴシック" charset="0"/>
              </a:rPr>
            </a:br>
            <a:r>
              <a:rPr lang="en-US" sz="3600" dirty="0">
                <a:solidFill>
                  <a:srgbClr val="FF0000"/>
                </a:solidFill>
                <a:latin typeface="Helvetica" charset="0"/>
                <a:ea typeface="ＭＳ Ｐゴシック" charset="0"/>
                <a:cs typeface="ＭＳ Ｐゴシック" charset="0"/>
              </a:rPr>
              <a:t>Persistent</a:t>
            </a:r>
            <a:r>
              <a:rPr lang="en-US" sz="3600" dirty="0">
                <a:latin typeface="Helvetica" charset="0"/>
                <a:ea typeface="ＭＳ Ｐゴシック" charset="0"/>
                <a:cs typeface="ＭＳ Ｐゴシック" charset="0"/>
              </a:rPr>
              <a:t> Connections</a:t>
            </a:r>
          </a:p>
        </p:txBody>
      </p:sp>
      <p:sp>
        <p:nvSpPr>
          <p:cNvPr id="3" name="Content Placeholder 2"/>
          <p:cNvSpPr>
            <a:spLocks noGrp="1"/>
          </p:cNvSpPr>
          <p:nvPr>
            <p:ph idx="1"/>
          </p:nvPr>
        </p:nvSpPr>
        <p:spPr/>
        <p:txBody>
          <a:bodyPr/>
          <a:lstStyle/>
          <a:p>
            <a:r>
              <a:rPr lang="en-US" sz="2400" dirty="0">
                <a:latin typeface="Arial" charset="0"/>
                <a:cs typeface="Arial" charset="0"/>
              </a:rPr>
              <a:t>Maintain TCP connection across multiple requests</a:t>
            </a:r>
          </a:p>
          <a:p>
            <a:pPr lvl="1"/>
            <a:r>
              <a:rPr lang="en-US" sz="2000" dirty="0">
                <a:latin typeface="Arial" charset="0"/>
                <a:cs typeface="Arial" charset="0"/>
              </a:rPr>
              <a:t>Including transfers subsequent to current page</a:t>
            </a:r>
          </a:p>
          <a:p>
            <a:pPr lvl="1"/>
            <a:r>
              <a:rPr lang="en-US" sz="2000" dirty="0">
                <a:latin typeface="Arial" charset="0"/>
                <a:cs typeface="Arial" charset="0"/>
              </a:rPr>
              <a:t>Client or server can tear down connection</a:t>
            </a:r>
            <a:br>
              <a:rPr lang="en-US" sz="2000" dirty="0">
                <a:latin typeface="Arial" charset="0"/>
                <a:cs typeface="Arial" charset="0"/>
              </a:rPr>
            </a:br>
            <a:endParaRPr lang="en-US" sz="2000" dirty="0">
              <a:latin typeface="Arial" charset="0"/>
              <a:cs typeface="Arial" charset="0"/>
            </a:endParaRPr>
          </a:p>
          <a:p>
            <a:r>
              <a:rPr lang="en-US" sz="2400" dirty="0">
                <a:latin typeface="Arial" charset="0"/>
                <a:cs typeface="Arial" charset="0"/>
              </a:rPr>
              <a:t>Performance advantages:</a:t>
            </a:r>
          </a:p>
          <a:p>
            <a:pPr lvl="1"/>
            <a:r>
              <a:rPr lang="en-US" sz="2000" b="1" dirty="0">
                <a:latin typeface="Arial" charset="0"/>
                <a:cs typeface="Arial" charset="0"/>
              </a:rPr>
              <a:t>Avoid overhead of connection set-up and tear-down</a:t>
            </a:r>
          </a:p>
          <a:p>
            <a:pPr lvl="1"/>
            <a:r>
              <a:rPr lang="en-US" sz="2000" dirty="0">
                <a:latin typeface="Arial" charset="0"/>
                <a:cs typeface="Arial" charset="0"/>
              </a:rPr>
              <a:t>Allow TCP to learn more accurate RTT estimate</a:t>
            </a:r>
          </a:p>
          <a:p>
            <a:pPr lvl="1"/>
            <a:r>
              <a:rPr lang="en-US" sz="2000" dirty="0">
                <a:latin typeface="Arial" charset="0"/>
                <a:cs typeface="Arial" charset="0"/>
              </a:rPr>
              <a:t>Allow TCP congestion window to increase</a:t>
            </a:r>
          </a:p>
          <a:p>
            <a:pPr lvl="1"/>
            <a:r>
              <a:rPr lang="en-US" sz="2000" dirty="0">
                <a:latin typeface="Arial" charset="0"/>
                <a:cs typeface="Arial" charset="0"/>
              </a:rPr>
              <a:t>i.e., leverage previously discovered bandwidth</a:t>
            </a:r>
            <a:br>
              <a:rPr lang="en-US" sz="2000" dirty="0">
                <a:latin typeface="Arial" charset="0"/>
                <a:cs typeface="Arial" charset="0"/>
              </a:rPr>
            </a:br>
            <a:endParaRPr lang="en-US" sz="2000" dirty="0">
              <a:latin typeface="Arial" charset="0"/>
              <a:cs typeface="Arial" charset="0"/>
            </a:endParaRPr>
          </a:p>
          <a:p>
            <a:r>
              <a:rPr lang="en-US" sz="2400" dirty="0">
                <a:latin typeface="Arial" charset="0"/>
                <a:cs typeface="Arial" charset="0"/>
              </a:rPr>
              <a:t>Default in HTTP/1.1</a:t>
            </a:r>
          </a:p>
          <a:p>
            <a:endParaRPr lang="en-US" sz="2400" dirty="0">
              <a:latin typeface="Arial" charset="0"/>
              <a:cs typeface="Arial" charset="0"/>
            </a:endParaRPr>
          </a:p>
        </p:txBody>
      </p:sp>
    </p:spTree>
    <p:extLst>
      <p:ext uri="{BB962C8B-B14F-4D97-AF65-F5344CB8AC3E}">
        <p14:creationId xmlns:p14="http://schemas.microsoft.com/office/powerpoint/2010/main" val="12810605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3" name="Rectangle 2"/>
          <p:cNvSpPr>
            <a:spLocks noGrp="1" noChangeArrowheads="1"/>
          </p:cNvSpPr>
          <p:nvPr>
            <p:ph type="title"/>
          </p:nvPr>
        </p:nvSpPr>
        <p:spPr/>
        <p:txBody>
          <a:bodyPr/>
          <a:lstStyle/>
          <a:p>
            <a:r>
              <a:rPr lang="en-US" sz="2000" dirty="0">
                <a:latin typeface="Helvetica" charset="0"/>
                <a:ea typeface="ＭＳ Ｐゴシック" charset="0"/>
                <a:cs typeface="ＭＳ Ｐゴシック" charset="0"/>
              </a:rPr>
              <a:t>Improving HTTP Performance:</a:t>
            </a:r>
            <a:br>
              <a:rPr lang="en-US" sz="2000" dirty="0">
                <a:latin typeface="Helvetica" charset="0"/>
                <a:ea typeface="ＭＳ Ｐゴシック" charset="0"/>
                <a:cs typeface="ＭＳ Ｐゴシック" charset="0"/>
              </a:rPr>
            </a:br>
            <a:r>
              <a:rPr lang="en-US" sz="3200" dirty="0">
                <a:solidFill>
                  <a:srgbClr val="FF0000"/>
                </a:solidFill>
                <a:latin typeface="Helvetica" charset="0"/>
                <a:ea typeface="ＭＳ Ｐゴシック" charset="0"/>
                <a:cs typeface="ＭＳ Ｐゴシック" charset="0"/>
              </a:rPr>
              <a:t>Concurrent</a:t>
            </a:r>
            <a:r>
              <a:rPr lang="en-US" sz="3200" dirty="0">
                <a:latin typeface="Helvetica" charset="0"/>
                <a:ea typeface="ＭＳ Ｐゴシック" charset="0"/>
                <a:cs typeface="ＭＳ Ｐゴシック" charset="0"/>
              </a:rPr>
              <a:t> Requests &amp; Responses</a:t>
            </a:r>
          </a:p>
        </p:txBody>
      </p:sp>
      <p:sp>
        <p:nvSpPr>
          <p:cNvPr id="1149955" name="Rectangle 3"/>
          <p:cNvSpPr>
            <a:spLocks noGrp="1" noChangeArrowheads="1"/>
          </p:cNvSpPr>
          <p:nvPr>
            <p:ph idx="1"/>
          </p:nvPr>
        </p:nvSpPr>
        <p:spPr/>
        <p:txBody>
          <a:bodyPr/>
          <a:lstStyle/>
          <a:p>
            <a:r>
              <a:rPr lang="en-US" sz="2400" dirty="0">
                <a:latin typeface="Arial" charset="0"/>
                <a:cs typeface="Arial" charset="0"/>
              </a:rPr>
              <a:t>Use multiple connections </a:t>
            </a:r>
            <a:r>
              <a:rPr lang="en-US" sz="2400" i="1" dirty="0">
                <a:latin typeface="Arial" charset="0"/>
                <a:cs typeface="Arial" charset="0"/>
              </a:rPr>
              <a:t>in parallel</a:t>
            </a:r>
            <a:endParaRPr lang="en-US" sz="2400" dirty="0">
              <a:latin typeface="Arial" charset="0"/>
              <a:cs typeface="Arial" charset="0"/>
            </a:endParaRPr>
          </a:p>
          <a:p>
            <a:r>
              <a:rPr lang="en-US" sz="2400" dirty="0">
                <a:latin typeface="Arial" charset="0"/>
                <a:cs typeface="Arial" charset="0"/>
              </a:rPr>
              <a:t>Does not necessarily </a:t>
            </a:r>
            <a:br>
              <a:rPr lang="en-US" sz="2400" dirty="0">
                <a:latin typeface="Arial" charset="0"/>
                <a:cs typeface="Arial" charset="0"/>
              </a:rPr>
            </a:br>
            <a:r>
              <a:rPr lang="en-US" sz="2400" dirty="0" smtClean="0">
                <a:latin typeface="Arial" charset="0"/>
                <a:cs typeface="Arial" charset="0"/>
              </a:rPr>
              <a:t>maintain </a:t>
            </a:r>
            <a:r>
              <a:rPr lang="en-US" sz="2400" dirty="0">
                <a:latin typeface="Arial" charset="0"/>
                <a:cs typeface="Arial" charset="0"/>
              </a:rPr>
              <a:t>order of responses</a:t>
            </a:r>
            <a:endParaRPr lang="en-US" sz="2400" dirty="0">
              <a:latin typeface="Arial" charset="0"/>
              <a:cs typeface="Arial" charset="0"/>
              <a:sym typeface="Wingdings" charset="0"/>
            </a:endParaRPr>
          </a:p>
          <a:p>
            <a:endParaRPr lang="en-US" sz="2400" dirty="0">
              <a:latin typeface="Arial" charset="0"/>
              <a:cs typeface="Arial" charset="0"/>
            </a:endParaRPr>
          </a:p>
        </p:txBody>
      </p:sp>
      <p:sp>
        <p:nvSpPr>
          <p:cNvPr id="1149982" name="Rectangle 30"/>
          <p:cNvSpPr>
            <a:spLocks noChangeArrowheads="1"/>
          </p:cNvSpPr>
          <p:nvPr/>
        </p:nvSpPr>
        <p:spPr bwMode="auto">
          <a:xfrm>
            <a:off x="499249" y="4249984"/>
            <a:ext cx="3275256" cy="146501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1383" tIns="45692" rIns="91383" bIns="45692" anchor="ctr">
            <a:spAutoFit/>
          </a:bodyPr>
          <a:lstStyle/>
          <a:p>
            <a:pPr marL="223695" indent="-223695" algn="l" eaLnBrk="0" hangingPunct="0">
              <a:lnSpc>
                <a:spcPct val="90000"/>
              </a:lnSpc>
              <a:spcBef>
                <a:spcPct val="50000"/>
              </a:spcBef>
              <a:buFontTx/>
              <a:buChar char="•"/>
            </a:pPr>
            <a:r>
              <a:rPr lang="en-US" sz="2400" b="0" dirty="0">
                <a:latin typeface="Arial" charset="0"/>
                <a:sym typeface="Wingdings" charset="0"/>
              </a:rPr>
              <a:t>Client = </a:t>
            </a:r>
            <a:r>
              <a:rPr lang="en-US" sz="2400" b="0" dirty="0">
                <a:solidFill>
                  <a:srgbClr val="00D302"/>
                </a:solidFill>
                <a:latin typeface="Arial" charset="0"/>
                <a:sym typeface="Wingdings" charset="0"/>
              </a:rPr>
              <a:t></a:t>
            </a:r>
            <a:endParaRPr lang="en-US" sz="2400" b="0" dirty="0">
              <a:latin typeface="Arial" charset="0"/>
              <a:sym typeface="Wingdings" charset="0"/>
            </a:endParaRPr>
          </a:p>
          <a:p>
            <a:pPr marL="223695" indent="-223695" algn="l" eaLnBrk="0" hangingPunct="0">
              <a:lnSpc>
                <a:spcPct val="90000"/>
              </a:lnSpc>
              <a:spcBef>
                <a:spcPct val="50000"/>
              </a:spcBef>
              <a:buFontTx/>
              <a:buChar char="•"/>
            </a:pPr>
            <a:r>
              <a:rPr lang="en-US" sz="2400" b="0" dirty="0">
                <a:latin typeface="Arial" charset="0"/>
                <a:sym typeface="Wingdings" charset="0"/>
              </a:rPr>
              <a:t>Content provider = </a:t>
            </a:r>
            <a:r>
              <a:rPr lang="en-US" sz="2400" b="0" dirty="0">
                <a:solidFill>
                  <a:srgbClr val="00D302"/>
                </a:solidFill>
                <a:latin typeface="Arial" charset="0"/>
                <a:sym typeface="Wingdings" charset="0"/>
              </a:rPr>
              <a:t></a:t>
            </a:r>
            <a:endParaRPr lang="en-US" sz="2400" b="0" dirty="0">
              <a:latin typeface="Arial" charset="0"/>
              <a:sym typeface="Wingdings" charset="0"/>
            </a:endParaRPr>
          </a:p>
          <a:p>
            <a:pPr marL="223695" indent="-223695" algn="l" eaLnBrk="0" hangingPunct="0">
              <a:lnSpc>
                <a:spcPct val="90000"/>
              </a:lnSpc>
              <a:spcBef>
                <a:spcPct val="50000"/>
              </a:spcBef>
              <a:buFontTx/>
              <a:buChar char="•"/>
            </a:pPr>
            <a:r>
              <a:rPr lang="en-US" sz="2400" b="0" dirty="0">
                <a:latin typeface="Arial" charset="0"/>
                <a:sym typeface="Wingdings" charset="0"/>
              </a:rPr>
              <a:t>Network = </a:t>
            </a:r>
            <a:r>
              <a:rPr lang="en-US" sz="2400" b="0" dirty="0">
                <a:solidFill>
                  <a:srgbClr val="FF3300"/>
                </a:solidFill>
                <a:latin typeface="Arial" charset="0"/>
                <a:sym typeface="Wingdings" charset="0"/>
              </a:rPr>
              <a:t></a:t>
            </a:r>
            <a:r>
              <a:rPr lang="en-US" sz="2400" b="0" dirty="0">
                <a:latin typeface="Arial" charset="0"/>
                <a:sym typeface="Wingdings" charset="0"/>
              </a:rPr>
              <a:t> Why?</a:t>
            </a:r>
          </a:p>
        </p:txBody>
      </p:sp>
      <p:grpSp>
        <p:nvGrpSpPr>
          <p:cNvPr id="2" name="Group 117"/>
          <p:cNvGrpSpPr>
            <a:grpSpLocks/>
          </p:cNvGrpSpPr>
          <p:nvPr/>
        </p:nvGrpSpPr>
        <p:grpSpPr bwMode="auto">
          <a:xfrm>
            <a:off x="5562601" y="2514600"/>
            <a:ext cx="990600" cy="990600"/>
            <a:chOff x="1584" y="1536"/>
            <a:chExt cx="624" cy="624"/>
          </a:xfrm>
        </p:grpSpPr>
        <p:sp>
          <p:nvSpPr>
            <p:cNvPr id="87088" name="Line 118"/>
            <p:cNvSpPr>
              <a:spLocks noChangeShapeType="1"/>
            </p:cNvSpPr>
            <p:nvPr/>
          </p:nvSpPr>
          <p:spPr bwMode="auto">
            <a:xfrm>
              <a:off x="1584" y="1536"/>
              <a:ext cx="624" cy="624"/>
            </a:xfrm>
            <a:prstGeom prst="line">
              <a:avLst/>
            </a:prstGeom>
            <a:noFill/>
            <a:ln w="38100">
              <a:solidFill>
                <a:srgbClr val="FF8000"/>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87089" name="Text Box 119"/>
            <p:cNvSpPr txBox="1">
              <a:spLocks noChangeArrowheads="1"/>
            </p:cNvSpPr>
            <p:nvPr/>
          </p:nvSpPr>
          <p:spPr bwMode="auto">
            <a:xfrm>
              <a:off x="1680" y="1632"/>
              <a:ext cx="364" cy="29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sz="2400" b="0">
                  <a:latin typeface="Arial" charset="0"/>
                  <a:cs typeface="ＭＳ Ｐゴシック" charset="0"/>
                </a:rPr>
                <a:t>R1</a:t>
              </a:r>
            </a:p>
          </p:txBody>
        </p:sp>
      </p:grpSp>
      <p:grpSp>
        <p:nvGrpSpPr>
          <p:cNvPr id="3" name="Group 120"/>
          <p:cNvGrpSpPr>
            <a:grpSpLocks/>
          </p:cNvGrpSpPr>
          <p:nvPr/>
        </p:nvGrpSpPr>
        <p:grpSpPr bwMode="auto">
          <a:xfrm>
            <a:off x="6705601" y="2438435"/>
            <a:ext cx="990600" cy="461964"/>
            <a:chOff x="2304" y="1200"/>
            <a:chExt cx="624" cy="291"/>
          </a:xfrm>
        </p:grpSpPr>
        <p:sp>
          <p:nvSpPr>
            <p:cNvPr id="87086" name="Line 121"/>
            <p:cNvSpPr>
              <a:spLocks noChangeShapeType="1"/>
            </p:cNvSpPr>
            <p:nvPr/>
          </p:nvSpPr>
          <p:spPr bwMode="auto">
            <a:xfrm>
              <a:off x="2304" y="1248"/>
              <a:ext cx="624" cy="240"/>
            </a:xfrm>
            <a:prstGeom prst="line">
              <a:avLst/>
            </a:prstGeom>
            <a:noFill/>
            <a:ln w="38100">
              <a:solidFill>
                <a:srgbClr val="FF8000"/>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87087" name="Rectangle 122"/>
            <p:cNvSpPr>
              <a:spLocks noChangeArrowheads="1"/>
            </p:cNvSpPr>
            <p:nvPr/>
          </p:nvSpPr>
          <p:spPr bwMode="auto">
            <a:xfrm>
              <a:off x="2400" y="1200"/>
              <a:ext cx="364" cy="29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algn="l" eaLnBrk="0" hangingPunct="0"/>
              <a:r>
                <a:rPr lang="en-US" sz="2400" b="0">
                  <a:latin typeface="Arial" charset="0"/>
                </a:rPr>
                <a:t>R2</a:t>
              </a:r>
            </a:p>
          </p:txBody>
        </p:sp>
      </p:grpSp>
      <p:grpSp>
        <p:nvGrpSpPr>
          <p:cNvPr id="4" name="Group 123"/>
          <p:cNvGrpSpPr>
            <a:grpSpLocks/>
          </p:cNvGrpSpPr>
          <p:nvPr/>
        </p:nvGrpSpPr>
        <p:grpSpPr bwMode="auto">
          <a:xfrm>
            <a:off x="7848601" y="2514600"/>
            <a:ext cx="990600" cy="533400"/>
            <a:chOff x="3024" y="1536"/>
            <a:chExt cx="624" cy="336"/>
          </a:xfrm>
        </p:grpSpPr>
        <p:sp>
          <p:nvSpPr>
            <p:cNvPr id="87084" name="Line 124"/>
            <p:cNvSpPr>
              <a:spLocks noChangeShapeType="1"/>
            </p:cNvSpPr>
            <p:nvPr/>
          </p:nvSpPr>
          <p:spPr bwMode="auto">
            <a:xfrm>
              <a:off x="3024" y="1536"/>
              <a:ext cx="624" cy="336"/>
            </a:xfrm>
            <a:prstGeom prst="line">
              <a:avLst/>
            </a:prstGeom>
            <a:noFill/>
            <a:ln w="38100">
              <a:solidFill>
                <a:srgbClr val="FF8000"/>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87085" name="Rectangle 125"/>
            <p:cNvSpPr>
              <a:spLocks noChangeArrowheads="1"/>
            </p:cNvSpPr>
            <p:nvPr/>
          </p:nvSpPr>
          <p:spPr bwMode="auto">
            <a:xfrm>
              <a:off x="3120" y="1536"/>
              <a:ext cx="364" cy="29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algn="l" eaLnBrk="0" hangingPunct="0"/>
              <a:r>
                <a:rPr lang="en-US" sz="2400" b="0">
                  <a:latin typeface="Arial" charset="0"/>
                </a:rPr>
                <a:t>R3</a:t>
              </a:r>
            </a:p>
          </p:txBody>
        </p:sp>
      </p:grpSp>
      <p:grpSp>
        <p:nvGrpSpPr>
          <p:cNvPr id="5" name="Group 130"/>
          <p:cNvGrpSpPr>
            <a:grpSpLocks/>
          </p:cNvGrpSpPr>
          <p:nvPr/>
        </p:nvGrpSpPr>
        <p:grpSpPr bwMode="auto">
          <a:xfrm>
            <a:off x="5562601" y="3581400"/>
            <a:ext cx="990600" cy="1143000"/>
            <a:chOff x="1584" y="2208"/>
            <a:chExt cx="624" cy="720"/>
          </a:xfrm>
        </p:grpSpPr>
        <p:sp>
          <p:nvSpPr>
            <p:cNvPr id="87082" name="Line 131"/>
            <p:cNvSpPr>
              <a:spLocks noChangeShapeType="1"/>
            </p:cNvSpPr>
            <p:nvPr/>
          </p:nvSpPr>
          <p:spPr bwMode="auto">
            <a:xfrm flipH="1">
              <a:off x="1584" y="2208"/>
              <a:ext cx="624" cy="720"/>
            </a:xfrm>
            <a:prstGeom prst="line">
              <a:avLst/>
            </a:prstGeom>
            <a:noFill/>
            <a:ln w="127000">
              <a:solidFill>
                <a:srgbClr val="FF8000"/>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87083" name="Rectangle 132"/>
            <p:cNvSpPr>
              <a:spLocks noChangeArrowheads="1"/>
            </p:cNvSpPr>
            <p:nvPr/>
          </p:nvSpPr>
          <p:spPr bwMode="auto">
            <a:xfrm>
              <a:off x="1776" y="2304"/>
              <a:ext cx="343" cy="29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algn="l" eaLnBrk="0" hangingPunct="0"/>
              <a:r>
                <a:rPr lang="en-US" sz="2400" b="0">
                  <a:latin typeface="Arial" charset="0"/>
                </a:rPr>
                <a:t>T1</a:t>
              </a:r>
            </a:p>
          </p:txBody>
        </p:sp>
      </p:grpSp>
      <p:grpSp>
        <p:nvGrpSpPr>
          <p:cNvPr id="6" name="Group 133"/>
          <p:cNvGrpSpPr>
            <a:grpSpLocks/>
          </p:cNvGrpSpPr>
          <p:nvPr/>
        </p:nvGrpSpPr>
        <p:grpSpPr bwMode="auto">
          <a:xfrm>
            <a:off x="6705601" y="2971800"/>
            <a:ext cx="990600" cy="533400"/>
            <a:chOff x="2304" y="1824"/>
            <a:chExt cx="624" cy="336"/>
          </a:xfrm>
        </p:grpSpPr>
        <p:sp>
          <p:nvSpPr>
            <p:cNvPr id="87080" name="Line 134"/>
            <p:cNvSpPr>
              <a:spLocks noChangeShapeType="1"/>
            </p:cNvSpPr>
            <p:nvPr/>
          </p:nvSpPr>
          <p:spPr bwMode="auto">
            <a:xfrm flipH="1">
              <a:off x="2304" y="1824"/>
              <a:ext cx="624" cy="336"/>
            </a:xfrm>
            <a:prstGeom prst="line">
              <a:avLst/>
            </a:prstGeom>
            <a:noFill/>
            <a:ln w="127000">
              <a:solidFill>
                <a:srgbClr val="FF8000"/>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87081" name="Rectangle 135"/>
            <p:cNvSpPr>
              <a:spLocks noChangeArrowheads="1"/>
            </p:cNvSpPr>
            <p:nvPr/>
          </p:nvSpPr>
          <p:spPr bwMode="auto">
            <a:xfrm>
              <a:off x="2496" y="1824"/>
              <a:ext cx="343" cy="29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algn="l" eaLnBrk="0" hangingPunct="0"/>
              <a:r>
                <a:rPr lang="en-US" sz="2400" b="0">
                  <a:latin typeface="Arial" charset="0"/>
                </a:rPr>
                <a:t>T2</a:t>
              </a:r>
            </a:p>
          </p:txBody>
        </p:sp>
      </p:grpSp>
      <p:grpSp>
        <p:nvGrpSpPr>
          <p:cNvPr id="7" name="Group 136"/>
          <p:cNvGrpSpPr>
            <a:grpSpLocks/>
          </p:cNvGrpSpPr>
          <p:nvPr/>
        </p:nvGrpSpPr>
        <p:grpSpPr bwMode="auto">
          <a:xfrm>
            <a:off x="7848601" y="3048000"/>
            <a:ext cx="990600" cy="609600"/>
            <a:chOff x="3024" y="1872"/>
            <a:chExt cx="624" cy="384"/>
          </a:xfrm>
        </p:grpSpPr>
        <p:sp>
          <p:nvSpPr>
            <p:cNvPr id="87078" name="Line 137"/>
            <p:cNvSpPr>
              <a:spLocks noChangeShapeType="1"/>
            </p:cNvSpPr>
            <p:nvPr/>
          </p:nvSpPr>
          <p:spPr bwMode="auto">
            <a:xfrm flipH="1">
              <a:off x="3024" y="1872"/>
              <a:ext cx="624" cy="384"/>
            </a:xfrm>
            <a:prstGeom prst="line">
              <a:avLst/>
            </a:prstGeom>
            <a:noFill/>
            <a:ln w="127000">
              <a:solidFill>
                <a:srgbClr val="FF8000"/>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87079" name="Rectangle 138"/>
            <p:cNvSpPr>
              <a:spLocks noChangeArrowheads="1"/>
            </p:cNvSpPr>
            <p:nvPr/>
          </p:nvSpPr>
          <p:spPr bwMode="auto">
            <a:xfrm>
              <a:off x="3216" y="1872"/>
              <a:ext cx="343" cy="29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algn="l" eaLnBrk="0" hangingPunct="0"/>
              <a:r>
                <a:rPr lang="en-US" sz="2400" b="0">
                  <a:latin typeface="Arial" charset="0"/>
                </a:rPr>
                <a:t>T3</a:t>
              </a:r>
            </a:p>
          </p:txBody>
        </p:sp>
      </p:grpSp>
      <p:grpSp>
        <p:nvGrpSpPr>
          <p:cNvPr id="8" name="Group 148"/>
          <p:cNvGrpSpPr>
            <a:grpSpLocks/>
          </p:cNvGrpSpPr>
          <p:nvPr/>
        </p:nvGrpSpPr>
        <p:grpSpPr bwMode="auto">
          <a:xfrm>
            <a:off x="5562600" y="1905000"/>
            <a:ext cx="2286000" cy="457200"/>
            <a:chOff x="3504" y="1200"/>
            <a:chExt cx="1440" cy="288"/>
          </a:xfrm>
        </p:grpSpPr>
        <p:sp>
          <p:nvSpPr>
            <p:cNvPr id="87075" name="Line 139"/>
            <p:cNvSpPr>
              <a:spLocks noChangeShapeType="1"/>
            </p:cNvSpPr>
            <p:nvPr/>
          </p:nvSpPr>
          <p:spPr bwMode="auto">
            <a:xfrm flipV="1">
              <a:off x="3504" y="1200"/>
              <a:ext cx="768" cy="288"/>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87076" name="Line 142"/>
            <p:cNvSpPr>
              <a:spLocks noChangeShapeType="1"/>
            </p:cNvSpPr>
            <p:nvPr/>
          </p:nvSpPr>
          <p:spPr bwMode="auto">
            <a:xfrm flipV="1">
              <a:off x="4224" y="1296"/>
              <a:ext cx="96" cy="192"/>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87077" name="Line 144"/>
            <p:cNvSpPr>
              <a:spLocks noChangeShapeType="1"/>
            </p:cNvSpPr>
            <p:nvPr/>
          </p:nvSpPr>
          <p:spPr bwMode="auto">
            <a:xfrm flipH="1" flipV="1">
              <a:off x="4800" y="1296"/>
              <a:ext cx="144" cy="192"/>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grpSp>
      <p:grpSp>
        <p:nvGrpSpPr>
          <p:cNvPr id="9" name="Group 152"/>
          <p:cNvGrpSpPr>
            <a:grpSpLocks/>
          </p:cNvGrpSpPr>
          <p:nvPr/>
        </p:nvGrpSpPr>
        <p:grpSpPr bwMode="auto">
          <a:xfrm>
            <a:off x="5562601" y="2362200"/>
            <a:ext cx="3276600" cy="3429000"/>
            <a:chOff x="3504" y="1488"/>
            <a:chExt cx="2064" cy="2160"/>
          </a:xfrm>
        </p:grpSpPr>
        <p:sp>
          <p:nvSpPr>
            <p:cNvPr id="87057" name="Line 110"/>
            <p:cNvSpPr>
              <a:spLocks noChangeShapeType="1"/>
            </p:cNvSpPr>
            <p:nvPr/>
          </p:nvSpPr>
          <p:spPr bwMode="auto">
            <a:xfrm>
              <a:off x="3504" y="1584"/>
              <a:ext cx="2064" cy="0"/>
            </a:xfrm>
            <a:prstGeom prst="line">
              <a:avLst/>
            </a:prstGeom>
            <a:noFill/>
            <a:ln w="3175" cap="rnd">
              <a:solidFill>
                <a:schemeClr val="tx1"/>
              </a:solidFill>
              <a:prstDash val="sysDot"/>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87058" name="Line 126"/>
            <p:cNvSpPr>
              <a:spLocks noChangeShapeType="1"/>
            </p:cNvSpPr>
            <p:nvPr/>
          </p:nvSpPr>
          <p:spPr bwMode="auto">
            <a:xfrm>
              <a:off x="3504" y="1920"/>
              <a:ext cx="2064" cy="0"/>
            </a:xfrm>
            <a:prstGeom prst="line">
              <a:avLst/>
            </a:prstGeom>
            <a:noFill/>
            <a:ln w="3175" cap="rnd">
              <a:solidFill>
                <a:schemeClr val="tx1"/>
              </a:solidFill>
              <a:prstDash val="sysDot"/>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87059" name="Line 127"/>
            <p:cNvSpPr>
              <a:spLocks noChangeShapeType="1"/>
            </p:cNvSpPr>
            <p:nvPr/>
          </p:nvSpPr>
          <p:spPr bwMode="auto">
            <a:xfrm>
              <a:off x="3504" y="2256"/>
              <a:ext cx="2064" cy="0"/>
            </a:xfrm>
            <a:prstGeom prst="line">
              <a:avLst/>
            </a:prstGeom>
            <a:noFill/>
            <a:ln w="3175" cap="rnd">
              <a:solidFill>
                <a:schemeClr val="tx1"/>
              </a:solidFill>
              <a:prstDash val="sysDot"/>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87060" name="Line 128"/>
            <p:cNvSpPr>
              <a:spLocks noChangeShapeType="1"/>
            </p:cNvSpPr>
            <p:nvPr/>
          </p:nvSpPr>
          <p:spPr bwMode="auto">
            <a:xfrm>
              <a:off x="3504" y="2592"/>
              <a:ext cx="2064" cy="0"/>
            </a:xfrm>
            <a:prstGeom prst="line">
              <a:avLst/>
            </a:prstGeom>
            <a:noFill/>
            <a:ln w="3175" cap="rnd">
              <a:solidFill>
                <a:schemeClr val="tx1"/>
              </a:solidFill>
              <a:prstDash val="sysDot"/>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87061" name="Line 129"/>
            <p:cNvSpPr>
              <a:spLocks noChangeShapeType="1"/>
            </p:cNvSpPr>
            <p:nvPr/>
          </p:nvSpPr>
          <p:spPr bwMode="auto">
            <a:xfrm>
              <a:off x="3504" y="2928"/>
              <a:ext cx="2064" cy="0"/>
            </a:xfrm>
            <a:prstGeom prst="line">
              <a:avLst/>
            </a:prstGeom>
            <a:noFill/>
            <a:ln w="3175" cap="rnd">
              <a:solidFill>
                <a:schemeClr val="tx1"/>
              </a:solidFill>
              <a:prstDash val="sysDot"/>
              <a:round/>
              <a:headEnd/>
              <a:tailEnd/>
            </a:ln>
            <a:extLst>
              <a:ext uri="{909E8E84-426E-40dd-AFC4-6F175D3DCCD1}">
                <a14:hiddenFill xmlns="" xmlns:a14="http://schemas.microsoft.com/office/drawing/2010/main">
                  <a:noFill/>
                </a14:hiddenFill>
              </a:ext>
            </a:extLst>
          </p:spPr>
          <p:txBody>
            <a:bodyPr wrap="none" anchor="ctr"/>
            <a:lstStyle/>
            <a:p>
              <a:endParaRPr lang="en-US"/>
            </a:p>
          </p:txBody>
        </p:sp>
        <p:grpSp>
          <p:nvGrpSpPr>
            <p:cNvPr id="87062" name="Group 150"/>
            <p:cNvGrpSpPr>
              <a:grpSpLocks/>
            </p:cNvGrpSpPr>
            <p:nvPr/>
          </p:nvGrpSpPr>
          <p:grpSpPr bwMode="auto">
            <a:xfrm>
              <a:off x="3504" y="1488"/>
              <a:ext cx="2064" cy="2160"/>
              <a:chOff x="3504" y="1488"/>
              <a:chExt cx="2064" cy="2160"/>
            </a:xfrm>
          </p:grpSpPr>
          <p:sp>
            <p:nvSpPr>
              <p:cNvPr id="87065" name="Line 111"/>
              <p:cNvSpPr>
                <a:spLocks noChangeShapeType="1"/>
              </p:cNvSpPr>
              <p:nvPr/>
            </p:nvSpPr>
            <p:spPr bwMode="auto">
              <a:xfrm>
                <a:off x="3504" y="1490"/>
                <a:ext cx="0" cy="1630"/>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87066" name="Line 112"/>
              <p:cNvSpPr>
                <a:spLocks noChangeShapeType="1"/>
              </p:cNvSpPr>
              <p:nvPr/>
            </p:nvSpPr>
            <p:spPr bwMode="auto">
              <a:xfrm>
                <a:off x="4848" y="1490"/>
                <a:ext cx="0" cy="1630"/>
              </a:xfrm>
              <a:prstGeom prst="line">
                <a:avLst/>
              </a:prstGeom>
              <a:noFill/>
              <a:ln w="28575">
                <a:solidFill>
                  <a:srgbClr val="333399"/>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87067" name="Line 113"/>
              <p:cNvSpPr>
                <a:spLocks noChangeShapeType="1"/>
              </p:cNvSpPr>
              <p:nvPr/>
            </p:nvSpPr>
            <p:spPr bwMode="auto">
              <a:xfrm>
                <a:off x="4947" y="1490"/>
                <a:ext cx="0" cy="1630"/>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87068" name="Line 114"/>
              <p:cNvSpPr>
                <a:spLocks noChangeShapeType="1"/>
              </p:cNvSpPr>
              <p:nvPr/>
            </p:nvSpPr>
            <p:spPr bwMode="auto">
              <a:xfrm>
                <a:off x="4125" y="1490"/>
                <a:ext cx="0" cy="1630"/>
              </a:xfrm>
              <a:prstGeom prst="line">
                <a:avLst/>
              </a:prstGeom>
              <a:noFill/>
              <a:ln w="28575">
                <a:solidFill>
                  <a:srgbClr val="333399"/>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87069" name="Line 115"/>
              <p:cNvSpPr>
                <a:spLocks noChangeShapeType="1"/>
              </p:cNvSpPr>
              <p:nvPr/>
            </p:nvSpPr>
            <p:spPr bwMode="auto">
              <a:xfrm>
                <a:off x="4224" y="1490"/>
                <a:ext cx="0" cy="1630"/>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87070" name="Line 116"/>
              <p:cNvSpPr>
                <a:spLocks noChangeShapeType="1"/>
              </p:cNvSpPr>
              <p:nvPr/>
            </p:nvSpPr>
            <p:spPr bwMode="auto">
              <a:xfrm>
                <a:off x="5568" y="1488"/>
                <a:ext cx="0" cy="1630"/>
              </a:xfrm>
              <a:prstGeom prst="line">
                <a:avLst/>
              </a:prstGeom>
              <a:noFill/>
              <a:ln w="28575">
                <a:solidFill>
                  <a:srgbClr val="333399"/>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grpSp>
            <p:nvGrpSpPr>
              <p:cNvPr id="87071" name="Group 149"/>
              <p:cNvGrpSpPr>
                <a:grpSpLocks/>
              </p:cNvGrpSpPr>
              <p:nvPr/>
            </p:nvGrpSpPr>
            <p:grpSpPr bwMode="auto">
              <a:xfrm>
                <a:off x="4128" y="3120"/>
                <a:ext cx="1440" cy="528"/>
                <a:chOff x="4128" y="3120"/>
                <a:chExt cx="1440" cy="528"/>
              </a:xfrm>
            </p:grpSpPr>
            <p:sp>
              <p:nvSpPr>
                <p:cNvPr id="87072" name="Line 140"/>
                <p:cNvSpPr>
                  <a:spLocks noChangeShapeType="1"/>
                </p:cNvSpPr>
                <p:nvPr/>
              </p:nvSpPr>
              <p:spPr bwMode="auto">
                <a:xfrm flipH="1">
                  <a:off x="4704" y="3120"/>
                  <a:ext cx="864" cy="528"/>
                </a:xfrm>
                <a:prstGeom prst="line">
                  <a:avLst/>
                </a:prstGeom>
                <a:noFill/>
                <a:ln w="28575">
                  <a:solidFill>
                    <a:schemeClr val="accent2"/>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87073" name="Line 141"/>
                <p:cNvSpPr>
                  <a:spLocks noChangeShapeType="1"/>
                </p:cNvSpPr>
                <p:nvPr/>
              </p:nvSpPr>
              <p:spPr bwMode="auto">
                <a:xfrm>
                  <a:off x="4128" y="3120"/>
                  <a:ext cx="240" cy="528"/>
                </a:xfrm>
                <a:prstGeom prst="line">
                  <a:avLst/>
                </a:prstGeom>
                <a:noFill/>
                <a:ln w="28575">
                  <a:solidFill>
                    <a:schemeClr val="accent2"/>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87074" name="Line 143"/>
                <p:cNvSpPr>
                  <a:spLocks noChangeShapeType="1"/>
                </p:cNvSpPr>
                <p:nvPr/>
              </p:nvSpPr>
              <p:spPr bwMode="auto">
                <a:xfrm flipH="1">
                  <a:off x="4608" y="3120"/>
                  <a:ext cx="240" cy="528"/>
                </a:xfrm>
                <a:prstGeom prst="line">
                  <a:avLst/>
                </a:prstGeom>
                <a:noFill/>
                <a:ln w="28575">
                  <a:solidFill>
                    <a:schemeClr val="accent2"/>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grpSp>
        </p:grpSp>
        <p:sp>
          <p:nvSpPr>
            <p:cNvPr id="87063" name="Rectangle 145"/>
            <p:cNvSpPr>
              <a:spLocks noChangeArrowheads="1"/>
            </p:cNvSpPr>
            <p:nvPr/>
          </p:nvSpPr>
          <p:spPr bwMode="auto">
            <a:xfrm>
              <a:off x="4859" y="1536"/>
              <a:ext cx="79" cy="1776"/>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en-US"/>
            </a:p>
          </p:txBody>
        </p:sp>
        <p:sp>
          <p:nvSpPr>
            <p:cNvPr id="87064" name="Rectangle 146"/>
            <p:cNvSpPr>
              <a:spLocks noChangeArrowheads="1"/>
            </p:cNvSpPr>
            <p:nvPr/>
          </p:nvSpPr>
          <p:spPr bwMode="auto">
            <a:xfrm>
              <a:off x="4136" y="1536"/>
              <a:ext cx="75" cy="1584"/>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en-US"/>
            </a:p>
          </p:txBody>
        </p:sp>
      </p:grpSp>
      <p:pic>
        <p:nvPicPr>
          <p:cNvPr id="1150099" name="Picture 147" descr="j043163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53201" y="5410200"/>
            <a:ext cx="1295400" cy="990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150061" name="Picture 109"/>
          <p:cNvPicPr>
            <a:picLocks noChangeAspect="1" noChangeArrowheads="1"/>
          </p:cNvPicPr>
          <p:nvPr/>
        </p:nvPicPr>
        <p:blipFill>
          <a:blip r:embed="rId4">
            <a:extLst>
              <a:ext uri="{28A0092B-C50C-407E-A947-70E740481C1C}">
                <a14:useLocalDpi xmlns:a14="http://schemas.microsoft.com/office/drawing/2010/main" val="0"/>
              </a:ext>
            </a:extLst>
          </a:blip>
          <a:srcRect l="6250" t="20000" b="13333"/>
          <a:stretch>
            <a:fillRect/>
          </a:stretch>
        </p:blipFill>
        <p:spPr bwMode="auto">
          <a:xfrm>
            <a:off x="6705600" y="1219200"/>
            <a:ext cx="1143000" cy="838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272531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4995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4995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15006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50099"/>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1" fill="hold"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wipe(up)">
                                      <p:cBhvr>
                                        <p:cTn id="21" dur="500"/>
                                        <p:tgtEl>
                                          <p:spTgt spid="8"/>
                                        </p:tgtEl>
                                      </p:cBhvr>
                                    </p:animEffect>
                                  </p:childTnLst>
                                </p:cTn>
                              </p:par>
                            </p:childTnLst>
                          </p:cTn>
                        </p:par>
                        <p:par>
                          <p:cTn id="22" fill="hold" nodeType="afterGroup">
                            <p:stCondLst>
                              <p:cond delay="500"/>
                            </p:stCondLst>
                            <p:childTnLst>
                              <p:par>
                                <p:cTn id="23" presetID="22" presetClass="entr" presetSubtype="1" fill="hold" nodeType="after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wipe(up)">
                                      <p:cBhvr>
                                        <p:cTn id="25" dur="2000"/>
                                        <p:tgtEl>
                                          <p:spTgt spid="9"/>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1" fill="hold" nodeType="clickEffect">
                                  <p:stCondLst>
                                    <p:cond delay="0"/>
                                  </p:stCondLst>
                                  <p:childTnLst>
                                    <p:set>
                                      <p:cBhvr>
                                        <p:cTn id="29" dur="1" fill="hold">
                                          <p:stCondLst>
                                            <p:cond delay="0"/>
                                          </p:stCondLst>
                                        </p:cTn>
                                        <p:tgtEl>
                                          <p:spTgt spid="2"/>
                                        </p:tgtEl>
                                        <p:attrNameLst>
                                          <p:attrName>style.visibility</p:attrName>
                                        </p:attrNameLst>
                                      </p:cBhvr>
                                      <p:to>
                                        <p:strVal val="visible"/>
                                      </p:to>
                                    </p:set>
                                    <p:animEffect transition="in" filter="wipe(up)">
                                      <p:cBhvr>
                                        <p:cTn id="30" dur="1000"/>
                                        <p:tgtEl>
                                          <p:spTgt spid="2"/>
                                        </p:tgtEl>
                                      </p:cBhvr>
                                    </p:animEffect>
                                  </p:childTnLst>
                                </p:cTn>
                              </p:par>
                              <p:par>
                                <p:cTn id="31" presetID="22" presetClass="entr" presetSubtype="1" fill="hold" nodeType="withEffect">
                                  <p:stCondLst>
                                    <p:cond delay="0"/>
                                  </p:stCondLst>
                                  <p:childTnLst>
                                    <p:set>
                                      <p:cBhvr>
                                        <p:cTn id="32" dur="1" fill="hold">
                                          <p:stCondLst>
                                            <p:cond delay="0"/>
                                          </p:stCondLst>
                                        </p:cTn>
                                        <p:tgtEl>
                                          <p:spTgt spid="3"/>
                                        </p:tgtEl>
                                        <p:attrNameLst>
                                          <p:attrName>style.visibility</p:attrName>
                                        </p:attrNameLst>
                                      </p:cBhvr>
                                      <p:to>
                                        <p:strVal val="visible"/>
                                      </p:to>
                                    </p:set>
                                    <p:animEffect transition="in" filter="wipe(up)">
                                      <p:cBhvr>
                                        <p:cTn id="33" dur="1000"/>
                                        <p:tgtEl>
                                          <p:spTgt spid="3"/>
                                        </p:tgtEl>
                                      </p:cBhvr>
                                    </p:animEffect>
                                  </p:childTnLst>
                                </p:cTn>
                              </p:par>
                              <p:par>
                                <p:cTn id="34" presetID="22" presetClass="entr" presetSubtype="1" fill="hold" nodeType="withEffect">
                                  <p:stCondLst>
                                    <p:cond delay="0"/>
                                  </p:stCondLst>
                                  <p:childTnLst>
                                    <p:set>
                                      <p:cBhvr>
                                        <p:cTn id="35" dur="1" fill="hold">
                                          <p:stCondLst>
                                            <p:cond delay="0"/>
                                          </p:stCondLst>
                                        </p:cTn>
                                        <p:tgtEl>
                                          <p:spTgt spid="4"/>
                                        </p:tgtEl>
                                        <p:attrNameLst>
                                          <p:attrName>style.visibility</p:attrName>
                                        </p:attrNameLst>
                                      </p:cBhvr>
                                      <p:to>
                                        <p:strVal val="visible"/>
                                      </p:to>
                                    </p:set>
                                    <p:animEffect transition="in" filter="wipe(up)">
                                      <p:cBhvr>
                                        <p:cTn id="36" dur="1000"/>
                                        <p:tgtEl>
                                          <p:spTgt spid="4"/>
                                        </p:tgtEl>
                                      </p:cBhvr>
                                    </p:animEffect>
                                  </p:childTnLst>
                                </p:cTn>
                              </p:par>
                            </p:childTnLst>
                          </p:cTn>
                        </p:par>
                        <p:par>
                          <p:cTn id="37" fill="hold" nodeType="afterGroup">
                            <p:stCondLst>
                              <p:cond delay="1000"/>
                            </p:stCondLst>
                            <p:childTnLst>
                              <p:par>
                                <p:cTn id="38" presetID="22" presetClass="entr" presetSubtype="1" fill="hold" nodeType="afterEffect">
                                  <p:stCondLst>
                                    <p:cond delay="0"/>
                                  </p:stCondLst>
                                  <p:childTnLst>
                                    <p:set>
                                      <p:cBhvr>
                                        <p:cTn id="39" dur="1" fill="hold">
                                          <p:stCondLst>
                                            <p:cond delay="0"/>
                                          </p:stCondLst>
                                        </p:cTn>
                                        <p:tgtEl>
                                          <p:spTgt spid="6"/>
                                        </p:tgtEl>
                                        <p:attrNameLst>
                                          <p:attrName>style.visibility</p:attrName>
                                        </p:attrNameLst>
                                      </p:cBhvr>
                                      <p:to>
                                        <p:strVal val="visible"/>
                                      </p:to>
                                    </p:set>
                                    <p:animEffect transition="in" filter="wipe(up)">
                                      <p:cBhvr>
                                        <p:cTn id="40" dur="1000"/>
                                        <p:tgtEl>
                                          <p:spTgt spid="6"/>
                                        </p:tgtEl>
                                      </p:cBhvr>
                                    </p:animEffect>
                                  </p:childTnLst>
                                </p:cTn>
                              </p:par>
                            </p:childTnLst>
                          </p:cTn>
                        </p:par>
                        <p:par>
                          <p:cTn id="41" fill="hold" nodeType="afterGroup">
                            <p:stCondLst>
                              <p:cond delay="2000"/>
                            </p:stCondLst>
                            <p:childTnLst>
                              <p:par>
                                <p:cTn id="42" presetID="22" presetClass="entr" presetSubtype="1" fill="hold" nodeType="afterEffect">
                                  <p:stCondLst>
                                    <p:cond delay="0"/>
                                  </p:stCondLst>
                                  <p:childTnLst>
                                    <p:set>
                                      <p:cBhvr>
                                        <p:cTn id="43" dur="1" fill="hold">
                                          <p:stCondLst>
                                            <p:cond delay="0"/>
                                          </p:stCondLst>
                                        </p:cTn>
                                        <p:tgtEl>
                                          <p:spTgt spid="7"/>
                                        </p:tgtEl>
                                        <p:attrNameLst>
                                          <p:attrName>style.visibility</p:attrName>
                                        </p:attrNameLst>
                                      </p:cBhvr>
                                      <p:to>
                                        <p:strVal val="visible"/>
                                      </p:to>
                                    </p:set>
                                    <p:animEffect transition="in" filter="wipe(up)">
                                      <p:cBhvr>
                                        <p:cTn id="44" dur="1000"/>
                                        <p:tgtEl>
                                          <p:spTgt spid="7"/>
                                        </p:tgtEl>
                                      </p:cBhvr>
                                    </p:animEffect>
                                  </p:childTnLst>
                                </p:cTn>
                              </p:par>
                            </p:childTnLst>
                          </p:cTn>
                        </p:par>
                        <p:par>
                          <p:cTn id="45" fill="hold" nodeType="afterGroup">
                            <p:stCondLst>
                              <p:cond delay="3000"/>
                            </p:stCondLst>
                            <p:childTnLst>
                              <p:par>
                                <p:cTn id="46" presetID="22" presetClass="entr" presetSubtype="1" fill="hold" nodeType="afterEffect">
                                  <p:stCondLst>
                                    <p:cond delay="0"/>
                                  </p:stCondLst>
                                  <p:childTnLst>
                                    <p:set>
                                      <p:cBhvr>
                                        <p:cTn id="47" dur="1" fill="hold">
                                          <p:stCondLst>
                                            <p:cond delay="0"/>
                                          </p:stCondLst>
                                        </p:cTn>
                                        <p:tgtEl>
                                          <p:spTgt spid="5"/>
                                        </p:tgtEl>
                                        <p:attrNameLst>
                                          <p:attrName>style.visibility</p:attrName>
                                        </p:attrNameLst>
                                      </p:cBhvr>
                                      <p:to>
                                        <p:strVal val="visible"/>
                                      </p:to>
                                    </p:set>
                                    <p:animEffect transition="in" filter="wipe(up)">
                                      <p:cBhvr>
                                        <p:cTn id="48" dur="2000"/>
                                        <p:tgtEl>
                                          <p:spTgt spid="5"/>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149982">
                                            <p:txEl>
                                              <p:pRg st="0" end="0"/>
                                            </p:txEl>
                                          </p:spTgt>
                                        </p:tgtEl>
                                        <p:attrNameLst>
                                          <p:attrName>style.visibility</p:attrName>
                                        </p:attrNameLst>
                                      </p:cBhvr>
                                      <p:to>
                                        <p:strVal val="visible"/>
                                      </p:to>
                                    </p:set>
                                  </p:childTnLst>
                                </p:cTn>
                              </p:par>
                            </p:childTnLst>
                          </p:cTn>
                        </p:par>
                      </p:childTnLst>
                    </p:cTn>
                  </p:par>
                  <p:par>
                    <p:cTn id="53" fill="hold" nodeType="clickPar">
                      <p:stCondLst>
                        <p:cond delay="indefinite"/>
                      </p:stCondLst>
                      <p:childTnLst>
                        <p:par>
                          <p:cTn id="54" fill="hold" nodeType="withGroup">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1149982">
                                            <p:txEl>
                                              <p:pRg st="1" end="1"/>
                                            </p:txEl>
                                          </p:spTgt>
                                        </p:tgtEl>
                                        <p:attrNameLst>
                                          <p:attrName>style.visibility</p:attrName>
                                        </p:attrNameLst>
                                      </p:cBhvr>
                                      <p:to>
                                        <p:strVal val="visible"/>
                                      </p:to>
                                    </p:set>
                                  </p:childTnLst>
                                </p:cTn>
                              </p:par>
                            </p:childTnLst>
                          </p:cTn>
                        </p:par>
                      </p:childTnLst>
                    </p:cTn>
                  </p:par>
                  <p:par>
                    <p:cTn id="57" fill="hold" nodeType="clickPar">
                      <p:stCondLst>
                        <p:cond delay="indefinite"/>
                      </p:stCondLst>
                      <p:childTnLst>
                        <p:par>
                          <p:cTn id="58" fill="hold" nodeType="withGroup">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114998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9955" grpId="0" build="p"/>
      <p:bldP spid="1149982"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1" name="Rectangle 2"/>
          <p:cNvSpPr>
            <a:spLocks noGrp="1" noChangeArrowheads="1"/>
          </p:cNvSpPr>
          <p:nvPr>
            <p:ph type="title"/>
          </p:nvPr>
        </p:nvSpPr>
        <p:spPr/>
        <p:txBody>
          <a:bodyPr/>
          <a:lstStyle/>
          <a:p>
            <a:r>
              <a:rPr lang="en-US" sz="2000" dirty="0">
                <a:latin typeface="Helvetica" charset="0"/>
                <a:ea typeface="ＭＳ Ｐゴシック" charset="0"/>
                <a:cs typeface="ＭＳ Ｐゴシック" charset="0"/>
              </a:rPr>
              <a:t>Improving HTTP Performance:</a:t>
            </a:r>
            <a:br>
              <a:rPr lang="en-US" sz="2000" dirty="0">
                <a:latin typeface="Helvetica" charset="0"/>
                <a:ea typeface="ＭＳ Ｐゴシック" charset="0"/>
                <a:cs typeface="ＭＳ Ｐゴシック" charset="0"/>
              </a:rPr>
            </a:br>
            <a:r>
              <a:rPr lang="en-US" sz="3200" dirty="0">
                <a:solidFill>
                  <a:srgbClr val="FF0000"/>
                </a:solidFill>
                <a:latin typeface="Helvetica" charset="0"/>
                <a:ea typeface="ＭＳ Ｐゴシック" charset="0"/>
                <a:cs typeface="ＭＳ Ｐゴシック" charset="0"/>
              </a:rPr>
              <a:t>Pipelined</a:t>
            </a:r>
            <a:r>
              <a:rPr lang="en-US" sz="3200" dirty="0">
                <a:latin typeface="Helvetica" charset="0"/>
                <a:ea typeface="ＭＳ Ｐゴシック" charset="0"/>
                <a:cs typeface="ＭＳ Ｐゴシック" charset="0"/>
              </a:rPr>
              <a:t> Requests &amp; Responses</a:t>
            </a:r>
            <a:endParaRPr lang="en-US" b="0" u="sng" dirty="0">
              <a:latin typeface="Helvetica" charset="0"/>
              <a:ea typeface="ＭＳ Ｐゴシック" charset="0"/>
              <a:cs typeface="ＭＳ Ｐゴシック" charset="0"/>
            </a:endParaRPr>
          </a:p>
        </p:txBody>
      </p:sp>
      <p:sp>
        <p:nvSpPr>
          <p:cNvPr id="2" name="Content Placeholder 1"/>
          <p:cNvSpPr>
            <a:spLocks noGrp="1"/>
          </p:cNvSpPr>
          <p:nvPr>
            <p:ph idx="1"/>
          </p:nvPr>
        </p:nvSpPr>
        <p:spPr/>
        <p:txBody>
          <a:bodyPr/>
          <a:lstStyle/>
          <a:p>
            <a:endParaRPr lang="en-US"/>
          </a:p>
        </p:txBody>
      </p:sp>
      <p:sp>
        <p:nvSpPr>
          <p:cNvPr id="89093" name="Line 4"/>
          <p:cNvSpPr>
            <a:spLocks noChangeShapeType="1"/>
          </p:cNvSpPr>
          <p:nvPr/>
        </p:nvSpPr>
        <p:spPr bwMode="auto">
          <a:xfrm>
            <a:off x="6156325" y="2062163"/>
            <a:ext cx="0" cy="3200400"/>
          </a:xfrm>
          <a:prstGeom prst="line">
            <a:avLst/>
          </a:prstGeom>
          <a:noFill/>
          <a:ln w="25400">
            <a:solidFill>
              <a:schemeClr val="tx1"/>
            </a:solidFill>
            <a:round/>
            <a:headEnd/>
            <a:tailEnd/>
          </a:ln>
          <a:extLst>
            <a:ext uri="{909E8E84-426E-40dd-AFC4-6F175D3DCCD1}">
              <a14:hiddenFill xmlns="" xmlns:a14="http://schemas.microsoft.com/office/drawing/2010/main">
                <a:noFill/>
              </a14:hiddenFill>
            </a:ext>
          </a:extLst>
        </p:spPr>
        <p:txBody>
          <a:bodyPr lIns="90431" tIns="44423" rIns="90431" bIns="44423"/>
          <a:lstStyle/>
          <a:p>
            <a:endParaRPr lang="en-US"/>
          </a:p>
        </p:txBody>
      </p:sp>
      <p:sp>
        <p:nvSpPr>
          <p:cNvPr id="89094" name="Line 5"/>
          <p:cNvSpPr>
            <a:spLocks noChangeShapeType="1"/>
          </p:cNvSpPr>
          <p:nvPr/>
        </p:nvSpPr>
        <p:spPr bwMode="auto">
          <a:xfrm>
            <a:off x="8442325" y="1985963"/>
            <a:ext cx="0" cy="3200400"/>
          </a:xfrm>
          <a:prstGeom prst="line">
            <a:avLst/>
          </a:prstGeom>
          <a:noFill/>
          <a:ln w="25400">
            <a:solidFill>
              <a:schemeClr val="tx1"/>
            </a:solidFill>
            <a:round/>
            <a:headEnd/>
            <a:tailEnd/>
          </a:ln>
          <a:extLst>
            <a:ext uri="{909E8E84-426E-40dd-AFC4-6F175D3DCCD1}">
              <a14:hiddenFill xmlns="" xmlns:a14="http://schemas.microsoft.com/office/drawing/2010/main">
                <a:noFill/>
              </a14:hiddenFill>
            </a:ext>
          </a:extLst>
        </p:spPr>
        <p:txBody>
          <a:bodyPr lIns="90431" tIns="44423" rIns="90431" bIns="44423"/>
          <a:lstStyle/>
          <a:p>
            <a:endParaRPr lang="en-US"/>
          </a:p>
        </p:txBody>
      </p:sp>
      <p:sp>
        <p:nvSpPr>
          <p:cNvPr id="89095" name="Text Box 6"/>
          <p:cNvSpPr txBox="1">
            <a:spLocks noChangeArrowheads="1"/>
          </p:cNvSpPr>
          <p:nvPr/>
        </p:nvSpPr>
        <p:spPr bwMode="auto">
          <a:xfrm>
            <a:off x="5761040" y="1719264"/>
            <a:ext cx="840973" cy="37109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wrap="none" lIns="90431" tIns="44423" rIns="90431" bIns="44423">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sz="1800">
                <a:latin typeface="Arial" charset="0"/>
              </a:rPr>
              <a:t>Client</a:t>
            </a:r>
            <a:endParaRPr lang="en-US" sz="1800" b="0">
              <a:latin typeface="Arial" charset="0"/>
            </a:endParaRPr>
          </a:p>
        </p:txBody>
      </p:sp>
      <p:sp>
        <p:nvSpPr>
          <p:cNvPr id="89096" name="Text Box 7"/>
          <p:cNvSpPr txBox="1">
            <a:spLocks noChangeArrowheads="1"/>
          </p:cNvSpPr>
          <p:nvPr/>
        </p:nvSpPr>
        <p:spPr bwMode="auto">
          <a:xfrm>
            <a:off x="7985126" y="1698625"/>
            <a:ext cx="913108" cy="37109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wrap="none" lIns="90431" tIns="44423" rIns="90431" bIns="44423">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sz="1800">
                <a:latin typeface="Arial" charset="0"/>
              </a:rPr>
              <a:t>Server</a:t>
            </a:r>
            <a:endParaRPr lang="en-US" sz="1800" b="0">
              <a:latin typeface="Arial" charset="0"/>
            </a:endParaRPr>
          </a:p>
        </p:txBody>
      </p:sp>
      <p:sp>
        <p:nvSpPr>
          <p:cNvPr id="89097" name="Line 8"/>
          <p:cNvSpPr>
            <a:spLocks noChangeShapeType="1"/>
          </p:cNvSpPr>
          <p:nvPr/>
        </p:nvSpPr>
        <p:spPr bwMode="auto">
          <a:xfrm>
            <a:off x="6156325" y="2366963"/>
            <a:ext cx="2286000" cy="381000"/>
          </a:xfrm>
          <a:prstGeom prst="line">
            <a:avLst/>
          </a:prstGeom>
          <a:noFill/>
          <a:ln w="25400">
            <a:solidFill>
              <a:schemeClr val="accent1"/>
            </a:solidFill>
            <a:round/>
            <a:headEnd/>
            <a:tailEnd type="triangle" w="med" len="med"/>
          </a:ln>
          <a:extLst>
            <a:ext uri="{909E8E84-426E-40dd-AFC4-6F175D3DCCD1}">
              <a14:hiddenFill xmlns="" xmlns:a14="http://schemas.microsoft.com/office/drawing/2010/main">
                <a:noFill/>
              </a14:hiddenFill>
            </a:ext>
          </a:extLst>
        </p:spPr>
        <p:txBody>
          <a:bodyPr lIns="90431" tIns="44423" rIns="90431" bIns="44423"/>
          <a:lstStyle/>
          <a:p>
            <a:endParaRPr lang="en-US"/>
          </a:p>
        </p:txBody>
      </p:sp>
      <p:sp>
        <p:nvSpPr>
          <p:cNvPr id="89098" name="Text Box 9"/>
          <p:cNvSpPr txBox="1">
            <a:spLocks noChangeArrowheads="1"/>
          </p:cNvSpPr>
          <p:nvPr/>
        </p:nvSpPr>
        <p:spPr bwMode="auto">
          <a:xfrm rot="523781">
            <a:off x="6598986" y="2210785"/>
            <a:ext cx="1251454" cy="37109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wrap="none" lIns="90431" tIns="44423" rIns="90431" bIns="44423">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sz="1800" b="0">
                <a:latin typeface="Arial" charset="0"/>
              </a:rPr>
              <a:t>Request 1</a:t>
            </a:r>
          </a:p>
        </p:txBody>
      </p:sp>
      <p:sp>
        <p:nvSpPr>
          <p:cNvPr id="89099" name="Line 10"/>
          <p:cNvSpPr>
            <a:spLocks noChangeShapeType="1"/>
          </p:cNvSpPr>
          <p:nvPr/>
        </p:nvSpPr>
        <p:spPr bwMode="auto">
          <a:xfrm>
            <a:off x="6156325" y="2671764"/>
            <a:ext cx="2286000" cy="381000"/>
          </a:xfrm>
          <a:prstGeom prst="line">
            <a:avLst/>
          </a:prstGeom>
          <a:noFill/>
          <a:ln w="25400">
            <a:solidFill>
              <a:schemeClr val="accent1"/>
            </a:solidFill>
            <a:round/>
            <a:headEnd/>
            <a:tailEnd type="triangle" w="med" len="med"/>
          </a:ln>
          <a:extLst>
            <a:ext uri="{909E8E84-426E-40dd-AFC4-6F175D3DCCD1}">
              <a14:hiddenFill xmlns="" xmlns:a14="http://schemas.microsoft.com/office/drawing/2010/main">
                <a:noFill/>
              </a14:hiddenFill>
            </a:ext>
          </a:extLst>
        </p:spPr>
        <p:txBody>
          <a:bodyPr lIns="90431" tIns="44423" rIns="90431" bIns="44423"/>
          <a:lstStyle/>
          <a:p>
            <a:endParaRPr lang="en-US"/>
          </a:p>
        </p:txBody>
      </p:sp>
      <p:sp>
        <p:nvSpPr>
          <p:cNvPr id="89100" name="Text Box 11"/>
          <p:cNvSpPr txBox="1">
            <a:spLocks noChangeArrowheads="1"/>
          </p:cNvSpPr>
          <p:nvPr/>
        </p:nvSpPr>
        <p:spPr bwMode="auto">
          <a:xfrm rot="523781">
            <a:off x="6598986" y="2515585"/>
            <a:ext cx="1251454" cy="37109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wrap="none" lIns="90431" tIns="44423" rIns="90431" bIns="44423">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sz="1800" b="0">
                <a:latin typeface="Arial" charset="0"/>
              </a:rPr>
              <a:t>Request 2</a:t>
            </a:r>
          </a:p>
        </p:txBody>
      </p:sp>
      <p:sp>
        <p:nvSpPr>
          <p:cNvPr id="89101" name="Line 12"/>
          <p:cNvSpPr>
            <a:spLocks noChangeShapeType="1"/>
          </p:cNvSpPr>
          <p:nvPr/>
        </p:nvSpPr>
        <p:spPr bwMode="auto">
          <a:xfrm>
            <a:off x="6156325" y="2976563"/>
            <a:ext cx="2286000" cy="381000"/>
          </a:xfrm>
          <a:prstGeom prst="line">
            <a:avLst/>
          </a:prstGeom>
          <a:noFill/>
          <a:ln w="25400">
            <a:solidFill>
              <a:schemeClr val="accent1"/>
            </a:solidFill>
            <a:round/>
            <a:headEnd/>
            <a:tailEnd type="triangle" w="med" len="med"/>
          </a:ln>
          <a:extLst>
            <a:ext uri="{909E8E84-426E-40dd-AFC4-6F175D3DCCD1}">
              <a14:hiddenFill xmlns="" xmlns:a14="http://schemas.microsoft.com/office/drawing/2010/main">
                <a:noFill/>
              </a14:hiddenFill>
            </a:ext>
          </a:extLst>
        </p:spPr>
        <p:txBody>
          <a:bodyPr lIns="90431" tIns="44423" rIns="90431" bIns="44423"/>
          <a:lstStyle/>
          <a:p>
            <a:endParaRPr lang="en-US"/>
          </a:p>
        </p:txBody>
      </p:sp>
      <p:sp>
        <p:nvSpPr>
          <p:cNvPr id="89102" name="Text Box 13"/>
          <p:cNvSpPr txBox="1">
            <a:spLocks noChangeArrowheads="1"/>
          </p:cNvSpPr>
          <p:nvPr/>
        </p:nvSpPr>
        <p:spPr bwMode="auto">
          <a:xfrm rot="523781">
            <a:off x="6598986" y="2837847"/>
            <a:ext cx="1251454" cy="37109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wrap="none" lIns="90431" tIns="44423" rIns="90431" bIns="44423">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sz="1800" b="0">
                <a:latin typeface="Arial" charset="0"/>
              </a:rPr>
              <a:t>Request 3</a:t>
            </a:r>
          </a:p>
        </p:txBody>
      </p:sp>
      <p:sp>
        <p:nvSpPr>
          <p:cNvPr id="89103" name="Line 14"/>
          <p:cNvSpPr>
            <a:spLocks noChangeShapeType="1"/>
          </p:cNvSpPr>
          <p:nvPr/>
        </p:nvSpPr>
        <p:spPr bwMode="auto">
          <a:xfrm flipH="1">
            <a:off x="6156325" y="3890963"/>
            <a:ext cx="2286000" cy="381000"/>
          </a:xfrm>
          <a:prstGeom prst="line">
            <a:avLst/>
          </a:prstGeom>
          <a:noFill/>
          <a:ln w="25400">
            <a:solidFill>
              <a:schemeClr val="accent1"/>
            </a:solidFill>
            <a:round/>
            <a:headEnd/>
            <a:tailEnd type="triangle" w="med" len="med"/>
          </a:ln>
          <a:extLst>
            <a:ext uri="{909E8E84-426E-40dd-AFC4-6F175D3DCCD1}">
              <a14:hiddenFill xmlns="" xmlns:a14="http://schemas.microsoft.com/office/drawing/2010/main">
                <a:noFill/>
              </a14:hiddenFill>
            </a:ext>
          </a:extLst>
        </p:spPr>
        <p:txBody>
          <a:bodyPr lIns="90431" tIns="44423" rIns="90431" bIns="44423"/>
          <a:lstStyle/>
          <a:p>
            <a:endParaRPr lang="en-US"/>
          </a:p>
        </p:txBody>
      </p:sp>
      <p:sp>
        <p:nvSpPr>
          <p:cNvPr id="89104" name="Text Box 15"/>
          <p:cNvSpPr txBox="1">
            <a:spLocks noChangeArrowheads="1"/>
          </p:cNvSpPr>
          <p:nvPr/>
        </p:nvSpPr>
        <p:spPr bwMode="auto">
          <a:xfrm rot="-543031">
            <a:off x="6513021" y="3772885"/>
            <a:ext cx="1242410" cy="37109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wrap="none" lIns="90431" tIns="44423" rIns="90431" bIns="44423">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sz="1800" b="0">
                <a:latin typeface="Arial" charset="0"/>
              </a:rPr>
              <a:t>Transfer 1</a:t>
            </a:r>
          </a:p>
        </p:txBody>
      </p:sp>
      <p:sp>
        <p:nvSpPr>
          <p:cNvPr id="89105" name="Line 16"/>
          <p:cNvSpPr>
            <a:spLocks noChangeShapeType="1"/>
          </p:cNvSpPr>
          <p:nvPr/>
        </p:nvSpPr>
        <p:spPr bwMode="auto">
          <a:xfrm flipH="1">
            <a:off x="6156325" y="4195763"/>
            <a:ext cx="2286000" cy="381000"/>
          </a:xfrm>
          <a:prstGeom prst="line">
            <a:avLst/>
          </a:prstGeom>
          <a:noFill/>
          <a:ln w="25400">
            <a:solidFill>
              <a:schemeClr val="accent1"/>
            </a:solidFill>
            <a:round/>
            <a:headEnd/>
            <a:tailEnd type="triangle" w="med" len="med"/>
          </a:ln>
          <a:extLst>
            <a:ext uri="{909E8E84-426E-40dd-AFC4-6F175D3DCCD1}">
              <a14:hiddenFill xmlns="" xmlns:a14="http://schemas.microsoft.com/office/drawing/2010/main">
                <a:noFill/>
              </a14:hiddenFill>
            </a:ext>
          </a:extLst>
        </p:spPr>
        <p:txBody>
          <a:bodyPr lIns="90431" tIns="44423" rIns="90431" bIns="44423"/>
          <a:lstStyle/>
          <a:p>
            <a:endParaRPr lang="en-US"/>
          </a:p>
        </p:txBody>
      </p:sp>
      <p:sp>
        <p:nvSpPr>
          <p:cNvPr id="89106" name="Text Box 17"/>
          <p:cNvSpPr txBox="1">
            <a:spLocks noChangeArrowheads="1"/>
          </p:cNvSpPr>
          <p:nvPr/>
        </p:nvSpPr>
        <p:spPr bwMode="auto">
          <a:xfrm rot="-543031">
            <a:off x="6513021" y="4077685"/>
            <a:ext cx="1242410" cy="37109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wrap="none" lIns="90431" tIns="44423" rIns="90431" bIns="44423">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sz="1800" b="0">
                <a:latin typeface="Arial" charset="0"/>
              </a:rPr>
              <a:t>Transfer 2</a:t>
            </a:r>
          </a:p>
        </p:txBody>
      </p:sp>
      <p:sp>
        <p:nvSpPr>
          <p:cNvPr id="89107" name="Line 18"/>
          <p:cNvSpPr>
            <a:spLocks noChangeShapeType="1"/>
          </p:cNvSpPr>
          <p:nvPr/>
        </p:nvSpPr>
        <p:spPr bwMode="auto">
          <a:xfrm flipH="1">
            <a:off x="6156325" y="4538663"/>
            <a:ext cx="2286000" cy="381000"/>
          </a:xfrm>
          <a:prstGeom prst="line">
            <a:avLst/>
          </a:prstGeom>
          <a:noFill/>
          <a:ln w="25400">
            <a:solidFill>
              <a:schemeClr val="accent1"/>
            </a:solidFill>
            <a:round/>
            <a:headEnd/>
            <a:tailEnd type="triangle" w="med" len="med"/>
          </a:ln>
          <a:extLst>
            <a:ext uri="{909E8E84-426E-40dd-AFC4-6F175D3DCCD1}">
              <a14:hiddenFill xmlns="" xmlns:a14="http://schemas.microsoft.com/office/drawing/2010/main">
                <a:noFill/>
              </a14:hiddenFill>
            </a:ext>
          </a:extLst>
        </p:spPr>
        <p:txBody>
          <a:bodyPr lIns="90431" tIns="44423" rIns="90431" bIns="44423"/>
          <a:lstStyle/>
          <a:p>
            <a:endParaRPr lang="en-US"/>
          </a:p>
        </p:txBody>
      </p:sp>
      <p:sp>
        <p:nvSpPr>
          <p:cNvPr id="89108" name="Text Box 19"/>
          <p:cNvSpPr txBox="1">
            <a:spLocks noChangeArrowheads="1"/>
          </p:cNvSpPr>
          <p:nvPr/>
        </p:nvSpPr>
        <p:spPr bwMode="auto">
          <a:xfrm rot="-543031">
            <a:off x="6513021" y="4420585"/>
            <a:ext cx="1242410" cy="37109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wrap="none" lIns="90431" tIns="44423" rIns="90431" bIns="44423">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sz="1800" b="0">
                <a:latin typeface="Arial" charset="0"/>
              </a:rPr>
              <a:t>Transfer 3</a:t>
            </a:r>
          </a:p>
        </p:txBody>
      </p:sp>
      <p:sp>
        <p:nvSpPr>
          <p:cNvPr id="22" name="Rectangle 3"/>
          <p:cNvSpPr txBox="1">
            <a:spLocks noChangeArrowheads="1"/>
          </p:cNvSpPr>
          <p:nvPr/>
        </p:nvSpPr>
        <p:spPr bwMode="auto">
          <a:xfrm>
            <a:off x="304800" y="1747838"/>
            <a:ext cx="5181600" cy="4019550"/>
          </a:xfrm>
          <a:prstGeom prst="rect">
            <a:avLst/>
          </a:prstGeom>
          <a:noFill/>
          <a:ln>
            <a:noFill/>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383" tIns="45692" rIns="91383" bIns="45692"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SzPct val="70000"/>
              <a:buFont typeface="Wingdings" charset="0"/>
              <a:buChar char="l"/>
              <a:defRPr sz="2800">
                <a:solidFill>
                  <a:schemeClr val="tx1"/>
                </a:solidFill>
                <a:latin typeface="+mn-lt"/>
                <a:ea typeface="ＭＳ Ｐゴシック" charset="-128"/>
                <a:cs typeface="ＭＳ Ｐゴシック" charset="-128"/>
              </a:defRPr>
            </a:lvl1pPr>
            <a:lvl2pPr marL="692150" indent="-347663" algn="l" rtl="0" eaLnBrk="0" fontAlgn="base" hangingPunct="0">
              <a:spcBef>
                <a:spcPct val="20000"/>
              </a:spcBef>
              <a:spcAft>
                <a:spcPct val="0"/>
              </a:spcAft>
              <a:buClr>
                <a:schemeClr val="accent2"/>
              </a:buClr>
              <a:buSzPct val="70000"/>
              <a:buFont typeface="Wingdings" charset="0"/>
              <a:buChar char="l"/>
              <a:defRPr sz="2400">
                <a:solidFill>
                  <a:schemeClr val="tx1"/>
                </a:solidFill>
                <a:latin typeface="+mn-lt"/>
                <a:ea typeface="ＭＳ Ｐゴシック" charset="-128"/>
              </a:defRPr>
            </a:lvl2pPr>
            <a:lvl3pPr marL="987425" indent="-293688" algn="l" rtl="0" eaLnBrk="0" fontAlgn="base" hangingPunct="0">
              <a:spcBef>
                <a:spcPct val="20000"/>
              </a:spcBef>
              <a:spcAft>
                <a:spcPct val="0"/>
              </a:spcAft>
              <a:buClr>
                <a:schemeClr val="accent1"/>
              </a:buClr>
              <a:buSzPct val="70000"/>
              <a:buFont typeface="Wingdings" charset="0"/>
              <a:buChar char="l"/>
              <a:defRPr sz="2000">
                <a:solidFill>
                  <a:schemeClr val="tx1"/>
                </a:solidFill>
                <a:latin typeface="+mn-lt"/>
                <a:ea typeface="ＭＳ Ｐゴシック" charset="-128"/>
              </a:defRPr>
            </a:lvl3pPr>
            <a:lvl4pPr marL="1281113" indent="-292100" algn="l" rtl="0" eaLnBrk="0" fontAlgn="base" hangingPunct="0">
              <a:spcBef>
                <a:spcPct val="20000"/>
              </a:spcBef>
              <a:spcAft>
                <a:spcPct val="0"/>
              </a:spcAft>
              <a:buClr>
                <a:schemeClr val="tx2"/>
              </a:buClr>
              <a:buSzPct val="75000"/>
              <a:buFont typeface="Wingdings" charset="0"/>
              <a:buChar char="§"/>
              <a:defRPr>
                <a:solidFill>
                  <a:schemeClr val="tx1"/>
                </a:solidFill>
                <a:latin typeface="+mn-lt"/>
                <a:ea typeface="ＭＳ Ｐゴシック" charset="-128"/>
              </a:defRPr>
            </a:lvl4pPr>
            <a:lvl5pPr marL="1598613" indent="-315913" algn="l" rtl="0" eaLnBrk="0" fontAlgn="base" hangingPunct="0">
              <a:spcBef>
                <a:spcPct val="20000"/>
              </a:spcBef>
              <a:spcAft>
                <a:spcPct val="0"/>
              </a:spcAft>
              <a:buClr>
                <a:schemeClr val="folHlink"/>
              </a:buClr>
              <a:buSzPct val="80000"/>
              <a:buFont typeface="Wingdings" charset="0"/>
              <a:buChar char="§"/>
              <a:defRPr>
                <a:solidFill>
                  <a:schemeClr val="tx1"/>
                </a:solidFill>
                <a:latin typeface="+mn-lt"/>
                <a:ea typeface="ＭＳ Ｐゴシック" charset="-128"/>
              </a:defRPr>
            </a:lvl5pPr>
            <a:lvl6pPr marL="2055813" indent="-315913" algn="l" rtl="0" fontAlgn="base">
              <a:spcBef>
                <a:spcPct val="20000"/>
              </a:spcBef>
              <a:spcAft>
                <a:spcPct val="0"/>
              </a:spcAft>
              <a:buClr>
                <a:schemeClr val="folHlink"/>
              </a:buClr>
              <a:buSzPct val="80000"/>
              <a:buFont typeface="Wingdings" charset="2"/>
              <a:buChar char="§"/>
              <a:defRPr>
                <a:solidFill>
                  <a:schemeClr val="tx1"/>
                </a:solidFill>
                <a:latin typeface="+mn-lt"/>
                <a:ea typeface="ＭＳ Ｐゴシック" charset="-128"/>
              </a:defRPr>
            </a:lvl6pPr>
            <a:lvl7pPr marL="2513013" indent="-315913" algn="l" rtl="0" fontAlgn="base">
              <a:spcBef>
                <a:spcPct val="20000"/>
              </a:spcBef>
              <a:spcAft>
                <a:spcPct val="0"/>
              </a:spcAft>
              <a:buClr>
                <a:schemeClr val="folHlink"/>
              </a:buClr>
              <a:buSzPct val="80000"/>
              <a:buFont typeface="Wingdings" charset="2"/>
              <a:buChar char="§"/>
              <a:defRPr>
                <a:solidFill>
                  <a:schemeClr val="tx1"/>
                </a:solidFill>
                <a:latin typeface="+mn-lt"/>
                <a:ea typeface="ＭＳ Ｐゴシック" charset="-128"/>
              </a:defRPr>
            </a:lvl7pPr>
            <a:lvl8pPr marL="2970213" indent="-315913" algn="l" rtl="0" fontAlgn="base">
              <a:spcBef>
                <a:spcPct val="20000"/>
              </a:spcBef>
              <a:spcAft>
                <a:spcPct val="0"/>
              </a:spcAft>
              <a:buClr>
                <a:schemeClr val="folHlink"/>
              </a:buClr>
              <a:buSzPct val="80000"/>
              <a:buFont typeface="Wingdings" charset="2"/>
              <a:buChar char="§"/>
              <a:defRPr>
                <a:solidFill>
                  <a:schemeClr val="tx1"/>
                </a:solidFill>
                <a:latin typeface="+mn-lt"/>
                <a:ea typeface="ＭＳ Ｐゴシック" charset="-128"/>
              </a:defRPr>
            </a:lvl8pPr>
            <a:lvl9pPr marL="3427413" indent="-315913" algn="l" rtl="0" fontAlgn="base">
              <a:spcBef>
                <a:spcPct val="20000"/>
              </a:spcBef>
              <a:spcAft>
                <a:spcPct val="0"/>
              </a:spcAft>
              <a:buClr>
                <a:schemeClr val="folHlink"/>
              </a:buClr>
              <a:buSzPct val="80000"/>
              <a:buFont typeface="Wingdings" charset="2"/>
              <a:buChar char="§"/>
              <a:defRPr>
                <a:solidFill>
                  <a:schemeClr val="tx1"/>
                </a:solidFill>
                <a:latin typeface="+mn-lt"/>
                <a:ea typeface="ＭＳ Ｐゴシック" charset="-128"/>
              </a:defRPr>
            </a:lvl9pPr>
          </a:lstStyle>
          <a:p>
            <a:r>
              <a:rPr lang="en-US" sz="2400" b="0" dirty="0"/>
              <a:t>Batch requests and responses to reduce the number of packets</a:t>
            </a:r>
          </a:p>
          <a:p>
            <a:endParaRPr lang="en-US" sz="2400" b="0" dirty="0"/>
          </a:p>
          <a:p>
            <a:r>
              <a:rPr lang="en-US" sz="2400" b="0" dirty="0"/>
              <a:t>Multiple requests can be contained in one TCP segment</a:t>
            </a:r>
          </a:p>
          <a:p>
            <a:endParaRPr lang="en-US" sz="2400" b="0" dirty="0"/>
          </a:p>
        </p:txBody>
      </p:sp>
    </p:spTree>
    <p:extLst>
      <p:ext uri="{BB962C8B-B14F-4D97-AF65-F5344CB8AC3E}">
        <p14:creationId xmlns:p14="http://schemas.microsoft.com/office/powerpoint/2010/main" val="18042071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Scorecard: Getting </a:t>
            </a:r>
            <a:r>
              <a:rPr lang="en-US" i="1" dirty="0" smtClean="0"/>
              <a:t>n</a:t>
            </a:r>
            <a:r>
              <a:rPr lang="en-US" dirty="0" smtClean="0"/>
              <a:t> Small Objects</a:t>
            </a:r>
            <a:endParaRPr lang="en-US" dirty="0"/>
          </a:p>
        </p:txBody>
      </p:sp>
      <p:sp>
        <p:nvSpPr>
          <p:cNvPr id="3" name="Content Placeholder 2"/>
          <p:cNvSpPr>
            <a:spLocks noGrp="1"/>
          </p:cNvSpPr>
          <p:nvPr>
            <p:ph idx="1"/>
          </p:nvPr>
        </p:nvSpPr>
        <p:spPr/>
        <p:txBody>
          <a:bodyPr/>
          <a:lstStyle/>
          <a:p>
            <a:pPr marL="0" indent="0" algn="ctr">
              <a:buNone/>
            </a:pPr>
            <a:r>
              <a:rPr lang="en-US" i="1" dirty="0" smtClean="0">
                <a:solidFill>
                  <a:srgbClr val="FF0000"/>
                </a:solidFill>
              </a:rPr>
              <a:t>Time dominated by latency</a:t>
            </a:r>
          </a:p>
          <a:p>
            <a:pPr marL="0" indent="0" algn="ctr">
              <a:buNone/>
            </a:pPr>
            <a:endParaRPr lang="en-US" i="1" dirty="0" smtClean="0">
              <a:solidFill>
                <a:schemeClr val="accent1"/>
              </a:solidFill>
            </a:endParaRPr>
          </a:p>
          <a:p>
            <a:r>
              <a:rPr lang="en-US" dirty="0" smtClean="0"/>
              <a:t>One-at-a-time:  ~2n RTT</a:t>
            </a:r>
          </a:p>
          <a:p>
            <a:pPr lvl="1"/>
            <a:r>
              <a:rPr lang="en-US" dirty="0" smtClean="0"/>
              <a:t>One RTT for TCP establishment</a:t>
            </a:r>
          </a:p>
          <a:p>
            <a:pPr lvl="1"/>
            <a:r>
              <a:rPr lang="en-US" dirty="0" smtClean="0"/>
              <a:t>One RTT for HTTP request/response</a:t>
            </a:r>
          </a:p>
          <a:p>
            <a:pPr lvl="8"/>
            <a:endParaRPr lang="en-US" dirty="0" smtClean="0"/>
          </a:p>
          <a:p>
            <a:r>
              <a:rPr lang="en-US" dirty="0"/>
              <a:t>M concurrent: ~2[n/m] </a:t>
            </a:r>
            <a:r>
              <a:rPr lang="en-US" dirty="0" smtClean="0"/>
              <a:t>RTT</a:t>
            </a:r>
          </a:p>
          <a:p>
            <a:pPr lvl="1"/>
            <a:r>
              <a:rPr lang="en-US" dirty="0" smtClean="0"/>
              <a:t>Same as above, but m of the requests go in parallel</a:t>
            </a:r>
          </a:p>
          <a:p>
            <a:pPr lvl="1"/>
            <a:r>
              <a:rPr lang="en-US" dirty="0" smtClean="0"/>
              <a:t>So only n/m rounds of 2RTT</a:t>
            </a:r>
            <a:endParaRPr lang="en-US" dirty="0"/>
          </a:p>
        </p:txBody>
      </p:sp>
    </p:spTree>
    <p:extLst>
      <p:ext uri="{BB962C8B-B14F-4D97-AF65-F5344CB8AC3E}">
        <p14:creationId xmlns:p14="http://schemas.microsoft.com/office/powerpoint/2010/main" val="10093955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Scorecard: Getting </a:t>
            </a:r>
            <a:r>
              <a:rPr lang="en-US" i="1" dirty="0" smtClean="0"/>
              <a:t>n</a:t>
            </a:r>
            <a:r>
              <a:rPr lang="en-US" dirty="0" smtClean="0"/>
              <a:t> Small Objects</a:t>
            </a:r>
            <a:endParaRPr lang="en-US" dirty="0"/>
          </a:p>
        </p:txBody>
      </p:sp>
      <p:sp>
        <p:nvSpPr>
          <p:cNvPr id="3" name="Content Placeholder 2"/>
          <p:cNvSpPr>
            <a:spLocks noGrp="1"/>
          </p:cNvSpPr>
          <p:nvPr>
            <p:ph idx="1"/>
          </p:nvPr>
        </p:nvSpPr>
        <p:spPr/>
        <p:txBody>
          <a:bodyPr/>
          <a:lstStyle/>
          <a:p>
            <a:pPr marL="0" indent="0" algn="ctr">
              <a:buNone/>
            </a:pPr>
            <a:r>
              <a:rPr lang="en-US" i="1" dirty="0" smtClean="0">
                <a:solidFill>
                  <a:srgbClr val="FF0000"/>
                </a:solidFill>
              </a:rPr>
              <a:t>Time dominated by latency</a:t>
            </a:r>
            <a:endParaRPr lang="en-US" dirty="0"/>
          </a:p>
          <a:p>
            <a:pPr lvl="6"/>
            <a:endParaRPr lang="en-US" dirty="0"/>
          </a:p>
          <a:p>
            <a:r>
              <a:rPr lang="en-US" dirty="0"/>
              <a:t>Persistent: ~ (</a:t>
            </a:r>
            <a:r>
              <a:rPr lang="en-US" dirty="0" smtClean="0"/>
              <a:t>n+1)RTT</a:t>
            </a:r>
          </a:p>
          <a:p>
            <a:pPr lvl="1"/>
            <a:r>
              <a:rPr lang="en-US" dirty="0" smtClean="0"/>
              <a:t>First RTT for TCP establishment</a:t>
            </a:r>
          </a:p>
          <a:p>
            <a:pPr lvl="1"/>
            <a:r>
              <a:rPr lang="en-US" dirty="0" smtClean="0"/>
              <a:t>Next n RTTs are one for each object</a:t>
            </a:r>
            <a:endParaRPr lang="en-US" dirty="0"/>
          </a:p>
          <a:p>
            <a:pPr lvl="7"/>
            <a:endParaRPr lang="en-US" dirty="0"/>
          </a:p>
          <a:p>
            <a:r>
              <a:rPr lang="en-US" dirty="0"/>
              <a:t>Pipelined: ~2 </a:t>
            </a:r>
            <a:r>
              <a:rPr lang="en-US" dirty="0" smtClean="0"/>
              <a:t>RTT</a:t>
            </a:r>
          </a:p>
          <a:p>
            <a:pPr lvl="1"/>
            <a:r>
              <a:rPr lang="en-US" dirty="0" smtClean="0"/>
              <a:t>First RTT for TCP establishment</a:t>
            </a:r>
          </a:p>
          <a:p>
            <a:pPr lvl="1"/>
            <a:r>
              <a:rPr lang="en-US" dirty="0" smtClean="0"/>
              <a:t>Next RTT send n requests, then get n responses</a:t>
            </a:r>
            <a:endParaRPr lang="en-US" dirty="0"/>
          </a:p>
          <a:p>
            <a:pPr lvl="8"/>
            <a:endParaRPr lang="en-US" dirty="0"/>
          </a:p>
          <a:p>
            <a:r>
              <a:rPr lang="en-US" dirty="0"/>
              <a:t>Pipelined/Persistent: ~2 RTT first time, RTT later</a:t>
            </a:r>
          </a:p>
          <a:p>
            <a:endParaRPr lang="en-US" dirty="0"/>
          </a:p>
        </p:txBody>
      </p:sp>
    </p:spTree>
    <p:extLst>
      <p:ext uri="{BB962C8B-B14F-4D97-AF65-F5344CB8AC3E}">
        <p14:creationId xmlns:p14="http://schemas.microsoft.com/office/powerpoint/2010/main" val="10737268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3</a:t>
            </a:r>
            <a:endParaRPr lang="en-US" dirty="0"/>
          </a:p>
        </p:txBody>
      </p:sp>
      <p:sp>
        <p:nvSpPr>
          <p:cNvPr id="3" name="Content Placeholder 2"/>
          <p:cNvSpPr>
            <a:spLocks noGrp="1"/>
          </p:cNvSpPr>
          <p:nvPr>
            <p:ph idx="1"/>
          </p:nvPr>
        </p:nvSpPr>
        <p:spPr/>
        <p:txBody>
          <a:bodyPr/>
          <a:lstStyle/>
          <a:p>
            <a:r>
              <a:rPr lang="en-US" dirty="0" smtClean="0"/>
              <a:t>Coming Thursday.</a:t>
            </a:r>
          </a:p>
          <a:p>
            <a:pPr lvl="1"/>
            <a:r>
              <a:rPr lang="en-US" dirty="0" smtClean="0"/>
              <a:t>Please turn in your answers to questions!</a:t>
            </a:r>
          </a:p>
          <a:p>
            <a:pPr lvl="1"/>
            <a:r>
              <a:rPr lang="en-US" dirty="0" smtClean="0"/>
              <a:t>Even if you don’t know what you are doing</a:t>
            </a:r>
            <a:r>
              <a:rPr lang="is-IS" dirty="0" smtClean="0"/>
              <a:t>….</a:t>
            </a:r>
            <a:endParaRPr lang="en-US" dirty="0" smtClean="0"/>
          </a:p>
          <a:p>
            <a:endParaRPr lang="en-US" dirty="0"/>
          </a:p>
          <a:p>
            <a:r>
              <a:rPr lang="en-US" dirty="0" smtClean="0"/>
              <a:t>Trust me, this will be fun</a:t>
            </a:r>
            <a:r>
              <a:rPr lang="is-IS" dirty="0" smtClean="0"/>
              <a:t>….</a:t>
            </a:r>
            <a:endParaRPr lang="en-US" dirty="0"/>
          </a:p>
        </p:txBody>
      </p:sp>
      <p:sp>
        <p:nvSpPr>
          <p:cNvPr id="4" name="Slide Number Placeholder 3"/>
          <p:cNvSpPr>
            <a:spLocks noGrp="1"/>
          </p:cNvSpPr>
          <p:nvPr>
            <p:ph type="sldNum" sz="quarter" idx="12"/>
          </p:nvPr>
        </p:nvSpPr>
        <p:spPr/>
        <p:txBody>
          <a:bodyPr/>
          <a:lstStyle/>
          <a:p>
            <a:pPr>
              <a:defRPr/>
            </a:pPr>
            <a:fld id="{D6AD96B3-034F-0E44-B7B5-FAB526374CDC}" type="slidenum">
              <a:rPr lang="en-US" altLang="en-US" smtClean="0"/>
              <a:pPr>
                <a:defRPr/>
              </a:pPr>
              <a:t>4</a:t>
            </a:fld>
            <a:endParaRPr lang="en-US" altLang="en-US"/>
          </a:p>
        </p:txBody>
      </p:sp>
    </p:spTree>
    <p:extLst>
      <p:ext uri="{BB962C8B-B14F-4D97-AF65-F5344CB8AC3E}">
        <p14:creationId xmlns:p14="http://schemas.microsoft.com/office/powerpoint/2010/main" val="2154999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Scorecard: Getting </a:t>
            </a:r>
            <a:r>
              <a:rPr lang="en-US" i="1" dirty="0" smtClean="0"/>
              <a:t>n</a:t>
            </a:r>
            <a:r>
              <a:rPr lang="en-US" dirty="0" smtClean="0"/>
              <a:t> Large Objects</a:t>
            </a:r>
            <a:endParaRPr lang="en-US" dirty="0"/>
          </a:p>
        </p:txBody>
      </p:sp>
      <p:sp>
        <p:nvSpPr>
          <p:cNvPr id="3" name="Content Placeholder 2"/>
          <p:cNvSpPr>
            <a:spLocks noGrp="1"/>
          </p:cNvSpPr>
          <p:nvPr>
            <p:ph idx="1"/>
          </p:nvPr>
        </p:nvSpPr>
        <p:spPr/>
        <p:txBody>
          <a:bodyPr/>
          <a:lstStyle/>
          <a:p>
            <a:pPr marL="0" indent="0" algn="ctr">
              <a:buNone/>
            </a:pPr>
            <a:r>
              <a:rPr lang="en-US" i="1" dirty="0" smtClean="0">
                <a:solidFill>
                  <a:srgbClr val="FF0000"/>
                </a:solidFill>
              </a:rPr>
              <a:t>Time dominated by bandwidth</a:t>
            </a:r>
          </a:p>
          <a:p>
            <a:pPr marL="0" indent="0" algn="ctr">
              <a:buNone/>
            </a:pPr>
            <a:endParaRPr lang="en-US" i="1" dirty="0" smtClean="0">
              <a:solidFill>
                <a:schemeClr val="accent1"/>
              </a:solidFill>
            </a:endParaRPr>
          </a:p>
          <a:p>
            <a:r>
              <a:rPr lang="en-US" dirty="0" smtClean="0"/>
              <a:t>One-at-a-time:  ~ </a:t>
            </a:r>
            <a:r>
              <a:rPr lang="en-US" dirty="0" err="1" smtClean="0"/>
              <a:t>nF</a:t>
            </a:r>
            <a:r>
              <a:rPr lang="en-US" dirty="0" smtClean="0"/>
              <a:t>/B</a:t>
            </a:r>
          </a:p>
          <a:p>
            <a:pPr lvl="7"/>
            <a:endParaRPr lang="en-US" dirty="0" smtClean="0"/>
          </a:p>
          <a:p>
            <a:r>
              <a:rPr lang="en-US" dirty="0"/>
              <a:t>Pipelined and/or persistent: ~ </a:t>
            </a:r>
            <a:r>
              <a:rPr lang="en-US" dirty="0" err="1"/>
              <a:t>nF</a:t>
            </a:r>
            <a:r>
              <a:rPr lang="en-US" dirty="0"/>
              <a:t>/B</a:t>
            </a:r>
          </a:p>
          <a:p>
            <a:pPr lvl="1"/>
            <a:r>
              <a:rPr lang="en-US" dirty="0"/>
              <a:t>The only thing that helps is getting more bandwidth..</a:t>
            </a:r>
          </a:p>
          <a:p>
            <a:pPr lvl="4"/>
            <a:endParaRPr lang="en-US" dirty="0"/>
          </a:p>
          <a:p>
            <a:r>
              <a:rPr lang="en-US" dirty="0" smtClean="0"/>
              <a:t>M concurrent: it depends</a:t>
            </a:r>
          </a:p>
          <a:p>
            <a:pPr lvl="1"/>
            <a:r>
              <a:rPr lang="en-US" dirty="0" smtClean="0"/>
              <a:t>If </a:t>
            </a:r>
            <a:r>
              <a:rPr lang="en-US" dirty="0"/>
              <a:t>more flows get no additional bandwidth: ~ </a:t>
            </a:r>
            <a:r>
              <a:rPr lang="en-US" dirty="0" err="1"/>
              <a:t>nF</a:t>
            </a:r>
            <a:r>
              <a:rPr lang="en-US" dirty="0"/>
              <a:t>/B</a:t>
            </a:r>
            <a:endParaRPr lang="en-US" b="1" dirty="0"/>
          </a:p>
          <a:p>
            <a:pPr lvl="1"/>
            <a:r>
              <a:rPr lang="en-US" dirty="0" smtClean="0"/>
              <a:t>If shared with large population of users</a:t>
            </a:r>
            <a:r>
              <a:rPr lang="en-US" dirty="0"/>
              <a:t>: ~ [n/m] </a:t>
            </a:r>
            <a:r>
              <a:rPr lang="en-US" dirty="0" smtClean="0"/>
              <a:t>F/B</a:t>
            </a:r>
          </a:p>
          <a:p>
            <a:pPr lvl="2"/>
            <a:r>
              <a:rPr lang="en-US" b="1" dirty="0" smtClean="0"/>
              <a:t>Where each TCP connection gets the same bandwidth</a:t>
            </a:r>
          </a:p>
          <a:p>
            <a:pPr lvl="2"/>
            <a:r>
              <a:rPr lang="en-US" b="1" dirty="0" smtClean="0"/>
              <a:t>Wait for congestion control lectures</a:t>
            </a:r>
          </a:p>
          <a:p>
            <a:pPr lvl="8"/>
            <a:endParaRPr lang="en-US" dirty="0" smtClean="0"/>
          </a:p>
        </p:txBody>
      </p:sp>
    </p:spTree>
    <p:extLst>
      <p:ext uri="{BB962C8B-B14F-4D97-AF65-F5344CB8AC3E}">
        <p14:creationId xmlns:p14="http://schemas.microsoft.com/office/powerpoint/2010/main" val="19381349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smtClean="0"/>
              <a:t>Any Questions?</a:t>
            </a:r>
            <a:endParaRPr lang="en-US" dirty="0"/>
          </a:p>
        </p:txBody>
      </p:sp>
      <p:sp>
        <p:nvSpPr>
          <p:cNvPr id="6" name="Subtitle 5"/>
          <p:cNvSpPr>
            <a:spLocks noGrp="1"/>
          </p:cNvSpPr>
          <p:nvPr>
            <p:ph type="subTitle" idx="1"/>
          </p:nvPr>
        </p:nvSpPr>
        <p:spPr/>
        <p:txBody>
          <a:bodyPr/>
          <a:lstStyle/>
          <a:p>
            <a:endParaRPr lang="en-US"/>
          </a:p>
        </p:txBody>
      </p:sp>
      <p:sp>
        <p:nvSpPr>
          <p:cNvPr id="4" name="Slide Number Placeholder 3"/>
          <p:cNvSpPr>
            <a:spLocks noGrp="1"/>
          </p:cNvSpPr>
          <p:nvPr>
            <p:ph type="sldNum" sz="quarter" idx="12"/>
          </p:nvPr>
        </p:nvSpPr>
        <p:spPr/>
        <p:txBody>
          <a:bodyPr/>
          <a:lstStyle/>
          <a:p>
            <a:pPr>
              <a:defRPr/>
            </a:pPr>
            <a:fld id="{959EA10F-1B2C-564A-8529-6A1B9B53CF72}" type="slidenum">
              <a:rPr lang="en-US" altLang="en-US" smtClean="0"/>
              <a:pPr>
                <a:defRPr/>
              </a:pPr>
              <a:t>41</a:t>
            </a:fld>
            <a:endParaRPr lang="en-US" altLang="en-US"/>
          </a:p>
        </p:txBody>
      </p:sp>
    </p:spTree>
    <p:extLst>
      <p:ext uri="{BB962C8B-B14F-4D97-AF65-F5344CB8AC3E}">
        <p14:creationId xmlns:p14="http://schemas.microsoft.com/office/powerpoint/2010/main" val="12027520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4" name="Rectangle 2"/>
          <p:cNvSpPr>
            <a:spLocks noGrp="1" noChangeArrowheads="1"/>
          </p:cNvSpPr>
          <p:nvPr>
            <p:ph type="title"/>
          </p:nvPr>
        </p:nvSpPr>
        <p:spPr/>
        <p:txBody>
          <a:bodyPr/>
          <a:lstStyle/>
          <a:p>
            <a:r>
              <a:rPr lang="en-US" sz="2000">
                <a:latin typeface="Helvetica" charset="0"/>
                <a:ea typeface="ＭＳ Ｐゴシック" charset="0"/>
                <a:cs typeface="ＭＳ Ｐゴシック" charset="0"/>
              </a:rPr>
              <a:t>Improving HTTP Performance:</a:t>
            </a:r>
            <a:br>
              <a:rPr lang="en-US" sz="2000">
                <a:latin typeface="Helvetica" charset="0"/>
                <a:ea typeface="ＭＳ Ｐゴシック" charset="0"/>
                <a:cs typeface="ＭＳ Ｐゴシック" charset="0"/>
              </a:rPr>
            </a:br>
            <a:r>
              <a:rPr lang="en-US" sz="3200">
                <a:latin typeface="Helvetica" charset="0"/>
                <a:ea typeface="ＭＳ Ｐゴシック" charset="0"/>
                <a:cs typeface="ＭＳ Ｐゴシック" charset="0"/>
              </a:rPr>
              <a:t>Caching</a:t>
            </a:r>
          </a:p>
        </p:txBody>
      </p:sp>
      <p:sp>
        <p:nvSpPr>
          <p:cNvPr id="92165" name="Rectangle 3"/>
          <p:cNvSpPr>
            <a:spLocks noGrp="1" noChangeArrowheads="1"/>
          </p:cNvSpPr>
          <p:nvPr>
            <p:ph idx="1"/>
          </p:nvPr>
        </p:nvSpPr>
        <p:spPr>
          <a:xfrm>
            <a:off x="228600" y="1295400"/>
            <a:ext cx="8763000" cy="4835525"/>
          </a:xfrm>
        </p:spPr>
        <p:txBody>
          <a:bodyPr/>
          <a:lstStyle/>
          <a:p>
            <a:pPr marL="345863" indent="-228458">
              <a:lnSpc>
                <a:spcPct val="90000"/>
              </a:lnSpc>
            </a:pPr>
            <a:r>
              <a:rPr lang="en-US" dirty="0">
                <a:latin typeface="Arial" charset="0"/>
                <a:cs typeface="Arial" charset="0"/>
              </a:rPr>
              <a:t>Why does caching work?</a:t>
            </a:r>
          </a:p>
          <a:p>
            <a:pPr marL="685380" lvl="1" indent="-228458">
              <a:lnSpc>
                <a:spcPct val="90000"/>
              </a:lnSpc>
            </a:pPr>
            <a:r>
              <a:rPr lang="en-US" dirty="0">
                <a:latin typeface="Arial" charset="0"/>
                <a:ea typeface="Arial" charset="0"/>
                <a:cs typeface="Arial" charset="0"/>
              </a:rPr>
              <a:t>Exploits </a:t>
            </a:r>
            <a:r>
              <a:rPr lang="en-US" i="1" dirty="0">
                <a:latin typeface="Arial" charset="0"/>
                <a:ea typeface="Arial" charset="0"/>
                <a:cs typeface="Arial" charset="0"/>
              </a:rPr>
              <a:t>locality of reference</a:t>
            </a:r>
          </a:p>
          <a:p>
            <a:pPr marL="685380" lvl="1" indent="-228458">
              <a:lnSpc>
                <a:spcPct val="90000"/>
              </a:lnSpc>
            </a:pPr>
            <a:endParaRPr lang="en-US" i="1" dirty="0">
              <a:latin typeface="Arial" charset="0"/>
              <a:ea typeface="Arial" charset="0"/>
              <a:cs typeface="Arial" charset="0"/>
            </a:endParaRPr>
          </a:p>
          <a:p>
            <a:pPr marL="345863" indent="-228458">
              <a:lnSpc>
                <a:spcPct val="90000"/>
              </a:lnSpc>
            </a:pPr>
            <a:r>
              <a:rPr lang="en-US" dirty="0">
                <a:latin typeface="Arial" charset="0"/>
                <a:cs typeface="Arial" charset="0"/>
              </a:rPr>
              <a:t>How well does caching work?</a:t>
            </a:r>
          </a:p>
          <a:p>
            <a:pPr marL="685380" lvl="1" indent="-228458">
              <a:lnSpc>
                <a:spcPct val="90000"/>
              </a:lnSpc>
            </a:pPr>
            <a:r>
              <a:rPr lang="en-US" dirty="0">
                <a:latin typeface="Arial" charset="0"/>
                <a:ea typeface="Arial" charset="0"/>
                <a:cs typeface="Arial" charset="0"/>
              </a:rPr>
              <a:t>Very well, up to a </a:t>
            </a:r>
            <a:r>
              <a:rPr lang="en-US" dirty="0" smtClean="0">
                <a:latin typeface="Arial" charset="0"/>
                <a:ea typeface="Arial" charset="0"/>
                <a:cs typeface="Arial" charset="0"/>
              </a:rPr>
              <a:t>limit</a:t>
            </a:r>
          </a:p>
          <a:p>
            <a:pPr marL="685380" lvl="1" indent="-228458">
              <a:lnSpc>
                <a:spcPct val="90000"/>
              </a:lnSpc>
            </a:pPr>
            <a:endParaRPr lang="en-US" dirty="0">
              <a:latin typeface="Arial" charset="0"/>
              <a:ea typeface="Arial" charset="0"/>
              <a:cs typeface="Arial" charset="0"/>
            </a:endParaRPr>
          </a:p>
          <a:p>
            <a:pPr marL="336130" indent="-228458">
              <a:lnSpc>
                <a:spcPct val="90000"/>
              </a:lnSpc>
            </a:pPr>
            <a:r>
              <a:rPr lang="en-US" dirty="0" smtClean="0">
                <a:latin typeface="Arial" charset="0"/>
                <a:ea typeface="Arial" charset="0"/>
                <a:cs typeface="Arial" charset="0"/>
              </a:rPr>
              <a:t>File popularity has high peak but long tail</a:t>
            </a:r>
            <a:endParaRPr lang="en-US" dirty="0">
              <a:latin typeface="Arial" charset="0"/>
              <a:ea typeface="Arial" charset="0"/>
              <a:cs typeface="Arial" charset="0"/>
            </a:endParaRPr>
          </a:p>
          <a:p>
            <a:pPr marL="685380" lvl="1" indent="-228458">
              <a:lnSpc>
                <a:spcPct val="90000"/>
              </a:lnSpc>
            </a:pPr>
            <a:r>
              <a:rPr lang="en-US" dirty="0">
                <a:latin typeface="Arial" charset="0"/>
                <a:ea typeface="Arial" charset="0"/>
                <a:cs typeface="Arial" charset="0"/>
              </a:rPr>
              <a:t>Large overlap in </a:t>
            </a:r>
            <a:r>
              <a:rPr lang="en-US" dirty="0" smtClean="0">
                <a:latin typeface="Arial" charset="0"/>
                <a:ea typeface="Arial" charset="0"/>
                <a:cs typeface="Arial" charset="0"/>
              </a:rPr>
              <a:t>highly popular content</a:t>
            </a:r>
            <a:endParaRPr lang="en-US" dirty="0">
              <a:latin typeface="Arial" charset="0"/>
              <a:ea typeface="Arial" charset="0"/>
              <a:cs typeface="Arial" charset="0"/>
            </a:endParaRPr>
          </a:p>
          <a:p>
            <a:pPr marL="685380" lvl="1" indent="-228458">
              <a:lnSpc>
                <a:spcPct val="90000"/>
              </a:lnSpc>
            </a:pPr>
            <a:r>
              <a:rPr lang="en-US" dirty="0">
                <a:latin typeface="Arial" charset="0"/>
                <a:ea typeface="Arial" charset="0"/>
                <a:cs typeface="Arial" charset="0"/>
              </a:rPr>
              <a:t>But many unique </a:t>
            </a:r>
            <a:r>
              <a:rPr lang="en-US" dirty="0" smtClean="0">
                <a:latin typeface="Arial" charset="0"/>
                <a:ea typeface="Arial" charset="0"/>
                <a:cs typeface="Arial" charset="0"/>
              </a:rPr>
              <a:t>requests</a:t>
            </a:r>
          </a:p>
          <a:p>
            <a:pPr marL="685380" lvl="1" indent="-228458">
              <a:lnSpc>
                <a:spcPct val="90000"/>
              </a:lnSpc>
            </a:pPr>
            <a:endParaRPr lang="en-US" dirty="0" smtClean="0">
              <a:latin typeface="Arial" charset="0"/>
              <a:ea typeface="Arial" charset="0"/>
              <a:cs typeface="Arial" charset="0"/>
            </a:endParaRPr>
          </a:p>
          <a:p>
            <a:pPr marL="335953" indent="-228458">
              <a:lnSpc>
                <a:spcPct val="90000"/>
              </a:lnSpc>
            </a:pPr>
            <a:r>
              <a:rPr lang="en-US" dirty="0" smtClean="0">
                <a:latin typeface="Arial" charset="0"/>
                <a:ea typeface="Arial" charset="0"/>
                <a:cs typeface="Arial" charset="0"/>
              </a:rPr>
              <a:t>A universal story!</a:t>
            </a:r>
          </a:p>
          <a:p>
            <a:pPr marL="685203" lvl="1" indent="-228458">
              <a:lnSpc>
                <a:spcPct val="90000"/>
              </a:lnSpc>
            </a:pPr>
            <a:r>
              <a:rPr lang="en-US" b="1" dirty="0" smtClean="0">
                <a:latin typeface="Arial" charset="0"/>
                <a:ea typeface="Arial" charset="0"/>
                <a:cs typeface="Arial" charset="0"/>
              </a:rPr>
              <a:t>Hit rate of cache grows logarithmically with size</a:t>
            </a:r>
            <a:endParaRPr lang="en-US" b="1" dirty="0">
              <a:latin typeface="Arial" charset="0"/>
              <a:ea typeface="Arial" charset="0"/>
              <a:cs typeface="Arial" charset="0"/>
            </a:endParaRPr>
          </a:p>
          <a:p>
            <a:pPr>
              <a:lnSpc>
                <a:spcPct val="90000"/>
              </a:lnSpc>
            </a:pPr>
            <a:endParaRPr lang="en-US" sz="2400" dirty="0">
              <a:latin typeface="Arial" charset="0"/>
              <a:cs typeface="Arial" charset="0"/>
            </a:endParaRPr>
          </a:p>
        </p:txBody>
      </p:sp>
    </p:spTree>
    <p:extLst>
      <p:ext uri="{BB962C8B-B14F-4D97-AF65-F5344CB8AC3E}">
        <p14:creationId xmlns:p14="http://schemas.microsoft.com/office/powerpoint/2010/main" val="3893956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2165">
                                            <p:txEl>
                                              <p:pRg st="3" end="3"/>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2165">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2165">
                                            <p:txEl>
                                              <p:pRg st="6" end="6"/>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2165">
                                            <p:txEl>
                                              <p:pRg st="7" end="7"/>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2165">
                                            <p:txEl>
                                              <p:pRg st="8" end="8"/>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92165">
                                            <p:txEl>
                                              <p:pRg st="10" end="10"/>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2165">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65"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1" name="Rectangle 2"/>
          <p:cNvSpPr>
            <a:spLocks noGrp="1" noChangeArrowheads="1"/>
          </p:cNvSpPr>
          <p:nvPr>
            <p:ph type="title"/>
          </p:nvPr>
        </p:nvSpPr>
        <p:spPr/>
        <p:txBody>
          <a:bodyPr/>
          <a:lstStyle/>
          <a:p>
            <a:r>
              <a:rPr lang="en-US" sz="2000">
                <a:latin typeface="Helvetica" charset="0"/>
                <a:ea typeface="ＭＳ Ｐゴシック" charset="0"/>
                <a:cs typeface="ＭＳ Ｐゴシック" charset="0"/>
              </a:rPr>
              <a:t>Improving HTTP Performance:</a:t>
            </a:r>
            <a:br>
              <a:rPr lang="en-US" sz="2000">
                <a:latin typeface="Helvetica" charset="0"/>
                <a:ea typeface="ＭＳ Ｐゴシック" charset="0"/>
                <a:cs typeface="ＭＳ Ｐゴシック" charset="0"/>
              </a:rPr>
            </a:br>
            <a:r>
              <a:rPr lang="en-US" sz="3200">
                <a:latin typeface="Helvetica" charset="0"/>
                <a:ea typeface="ＭＳ Ｐゴシック" charset="0"/>
                <a:cs typeface="ＭＳ Ｐゴシック" charset="0"/>
              </a:rPr>
              <a:t>Caching: How</a:t>
            </a:r>
          </a:p>
        </p:txBody>
      </p:sp>
      <p:sp>
        <p:nvSpPr>
          <p:cNvPr id="1085443" name="Rectangle 3"/>
          <p:cNvSpPr>
            <a:spLocks noGrp="1" noChangeArrowheads="1"/>
          </p:cNvSpPr>
          <p:nvPr>
            <p:ph idx="1"/>
          </p:nvPr>
        </p:nvSpPr>
        <p:spPr/>
        <p:txBody>
          <a:bodyPr/>
          <a:lstStyle/>
          <a:p>
            <a:pPr marL="345863" indent="-228458">
              <a:lnSpc>
                <a:spcPct val="90000"/>
              </a:lnSpc>
            </a:pPr>
            <a:r>
              <a:rPr lang="en-US" dirty="0">
                <a:latin typeface="Arial" charset="0"/>
                <a:cs typeface="Arial" charset="0"/>
              </a:rPr>
              <a:t>Modifier to GET requests:</a:t>
            </a:r>
          </a:p>
          <a:p>
            <a:pPr marL="794850" lvl="1" indent="-228458">
              <a:lnSpc>
                <a:spcPct val="90000"/>
              </a:lnSpc>
            </a:pPr>
            <a:r>
              <a:rPr lang="en-US" sz="2200" dirty="0">
                <a:solidFill>
                  <a:srgbClr val="FF0000"/>
                </a:solidFill>
                <a:latin typeface="Courier" charset="0"/>
                <a:ea typeface="Arial" charset="0"/>
                <a:cs typeface="Arial" charset="0"/>
              </a:rPr>
              <a:t>If-modified-since</a:t>
            </a:r>
            <a:r>
              <a:rPr lang="en-US" dirty="0">
                <a:solidFill>
                  <a:srgbClr val="FF0000"/>
                </a:solidFill>
                <a:latin typeface="Arial" charset="0"/>
                <a:ea typeface="Arial" charset="0"/>
                <a:cs typeface="Arial" charset="0"/>
              </a:rPr>
              <a:t> </a:t>
            </a:r>
            <a:r>
              <a:rPr lang="en-US" dirty="0">
                <a:latin typeface="Arial" charset="0"/>
                <a:ea typeface="Arial" charset="0"/>
                <a:cs typeface="Arial" charset="0"/>
              </a:rPr>
              <a:t>– returns </a:t>
            </a:r>
            <a:r>
              <a:rPr lang="ja-JP" altLang="en-US" dirty="0">
                <a:latin typeface="Arial" charset="0"/>
                <a:ea typeface="Arial" charset="0"/>
                <a:cs typeface="Arial" charset="0"/>
              </a:rPr>
              <a:t>“</a:t>
            </a:r>
            <a:r>
              <a:rPr lang="en-US" dirty="0">
                <a:latin typeface="Arial" charset="0"/>
                <a:ea typeface="Arial" charset="0"/>
                <a:cs typeface="Arial" charset="0"/>
              </a:rPr>
              <a:t>not modified</a:t>
            </a:r>
            <a:r>
              <a:rPr lang="ja-JP" altLang="en-US" dirty="0">
                <a:latin typeface="Arial" charset="0"/>
                <a:ea typeface="Arial" charset="0"/>
                <a:cs typeface="Arial" charset="0"/>
              </a:rPr>
              <a:t>”</a:t>
            </a:r>
            <a:r>
              <a:rPr lang="en-US" dirty="0">
                <a:latin typeface="Arial" charset="0"/>
                <a:ea typeface="Arial" charset="0"/>
                <a:cs typeface="Arial" charset="0"/>
              </a:rPr>
              <a:t> if resource not modified since specified time </a:t>
            </a:r>
          </a:p>
        </p:txBody>
      </p:sp>
      <p:sp>
        <p:nvSpPr>
          <p:cNvPr id="5" name="Text Box 4"/>
          <p:cNvSpPr txBox="1">
            <a:spLocks noChangeArrowheads="1"/>
          </p:cNvSpPr>
          <p:nvPr/>
        </p:nvSpPr>
        <p:spPr bwMode="auto">
          <a:xfrm>
            <a:off x="685800" y="3276600"/>
            <a:ext cx="7796212" cy="1508105"/>
          </a:xfrm>
          <a:prstGeom prst="rect">
            <a:avLst/>
          </a:prstGeom>
          <a:solidFill>
            <a:srgbClr val="CCFFFF"/>
          </a:solidFill>
          <a:ln w="38100">
            <a:solidFill>
              <a:srgbClr val="66CCFF"/>
            </a:solidFill>
            <a:miter lim="800000"/>
            <a:headEnd/>
            <a:tailEnd/>
          </a:ln>
        </p:spPr>
        <p:txBody>
          <a:bodyPr lIns="91383" tIns="45692" rIns="91383" bIns="45692">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eaLnBrk="1" hangingPunct="1"/>
            <a:r>
              <a:rPr lang="en-US" sz="1800" dirty="0">
                <a:latin typeface="Courier" charset="0"/>
              </a:rPr>
              <a:t>GET /~ee122/fa13/ HTTP/1.1</a:t>
            </a:r>
          </a:p>
          <a:p>
            <a:pPr algn="l" eaLnBrk="1" hangingPunct="1"/>
            <a:r>
              <a:rPr lang="en-US" sz="1800" dirty="0">
                <a:latin typeface="Courier" charset="0"/>
              </a:rPr>
              <a:t>Host: </a:t>
            </a:r>
            <a:r>
              <a:rPr lang="en-US" sz="1800" dirty="0" err="1">
                <a:latin typeface="Courier" charset="0"/>
              </a:rPr>
              <a:t>inst.eecs.berkeley.edu</a:t>
            </a:r>
            <a:endParaRPr lang="en-US" sz="1800" dirty="0">
              <a:latin typeface="Courier" charset="0"/>
            </a:endParaRPr>
          </a:p>
          <a:p>
            <a:pPr algn="l" eaLnBrk="1" hangingPunct="1"/>
            <a:r>
              <a:rPr lang="en-US" sz="1800" dirty="0">
                <a:latin typeface="Courier" charset="0"/>
              </a:rPr>
              <a:t>User-Agent: Mozilla/4.03</a:t>
            </a:r>
          </a:p>
          <a:p>
            <a:pPr algn="l" eaLnBrk="1" hangingPunct="1"/>
            <a:r>
              <a:rPr lang="en-US" sz="1800" dirty="0">
                <a:solidFill>
                  <a:srgbClr val="FF0000"/>
                </a:solidFill>
                <a:latin typeface="Courier" charset="0"/>
              </a:rPr>
              <a:t>If-modified-since: Sun, 27 Oct 2013 22:25:50 GMT</a:t>
            </a:r>
          </a:p>
          <a:p>
            <a:pPr algn="l" eaLnBrk="1" hangingPunct="1"/>
            <a:r>
              <a:rPr lang="en-US" sz="1800" b="0" dirty="0">
                <a:solidFill>
                  <a:schemeClr val="bg2"/>
                </a:solidFill>
                <a:latin typeface="Courier" charset="0"/>
              </a:rPr>
              <a:t>&lt;CRLF&gt;</a:t>
            </a:r>
            <a:endParaRPr lang="en-US" dirty="0">
              <a:latin typeface="Helvetica" charset="0"/>
            </a:endParaRPr>
          </a:p>
        </p:txBody>
      </p:sp>
      <p:sp>
        <p:nvSpPr>
          <p:cNvPr id="6" name="Rectangle 3"/>
          <p:cNvSpPr txBox="1">
            <a:spLocks noChangeArrowheads="1"/>
          </p:cNvSpPr>
          <p:nvPr/>
        </p:nvSpPr>
        <p:spPr bwMode="auto">
          <a:xfrm>
            <a:off x="228600" y="3200400"/>
            <a:ext cx="8763000" cy="3276600"/>
          </a:xfrm>
          <a:prstGeom prst="rect">
            <a:avLst/>
          </a:prstGeom>
          <a:ln/>
          <a:extLst>
            <a:ext uri="{FAA26D3D-D897-4be2-8F04-BA451C77F1D7}">
              <ma14:placeholderFlag xmlns:ma14="http://schemas.microsoft.com/office/mac/drawingml/2011/main" val="1"/>
            </a:ext>
          </a:extLst>
        </p:spPr>
        <p:style>
          <a:lnRef idx="1">
            <a:schemeClr val="dk1"/>
          </a:lnRef>
          <a:fillRef idx="2">
            <a:schemeClr val="dk1"/>
          </a:fillRef>
          <a:effectRef idx="1">
            <a:schemeClr val="dk1"/>
          </a:effectRef>
          <a:fontRef idx="minor">
            <a:schemeClr val="dk1"/>
          </a:fontRef>
        </p:style>
        <p:txBody>
          <a:bodyPr vert="horz" wrap="square" lIns="91383" tIns="45692" rIns="91383" bIns="45692"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SzPct val="70000"/>
              <a:buFont typeface="Wingdings" charset="0"/>
              <a:buChar char="l"/>
              <a:defRPr sz="2800">
                <a:solidFill>
                  <a:schemeClr val="tx1"/>
                </a:solidFill>
                <a:latin typeface="+mn-lt"/>
                <a:ea typeface="ＭＳ Ｐゴシック" charset="-128"/>
                <a:cs typeface="ＭＳ Ｐゴシック" charset="-128"/>
              </a:defRPr>
            </a:lvl1pPr>
            <a:lvl2pPr marL="692150" indent="-347663" algn="l" rtl="0" eaLnBrk="0" fontAlgn="base" hangingPunct="0">
              <a:spcBef>
                <a:spcPct val="20000"/>
              </a:spcBef>
              <a:spcAft>
                <a:spcPct val="0"/>
              </a:spcAft>
              <a:buClr>
                <a:schemeClr val="accent2"/>
              </a:buClr>
              <a:buSzPct val="70000"/>
              <a:buFont typeface="Wingdings" charset="0"/>
              <a:buChar char="l"/>
              <a:defRPr sz="2400">
                <a:solidFill>
                  <a:schemeClr val="tx1"/>
                </a:solidFill>
                <a:latin typeface="+mn-lt"/>
                <a:ea typeface="ＭＳ Ｐゴシック" charset="-128"/>
              </a:defRPr>
            </a:lvl2pPr>
            <a:lvl3pPr marL="987425" indent="-293688" algn="l" rtl="0" eaLnBrk="0" fontAlgn="base" hangingPunct="0">
              <a:spcBef>
                <a:spcPct val="20000"/>
              </a:spcBef>
              <a:spcAft>
                <a:spcPct val="0"/>
              </a:spcAft>
              <a:buClr>
                <a:schemeClr val="accent1"/>
              </a:buClr>
              <a:buSzPct val="70000"/>
              <a:buFont typeface="Wingdings" charset="0"/>
              <a:buChar char="l"/>
              <a:defRPr sz="2000">
                <a:solidFill>
                  <a:schemeClr val="tx1"/>
                </a:solidFill>
                <a:latin typeface="+mn-lt"/>
                <a:ea typeface="ＭＳ Ｐゴシック" charset="-128"/>
              </a:defRPr>
            </a:lvl3pPr>
            <a:lvl4pPr marL="1281113" indent="-292100" algn="l" rtl="0" eaLnBrk="0" fontAlgn="base" hangingPunct="0">
              <a:spcBef>
                <a:spcPct val="20000"/>
              </a:spcBef>
              <a:spcAft>
                <a:spcPct val="0"/>
              </a:spcAft>
              <a:buClr>
                <a:schemeClr val="tx2"/>
              </a:buClr>
              <a:buSzPct val="75000"/>
              <a:buFont typeface="Wingdings" charset="0"/>
              <a:buChar char="§"/>
              <a:defRPr>
                <a:solidFill>
                  <a:schemeClr val="tx1"/>
                </a:solidFill>
                <a:latin typeface="+mn-lt"/>
                <a:ea typeface="ＭＳ Ｐゴシック" charset="-128"/>
              </a:defRPr>
            </a:lvl4pPr>
            <a:lvl5pPr marL="1598613" indent="-315913" algn="l" rtl="0" eaLnBrk="0" fontAlgn="base" hangingPunct="0">
              <a:spcBef>
                <a:spcPct val="20000"/>
              </a:spcBef>
              <a:spcAft>
                <a:spcPct val="0"/>
              </a:spcAft>
              <a:buClr>
                <a:schemeClr val="folHlink"/>
              </a:buClr>
              <a:buSzPct val="80000"/>
              <a:buFont typeface="Wingdings" charset="0"/>
              <a:buChar char="§"/>
              <a:defRPr>
                <a:solidFill>
                  <a:schemeClr val="tx1"/>
                </a:solidFill>
                <a:latin typeface="+mn-lt"/>
                <a:ea typeface="ＭＳ Ｐゴシック" charset="-128"/>
              </a:defRPr>
            </a:lvl5pPr>
            <a:lvl6pPr marL="2055813" indent="-315913" algn="l" rtl="0" fontAlgn="base">
              <a:spcBef>
                <a:spcPct val="20000"/>
              </a:spcBef>
              <a:spcAft>
                <a:spcPct val="0"/>
              </a:spcAft>
              <a:buClr>
                <a:schemeClr val="folHlink"/>
              </a:buClr>
              <a:buSzPct val="80000"/>
              <a:buFont typeface="Wingdings" charset="2"/>
              <a:buChar char="§"/>
              <a:defRPr>
                <a:solidFill>
                  <a:schemeClr val="tx1"/>
                </a:solidFill>
                <a:latin typeface="+mn-lt"/>
                <a:ea typeface="ＭＳ Ｐゴシック" charset="-128"/>
              </a:defRPr>
            </a:lvl6pPr>
            <a:lvl7pPr marL="2513013" indent="-315913" algn="l" rtl="0" fontAlgn="base">
              <a:spcBef>
                <a:spcPct val="20000"/>
              </a:spcBef>
              <a:spcAft>
                <a:spcPct val="0"/>
              </a:spcAft>
              <a:buClr>
                <a:schemeClr val="folHlink"/>
              </a:buClr>
              <a:buSzPct val="80000"/>
              <a:buFont typeface="Wingdings" charset="2"/>
              <a:buChar char="§"/>
              <a:defRPr>
                <a:solidFill>
                  <a:schemeClr val="tx1"/>
                </a:solidFill>
                <a:latin typeface="+mn-lt"/>
                <a:ea typeface="ＭＳ Ｐゴシック" charset="-128"/>
              </a:defRPr>
            </a:lvl7pPr>
            <a:lvl8pPr marL="2970213" indent="-315913" algn="l" rtl="0" fontAlgn="base">
              <a:spcBef>
                <a:spcPct val="20000"/>
              </a:spcBef>
              <a:spcAft>
                <a:spcPct val="0"/>
              </a:spcAft>
              <a:buClr>
                <a:schemeClr val="folHlink"/>
              </a:buClr>
              <a:buSzPct val="80000"/>
              <a:buFont typeface="Wingdings" charset="2"/>
              <a:buChar char="§"/>
              <a:defRPr>
                <a:solidFill>
                  <a:schemeClr val="tx1"/>
                </a:solidFill>
                <a:latin typeface="+mn-lt"/>
                <a:ea typeface="ＭＳ Ｐゴシック" charset="-128"/>
              </a:defRPr>
            </a:lvl8pPr>
            <a:lvl9pPr marL="3427413" indent="-315913" algn="l" rtl="0" fontAlgn="base">
              <a:spcBef>
                <a:spcPct val="20000"/>
              </a:spcBef>
              <a:spcAft>
                <a:spcPct val="0"/>
              </a:spcAft>
              <a:buClr>
                <a:schemeClr val="folHlink"/>
              </a:buClr>
              <a:buSzPct val="80000"/>
              <a:buFont typeface="Wingdings" charset="2"/>
              <a:buChar char="§"/>
              <a:defRPr>
                <a:solidFill>
                  <a:schemeClr val="tx1"/>
                </a:solidFill>
                <a:latin typeface="+mn-lt"/>
                <a:ea typeface="ＭＳ Ｐゴシック" charset="-128"/>
              </a:defRPr>
            </a:lvl9pPr>
          </a:lstStyle>
          <a:p>
            <a:r>
              <a:rPr lang="en-US" sz="2400" b="0" dirty="0">
                <a:latin typeface="Arial" charset="0"/>
                <a:ea typeface="Arial" charset="0"/>
                <a:cs typeface="Arial" charset="0"/>
              </a:rPr>
              <a:t>Client specifies </a:t>
            </a:r>
            <a:r>
              <a:rPr lang="ja-JP" altLang="en-US" sz="2400" b="0" dirty="0">
                <a:latin typeface="Arial" charset="0"/>
                <a:ea typeface="Arial" charset="0"/>
                <a:cs typeface="Arial" charset="0"/>
              </a:rPr>
              <a:t>“</a:t>
            </a:r>
            <a:r>
              <a:rPr lang="en-US" sz="2400" b="0" dirty="0">
                <a:latin typeface="Arial" charset="0"/>
                <a:ea typeface="Arial" charset="0"/>
                <a:cs typeface="Arial" charset="0"/>
              </a:rPr>
              <a:t>if-modified-since</a:t>
            </a:r>
            <a:r>
              <a:rPr lang="ja-JP" altLang="en-US" sz="2400" b="0" dirty="0">
                <a:latin typeface="Arial" charset="0"/>
                <a:ea typeface="Arial" charset="0"/>
                <a:cs typeface="Arial" charset="0"/>
              </a:rPr>
              <a:t>”</a:t>
            </a:r>
            <a:r>
              <a:rPr lang="en-US" sz="2400" b="0" dirty="0">
                <a:latin typeface="Arial" charset="0"/>
                <a:ea typeface="Arial" charset="0"/>
                <a:cs typeface="Arial" charset="0"/>
              </a:rPr>
              <a:t> time in </a:t>
            </a:r>
            <a:r>
              <a:rPr lang="en-US" sz="2400" b="0" dirty="0" smtClean="0">
                <a:latin typeface="Arial" charset="0"/>
                <a:ea typeface="Arial" charset="0"/>
                <a:cs typeface="Arial" charset="0"/>
              </a:rPr>
              <a:t>request</a:t>
            </a:r>
          </a:p>
          <a:p>
            <a:pPr lvl="3"/>
            <a:endParaRPr lang="en-US" sz="1600" b="0" dirty="0">
              <a:latin typeface="Arial" charset="0"/>
              <a:ea typeface="Arial" charset="0"/>
              <a:cs typeface="Arial" charset="0"/>
            </a:endParaRPr>
          </a:p>
          <a:p>
            <a:pPr>
              <a:lnSpc>
                <a:spcPct val="80000"/>
              </a:lnSpc>
            </a:pPr>
            <a:r>
              <a:rPr lang="en-US" sz="2400" b="0" dirty="0">
                <a:latin typeface="Arial" charset="0"/>
                <a:ea typeface="Arial" charset="0"/>
                <a:cs typeface="Arial" charset="0"/>
              </a:rPr>
              <a:t>Server compares this against </a:t>
            </a:r>
            <a:r>
              <a:rPr lang="ja-JP" altLang="en-US" sz="2400" b="0" dirty="0">
                <a:latin typeface="Arial" charset="0"/>
                <a:ea typeface="Arial" charset="0"/>
                <a:cs typeface="Arial" charset="0"/>
              </a:rPr>
              <a:t>“</a:t>
            </a:r>
            <a:r>
              <a:rPr lang="en-US" sz="2400" b="0" dirty="0">
                <a:latin typeface="Arial" charset="0"/>
                <a:ea typeface="Arial" charset="0"/>
                <a:cs typeface="Arial" charset="0"/>
              </a:rPr>
              <a:t>last modified</a:t>
            </a:r>
            <a:r>
              <a:rPr lang="ja-JP" altLang="en-US" sz="2400" b="0" dirty="0">
                <a:latin typeface="Arial" charset="0"/>
                <a:ea typeface="Arial" charset="0"/>
                <a:cs typeface="Arial" charset="0"/>
              </a:rPr>
              <a:t>”</a:t>
            </a:r>
            <a:r>
              <a:rPr lang="en-US" sz="2400" b="0" dirty="0">
                <a:latin typeface="Arial" charset="0"/>
                <a:ea typeface="Arial" charset="0"/>
                <a:cs typeface="Arial" charset="0"/>
              </a:rPr>
              <a:t> time of </a:t>
            </a:r>
            <a:r>
              <a:rPr lang="en-US" sz="2400" b="0" dirty="0" smtClean="0">
                <a:latin typeface="Arial" charset="0"/>
                <a:ea typeface="Arial" charset="0"/>
                <a:cs typeface="Arial" charset="0"/>
              </a:rPr>
              <a:t>resource</a:t>
            </a:r>
          </a:p>
          <a:p>
            <a:pPr lvl="3">
              <a:lnSpc>
                <a:spcPct val="80000"/>
              </a:lnSpc>
            </a:pPr>
            <a:endParaRPr lang="en-US" sz="1600" b="0" dirty="0">
              <a:latin typeface="Arial" charset="0"/>
              <a:ea typeface="Arial" charset="0"/>
              <a:cs typeface="Arial" charset="0"/>
            </a:endParaRPr>
          </a:p>
          <a:p>
            <a:pPr>
              <a:lnSpc>
                <a:spcPct val="80000"/>
              </a:lnSpc>
            </a:pPr>
            <a:r>
              <a:rPr lang="en-US" sz="2400" b="0" dirty="0">
                <a:latin typeface="Arial" charset="0"/>
                <a:ea typeface="Arial" charset="0"/>
                <a:cs typeface="Arial" charset="0"/>
              </a:rPr>
              <a:t>Server returns </a:t>
            </a:r>
            <a:r>
              <a:rPr lang="ja-JP" altLang="en-US" sz="2400" b="0" dirty="0">
                <a:latin typeface="Arial" charset="0"/>
                <a:ea typeface="Arial" charset="0"/>
                <a:cs typeface="Arial" charset="0"/>
              </a:rPr>
              <a:t>“</a:t>
            </a:r>
            <a:r>
              <a:rPr lang="en-US" sz="2400" b="0" dirty="0">
                <a:latin typeface="Arial" charset="0"/>
                <a:ea typeface="Arial" charset="0"/>
                <a:cs typeface="Arial" charset="0"/>
              </a:rPr>
              <a:t>Not Modified</a:t>
            </a:r>
            <a:r>
              <a:rPr lang="ja-JP" altLang="en-US" sz="2400" b="0" dirty="0">
                <a:latin typeface="Arial" charset="0"/>
                <a:ea typeface="Arial" charset="0"/>
                <a:cs typeface="Arial" charset="0"/>
              </a:rPr>
              <a:t>”</a:t>
            </a:r>
            <a:r>
              <a:rPr lang="en-US" sz="2400" b="0" dirty="0">
                <a:latin typeface="Arial" charset="0"/>
                <a:ea typeface="Arial" charset="0"/>
                <a:cs typeface="Arial" charset="0"/>
              </a:rPr>
              <a:t> if resource has not </a:t>
            </a:r>
            <a:r>
              <a:rPr lang="en-US" sz="2400" b="0" dirty="0" smtClean="0">
                <a:latin typeface="Arial" charset="0"/>
                <a:ea typeface="Arial" charset="0"/>
                <a:cs typeface="Arial" charset="0"/>
              </a:rPr>
              <a:t>changed</a:t>
            </a:r>
          </a:p>
          <a:p>
            <a:pPr lvl="3">
              <a:lnSpc>
                <a:spcPct val="80000"/>
              </a:lnSpc>
            </a:pPr>
            <a:endParaRPr lang="en-US" sz="1600" b="0" dirty="0">
              <a:latin typeface="Arial" charset="0"/>
              <a:ea typeface="Arial" charset="0"/>
              <a:cs typeface="Arial" charset="0"/>
            </a:endParaRPr>
          </a:p>
          <a:p>
            <a:pPr>
              <a:lnSpc>
                <a:spcPct val="80000"/>
              </a:lnSpc>
            </a:pPr>
            <a:r>
              <a:rPr lang="en-US" sz="2400" b="0" dirty="0">
                <a:latin typeface="Arial" charset="0"/>
                <a:ea typeface="Arial" charset="0"/>
                <a:cs typeface="Arial" charset="0"/>
              </a:rPr>
              <a:t>…. or a </a:t>
            </a:r>
            <a:r>
              <a:rPr lang="ja-JP" altLang="en-US" sz="2400" b="0" dirty="0">
                <a:latin typeface="Arial" charset="0"/>
                <a:ea typeface="Arial" charset="0"/>
                <a:cs typeface="Arial" charset="0"/>
              </a:rPr>
              <a:t>“</a:t>
            </a:r>
            <a:r>
              <a:rPr lang="en-US" sz="2400" b="0" dirty="0">
                <a:latin typeface="Arial" charset="0"/>
                <a:ea typeface="Arial" charset="0"/>
                <a:cs typeface="Arial" charset="0"/>
              </a:rPr>
              <a:t>OK</a:t>
            </a:r>
            <a:r>
              <a:rPr lang="ja-JP" altLang="en-US" sz="2400" b="0" dirty="0">
                <a:latin typeface="Arial" charset="0"/>
                <a:ea typeface="Arial" charset="0"/>
                <a:cs typeface="Arial" charset="0"/>
              </a:rPr>
              <a:t>”</a:t>
            </a:r>
            <a:r>
              <a:rPr lang="en-US" sz="2400" b="0" dirty="0">
                <a:latin typeface="Arial" charset="0"/>
                <a:ea typeface="Arial" charset="0"/>
                <a:cs typeface="Arial" charset="0"/>
              </a:rPr>
              <a:t> with the latest version otherwise</a:t>
            </a:r>
          </a:p>
        </p:txBody>
      </p:sp>
    </p:spTree>
    <p:extLst>
      <p:ext uri="{BB962C8B-B14F-4D97-AF65-F5344CB8AC3E}">
        <p14:creationId xmlns:p14="http://schemas.microsoft.com/office/powerpoint/2010/main" val="308218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108544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8544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bg/>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5443" grpId="0" build="p"/>
      <p:bldP spid="5" grpId="0" animBg="1"/>
      <p:bldP spid="6" grpId="0" build="p"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1" name="Rectangle 2"/>
          <p:cNvSpPr>
            <a:spLocks noGrp="1" noChangeArrowheads="1"/>
          </p:cNvSpPr>
          <p:nvPr>
            <p:ph type="title"/>
          </p:nvPr>
        </p:nvSpPr>
        <p:spPr/>
        <p:txBody>
          <a:bodyPr/>
          <a:lstStyle/>
          <a:p>
            <a:r>
              <a:rPr lang="en-US" sz="2000">
                <a:latin typeface="Helvetica" charset="0"/>
                <a:ea typeface="ＭＳ Ｐゴシック" charset="0"/>
                <a:cs typeface="ＭＳ Ｐゴシック" charset="0"/>
              </a:rPr>
              <a:t>Improving HTTP Performance:</a:t>
            </a:r>
            <a:br>
              <a:rPr lang="en-US" sz="2000">
                <a:latin typeface="Helvetica" charset="0"/>
                <a:ea typeface="ＭＳ Ｐゴシック" charset="0"/>
                <a:cs typeface="ＭＳ Ｐゴシック" charset="0"/>
              </a:rPr>
            </a:br>
            <a:r>
              <a:rPr lang="en-US" sz="3200">
                <a:latin typeface="Helvetica" charset="0"/>
                <a:ea typeface="ＭＳ Ｐゴシック" charset="0"/>
                <a:cs typeface="ＭＳ Ｐゴシック" charset="0"/>
              </a:rPr>
              <a:t>Caching: How</a:t>
            </a:r>
          </a:p>
        </p:txBody>
      </p:sp>
      <p:sp>
        <p:nvSpPr>
          <p:cNvPr id="1085443" name="Rectangle 3"/>
          <p:cNvSpPr>
            <a:spLocks noGrp="1" noChangeArrowheads="1"/>
          </p:cNvSpPr>
          <p:nvPr>
            <p:ph idx="1"/>
          </p:nvPr>
        </p:nvSpPr>
        <p:spPr>
          <a:xfrm>
            <a:off x="457200" y="1295400"/>
            <a:ext cx="8686800" cy="4835525"/>
          </a:xfrm>
        </p:spPr>
        <p:txBody>
          <a:bodyPr/>
          <a:lstStyle/>
          <a:p>
            <a:pPr marL="345863" indent="-228458">
              <a:lnSpc>
                <a:spcPct val="90000"/>
              </a:lnSpc>
            </a:pPr>
            <a:r>
              <a:rPr lang="en-US" dirty="0">
                <a:latin typeface="Arial" charset="0"/>
                <a:cs typeface="Arial" charset="0"/>
              </a:rPr>
              <a:t>Modifier to GET requests:</a:t>
            </a:r>
          </a:p>
          <a:p>
            <a:pPr marL="794850" lvl="1" indent="-228458">
              <a:lnSpc>
                <a:spcPct val="90000"/>
              </a:lnSpc>
            </a:pPr>
            <a:r>
              <a:rPr lang="en-US" sz="2200" dirty="0">
                <a:solidFill>
                  <a:srgbClr val="FF0000"/>
                </a:solidFill>
                <a:latin typeface="Courier" charset="0"/>
                <a:ea typeface="Arial" charset="0"/>
                <a:cs typeface="Arial" charset="0"/>
              </a:rPr>
              <a:t>If-modified-since</a:t>
            </a:r>
            <a:r>
              <a:rPr lang="en-US" dirty="0">
                <a:solidFill>
                  <a:srgbClr val="FF0000"/>
                </a:solidFill>
                <a:latin typeface="Arial" charset="0"/>
                <a:ea typeface="Arial" charset="0"/>
                <a:cs typeface="Arial" charset="0"/>
              </a:rPr>
              <a:t> </a:t>
            </a:r>
            <a:r>
              <a:rPr lang="en-US" dirty="0">
                <a:latin typeface="Arial" charset="0"/>
                <a:ea typeface="Arial" charset="0"/>
                <a:cs typeface="Arial" charset="0"/>
              </a:rPr>
              <a:t>– returns </a:t>
            </a:r>
            <a:r>
              <a:rPr lang="ja-JP" altLang="en-US" dirty="0">
                <a:latin typeface="Arial" charset="0"/>
                <a:ea typeface="Arial" charset="0"/>
                <a:cs typeface="Arial" charset="0"/>
              </a:rPr>
              <a:t>“</a:t>
            </a:r>
            <a:r>
              <a:rPr lang="en-US" dirty="0">
                <a:latin typeface="Arial" charset="0"/>
                <a:ea typeface="Arial" charset="0"/>
                <a:cs typeface="Arial" charset="0"/>
              </a:rPr>
              <a:t>not modified</a:t>
            </a:r>
            <a:r>
              <a:rPr lang="ja-JP" altLang="en-US" dirty="0">
                <a:latin typeface="Arial" charset="0"/>
                <a:ea typeface="Arial" charset="0"/>
                <a:cs typeface="Arial" charset="0"/>
              </a:rPr>
              <a:t>”</a:t>
            </a:r>
            <a:r>
              <a:rPr lang="en-US" dirty="0">
                <a:latin typeface="Arial" charset="0"/>
                <a:ea typeface="Arial" charset="0"/>
                <a:cs typeface="Arial" charset="0"/>
              </a:rPr>
              <a:t> if resource not modified since specified time </a:t>
            </a:r>
          </a:p>
          <a:p>
            <a:pPr marL="345863" indent="-228458">
              <a:lnSpc>
                <a:spcPct val="90000"/>
              </a:lnSpc>
            </a:pPr>
            <a:r>
              <a:rPr lang="en-US" dirty="0">
                <a:latin typeface="Arial" charset="0"/>
                <a:cs typeface="Arial" charset="0"/>
              </a:rPr>
              <a:t>Response header:</a:t>
            </a:r>
          </a:p>
          <a:p>
            <a:pPr marL="794850" lvl="1" indent="-228458">
              <a:lnSpc>
                <a:spcPct val="90000"/>
              </a:lnSpc>
            </a:pPr>
            <a:r>
              <a:rPr lang="en-US" sz="2200" dirty="0">
                <a:solidFill>
                  <a:srgbClr val="FF0000"/>
                </a:solidFill>
                <a:latin typeface="Courier" charset="0"/>
                <a:ea typeface="Arial" charset="0"/>
                <a:cs typeface="Arial" charset="0"/>
              </a:rPr>
              <a:t>Expires</a:t>
            </a:r>
            <a:r>
              <a:rPr lang="en-US" dirty="0">
                <a:latin typeface="Arial" charset="0"/>
                <a:ea typeface="Arial" charset="0"/>
                <a:cs typeface="Arial" charset="0"/>
              </a:rPr>
              <a:t> – </a:t>
            </a:r>
            <a:r>
              <a:rPr lang="en-US" dirty="0" smtClean="0">
                <a:latin typeface="Arial" charset="0"/>
                <a:ea typeface="Arial" charset="0"/>
                <a:cs typeface="Arial" charset="0"/>
              </a:rPr>
              <a:t>TTL: how </a:t>
            </a:r>
            <a:r>
              <a:rPr lang="en-US" dirty="0">
                <a:latin typeface="Arial" charset="0"/>
                <a:ea typeface="Arial" charset="0"/>
                <a:cs typeface="Arial" charset="0"/>
              </a:rPr>
              <a:t>long it</a:t>
            </a:r>
            <a:r>
              <a:rPr lang="ja-JP" altLang="en-US" dirty="0">
                <a:latin typeface="Arial" charset="0"/>
                <a:ea typeface="Arial" charset="0"/>
                <a:cs typeface="Arial" charset="0"/>
              </a:rPr>
              <a:t>’</a:t>
            </a:r>
            <a:r>
              <a:rPr lang="en-US" dirty="0">
                <a:latin typeface="Arial" charset="0"/>
                <a:ea typeface="Arial" charset="0"/>
                <a:cs typeface="Arial" charset="0"/>
              </a:rPr>
              <a:t>s safe to cache the resource</a:t>
            </a:r>
          </a:p>
          <a:p>
            <a:pPr marL="794850" lvl="1" indent="-228458">
              <a:lnSpc>
                <a:spcPct val="90000"/>
              </a:lnSpc>
            </a:pPr>
            <a:r>
              <a:rPr lang="en-US" sz="2200" dirty="0">
                <a:solidFill>
                  <a:srgbClr val="FF0000"/>
                </a:solidFill>
                <a:latin typeface="Courier" charset="0"/>
                <a:ea typeface="Arial" charset="0"/>
                <a:cs typeface="Arial" charset="0"/>
              </a:rPr>
              <a:t>No-cache</a:t>
            </a:r>
            <a:r>
              <a:rPr lang="en-US" dirty="0">
                <a:solidFill>
                  <a:srgbClr val="FF0000"/>
                </a:solidFill>
                <a:latin typeface="Arial" charset="0"/>
                <a:ea typeface="Arial" charset="0"/>
                <a:cs typeface="Arial" charset="0"/>
              </a:rPr>
              <a:t> </a:t>
            </a:r>
            <a:r>
              <a:rPr lang="en-US" dirty="0">
                <a:latin typeface="Arial" charset="0"/>
                <a:ea typeface="Arial" charset="0"/>
                <a:cs typeface="Arial" charset="0"/>
              </a:rPr>
              <a:t>– ignore all caches; always get resource directly from server</a:t>
            </a:r>
          </a:p>
          <a:p>
            <a:pPr marL="794850" lvl="1" indent="-228458">
              <a:lnSpc>
                <a:spcPct val="90000"/>
              </a:lnSpc>
            </a:pPr>
            <a:endParaRPr lang="en-US" dirty="0">
              <a:latin typeface="Arial" charset="0"/>
              <a:ea typeface="Arial" charset="0"/>
              <a:cs typeface="Arial" charset="0"/>
            </a:endParaRPr>
          </a:p>
          <a:p>
            <a:pPr marL="794850" lvl="1" indent="-228458">
              <a:lnSpc>
                <a:spcPct val="90000"/>
              </a:lnSpc>
            </a:pPr>
            <a:endParaRPr lang="en-US" dirty="0">
              <a:latin typeface="Arial" charset="0"/>
              <a:ea typeface="Arial" charset="0"/>
              <a:cs typeface="Arial" charset="0"/>
            </a:endParaRPr>
          </a:p>
        </p:txBody>
      </p:sp>
    </p:spTree>
    <p:extLst>
      <p:ext uri="{BB962C8B-B14F-4D97-AF65-F5344CB8AC3E}">
        <p14:creationId xmlns:p14="http://schemas.microsoft.com/office/powerpoint/2010/main" val="11350842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Typical Caching Interaction</a:t>
            </a:r>
            <a:endParaRPr lang="en-US" dirty="0"/>
          </a:p>
        </p:txBody>
      </p:sp>
      <p:sp>
        <p:nvSpPr>
          <p:cNvPr id="3" name="Content Placeholder 2"/>
          <p:cNvSpPr>
            <a:spLocks noGrp="1"/>
          </p:cNvSpPr>
          <p:nvPr>
            <p:ph idx="1"/>
          </p:nvPr>
        </p:nvSpPr>
        <p:spPr/>
        <p:txBody>
          <a:bodyPr/>
          <a:lstStyle/>
          <a:p>
            <a:r>
              <a:rPr lang="en-US" dirty="0" smtClean="0"/>
              <a:t>Client issues request for object</a:t>
            </a:r>
          </a:p>
          <a:p>
            <a:pPr lvl="4"/>
            <a:endParaRPr lang="en-US" dirty="0"/>
          </a:p>
          <a:p>
            <a:r>
              <a:rPr lang="en-US" dirty="0" smtClean="0"/>
              <a:t>If it is in local client cache:</a:t>
            </a:r>
          </a:p>
          <a:p>
            <a:pPr lvl="1"/>
            <a:r>
              <a:rPr lang="en-US" dirty="0" smtClean="0"/>
              <a:t>If within TTL, respond to client</a:t>
            </a:r>
          </a:p>
          <a:p>
            <a:pPr lvl="1"/>
            <a:r>
              <a:rPr lang="en-US" dirty="0" smtClean="0"/>
              <a:t>If not within TTL, send if-modified-since to server</a:t>
            </a:r>
          </a:p>
          <a:p>
            <a:pPr lvl="2"/>
            <a:r>
              <a:rPr lang="en-US" dirty="0" smtClean="0"/>
              <a:t>If server has updated copy, it sends it</a:t>
            </a:r>
          </a:p>
          <a:p>
            <a:pPr lvl="2"/>
            <a:r>
              <a:rPr lang="en-US" smtClean="0"/>
              <a:t>If not, server responds saying that it doesn’t</a:t>
            </a:r>
            <a:endParaRPr lang="en-US" dirty="0" smtClean="0"/>
          </a:p>
          <a:p>
            <a:pPr lvl="4"/>
            <a:endParaRPr lang="en-US" dirty="0"/>
          </a:p>
          <a:p>
            <a:r>
              <a:rPr lang="en-US" dirty="0" smtClean="0"/>
              <a:t>If not in local client cache:</a:t>
            </a:r>
          </a:p>
          <a:p>
            <a:pPr lvl="1"/>
            <a:r>
              <a:rPr lang="en-US" dirty="0" smtClean="0"/>
              <a:t>Send request to server</a:t>
            </a:r>
          </a:p>
          <a:p>
            <a:pPr lvl="1"/>
            <a:r>
              <a:rPr lang="en-US" dirty="0" smtClean="0"/>
              <a:t>This request may pass through other caches, which use a similar algorithm</a:t>
            </a:r>
          </a:p>
          <a:p>
            <a:endParaRPr lang="en-US" dirty="0"/>
          </a:p>
          <a:p>
            <a:endParaRPr lang="en-US" dirty="0"/>
          </a:p>
        </p:txBody>
      </p:sp>
      <p:sp>
        <p:nvSpPr>
          <p:cNvPr id="4" name="Slide Number Placeholder 3"/>
          <p:cNvSpPr>
            <a:spLocks noGrp="1"/>
          </p:cNvSpPr>
          <p:nvPr>
            <p:ph type="sldNum" sz="quarter" idx="12"/>
          </p:nvPr>
        </p:nvSpPr>
        <p:spPr/>
        <p:txBody>
          <a:bodyPr/>
          <a:lstStyle/>
          <a:p>
            <a:pPr>
              <a:defRPr/>
            </a:pPr>
            <a:fld id="{D6AD96B3-034F-0E44-B7B5-FAB526374CDC}" type="slidenum">
              <a:rPr lang="en-US" altLang="en-US" smtClean="0"/>
              <a:pPr>
                <a:defRPr/>
              </a:pPr>
              <a:t>45</a:t>
            </a:fld>
            <a:endParaRPr lang="en-US" altLang="en-US"/>
          </a:p>
        </p:txBody>
      </p:sp>
    </p:spTree>
    <p:extLst>
      <p:ext uri="{BB962C8B-B14F-4D97-AF65-F5344CB8AC3E}">
        <p14:creationId xmlns:p14="http://schemas.microsoft.com/office/powerpoint/2010/main" val="18782388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1" name="Rectangle 2"/>
          <p:cNvSpPr>
            <a:spLocks noGrp="1" noChangeArrowheads="1"/>
          </p:cNvSpPr>
          <p:nvPr>
            <p:ph type="title"/>
          </p:nvPr>
        </p:nvSpPr>
        <p:spPr/>
        <p:txBody>
          <a:bodyPr/>
          <a:lstStyle/>
          <a:p>
            <a:r>
              <a:rPr lang="en-US" sz="2000" dirty="0">
                <a:latin typeface="Helvetica" charset="0"/>
                <a:ea typeface="ＭＳ Ｐゴシック" charset="0"/>
                <a:cs typeface="ＭＳ Ｐゴシック" charset="0"/>
              </a:rPr>
              <a:t>Improving HTTP Performance:</a:t>
            </a:r>
            <a:br>
              <a:rPr lang="en-US" sz="2000" dirty="0">
                <a:latin typeface="Helvetica" charset="0"/>
                <a:ea typeface="ＭＳ Ｐゴシック" charset="0"/>
                <a:cs typeface="ＭＳ Ｐゴシック" charset="0"/>
              </a:rPr>
            </a:br>
            <a:r>
              <a:rPr lang="en-US" sz="3200" dirty="0">
                <a:latin typeface="Helvetica" charset="0"/>
                <a:ea typeface="ＭＳ Ｐゴシック" charset="0"/>
                <a:cs typeface="ＭＳ Ｐゴシック" charset="0"/>
              </a:rPr>
              <a:t>Caching: Where?</a:t>
            </a:r>
          </a:p>
        </p:txBody>
      </p:sp>
      <p:sp>
        <p:nvSpPr>
          <p:cNvPr id="1085443" name="Rectangle 3"/>
          <p:cNvSpPr>
            <a:spLocks noGrp="1" noChangeArrowheads="1"/>
          </p:cNvSpPr>
          <p:nvPr>
            <p:ph idx="1"/>
          </p:nvPr>
        </p:nvSpPr>
        <p:spPr/>
        <p:txBody>
          <a:bodyPr/>
          <a:lstStyle/>
          <a:p>
            <a:pPr marL="345863" indent="-228458">
              <a:lnSpc>
                <a:spcPct val="90000"/>
              </a:lnSpc>
            </a:pPr>
            <a:r>
              <a:rPr lang="en-US" dirty="0" smtClean="0">
                <a:latin typeface="Arial" charset="0"/>
                <a:cs typeface="Arial" charset="0"/>
              </a:rPr>
              <a:t>Options</a:t>
            </a:r>
          </a:p>
          <a:p>
            <a:pPr marL="694898" lvl="1" indent="-228458">
              <a:lnSpc>
                <a:spcPct val="90000"/>
              </a:lnSpc>
            </a:pPr>
            <a:r>
              <a:rPr lang="en-US" dirty="0" smtClean="0">
                <a:latin typeface="Arial" charset="0"/>
                <a:cs typeface="Arial" charset="0"/>
              </a:rPr>
              <a:t>Client </a:t>
            </a:r>
          </a:p>
          <a:p>
            <a:pPr marL="694898" lvl="1" indent="-228458">
              <a:lnSpc>
                <a:spcPct val="90000"/>
              </a:lnSpc>
            </a:pPr>
            <a:r>
              <a:rPr lang="en-US" dirty="0" smtClean="0">
                <a:latin typeface="Arial" charset="0"/>
                <a:cs typeface="Arial" charset="0"/>
              </a:rPr>
              <a:t>Forward proxies </a:t>
            </a:r>
          </a:p>
          <a:p>
            <a:pPr marL="694898" lvl="1" indent="-228458">
              <a:lnSpc>
                <a:spcPct val="90000"/>
              </a:lnSpc>
            </a:pPr>
            <a:r>
              <a:rPr lang="en-US" dirty="0" smtClean="0">
                <a:latin typeface="Arial" charset="0"/>
                <a:cs typeface="Arial" charset="0"/>
              </a:rPr>
              <a:t>Reverse proxies</a:t>
            </a:r>
          </a:p>
          <a:p>
            <a:pPr marL="694898" lvl="1" indent="-228458">
              <a:lnSpc>
                <a:spcPct val="90000"/>
              </a:lnSpc>
            </a:pPr>
            <a:r>
              <a:rPr lang="en-US" dirty="0" smtClean="0">
                <a:latin typeface="Arial" charset="0"/>
                <a:cs typeface="Arial" charset="0"/>
              </a:rPr>
              <a:t>Content Distribution Network </a:t>
            </a:r>
          </a:p>
          <a:p>
            <a:pPr marL="794850" lvl="1" indent="-228458">
              <a:lnSpc>
                <a:spcPct val="90000"/>
              </a:lnSpc>
            </a:pPr>
            <a:endParaRPr lang="en-US" dirty="0">
              <a:latin typeface="Arial" charset="0"/>
              <a:ea typeface="Arial" charset="0"/>
              <a:cs typeface="Arial" charset="0"/>
            </a:endParaRPr>
          </a:p>
          <a:p>
            <a:pPr marL="794850" lvl="1" indent="-228458">
              <a:lnSpc>
                <a:spcPct val="90000"/>
              </a:lnSpc>
            </a:pPr>
            <a:endParaRPr lang="en-US" dirty="0">
              <a:latin typeface="Arial" charset="0"/>
              <a:ea typeface="Arial" charset="0"/>
              <a:cs typeface="Arial" charset="0"/>
            </a:endParaRPr>
          </a:p>
        </p:txBody>
      </p:sp>
    </p:spTree>
    <p:extLst>
      <p:ext uri="{BB962C8B-B14F-4D97-AF65-F5344CB8AC3E}">
        <p14:creationId xmlns:p14="http://schemas.microsoft.com/office/powerpoint/2010/main" val="11241503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108544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8544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8544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8544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8544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5443"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Rectangle 2"/>
          <p:cNvSpPr>
            <a:spLocks noGrp="1" noChangeArrowheads="1"/>
          </p:cNvSpPr>
          <p:nvPr>
            <p:ph type="title"/>
          </p:nvPr>
        </p:nvSpPr>
        <p:spPr/>
        <p:txBody>
          <a:bodyPr/>
          <a:lstStyle/>
          <a:p>
            <a:r>
              <a:rPr lang="en-US" sz="2000" dirty="0">
                <a:latin typeface="Helvetica" charset="0"/>
                <a:ea typeface="ＭＳ Ｐゴシック" charset="0"/>
                <a:cs typeface="ＭＳ Ｐゴシック" charset="0"/>
              </a:rPr>
              <a:t>Improving HTTP Performance:</a:t>
            </a:r>
            <a:br>
              <a:rPr lang="en-US" sz="2000" dirty="0">
                <a:latin typeface="Helvetica" charset="0"/>
                <a:ea typeface="ＭＳ Ｐゴシック" charset="0"/>
                <a:cs typeface="ＭＳ Ｐゴシック" charset="0"/>
              </a:rPr>
            </a:br>
            <a:r>
              <a:rPr lang="en-US" sz="3200" dirty="0">
                <a:latin typeface="Helvetica" charset="0"/>
                <a:ea typeface="ＭＳ Ｐゴシック" charset="0"/>
                <a:cs typeface="ＭＳ Ｐゴシック" charset="0"/>
              </a:rPr>
              <a:t>Caching: Where?</a:t>
            </a:r>
          </a:p>
        </p:txBody>
      </p:sp>
      <p:sp>
        <p:nvSpPr>
          <p:cNvPr id="1669123" name="Rectangle 3"/>
          <p:cNvSpPr>
            <a:spLocks noGrp="1" noChangeArrowheads="1"/>
          </p:cNvSpPr>
          <p:nvPr>
            <p:ph idx="1"/>
          </p:nvPr>
        </p:nvSpPr>
        <p:spPr/>
        <p:txBody>
          <a:bodyPr/>
          <a:lstStyle/>
          <a:p>
            <a:r>
              <a:rPr lang="en-US" sz="2400" dirty="0"/>
              <a:t>Baseline: Many clients transfer same information</a:t>
            </a:r>
            <a:r>
              <a:rPr lang="en-US" sz="2400" dirty="0">
                <a:sym typeface="Wingdings" charset="0"/>
              </a:rPr>
              <a:t> </a:t>
            </a:r>
          </a:p>
          <a:p>
            <a:pPr lvl="1"/>
            <a:r>
              <a:rPr lang="en-US" dirty="0">
                <a:sym typeface="Wingdings" charset="0"/>
              </a:rPr>
              <a:t>Generate unnecessary server and network load</a:t>
            </a:r>
          </a:p>
          <a:p>
            <a:pPr lvl="1"/>
            <a:r>
              <a:rPr lang="en-US" dirty="0">
                <a:sym typeface="Wingdings" charset="0"/>
              </a:rPr>
              <a:t>Clients experience unnecessary latency</a:t>
            </a:r>
            <a:endParaRPr lang="en-US" dirty="0"/>
          </a:p>
        </p:txBody>
      </p:sp>
      <p:grpSp>
        <p:nvGrpSpPr>
          <p:cNvPr id="1669124" name="Group 4"/>
          <p:cNvGrpSpPr>
            <a:grpSpLocks/>
          </p:cNvGrpSpPr>
          <p:nvPr/>
        </p:nvGrpSpPr>
        <p:grpSpPr bwMode="auto">
          <a:xfrm>
            <a:off x="6019800" y="6096001"/>
            <a:ext cx="371475" cy="381000"/>
            <a:chOff x="1014" y="912"/>
            <a:chExt cx="574" cy="596"/>
          </a:xfrm>
        </p:grpSpPr>
        <p:sp>
          <p:nvSpPr>
            <p:cNvPr id="1669125" name="Freeform 5"/>
            <p:cNvSpPr>
              <a:spLocks/>
            </p:cNvSpPr>
            <p:nvPr/>
          </p:nvSpPr>
          <p:spPr bwMode="auto">
            <a:xfrm>
              <a:off x="1014" y="912"/>
              <a:ext cx="574" cy="596"/>
            </a:xfrm>
            <a:custGeom>
              <a:avLst/>
              <a:gdLst>
                <a:gd name="T0" fmla="*/ 124 w 574"/>
                <a:gd name="T1" fmla="*/ 391 h 596"/>
                <a:gd name="T2" fmla="*/ 0 w 574"/>
                <a:gd name="T3" fmla="*/ 391 h 596"/>
                <a:gd name="T4" fmla="*/ 0 w 574"/>
                <a:gd name="T5" fmla="*/ 596 h 596"/>
                <a:gd name="T6" fmla="*/ 574 w 574"/>
                <a:gd name="T7" fmla="*/ 596 h 596"/>
                <a:gd name="T8" fmla="*/ 574 w 574"/>
                <a:gd name="T9" fmla="*/ 391 h 596"/>
                <a:gd name="T10" fmla="*/ 446 w 574"/>
                <a:gd name="T11" fmla="*/ 391 h 596"/>
                <a:gd name="T12" fmla="*/ 446 w 574"/>
                <a:gd name="T13" fmla="*/ 364 h 596"/>
                <a:gd name="T14" fmla="*/ 500 w 574"/>
                <a:gd name="T15" fmla="*/ 364 h 596"/>
                <a:gd name="T16" fmla="*/ 500 w 574"/>
                <a:gd name="T17" fmla="*/ 0 h 596"/>
                <a:gd name="T18" fmla="*/ 70 w 574"/>
                <a:gd name="T19" fmla="*/ 0 h 596"/>
                <a:gd name="T20" fmla="*/ 70 w 574"/>
                <a:gd name="T21" fmla="*/ 364 h 596"/>
                <a:gd name="T22" fmla="*/ 124 w 574"/>
                <a:gd name="T23" fmla="*/ 364 h 596"/>
                <a:gd name="T24" fmla="*/ 124 w 574"/>
                <a:gd name="T25" fmla="*/ 391 h 5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4" h="596">
                  <a:moveTo>
                    <a:pt x="124" y="391"/>
                  </a:moveTo>
                  <a:lnTo>
                    <a:pt x="0" y="391"/>
                  </a:lnTo>
                  <a:lnTo>
                    <a:pt x="0" y="596"/>
                  </a:lnTo>
                  <a:lnTo>
                    <a:pt x="574" y="596"/>
                  </a:lnTo>
                  <a:lnTo>
                    <a:pt x="574" y="391"/>
                  </a:lnTo>
                  <a:lnTo>
                    <a:pt x="446" y="391"/>
                  </a:lnTo>
                  <a:lnTo>
                    <a:pt x="446" y="364"/>
                  </a:lnTo>
                  <a:lnTo>
                    <a:pt x="500" y="364"/>
                  </a:lnTo>
                  <a:lnTo>
                    <a:pt x="500" y="0"/>
                  </a:lnTo>
                  <a:lnTo>
                    <a:pt x="70" y="0"/>
                  </a:lnTo>
                  <a:lnTo>
                    <a:pt x="70" y="364"/>
                  </a:lnTo>
                  <a:lnTo>
                    <a:pt x="124" y="364"/>
                  </a:lnTo>
                  <a:lnTo>
                    <a:pt x="124" y="391"/>
                  </a:lnTo>
                  <a:close/>
                </a:path>
              </a:pathLst>
            </a:custGeom>
            <a:solidFill>
              <a:srgbClr val="FFFFFF"/>
            </a:solidFill>
            <a:ln w="15875">
              <a:solidFill>
                <a:srgbClr val="000000"/>
              </a:solidFill>
              <a:prstDash val="solid"/>
              <a:round/>
              <a:headEnd/>
              <a:tailEnd/>
            </a:ln>
          </p:spPr>
          <p:txBody>
            <a:bodyPr/>
            <a:lstStyle/>
            <a:p>
              <a:endParaRPr lang="en-US" b="0">
                <a:latin typeface="+mn-lt"/>
              </a:endParaRPr>
            </a:p>
          </p:txBody>
        </p:sp>
        <p:sp>
          <p:nvSpPr>
            <p:cNvPr id="1669126" name="Line 6"/>
            <p:cNvSpPr>
              <a:spLocks noChangeShapeType="1"/>
            </p:cNvSpPr>
            <p:nvPr/>
          </p:nvSpPr>
          <p:spPr bwMode="auto">
            <a:xfrm>
              <a:off x="1138" y="1303"/>
              <a:ext cx="322" cy="1"/>
            </a:xfrm>
            <a:prstGeom prst="line">
              <a:avLst/>
            </a:prstGeom>
            <a:noFill/>
            <a:ln w="1587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1669127" name="Line 7"/>
            <p:cNvSpPr>
              <a:spLocks noChangeShapeType="1"/>
            </p:cNvSpPr>
            <p:nvPr/>
          </p:nvSpPr>
          <p:spPr bwMode="auto">
            <a:xfrm>
              <a:off x="1138" y="1276"/>
              <a:ext cx="322" cy="1"/>
            </a:xfrm>
            <a:prstGeom prst="line">
              <a:avLst/>
            </a:prstGeom>
            <a:noFill/>
            <a:ln w="1587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1669128" name="Freeform 8"/>
            <p:cNvSpPr>
              <a:spLocks noEditPoints="1"/>
            </p:cNvSpPr>
            <p:nvPr/>
          </p:nvSpPr>
          <p:spPr bwMode="auto">
            <a:xfrm>
              <a:off x="1310" y="1323"/>
              <a:ext cx="233" cy="168"/>
            </a:xfrm>
            <a:custGeom>
              <a:avLst/>
              <a:gdLst>
                <a:gd name="T0" fmla="*/ 0 w 233"/>
                <a:gd name="T1" fmla="*/ 168 h 168"/>
                <a:gd name="T2" fmla="*/ 188 w 233"/>
                <a:gd name="T3" fmla="*/ 168 h 168"/>
                <a:gd name="T4" fmla="*/ 188 w 233"/>
                <a:gd name="T5" fmla="*/ 0 h 168"/>
                <a:gd name="T6" fmla="*/ 0 w 233"/>
                <a:gd name="T7" fmla="*/ 0 h 168"/>
                <a:gd name="T8" fmla="*/ 0 w 233"/>
                <a:gd name="T9" fmla="*/ 168 h 168"/>
                <a:gd name="T10" fmla="*/ 204 w 233"/>
                <a:gd name="T11" fmla="*/ 26 h 168"/>
                <a:gd name="T12" fmla="*/ 233 w 233"/>
                <a:gd name="T13" fmla="*/ 26 h 168"/>
                <a:gd name="T14" fmla="*/ 233 w 233"/>
                <a:gd name="T15" fmla="*/ 0 h 168"/>
                <a:gd name="T16" fmla="*/ 204 w 233"/>
                <a:gd name="T17" fmla="*/ 0 h 168"/>
                <a:gd name="T18" fmla="*/ 204 w 233"/>
                <a:gd name="T19" fmla="*/ 2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3" h="168">
                  <a:moveTo>
                    <a:pt x="0" y="168"/>
                  </a:moveTo>
                  <a:lnTo>
                    <a:pt x="188" y="168"/>
                  </a:lnTo>
                  <a:lnTo>
                    <a:pt x="188" y="0"/>
                  </a:lnTo>
                  <a:lnTo>
                    <a:pt x="0" y="0"/>
                  </a:lnTo>
                  <a:lnTo>
                    <a:pt x="0" y="168"/>
                  </a:lnTo>
                  <a:close/>
                  <a:moveTo>
                    <a:pt x="204" y="26"/>
                  </a:moveTo>
                  <a:lnTo>
                    <a:pt x="233" y="26"/>
                  </a:lnTo>
                  <a:lnTo>
                    <a:pt x="233" y="0"/>
                  </a:lnTo>
                  <a:lnTo>
                    <a:pt x="204" y="0"/>
                  </a:lnTo>
                  <a:lnTo>
                    <a:pt x="204" y="26"/>
                  </a:lnTo>
                  <a:close/>
                </a:path>
              </a:pathLst>
            </a:custGeom>
            <a:solidFill>
              <a:srgbClr val="FFFFFF"/>
            </a:solidFill>
            <a:ln w="4763">
              <a:solidFill>
                <a:srgbClr val="000000"/>
              </a:solidFill>
              <a:prstDash val="solid"/>
              <a:round/>
              <a:headEnd/>
              <a:tailEnd/>
            </a:ln>
          </p:spPr>
          <p:txBody>
            <a:bodyPr/>
            <a:lstStyle/>
            <a:p>
              <a:endParaRPr lang="en-US" b="0">
                <a:latin typeface="+mn-lt"/>
              </a:endParaRPr>
            </a:p>
          </p:txBody>
        </p:sp>
        <p:sp>
          <p:nvSpPr>
            <p:cNvPr id="1669129" name="Line 9"/>
            <p:cNvSpPr>
              <a:spLocks noChangeShapeType="1"/>
            </p:cNvSpPr>
            <p:nvPr/>
          </p:nvSpPr>
          <p:spPr bwMode="auto">
            <a:xfrm>
              <a:off x="1310" y="1379"/>
              <a:ext cx="188"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1669130" name="Line 10"/>
            <p:cNvSpPr>
              <a:spLocks noChangeShapeType="1"/>
            </p:cNvSpPr>
            <p:nvPr/>
          </p:nvSpPr>
          <p:spPr bwMode="auto">
            <a:xfrm>
              <a:off x="1310" y="1435"/>
              <a:ext cx="188"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1669131" name="Line 11"/>
            <p:cNvSpPr>
              <a:spLocks noChangeShapeType="1"/>
            </p:cNvSpPr>
            <p:nvPr/>
          </p:nvSpPr>
          <p:spPr bwMode="auto">
            <a:xfrm>
              <a:off x="1317" y="1405"/>
              <a:ext cx="172"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1669132" name="Rectangle 12"/>
            <p:cNvSpPr>
              <a:spLocks noChangeArrowheads="1"/>
            </p:cNvSpPr>
            <p:nvPr/>
          </p:nvSpPr>
          <p:spPr bwMode="auto">
            <a:xfrm>
              <a:off x="1416" y="1389"/>
              <a:ext cx="54" cy="36"/>
            </a:xfrm>
            <a:prstGeom prst="rect">
              <a:avLst/>
            </a:prstGeom>
            <a:noFill/>
            <a:ln w="4763">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US" b="0">
                <a:latin typeface="+mn-lt"/>
              </a:endParaRPr>
            </a:p>
          </p:txBody>
        </p:sp>
        <p:sp>
          <p:nvSpPr>
            <p:cNvPr id="1669133" name="Freeform 13"/>
            <p:cNvSpPr>
              <a:spLocks noEditPoints="1"/>
            </p:cNvSpPr>
            <p:nvPr/>
          </p:nvSpPr>
          <p:spPr bwMode="auto">
            <a:xfrm>
              <a:off x="1030" y="955"/>
              <a:ext cx="538" cy="401"/>
            </a:xfrm>
            <a:custGeom>
              <a:avLst/>
              <a:gdLst>
                <a:gd name="T0" fmla="*/ 452 w 538"/>
                <a:gd name="T1" fmla="*/ 285 h 401"/>
                <a:gd name="T2" fmla="*/ 472 w 538"/>
                <a:gd name="T3" fmla="*/ 285 h 401"/>
                <a:gd name="T4" fmla="*/ 472 w 538"/>
                <a:gd name="T5" fmla="*/ 278 h 401"/>
                <a:gd name="T6" fmla="*/ 452 w 538"/>
                <a:gd name="T7" fmla="*/ 278 h 401"/>
                <a:gd name="T8" fmla="*/ 452 w 538"/>
                <a:gd name="T9" fmla="*/ 285 h 401"/>
                <a:gd name="T10" fmla="*/ 121 w 538"/>
                <a:gd name="T11" fmla="*/ 239 h 401"/>
                <a:gd name="T12" fmla="*/ 121 w 538"/>
                <a:gd name="T13" fmla="*/ 27 h 401"/>
                <a:gd name="T14" fmla="*/ 417 w 538"/>
                <a:gd name="T15" fmla="*/ 27 h 401"/>
                <a:gd name="T16" fmla="*/ 417 w 538"/>
                <a:gd name="T17" fmla="*/ 239 h 401"/>
                <a:gd name="T18" fmla="*/ 121 w 538"/>
                <a:gd name="T19" fmla="*/ 239 h 401"/>
                <a:gd name="T20" fmla="*/ 108 w 538"/>
                <a:gd name="T21" fmla="*/ 252 h 401"/>
                <a:gd name="T22" fmla="*/ 430 w 538"/>
                <a:gd name="T23" fmla="*/ 252 h 401"/>
                <a:gd name="T24" fmla="*/ 430 w 538"/>
                <a:gd name="T25" fmla="*/ 14 h 401"/>
                <a:gd name="T26" fmla="*/ 446 w 538"/>
                <a:gd name="T27" fmla="*/ 14 h 401"/>
                <a:gd name="T28" fmla="*/ 446 w 538"/>
                <a:gd name="T29" fmla="*/ 0 h 401"/>
                <a:gd name="T30" fmla="*/ 96 w 538"/>
                <a:gd name="T31" fmla="*/ 0 h 401"/>
                <a:gd name="T32" fmla="*/ 96 w 538"/>
                <a:gd name="T33" fmla="*/ 265 h 401"/>
                <a:gd name="T34" fmla="*/ 108 w 538"/>
                <a:gd name="T35" fmla="*/ 265 h 401"/>
                <a:gd name="T36" fmla="*/ 108 w 538"/>
                <a:gd name="T37" fmla="*/ 252 h 401"/>
                <a:gd name="T38" fmla="*/ 0 w 538"/>
                <a:gd name="T39" fmla="*/ 388 h 401"/>
                <a:gd name="T40" fmla="*/ 54 w 538"/>
                <a:gd name="T41" fmla="*/ 388 h 401"/>
                <a:gd name="T42" fmla="*/ 54 w 538"/>
                <a:gd name="T43" fmla="*/ 368 h 401"/>
                <a:gd name="T44" fmla="*/ 0 w 538"/>
                <a:gd name="T45" fmla="*/ 368 h 401"/>
                <a:gd name="T46" fmla="*/ 0 w 538"/>
                <a:gd name="T47" fmla="*/ 388 h 401"/>
                <a:gd name="T48" fmla="*/ 316 w 538"/>
                <a:gd name="T49" fmla="*/ 401 h 401"/>
                <a:gd name="T50" fmla="*/ 430 w 538"/>
                <a:gd name="T51" fmla="*/ 401 h 401"/>
                <a:gd name="T52" fmla="*/ 430 w 538"/>
                <a:gd name="T53" fmla="*/ 391 h 401"/>
                <a:gd name="T54" fmla="*/ 316 w 538"/>
                <a:gd name="T55" fmla="*/ 391 h 401"/>
                <a:gd name="T56" fmla="*/ 316 w 538"/>
                <a:gd name="T57" fmla="*/ 401 h 401"/>
                <a:gd name="T58" fmla="*/ 523 w 538"/>
                <a:gd name="T59" fmla="*/ 378 h 401"/>
                <a:gd name="T60" fmla="*/ 538 w 538"/>
                <a:gd name="T61" fmla="*/ 378 h 401"/>
                <a:gd name="T62" fmla="*/ 538 w 538"/>
                <a:gd name="T63" fmla="*/ 368 h 401"/>
                <a:gd name="T64" fmla="*/ 523 w 538"/>
                <a:gd name="T65" fmla="*/ 368 h 401"/>
                <a:gd name="T66" fmla="*/ 523 w 538"/>
                <a:gd name="T67" fmla="*/ 378 h 401"/>
                <a:gd name="T68" fmla="*/ 523 w 538"/>
                <a:gd name="T69" fmla="*/ 394 h 401"/>
                <a:gd name="T70" fmla="*/ 538 w 538"/>
                <a:gd name="T71" fmla="*/ 394 h 401"/>
                <a:gd name="T72" fmla="*/ 538 w 538"/>
                <a:gd name="T73" fmla="*/ 388 h 401"/>
                <a:gd name="T74" fmla="*/ 523 w 538"/>
                <a:gd name="T75" fmla="*/ 388 h 401"/>
                <a:gd name="T76" fmla="*/ 523 w 538"/>
                <a:gd name="T77" fmla="*/ 394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38" h="401">
                  <a:moveTo>
                    <a:pt x="452" y="285"/>
                  </a:moveTo>
                  <a:lnTo>
                    <a:pt x="472" y="285"/>
                  </a:lnTo>
                  <a:lnTo>
                    <a:pt x="472" y="278"/>
                  </a:lnTo>
                  <a:lnTo>
                    <a:pt x="452" y="278"/>
                  </a:lnTo>
                  <a:lnTo>
                    <a:pt x="452" y="285"/>
                  </a:lnTo>
                  <a:close/>
                  <a:moveTo>
                    <a:pt x="121" y="239"/>
                  </a:moveTo>
                  <a:lnTo>
                    <a:pt x="121" y="27"/>
                  </a:lnTo>
                  <a:lnTo>
                    <a:pt x="417" y="27"/>
                  </a:lnTo>
                  <a:lnTo>
                    <a:pt x="417" y="239"/>
                  </a:lnTo>
                  <a:lnTo>
                    <a:pt x="121" y="239"/>
                  </a:lnTo>
                  <a:close/>
                  <a:moveTo>
                    <a:pt x="108" y="252"/>
                  </a:moveTo>
                  <a:lnTo>
                    <a:pt x="430" y="252"/>
                  </a:lnTo>
                  <a:lnTo>
                    <a:pt x="430" y="14"/>
                  </a:lnTo>
                  <a:lnTo>
                    <a:pt x="446" y="14"/>
                  </a:lnTo>
                  <a:lnTo>
                    <a:pt x="446" y="0"/>
                  </a:lnTo>
                  <a:lnTo>
                    <a:pt x="96" y="0"/>
                  </a:lnTo>
                  <a:lnTo>
                    <a:pt x="96" y="265"/>
                  </a:lnTo>
                  <a:lnTo>
                    <a:pt x="108" y="265"/>
                  </a:lnTo>
                  <a:lnTo>
                    <a:pt x="108" y="252"/>
                  </a:lnTo>
                  <a:close/>
                  <a:moveTo>
                    <a:pt x="0" y="388"/>
                  </a:moveTo>
                  <a:lnTo>
                    <a:pt x="54" y="388"/>
                  </a:lnTo>
                  <a:lnTo>
                    <a:pt x="54" y="368"/>
                  </a:lnTo>
                  <a:lnTo>
                    <a:pt x="0" y="368"/>
                  </a:lnTo>
                  <a:lnTo>
                    <a:pt x="0" y="388"/>
                  </a:lnTo>
                  <a:close/>
                  <a:moveTo>
                    <a:pt x="316" y="401"/>
                  </a:moveTo>
                  <a:lnTo>
                    <a:pt x="430" y="401"/>
                  </a:lnTo>
                  <a:lnTo>
                    <a:pt x="430" y="391"/>
                  </a:lnTo>
                  <a:lnTo>
                    <a:pt x="316" y="391"/>
                  </a:lnTo>
                  <a:lnTo>
                    <a:pt x="316" y="401"/>
                  </a:lnTo>
                  <a:close/>
                  <a:moveTo>
                    <a:pt x="523" y="378"/>
                  </a:moveTo>
                  <a:lnTo>
                    <a:pt x="538" y="378"/>
                  </a:lnTo>
                  <a:lnTo>
                    <a:pt x="538" y="368"/>
                  </a:lnTo>
                  <a:lnTo>
                    <a:pt x="523" y="368"/>
                  </a:lnTo>
                  <a:lnTo>
                    <a:pt x="523" y="378"/>
                  </a:lnTo>
                  <a:close/>
                  <a:moveTo>
                    <a:pt x="523" y="394"/>
                  </a:moveTo>
                  <a:lnTo>
                    <a:pt x="538" y="394"/>
                  </a:lnTo>
                  <a:lnTo>
                    <a:pt x="538" y="388"/>
                  </a:lnTo>
                  <a:lnTo>
                    <a:pt x="523" y="388"/>
                  </a:lnTo>
                  <a:lnTo>
                    <a:pt x="523" y="394"/>
                  </a:lnTo>
                  <a:close/>
                </a:path>
              </a:pathLst>
            </a:custGeom>
            <a:solidFill>
              <a:srgbClr val="000000"/>
            </a:solidFill>
            <a:ln w="4763">
              <a:solidFill>
                <a:srgbClr val="000000"/>
              </a:solidFill>
              <a:prstDash val="solid"/>
              <a:round/>
              <a:headEnd/>
              <a:tailEnd/>
            </a:ln>
          </p:spPr>
          <p:txBody>
            <a:bodyPr/>
            <a:lstStyle/>
            <a:p>
              <a:endParaRPr lang="en-US" b="0">
                <a:latin typeface="+mn-lt"/>
              </a:endParaRPr>
            </a:p>
          </p:txBody>
        </p:sp>
        <p:sp>
          <p:nvSpPr>
            <p:cNvPr id="1669134" name="Line 14"/>
            <p:cNvSpPr>
              <a:spLocks noChangeShapeType="1"/>
            </p:cNvSpPr>
            <p:nvPr/>
          </p:nvSpPr>
          <p:spPr bwMode="auto">
            <a:xfrm>
              <a:off x="1084" y="1257"/>
              <a:ext cx="430"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1669135" name="Line 15"/>
            <p:cNvSpPr>
              <a:spLocks noChangeShapeType="1"/>
            </p:cNvSpPr>
            <p:nvPr/>
          </p:nvSpPr>
          <p:spPr bwMode="auto">
            <a:xfrm flipV="1">
              <a:off x="1193" y="1257"/>
              <a:ext cx="1" cy="19"/>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1669136" name="Line 16"/>
            <p:cNvSpPr>
              <a:spLocks noChangeShapeType="1"/>
            </p:cNvSpPr>
            <p:nvPr/>
          </p:nvSpPr>
          <p:spPr bwMode="auto">
            <a:xfrm flipV="1">
              <a:off x="1301" y="1257"/>
              <a:ext cx="1" cy="19"/>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grpSp>
      <p:grpSp>
        <p:nvGrpSpPr>
          <p:cNvPr id="1669137" name="Group 17"/>
          <p:cNvGrpSpPr>
            <a:grpSpLocks/>
          </p:cNvGrpSpPr>
          <p:nvPr/>
        </p:nvGrpSpPr>
        <p:grpSpPr bwMode="auto">
          <a:xfrm>
            <a:off x="7477125" y="6096001"/>
            <a:ext cx="371475" cy="381000"/>
            <a:chOff x="1014" y="912"/>
            <a:chExt cx="574" cy="596"/>
          </a:xfrm>
        </p:grpSpPr>
        <p:sp>
          <p:nvSpPr>
            <p:cNvPr id="1669138" name="Freeform 18"/>
            <p:cNvSpPr>
              <a:spLocks/>
            </p:cNvSpPr>
            <p:nvPr/>
          </p:nvSpPr>
          <p:spPr bwMode="auto">
            <a:xfrm>
              <a:off x="1014" y="912"/>
              <a:ext cx="574" cy="596"/>
            </a:xfrm>
            <a:custGeom>
              <a:avLst/>
              <a:gdLst>
                <a:gd name="T0" fmla="*/ 124 w 574"/>
                <a:gd name="T1" fmla="*/ 391 h 596"/>
                <a:gd name="T2" fmla="*/ 0 w 574"/>
                <a:gd name="T3" fmla="*/ 391 h 596"/>
                <a:gd name="T4" fmla="*/ 0 w 574"/>
                <a:gd name="T5" fmla="*/ 596 h 596"/>
                <a:gd name="T6" fmla="*/ 574 w 574"/>
                <a:gd name="T7" fmla="*/ 596 h 596"/>
                <a:gd name="T8" fmla="*/ 574 w 574"/>
                <a:gd name="T9" fmla="*/ 391 h 596"/>
                <a:gd name="T10" fmla="*/ 446 w 574"/>
                <a:gd name="T11" fmla="*/ 391 h 596"/>
                <a:gd name="T12" fmla="*/ 446 w 574"/>
                <a:gd name="T13" fmla="*/ 364 h 596"/>
                <a:gd name="T14" fmla="*/ 500 w 574"/>
                <a:gd name="T15" fmla="*/ 364 h 596"/>
                <a:gd name="T16" fmla="*/ 500 w 574"/>
                <a:gd name="T17" fmla="*/ 0 h 596"/>
                <a:gd name="T18" fmla="*/ 70 w 574"/>
                <a:gd name="T19" fmla="*/ 0 h 596"/>
                <a:gd name="T20" fmla="*/ 70 w 574"/>
                <a:gd name="T21" fmla="*/ 364 h 596"/>
                <a:gd name="T22" fmla="*/ 124 w 574"/>
                <a:gd name="T23" fmla="*/ 364 h 596"/>
                <a:gd name="T24" fmla="*/ 124 w 574"/>
                <a:gd name="T25" fmla="*/ 391 h 5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4" h="596">
                  <a:moveTo>
                    <a:pt x="124" y="391"/>
                  </a:moveTo>
                  <a:lnTo>
                    <a:pt x="0" y="391"/>
                  </a:lnTo>
                  <a:lnTo>
                    <a:pt x="0" y="596"/>
                  </a:lnTo>
                  <a:lnTo>
                    <a:pt x="574" y="596"/>
                  </a:lnTo>
                  <a:lnTo>
                    <a:pt x="574" y="391"/>
                  </a:lnTo>
                  <a:lnTo>
                    <a:pt x="446" y="391"/>
                  </a:lnTo>
                  <a:lnTo>
                    <a:pt x="446" y="364"/>
                  </a:lnTo>
                  <a:lnTo>
                    <a:pt x="500" y="364"/>
                  </a:lnTo>
                  <a:lnTo>
                    <a:pt x="500" y="0"/>
                  </a:lnTo>
                  <a:lnTo>
                    <a:pt x="70" y="0"/>
                  </a:lnTo>
                  <a:lnTo>
                    <a:pt x="70" y="364"/>
                  </a:lnTo>
                  <a:lnTo>
                    <a:pt x="124" y="364"/>
                  </a:lnTo>
                  <a:lnTo>
                    <a:pt x="124" y="391"/>
                  </a:lnTo>
                  <a:close/>
                </a:path>
              </a:pathLst>
            </a:custGeom>
            <a:solidFill>
              <a:srgbClr val="FFFFFF"/>
            </a:solidFill>
            <a:ln w="15875">
              <a:solidFill>
                <a:srgbClr val="000000"/>
              </a:solidFill>
              <a:prstDash val="solid"/>
              <a:round/>
              <a:headEnd/>
              <a:tailEnd/>
            </a:ln>
          </p:spPr>
          <p:txBody>
            <a:bodyPr/>
            <a:lstStyle/>
            <a:p>
              <a:endParaRPr lang="en-US" b="0">
                <a:latin typeface="+mn-lt"/>
              </a:endParaRPr>
            </a:p>
          </p:txBody>
        </p:sp>
        <p:sp>
          <p:nvSpPr>
            <p:cNvPr id="1669139" name="Line 19"/>
            <p:cNvSpPr>
              <a:spLocks noChangeShapeType="1"/>
            </p:cNvSpPr>
            <p:nvPr/>
          </p:nvSpPr>
          <p:spPr bwMode="auto">
            <a:xfrm>
              <a:off x="1138" y="1303"/>
              <a:ext cx="322" cy="1"/>
            </a:xfrm>
            <a:prstGeom prst="line">
              <a:avLst/>
            </a:prstGeom>
            <a:noFill/>
            <a:ln w="1587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1669140" name="Line 20"/>
            <p:cNvSpPr>
              <a:spLocks noChangeShapeType="1"/>
            </p:cNvSpPr>
            <p:nvPr/>
          </p:nvSpPr>
          <p:spPr bwMode="auto">
            <a:xfrm>
              <a:off x="1138" y="1276"/>
              <a:ext cx="322" cy="1"/>
            </a:xfrm>
            <a:prstGeom prst="line">
              <a:avLst/>
            </a:prstGeom>
            <a:noFill/>
            <a:ln w="1587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1669141" name="Freeform 21"/>
            <p:cNvSpPr>
              <a:spLocks noEditPoints="1"/>
            </p:cNvSpPr>
            <p:nvPr/>
          </p:nvSpPr>
          <p:spPr bwMode="auto">
            <a:xfrm>
              <a:off x="1310" y="1323"/>
              <a:ext cx="233" cy="168"/>
            </a:xfrm>
            <a:custGeom>
              <a:avLst/>
              <a:gdLst>
                <a:gd name="T0" fmla="*/ 0 w 233"/>
                <a:gd name="T1" fmla="*/ 168 h 168"/>
                <a:gd name="T2" fmla="*/ 188 w 233"/>
                <a:gd name="T3" fmla="*/ 168 h 168"/>
                <a:gd name="T4" fmla="*/ 188 w 233"/>
                <a:gd name="T5" fmla="*/ 0 h 168"/>
                <a:gd name="T6" fmla="*/ 0 w 233"/>
                <a:gd name="T7" fmla="*/ 0 h 168"/>
                <a:gd name="T8" fmla="*/ 0 w 233"/>
                <a:gd name="T9" fmla="*/ 168 h 168"/>
                <a:gd name="T10" fmla="*/ 204 w 233"/>
                <a:gd name="T11" fmla="*/ 26 h 168"/>
                <a:gd name="T12" fmla="*/ 233 w 233"/>
                <a:gd name="T13" fmla="*/ 26 h 168"/>
                <a:gd name="T14" fmla="*/ 233 w 233"/>
                <a:gd name="T15" fmla="*/ 0 h 168"/>
                <a:gd name="T16" fmla="*/ 204 w 233"/>
                <a:gd name="T17" fmla="*/ 0 h 168"/>
                <a:gd name="T18" fmla="*/ 204 w 233"/>
                <a:gd name="T19" fmla="*/ 2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3" h="168">
                  <a:moveTo>
                    <a:pt x="0" y="168"/>
                  </a:moveTo>
                  <a:lnTo>
                    <a:pt x="188" y="168"/>
                  </a:lnTo>
                  <a:lnTo>
                    <a:pt x="188" y="0"/>
                  </a:lnTo>
                  <a:lnTo>
                    <a:pt x="0" y="0"/>
                  </a:lnTo>
                  <a:lnTo>
                    <a:pt x="0" y="168"/>
                  </a:lnTo>
                  <a:close/>
                  <a:moveTo>
                    <a:pt x="204" y="26"/>
                  </a:moveTo>
                  <a:lnTo>
                    <a:pt x="233" y="26"/>
                  </a:lnTo>
                  <a:lnTo>
                    <a:pt x="233" y="0"/>
                  </a:lnTo>
                  <a:lnTo>
                    <a:pt x="204" y="0"/>
                  </a:lnTo>
                  <a:lnTo>
                    <a:pt x="204" y="26"/>
                  </a:lnTo>
                  <a:close/>
                </a:path>
              </a:pathLst>
            </a:custGeom>
            <a:solidFill>
              <a:srgbClr val="FFFFFF"/>
            </a:solidFill>
            <a:ln w="4763">
              <a:solidFill>
                <a:srgbClr val="000000"/>
              </a:solidFill>
              <a:prstDash val="solid"/>
              <a:round/>
              <a:headEnd/>
              <a:tailEnd/>
            </a:ln>
          </p:spPr>
          <p:txBody>
            <a:bodyPr/>
            <a:lstStyle/>
            <a:p>
              <a:endParaRPr lang="en-US" b="0">
                <a:latin typeface="+mn-lt"/>
              </a:endParaRPr>
            </a:p>
          </p:txBody>
        </p:sp>
        <p:sp>
          <p:nvSpPr>
            <p:cNvPr id="1669142" name="Line 22"/>
            <p:cNvSpPr>
              <a:spLocks noChangeShapeType="1"/>
            </p:cNvSpPr>
            <p:nvPr/>
          </p:nvSpPr>
          <p:spPr bwMode="auto">
            <a:xfrm>
              <a:off x="1310" y="1379"/>
              <a:ext cx="188"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1669143" name="Line 23"/>
            <p:cNvSpPr>
              <a:spLocks noChangeShapeType="1"/>
            </p:cNvSpPr>
            <p:nvPr/>
          </p:nvSpPr>
          <p:spPr bwMode="auto">
            <a:xfrm>
              <a:off x="1310" y="1435"/>
              <a:ext cx="188"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1669144" name="Line 24"/>
            <p:cNvSpPr>
              <a:spLocks noChangeShapeType="1"/>
            </p:cNvSpPr>
            <p:nvPr/>
          </p:nvSpPr>
          <p:spPr bwMode="auto">
            <a:xfrm>
              <a:off x="1317" y="1405"/>
              <a:ext cx="172"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1669145" name="Rectangle 25"/>
            <p:cNvSpPr>
              <a:spLocks noChangeArrowheads="1"/>
            </p:cNvSpPr>
            <p:nvPr/>
          </p:nvSpPr>
          <p:spPr bwMode="auto">
            <a:xfrm>
              <a:off x="1416" y="1389"/>
              <a:ext cx="54" cy="36"/>
            </a:xfrm>
            <a:prstGeom prst="rect">
              <a:avLst/>
            </a:prstGeom>
            <a:noFill/>
            <a:ln w="4763">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US" b="0">
                <a:latin typeface="+mn-lt"/>
              </a:endParaRPr>
            </a:p>
          </p:txBody>
        </p:sp>
        <p:sp>
          <p:nvSpPr>
            <p:cNvPr id="1669146" name="Freeform 26"/>
            <p:cNvSpPr>
              <a:spLocks noEditPoints="1"/>
            </p:cNvSpPr>
            <p:nvPr/>
          </p:nvSpPr>
          <p:spPr bwMode="auto">
            <a:xfrm>
              <a:off x="1030" y="955"/>
              <a:ext cx="538" cy="401"/>
            </a:xfrm>
            <a:custGeom>
              <a:avLst/>
              <a:gdLst>
                <a:gd name="T0" fmla="*/ 452 w 538"/>
                <a:gd name="T1" fmla="*/ 285 h 401"/>
                <a:gd name="T2" fmla="*/ 472 w 538"/>
                <a:gd name="T3" fmla="*/ 285 h 401"/>
                <a:gd name="T4" fmla="*/ 472 w 538"/>
                <a:gd name="T5" fmla="*/ 278 h 401"/>
                <a:gd name="T6" fmla="*/ 452 w 538"/>
                <a:gd name="T7" fmla="*/ 278 h 401"/>
                <a:gd name="T8" fmla="*/ 452 w 538"/>
                <a:gd name="T9" fmla="*/ 285 h 401"/>
                <a:gd name="T10" fmla="*/ 121 w 538"/>
                <a:gd name="T11" fmla="*/ 239 h 401"/>
                <a:gd name="T12" fmla="*/ 121 w 538"/>
                <a:gd name="T13" fmla="*/ 27 h 401"/>
                <a:gd name="T14" fmla="*/ 417 w 538"/>
                <a:gd name="T15" fmla="*/ 27 h 401"/>
                <a:gd name="T16" fmla="*/ 417 w 538"/>
                <a:gd name="T17" fmla="*/ 239 h 401"/>
                <a:gd name="T18" fmla="*/ 121 w 538"/>
                <a:gd name="T19" fmla="*/ 239 h 401"/>
                <a:gd name="T20" fmla="*/ 108 w 538"/>
                <a:gd name="T21" fmla="*/ 252 h 401"/>
                <a:gd name="T22" fmla="*/ 430 w 538"/>
                <a:gd name="T23" fmla="*/ 252 h 401"/>
                <a:gd name="T24" fmla="*/ 430 w 538"/>
                <a:gd name="T25" fmla="*/ 14 h 401"/>
                <a:gd name="T26" fmla="*/ 446 w 538"/>
                <a:gd name="T27" fmla="*/ 14 h 401"/>
                <a:gd name="T28" fmla="*/ 446 w 538"/>
                <a:gd name="T29" fmla="*/ 0 h 401"/>
                <a:gd name="T30" fmla="*/ 96 w 538"/>
                <a:gd name="T31" fmla="*/ 0 h 401"/>
                <a:gd name="T32" fmla="*/ 96 w 538"/>
                <a:gd name="T33" fmla="*/ 265 h 401"/>
                <a:gd name="T34" fmla="*/ 108 w 538"/>
                <a:gd name="T35" fmla="*/ 265 h 401"/>
                <a:gd name="T36" fmla="*/ 108 w 538"/>
                <a:gd name="T37" fmla="*/ 252 h 401"/>
                <a:gd name="T38" fmla="*/ 0 w 538"/>
                <a:gd name="T39" fmla="*/ 388 h 401"/>
                <a:gd name="T40" fmla="*/ 54 w 538"/>
                <a:gd name="T41" fmla="*/ 388 h 401"/>
                <a:gd name="T42" fmla="*/ 54 w 538"/>
                <a:gd name="T43" fmla="*/ 368 h 401"/>
                <a:gd name="T44" fmla="*/ 0 w 538"/>
                <a:gd name="T45" fmla="*/ 368 h 401"/>
                <a:gd name="T46" fmla="*/ 0 w 538"/>
                <a:gd name="T47" fmla="*/ 388 h 401"/>
                <a:gd name="T48" fmla="*/ 316 w 538"/>
                <a:gd name="T49" fmla="*/ 401 h 401"/>
                <a:gd name="T50" fmla="*/ 430 w 538"/>
                <a:gd name="T51" fmla="*/ 401 h 401"/>
                <a:gd name="T52" fmla="*/ 430 w 538"/>
                <a:gd name="T53" fmla="*/ 391 h 401"/>
                <a:gd name="T54" fmla="*/ 316 w 538"/>
                <a:gd name="T55" fmla="*/ 391 h 401"/>
                <a:gd name="T56" fmla="*/ 316 w 538"/>
                <a:gd name="T57" fmla="*/ 401 h 401"/>
                <a:gd name="T58" fmla="*/ 523 w 538"/>
                <a:gd name="T59" fmla="*/ 378 h 401"/>
                <a:gd name="T60" fmla="*/ 538 w 538"/>
                <a:gd name="T61" fmla="*/ 378 h 401"/>
                <a:gd name="T62" fmla="*/ 538 w 538"/>
                <a:gd name="T63" fmla="*/ 368 h 401"/>
                <a:gd name="T64" fmla="*/ 523 w 538"/>
                <a:gd name="T65" fmla="*/ 368 h 401"/>
                <a:gd name="T66" fmla="*/ 523 w 538"/>
                <a:gd name="T67" fmla="*/ 378 h 401"/>
                <a:gd name="T68" fmla="*/ 523 w 538"/>
                <a:gd name="T69" fmla="*/ 394 h 401"/>
                <a:gd name="T70" fmla="*/ 538 w 538"/>
                <a:gd name="T71" fmla="*/ 394 h 401"/>
                <a:gd name="T72" fmla="*/ 538 w 538"/>
                <a:gd name="T73" fmla="*/ 388 h 401"/>
                <a:gd name="T74" fmla="*/ 523 w 538"/>
                <a:gd name="T75" fmla="*/ 388 h 401"/>
                <a:gd name="T76" fmla="*/ 523 w 538"/>
                <a:gd name="T77" fmla="*/ 394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38" h="401">
                  <a:moveTo>
                    <a:pt x="452" y="285"/>
                  </a:moveTo>
                  <a:lnTo>
                    <a:pt x="472" y="285"/>
                  </a:lnTo>
                  <a:lnTo>
                    <a:pt x="472" y="278"/>
                  </a:lnTo>
                  <a:lnTo>
                    <a:pt x="452" y="278"/>
                  </a:lnTo>
                  <a:lnTo>
                    <a:pt x="452" y="285"/>
                  </a:lnTo>
                  <a:close/>
                  <a:moveTo>
                    <a:pt x="121" y="239"/>
                  </a:moveTo>
                  <a:lnTo>
                    <a:pt x="121" y="27"/>
                  </a:lnTo>
                  <a:lnTo>
                    <a:pt x="417" y="27"/>
                  </a:lnTo>
                  <a:lnTo>
                    <a:pt x="417" y="239"/>
                  </a:lnTo>
                  <a:lnTo>
                    <a:pt x="121" y="239"/>
                  </a:lnTo>
                  <a:close/>
                  <a:moveTo>
                    <a:pt x="108" y="252"/>
                  </a:moveTo>
                  <a:lnTo>
                    <a:pt x="430" y="252"/>
                  </a:lnTo>
                  <a:lnTo>
                    <a:pt x="430" y="14"/>
                  </a:lnTo>
                  <a:lnTo>
                    <a:pt x="446" y="14"/>
                  </a:lnTo>
                  <a:lnTo>
                    <a:pt x="446" y="0"/>
                  </a:lnTo>
                  <a:lnTo>
                    <a:pt x="96" y="0"/>
                  </a:lnTo>
                  <a:lnTo>
                    <a:pt x="96" y="265"/>
                  </a:lnTo>
                  <a:lnTo>
                    <a:pt x="108" y="265"/>
                  </a:lnTo>
                  <a:lnTo>
                    <a:pt x="108" y="252"/>
                  </a:lnTo>
                  <a:close/>
                  <a:moveTo>
                    <a:pt x="0" y="388"/>
                  </a:moveTo>
                  <a:lnTo>
                    <a:pt x="54" y="388"/>
                  </a:lnTo>
                  <a:lnTo>
                    <a:pt x="54" y="368"/>
                  </a:lnTo>
                  <a:lnTo>
                    <a:pt x="0" y="368"/>
                  </a:lnTo>
                  <a:lnTo>
                    <a:pt x="0" y="388"/>
                  </a:lnTo>
                  <a:close/>
                  <a:moveTo>
                    <a:pt x="316" y="401"/>
                  </a:moveTo>
                  <a:lnTo>
                    <a:pt x="430" y="401"/>
                  </a:lnTo>
                  <a:lnTo>
                    <a:pt x="430" y="391"/>
                  </a:lnTo>
                  <a:lnTo>
                    <a:pt x="316" y="391"/>
                  </a:lnTo>
                  <a:lnTo>
                    <a:pt x="316" y="401"/>
                  </a:lnTo>
                  <a:close/>
                  <a:moveTo>
                    <a:pt x="523" y="378"/>
                  </a:moveTo>
                  <a:lnTo>
                    <a:pt x="538" y="378"/>
                  </a:lnTo>
                  <a:lnTo>
                    <a:pt x="538" y="368"/>
                  </a:lnTo>
                  <a:lnTo>
                    <a:pt x="523" y="368"/>
                  </a:lnTo>
                  <a:lnTo>
                    <a:pt x="523" y="378"/>
                  </a:lnTo>
                  <a:close/>
                  <a:moveTo>
                    <a:pt x="523" y="394"/>
                  </a:moveTo>
                  <a:lnTo>
                    <a:pt x="538" y="394"/>
                  </a:lnTo>
                  <a:lnTo>
                    <a:pt x="538" y="388"/>
                  </a:lnTo>
                  <a:lnTo>
                    <a:pt x="523" y="388"/>
                  </a:lnTo>
                  <a:lnTo>
                    <a:pt x="523" y="394"/>
                  </a:lnTo>
                  <a:close/>
                </a:path>
              </a:pathLst>
            </a:custGeom>
            <a:solidFill>
              <a:srgbClr val="000000"/>
            </a:solidFill>
            <a:ln w="4763">
              <a:solidFill>
                <a:srgbClr val="000000"/>
              </a:solidFill>
              <a:prstDash val="solid"/>
              <a:round/>
              <a:headEnd/>
              <a:tailEnd/>
            </a:ln>
          </p:spPr>
          <p:txBody>
            <a:bodyPr/>
            <a:lstStyle/>
            <a:p>
              <a:endParaRPr lang="en-US" b="0">
                <a:latin typeface="+mn-lt"/>
              </a:endParaRPr>
            </a:p>
          </p:txBody>
        </p:sp>
        <p:sp>
          <p:nvSpPr>
            <p:cNvPr id="1669147" name="Line 27"/>
            <p:cNvSpPr>
              <a:spLocks noChangeShapeType="1"/>
            </p:cNvSpPr>
            <p:nvPr/>
          </p:nvSpPr>
          <p:spPr bwMode="auto">
            <a:xfrm>
              <a:off x="1084" y="1257"/>
              <a:ext cx="430"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1669148" name="Line 28"/>
            <p:cNvSpPr>
              <a:spLocks noChangeShapeType="1"/>
            </p:cNvSpPr>
            <p:nvPr/>
          </p:nvSpPr>
          <p:spPr bwMode="auto">
            <a:xfrm flipV="1">
              <a:off x="1193" y="1257"/>
              <a:ext cx="1" cy="19"/>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1669149" name="Line 29"/>
            <p:cNvSpPr>
              <a:spLocks noChangeShapeType="1"/>
            </p:cNvSpPr>
            <p:nvPr/>
          </p:nvSpPr>
          <p:spPr bwMode="auto">
            <a:xfrm flipV="1">
              <a:off x="1301" y="1257"/>
              <a:ext cx="1" cy="19"/>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grpSp>
      <p:grpSp>
        <p:nvGrpSpPr>
          <p:cNvPr id="1669150" name="Group 30"/>
          <p:cNvGrpSpPr>
            <a:grpSpLocks/>
          </p:cNvGrpSpPr>
          <p:nvPr/>
        </p:nvGrpSpPr>
        <p:grpSpPr bwMode="auto">
          <a:xfrm>
            <a:off x="1219200" y="6096001"/>
            <a:ext cx="371475" cy="381000"/>
            <a:chOff x="1014" y="912"/>
            <a:chExt cx="574" cy="596"/>
          </a:xfrm>
        </p:grpSpPr>
        <p:sp>
          <p:nvSpPr>
            <p:cNvPr id="1669151" name="Freeform 31"/>
            <p:cNvSpPr>
              <a:spLocks/>
            </p:cNvSpPr>
            <p:nvPr/>
          </p:nvSpPr>
          <p:spPr bwMode="auto">
            <a:xfrm>
              <a:off x="1014" y="912"/>
              <a:ext cx="574" cy="596"/>
            </a:xfrm>
            <a:custGeom>
              <a:avLst/>
              <a:gdLst>
                <a:gd name="T0" fmla="*/ 124 w 574"/>
                <a:gd name="T1" fmla="*/ 391 h 596"/>
                <a:gd name="T2" fmla="*/ 0 w 574"/>
                <a:gd name="T3" fmla="*/ 391 h 596"/>
                <a:gd name="T4" fmla="*/ 0 w 574"/>
                <a:gd name="T5" fmla="*/ 596 h 596"/>
                <a:gd name="T6" fmla="*/ 574 w 574"/>
                <a:gd name="T7" fmla="*/ 596 h 596"/>
                <a:gd name="T8" fmla="*/ 574 w 574"/>
                <a:gd name="T9" fmla="*/ 391 h 596"/>
                <a:gd name="T10" fmla="*/ 446 w 574"/>
                <a:gd name="T11" fmla="*/ 391 h 596"/>
                <a:gd name="T12" fmla="*/ 446 w 574"/>
                <a:gd name="T13" fmla="*/ 364 h 596"/>
                <a:gd name="T14" fmla="*/ 500 w 574"/>
                <a:gd name="T15" fmla="*/ 364 h 596"/>
                <a:gd name="T16" fmla="*/ 500 w 574"/>
                <a:gd name="T17" fmla="*/ 0 h 596"/>
                <a:gd name="T18" fmla="*/ 70 w 574"/>
                <a:gd name="T19" fmla="*/ 0 h 596"/>
                <a:gd name="T20" fmla="*/ 70 w 574"/>
                <a:gd name="T21" fmla="*/ 364 h 596"/>
                <a:gd name="T22" fmla="*/ 124 w 574"/>
                <a:gd name="T23" fmla="*/ 364 h 596"/>
                <a:gd name="T24" fmla="*/ 124 w 574"/>
                <a:gd name="T25" fmla="*/ 391 h 5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4" h="596">
                  <a:moveTo>
                    <a:pt x="124" y="391"/>
                  </a:moveTo>
                  <a:lnTo>
                    <a:pt x="0" y="391"/>
                  </a:lnTo>
                  <a:lnTo>
                    <a:pt x="0" y="596"/>
                  </a:lnTo>
                  <a:lnTo>
                    <a:pt x="574" y="596"/>
                  </a:lnTo>
                  <a:lnTo>
                    <a:pt x="574" y="391"/>
                  </a:lnTo>
                  <a:lnTo>
                    <a:pt x="446" y="391"/>
                  </a:lnTo>
                  <a:lnTo>
                    <a:pt x="446" y="364"/>
                  </a:lnTo>
                  <a:lnTo>
                    <a:pt x="500" y="364"/>
                  </a:lnTo>
                  <a:lnTo>
                    <a:pt x="500" y="0"/>
                  </a:lnTo>
                  <a:lnTo>
                    <a:pt x="70" y="0"/>
                  </a:lnTo>
                  <a:lnTo>
                    <a:pt x="70" y="364"/>
                  </a:lnTo>
                  <a:lnTo>
                    <a:pt x="124" y="364"/>
                  </a:lnTo>
                  <a:lnTo>
                    <a:pt x="124" y="391"/>
                  </a:lnTo>
                  <a:close/>
                </a:path>
              </a:pathLst>
            </a:custGeom>
            <a:solidFill>
              <a:srgbClr val="FFFFFF"/>
            </a:solidFill>
            <a:ln w="15875">
              <a:solidFill>
                <a:srgbClr val="000000"/>
              </a:solidFill>
              <a:prstDash val="solid"/>
              <a:round/>
              <a:headEnd/>
              <a:tailEnd/>
            </a:ln>
          </p:spPr>
          <p:txBody>
            <a:bodyPr/>
            <a:lstStyle/>
            <a:p>
              <a:endParaRPr lang="en-US" b="0">
                <a:latin typeface="+mn-lt"/>
              </a:endParaRPr>
            </a:p>
          </p:txBody>
        </p:sp>
        <p:sp>
          <p:nvSpPr>
            <p:cNvPr id="1669152" name="Line 32"/>
            <p:cNvSpPr>
              <a:spLocks noChangeShapeType="1"/>
            </p:cNvSpPr>
            <p:nvPr/>
          </p:nvSpPr>
          <p:spPr bwMode="auto">
            <a:xfrm>
              <a:off x="1138" y="1303"/>
              <a:ext cx="322" cy="1"/>
            </a:xfrm>
            <a:prstGeom prst="line">
              <a:avLst/>
            </a:prstGeom>
            <a:noFill/>
            <a:ln w="1587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1669153" name="Line 33"/>
            <p:cNvSpPr>
              <a:spLocks noChangeShapeType="1"/>
            </p:cNvSpPr>
            <p:nvPr/>
          </p:nvSpPr>
          <p:spPr bwMode="auto">
            <a:xfrm>
              <a:off x="1138" y="1276"/>
              <a:ext cx="322" cy="1"/>
            </a:xfrm>
            <a:prstGeom prst="line">
              <a:avLst/>
            </a:prstGeom>
            <a:noFill/>
            <a:ln w="1587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1669154" name="Freeform 34"/>
            <p:cNvSpPr>
              <a:spLocks noEditPoints="1"/>
            </p:cNvSpPr>
            <p:nvPr/>
          </p:nvSpPr>
          <p:spPr bwMode="auto">
            <a:xfrm>
              <a:off x="1310" y="1323"/>
              <a:ext cx="233" cy="168"/>
            </a:xfrm>
            <a:custGeom>
              <a:avLst/>
              <a:gdLst>
                <a:gd name="T0" fmla="*/ 0 w 233"/>
                <a:gd name="T1" fmla="*/ 168 h 168"/>
                <a:gd name="T2" fmla="*/ 188 w 233"/>
                <a:gd name="T3" fmla="*/ 168 h 168"/>
                <a:gd name="T4" fmla="*/ 188 w 233"/>
                <a:gd name="T5" fmla="*/ 0 h 168"/>
                <a:gd name="T6" fmla="*/ 0 w 233"/>
                <a:gd name="T7" fmla="*/ 0 h 168"/>
                <a:gd name="T8" fmla="*/ 0 w 233"/>
                <a:gd name="T9" fmla="*/ 168 h 168"/>
                <a:gd name="T10" fmla="*/ 204 w 233"/>
                <a:gd name="T11" fmla="*/ 26 h 168"/>
                <a:gd name="T12" fmla="*/ 233 w 233"/>
                <a:gd name="T13" fmla="*/ 26 h 168"/>
                <a:gd name="T14" fmla="*/ 233 w 233"/>
                <a:gd name="T15" fmla="*/ 0 h 168"/>
                <a:gd name="T16" fmla="*/ 204 w 233"/>
                <a:gd name="T17" fmla="*/ 0 h 168"/>
                <a:gd name="T18" fmla="*/ 204 w 233"/>
                <a:gd name="T19" fmla="*/ 2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3" h="168">
                  <a:moveTo>
                    <a:pt x="0" y="168"/>
                  </a:moveTo>
                  <a:lnTo>
                    <a:pt x="188" y="168"/>
                  </a:lnTo>
                  <a:lnTo>
                    <a:pt x="188" y="0"/>
                  </a:lnTo>
                  <a:lnTo>
                    <a:pt x="0" y="0"/>
                  </a:lnTo>
                  <a:lnTo>
                    <a:pt x="0" y="168"/>
                  </a:lnTo>
                  <a:close/>
                  <a:moveTo>
                    <a:pt x="204" y="26"/>
                  </a:moveTo>
                  <a:lnTo>
                    <a:pt x="233" y="26"/>
                  </a:lnTo>
                  <a:lnTo>
                    <a:pt x="233" y="0"/>
                  </a:lnTo>
                  <a:lnTo>
                    <a:pt x="204" y="0"/>
                  </a:lnTo>
                  <a:lnTo>
                    <a:pt x="204" y="26"/>
                  </a:lnTo>
                  <a:close/>
                </a:path>
              </a:pathLst>
            </a:custGeom>
            <a:solidFill>
              <a:srgbClr val="FFFFFF"/>
            </a:solidFill>
            <a:ln w="4763">
              <a:solidFill>
                <a:srgbClr val="000000"/>
              </a:solidFill>
              <a:prstDash val="solid"/>
              <a:round/>
              <a:headEnd/>
              <a:tailEnd/>
            </a:ln>
          </p:spPr>
          <p:txBody>
            <a:bodyPr/>
            <a:lstStyle/>
            <a:p>
              <a:endParaRPr lang="en-US" b="0">
                <a:latin typeface="+mn-lt"/>
              </a:endParaRPr>
            </a:p>
          </p:txBody>
        </p:sp>
        <p:sp>
          <p:nvSpPr>
            <p:cNvPr id="1669155" name="Line 35"/>
            <p:cNvSpPr>
              <a:spLocks noChangeShapeType="1"/>
            </p:cNvSpPr>
            <p:nvPr/>
          </p:nvSpPr>
          <p:spPr bwMode="auto">
            <a:xfrm>
              <a:off x="1310" y="1379"/>
              <a:ext cx="188"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1669156" name="Line 36"/>
            <p:cNvSpPr>
              <a:spLocks noChangeShapeType="1"/>
            </p:cNvSpPr>
            <p:nvPr/>
          </p:nvSpPr>
          <p:spPr bwMode="auto">
            <a:xfrm>
              <a:off x="1310" y="1435"/>
              <a:ext cx="188"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1669157" name="Line 37"/>
            <p:cNvSpPr>
              <a:spLocks noChangeShapeType="1"/>
            </p:cNvSpPr>
            <p:nvPr/>
          </p:nvSpPr>
          <p:spPr bwMode="auto">
            <a:xfrm>
              <a:off x="1317" y="1405"/>
              <a:ext cx="172"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1669158" name="Rectangle 38"/>
            <p:cNvSpPr>
              <a:spLocks noChangeArrowheads="1"/>
            </p:cNvSpPr>
            <p:nvPr/>
          </p:nvSpPr>
          <p:spPr bwMode="auto">
            <a:xfrm>
              <a:off x="1416" y="1389"/>
              <a:ext cx="54" cy="36"/>
            </a:xfrm>
            <a:prstGeom prst="rect">
              <a:avLst/>
            </a:prstGeom>
            <a:noFill/>
            <a:ln w="4763">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US" b="0">
                <a:latin typeface="+mn-lt"/>
              </a:endParaRPr>
            </a:p>
          </p:txBody>
        </p:sp>
        <p:sp>
          <p:nvSpPr>
            <p:cNvPr id="1669159" name="Freeform 39"/>
            <p:cNvSpPr>
              <a:spLocks noEditPoints="1"/>
            </p:cNvSpPr>
            <p:nvPr/>
          </p:nvSpPr>
          <p:spPr bwMode="auto">
            <a:xfrm>
              <a:off x="1030" y="955"/>
              <a:ext cx="538" cy="401"/>
            </a:xfrm>
            <a:custGeom>
              <a:avLst/>
              <a:gdLst>
                <a:gd name="T0" fmla="*/ 452 w 538"/>
                <a:gd name="T1" fmla="*/ 285 h 401"/>
                <a:gd name="T2" fmla="*/ 472 w 538"/>
                <a:gd name="T3" fmla="*/ 285 h 401"/>
                <a:gd name="T4" fmla="*/ 472 w 538"/>
                <a:gd name="T5" fmla="*/ 278 h 401"/>
                <a:gd name="T6" fmla="*/ 452 w 538"/>
                <a:gd name="T7" fmla="*/ 278 h 401"/>
                <a:gd name="T8" fmla="*/ 452 w 538"/>
                <a:gd name="T9" fmla="*/ 285 h 401"/>
                <a:gd name="T10" fmla="*/ 121 w 538"/>
                <a:gd name="T11" fmla="*/ 239 h 401"/>
                <a:gd name="T12" fmla="*/ 121 w 538"/>
                <a:gd name="T13" fmla="*/ 27 h 401"/>
                <a:gd name="T14" fmla="*/ 417 w 538"/>
                <a:gd name="T15" fmla="*/ 27 h 401"/>
                <a:gd name="T16" fmla="*/ 417 w 538"/>
                <a:gd name="T17" fmla="*/ 239 h 401"/>
                <a:gd name="T18" fmla="*/ 121 w 538"/>
                <a:gd name="T19" fmla="*/ 239 h 401"/>
                <a:gd name="T20" fmla="*/ 108 w 538"/>
                <a:gd name="T21" fmla="*/ 252 h 401"/>
                <a:gd name="T22" fmla="*/ 430 w 538"/>
                <a:gd name="T23" fmla="*/ 252 h 401"/>
                <a:gd name="T24" fmla="*/ 430 w 538"/>
                <a:gd name="T25" fmla="*/ 14 h 401"/>
                <a:gd name="T26" fmla="*/ 446 w 538"/>
                <a:gd name="T27" fmla="*/ 14 h 401"/>
                <a:gd name="T28" fmla="*/ 446 w 538"/>
                <a:gd name="T29" fmla="*/ 0 h 401"/>
                <a:gd name="T30" fmla="*/ 96 w 538"/>
                <a:gd name="T31" fmla="*/ 0 h 401"/>
                <a:gd name="T32" fmla="*/ 96 w 538"/>
                <a:gd name="T33" fmla="*/ 265 h 401"/>
                <a:gd name="T34" fmla="*/ 108 w 538"/>
                <a:gd name="T35" fmla="*/ 265 h 401"/>
                <a:gd name="T36" fmla="*/ 108 w 538"/>
                <a:gd name="T37" fmla="*/ 252 h 401"/>
                <a:gd name="T38" fmla="*/ 0 w 538"/>
                <a:gd name="T39" fmla="*/ 388 h 401"/>
                <a:gd name="T40" fmla="*/ 54 w 538"/>
                <a:gd name="T41" fmla="*/ 388 h 401"/>
                <a:gd name="T42" fmla="*/ 54 w 538"/>
                <a:gd name="T43" fmla="*/ 368 h 401"/>
                <a:gd name="T44" fmla="*/ 0 w 538"/>
                <a:gd name="T45" fmla="*/ 368 h 401"/>
                <a:gd name="T46" fmla="*/ 0 w 538"/>
                <a:gd name="T47" fmla="*/ 388 h 401"/>
                <a:gd name="T48" fmla="*/ 316 w 538"/>
                <a:gd name="T49" fmla="*/ 401 h 401"/>
                <a:gd name="T50" fmla="*/ 430 w 538"/>
                <a:gd name="T51" fmla="*/ 401 h 401"/>
                <a:gd name="T52" fmla="*/ 430 w 538"/>
                <a:gd name="T53" fmla="*/ 391 h 401"/>
                <a:gd name="T54" fmla="*/ 316 w 538"/>
                <a:gd name="T55" fmla="*/ 391 h 401"/>
                <a:gd name="T56" fmla="*/ 316 w 538"/>
                <a:gd name="T57" fmla="*/ 401 h 401"/>
                <a:gd name="T58" fmla="*/ 523 w 538"/>
                <a:gd name="T59" fmla="*/ 378 h 401"/>
                <a:gd name="T60" fmla="*/ 538 w 538"/>
                <a:gd name="T61" fmla="*/ 378 h 401"/>
                <a:gd name="T62" fmla="*/ 538 w 538"/>
                <a:gd name="T63" fmla="*/ 368 h 401"/>
                <a:gd name="T64" fmla="*/ 523 w 538"/>
                <a:gd name="T65" fmla="*/ 368 h 401"/>
                <a:gd name="T66" fmla="*/ 523 w 538"/>
                <a:gd name="T67" fmla="*/ 378 h 401"/>
                <a:gd name="T68" fmla="*/ 523 w 538"/>
                <a:gd name="T69" fmla="*/ 394 h 401"/>
                <a:gd name="T70" fmla="*/ 538 w 538"/>
                <a:gd name="T71" fmla="*/ 394 h 401"/>
                <a:gd name="T72" fmla="*/ 538 w 538"/>
                <a:gd name="T73" fmla="*/ 388 h 401"/>
                <a:gd name="T74" fmla="*/ 523 w 538"/>
                <a:gd name="T75" fmla="*/ 388 h 401"/>
                <a:gd name="T76" fmla="*/ 523 w 538"/>
                <a:gd name="T77" fmla="*/ 394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38" h="401">
                  <a:moveTo>
                    <a:pt x="452" y="285"/>
                  </a:moveTo>
                  <a:lnTo>
                    <a:pt x="472" y="285"/>
                  </a:lnTo>
                  <a:lnTo>
                    <a:pt x="472" y="278"/>
                  </a:lnTo>
                  <a:lnTo>
                    <a:pt x="452" y="278"/>
                  </a:lnTo>
                  <a:lnTo>
                    <a:pt x="452" y="285"/>
                  </a:lnTo>
                  <a:close/>
                  <a:moveTo>
                    <a:pt x="121" y="239"/>
                  </a:moveTo>
                  <a:lnTo>
                    <a:pt x="121" y="27"/>
                  </a:lnTo>
                  <a:lnTo>
                    <a:pt x="417" y="27"/>
                  </a:lnTo>
                  <a:lnTo>
                    <a:pt x="417" y="239"/>
                  </a:lnTo>
                  <a:lnTo>
                    <a:pt x="121" y="239"/>
                  </a:lnTo>
                  <a:close/>
                  <a:moveTo>
                    <a:pt x="108" y="252"/>
                  </a:moveTo>
                  <a:lnTo>
                    <a:pt x="430" y="252"/>
                  </a:lnTo>
                  <a:lnTo>
                    <a:pt x="430" y="14"/>
                  </a:lnTo>
                  <a:lnTo>
                    <a:pt x="446" y="14"/>
                  </a:lnTo>
                  <a:lnTo>
                    <a:pt x="446" y="0"/>
                  </a:lnTo>
                  <a:lnTo>
                    <a:pt x="96" y="0"/>
                  </a:lnTo>
                  <a:lnTo>
                    <a:pt x="96" y="265"/>
                  </a:lnTo>
                  <a:lnTo>
                    <a:pt x="108" y="265"/>
                  </a:lnTo>
                  <a:lnTo>
                    <a:pt x="108" y="252"/>
                  </a:lnTo>
                  <a:close/>
                  <a:moveTo>
                    <a:pt x="0" y="388"/>
                  </a:moveTo>
                  <a:lnTo>
                    <a:pt x="54" y="388"/>
                  </a:lnTo>
                  <a:lnTo>
                    <a:pt x="54" y="368"/>
                  </a:lnTo>
                  <a:lnTo>
                    <a:pt x="0" y="368"/>
                  </a:lnTo>
                  <a:lnTo>
                    <a:pt x="0" y="388"/>
                  </a:lnTo>
                  <a:close/>
                  <a:moveTo>
                    <a:pt x="316" y="401"/>
                  </a:moveTo>
                  <a:lnTo>
                    <a:pt x="430" y="401"/>
                  </a:lnTo>
                  <a:lnTo>
                    <a:pt x="430" y="391"/>
                  </a:lnTo>
                  <a:lnTo>
                    <a:pt x="316" y="391"/>
                  </a:lnTo>
                  <a:lnTo>
                    <a:pt x="316" y="401"/>
                  </a:lnTo>
                  <a:close/>
                  <a:moveTo>
                    <a:pt x="523" y="378"/>
                  </a:moveTo>
                  <a:lnTo>
                    <a:pt x="538" y="378"/>
                  </a:lnTo>
                  <a:lnTo>
                    <a:pt x="538" y="368"/>
                  </a:lnTo>
                  <a:lnTo>
                    <a:pt x="523" y="368"/>
                  </a:lnTo>
                  <a:lnTo>
                    <a:pt x="523" y="378"/>
                  </a:lnTo>
                  <a:close/>
                  <a:moveTo>
                    <a:pt x="523" y="394"/>
                  </a:moveTo>
                  <a:lnTo>
                    <a:pt x="538" y="394"/>
                  </a:lnTo>
                  <a:lnTo>
                    <a:pt x="538" y="388"/>
                  </a:lnTo>
                  <a:lnTo>
                    <a:pt x="523" y="388"/>
                  </a:lnTo>
                  <a:lnTo>
                    <a:pt x="523" y="394"/>
                  </a:lnTo>
                  <a:close/>
                </a:path>
              </a:pathLst>
            </a:custGeom>
            <a:solidFill>
              <a:srgbClr val="000000"/>
            </a:solidFill>
            <a:ln w="4763">
              <a:solidFill>
                <a:srgbClr val="000000"/>
              </a:solidFill>
              <a:prstDash val="solid"/>
              <a:round/>
              <a:headEnd/>
              <a:tailEnd/>
            </a:ln>
          </p:spPr>
          <p:txBody>
            <a:bodyPr/>
            <a:lstStyle/>
            <a:p>
              <a:endParaRPr lang="en-US" b="0">
                <a:latin typeface="+mn-lt"/>
              </a:endParaRPr>
            </a:p>
          </p:txBody>
        </p:sp>
        <p:sp>
          <p:nvSpPr>
            <p:cNvPr id="1669160" name="Line 40"/>
            <p:cNvSpPr>
              <a:spLocks noChangeShapeType="1"/>
            </p:cNvSpPr>
            <p:nvPr/>
          </p:nvSpPr>
          <p:spPr bwMode="auto">
            <a:xfrm>
              <a:off x="1084" y="1257"/>
              <a:ext cx="430"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1669161" name="Line 41"/>
            <p:cNvSpPr>
              <a:spLocks noChangeShapeType="1"/>
            </p:cNvSpPr>
            <p:nvPr/>
          </p:nvSpPr>
          <p:spPr bwMode="auto">
            <a:xfrm flipV="1">
              <a:off x="1193" y="1257"/>
              <a:ext cx="1" cy="19"/>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1669162" name="Line 42"/>
            <p:cNvSpPr>
              <a:spLocks noChangeShapeType="1"/>
            </p:cNvSpPr>
            <p:nvPr/>
          </p:nvSpPr>
          <p:spPr bwMode="auto">
            <a:xfrm flipV="1">
              <a:off x="1301" y="1257"/>
              <a:ext cx="1" cy="19"/>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grpSp>
      <p:grpSp>
        <p:nvGrpSpPr>
          <p:cNvPr id="1669163" name="Group 43"/>
          <p:cNvGrpSpPr>
            <a:grpSpLocks/>
          </p:cNvGrpSpPr>
          <p:nvPr/>
        </p:nvGrpSpPr>
        <p:grpSpPr bwMode="auto">
          <a:xfrm>
            <a:off x="2895600" y="6096001"/>
            <a:ext cx="371475" cy="381000"/>
            <a:chOff x="1014" y="912"/>
            <a:chExt cx="574" cy="596"/>
          </a:xfrm>
        </p:grpSpPr>
        <p:sp>
          <p:nvSpPr>
            <p:cNvPr id="1669164" name="Freeform 44"/>
            <p:cNvSpPr>
              <a:spLocks/>
            </p:cNvSpPr>
            <p:nvPr/>
          </p:nvSpPr>
          <p:spPr bwMode="auto">
            <a:xfrm>
              <a:off x="1014" y="912"/>
              <a:ext cx="574" cy="596"/>
            </a:xfrm>
            <a:custGeom>
              <a:avLst/>
              <a:gdLst>
                <a:gd name="T0" fmla="*/ 124 w 574"/>
                <a:gd name="T1" fmla="*/ 391 h 596"/>
                <a:gd name="T2" fmla="*/ 0 w 574"/>
                <a:gd name="T3" fmla="*/ 391 h 596"/>
                <a:gd name="T4" fmla="*/ 0 w 574"/>
                <a:gd name="T5" fmla="*/ 596 h 596"/>
                <a:gd name="T6" fmla="*/ 574 w 574"/>
                <a:gd name="T7" fmla="*/ 596 h 596"/>
                <a:gd name="T8" fmla="*/ 574 w 574"/>
                <a:gd name="T9" fmla="*/ 391 h 596"/>
                <a:gd name="T10" fmla="*/ 446 w 574"/>
                <a:gd name="T11" fmla="*/ 391 h 596"/>
                <a:gd name="T12" fmla="*/ 446 w 574"/>
                <a:gd name="T13" fmla="*/ 364 h 596"/>
                <a:gd name="T14" fmla="*/ 500 w 574"/>
                <a:gd name="T15" fmla="*/ 364 h 596"/>
                <a:gd name="T16" fmla="*/ 500 w 574"/>
                <a:gd name="T17" fmla="*/ 0 h 596"/>
                <a:gd name="T18" fmla="*/ 70 w 574"/>
                <a:gd name="T19" fmla="*/ 0 h 596"/>
                <a:gd name="T20" fmla="*/ 70 w 574"/>
                <a:gd name="T21" fmla="*/ 364 h 596"/>
                <a:gd name="T22" fmla="*/ 124 w 574"/>
                <a:gd name="T23" fmla="*/ 364 h 596"/>
                <a:gd name="T24" fmla="*/ 124 w 574"/>
                <a:gd name="T25" fmla="*/ 391 h 5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4" h="596">
                  <a:moveTo>
                    <a:pt x="124" y="391"/>
                  </a:moveTo>
                  <a:lnTo>
                    <a:pt x="0" y="391"/>
                  </a:lnTo>
                  <a:lnTo>
                    <a:pt x="0" y="596"/>
                  </a:lnTo>
                  <a:lnTo>
                    <a:pt x="574" y="596"/>
                  </a:lnTo>
                  <a:lnTo>
                    <a:pt x="574" y="391"/>
                  </a:lnTo>
                  <a:lnTo>
                    <a:pt x="446" y="391"/>
                  </a:lnTo>
                  <a:lnTo>
                    <a:pt x="446" y="364"/>
                  </a:lnTo>
                  <a:lnTo>
                    <a:pt x="500" y="364"/>
                  </a:lnTo>
                  <a:lnTo>
                    <a:pt x="500" y="0"/>
                  </a:lnTo>
                  <a:lnTo>
                    <a:pt x="70" y="0"/>
                  </a:lnTo>
                  <a:lnTo>
                    <a:pt x="70" y="364"/>
                  </a:lnTo>
                  <a:lnTo>
                    <a:pt x="124" y="364"/>
                  </a:lnTo>
                  <a:lnTo>
                    <a:pt x="124" y="391"/>
                  </a:lnTo>
                  <a:close/>
                </a:path>
              </a:pathLst>
            </a:custGeom>
            <a:solidFill>
              <a:srgbClr val="FFFFFF"/>
            </a:solidFill>
            <a:ln w="15875">
              <a:solidFill>
                <a:srgbClr val="000000"/>
              </a:solidFill>
              <a:prstDash val="solid"/>
              <a:round/>
              <a:headEnd/>
              <a:tailEnd/>
            </a:ln>
          </p:spPr>
          <p:txBody>
            <a:bodyPr/>
            <a:lstStyle/>
            <a:p>
              <a:endParaRPr lang="en-US" b="0">
                <a:latin typeface="+mn-lt"/>
              </a:endParaRPr>
            </a:p>
          </p:txBody>
        </p:sp>
        <p:sp>
          <p:nvSpPr>
            <p:cNvPr id="1669165" name="Line 45"/>
            <p:cNvSpPr>
              <a:spLocks noChangeShapeType="1"/>
            </p:cNvSpPr>
            <p:nvPr/>
          </p:nvSpPr>
          <p:spPr bwMode="auto">
            <a:xfrm>
              <a:off x="1138" y="1303"/>
              <a:ext cx="322" cy="1"/>
            </a:xfrm>
            <a:prstGeom prst="line">
              <a:avLst/>
            </a:prstGeom>
            <a:noFill/>
            <a:ln w="1587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1669166" name="Line 46"/>
            <p:cNvSpPr>
              <a:spLocks noChangeShapeType="1"/>
            </p:cNvSpPr>
            <p:nvPr/>
          </p:nvSpPr>
          <p:spPr bwMode="auto">
            <a:xfrm>
              <a:off x="1138" y="1276"/>
              <a:ext cx="322" cy="1"/>
            </a:xfrm>
            <a:prstGeom prst="line">
              <a:avLst/>
            </a:prstGeom>
            <a:noFill/>
            <a:ln w="1587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1669167" name="Freeform 47"/>
            <p:cNvSpPr>
              <a:spLocks noEditPoints="1"/>
            </p:cNvSpPr>
            <p:nvPr/>
          </p:nvSpPr>
          <p:spPr bwMode="auto">
            <a:xfrm>
              <a:off x="1310" y="1323"/>
              <a:ext cx="233" cy="168"/>
            </a:xfrm>
            <a:custGeom>
              <a:avLst/>
              <a:gdLst>
                <a:gd name="T0" fmla="*/ 0 w 233"/>
                <a:gd name="T1" fmla="*/ 168 h 168"/>
                <a:gd name="T2" fmla="*/ 188 w 233"/>
                <a:gd name="T3" fmla="*/ 168 h 168"/>
                <a:gd name="T4" fmla="*/ 188 w 233"/>
                <a:gd name="T5" fmla="*/ 0 h 168"/>
                <a:gd name="T6" fmla="*/ 0 w 233"/>
                <a:gd name="T7" fmla="*/ 0 h 168"/>
                <a:gd name="T8" fmla="*/ 0 w 233"/>
                <a:gd name="T9" fmla="*/ 168 h 168"/>
                <a:gd name="T10" fmla="*/ 204 w 233"/>
                <a:gd name="T11" fmla="*/ 26 h 168"/>
                <a:gd name="T12" fmla="*/ 233 w 233"/>
                <a:gd name="T13" fmla="*/ 26 h 168"/>
                <a:gd name="T14" fmla="*/ 233 w 233"/>
                <a:gd name="T15" fmla="*/ 0 h 168"/>
                <a:gd name="T16" fmla="*/ 204 w 233"/>
                <a:gd name="T17" fmla="*/ 0 h 168"/>
                <a:gd name="T18" fmla="*/ 204 w 233"/>
                <a:gd name="T19" fmla="*/ 2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3" h="168">
                  <a:moveTo>
                    <a:pt x="0" y="168"/>
                  </a:moveTo>
                  <a:lnTo>
                    <a:pt x="188" y="168"/>
                  </a:lnTo>
                  <a:lnTo>
                    <a:pt x="188" y="0"/>
                  </a:lnTo>
                  <a:lnTo>
                    <a:pt x="0" y="0"/>
                  </a:lnTo>
                  <a:lnTo>
                    <a:pt x="0" y="168"/>
                  </a:lnTo>
                  <a:close/>
                  <a:moveTo>
                    <a:pt x="204" y="26"/>
                  </a:moveTo>
                  <a:lnTo>
                    <a:pt x="233" y="26"/>
                  </a:lnTo>
                  <a:lnTo>
                    <a:pt x="233" y="0"/>
                  </a:lnTo>
                  <a:lnTo>
                    <a:pt x="204" y="0"/>
                  </a:lnTo>
                  <a:lnTo>
                    <a:pt x="204" y="26"/>
                  </a:lnTo>
                  <a:close/>
                </a:path>
              </a:pathLst>
            </a:custGeom>
            <a:solidFill>
              <a:srgbClr val="FFFFFF"/>
            </a:solidFill>
            <a:ln w="4763">
              <a:solidFill>
                <a:srgbClr val="000000"/>
              </a:solidFill>
              <a:prstDash val="solid"/>
              <a:round/>
              <a:headEnd/>
              <a:tailEnd/>
            </a:ln>
          </p:spPr>
          <p:txBody>
            <a:bodyPr/>
            <a:lstStyle/>
            <a:p>
              <a:endParaRPr lang="en-US" b="0">
                <a:latin typeface="+mn-lt"/>
              </a:endParaRPr>
            </a:p>
          </p:txBody>
        </p:sp>
        <p:sp>
          <p:nvSpPr>
            <p:cNvPr id="1669168" name="Line 48"/>
            <p:cNvSpPr>
              <a:spLocks noChangeShapeType="1"/>
            </p:cNvSpPr>
            <p:nvPr/>
          </p:nvSpPr>
          <p:spPr bwMode="auto">
            <a:xfrm>
              <a:off x="1310" y="1379"/>
              <a:ext cx="188"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1669169" name="Line 49"/>
            <p:cNvSpPr>
              <a:spLocks noChangeShapeType="1"/>
            </p:cNvSpPr>
            <p:nvPr/>
          </p:nvSpPr>
          <p:spPr bwMode="auto">
            <a:xfrm>
              <a:off x="1310" y="1435"/>
              <a:ext cx="188"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1669170" name="Line 50"/>
            <p:cNvSpPr>
              <a:spLocks noChangeShapeType="1"/>
            </p:cNvSpPr>
            <p:nvPr/>
          </p:nvSpPr>
          <p:spPr bwMode="auto">
            <a:xfrm>
              <a:off x="1317" y="1405"/>
              <a:ext cx="172"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1669171" name="Rectangle 51"/>
            <p:cNvSpPr>
              <a:spLocks noChangeArrowheads="1"/>
            </p:cNvSpPr>
            <p:nvPr/>
          </p:nvSpPr>
          <p:spPr bwMode="auto">
            <a:xfrm>
              <a:off x="1416" y="1389"/>
              <a:ext cx="54" cy="36"/>
            </a:xfrm>
            <a:prstGeom prst="rect">
              <a:avLst/>
            </a:prstGeom>
            <a:noFill/>
            <a:ln w="4763">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US" b="0">
                <a:latin typeface="+mn-lt"/>
              </a:endParaRPr>
            </a:p>
          </p:txBody>
        </p:sp>
        <p:sp>
          <p:nvSpPr>
            <p:cNvPr id="1669172" name="Freeform 52"/>
            <p:cNvSpPr>
              <a:spLocks noEditPoints="1"/>
            </p:cNvSpPr>
            <p:nvPr/>
          </p:nvSpPr>
          <p:spPr bwMode="auto">
            <a:xfrm>
              <a:off x="1030" y="955"/>
              <a:ext cx="538" cy="401"/>
            </a:xfrm>
            <a:custGeom>
              <a:avLst/>
              <a:gdLst>
                <a:gd name="T0" fmla="*/ 452 w 538"/>
                <a:gd name="T1" fmla="*/ 285 h 401"/>
                <a:gd name="T2" fmla="*/ 472 w 538"/>
                <a:gd name="T3" fmla="*/ 285 h 401"/>
                <a:gd name="T4" fmla="*/ 472 w 538"/>
                <a:gd name="T5" fmla="*/ 278 h 401"/>
                <a:gd name="T6" fmla="*/ 452 w 538"/>
                <a:gd name="T7" fmla="*/ 278 h 401"/>
                <a:gd name="T8" fmla="*/ 452 w 538"/>
                <a:gd name="T9" fmla="*/ 285 h 401"/>
                <a:gd name="T10" fmla="*/ 121 w 538"/>
                <a:gd name="T11" fmla="*/ 239 h 401"/>
                <a:gd name="T12" fmla="*/ 121 w 538"/>
                <a:gd name="T13" fmla="*/ 27 h 401"/>
                <a:gd name="T14" fmla="*/ 417 w 538"/>
                <a:gd name="T15" fmla="*/ 27 h 401"/>
                <a:gd name="T16" fmla="*/ 417 w 538"/>
                <a:gd name="T17" fmla="*/ 239 h 401"/>
                <a:gd name="T18" fmla="*/ 121 w 538"/>
                <a:gd name="T19" fmla="*/ 239 h 401"/>
                <a:gd name="T20" fmla="*/ 108 w 538"/>
                <a:gd name="T21" fmla="*/ 252 h 401"/>
                <a:gd name="T22" fmla="*/ 430 w 538"/>
                <a:gd name="T23" fmla="*/ 252 h 401"/>
                <a:gd name="T24" fmla="*/ 430 w 538"/>
                <a:gd name="T25" fmla="*/ 14 h 401"/>
                <a:gd name="T26" fmla="*/ 446 w 538"/>
                <a:gd name="T27" fmla="*/ 14 h 401"/>
                <a:gd name="T28" fmla="*/ 446 w 538"/>
                <a:gd name="T29" fmla="*/ 0 h 401"/>
                <a:gd name="T30" fmla="*/ 96 w 538"/>
                <a:gd name="T31" fmla="*/ 0 h 401"/>
                <a:gd name="T32" fmla="*/ 96 w 538"/>
                <a:gd name="T33" fmla="*/ 265 h 401"/>
                <a:gd name="T34" fmla="*/ 108 w 538"/>
                <a:gd name="T35" fmla="*/ 265 h 401"/>
                <a:gd name="T36" fmla="*/ 108 w 538"/>
                <a:gd name="T37" fmla="*/ 252 h 401"/>
                <a:gd name="T38" fmla="*/ 0 w 538"/>
                <a:gd name="T39" fmla="*/ 388 h 401"/>
                <a:gd name="T40" fmla="*/ 54 w 538"/>
                <a:gd name="T41" fmla="*/ 388 h 401"/>
                <a:gd name="T42" fmla="*/ 54 w 538"/>
                <a:gd name="T43" fmla="*/ 368 h 401"/>
                <a:gd name="T44" fmla="*/ 0 w 538"/>
                <a:gd name="T45" fmla="*/ 368 h 401"/>
                <a:gd name="T46" fmla="*/ 0 w 538"/>
                <a:gd name="T47" fmla="*/ 388 h 401"/>
                <a:gd name="T48" fmla="*/ 316 w 538"/>
                <a:gd name="T49" fmla="*/ 401 h 401"/>
                <a:gd name="T50" fmla="*/ 430 w 538"/>
                <a:gd name="T51" fmla="*/ 401 h 401"/>
                <a:gd name="T52" fmla="*/ 430 w 538"/>
                <a:gd name="T53" fmla="*/ 391 h 401"/>
                <a:gd name="T54" fmla="*/ 316 w 538"/>
                <a:gd name="T55" fmla="*/ 391 h 401"/>
                <a:gd name="T56" fmla="*/ 316 w 538"/>
                <a:gd name="T57" fmla="*/ 401 h 401"/>
                <a:gd name="T58" fmla="*/ 523 w 538"/>
                <a:gd name="T59" fmla="*/ 378 h 401"/>
                <a:gd name="T60" fmla="*/ 538 w 538"/>
                <a:gd name="T61" fmla="*/ 378 h 401"/>
                <a:gd name="T62" fmla="*/ 538 w 538"/>
                <a:gd name="T63" fmla="*/ 368 h 401"/>
                <a:gd name="T64" fmla="*/ 523 w 538"/>
                <a:gd name="T65" fmla="*/ 368 h 401"/>
                <a:gd name="T66" fmla="*/ 523 w 538"/>
                <a:gd name="T67" fmla="*/ 378 h 401"/>
                <a:gd name="T68" fmla="*/ 523 w 538"/>
                <a:gd name="T69" fmla="*/ 394 h 401"/>
                <a:gd name="T70" fmla="*/ 538 w 538"/>
                <a:gd name="T71" fmla="*/ 394 h 401"/>
                <a:gd name="T72" fmla="*/ 538 w 538"/>
                <a:gd name="T73" fmla="*/ 388 h 401"/>
                <a:gd name="T74" fmla="*/ 523 w 538"/>
                <a:gd name="T75" fmla="*/ 388 h 401"/>
                <a:gd name="T76" fmla="*/ 523 w 538"/>
                <a:gd name="T77" fmla="*/ 394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38" h="401">
                  <a:moveTo>
                    <a:pt x="452" y="285"/>
                  </a:moveTo>
                  <a:lnTo>
                    <a:pt x="472" y="285"/>
                  </a:lnTo>
                  <a:lnTo>
                    <a:pt x="472" y="278"/>
                  </a:lnTo>
                  <a:lnTo>
                    <a:pt x="452" y="278"/>
                  </a:lnTo>
                  <a:lnTo>
                    <a:pt x="452" y="285"/>
                  </a:lnTo>
                  <a:close/>
                  <a:moveTo>
                    <a:pt x="121" y="239"/>
                  </a:moveTo>
                  <a:lnTo>
                    <a:pt x="121" y="27"/>
                  </a:lnTo>
                  <a:lnTo>
                    <a:pt x="417" y="27"/>
                  </a:lnTo>
                  <a:lnTo>
                    <a:pt x="417" y="239"/>
                  </a:lnTo>
                  <a:lnTo>
                    <a:pt x="121" y="239"/>
                  </a:lnTo>
                  <a:close/>
                  <a:moveTo>
                    <a:pt x="108" y="252"/>
                  </a:moveTo>
                  <a:lnTo>
                    <a:pt x="430" y="252"/>
                  </a:lnTo>
                  <a:lnTo>
                    <a:pt x="430" y="14"/>
                  </a:lnTo>
                  <a:lnTo>
                    <a:pt x="446" y="14"/>
                  </a:lnTo>
                  <a:lnTo>
                    <a:pt x="446" y="0"/>
                  </a:lnTo>
                  <a:lnTo>
                    <a:pt x="96" y="0"/>
                  </a:lnTo>
                  <a:lnTo>
                    <a:pt x="96" y="265"/>
                  </a:lnTo>
                  <a:lnTo>
                    <a:pt x="108" y="265"/>
                  </a:lnTo>
                  <a:lnTo>
                    <a:pt x="108" y="252"/>
                  </a:lnTo>
                  <a:close/>
                  <a:moveTo>
                    <a:pt x="0" y="388"/>
                  </a:moveTo>
                  <a:lnTo>
                    <a:pt x="54" y="388"/>
                  </a:lnTo>
                  <a:lnTo>
                    <a:pt x="54" y="368"/>
                  </a:lnTo>
                  <a:lnTo>
                    <a:pt x="0" y="368"/>
                  </a:lnTo>
                  <a:lnTo>
                    <a:pt x="0" y="388"/>
                  </a:lnTo>
                  <a:close/>
                  <a:moveTo>
                    <a:pt x="316" y="401"/>
                  </a:moveTo>
                  <a:lnTo>
                    <a:pt x="430" y="401"/>
                  </a:lnTo>
                  <a:lnTo>
                    <a:pt x="430" y="391"/>
                  </a:lnTo>
                  <a:lnTo>
                    <a:pt x="316" y="391"/>
                  </a:lnTo>
                  <a:lnTo>
                    <a:pt x="316" y="401"/>
                  </a:lnTo>
                  <a:close/>
                  <a:moveTo>
                    <a:pt x="523" y="378"/>
                  </a:moveTo>
                  <a:lnTo>
                    <a:pt x="538" y="378"/>
                  </a:lnTo>
                  <a:lnTo>
                    <a:pt x="538" y="368"/>
                  </a:lnTo>
                  <a:lnTo>
                    <a:pt x="523" y="368"/>
                  </a:lnTo>
                  <a:lnTo>
                    <a:pt x="523" y="378"/>
                  </a:lnTo>
                  <a:close/>
                  <a:moveTo>
                    <a:pt x="523" y="394"/>
                  </a:moveTo>
                  <a:lnTo>
                    <a:pt x="538" y="394"/>
                  </a:lnTo>
                  <a:lnTo>
                    <a:pt x="538" y="388"/>
                  </a:lnTo>
                  <a:lnTo>
                    <a:pt x="523" y="388"/>
                  </a:lnTo>
                  <a:lnTo>
                    <a:pt x="523" y="394"/>
                  </a:lnTo>
                  <a:close/>
                </a:path>
              </a:pathLst>
            </a:custGeom>
            <a:solidFill>
              <a:srgbClr val="000000"/>
            </a:solidFill>
            <a:ln w="4763">
              <a:solidFill>
                <a:srgbClr val="000000"/>
              </a:solidFill>
              <a:prstDash val="solid"/>
              <a:round/>
              <a:headEnd/>
              <a:tailEnd/>
            </a:ln>
          </p:spPr>
          <p:txBody>
            <a:bodyPr/>
            <a:lstStyle/>
            <a:p>
              <a:endParaRPr lang="en-US" b="0">
                <a:latin typeface="+mn-lt"/>
              </a:endParaRPr>
            </a:p>
          </p:txBody>
        </p:sp>
        <p:sp>
          <p:nvSpPr>
            <p:cNvPr id="1669173" name="Line 53"/>
            <p:cNvSpPr>
              <a:spLocks noChangeShapeType="1"/>
            </p:cNvSpPr>
            <p:nvPr/>
          </p:nvSpPr>
          <p:spPr bwMode="auto">
            <a:xfrm>
              <a:off x="1084" y="1257"/>
              <a:ext cx="430"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1669174" name="Line 54"/>
            <p:cNvSpPr>
              <a:spLocks noChangeShapeType="1"/>
            </p:cNvSpPr>
            <p:nvPr/>
          </p:nvSpPr>
          <p:spPr bwMode="auto">
            <a:xfrm flipV="1">
              <a:off x="1193" y="1257"/>
              <a:ext cx="1" cy="19"/>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1669175" name="Line 55"/>
            <p:cNvSpPr>
              <a:spLocks noChangeShapeType="1"/>
            </p:cNvSpPr>
            <p:nvPr/>
          </p:nvSpPr>
          <p:spPr bwMode="auto">
            <a:xfrm flipV="1">
              <a:off x="1301" y="1257"/>
              <a:ext cx="1" cy="19"/>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grpSp>
      <p:grpSp>
        <p:nvGrpSpPr>
          <p:cNvPr id="1669176" name="Group 56"/>
          <p:cNvGrpSpPr>
            <a:grpSpLocks/>
          </p:cNvGrpSpPr>
          <p:nvPr/>
        </p:nvGrpSpPr>
        <p:grpSpPr bwMode="auto">
          <a:xfrm>
            <a:off x="1371600" y="4572000"/>
            <a:ext cx="2179638" cy="1447800"/>
            <a:chOff x="832" y="1344"/>
            <a:chExt cx="1136" cy="1024"/>
          </a:xfrm>
        </p:grpSpPr>
        <p:sp>
          <p:nvSpPr>
            <p:cNvPr id="1669177" name="Oval 57"/>
            <p:cNvSpPr>
              <a:spLocks noChangeArrowheads="1"/>
            </p:cNvSpPr>
            <p:nvPr/>
          </p:nvSpPr>
          <p:spPr bwMode="auto">
            <a:xfrm>
              <a:off x="1220" y="1344"/>
              <a:ext cx="495" cy="424"/>
            </a:xfrm>
            <a:prstGeom prst="ellipse">
              <a:avLst/>
            </a:prstGeom>
            <a:solidFill>
              <a:srgbClr val="99CCFF"/>
            </a:solidFill>
            <a:ln w="9525">
              <a:solidFill>
                <a:srgbClr val="99CCFF"/>
              </a:solidFill>
              <a:round/>
              <a:headEnd/>
              <a:tailEnd/>
            </a:ln>
          </p:spPr>
          <p:txBody>
            <a:bodyPr/>
            <a:lstStyle/>
            <a:p>
              <a:endParaRPr lang="en-US" b="0">
                <a:latin typeface="+mn-lt"/>
              </a:endParaRPr>
            </a:p>
          </p:txBody>
        </p:sp>
        <p:sp>
          <p:nvSpPr>
            <p:cNvPr id="1669178" name="Oval 58"/>
            <p:cNvSpPr>
              <a:spLocks noChangeArrowheads="1"/>
            </p:cNvSpPr>
            <p:nvPr/>
          </p:nvSpPr>
          <p:spPr bwMode="auto">
            <a:xfrm>
              <a:off x="948" y="1455"/>
              <a:ext cx="379" cy="424"/>
            </a:xfrm>
            <a:prstGeom prst="ellipse">
              <a:avLst/>
            </a:prstGeom>
            <a:solidFill>
              <a:srgbClr val="99CCFF"/>
            </a:solidFill>
            <a:ln w="9525">
              <a:solidFill>
                <a:srgbClr val="99CCFF"/>
              </a:solidFill>
              <a:round/>
              <a:headEnd/>
              <a:tailEnd/>
            </a:ln>
          </p:spPr>
          <p:txBody>
            <a:bodyPr/>
            <a:lstStyle/>
            <a:p>
              <a:endParaRPr lang="en-US" b="0">
                <a:latin typeface="+mn-lt"/>
              </a:endParaRPr>
            </a:p>
          </p:txBody>
        </p:sp>
        <p:sp>
          <p:nvSpPr>
            <p:cNvPr id="1669179" name="Oval 59"/>
            <p:cNvSpPr>
              <a:spLocks noChangeArrowheads="1"/>
            </p:cNvSpPr>
            <p:nvPr/>
          </p:nvSpPr>
          <p:spPr bwMode="auto">
            <a:xfrm>
              <a:off x="832" y="1710"/>
              <a:ext cx="256" cy="306"/>
            </a:xfrm>
            <a:prstGeom prst="ellipse">
              <a:avLst/>
            </a:prstGeom>
            <a:solidFill>
              <a:srgbClr val="99CCFF"/>
            </a:solidFill>
            <a:ln w="9525">
              <a:solidFill>
                <a:srgbClr val="99CCFF"/>
              </a:solidFill>
              <a:round/>
              <a:headEnd/>
              <a:tailEnd/>
            </a:ln>
          </p:spPr>
          <p:txBody>
            <a:bodyPr/>
            <a:lstStyle/>
            <a:p>
              <a:endParaRPr lang="en-US" b="0">
                <a:latin typeface="+mn-lt"/>
              </a:endParaRPr>
            </a:p>
          </p:txBody>
        </p:sp>
        <p:sp>
          <p:nvSpPr>
            <p:cNvPr id="1669180" name="Oval 60"/>
            <p:cNvSpPr>
              <a:spLocks noChangeArrowheads="1"/>
            </p:cNvSpPr>
            <p:nvPr/>
          </p:nvSpPr>
          <p:spPr bwMode="auto">
            <a:xfrm>
              <a:off x="909" y="1862"/>
              <a:ext cx="435" cy="442"/>
            </a:xfrm>
            <a:prstGeom prst="ellipse">
              <a:avLst/>
            </a:prstGeom>
            <a:solidFill>
              <a:srgbClr val="99CCFF"/>
            </a:solidFill>
            <a:ln w="9525">
              <a:solidFill>
                <a:srgbClr val="99CCFF"/>
              </a:solidFill>
              <a:round/>
              <a:headEnd/>
              <a:tailEnd/>
            </a:ln>
          </p:spPr>
          <p:txBody>
            <a:bodyPr/>
            <a:lstStyle/>
            <a:p>
              <a:endParaRPr lang="en-US" b="0">
                <a:latin typeface="+mn-lt"/>
              </a:endParaRPr>
            </a:p>
          </p:txBody>
        </p:sp>
        <p:sp>
          <p:nvSpPr>
            <p:cNvPr id="1669181" name="Oval 61"/>
            <p:cNvSpPr>
              <a:spLocks noChangeArrowheads="1"/>
            </p:cNvSpPr>
            <p:nvPr/>
          </p:nvSpPr>
          <p:spPr bwMode="auto">
            <a:xfrm>
              <a:off x="1086" y="1924"/>
              <a:ext cx="671" cy="444"/>
            </a:xfrm>
            <a:prstGeom prst="ellipse">
              <a:avLst/>
            </a:prstGeom>
            <a:solidFill>
              <a:srgbClr val="99CCFF"/>
            </a:solidFill>
            <a:ln w="9525">
              <a:solidFill>
                <a:srgbClr val="99CCFF"/>
              </a:solidFill>
              <a:round/>
              <a:headEnd/>
              <a:tailEnd/>
            </a:ln>
          </p:spPr>
          <p:txBody>
            <a:bodyPr/>
            <a:lstStyle/>
            <a:p>
              <a:endParaRPr lang="en-US" b="0">
                <a:latin typeface="+mn-lt"/>
              </a:endParaRPr>
            </a:p>
          </p:txBody>
        </p:sp>
        <p:sp>
          <p:nvSpPr>
            <p:cNvPr id="1669182" name="Oval 62"/>
            <p:cNvSpPr>
              <a:spLocks noChangeArrowheads="1"/>
            </p:cNvSpPr>
            <p:nvPr/>
          </p:nvSpPr>
          <p:spPr bwMode="auto">
            <a:xfrm>
              <a:off x="1605" y="1488"/>
              <a:ext cx="311" cy="312"/>
            </a:xfrm>
            <a:prstGeom prst="ellipse">
              <a:avLst/>
            </a:prstGeom>
            <a:solidFill>
              <a:srgbClr val="99CCFF"/>
            </a:solidFill>
            <a:ln w="9525">
              <a:solidFill>
                <a:srgbClr val="99CCFF"/>
              </a:solidFill>
              <a:round/>
              <a:headEnd/>
              <a:tailEnd/>
            </a:ln>
          </p:spPr>
          <p:txBody>
            <a:bodyPr/>
            <a:lstStyle/>
            <a:p>
              <a:endParaRPr lang="en-US" b="0">
                <a:latin typeface="+mn-lt"/>
              </a:endParaRPr>
            </a:p>
          </p:txBody>
        </p:sp>
        <p:sp>
          <p:nvSpPr>
            <p:cNvPr id="1669183" name="Oval 63"/>
            <p:cNvSpPr>
              <a:spLocks noChangeArrowheads="1"/>
            </p:cNvSpPr>
            <p:nvPr/>
          </p:nvSpPr>
          <p:spPr bwMode="auto">
            <a:xfrm>
              <a:off x="1602" y="1681"/>
              <a:ext cx="366" cy="333"/>
            </a:xfrm>
            <a:prstGeom prst="ellipse">
              <a:avLst/>
            </a:prstGeom>
            <a:solidFill>
              <a:srgbClr val="99CCFF"/>
            </a:solidFill>
            <a:ln w="9525">
              <a:solidFill>
                <a:srgbClr val="99CCFF"/>
              </a:solidFill>
              <a:round/>
              <a:headEnd/>
              <a:tailEnd/>
            </a:ln>
          </p:spPr>
          <p:txBody>
            <a:bodyPr/>
            <a:lstStyle/>
            <a:p>
              <a:endParaRPr lang="en-US" b="0">
                <a:latin typeface="+mn-lt"/>
              </a:endParaRPr>
            </a:p>
          </p:txBody>
        </p:sp>
        <p:sp>
          <p:nvSpPr>
            <p:cNvPr id="1669184" name="Oval 64"/>
            <p:cNvSpPr>
              <a:spLocks noChangeArrowheads="1"/>
            </p:cNvSpPr>
            <p:nvPr/>
          </p:nvSpPr>
          <p:spPr bwMode="auto">
            <a:xfrm>
              <a:off x="1569" y="1751"/>
              <a:ext cx="364" cy="547"/>
            </a:xfrm>
            <a:prstGeom prst="ellipse">
              <a:avLst/>
            </a:prstGeom>
            <a:solidFill>
              <a:srgbClr val="99CCFF"/>
            </a:solidFill>
            <a:ln w="9525">
              <a:solidFill>
                <a:srgbClr val="99CCFF"/>
              </a:solidFill>
              <a:round/>
              <a:headEnd/>
              <a:tailEnd/>
            </a:ln>
          </p:spPr>
          <p:txBody>
            <a:bodyPr/>
            <a:lstStyle/>
            <a:p>
              <a:endParaRPr lang="en-US" b="0">
                <a:latin typeface="+mn-lt"/>
              </a:endParaRPr>
            </a:p>
          </p:txBody>
        </p:sp>
        <p:sp>
          <p:nvSpPr>
            <p:cNvPr id="1669185" name="Oval 65"/>
            <p:cNvSpPr>
              <a:spLocks noChangeArrowheads="1"/>
            </p:cNvSpPr>
            <p:nvPr/>
          </p:nvSpPr>
          <p:spPr bwMode="auto">
            <a:xfrm>
              <a:off x="912" y="1434"/>
              <a:ext cx="1008" cy="918"/>
            </a:xfrm>
            <a:prstGeom prst="ellipse">
              <a:avLst/>
            </a:prstGeom>
            <a:solidFill>
              <a:srgbClr val="99CCFF"/>
            </a:solidFill>
            <a:ln w="9525">
              <a:solidFill>
                <a:srgbClr val="99CCFF"/>
              </a:solidFill>
              <a:round/>
              <a:headEnd/>
              <a:tailEnd/>
            </a:ln>
          </p:spPr>
          <p:txBody>
            <a:bodyPr/>
            <a:lstStyle/>
            <a:p>
              <a:endParaRPr lang="en-US" b="0">
                <a:latin typeface="+mn-lt"/>
              </a:endParaRPr>
            </a:p>
          </p:txBody>
        </p:sp>
      </p:grpSp>
      <p:grpSp>
        <p:nvGrpSpPr>
          <p:cNvPr id="1669186" name="Group 66"/>
          <p:cNvGrpSpPr>
            <a:grpSpLocks/>
          </p:cNvGrpSpPr>
          <p:nvPr/>
        </p:nvGrpSpPr>
        <p:grpSpPr bwMode="auto">
          <a:xfrm>
            <a:off x="5440364" y="4572000"/>
            <a:ext cx="2179637" cy="1447800"/>
            <a:chOff x="832" y="1344"/>
            <a:chExt cx="1136" cy="1024"/>
          </a:xfrm>
        </p:grpSpPr>
        <p:sp>
          <p:nvSpPr>
            <p:cNvPr id="1669187" name="Oval 67"/>
            <p:cNvSpPr>
              <a:spLocks noChangeArrowheads="1"/>
            </p:cNvSpPr>
            <p:nvPr/>
          </p:nvSpPr>
          <p:spPr bwMode="auto">
            <a:xfrm>
              <a:off x="1220" y="1344"/>
              <a:ext cx="495" cy="424"/>
            </a:xfrm>
            <a:prstGeom prst="ellipse">
              <a:avLst/>
            </a:prstGeom>
            <a:solidFill>
              <a:srgbClr val="99FF66"/>
            </a:solidFill>
            <a:ln w="9525">
              <a:solidFill>
                <a:srgbClr val="99FF66"/>
              </a:solidFill>
              <a:round/>
              <a:headEnd/>
              <a:tailEnd/>
            </a:ln>
          </p:spPr>
          <p:txBody>
            <a:bodyPr/>
            <a:lstStyle/>
            <a:p>
              <a:endParaRPr lang="en-US" b="0">
                <a:latin typeface="+mn-lt"/>
              </a:endParaRPr>
            </a:p>
          </p:txBody>
        </p:sp>
        <p:sp>
          <p:nvSpPr>
            <p:cNvPr id="1669188" name="Oval 68"/>
            <p:cNvSpPr>
              <a:spLocks noChangeArrowheads="1"/>
            </p:cNvSpPr>
            <p:nvPr/>
          </p:nvSpPr>
          <p:spPr bwMode="auto">
            <a:xfrm>
              <a:off x="948" y="1455"/>
              <a:ext cx="379" cy="424"/>
            </a:xfrm>
            <a:prstGeom prst="ellipse">
              <a:avLst/>
            </a:prstGeom>
            <a:solidFill>
              <a:srgbClr val="99FF66"/>
            </a:solidFill>
            <a:ln w="9525">
              <a:solidFill>
                <a:srgbClr val="99FF66"/>
              </a:solidFill>
              <a:round/>
              <a:headEnd/>
              <a:tailEnd/>
            </a:ln>
          </p:spPr>
          <p:txBody>
            <a:bodyPr/>
            <a:lstStyle/>
            <a:p>
              <a:endParaRPr lang="en-US" b="0">
                <a:latin typeface="+mn-lt"/>
              </a:endParaRPr>
            </a:p>
          </p:txBody>
        </p:sp>
        <p:sp>
          <p:nvSpPr>
            <p:cNvPr id="1669189" name="Oval 69"/>
            <p:cNvSpPr>
              <a:spLocks noChangeArrowheads="1"/>
            </p:cNvSpPr>
            <p:nvPr/>
          </p:nvSpPr>
          <p:spPr bwMode="auto">
            <a:xfrm>
              <a:off x="832" y="1710"/>
              <a:ext cx="256" cy="306"/>
            </a:xfrm>
            <a:prstGeom prst="ellipse">
              <a:avLst/>
            </a:prstGeom>
            <a:solidFill>
              <a:srgbClr val="99FF66"/>
            </a:solidFill>
            <a:ln w="9525">
              <a:solidFill>
                <a:srgbClr val="99FF66"/>
              </a:solidFill>
              <a:round/>
              <a:headEnd/>
              <a:tailEnd/>
            </a:ln>
          </p:spPr>
          <p:txBody>
            <a:bodyPr/>
            <a:lstStyle/>
            <a:p>
              <a:endParaRPr lang="en-US" b="0">
                <a:latin typeface="+mn-lt"/>
              </a:endParaRPr>
            </a:p>
          </p:txBody>
        </p:sp>
        <p:sp>
          <p:nvSpPr>
            <p:cNvPr id="1669190" name="Oval 70"/>
            <p:cNvSpPr>
              <a:spLocks noChangeArrowheads="1"/>
            </p:cNvSpPr>
            <p:nvPr/>
          </p:nvSpPr>
          <p:spPr bwMode="auto">
            <a:xfrm>
              <a:off x="909" y="1862"/>
              <a:ext cx="435" cy="442"/>
            </a:xfrm>
            <a:prstGeom prst="ellipse">
              <a:avLst/>
            </a:prstGeom>
            <a:solidFill>
              <a:srgbClr val="99FF66"/>
            </a:solidFill>
            <a:ln w="9525">
              <a:solidFill>
                <a:srgbClr val="99FF66"/>
              </a:solidFill>
              <a:round/>
              <a:headEnd/>
              <a:tailEnd/>
            </a:ln>
          </p:spPr>
          <p:txBody>
            <a:bodyPr/>
            <a:lstStyle/>
            <a:p>
              <a:endParaRPr lang="en-US" b="0">
                <a:latin typeface="+mn-lt"/>
              </a:endParaRPr>
            </a:p>
          </p:txBody>
        </p:sp>
        <p:sp>
          <p:nvSpPr>
            <p:cNvPr id="1669191" name="Oval 71"/>
            <p:cNvSpPr>
              <a:spLocks noChangeArrowheads="1"/>
            </p:cNvSpPr>
            <p:nvPr/>
          </p:nvSpPr>
          <p:spPr bwMode="auto">
            <a:xfrm>
              <a:off x="1086" y="1924"/>
              <a:ext cx="671" cy="444"/>
            </a:xfrm>
            <a:prstGeom prst="ellipse">
              <a:avLst/>
            </a:prstGeom>
            <a:solidFill>
              <a:srgbClr val="99FF66"/>
            </a:solidFill>
            <a:ln w="9525">
              <a:solidFill>
                <a:srgbClr val="99FF66"/>
              </a:solidFill>
              <a:round/>
              <a:headEnd/>
              <a:tailEnd/>
            </a:ln>
          </p:spPr>
          <p:txBody>
            <a:bodyPr/>
            <a:lstStyle/>
            <a:p>
              <a:endParaRPr lang="en-US" b="0">
                <a:latin typeface="+mn-lt"/>
              </a:endParaRPr>
            </a:p>
          </p:txBody>
        </p:sp>
        <p:sp>
          <p:nvSpPr>
            <p:cNvPr id="1669192" name="Oval 72"/>
            <p:cNvSpPr>
              <a:spLocks noChangeArrowheads="1"/>
            </p:cNvSpPr>
            <p:nvPr/>
          </p:nvSpPr>
          <p:spPr bwMode="auto">
            <a:xfrm>
              <a:off x="1605" y="1488"/>
              <a:ext cx="311" cy="312"/>
            </a:xfrm>
            <a:prstGeom prst="ellipse">
              <a:avLst/>
            </a:prstGeom>
            <a:solidFill>
              <a:srgbClr val="99FF66"/>
            </a:solidFill>
            <a:ln w="9525">
              <a:solidFill>
                <a:srgbClr val="99FF66"/>
              </a:solidFill>
              <a:round/>
              <a:headEnd/>
              <a:tailEnd/>
            </a:ln>
          </p:spPr>
          <p:txBody>
            <a:bodyPr/>
            <a:lstStyle/>
            <a:p>
              <a:endParaRPr lang="en-US" b="0">
                <a:latin typeface="+mn-lt"/>
              </a:endParaRPr>
            </a:p>
          </p:txBody>
        </p:sp>
        <p:sp>
          <p:nvSpPr>
            <p:cNvPr id="1669193" name="Oval 73"/>
            <p:cNvSpPr>
              <a:spLocks noChangeArrowheads="1"/>
            </p:cNvSpPr>
            <p:nvPr/>
          </p:nvSpPr>
          <p:spPr bwMode="auto">
            <a:xfrm>
              <a:off x="1602" y="1681"/>
              <a:ext cx="366" cy="333"/>
            </a:xfrm>
            <a:prstGeom prst="ellipse">
              <a:avLst/>
            </a:prstGeom>
            <a:solidFill>
              <a:srgbClr val="99FF66"/>
            </a:solidFill>
            <a:ln w="9525">
              <a:solidFill>
                <a:srgbClr val="99FF66"/>
              </a:solidFill>
              <a:round/>
              <a:headEnd/>
              <a:tailEnd/>
            </a:ln>
          </p:spPr>
          <p:txBody>
            <a:bodyPr/>
            <a:lstStyle/>
            <a:p>
              <a:endParaRPr lang="en-US" b="0">
                <a:latin typeface="+mn-lt"/>
              </a:endParaRPr>
            </a:p>
          </p:txBody>
        </p:sp>
        <p:sp>
          <p:nvSpPr>
            <p:cNvPr id="1669194" name="Oval 74"/>
            <p:cNvSpPr>
              <a:spLocks noChangeArrowheads="1"/>
            </p:cNvSpPr>
            <p:nvPr/>
          </p:nvSpPr>
          <p:spPr bwMode="auto">
            <a:xfrm>
              <a:off x="1569" y="1751"/>
              <a:ext cx="364" cy="547"/>
            </a:xfrm>
            <a:prstGeom prst="ellipse">
              <a:avLst/>
            </a:prstGeom>
            <a:solidFill>
              <a:srgbClr val="99FF66"/>
            </a:solidFill>
            <a:ln w="9525">
              <a:solidFill>
                <a:srgbClr val="99FF66"/>
              </a:solidFill>
              <a:round/>
              <a:headEnd/>
              <a:tailEnd/>
            </a:ln>
          </p:spPr>
          <p:txBody>
            <a:bodyPr/>
            <a:lstStyle/>
            <a:p>
              <a:endParaRPr lang="en-US" b="0">
                <a:latin typeface="+mn-lt"/>
              </a:endParaRPr>
            </a:p>
          </p:txBody>
        </p:sp>
        <p:sp>
          <p:nvSpPr>
            <p:cNvPr id="1669195" name="Oval 75"/>
            <p:cNvSpPr>
              <a:spLocks noChangeArrowheads="1"/>
            </p:cNvSpPr>
            <p:nvPr/>
          </p:nvSpPr>
          <p:spPr bwMode="auto">
            <a:xfrm>
              <a:off x="912" y="1434"/>
              <a:ext cx="1008" cy="918"/>
            </a:xfrm>
            <a:prstGeom prst="ellipse">
              <a:avLst/>
            </a:prstGeom>
            <a:solidFill>
              <a:srgbClr val="99FF66"/>
            </a:solidFill>
            <a:ln w="9525">
              <a:solidFill>
                <a:srgbClr val="99FF66"/>
              </a:solidFill>
              <a:round/>
              <a:headEnd/>
              <a:tailEnd/>
            </a:ln>
          </p:spPr>
          <p:txBody>
            <a:bodyPr/>
            <a:lstStyle/>
            <a:p>
              <a:endParaRPr lang="en-US" b="0">
                <a:latin typeface="+mn-lt"/>
              </a:endParaRPr>
            </a:p>
          </p:txBody>
        </p:sp>
      </p:grpSp>
      <p:grpSp>
        <p:nvGrpSpPr>
          <p:cNvPr id="1669196" name="Group 76"/>
          <p:cNvGrpSpPr>
            <a:grpSpLocks/>
          </p:cNvGrpSpPr>
          <p:nvPr/>
        </p:nvGrpSpPr>
        <p:grpSpPr bwMode="auto">
          <a:xfrm>
            <a:off x="3276600" y="3962401"/>
            <a:ext cx="2438400" cy="1447800"/>
            <a:chOff x="832" y="1344"/>
            <a:chExt cx="1136" cy="1024"/>
          </a:xfrm>
        </p:grpSpPr>
        <p:sp>
          <p:nvSpPr>
            <p:cNvPr id="1669197" name="Oval 77"/>
            <p:cNvSpPr>
              <a:spLocks noChangeArrowheads="1"/>
            </p:cNvSpPr>
            <p:nvPr/>
          </p:nvSpPr>
          <p:spPr bwMode="auto">
            <a:xfrm>
              <a:off x="1220" y="1344"/>
              <a:ext cx="495" cy="424"/>
            </a:xfrm>
            <a:prstGeom prst="ellipse">
              <a:avLst/>
            </a:prstGeom>
            <a:solidFill>
              <a:srgbClr val="FFCC00"/>
            </a:solidFill>
            <a:ln w="9525">
              <a:solidFill>
                <a:srgbClr val="FFCC00"/>
              </a:solidFill>
              <a:round/>
              <a:headEnd/>
              <a:tailEnd/>
            </a:ln>
          </p:spPr>
          <p:txBody>
            <a:bodyPr/>
            <a:lstStyle/>
            <a:p>
              <a:endParaRPr lang="en-US" b="0">
                <a:latin typeface="+mn-lt"/>
              </a:endParaRPr>
            </a:p>
          </p:txBody>
        </p:sp>
        <p:sp>
          <p:nvSpPr>
            <p:cNvPr id="1669198" name="Oval 78"/>
            <p:cNvSpPr>
              <a:spLocks noChangeArrowheads="1"/>
            </p:cNvSpPr>
            <p:nvPr/>
          </p:nvSpPr>
          <p:spPr bwMode="auto">
            <a:xfrm>
              <a:off x="948" y="1455"/>
              <a:ext cx="379" cy="424"/>
            </a:xfrm>
            <a:prstGeom prst="ellipse">
              <a:avLst/>
            </a:prstGeom>
            <a:solidFill>
              <a:srgbClr val="FFCC00"/>
            </a:solidFill>
            <a:ln w="9525">
              <a:solidFill>
                <a:srgbClr val="FFCC00"/>
              </a:solidFill>
              <a:round/>
              <a:headEnd/>
              <a:tailEnd/>
            </a:ln>
          </p:spPr>
          <p:txBody>
            <a:bodyPr/>
            <a:lstStyle/>
            <a:p>
              <a:endParaRPr lang="en-US" b="0">
                <a:latin typeface="+mn-lt"/>
              </a:endParaRPr>
            </a:p>
          </p:txBody>
        </p:sp>
        <p:sp>
          <p:nvSpPr>
            <p:cNvPr id="1669199" name="Oval 79"/>
            <p:cNvSpPr>
              <a:spLocks noChangeArrowheads="1"/>
            </p:cNvSpPr>
            <p:nvPr/>
          </p:nvSpPr>
          <p:spPr bwMode="auto">
            <a:xfrm>
              <a:off x="832" y="1710"/>
              <a:ext cx="256" cy="306"/>
            </a:xfrm>
            <a:prstGeom prst="ellipse">
              <a:avLst/>
            </a:prstGeom>
            <a:solidFill>
              <a:srgbClr val="FFCC00"/>
            </a:solidFill>
            <a:ln w="9525">
              <a:solidFill>
                <a:srgbClr val="FFCC00"/>
              </a:solidFill>
              <a:round/>
              <a:headEnd/>
              <a:tailEnd/>
            </a:ln>
          </p:spPr>
          <p:txBody>
            <a:bodyPr/>
            <a:lstStyle/>
            <a:p>
              <a:endParaRPr lang="en-US" b="0">
                <a:latin typeface="+mn-lt"/>
              </a:endParaRPr>
            </a:p>
          </p:txBody>
        </p:sp>
        <p:sp>
          <p:nvSpPr>
            <p:cNvPr id="1669200" name="Oval 80"/>
            <p:cNvSpPr>
              <a:spLocks noChangeArrowheads="1"/>
            </p:cNvSpPr>
            <p:nvPr/>
          </p:nvSpPr>
          <p:spPr bwMode="auto">
            <a:xfrm>
              <a:off x="909" y="1862"/>
              <a:ext cx="435" cy="442"/>
            </a:xfrm>
            <a:prstGeom prst="ellipse">
              <a:avLst/>
            </a:prstGeom>
            <a:solidFill>
              <a:srgbClr val="FFCC00"/>
            </a:solidFill>
            <a:ln w="9525">
              <a:solidFill>
                <a:srgbClr val="FFCC00"/>
              </a:solidFill>
              <a:round/>
              <a:headEnd/>
              <a:tailEnd/>
            </a:ln>
          </p:spPr>
          <p:txBody>
            <a:bodyPr/>
            <a:lstStyle/>
            <a:p>
              <a:endParaRPr lang="en-US" b="0">
                <a:latin typeface="+mn-lt"/>
              </a:endParaRPr>
            </a:p>
          </p:txBody>
        </p:sp>
        <p:sp>
          <p:nvSpPr>
            <p:cNvPr id="1669201" name="Oval 81"/>
            <p:cNvSpPr>
              <a:spLocks noChangeArrowheads="1"/>
            </p:cNvSpPr>
            <p:nvPr/>
          </p:nvSpPr>
          <p:spPr bwMode="auto">
            <a:xfrm>
              <a:off x="1086" y="1924"/>
              <a:ext cx="671" cy="444"/>
            </a:xfrm>
            <a:prstGeom prst="ellipse">
              <a:avLst/>
            </a:prstGeom>
            <a:solidFill>
              <a:srgbClr val="FFCC00"/>
            </a:solidFill>
            <a:ln w="9525">
              <a:solidFill>
                <a:srgbClr val="FFCC00"/>
              </a:solidFill>
              <a:round/>
              <a:headEnd/>
              <a:tailEnd/>
            </a:ln>
          </p:spPr>
          <p:txBody>
            <a:bodyPr/>
            <a:lstStyle/>
            <a:p>
              <a:endParaRPr lang="en-US" b="0">
                <a:latin typeface="+mn-lt"/>
              </a:endParaRPr>
            </a:p>
          </p:txBody>
        </p:sp>
        <p:sp>
          <p:nvSpPr>
            <p:cNvPr id="1669202" name="Oval 82"/>
            <p:cNvSpPr>
              <a:spLocks noChangeArrowheads="1"/>
            </p:cNvSpPr>
            <p:nvPr/>
          </p:nvSpPr>
          <p:spPr bwMode="auto">
            <a:xfrm>
              <a:off x="1605" y="1488"/>
              <a:ext cx="311" cy="312"/>
            </a:xfrm>
            <a:prstGeom prst="ellipse">
              <a:avLst/>
            </a:prstGeom>
            <a:solidFill>
              <a:srgbClr val="FFCC00"/>
            </a:solidFill>
            <a:ln w="9525">
              <a:solidFill>
                <a:srgbClr val="FFCC00"/>
              </a:solidFill>
              <a:round/>
              <a:headEnd/>
              <a:tailEnd/>
            </a:ln>
          </p:spPr>
          <p:txBody>
            <a:bodyPr/>
            <a:lstStyle/>
            <a:p>
              <a:endParaRPr lang="en-US" b="0">
                <a:latin typeface="+mn-lt"/>
              </a:endParaRPr>
            </a:p>
          </p:txBody>
        </p:sp>
        <p:sp>
          <p:nvSpPr>
            <p:cNvPr id="1669203" name="Oval 83"/>
            <p:cNvSpPr>
              <a:spLocks noChangeArrowheads="1"/>
            </p:cNvSpPr>
            <p:nvPr/>
          </p:nvSpPr>
          <p:spPr bwMode="auto">
            <a:xfrm>
              <a:off x="1602" y="1681"/>
              <a:ext cx="366" cy="333"/>
            </a:xfrm>
            <a:prstGeom prst="ellipse">
              <a:avLst/>
            </a:prstGeom>
            <a:solidFill>
              <a:srgbClr val="FFCC00"/>
            </a:solidFill>
            <a:ln w="9525">
              <a:solidFill>
                <a:srgbClr val="FFCC00"/>
              </a:solidFill>
              <a:round/>
              <a:headEnd/>
              <a:tailEnd/>
            </a:ln>
          </p:spPr>
          <p:txBody>
            <a:bodyPr/>
            <a:lstStyle/>
            <a:p>
              <a:endParaRPr lang="en-US" b="0">
                <a:latin typeface="+mn-lt"/>
              </a:endParaRPr>
            </a:p>
          </p:txBody>
        </p:sp>
        <p:sp>
          <p:nvSpPr>
            <p:cNvPr id="1669204" name="Oval 84"/>
            <p:cNvSpPr>
              <a:spLocks noChangeArrowheads="1"/>
            </p:cNvSpPr>
            <p:nvPr/>
          </p:nvSpPr>
          <p:spPr bwMode="auto">
            <a:xfrm>
              <a:off x="1569" y="1751"/>
              <a:ext cx="364" cy="547"/>
            </a:xfrm>
            <a:prstGeom prst="ellipse">
              <a:avLst/>
            </a:prstGeom>
            <a:solidFill>
              <a:srgbClr val="FFCC00"/>
            </a:solidFill>
            <a:ln w="9525">
              <a:solidFill>
                <a:srgbClr val="FFCC00"/>
              </a:solidFill>
              <a:round/>
              <a:headEnd/>
              <a:tailEnd/>
            </a:ln>
          </p:spPr>
          <p:txBody>
            <a:bodyPr/>
            <a:lstStyle/>
            <a:p>
              <a:endParaRPr lang="en-US" b="0">
                <a:latin typeface="+mn-lt"/>
              </a:endParaRPr>
            </a:p>
          </p:txBody>
        </p:sp>
        <p:sp>
          <p:nvSpPr>
            <p:cNvPr id="1669205" name="Oval 85"/>
            <p:cNvSpPr>
              <a:spLocks noChangeArrowheads="1"/>
            </p:cNvSpPr>
            <p:nvPr/>
          </p:nvSpPr>
          <p:spPr bwMode="auto">
            <a:xfrm>
              <a:off x="912" y="1434"/>
              <a:ext cx="1008" cy="918"/>
            </a:xfrm>
            <a:prstGeom prst="ellipse">
              <a:avLst/>
            </a:prstGeom>
            <a:solidFill>
              <a:srgbClr val="FFCC00"/>
            </a:solidFill>
            <a:ln w="9525">
              <a:solidFill>
                <a:srgbClr val="FFCC00"/>
              </a:solidFill>
              <a:round/>
              <a:headEnd/>
              <a:tailEnd/>
            </a:ln>
          </p:spPr>
          <p:txBody>
            <a:bodyPr/>
            <a:lstStyle/>
            <a:p>
              <a:endParaRPr lang="en-US" b="0">
                <a:latin typeface="+mn-lt"/>
              </a:endParaRPr>
            </a:p>
          </p:txBody>
        </p:sp>
      </p:grpSp>
      <p:sp>
        <p:nvSpPr>
          <p:cNvPr id="1669206" name="Text Box 86"/>
          <p:cNvSpPr txBox="1">
            <a:spLocks noChangeArrowheads="1"/>
          </p:cNvSpPr>
          <p:nvPr/>
        </p:nvSpPr>
        <p:spPr bwMode="auto">
          <a:xfrm>
            <a:off x="3556439" y="3476637"/>
            <a:ext cx="939361" cy="397545"/>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r>
              <a:rPr lang="en-US" b="0">
                <a:latin typeface="+mn-lt"/>
              </a:rPr>
              <a:t>Server</a:t>
            </a:r>
          </a:p>
        </p:txBody>
      </p:sp>
      <p:sp>
        <p:nvSpPr>
          <p:cNvPr id="1669207" name="Text Box 87"/>
          <p:cNvSpPr txBox="1">
            <a:spLocks noChangeArrowheads="1"/>
          </p:cNvSpPr>
          <p:nvPr/>
        </p:nvSpPr>
        <p:spPr bwMode="auto">
          <a:xfrm>
            <a:off x="252488" y="6143637"/>
            <a:ext cx="966712" cy="397545"/>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r>
              <a:rPr lang="en-US" b="0">
                <a:latin typeface="+mn-lt"/>
              </a:rPr>
              <a:t>Clients</a:t>
            </a:r>
          </a:p>
        </p:txBody>
      </p:sp>
      <p:sp>
        <p:nvSpPr>
          <p:cNvPr id="1669208" name="Freeform 88"/>
          <p:cNvSpPr>
            <a:spLocks/>
          </p:cNvSpPr>
          <p:nvPr/>
        </p:nvSpPr>
        <p:spPr bwMode="auto">
          <a:xfrm>
            <a:off x="1525600" y="3881439"/>
            <a:ext cx="3043237" cy="2211387"/>
          </a:xfrm>
          <a:custGeom>
            <a:avLst/>
            <a:gdLst>
              <a:gd name="T0" fmla="*/ 1920 w 1920"/>
              <a:gd name="T1" fmla="*/ 0 h 1392"/>
              <a:gd name="T2" fmla="*/ 1776 w 1920"/>
              <a:gd name="T3" fmla="*/ 192 h 1392"/>
              <a:gd name="T4" fmla="*/ 1488 w 1920"/>
              <a:gd name="T5" fmla="*/ 288 h 1392"/>
              <a:gd name="T6" fmla="*/ 864 w 1920"/>
              <a:gd name="T7" fmla="*/ 672 h 1392"/>
              <a:gd name="T8" fmla="*/ 288 w 1920"/>
              <a:gd name="T9" fmla="*/ 1056 h 1392"/>
              <a:gd name="T10" fmla="*/ 0 w 1920"/>
              <a:gd name="T11" fmla="*/ 1392 h 1392"/>
            </a:gdLst>
            <a:ahLst/>
            <a:cxnLst>
              <a:cxn ang="0">
                <a:pos x="T0" y="T1"/>
              </a:cxn>
              <a:cxn ang="0">
                <a:pos x="T2" y="T3"/>
              </a:cxn>
              <a:cxn ang="0">
                <a:pos x="T4" y="T5"/>
              </a:cxn>
              <a:cxn ang="0">
                <a:pos x="T6" y="T7"/>
              </a:cxn>
              <a:cxn ang="0">
                <a:pos x="T8" y="T9"/>
              </a:cxn>
              <a:cxn ang="0">
                <a:pos x="T10" y="T11"/>
              </a:cxn>
            </a:cxnLst>
            <a:rect l="0" t="0" r="r" b="b"/>
            <a:pathLst>
              <a:path w="1920" h="1392">
                <a:moveTo>
                  <a:pt x="1920" y="0"/>
                </a:moveTo>
                <a:lnTo>
                  <a:pt x="1776" y="192"/>
                </a:lnTo>
                <a:lnTo>
                  <a:pt x="1488" y="288"/>
                </a:lnTo>
                <a:lnTo>
                  <a:pt x="864" y="672"/>
                </a:lnTo>
                <a:lnTo>
                  <a:pt x="288" y="1056"/>
                </a:lnTo>
                <a:lnTo>
                  <a:pt x="0" y="1392"/>
                </a:lnTo>
              </a:path>
            </a:pathLst>
          </a:custGeom>
          <a:noFill/>
          <a:ln w="25400" cap="flat" cmpd="sng">
            <a:solidFill>
              <a:schemeClr val="tx2"/>
            </a:solidFill>
            <a:prstDash val="solid"/>
            <a:round/>
            <a:headEnd type="none" w="med" len="med"/>
            <a:tailEnd type="triangle" w="med" len="med"/>
          </a:ln>
          <a:effectLst/>
          <a:extLst>
            <a:ext uri="{909E8E84-426E-40dd-AFC4-6F175D3DCCD1}">
              <a14:hiddenFill xmlns="" xmlns:a14="http://schemas.microsoft.com/office/drawing/2010/main">
                <a:solidFill>
                  <a:schemeClr val="bg1"/>
                </a:solidFill>
              </a14:hiddenFill>
            </a:ext>
            <a:ext uri="{AF507438-7753-43e0-B8FC-AC1667EBCBE1}">
              <a14:hiddenEffects xmlns="" xmlns:a14="http://schemas.microsoft.com/office/drawing/2010/main">
                <a:effectLst>
                  <a:outerShdw blurRad="63500" dist="35921" dir="2700000" algn="ctr" rotWithShape="0">
                    <a:schemeClr val="bg2"/>
                  </a:outerShdw>
                </a:effectLst>
              </a14:hiddenEffects>
            </a:ext>
          </a:extLst>
        </p:spPr>
        <p:txBody>
          <a:bodyPr lIns="90431" tIns="44423" rIns="90431" bIns="44423"/>
          <a:lstStyle/>
          <a:p>
            <a:endParaRPr lang="en-US" b="0">
              <a:latin typeface="+mn-lt"/>
            </a:endParaRPr>
          </a:p>
        </p:txBody>
      </p:sp>
      <p:sp>
        <p:nvSpPr>
          <p:cNvPr id="1669209" name="Freeform 89"/>
          <p:cNvSpPr>
            <a:spLocks/>
          </p:cNvSpPr>
          <p:nvPr/>
        </p:nvSpPr>
        <p:spPr bwMode="auto">
          <a:xfrm>
            <a:off x="3048000" y="3886200"/>
            <a:ext cx="1600200" cy="2209800"/>
          </a:xfrm>
          <a:custGeom>
            <a:avLst/>
            <a:gdLst>
              <a:gd name="T0" fmla="*/ 1008 w 1008"/>
              <a:gd name="T1" fmla="*/ 0 h 1296"/>
              <a:gd name="T2" fmla="*/ 864 w 1008"/>
              <a:gd name="T3" fmla="*/ 336 h 1296"/>
              <a:gd name="T4" fmla="*/ 0 w 1008"/>
              <a:gd name="T5" fmla="*/ 864 h 1296"/>
              <a:gd name="T6" fmla="*/ 0 w 1008"/>
              <a:gd name="T7" fmla="*/ 1296 h 1296"/>
            </a:gdLst>
            <a:ahLst/>
            <a:cxnLst>
              <a:cxn ang="0">
                <a:pos x="T0" y="T1"/>
              </a:cxn>
              <a:cxn ang="0">
                <a:pos x="T2" y="T3"/>
              </a:cxn>
              <a:cxn ang="0">
                <a:pos x="T4" y="T5"/>
              </a:cxn>
              <a:cxn ang="0">
                <a:pos x="T6" y="T7"/>
              </a:cxn>
            </a:cxnLst>
            <a:rect l="0" t="0" r="r" b="b"/>
            <a:pathLst>
              <a:path w="1008" h="1296">
                <a:moveTo>
                  <a:pt x="1008" y="0"/>
                </a:moveTo>
                <a:lnTo>
                  <a:pt x="864" y="336"/>
                </a:lnTo>
                <a:lnTo>
                  <a:pt x="0" y="864"/>
                </a:lnTo>
                <a:lnTo>
                  <a:pt x="0" y="1296"/>
                </a:lnTo>
              </a:path>
            </a:pathLst>
          </a:custGeom>
          <a:noFill/>
          <a:ln w="25400" cap="flat" cmpd="sng">
            <a:solidFill>
              <a:schemeClr val="tx2"/>
            </a:solidFill>
            <a:prstDash val="solid"/>
            <a:round/>
            <a:headEnd type="none" w="med" len="med"/>
            <a:tailEnd type="triangle" w="med" len="med"/>
          </a:ln>
          <a:effectLst/>
          <a:extLst>
            <a:ext uri="{909E8E84-426E-40dd-AFC4-6F175D3DCCD1}">
              <a14:hiddenFill xmlns="" xmlns:a14="http://schemas.microsoft.com/office/drawing/2010/main">
                <a:solidFill>
                  <a:schemeClr val="bg1"/>
                </a:solidFill>
              </a14:hiddenFill>
            </a:ext>
            <a:ext uri="{AF507438-7753-43e0-B8FC-AC1667EBCBE1}">
              <a14:hiddenEffects xmlns="" xmlns:a14="http://schemas.microsoft.com/office/drawing/2010/main">
                <a:effectLst>
                  <a:outerShdw blurRad="63500" dist="35921" dir="2700000" algn="ctr" rotWithShape="0">
                    <a:schemeClr val="bg2"/>
                  </a:outerShdw>
                </a:effectLst>
              </a14:hiddenEffects>
            </a:ext>
          </a:extLst>
        </p:spPr>
        <p:txBody>
          <a:bodyPr lIns="90431" tIns="44423" rIns="90431" bIns="44423"/>
          <a:lstStyle/>
          <a:p>
            <a:endParaRPr lang="en-US" b="0">
              <a:latin typeface="+mn-lt"/>
            </a:endParaRPr>
          </a:p>
        </p:txBody>
      </p:sp>
      <p:sp>
        <p:nvSpPr>
          <p:cNvPr id="1669210" name="Freeform 90"/>
          <p:cNvSpPr>
            <a:spLocks/>
          </p:cNvSpPr>
          <p:nvPr/>
        </p:nvSpPr>
        <p:spPr bwMode="auto">
          <a:xfrm>
            <a:off x="4724401" y="3886200"/>
            <a:ext cx="2895600" cy="2209800"/>
          </a:xfrm>
          <a:custGeom>
            <a:avLst/>
            <a:gdLst>
              <a:gd name="T0" fmla="*/ 0 w 1824"/>
              <a:gd name="T1" fmla="*/ 0 h 1392"/>
              <a:gd name="T2" fmla="*/ 384 w 1824"/>
              <a:gd name="T3" fmla="*/ 288 h 1392"/>
              <a:gd name="T4" fmla="*/ 672 w 1824"/>
              <a:gd name="T5" fmla="*/ 624 h 1392"/>
              <a:gd name="T6" fmla="*/ 1248 w 1824"/>
              <a:gd name="T7" fmla="*/ 672 h 1392"/>
              <a:gd name="T8" fmla="*/ 1824 w 1824"/>
              <a:gd name="T9" fmla="*/ 1392 h 1392"/>
            </a:gdLst>
            <a:ahLst/>
            <a:cxnLst>
              <a:cxn ang="0">
                <a:pos x="T0" y="T1"/>
              </a:cxn>
              <a:cxn ang="0">
                <a:pos x="T2" y="T3"/>
              </a:cxn>
              <a:cxn ang="0">
                <a:pos x="T4" y="T5"/>
              </a:cxn>
              <a:cxn ang="0">
                <a:pos x="T6" y="T7"/>
              </a:cxn>
              <a:cxn ang="0">
                <a:pos x="T8" y="T9"/>
              </a:cxn>
            </a:cxnLst>
            <a:rect l="0" t="0" r="r" b="b"/>
            <a:pathLst>
              <a:path w="1824" h="1392">
                <a:moveTo>
                  <a:pt x="0" y="0"/>
                </a:moveTo>
                <a:lnTo>
                  <a:pt x="384" y="288"/>
                </a:lnTo>
                <a:lnTo>
                  <a:pt x="672" y="624"/>
                </a:lnTo>
                <a:lnTo>
                  <a:pt x="1248" y="672"/>
                </a:lnTo>
                <a:lnTo>
                  <a:pt x="1824" y="1392"/>
                </a:lnTo>
              </a:path>
            </a:pathLst>
          </a:custGeom>
          <a:noFill/>
          <a:ln w="25400" cap="flat" cmpd="sng">
            <a:solidFill>
              <a:schemeClr val="tx2"/>
            </a:solidFill>
            <a:prstDash val="solid"/>
            <a:round/>
            <a:headEnd type="none" w="med" len="med"/>
            <a:tailEnd type="triangle" w="med" len="med"/>
          </a:ln>
          <a:effectLst/>
          <a:extLst>
            <a:ext uri="{909E8E84-426E-40dd-AFC4-6F175D3DCCD1}">
              <a14:hiddenFill xmlns="" xmlns:a14="http://schemas.microsoft.com/office/drawing/2010/main">
                <a:solidFill>
                  <a:schemeClr val="bg1"/>
                </a:solidFill>
              </a14:hiddenFill>
            </a:ext>
            <a:ext uri="{AF507438-7753-43e0-B8FC-AC1667EBCBE1}">
              <a14:hiddenEffects xmlns="" xmlns:a14="http://schemas.microsoft.com/office/drawing/2010/main">
                <a:effectLst>
                  <a:outerShdw blurRad="63500" dist="35921" dir="2700000" algn="ctr" rotWithShape="0">
                    <a:schemeClr val="bg2"/>
                  </a:outerShdw>
                </a:effectLst>
              </a14:hiddenEffects>
            </a:ext>
          </a:extLst>
        </p:spPr>
        <p:txBody>
          <a:bodyPr lIns="90431" tIns="44423" rIns="90431" bIns="44423"/>
          <a:lstStyle/>
          <a:p>
            <a:endParaRPr lang="en-US" b="0">
              <a:latin typeface="+mn-lt"/>
            </a:endParaRPr>
          </a:p>
        </p:txBody>
      </p:sp>
      <p:sp>
        <p:nvSpPr>
          <p:cNvPr id="1669211" name="Freeform 91"/>
          <p:cNvSpPr>
            <a:spLocks/>
          </p:cNvSpPr>
          <p:nvPr/>
        </p:nvSpPr>
        <p:spPr bwMode="auto">
          <a:xfrm>
            <a:off x="4648200" y="3886200"/>
            <a:ext cx="1600200" cy="2209800"/>
          </a:xfrm>
          <a:custGeom>
            <a:avLst/>
            <a:gdLst>
              <a:gd name="T0" fmla="*/ 0 w 1008"/>
              <a:gd name="T1" fmla="*/ 0 h 1392"/>
              <a:gd name="T2" fmla="*/ 384 w 1008"/>
              <a:gd name="T3" fmla="*/ 432 h 1392"/>
              <a:gd name="T4" fmla="*/ 672 w 1008"/>
              <a:gd name="T5" fmla="*/ 864 h 1392"/>
              <a:gd name="T6" fmla="*/ 912 w 1008"/>
              <a:gd name="T7" fmla="*/ 1008 h 1392"/>
              <a:gd name="T8" fmla="*/ 1008 w 1008"/>
              <a:gd name="T9" fmla="*/ 1392 h 1392"/>
            </a:gdLst>
            <a:ahLst/>
            <a:cxnLst>
              <a:cxn ang="0">
                <a:pos x="T0" y="T1"/>
              </a:cxn>
              <a:cxn ang="0">
                <a:pos x="T2" y="T3"/>
              </a:cxn>
              <a:cxn ang="0">
                <a:pos x="T4" y="T5"/>
              </a:cxn>
              <a:cxn ang="0">
                <a:pos x="T6" y="T7"/>
              </a:cxn>
              <a:cxn ang="0">
                <a:pos x="T8" y="T9"/>
              </a:cxn>
            </a:cxnLst>
            <a:rect l="0" t="0" r="r" b="b"/>
            <a:pathLst>
              <a:path w="1008" h="1392">
                <a:moveTo>
                  <a:pt x="0" y="0"/>
                </a:moveTo>
                <a:lnTo>
                  <a:pt x="384" y="432"/>
                </a:lnTo>
                <a:lnTo>
                  <a:pt x="672" y="864"/>
                </a:lnTo>
                <a:lnTo>
                  <a:pt x="912" y="1008"/>
                </a:lnTo>
                <a:lnTo>
                  <a:pt x="1008" y="1392"/>
                </a:lnTo>
              </a:path>
            </a:pathLst>
          </a:custGeom>
          <a:noFill/>
          <a:ln w="25400" cap="flat" cmpd="sng">
            <a:solidFill>
              <a:schemeClr val="tx2"/>
            </a:solidFill>
            <a:prstDash val="solid"/>
            <a:round/>
            <a:headEnd type="none" w="med" len="med"/>
            <a:tailEnd type="triangle" w="med" len="med"/>
          </a:ln>
          <a:effectLst/>
          <a:extLst>
            <a:ext uri="{909E8E84-426E-40dd-AFC4-6F175D3DCCD1}">
              <a14:hiddenFill xmlns="" xmlns:a14="http://schemas.microsoft.com/office/drawing/2010/main">
                <a:solidFill>
                  <a:schemeClr val="bg1"/>
                </a:solidFill>
              </a14:hiddenFill>
            </a:ext>
            <a:ext uri="{AF507438-7753-43e0-B8FC-AC1667EBCBE1}">
              <a14:hiddenEffects xmlns="" xmlns:a14="http://schemas.microsoft.com/office/drawing/2010/main">
                <a:effectLst>
                  <a:outerShdw blurRad="63500" dist="35921" dir="2700000" algn="ctr" rotWithShape="0">
                    <a:schemeClr val="bg2"/>
                  </a:outerShdw>
                </a:effectLst>
              </a14:hiddenEffects>
            </a:ext>
          </a:extLst>
        </p:spPr>
        <p:txBody>
          <a:bodyPr lIns="90431" tIns="44423" rIns="90431" bIns="44423"/>
          <a:lstStyle/>
          <a:p>
            <a:endParaRPr lang="en-US" b="0">
              <a:latin typeface="+mn-lt"/>
            </a:endParaRPr>
          </a:p>
        </p:txBody>
      </p:sp>
      <p:sp>
        <p:nvSpPr>
          <p:cNvPr id="1669212" name="Text Box 92"/>
          <p:cNvSpPr txBox="1">
            <a:spLocks noChangeArrowheads="1"/>
          </p:cNvSpPr>
          <p:nvPr/>
        </p:nvSpPr>
        <p:spPr bwMode="auto">
          <a:xfrm>
            <a:off x="4087196" y="4860267"/>
            <a:ext cx="1323004" cy="397545"/>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25400">
                <a:solidFill>
                  <a:schemeClr val="tx2"/>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r>
              <a:rPr lang="en-US" b="0" dirty="0" smtClean="0">
                <a:latin typeface="+mn-lt"/>
              </a:rPr>
              <a:t>Tier-1 ISP</a:t>
            </a:r>
            <a:endParaRPr lang="en-US" b="0" dirty="0">
              <a:latin typeface="+mn-lt"/>
            </a:endParaRPr>
          </a:p>
        </p:txBody>
      </p:sp>
      <p:sp>
        <p:nvSpPr>
          <p:cNvPr id="1669213" name="Text Box 93"/>
          <p:cNvSpPr txBox="1">
            <a:spLocks noChangeArrowheads="1"/>
          </p:cNvSpPr>
          <p:nvPr/>
        </p:nvSpPr>
        <p:spPr bwMode="auto">
          <a:xfrm>
            <a:off x="2048383" y="5562600"/>
            <a:ext cx="769068" cy="371094"/>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25400">
                <a:solidFill>
                  <a:schemeClr val="tx2"/>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r>
              <a:rPr lang="en-US" sz="1800" b="0" dirty="0">
                <a:latin typeface="+mn-lt"/>
              </a:rPr>
              <a:t>ISP-1</a:t>
            </a:r>
          </a:p>
        </p:txBody>
      </p:sp>
      <p:sp>
        <p:nvSpPr>
          <p:cNvPr id="1669214" name="Text Box 94"/>
          <p:cNvSpPr txBox="1">
            <a:spLocks noChangeArrowheads="1"/>
          </p:cNvSpPr>
          <p:nvPr/>
        </p:nvSpPr>
        <p:spPr bwMode="auto">
          <a:xfrm>
            <a:off x="6315583" y="5562600"/>
            <a:ext cx="769068" cy="371094"/>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25400">
                <a:solidFill>
                  <a:schemeClr val="tx2"/>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r>
              <a:rPr lang="en-US" sz="1800" b="0" dirty="0">
                <a:latin typeface="+mn-lt"/>
              </a:rPr>
              <a:t>ISP-2</a:t>
            </a:r>
          </a:p>
        </p:txBody>
      </p:sp>
      <p:graphicFrame>
        <p:nvGraphicFramePr>
          <p:cNvPr id="1669215" name="Object 95"/>
          <p:cNvGraphicFramePr>
            <a:graphicFrameLocks noChangeAspect="1"/>
          </p:cNvGraphicFramePr>
          <p:nvPr>
            <p:extLst/>
          </p:nvPr>
        </p:nvGraphicFramePr>
        <p:xfrm>
          <a:off x="4486276" y="3429000"/>
          <a:ext cx="314325" cy="515938"/>
        </p:xfrm>
        <a:graphic>
          <a:graphicData uri="http://schemas.openxmlformats.org/presentationml/2006/ole">
            <mc:AlternateContent xmlns:mc="http://schemas.openxmlformats.org/markup-compatibility/2006">
              <mc:Choice xmlns:v="urn:schemas-microsoft-com:vml" Requires="v">
                <p:oleObj spid="_x0000_s1107" name="Clip" r:id="rId3" imgW="2106360" imgH="3468960" progId="MS_ClipArt_Gallery.5">
                  <p:embed/>
                </p:oleObj>
              </mc:Choice>
              <mc:Fallback>
                <p:oleObj name="Clip" r:id="rId3" imgW="2106360" imgH="3468960" progId="MS_ClipArt_Gallery.5">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86276" y="3429000"/>
                        <a:ext cx="314325" cy="515938"/>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Tree>
    <p:extLst>
      <p:ext uri="{BB962C8B-B14F-4D97-AF65-F5344CB8AC3E}">
        <p14:creationId xmlns:p14="http://schemas.microsoft.com/office/powerpoint/2010/main" val="16934527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6" name="Rectangle 2"/>
          <p:cNvSpPr>
            <a:spLocks noGrp="1" noChangeArrowheads="1"/>
          </p:cNvSpPr>
          <p:nvPr>
            <p:ph type="title"/>
          </p:nvPr>
        </p:nvSpPr>
        <p:spPr/>
        <p:txBody>
          <a:bodyPr/>
          <a:lstStyle/>
          <a:p>
            <a:r>
              <a:rPr lang="en-US" sz="2000">
                <a:latin typeface="Helvetica" charset="0"/>
                <a:ea typeface="ＭＳ Ｐゴシック" charset="0"/>
                <a:cs typeface="ＭＳ Ｐゴシック" charset="0"/>
              </a:rPr>
              <a:t>Improving HTTP Performance:</a:t>
            </a:r>
            <a:br>
              <a:rPr lang="en-US" sz="2000">
                <a:latin typeface="Helvetica" charset="0"/>
                <a:ea typeface="ＭＳ Ｐゴシック" charset="0"/>
                <a:cs typeface="ＭＳ Ｐゴシック" charset="0"/>
              </a:rPr>
            </a:br>
            <a:r>
              <a:rPr lang="en-US" sz="3200">
                <a:latin typeface="Helvetica" charset="0"/>
                <a:ea typeface="ＭＳ Ｐゴシック" charset="0"/>
                <a:cs typeface="ＭＳ Ｐゴシック" charset="0"/>
              </a:rPr>
              <a:t>Caching with Reverse Proxies</a:t>
            </a:r>
          </a:p>
        </p:txBody>
      </p:sp>
      <p:sp>
        <p:nvSpPr>
          <p:cNvPr id="100357" name="Rectangle 3"/>
          <p:cNvSpPr>
            <a:spLocks noGrp="1" noChangeArrowheads="1"/>
          </p:cNvSpPr>
          <p:nvPr>
            <p:ph idx="1"/>
          </p:nvPr>
        </p:nvSpPr>
        <p:spPr/>
        <p:txBody>
          <a:bodyPr/>
          <a:lstStyle/>
          <a:p>
            <a:r>
              <a:rPr lang="en-US" sz="2400" dirty="0">
                <a:latin typeface="Arial" charset="0"/>
                <a:cs typeface="Arial" charset="0"/>
              </a:rPr>
              <a:t>Cache documents close to </a:t>
            </a:r>
            <a:r>
              <a:rPr lang="en-US" sz="2400" b="1" dirty="0">
                <a:latin typeface="Arial" charset="0"/>
                <a:cs typeface="Arial" charset="0"/>
              </a:rPr>
              <a:t>server</a:t>
            </a:r>
            <a:r>
              <a:rPr lang="en-US" sz="2400" dirty="0">
                <a:latin typeface="Arial" charset="0"/>
                <a:cs typeface="Arial" charset="0"/>
              </a:rPr>
              <a:t> </a:t>
            </a:r>
            <a:br>
              <a:rPr lang="en-US" sz="2400" dirty="0">
                <a:latin typeface="Arial" charset="0"/>
                <a:cs typeface="Arial" charset="0"/>
              </a:rPr>
            </a:br>
            <a:r>
              <a:rPr lang="en-US" sz="2400" dirty="0">
                <a:latin typeface="Arial" charset="0"/>
                <a:cs typeface="Arial" charset="0"/>
              </a:rPr>
              <a:t>	</a:t>
            </a:r>
            <a:r>
              <a:rPr lang="en-US" sz="2400" dirty="0">
                <a:latin typeface="Arial" charset="0"/>
                <a:cs typeface="Arial" charset="0"/>
                <a:sym typeface="Wingdings" charset="0"/>
              </a:rPr>
              <a:t></a:t>
            </a:r>
            <a:r>
              <a:rPr lang="en-US" sz="2200" dirty="0">
                <a:latin typeface="Arial" charset="0"/>
                <a:cs typeface="Arial" charset="0"/>
                <a:sym typeface="Wingdings" charset="0"/>
              </a:rPr>
              <a:t> decrease server load</a:t>
            </a:r>
          </a:p>
          <a:p>
            <a:r>
              <a:rPr lang="en-US" sz="2400" dirty="0">
                <a:latin typeface="Arial" charset="0"/>
                <a:cs typeface="Arial" charset="0"/>
                <a:sym typeface="Wingdings" charset="0"/>
              </a:rPr>
              <a:t>Typically done by content provider</a:t>
            </a:r>
          </a:p>
          <a:p>
            <a:pPr marL="285575" indent="-285575">
              <a:buNone/>
            </a:pPr>
            <a:endParaRPr lang="en-US" sz="2400" dirty="0">
              <a:latin typeface="Arial" charset="0"/>
              <a:cs typeface="Arial" charset="0"/>
              <a:sym typeface="Wingdings" charset="0"/>
            </a:endParaRPr>
          </a:p>
        </p:txBody>
      </p:sp>
      <p:grpSp>
        <p:nvGrpSpPr>
          <p:cNvPr id="100358" name="Group 4"/>
          <p:cNvGrpSpPr>
            <a:grpSpLocks/>
          </p:cNvGrpSpPr>
          <p:nvPr/>
        </p:nvGrpSpPr>
        <p:grpSpPr bwMode="auto">
          <a:xfrm>
            <a:off x="6172201" y="6400800"/>
            <a:ext cx="371475" cy="381000"/>
            <a:chOff x="1014" y="912"/>
            <a:chExt cx="574" cy="596"/>
          </a:xfrm>
        </p:grpSpPr>
        <p:sp>
          <p:nvSpPr>
            <p:cNvPr id="100443" name="Freeform 5"/>
            <p:cNvSpPr>
              <a:spLocks/>
            </p:cNvSpPr>
            <p:nvPr/>
          </p:nvSpPr>
          <p:spPr bwMode="auto">
            <a:xfrm>
              <a:off x="1014" y="912"/>
              <a:ext cx="574" cy="596"/>
            </a:xfrm>
            <a:custGeom>
              <a:avLst/>
              <a:gdLst>
                <a:gd name="T0" fmla="*/ 124 w 574"/>
                <a:gd name="T1" fmla="*/ 391 h 596"/>
                <a:gd name="T2" fmla="*/ 0 w 574"/>
                <a:gd name="T3" fmla="*/ 391 h 596"/>
                <a:gd name="T4" fmla="*/ 0 w 574"/>
                <a:gd name="T5" fmla="*/ 596 h 596"/>
                <a:gd name="T6" fmla="*/ 574 w 574"/>
                <a:gd name="T7" fmla="*/ 596 h 596"/>
                <a:gd name="T8" fmla="*/ 574 w 574"/>
                <a:gd name="T9" fmla="*/ 391 h 596"/>
                <a:gd name="T10" fmla="*/ 446 w 574"/>
                <a:gd name="T11" fmla="*/ 391 h 596"/>
                <a:gd name="T12" fmla="*/ 446 w 574"/>
                <a:gd name="T13" fmla="*/ 364 h 596"/>
                <a:gd name="T14" fmla="*/ 500 w 574"/>
                <a:gd name="T15" fmla="*/ 364 h 596"/>
                <a:gd name="T16" fmla="*/ 500 w 574"/>
                <a:gd name="T17" fmla="*/ 0 h 596"/>
                <a:gd name="T18" fmla="*/ 70 w 574"/>
                <a:gd name="T19" fmla="*/ 0 h 596"/>
                <a:gd name="T20" fmla="*/ 70 w 574"/>
                <a:gd name="T21" fmla="*/ 364 h 596"/>
                <a:gd name="T22" fmla="*/ 124 w 574"/>
                <a:gd name="T23" fmla="*/ 364 h 596"/>
                <a:gd name="T24" fmla="*/ 124 w 574"/>
                <a:gd name="T25" fmla="*/ 391 h 59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74"/>
                <a:gd name="T40" fmla="*/ 0 h 596"/>
                <a:gd name="T41" fmla="*/ 574 w 574"/>
                <a:gd name="T42" fmla="*/ 596 h 59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74" h="596">
                  <a:moveTo>
                    <a:pt x="124" y="391"/>
                  </a:moveTo>
                  <a:lnTo>
                    <a:pt x="0" y="391"/>
                  </a:lnTo>
                  <a:lnTo>
                    <a:pt x="0" y="596"/>
                  </a:lnTo>
                  <a:lnTo>
                    <a:pt x="574" y="596"/>
                  </a:lnTo>
                  <a:lnTo>
                    <a:pt x="574" y="391"/>
                  </a:lnTo>
                  <a:lnTo>
                    <a:pt x="446" y="391"/>
                  </a:lnTo>
                  <a:lnTo>
                    <a:pt x="446" y="364"/>
                  </a:lnTo>
                  <a:lnTo>
                    <a:pt x="500" y="364"/>
                  </a:lnTo>
                  <a:lnTo>
                    <a:pt x="500" y="0"/>
                  </a:lnTo>
                  <a:lnTo>
                    <a:pt x="70" y="0"/>
                  </a:lnTo>
                  <a:lnTo>
                    <a:pt x="70" y="364"/>
                  </a:lnTo>
                  <a:lnTo>
                    <a:pt x="124" y="364"/>
                  </a:lnTo>
                  <a:lnTo>
                    <a:pt x="124" y="391"/>
                  </a:lnTo>
                  <a:close/>
                </a:path>
              </a:pathLst>
            </a:custGeom>
            <a:solidFill>
              <a:srgbClr val="FFFFFF"/>
            </a:solidFill>
            <a:ln w="15875">
              <a:solidFill>
                <a:srgbClr val="000000"/>
              </a:solidFill>
              <a:round/>
              <a:headEnd/>
              <a:tailEnd/>
            </a:ln>
          </p:spPr>
          <p:txBody>
            <a:bodyPr/>
            <a:lstStyle/>
            <a:p>
              <a:endParaRPr lang="en-US"/>
            </a:p>
          </p:txBody>
        </p:sp>
        <p:sp>
          <p:nvSpPr>
            <p:cNvPr id="100444" name="Line 6"/>
            <p:cNvSpPr>
              <a:spLocks noChangeShapeType="1"/>
            </p:cNvSpPr>
            <p:nvPr/>
          </p:nvSpPr>
          <p:spPr bwMode="auto">
            <a:xfrm>
              <a:off x="1138" y="1303"/>
              <a:ext cx="322" cy="1"/>
            </a:xfrm>
            <a:prstGeom prst="line">
              <a:avLst/>
            </a:prstGeom>
            <a:noFill/>
            <a:ln w="1587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00445" name="Line 7"/>
            <p:cNvSpPr>
              <a:spLocks noChangeShapeType="1"/>
            </p:cNvSpPr>
            <p:nvPr/>
          </p:nvSpPr>
          <p:spPr bwMode="auto">
            <a:xfrm>
              <a:off x="1138" y="1276"/>
              <a:ext cx="322" cy="1"/>
            </a:xfrm>
            <a:prstGeom prst="line">
              <a:avLst/>
            </a:prstGeom>
            <a:noFill/>
            <a:ln w="1587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00446" name="Freeform 8"/>
            <p:cNvSpPr>
              <a:spLocks noEditPoints="1"/>
            </p:cNvSpPr>
            <p:nvPr/>
          </p:nvSpPr>
          <p:spPr bwMode="auto">
            <a:xfrm>
              <a:off x="1310" y="1323"/>
              <a:ext cx="233" cy="168"/>
            </a:xfrm>
            <a:custGeom>
              <a:avLst/>
              <a:gdLst>
                <a:gd name="T0" fmla="*/ 0 w 233"/>
                <a:gd name="T1" fmla="*/ 168 h 168"/>
                <a:gd name="T2" fmla="*/ 188 w 233"/>
                <a:gd name="T3" fmla="*/ 168 h 168"/>
                <a:gd name="T4" fmla="*/ 188 w 233"/>
                <a:gd name="T5" fmla="*/ 0 h 168"/>
                <a:gd name="T6" fmla="*/ 0 w 233"/>
                <a:gd name="T7" fmla="*/ 0 h 168"/>
                <a:gd name="T8" fmla="*/ 0 w 233"/>
                <a:gd name="T9" fmla="*/ 168 h 168"/>
                <a:gd name="T10" fmla="*/ 204 w 233"/>
                <a:gd name="T11" fmla="*/ 26 h 168"/>
                <a:gd name="T12" fmla="*/ 233 w 233"/>
                <a:gd name="T13" fmla="*/ 26 h 168"/>
                <a:gd name="T14" fmla="*/ 233 w 233"/>
                <a:gd name="T15" fmla="*/ 0 h 168"/>
                <a:gd name="T16" fmla="*/ 204 w 233"/>
                <a:gd name="T17" fmla="*/ 0 h 168"/>
                <a:gd name="T18" fmla="*/ 204 w 233"/>
                <a:gd name="T19" fmla="*/ 26 h 16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33"/>
                <a:gd name="T31" fmla="*/ 0 h 168"/>
                <a:gd name="T32" fmla="*/ 233 w 233"/>
                <a:gd name="T33" fmla="*/ 168 h 16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33" h="168">
                  <a:moveTo>
                    <a:pt x="0" y="168"/>
                  </a:moveTo>
                  <a:lnTo>
                    <a:pt x="188" y="168"/>
                  </a:lnTo>
                  <a:lnTo>
                    <a:pt x="188" y="0"/>
                  </a:lnTo>
                  <a:lnTo>
                    <a:pt x="0" y="0"/>
                  </a:lnTo>
                  <a:lnTo>
                    <a:pt x="0" y="168"/>
                  </a:lnTo>
                  <a:close/>
                  <a:moveTo>
                    <a:pt x="204" y="26"/>
                  </a:moveTo>
                  <a:lnTo>
                    <a:pt x="233" y="26"/>
                  </a:lnTo>
                  <a:lnTo>
                    <a:pt x="233" y="0"/>
                  </a:lnTo>
                  <a:lnTo>
                    <a:pt x="204" y="0"/>
                  </a:lnTo>
                  <a:lnTo>
                    <a:pt x="204" y="26"/>
                  </a:lnTo>
                  <a:close/>
                </a:path>
              </a:pathLst>
            </a:custGeom>
            <a:solidFill>
              <a:srgbClr val="FFFFFF"/>
            </a:solidFill>
            <a:ln w="4763">
              <a:solidFill>
                <a:srgbClr val="000000"/>
              </a:solidFill>
              <a:round/>
              <a:headEnd/>
              <a:tailEnd/>
            </a:ln>
          </p:spPr>
          <p:txBody>
            <a:bodyPr/>
            <a:lstStyle/>
            <a:p>
              <a:endParaRPr lang="en-US"/>
            </a:p>
          </p:txBody>
        </p:sp>
        <p:sp>
          <p:nvSpPr>
            <p:cNvPr id="100447" name="Line 9"/>
            <p:cNvSpPr>
              <a:spLocks noChangeShapeType="1"/>
            </p:cNvSpPr>
            <p:nvPr/>
          </p:nvSpPr>
          <p:spPr bwMode="auto">
            <a:xfrm>
              <a:off x="1310" y="1379"/>
              <a:ext cx="188"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00448" name="Line 10"/>
            <p:cNvSpPr>
              <a:spLocks noChangeShapeType="1"/>
            </p:cNvSpPr>
            <p:nvPr/>
          </p:nvSpPr>
          <p:spPr bwMode="auto">
            <a:xfrm>
              <a:off x="1310" y="1435"/>
              <a:ext cx="188"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00449" name="Line 11"/>
            <p:cNvSpPr>
              <a:spLocks noChangeShapeType="1"/>
            </p:cNvSpPr>
            <p:nvPr/>
          </p:nvSpPr>
          <p:spPr bwMode="auto">
            <a:xfrm>
              <a:off x="1317" y="1405"/>
              <a:ext cx="172"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00450" name="Rectangle 12"/>
            <p:cNvSpPr>
              <a:spLocks noChangeArrowheads="1"/>
            </p:cNvSpPr>
            <p:nvPr/>
          </p:nvSpPr>
          <p:spPr bwMode="auto">
            <a:xfrm>
              <a:off x="1416" y="1389"/>
              <a:ext cx="54" cy="36"/>
            </a:xfrm>
            <a:prstGeom prst="rect">
              <a:avLst/>
            </a:prstGeom>
            <a:noFill/>
            <a:ln w="4763">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100451" name="Freeform 13"/>
            <p:cNvSpPr>
              <a:spLocks noEditPoints="1"/>
            </p:cNvSpPr>
            <p:nvPr/>
          </p:nvSpPr>
          <p:spPr bwMode="auto">
            <a:xfrm>
              <a:off x="1030" y="955"/>
              <a:ext cx="538" cy="401"/>
            </a:xfrm>
            <a:custGeom>
              <a:avLst/>
              <a:gdLst>
                <a:gd name="T0" fmla="*/ 452 w 538"/>
                <a:gd name="T1" fmla="*/ 285 h 401"/>
                <a:gd name="T2" fmla="*/ 472 w 538"/>
                <a:gd name="T3" fmla="*/ 285 h 401"/>
                <a:gd name="T4" fmla="*/ 472 w 538"/>
                <a:gd name="T5" fmla="*/ 278 h 401"/>
                <a:gd name="T6" fmla="*/ 452 w 538"/>
                <a:gd name="T7" fmla="*/ 278 h 401"/>
                <a:gd name="T8" fmla="*/ 452 w 538"/>
                <a:gd name="T9" fmla="*/ 285 h 401"/>
                <a:gd name="T10" fmla="*/ 121 w 538"/>
                <a:gd name="T11" fmla="*/ 239 h 401"/>
                <a:gd name="T12" fmla="*/ 121 w 538"/>
                <a:gd name="T13" fmla="*/ 27 h 401"/>
                <a:gd name="T14" fmla="*/ 417 w 538"/>
                <a:gd name="T15" fmla="*/ 27 h 401"/>
                <a:gd name="T16" fmla="*/ 417 w 538"/>
                <a:gd name="T17" fmla="*/ 239 h 401"/>
                <a:gd name="T18" fmla="*/ 121 w 538"/>
                <a:gd name="T19" fmla="*/ 239 h 401"/>
                <a:gd name="T20" fmla="*/ 108 w 538"/>
                <a:gd name="T21" fmla="*/ 252 h 401"/>
                <a:gd name="T22" fmla="*/ 430 w 538"/>
                <a:gd name="T23" fmla="*/ 252 h 401"/>
                <a:gd name="T24" fmla="*/ 430 w 538"/>
                <a:gd name="T25" fmla="*/ 14 h 401"/>
                <a:gd name="T26" fmla="*/ 446 w 538"/>
                <a:gd name="T27" fmla="*/ 14 h 401"/>
                <a:gd name="T28" fmla="*/ 446 w 538"/>
                <a:gd name="T29" fmla="*/ 0 h 401"/>
                <a:gd name="T30" fmla="*/ 96 w 538"/>
                <a:gd name="T31" fmla="*/ 0 h 401"/>
                <a:gd name="T32" fmla="*/ 96 w 538"/>
                <a:gd name="T33" fmla="*/ 265 h 401"/>
                <a:gd name="T34" fmla="*/ 108 w 538"/>
                <a:gd name="T35" fmla="*/ 265 h 401"/>
                <a:gd name="T36" fmla="*/ 108 w 538"/>
                <a:gd name="T37" fmla="*/ 252 h 401"/>
                <a:gd name="T38" fmla="*/ 0 w 538"/>
                <a:gd name="T39" fmla="*/ 388 h 401"/>
                <a:gd name="T40" fmla="*/ 54 w 538"/>
                <a:gd name="T41" fmla="*/ 388 h 401"/>
                <a:gd name="T42" fmla="*/ 54 w 538"/>
                <a:gd name="T43" fmla="*/ 368 h 401"/>
                <a:gd name="T44" fmla="*/ 0 w 538"/>
                <a:gd name="T45" fmla="*/ 368 h 401"/>
                <a:gd name="T46" fmla="*/ 0 w 538"/>
                <a:gd name="T47" fmla="*/ 388 h 401"/>
                <a:gd name="T48" fmla="*/ 316 w 538"/>
                <a:gd name="T49" fmla="*/ 401 h 401"/>
                <a:gd name="T50" fmla="*/ 430 w 538"/>
                <a:gd name="T51" fmla="*/ 401 h 401"/>
                <a:gd name="T52" fmla="*/ 430 w 538"/>
                <a:gd name="T53" fmla="*/ 391 h 401"/>
                <a:gd name="T54" fmla="*/ 316 w 538"/>
                <a:gd name="T55" fmla="*/ 391 h 401"/>
                <a:gd name="T56" fmla="*/ 316 w 538"/>
                <a:gd name="T57" fmla="*/ 401 h 401"/>
                <a:gd name="T58" fmla="*/ 523 w 538"/>
                <a:gd name="T59" fmla="*/ 378 h 401"/>
                <a:gd name="T60" fmla="*/ 538 w 538"/>
                <a:gd name="T61" fmla="*/ 378 h 401"/>
                <a:gd name="T62" fmla="*/ 538 w 538"/>
                <a:gd name="T63" fmla="*/ 368 h 401"/>
                <a:gd name="T64" fmla="*/ 523 w 538"/>
                <a:gd name="T65" fmla="*/ 368 h 401"/>
                <a:gd name="T66" fmla="*/ 523 w 538"/>
                <a:gd name="T67" fmla="*/ 378 h 401"/>
                <a:gd name="T68" fmla="*/ 523 w 538"/>
                <a:gd name="T69" fmla="*/ 394 h 401"/>
                <a:gd name="T70" fmla="*/ 538 w 538"/>
                <a:gd name="T71" fmla="*/ 394 h 401"/>
                <a:gd name="T72" fmla="*/ 538 w 538"/>
                <a:gd name="T73" fmla="*/ 388 h 401"/>
                <a:gd name="T74" fmla="*/ 523 w 538"/>
                <a:gd name="T75" fmla="*/ 388 h 401"/>
                <a:gd name="T76" fmla="*/ 523 w 538"/>
                <a:gd name="T77" fmla="*/ 394 h 401"/>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538"/>
                <a:gd name="T118" fmla="*/ 0 h 401"/>
                <a:gd name="T119" fmla="*/ 538 w 538"/>
                <a:gd name="T120" fmla="*/ 401 h 401"/>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538" h="401">
                  <a:moveTo>
                    <a:pt x="452" y="285"/>
                  </a:moveTo>
                  <a:lnTo>
                    <a:pt x="472" y="285"/>
                  </a:lnTo>
                  <a:lnTo>
                    <a:pt x="472" y="278"/>
                  </a:lnTo>
                  <a:lnTo>
                    <a:pt x="452" y="278"/>
                  </a:lnTo>
                  <a:lnTo>
                    <a:pt x="452" y="285"/>
                  </a:lnTo>
                  <a:close/>
                  <a:moveTo>
                    <a:pt x="121" y="239"/>
                  </a:moveTo>
                  <a:lnTo>
                    <a:pt x="121" y="27"/>
                  </a:lnTo>
                  <a:lnTo>
                    <a:pt x="417" y="27"/>
                  </a:lnTo>
                  <a:lnTo>
                    <a:pt x="417" y="239"/>
                  </a:lnTo>
                  <a:lnTo>
                    <a:pt x="121" y="239"/>
                  </a:lnTo>
                  <a:close/>
                  <a:moveTo>
                    <a:pt x="108" y="252"/>
                  </a:moveTo>
                  <a:lnTo>
                    <a:pt x="430" y="252"/>
                  </a:lnTo>
                  <a:lnTo>
                    <a:pt x="430" y="14"/>
                  </a:lnTo>
                  <a:lnTo>
                    <a:pt x="446" y="14"/>
                  </a:lnTo>
                  <a:lnTo>
                    <a:pt x="446" y="0"/>
                  </a:lnTo>
                  <a:lnTo>
                    <a:pt x="96" y="0"/>
                  </a:lnTo>
                  <a:lnTo>
                    <a:pt x="96" y="265"/>
                  </a:lnTo>
                  <a:lnTo>
                    <a:pt x="108" y="265"/>
                  </a:lnTo>
                  <a:lnTo>
                    <a:pt x="108" y="252"/>
                  </a:lnTo>
                  <a:close/>
                  <a:moveTo>
                    <a:pt x="0" y="388"/>
                  </a:moveTo>
                  <a:lnTo>
                    <a:pt x="54" y="388"/>
                  </a:lnTo>
                  <a:lnTo>
                    <a:pt x="54" y="368"/>
                  </a:lnTo>
                  <a:lnTo>
                    <a:pt x="0" y="368"/>
                  </a:lnTo>
                  <a:lnTo>
                    <a:pt x="0" y="388"/>
                  </a:lnTo>
                  <a:close/>
                  <a:moveTo>
                    <a:pt x="316" y="401"/>
                  </a:moveTo>
                  <a:lnTo>
                    <a:pt x="430" y="401"/>
                  </a:lnTo>
                  <a:lnTo>
                    <a:pt x="430" y="391"/>
                  </a:lnTo>
                  <a:lnTo>
                    <a:pt x="316" y="391"/>
                  </a:lnTo>
                  <a:lnTo>
                    <a:pt x="316" y="401"/>
                  </a:lnTo>
                  <a:close/>
                  <a:moveTo>
                    <a:pt x="523" y="378"/>
                  </a:moveTo>
                  <a:lnTo>
                    <a:pt x="538" y="378"/>
                  </a:lnTo>
                  <a:lnTo>
                    <a:pt x="538" y="368"/>
                  </a:lnTo>
                  <a:lnTo>
                    <a:pt x="523" y="368"/>
                  </a:lnTo>
                  <a:lnTo>
                    <a:pt x="523" y="378"/>
                  </a:lnTo>
                  <a:close/>
                  <a:moveTo>
                    <a:pt x="523" y="394"/>
                  </a:moveTo>
                  <a:lnTo>
                    <a:pt x="538" y="394"/>
                  </a:lnTo>
                  <a:lnTo>
                    <a:pt x="538" y="388"/>
                  </a:lnTo>
                  <a:lnTo>
                    <a:pt x="523" y="388"/>
                  </a:lnTo>
                  <a:lnTo>
                    <a:pt x="523" y="394"/>
                  </a:lnTo>
                  <a:close/>
                </a:path>
              </a:pathLst>
            </a:custGeom>
            <a:solidFill>
              <a:srgbClr val="000000"/>
            </a:solidFill>
            <a:ln w="4763">
              <a:solidFill>
                <a:srgbClr val="000000"/>
              </a:solidFill>
              <a:round/>
              <a:headEnd/>
              <a:tailEnd/>
            </a:ln>
          </p:spPr>
          <p:txBody>
            <a:bodyPr/>
            <a:lstStyle/>
            <a:p>
              <a:endParaRPr lang="en-US"/>
            </a:p>
          </p:txBody>
        </p:sp>
        <p:sp>
          <p:nvSpPr>
            <p:cNvPr id="100452" name="Line 14"/>
            <p:cNvSpPr>
              <a:spLocks noChangeShapeType="1"/>
            </p:cNvSpPr>
            <p:nvPr/>
          </p:nvSpPr>
          <p:spPr bwMode="auto">
            <a:xfrm>
              <a:off x="1084" y="1257"/>
              <a:ext cx="430"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00453" name="Line 15"/>
            <p:cNvSpPr>
              <a:spLocks noChangeShapeType="1"/>
            </p:cNvSpPr>
            <p:nvPr/>
          </p:nvSpPr>
          <p:spPr bwMode="auto">
            <a:xfrm flipV="1">
              <a:off x="1193" y="1257"/>
              <a:ext cx="1" cy="19"/>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00454" name="Line 16"/>
            <p:cNvSpPr>
              <a:spLocks noChangeShapeType="1"/>
            </p:cNvSpPr>
            <p:nvPr/>
          </p:nvSpPr>
          <p:spPr bwMode="auto">
            <a:xfrm flipV="1">
              <a:off x="1301" y="1257"/>
              <a:ext cx="1" cy="19"/>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grpSp>
      <p:grpSp>
        <p:nvGrpSpPr>
          <p:cNvPr id="100359" name="Group 17"/>
          <p:cNvGrpSpPr>
            <a:grpSpLocks/>
          </p:cNvGrpSpPr>
          <p:nvPr/>
        </p:nvGrpSpPr>
        <p:grpSpPr bwMode="auto">
          <a:xfrm>
            <a:off x="7629526" y="6400800"/>
            <a:ext cx="371475" cy="381000"/>
            <a:chOff x="1014" y="912"/>
            <a:chExt cx="574" cy="596"/>
          </a:xfrm>
        </p:grpSpPr>
        <p:sp>
          <p:nvSpPr>
            <p:cNvPr id="100431" name="Freeform 18"/>
            <p:cNvSpPr>
              <a:spLocks/>
            </p:cNvSpPr>
            <p:nvPr/>
          </p:nvSpPr>
          <p:spPr bwMode="auto">
            <a:xfrm>
              <a:off x="1014" y="912"/>
              <a:ext cx="574" cy="596"/>
            </a:xfrm>
            <a:custGeom>
              <a:avLst/>
              <a:gdLst>
                <a:gd name="T0" fmla="*/ 124 w 574"/>
                <a:gd name="T1" fmla="*/ 391 h 596"/>
                <a:gd name="T2" fmla="*/ 0 w 574"/>
                <a:gd name="T3" fmla="*/ 391 h 596"/>
                <a:gd name="T4" fmla="*/ 0 w 574"/>
                <a:gd name="T5" fmla="*/ 596 h 596"/>
                <a:gd name="T6" fmla="*/ 574 w 574"/>
                <a:gd name="T7" fmla="*/ 596 h 596"/>
                <a:gd name="T8" fmla="*/ 574 w 574"/>
                <a:gd name="T9" fmla="*/ 391 h 596"/>
                <a:gd name="T10" fmla="*/ 446 w 574"/>
                <a:gd name="T11" fmla="*/ 391 h 596"/>
                <a:gd name="T12" fmla="*/ 446 w 574"/>
                <a:gd name="T13" fmla="*/ 364 h 596"/>
                <a:gd name="T14" fmla="*/ 500 w 574"/>
                <a:gd name="T15" fmla="*/ 364 h 596"/>
                <a:gd name="T16" fmla="*/ 500 w 574"/>
                <a:gd name="T17" fmla="*/ 0 h 596"/>
                <a:gd name="T18" fmla="*/ 70 w 574"/>
                <a:gd name="T19" fmla="*/ 0 h 596"/>
                <a:gd name="T20" fmla="*/ 70 w 574"/>
                <a:gd name="T21" fmla="*/ 364 h 596"/>
                <a:gd name="T22" fmla="*/ 124 w 574"/>
                <a:gd name="T23" fmla="*/ 364 h 596"/>
                <a:gd name="T24" fmla="*/ 124 w 574"/>
                <a:gd name="T25" fmla="*/ 391 h 59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74"/>
                <a:gd name="T40" fmla="*/ 0 h 596"/>
                <a:gd name="T41" fmla="*/ 574 w 574"/>
                <a:gd name="T42" fmla="*/ 596 h 59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74" h="596">
                  <a:moveTo>
                    <a:pt x="124" y="391"/>
                  </a:moveTo>
                  <a:lnTo>
                    <a:pt x="0" y="391"/>
                  </a:lnTo>
                  <a:lnTo>
                    <a:pt x="0" y="596"/>
                  </a:lnTo>
                  <a:lnTo>
                    <a:pt x="574" y="596"/>
                  </a:lnTo>
                  <a:lnTo>
                    <a:pt x="574" y="391"/>
                  </a:lnTo>
                  <a:lnTo>
                    <a:pt x="446" y="391"/>
                  </a:lnTo>
                  <a:lnTo>
                    <a:pt x="446" y="364"/>
                  </a:lnTo>
                  <a:lnTo>
                    <a:pt x="500" y="364"/>
                  </a:lnTo>
                  <a:lnTo>
                    <a:pt x="500" y="0"/>
                  </a:lnTo>
                  <a:lnTo>
                    <a:pt x="70" y="0"/>
                  </a:lnTo>
                  <a:lnTo>
                    <a:pt x="70" y="364"/>
                  </a:lnTo>
                  <a:lnTo>
                    <a:pt x="124" y="364"/>
                  </a:lnTo>
                  <a:lnTo>
                    <a:pt x="124" y="391"/>
                  </a:lnTo>
                  <a:close/>
                </a:path>
              </a:pathLst>
            </a:custGeom>
            <a:solidFill>
              <a:srgbClr val="FFFFFF"/>
            </a:solidFill>
            <a:ln w="15875">
              <a:solidFill>
                <a:srgbClr val="000000"/>
              </a:solidFill>
              <a:round/>
              <a:headEnd/>
              <a:tailEnd/>
            </a:ln>
          </p:spPr>
          <p:txBody>
            <a:bodyPr/>
            <a:lstStyle/>
            <a:p>
              <a:endParaRPr lang="en-US"/>
            </a:p>
          </p:txBody>
        </p:sp>
        <p:sp>
          <p:nvSpPr>
            <p:cNvPr id="100432" name="Line 19"/>
            <p:cNvSpPr>
              <a:spLocks noChangeShapeType="1"/>
            </p:cNvSpPr>
            <p:nvPr/>
          </p:nvSpPr>
          <p:spPr bwMode="auto">
            <a:xfrm>
              <a:off x="1138" y="1303"/>
              <a:ext cx="322" cy="1"/>
            </a:xfrm>
            <a:prstGeom prst="line">
              <a:avLst/>
            </a:prstGeom>
            <a:noFill/>
            <a:ln w="1587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00433" name="Line 20"/>
            <p:cNvSpPr>
              <a:spLocks noChangeShapeType="1"/>
            </p:cNvSpPr>
            <p:nvPr/>
          </p:nvSpPr>
          <p:spPr bwMode="auto">
            <a:xfrm>
              <a:off x="1138" y="1276"/>
              <a:ext cx="322" cy="1"/>
            </a:xfrm>
            <a:prstGeom prst="line">
              <a:avLst/>
            </a:prstGeom>
            <a:noFill/>
            <a:ln w="1587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00434" name="Freeform 21"/>
            <p:cNvSpPr>
              <a:spLocks noEditPoints="1"/>
            </p:cNvSpPr>
            <p:nvPr/>
          </p:nvSpPr>
          <p:spPr bwMode="auto">
            <a:xfrm>
              <a:off x="1310" y="1323"/>
              <a:ext cx="233" cy="168"/>
            </a:xfrm>
            <a:custGeom>
              <a:avLst/>
              <a:gdLst>
                <a:gd name="T0" fmla="*/ 0 w 233"/>
                <a:gd name="T1" fmla="*/ 168 h 168"/>
                <a:gd name="T2" fmla="*/ 188 w 233"/>
                <a:gd name="T3" fmla="*/ 168 h 168"/>
                <a:gd name="T4" fmla="*/ 188 w 233"/>
                <a:gd name="T5" fmla="*/ 0 h 168"/>
                <a:gd name="T6" fmla="*/ 0 w 233"/>
                <a:gd name="T7" fmla="*/ 0 h 168"/>
                <a:gd name="T8" fmla="*/ 0 w 233"/>
                <a:gd name="T9" fmla="*/ 168 h 168"/>
                <a:gd name="T10" fmla="*/ 204 w 233"/>
                <a:gd name="T11" fmla="*/ 26 h 168"/>
                <a:gd name="T12" fmla="*/ 233 w 233"/>
                <a:gd name="T13" fmla="*/ 26 h 168"/>
                <a:gd name="T14" fmla="*/ 233 w 233"/>
                <a:gd name="T15" fmla="*/ 0 h 168"/>
                <a:gd name="T16" fmla="*/ 204 w 233"/>
                <a:gd name="T17" fmla="*/ 0 h 168"/>
                <a:gd name="T18" fmla="*/ 204 w 233"/>
                <a:gd name="T19" fmla="*/ 26 h 16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33"/>
                <a:gd name="T31" fmla="*/ 0 h 168"/>
                <a:gd name="T32" fmla="*/ 233 w 233"/>
                <a:gd name="T33" fmla="*/ 168 h 16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33" h="168">
                  <a:moveTo>
                    <a:pt x="0" y="168"/>
                  </a:moveTo>
                  <a:lnTo>
                    <a:pt x="188" y="168"/>
                  </a:lnTo>
                  <a:lnTo>
                    <a:pt x="188" y="0"/>
                  </a:lnTo>
                  <a:lnTo>
                    <a:pt x="0" y="0"/>
                  </a:lnTo>
                  <a:lnTo>
                    <a:pt x="0" y="168"/>
                  </a:lnTo>
                  <a:close/>
                  <a:moveTo>
                    <a:pt x="204" y="26"/>
                  </a:moveTo>
                  <a:lnTo>
                    <a:pt x="233" y="26"/>
                  </a:lnTo>
                  <a:lnTo>
                    <a:pt x="233" y="0"/>
                  </a:lnTo>
                  <a:lnTo>
                    <a:pt x="204" y="0"/>
                  </a:lnTo>
                  <a:lnTo>
                    <a:pt x="204" y="26"/>
                  </a:lnTo>
                  <a:close/>
                </a:path>
              </a:pathLst>
            </a:custGeom>
            <a:solidFill>
              <a:srgbClr val="FFFFFF"/>
            </a:solidFill>
            <a:ln w="4763">
              <a:solidFill>
                <a:srgbClr val="000000"/>
              </a:solidFill>
              <a:round/>
              <a:headEnd/>
              <a:tailEnd/>
            </a:ln>
          </p:spPr>
          <p:txBody>
            <a:bodyPr/>
            <a:lstStyle/>
            <a:p>
              <a:endParaRPr lang="en-US"/>
            </a:p>
          </p:txBody>
        </p:sp>
        <p:sp>
          <p:nvSpPr>
            <p:cNvPr id="100435" name="Line 22"/>
            <p:cNvSpPr>
              <a:spLocks noChangeShapeType="1"/>
            </p:cNvSpPr>
            <p:nvPr/>
          </p:nvSpPr>
          <p:spPr bwMode="auto">
            <a:xfrm>
              <a:off x="1310" y="1379"/>
              <a:ext cx="188"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00436" name="Line 23"/>
            <p:cNvSpPr>
              <a:spLocks noChangeShapeType="1"/>
            </p:cNvSpPr>
            <p:nvPr/>
          </p:nvSpPr>
          <p:spPr bwMode="auto">
            <a:xfrm>
              <a:off x="1310" y="1435"/>
              <a:ext cx="188"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00437" name="Line 24"/>
            <p:cNvSpPr>
              <a:spLocks noChangeShapeType="1"/>
            </p:cNvSpPr>
            <p:nvPr/>
          </p:nvSpPr>
          <p:spPr bwMode="auto">
            <a:xfrm>
              <a:off x="1317" y="1405"/>
              <a:ext cx="172"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00438" name="Rectangle 25"/>
            <p:cNvSpPr>
              <a:spLocks noChangeArrowheads="1"/>
            </p:cNvSpPr>
            <p:nvPr/>
          </p:nvSpPr>
          <p:spPr bwMode="auto">
            <a:xfrm>
              <a:off x="1416" y="1389"/>
              <a:ext cx="54" cy="36"/>
            </a:xfrm>
            <a:prstGeom prst="rect">
              <a:avLst/>
            </a:prstGeom>
            <a:noFill/>
            <a:ln w="4763">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100439" name="Freeform 26"/>
            <p:cNvSpPr>
              <a:spLocks noEditPoints="1"/>
            </p:cNvSpPr>
            <p:nvPr/>
          </p:nvSpPr>
          <p:spPr bwMode="auto">
            <a:xfrm>
              <a:off x="1030" y="955"/>
              <a:ext cx="538" cy="401"/>
            </a:xfrm>
            <a:custGeom>
              <a:avLst/>
              <a:gdLst>
                <a:gd name="T0" fmla="*/ 452 w 538"/>
                <a:gd name="T1" fmla="*/ 285 h 401"/>
                <a:gd name="T2" fmla="*/ 472 w 538"/>
                <a:gd name="T3" fmla="*/ 285 h 401"/>
                <a:gd name="T4" fmla="*/ 472 w 538"/>
                <a:gd name="T5" fmla="*/ 278 h 401"/>
                <a:gd name="T6" fmla="*/ 452 w 538"/>
                <a:gd name="T7" fmla="*/ 278 h 401"/>
                <a:gd name="T8" fmla="*/ 452 w 538"/>
                <a:gd name="T9" fmla="*/ 285 h 401"/>
                <a:gd name="T10" fmla="*/ 121 w 538"/>
                <a:gd name="T11" fmla="*/ 239 h 401"/>
                <a:gd name="T12" fmla="*/ 121 w 538"/>
                <a:gd name="T13" fmla="*/ 27 h 401"/>
                <a:gd name="T14" fmla="*/ 417 w 538"/>
                <a:gd name="T15" fmla="*/ 27 h 401"/>
                <a:gd name="T16" fmla="*/ 417 w 538"/>
                <a:gd name="T17" fmla="*/ 239 h 401"/>
                <a:gd name="T18" fmla="*/ 121 w 538"/>
                <a:gd name="T19" fmla="*/ 239 h 401"/>
                <a:gd name="T20" fmla="*/ 108 w 538"/>
                <a:gd name="T21" fmla="*/ 252 h 401"/>
                <a:gd name="T22" fmla="*/ 430 w 538"/>
                <a:gd name="T23" fmla="*/ 252 h 401"/>
                <a:gd name="T24" fmla="*/ 430 w 538"/>
                <a:gd name="T25" fmla="*/ 14 h 401"/>
                <a:gd name="T26" fmla="*/ 446 w 538"/>
                <a:gd name="T27" fmla="*/ 14 h 401"/>
                <a:gd name="T28" fmla="*/ 446 w 538"/>
                <a:gd name="T29" fmla="*/ 0 h 401"/>
                <a:gd name="T30" fmla="*/ 96 w 538"/>
                <a:gd name="T31" fmla="*/ 0 h 401"/>
                <a:gd name="T32" fmla="*/ 96 w 538"/>
                <a:gd name="T33" fmla="*/ 265 h 401"/>
                <a:gd name="T34" fmla="*/ 108 w 538"/>
                <a:gd name="T35" fmla="*/ 265 h 401"/>
                <a:gd name="T36" fmla="*/ 108 w 538"/>
                <a:gd name="T37" fmla="*/ 252 h 401"/>
                <a:gd name="T38" fmla="*/ 0 w 538"/>
                <a:gd name="T39" fmla="*/ 388 h 401"/>
                <a:gd name="T40" fmla="*/ 54 w 538"/>
                <a:gd name="T41" fmla="*/ 388 h 401"/>
                <a:gd name="T42" fmla="*/ 54 w 538"/>
                <a:gd name="T43" fmla="*/ 368 h 401"/>
                <a:gd name="T44" fmla="*/ 0 w 538"/>
                <a:gd name="T45" fmla="*/ 368 h 401"/>
                <a:gd name="T46" fmla="*/ 0 w 538"/>
                <a:gd name="T47" fmla="*/ 388 h 401"/>
                <a:gd name="T48" fmla="*/ 316 w 538"/>
                <a:gd name="T49" fmla="*/ 401 h 401"/>
                <a:gd name="T50" fmla="*/ 430 w 538"/>
                <a:gd name="T51" fmla="*/ 401 h 401"/>
                <a:gd name="T52" fmla="*/ 430 w 538"/>
                <a:gd name="T53" fmla="*/ 391 h 401"/>
                <a:gd name="T54" fmla="*/ 316 w 538"/>
                <a:gd name="T55" fmla="*/ 391 h 401"/>
                <a:gd name="T56" fmla="*/ 316 w 538"/>
                <a:gd name="T57" fmla="*/ 401 h 401"/>
                <a:gd name="T58" fmla="*/ 523 w 538"/>
                <a:gd name="T59" fmla="*/ 378 h 401"/>
                <a:gd name="T60" fmla="*/ 538 w 538"/>
                <a:gd name="T61" fmla="*/ 378 h 401"/>
                <a:gd name="T62" fmla="*/ 538 w 538"/>
                <a:gd name="T63" fmla="*/ 368 h 401"/>
                <a:gd name="T64" fmla="*/ 523 w 538"/>
                <a:gd name="T65" fmla="*/ 368 h 401"/>
                <a:gd name="T66" fmla="*/ 523 w 538"/>
                <a:gd name="T67" fmla="*/ 378 h 401"/>
                <a:gd name="T68" fmla="*/ 523 w 538"/>
                <a:gd name="T69" fmla="*/ 394 h 401"/>
                <a:gd name="T70" fmla="*/ 538 w 538"/>
                <a:gd name="T71" fmla="*/ 394 h 401"/>
                <a:gd name="T72" fmla="*/ 538 w 538"/>
                <a:gd name="T73" fmla="*/ 388 h 401"/>
                <a:gd name="T74" fmla="*/ 523 w 538"/>
                <a:gd name="T75" fmla="*/ 388 h 401"/>
                <a:gd name="T76" fmla="*/ 523 w 538"/>
                <a:gd name="T77" fmla="*/ 394 h 401"/>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538"/>
                <a:gd name="T118" fmla="*/ 0 h 401"/>
                <a:gd name="T119" fmla="*/ 538 w 538"/>
                <a:gd name="T120" fmla="*/ 401 h 401"/>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538" h="401">
                  <a:moveTo>
                    <a:pt x="452" y="285"/>
                  </a:moveTo>
                  <a:lnTo>
                    <a:pt x="472" y="285"/>
                  </a:lnTo>
                  <a:lnTo>
                    <a:pt x="472" y="278"/>
                  </a:lnTo>
                  <a:lnTo>
                    <a:pt x="452" y="278"/>
                  </a:lnTo>
                  <a:lnTo>
                    <a:pt x="452" y="285"/>
                  </a:lnTo>
                  <a:close/>
                  <a:moveTo>
                    <a:pt x="121" y="239"/>
                  </a:moveTo>
                  <a:lnTo>
                    <a:pt x="121" y="27"/>
                  </a:lnTo>
                  <a:lnTo>
                    <a:pt x="417" y="27"/>
                  </a:lnTo>
                  <a:lnTo>
                    <a:pt x="417" y="239"/>
                  </a:lnTo>
                  <a:lnTo>
                    <a:pt x="121" y="239"/>
                  </a:lnTo>
                  <a:close/>
                  <a:moveTo>
                    <a:pt x="108" y="252"/>
                  </a:moveTo>
                  <a:lnTo>
                    <a:pt x="430" y="252"/>
                  </a:lnTo>
                  <a:lnTo>
                    <a:pt x="430" y="14"/>
                  </a:lnTo>
                  <a:lnTo>
                    <a:pt x="446" y="14"/>
                  </a:lnTo>
                  <a:lnTo>
                    <a:pt x="446" y="0"/>
                  </a:lnTo>
                  <a:lnTo>
                    <a:pt x="96" y="0"/>
                  </a:lnTo>
                  <a:lnTo>
                    <a:pt x="96" y="265"/>
                  </a:lnTo>
                  <a:lnTo>
                    <a:pt x="108" y="265"/>
                  </a:lnTo>
                  <a:lnTo>
                    <a:pt x="108" y="252"/>
                  </a:lnTo>
                  <a:close/>
                  <a:moveTo>
                    <a:pt x="0" y="388"/>
                  </a:moveTo>
                  <a:lnTo>
                    <a:pt x="54" y="388"/>
                  </a:lnTo>
                  <a:lnTo>
                    <a:pt x="54" y="368"/>
                  </a:lnTo>
                  <a:lnTo>
                    <a:pt x="0" y="368"/>
                  </a:lnTo>
                  <a:lnTo>
                    <a:pt x="0" y="388"/>
                  </a:lnTo>
                  <a:close/>
                  <a:moveTo>
                    <a:pt x="316" y="401"/>
                  </a:moveTo>
                  <a:lnTo>
                    <a:pt x="430" y="401"/>
                  </a:lnTo>
                  <a:lnTo>
                    <a:pt x="430" y="391"/>
                  </a:lnTo>
                  <a:lnTo>
                    <a:pt x="316" y="391"/>
                  </a:lnTo>
                  <a:lnTo>
                    <a:pt x="316" y="401"/>
                  </a:lnTo>
                  <a:close/>
                  <a:moveTo>
                    <a:pt x="523" y="378"/>
                  </a:moveTo>
                  <a:lnTo>
                    <a:pt x="538" y="378"/>
                  </a:lnTo>
                  <a:lnTo>
                    <a:pt x="538" y="368"/>
                  </a:lnTo>
                  <a:lnTo>
                    <a:pt x="523" y="368"/>
                  </a:lnTo>
                  <a:lnTo>
                    <a:pt x="523" y="378"/>
                  </a:lnTo>
                  <a:close/>
                  <a:moveTo>
                    <a:pt x="523" y="394"/>
                  </a:moveTo>
                  <a:lnTo>
                    <a:pt x="538" y="394"/>
                  </a:lnTo>
                  <a:lnTo>
                    <a:pt x="538" y="388"/>
                  </a:lnTo>
                  <a:lnTo>
                    <a:pt x="523" y="388"/>
                  </a:lnTo>
                  <a:lnTo>
                    <a:pt x="523" y="394"/>
                  </a:lnTo>
                  <a:close/>
                </a:path>
              </a:pathLst>
            </a:custGeom>
            <a:solidFill>
              <a:srgbClr val="000000"/>
            </a:solidFill>
            <a:ln w="4763">
              <a:solidFill>
                <a:srgbClr val="000000"/>
              </a:solidFill>
              <a:round/>
              <a:headEnd/>
              <a:tailEnd/>
            </a:ln>
          </p:spPr>
          <p:txBody>
            <a:bodyPr/>
            <a:lstStyle/>
            <a:p>
              <a:endParaRPr lang="en-US"/>
            </a:p>
          </p:txBody>
        </p:sp>
        <p:sp>
          <p:nvSpPr>
            <p:cNvPr id="100440" name="Line 27"/>
            <p:cNvSpPr>
              <a:spLocks noChangeShapeType="1"/>
            </p:cNvSpPr>
            <p:nvPr/>
          </p:nvSpPr>
          <p:spPr bwMode="auto">
            <a:xfrm>
              <a:off x="1084" y="1257"/>
              <a:ext cx="430"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00441" name="Line 28"/>
            <p:cNvSpPr>
              <a:spLocks noChangeShapeType="1"/>
            </p:cNvSpPr>
            <p:nvPr/>
          </p:nvSpPr>
          <p:spPr bwMode="auto">
            <a:xfrm flipV="1">
              <a:off x="1193" y="1257"/>
              <a:ext cx="1" cy="19"/>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00442" name="Line 29"/>
            <p:cNvSpPr>
              <a:spLocks noChangeShapeType="1"/>
            </p:cNvSpPr>
            <p:nvPr/>
          </p:nvSpPr>
          <p:spPr bwMode="auto">
            <a:xfrm flipV="1">
              <a:off x="1301" y="1257"/>
              <a:ext cx="1" cy="19"/>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grpSp>
      <p:grpSp>
        <p:nvGrpSpPr>
          <p:cNvPr id="100360" name="Group 30"/>
          <p:cNvGrpSpPr>
            <a:grpSpLocks/>
          </p:cNvGrpSpPr>
          <p:nvPr/>
        </p:nvGrpSpPr>
        <p:grpSpPr bwMode="auto">
          <a:xfrm>
            <a:off x="1371601" y="6400800"/>
            <a:ext cx="371475" cy="381000"/>
            <a:chOff x="1014" y="912"/>
            <a:chExt cx="574" cy="596"/>
          </a:xfrm>
        </p:grpSpPr>
        <p:sp>
          <p:nvSpPr>
            <p:cNvPr id="100419" name="Freeform 31"/>
            <p:cNvSpPr>
              <a:spLocks/>
            </p:cNvSpPr>
            <p:nvPr/>
          </p:nvSpPr>
          <p:spPr bwMode="auto">
            <a:xfrm>
              <a:off x="1014" y="912"/>
              <a:ext cx="574" cy="596"/>
            </a:xfrm>
            <a:custGeom>
              <a:avLst/>
              <a:gdLst>
                <a:gd name="T0" fmla="*/ 124 w 574"/>
                <a:gd name="T1" fmla="*/ 391 h 596"/>
                <a:gd name="T2" fmla="*/ 0 w 574"/>
                <a:gd name="T3" fmla="*/ 391 h 596"/>
                <a:gd name="T4" fmla="*/ 0 w 574"/>
                <a:gd name="T5" fmla="*/ 596 h 596"/>
                <a:gd name="T6" fmla="*/ 574 w 574"/>
                <a:gd name="T7" fmla="*/ 596 h 596"/>
                <a:gd name="T8" fmla="*/ 574 w 574"/>
                <a:gd name="T9" fmla="*/ 391 h 596"/>
                <a:gd name="T10" fmla="*/ 446 w 574"/>
                <a:gd name="T11" fmla="*/ 391 h 596"/>
                <a:gd name="T12" fmla="*/ 446 w 574"/>
                <a:gd name="T13" fmla="*/ 364 h 596"/>
                <a:gd name="T14" fmla="*/ 500 w 574"/>
                <a:gd name="T15" fmla="*/ 364 h 596"/>
                <a:gd name="T16" fmla="*/ 500 w 574"/>
                <a:gd name="T17" fmla="*/ 0 h 596"/>
                <a:gd name="T18" fmla="*/ 70 w 574"/>
                <a:gd name="T19" fmla="*/ 0 h 596"/>
                <a:gd name="T20" fmla="*/ 70 w 574"/>
                <a:gd name="T21" fmla="*/ 364 h 596"/>
                <a:gd name="T22" fmla="*/ 124 w 574"/>
                <a:gd name="T23" fmla="*/ 364 h 596"/>
                <a:gd name="T24" fmla="*/ 124 w 574"/>
                <a:gd name="T25" fmla="*/ 391 h 59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74"/>
                <a:gd name="T40" fmla="*/ 0 h 596"/>
                <a:gd name="T41" fmla="*/ 574 w 574"/>
                <a:gd name="T42" fmla="*/ 596 h 59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74" h="596">
                  <a:moveTo>
                    <a:pt x="124" y="391"/>
                  </a:moveTo>
                  <a:lnTo>
                    <a:pt x="0" y="391"/>
                  </a:lnTo>
                  <a:lnTo>
                    <a:pt x="0" y="596"/>
                  </a:lnTo>
                  <a:lnTo>
                    <a:pt x="574" y="596"/>
                  </a:lnTo>
                  <a:lnTo>
                    <a:pt x="574" y="391"/>
                  </a:lnTo>
                  <a:lnTo>
                    <a:pt x="446" y="391"/>
                  </a:lnTo>
                  <a:lnTo>
                    <a:pt x="446" y="364"/>
                  </a:lnTo>
                  <a:lnTo>
                    <a:pt x="500" y="364"/>
                  </a:lnTo>
                  <a:lnTo>
                    <a:pt x="500" y="0"/>
                  </a:lnTo>
                  <a:lnTo>
                    <a:pt x="70" y="0"/>
                  </a:lnTo>
                  <a:lnTo>
                    <a:pt x="70" y="364"/>
                  </a:lnTo>
                  <a:lnTo>
                    <a:pt x="124" y="364"/>
                  </a:lnTo>
                  <a:lnTo>
                    <a:pt x="124" y="391"/>
                  </a:lnTo>
                  <a:close/>
                </a:path>
              </a:pathLst>
            </a:custGeom>
            <a:solidFill>
              <a:srgbClr val="FFFFFF"/>
            </a:solidFill>
            <a:ln w="15875">
              <a:solidFill>
                <a:srgbClr val="000000"/>
              </a:solidFill>
              <a:round/>
              <a:headEnd/>
              <a:tailEnd/>
            </a:ln>
          </p:spPr>
          <p:txBody>
            <a:bodyPr/>
            <a:lstStyle/>
            <a:p>
              <a:endParaRPr lang="en-US"/>
            </a:p>
          </p:txBody>
        </p:sp>
        <p:sp>
          <p:nvSpPr>
            <p:cNvPr id="100420" name="Line 32"/>
            <p:cNvSpPr>
              <a:spLocks noChangeShapeType="1"/>
            </p:cNvSpPr>
            <p:nvPr/>
          </p:nvSpPr>
          <p:spPr bwMode="auto">
            <a:xfrm>
              <a:off x="1138" y="1303"/>
              <a:ext cx="322" cy="1"/>
            </a:xfrm>
            <a:prstGeom prst="line">
              <a:avLst/>
            </a:prstGeom>
            <a:noFill/>
            <a:ln w="1587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00421" name="Line 33"/>
            <p:cNvSpPr>
              <a:spLocks noChangeShapeType="1"/>
            </p:cNvSpPr>
            <p:nvPr/>
          </p:nvSpPr>
          <p:spPr bwMode="auto">
            <a:xfrm>
              <a:off x="1138" y="1276"/>
              <a:ext cx="322" cy="1"/>
            </a:xfrm>
            <a:prstGeom prst="line">
              <a:avLst/>
            </a:prstGeom>
            <a:noFill/>
            <a:ln w="1587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00422" name="Freeform 34"/>
            <p:cNvSpPr>
              <a:spLocks noEditPoints="1"/>
            </p:cNvSpPr>
            <p:nvPr/>
          </p:nvSpPr>
          <p:spPr bwMode="auto">
            <a:xfrm>
              <a:off x="1310" y="1323"/>
              <a:ext cx="233" cy="168"/>
            </a:xfrm>
            <a:custGeom>
              <a:avLst/>
              <a:gdLst>
                <a:gd name="T0" fmla="*/ 0 w 233"/>
                <a:gd name="T1" fmla="*/ 168 h 168"/>
                <a:gd name="T2" fmla="*/ 188 w 233"/>
                <a:gd name="T3" fmla="*/ 168 h 168"/>
                <a:gd name="T4" fmla="*/ 188 w 233"/>
                <a:gd name="T5" fmla="*/ 0 h 168"/>
                <a:gd name="T6" fmla="*/ 0 w 233"/>
                <a:gd name="T7" fmla="*/ 0 h 168"/>
                <a:gd name="T8" fmla="*/ 0 w 233"/>
                <a:gd name="T9" fmla="*/ 168 h 168"/>
                <a:gd name="T10" fmla="*/ 204 w 233"/>
                <a:gd name="T11" fmla="*/ 26 h 168"/>
                <a:gd name="T12" fmla="*/ 233 w 233"/>
                <a:gd name="T13" fmla="*/ 26 h 168"/>
                <a:gd name="T14" fmla="*/ 233 w 233"/>
                <a:gd name="T15" fmla="*/ 0 h 168"/>
                <a:gd name="T16" fmla="*/ 204 w 233"/>
                <a:gd name="T17" fmla="*/ 0 h 168"/>
                <a:gd name="T18" fmla="*/ 204 w 233"/>
                <a:gd name="T19" fmla="*/ 26 h 16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33"/>
                <a:gd name="T31" fmla="*/ 0 h 168"/>
                <a:gd name="T32" fmla="*/ 233 w 233"/>
                <a:gd name="T33" fmla="*/ 168 h 16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33" h="168">
                  <a:moveTo>
                    <a:pt x="0" y="168"/>
                  </a:moveTo>
                  <a:lnTo>
                    <a:pt x="188" y="168"/>
                  </a:lnTo>
                  <a:lnTo>
                    <a:pt x="188" y="0"/>
                  </a:lnTo>
                  <a:lnTo>
                    <a:pt x="0" y="0"/>
                  </a:lnTo>
                  <a:lnTo>
                    <a:pt x="0" y="168"/>
                  </a:lnTo>
                  <a:close/>
                  <a:moveTo>
                    <a:pt x="204" y="26"/>
                  </a:moveTo>
                  <a:lnTo>
                    <a:pt x="233" y="26"/>
                  </a:lnTo>
                  <a:lnTo>
                    <a:pt x="233" y="0"/>
                  </a:lnTo>
                  <a:lnTo>
                    <a:pt x="204" y="0"/>
                  </a:lnTo>
                  <a:lnTo>
                    <a:pt x="204" y="26"/>
                  </a:lnTo>
                  <a:close/>
                </a:path>
              </a:pathLst>
            </a:custGeom>
            <a:solidFill>
              <a:srgbClr val="FFFFFF"/>
            </a:solidFill>
            <a:ln w="4763">
              <a:solidFill>
                <a:srgbClr val="000000"/>
              </a:solidFill>
              <a:round/>
              <a:headEnd/>
              <a:tailEnd/>
            </a:ln>
          </p:spPr>
          <p:txBody>
            <a:bodyPr/>
            <a:lstStyle/>
            <a:p>
              <a:endParaRPr lang="en-US"/>
            </a:p>
          </p:txBody>
        </p:sp>
        <p:sp>
          <p:nvSpPr>
            <p:cNvPr id="100423" name="Line 35"/>
            <p:cNvSpPr>
              <a:spLocks noChangeShapeType="1"/>
            </p:cNvSpPr>
            <p:nvPr/>
          </p:nvSpPr>
          <p:spPr bwMode="auto">
            <a:xfrm>
              <a:off x="1310" y="1379"/>
              <a:ext cx="188"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00424" name="Line 36"/>
            <p:cNvSpPr>
              <a:spLocks noChangeShapeType="1"/>
            </p:cNvSpPr>
            <p:nvPr/>
          </p:nvSpPr>
          <p:spPr bwMode="auto">
            <a:xfrm>
              <a:off x="1310" y="1435"/>
              <a:ext cx="188"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00425" name="Line 37"/>
            <p:cNvSpPr>
              <a:spLocks noChangeShapeType="1"/>
            </p:cNvSpPr>
            <p:nvPr/>
          </p:nvSpPr>
          <p:spPr bwMode="auto">
            <a:xfrm>
              <a:off x="1317" y="1405"/>
              <a:ext cx="172"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00426" name="Rectangle 38"/>
            <p:cNvSpPr>
              <a:spLocks noChangeArrowheads="1"/>
            </p:cNvSpPr>
            <p:nvPr/>
          </p:nvSpPr>
          <p:spPr bwMode="auto">
            <a:xfrm>
              <a:off x="1416" y="1389"/>
              <a:ext cx="54" cy="36"/>
            </a:xfrm>
            <a:prstGeom prst="rect">
              <a:avLst/>
            </a:prstGeom>
            <a:noFill/>
            <a:ln w="4763">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100427" name="Freeform 39"/>
            <p:cNvSpPr>
              <a:spLocks noEditPoints="1"/>
            </p:cNvSpPr>
            <p:nvPr/>
          </p:nvSpPr>
          <p:spPr bwMode="auto">
            <a:xfrm>
              <a:off x="1030" y="955"/>
              <a:ext cx="538" cy="401"/>
            </a:xfrm>
            <a:custGeom>
              <a:avLst/>
              <a:gdLst>
                <a:gd name="T0" fmla="*/ 452 w 538"/>
                <a:gd name="T1" fmla="*/ 285 h 401"/>
                <a:gd name="T2" fmla="*/ 472 w 538"/>
                <a:gd name="T3" fmla="*/ 285 h 401"/>
                <a:gd name="T4" fmla="*/ 472 w 538"/>
                <a:gd name="T5" fmla="*/ 278 h 401"/>
                <a:gd name="T6" fmla="*/ 452 w 538"/>
                <a:gd name="T7" fmla="*/ 278 h 401"/>
                <a:gd name="T8" fmla="*/ 452 w 538"/>
                <a:gd name="T9" fmla="*/ 285 h 401"/>
                <a:gd name="T10" fmla="*/ 121 w 538"/>
                <a:gd name="T11" fmla="*/ 239 h 401"/>
                <a:gd name="T12" fmla="*/ 121 w 538"/>
                <a:gd name="T13" fmla="*/ 27 h 401"/>
                <a:gd name="T14" fmla="*/ 417 w 538"/>
                <a:gd name="T15" fmla="*/ 27 h 401"/>
                <a:gd name="T16" fmla="*/ 417 w 538"/>
                <a:gd name="T17" fmla="*/ 239 h 401"/>
                <a:gd name="T18" fmla="*/ 121 w 538"/>
                <a:gd name="T19" fmla="*/ 239 h 401"/>
                <a:gd name="T20" fmla="*/ 108 w 538"/>
                <a:gd name="T21" fmla="*/ 252 h 401"/>
                <a:gd name="T22" fmla="*/ 430 w 538"/>
                <a:gd name="T23" fmla="*/ 252 h 401"/>
                <a:gd name="T24" fmla="*/ 430 w 538"/>
                <a:gd name="T25" fmla="*/ 14 h 401"/>
                <a:gd name="T26" fmla="*/ 446 w 538"/>
                <a:gd name="T27" fmla="*/ 14 h 401"/>
                <a:gd name="T28" fmla="*/ 446 w 538"/>
                <a:gd name="T29" fmla="*/ 0 h 401"/>
                <a:gd name="T30" fmla="*/ 96 w 538"/>
                <a:gd name="T31" fmla="*/ 0 h 401"/>
                <a:gd name="T32" fmla="*/ 96 w 538"/>
                <a:gd name="T33" fmla="*/ 265 h 401"/>
                <a:gd name="T34" fmla="*/ 108 w 538"/>
                <a:gd name="T35" fmla="*/ 265 h 401"/>
                <a:gd name="T36" fmla="*/ 108 w 538"/>
                <a:gd name="T37" fmla="*/ 252 h 401"/>
                <a:gd name="T38" fmla="*/ 0 w 538"/>
                <a:gd name="T39" fmla="*/ 388 h 401"/>
                <a:gd name="T40" fmla="*/ 54 w 538"/>
                <a:gd name="T41" fmla="*/ 388 h 401"/>
                <a:gd name="T42" fmla="*/ 54 w 538"/>
                <a:gd name="T43" fmla="*/ 368 h 401"/>
                <a:gd name="T44" fmla="*/ 0 w 538"/>
                <a:gd name="T45" fmla="*/ 368 h 401"/>
                <a:gd name="T46" fmla="*/ 0 w 538"/>
                <a:gd name="T47" fmla="*/ 388 h 401"/>
                <a:gd name="T48" fmla="*/ 316 w 538"/>
                <a:gd name="T49" fmla="*/ 401 h 401"/>
                <a:gd name="T50" fmla="*/ 430 w 538"/>
                <a:gd name="T51" fmla="*/ 401 h 401"/>
                <a:gd name="T52" fmla="*/ 430 w 538"/>
                <a:gd name="T53" fmla="*/ 391 h 401"/>
                <a:gd name="T54" fmla="*/ 316 w 538"/>
                <a:gd name="T55" fmla="*/ 391 h 401"/>
                <a:gd name="T56" fmla="*/ 316 w 538"/>
                <a:gd name="T57" fmla="*/ 401 h 401"/>
                <a:gd name="T58" fmla="*/ 523 w 538"/>
                <a:gd name="T59" fmla="*/ 378 h 401"/>
                <a:gd name="T60" fmla="*/ 538 w 538"/>
                <a:gd name="T61" fmla="*/ 378 h 401"/>
                <a:gd name="T62" fmla="*/ 538 w 538"/>
                <a:gd name="T63" fmla="*/ 368 h 401"/>
                <a:gd name="T64" fmla="*/ 523 w 538"/>
                <a:gd name="T65" fmla="*/ 368 h 401"/>
                <a:gd name="T66" fmla="*/ 523 w 538"/>
                <a:gd name="T67" fmla="*/ 378 h 401"/>
                <a:gd name="T68" fmla="*/ 523 w 538"/>
                <a:gd name="T69" fmla="*/ 394 h 401"/>
                <a:gd name="T70" fmla="*/ 538 w 538"/>
                <a:gd name="T71" fmla="*/ 394 h 401"/>
                <a:gd name="T72" fmla="*/ 538 w 538"/>
                <a:gd name="T73" fmla="*/ 388 h 401"/>
                <a:gd name="T74" fmla="*/ 523 w 538"/>
                <a:gd name="T75" fmla="*/ 388 h 401"/>
                <a:gd name="T76" fmla="*/ 523 w 538"/>
                <a:gd name="T77" fmla="*/ 394 h 401"/>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538"/>
                <a:gd name="T118" fmla="*/ 0 h 401"/>
                <a:gd name="T119" fmla="*/ 538 w 538"/>
                <a:gd name="T120" fmla="*/ 401 h 401"/>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538" h="401">
                  <a:moveTo>
                    <a:pt x="452" y="285"/>
                  </a:moveTo>
                  <a:lnTo>
                    <a:pt x="472" y="285"/>
                  </a:lnTo>
                  <a:lnTo>
                    <a:pt x="472" y="278"/>
                  </a:lnTo>
                  <a:lnTo>
                    <a:pt x="452" y="278"/>
                  </a:lnTo>
                  <a:lnTo>
                    <a:pt x="452" y="285"/>
                  </a:lnTo>
                  <a:close/>
                  <a:moveTo>
                    <a:pt x="121" y="239"/>
                  </a:moveTo>
                  <a:lnTo>
                    <a:pt x="121" y="27"/>
                  </a:lnTo>
                  <a:lnTo>
                    <a:pt x="417" y="27"/>
                  </a:lnTo>
                  <a:lnTo>
                    <a:pt x="417" y="239"/>
                  </a:lnTo>
                  <a:lnTo>
                    <a:pt x="121" y="239"/>
                  </a:lnTo>
                  <a:close/>
                  <a:moveTo>
                    <a:pt x="108" y="252"/>
                  </a:moveTo>
                  <a:lnTo>
                    <a:pt x="430" y="252"/>
                  </a:lnTo>
                  <a:lnTo>
                    <a:pt x="430" y="14"/>
                  </a:lnTo>
                  <a:lnTo>
                    <a:pt x="446" y="14"/>
                  </a:lnTo>
                  <a:lnTo>
                    <a:pt x="446" y="0"/>
                  </a:lnTo>
                  <a:lnTo>
                    <a:pt x="96" y="0"/>
                  </a:lnTo>
                  <a:lnTo>
                    <a:pt x="96" y="265"/>
                  </a:lnTo>
                  <a:lnTo>
                    <a:pt x="108" y="265"/>
                  </a:lnTo>
                  <a:lnTo>
                    <a:pt x="108" y="252"/>
                  </a:lnTo>
                  <a:close/>
                  <a:moveTo>
                    <a:pt x="0" y="388"/>
                  </a:moveTo>
                  <a:lnTo>
                    <a:pt x="54" y="388"/>
                  </a:lnTo>
                  <a:lnTo>
                    <a:pt x="54" y="368"/>
                  </a:lnTo>
                  <a:lnTo>
                    <a:pt x="0" y="368"/>
                  </a:lnTo>
                  <a:lnTo>
                    <a:pt x="0" y="388"/>
                  </a:lnTo>
                  <a:close/>
                  <a:moveTo>
                    <a:pt x="316" y="401"/>
                  </a:moveTo>
                  <a:lnTo>
                    <a:pt x="430" y="401"/>
                  </a:lnTo>
                  <a:lnTo>
                    <a:pt x="430" y="391"/>
                  </a:lnTo>
                  <a:lnTo>
                    <a:pt x="316" y="391"/>
                  </a:lnTo>
                  <a:lnTo>
                    <a:pt x="316" y="401"/>
                  </a:lnTo>
                  <a:close/>
                  <a:moveTo>
                    <a:pt x="523" y="378"/>
                  </a:moveTo>
                  <a:lnTo>
                    <a:pt x="538" y="378"/>
                  </a:lnTo>
                  <a:lnTo>
                    <a:pt x="538" y="368"/>
                  </a:lnTo>
                  <a:lnTo>
                    <a:pt x="523" y="368"/>
                  </a:lnTo>
                  <a:lnTo>
                    <a:pt x="523" y="378"/>
                  </a:lnTo>
                  <a:close/>
                  <a:moveTo>
                    <a:pt x="523" y="394"/>
                  </a:moveTo>
                  <a:lnTo>
                    <a:pt x="538" y="394"/>
                  </a:lnTo>
                  <a:lnTo>
                    <a:pt x="538" y="388"/>
                  </a:lnTo>
                  <a:lnTo>
                    <a:pt x="523" y="388"/>
                  </a:lnTo>
                  <a:lnTo>
                    <a:pt x="523" y="394"/>
                  </a:lnTo>
                  <a:close/>
                </a:path>
              </a:pathLst>
            </a:custGeom>
            <a:solidFill>
              <a:srgbClr val="000000"/>
            </a:solidFill>
            <a:ln w="4763">
              <a:solidFill>
                <a:srgbClr val="000000"/>
              </a:solidFill>
              <a:round/>
              <a:headEnd/>
              <a:tailEnd/>
            </a:ln>
          </p:spPr>
          <p:txBody>
            <a:bodyPr/>
            <a:lstStyle/>
            <a:p>
              <a:endParaRPr lang="en-US"/>
            </a:p>
          </p:txBody>
        </p:sp>
        <p:sp>
          <p:nvSpPr>
            <p:cNvPr id="100428" name="Line 40"/>
            <p:cNvSpPr>
              <a:spLocks noChangeShapeType="1"/>
            </p:cNvSpPr>
            <p:nvPr/>
          </p:nvSpPr>
          <p:spPr bwMode="auto">
            <a:xfrm>
              <a:off x="1084" y="1257"/>
              <a:ext cx="430"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00429" name="Line 41"/>
            <p:cNvSpPr>
              <a:spLocks noChangeShapeType="1"/>
            </p:cNvSpPr>
            <p:nvPr/>
          </p:nvSpPr>
          <p:spPr bwMode="auto">
            <a:xfrm flipV="1">
              <a:off x="1193" y="1257"/>
              <a:ext cx="1" cy="19"/>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00430" name="Line 42"/>
            <p:cNvSpPr>
              <a:spLocks noChangeShapeType="1"/>
            </p:cNvSpPr>
            <p:nvPr/>
          </p:nvSpPr>
          <p:spPr bwMode="auto">
            <a:xfrm flipV="1">
              <a:off x="1301" y="1257"/>
              <a:ext cx="1" cy="19"/>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grpSp>
      <p:grpSp>
        <p:nvGrpSpPr>
          <p:cNvPr id="100361" name="Group 43"/>
          <p:cNvGrpSpPr>
            <a:grpSpLocks/>
          </p:cNvGrpSpPr>
          <p:nvPr/>
        </p:nvGrpSpPr>
        <p:grpSpPr bwMode="auto">
          <a:xfrm>
            <a:off x="3048000" y="6400800"/>
            <a:ext cx="371475" cy="381000"/>
            <a:chOff x="1014" y="912"/>
            <a:chExt cx="574" cy="596"/>
          </a:xfrm>
        </p:grpSpPr>
        <p:sp>
          <p:nvSpPr>
            <p:cNvPr id="100407" name="Freeform 44"/>
            <p:cNvSpPr>
              <a:spLocks/>
            </p:cNvSpPr>
            <p:nvPr/>
          </p:nvSpPr>
          <p:spPr bwMode="auto">
            <a:xfrm>
              <a:off x="1014" y="912"/>
              <a:ext cx="574" cy="596"/>
            </a:xfrm>
            <a:custGeom>
              <a:avLst/>
              <a:gdLst>
                <a:gd name="T0" fmla="*/ 124 w 574"/>
                <a:gd name="T1" fmla="*/ 391 h 596"/>
                <a:gd name="T2" fmla="*/ 0 w 574"/>
                <a:gd name="T3" fmla="*/ 391 h 596"/>
                <a:gd name="T4" fmla="*/ 0 w 574"/>
                <a:gd name="T5" fmla="*/ 596 h 596"/>
                <a:gd name="T6" fmla="*/ 574 w 574"/>
                <a:gd name="T7" fmla="*/ 596 h 596"/>
                <a:gd name="T8" fmla="*/ 574 w 574"/>
                <a:gd name="T9" fmla="*/ 391 h 596"/>
                <a:gd name="T10" fmla="*/ 446 w 574"/>
                <a:gd name="T11" fmla="*/ 391 h 596"/>
                <a:gd name="T12" fmla="*/ 446 w 574"/>
                <a:gd name="T13" fmla="*/ 364 h 596"/>
                <a:gd name="T14" fmla="*/ 500 w 574"/>
                <a:gd name="T15" fmla="*/ 364 h 596"/>
                <a:gd name="T16" fmla="*/ 500 w 574"/>
                <a:gd name="T17" fmla="*/ 0 h 596"/>
                <a:gd name="T18" fmla="*/ 70 w 574"/>
                <a:gd name="T19" fmla="*/ 0 h 596"/>
                <a:gd name="T20" fmla="*/ 70 w 574"/>
                <a:gd name="T21" fmla="*/ 364 h 596"/>
                <a:gd name="T22" fmla="*/ 124 w 574"/>
                <a:gd name="T23" fmla="*/ 364 h 596"/>
                <a:gd name="T24" fmla="*/ 124 w 574"/>
                <a:gd name="T25" fmla="*/ 391 h 59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74"/>
                <a:gd name="T40" fmla="*/ 0 h 596"/>
                <a:gd name="T41" fmla="*/ 574 w 574"/>
                <a:gd name="T42" fmla="*/ 596 h 59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74" h="596">
                  <a:moveTo>
                    <a:pt x="124" y="391"/>
                  </a:moveTo>
                  <a:lnTo>
                    <a:pt x="0" y="391"/>
                  </a:lnTo>
                  <a:lnTo>
                    <a:pt x="0" y="596"/>
                  </a:lnTo>
                  <a:lnTo>
                    <a:pt x="574" y="596"/>
                  </a:lnTo>
                  <a:lnTo>
                    <a:pt x="574" y="391"/>
                  </a:lnTo>
                  <a:lnTo>
                    <a:pt x="446" y="391"/>
                  </a:lnTo>
                  <a:lnTo>
                    <a:pt x="446" y="364"/>
                  </a:lnTo>
                  <a:lnTo>
                    <a:pt x="500" y="364"/>
                  </a:lnTo>
                  <a:lnTo>
                    <a:pt x="500" y="0"/>
                  </a:lnTo>
                  <a:lnTo>
                    <a:pt x="70" y="0"/>
                  </a:lnTo>
                  <a:lnTo>
                    <a:pt x="70" y="364"/>
                  </a:lnTo>
                  <a:lnTo>
                    <a:pt x="124" y="364"/>
                  </a:lnTo>
                  <a:lnTo>
                    <a:pt x="124" y="391"/>
                  </a:lnTo>
                  <a:close/>
                </a:path>
              </a:pathLst>
            </a:custGeom>
            <a:solidFill>
              <a:srgbClr val="FFFFFF"/>
            </a:solidFill>
            <a:ln w="15875">
              <a:solidFill>
                <a:srgbClr val="000000"/>
              </a:solidFill>
              <a:round/>
              <a:headEnd/>
              <a:tailEnd/>
            </a:ln>
          </p:spPr>
          <p:txBody>
            <a:bodyPr/>
            <a:lstStyle/>
            <a:p>
              <a:endParaRPr lang="en-US"/>
            </a:p>
          </p:txBody>
        </p:sp>
        <p:sp>
          <p:nvSpPr>
            <p:cNvPr id="100408" name="Line 45"/>
            <p:cNvSpPr>
              <a:spLocks noChangeShapeType="1"/>
            </p:cNvSpPr>
            <p:nvPr/>
          </p:nvSpPr>
          <p:spPr bwMode="auto">
            <a:xfrm>
              <a:off x="1138" y="1303"/>
              <a:ext cx="322" cy="1"/>
            </a:xfrm>
            <a:prstGeom prst="line">
              <a:avLst/>
            </a:prstGeom>
            <a:noFill/>
            <a:ln w="1587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00409" name="Line 46"/>
            <p:cNvSpPr>
              <a:spLocks noChangeShapeType="1"/>
            </p:cNvSpPr>
            <p:nvPr/>
          </p:nvSpPr>
          <p:spPr bwMode="auto">
            <a:xfrm>
              <a:off x="1138" y="1276"/>
              <a:ext cx="322" cy="1"/>
            </a:xfrm>
            <a:prstGeom prst="line">
              <a:avLst/>
            </a:prstGeom>
            <a:noFill/>
            <a:ln w="1587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00410" name="Freeform 47"/>
            <p:cNvSpPr>
              <a:spLocks noEditPoints="1"/>
            </p:cNvSpPr>
            <p:nvPr/>
          </p:nvSpPr>
          <p:spPr bwMode="auto">
            <a:xfrm>
              <a:off x="1310" y="1323"/>
              <a:ext cx="233" cy="168"/>
            </a:xfrm>
            <a:custGeom>
              <a:avLst/>
              <a:gdLst>
                <a:gd name="T0" fmla="*/ 0 w 233"/>
                <a:gd name="T1" fmla="*/ 168 h 168"/>
                <a:gd name="T2" fmla="*/ 188 w 233"/>
                <a:gd name="T3" fmla="*/ 168 h 168"/>
                <a:gd name="T4" fmla="*/ 188 w 233"/>
                <a:gd name="T5" fmla="*/ 0 h 168"/>
                <a:gd name="T6" fmla="*/ 0 w 233"/>
                <a:gd name="T7" fmla="*/ 0 h 168"/>
                <a:gd name="T8" fmla="*/ 0 w 233"/>
                <a:gd name="T9" fmla="*/ 168 h 168"/>
                <a:gd name="T10" fmla="*/ 204 w 233"/>
                <a:gd name="T11" fmla="*/ 26 h 168"/>
                <a:gd name="T12" fmla="*/ 233 w 233"/>
                <a:gd name="T13" fmla="*/ 26 h 168"/>
                <a:gd name="T14" fmla="*/ 233 w 233"/>
                <a:gd name="T15" fmla="*/ 0 h 168"/>
                <a:gd name="T16" fmla="*/ 204 w 233"/>
                <a:gd name="T17" fmla="*/ 0 h 168"/>
                <a:gd name="T18" fmla="*/ 204 w 233"/>
                <a:gd name="T19" fmla="*/ 26 h 16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33"/>
                <a:gd name="T31" fmla="*/ 0 h 168"/>
                <a:gd name="T32" fmla="*/ 233 w 233"/>
                <a:gd name="T33" fmla="*/ 168 h 16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33" h="168">
                  <a:moveTo>
                    <a:pt x="0" y="168"/>
                  </a:moveTo>
                  <a:lnTo>
                    <a:pt x="188" y="168"/>
                  </a:lnTo>
                  <a:lnTo>
                    <a:pt x="188" y="0"/>
                  </a:lnTo>
                  <a:lnTo>
                    <a:pt x="0" y="0"/>
                  </a:lnTo>
                  <a:lnTo>
                    <a:pt x="0" y="168"/>
                  </a:lnTo>
                  <a:close/>
                  <a:moveTo>
                    <a:pt x="204" y="26"/>
                  </a:moveTo>
                  <a:lnTo>
                    <a:pt x="233" y="26"/>
                  </a:lnTo>
                  <a:lnTo>
                    <a:pt x="233" y="0"/>
                  </a:lnTo>
                  <a:lnTo>
                    <a:pt x="204" y="0"/>
                  </a:lnTo>
                  <a:lnTo>
                    <a:pt x="204" y="26"/>
                  </a:lnTo>
                  <a:close/>
                </a:path>
              </a:pathLst>
            </a:custGeom>
            <a:solidFill>
              <a:srgbClr val="FFFFFF"/>
            </a:solidFill>
            <a:ln w="4763">
              <a:solidFill>
                <a:srgbClr val="000000"/>
              </a:solidFill>
              <a:round/>
              <a:headEnd/>
              <a:tailEnd/>
            </a:ln>
          </p:spPr>
          <p:txBody>
            <a:bodyPr/>
            <a:lstStyle/>
            <a:p>
              <a:endParaRPr lang="en-US"/>
            </a:p>
          </p:txBody>
        </p:sp>
        <p:sp>
          <p:nvSpPr>
            <p:cNvPr id="100411" name="Line 48"/>
            <p:cNvSpPr>
              <a:spLocks noChangeShapeType="1"/>
            </p:cNvSpPr>
            <p:nvPr/>
          </p:nvSpPr>
          <p:spPr bwMode="auto">
            <a:xfrm>
              <a:off x="1310" y="1379"/>
              <a:ext cx="188"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00412" name="Line 49"/>
            <p:cNvSpPr>
              <a:spLocks noChangeShapeType="1"/>
            </p:cNvSpPr>
            <p:nvPr/>
          </p:nvSpPr>
          <p:spPr bwMode="auto">
            <a:xfrm>
              <a:off x="1310" y="1435"/>
              <a:ext cx="188"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00413" name="Line 50"/>
            <p:cNvSpPr>
              <a:spLocks noChangeShapeType="1"/>
            </p:cNvSpPr>
            <p:nvPr/>
          </p:nvSpPr>
          <p:spPr bwMode="auto">
            <a:xfrm>
              <a:off x="1317" y="1405"/>
              <a:ext cx="172"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00414" name="Rectangle 51"/>
            <p:cNvSpPr>
              <a:spLocks noChangeArrowheads="1"/>
            </p:cNvSpPr>
            <p:nvPr/>
          </p:nvSpPr>
          <p:spPr bwMode="auto">
            <a:xfrm>
              <a:off x="1416" y="1389"/>
              <a:ext cx="54" cy="36"/>
            </a:xfrm>
            <a:prstGeom prst="rect">
              <a:avLst/>
            </a:prstGeom>
            <a:noFill/>
            <a:ln w="4763">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100415" name="Freeform 52"/>
            <p:cNvSpPr>
              <a:spLocks noEditPoints="1"/>
            </p:cNvSpPr>
            <p:nvPr/>
          </p:nvSpPr>
          <p:spPr bwMode="auto">
            <a:xfrm>
              <a:off x="1030" y="955"/>
              <a:ext cx="538" cy="401"/>
            </a:xfrm>
            <a:custGeom>
              <a:avLst/>
              <a:gdLst>
                <a:gd name="T0" fmla="*/ 452 w 538"/>
                <a:gd name="T1" fmla="*/ 285 h 401"/>
                <a:gd name="T2" fmla="*/ 472 w 538"/>
                <a:gd name="T3" fmla="*/ 285 h 401"/>
                <a:gd name="T4" fmla="*/ 472 w 538"/>
                <a:gd name="T5" fmla="*/ 278 h 401"/>
                <a:gd name="T6" fmla="*/ 452 w 538"/>
                <a:gd name="T7" fmla="*/ 278 h 401"/>
                <a:gd name="T8" fmla="*/ 452 w 538"/>
                <a:gd name="T9" fmla="*/ 285 h 401"/>
                <a:gd name="T10" fmla="*/ 121 w 538"/>
                <a:gd name="T11" fmla="*/ 239 h 401"/>
                <a:gd name="T12" fmla="*/ 121 w 538"/>
                <a:gd name="T13" fmla="*/ 27 h 401"/>
                <a:gd name="T14" fmla="*/ 417 w 538"/>
                <a:gd name="T15" fmla="*/ 27 h 401"/>
                <a:gd name="T16" fmla="*/ 417 w 538"/>
                <a:gd name="T17" fmla="*/ 239 h 401"/>
                <a:gd name="T18" fmla="*/ 121 w 538"/>
                <a:gd name="T19" fmla="*/ 239 h 401"/>
                <a:gd name="T20" fmla="*/ 108 w 538"/>
                <a:gd name="T21" fmla="*/ 252 h 401"/>
                <a:gd name="T22" fmla="*/ 430 w 538"/>
                <a:gd name="T23" fmla="*/ 252 h 401"/>
                <a:gd name="T24" fmla="*/ 430 w 538"/>
                <a:gd name="T25" fmla="*/ 14 h 401"/>
                <a:gd name="T26" fmla="*/ 446 w 538"/>
                <a:gd name="T27" fmla="*/ 14 h 401"/>
                <a:gd name="T28" fmla="*/ 446 w 538"/>
                <a:gd name="T29" fmla="*/ 0 h 401"/>
                <a:gd name="T30" fmla="*/ 96 w 538"/>
                <a:gd name="T31" fmla="*/ 0 h 401"/>
                <a:gd name="T32" fmla="*/ 96 w 538"/>
                <a:gd name="T33" fmla="*/ 265 h 401"/>
                <a:gd name="T34" fmla="*/ 108 w 538"/>
                <a:gd name="T35" fmla="*/ 265 h 401"/>
                <a:gd name="T36" fmla="*/ 108 w 538"/>
                <a:gd name="T37" fmla="*/ 252 h 401"/>
                <a:gd name="T38" fmla="*/ 0 w 538"/>
                <a:gd name="T39" fmla="*/ 388 h 401"/>
                <a:gd name="T40" fmla="*/ 54 w 538"/>
                <a:gd name="T41" fmla="*/ 388 h 401"/>
                <a:gd name="T42" fmla="*/ 54 w 538"/>
                <a:gd name="T43" fmla="*/ 368 h 401"/>
                <a:gd name="T44" fmla="*/ 0 w 538"/>
                <a:gd name="T45" fmla="*/ 368 h 401"/>
                <a:gd name="T46" fmla="*/ 0 w 538"/>
                <a:gd name="T47" fmla="*/ 388 h 401"/>
                <a:gd name="T48" fmla="*/ 316 w 538"/>
                <a:gd name="T49" fmla="*/ 401 h 401"/>
                <a:gd name="T50" fmla="*/ 430 w 538"/>
                <a:gd name="T51" fmla="*/ 401 h 401"/>
                <a:gd name="T52" fmla="*/ 430 w 538"/>
                <a:gd name="T53" fmla="*/ 391 h 401"/>
                <a:gd name="T54" fmla="*/ 316 w 538"/>
                <a:gd name="T55" fmla="*/ 391 h 401"/>
                <a:gd name="T56" fmla="*/ 316 w 538"/>
                <a:gd name="T57" fmla="*/ 401 h 401"/>
                <a:gd name="T58" fmla="*/ 523 w 538"/>
                <a:gd name="T59" fmla="*/ 378 h 401"/>
                <a:gd name="T60" fmla="*/ 538 w 538"/>
                <a:gd name="T61" fmla="*/ 378 h 401"/>
                <a:gd name="T62" fmla="*/ 538 w 538"/>
                <a:gd name="T63" fmla="*/ 368 h 401"/>
                <a:gd name="T64" fmla="*/ 523 w 538"/>
                <a:gd name="T65" fmla="*/ 368 h 401"/>
                <a:gd name="T66" fmla="*/ 523 w 538"/>
                <a:gd name="T67" fmla="*/ 378 h 401"/>
                <a:gd name="T68" fmla="*/ 523 w 538"/>
                <a:gd name="T69" fmla="*/ 394 h 401"/>
                <a:gd name="T70" fmla="*/ 538 w 538"/>
                <a:gd name="T71" fmla="*/ 394 h 401"/>
                <a:gd name="T72" fmla="*/ 538 w 538"/>
                <a:gd name="T73" fmla="*/ 388 h 401"/>
                <a:gd name="T74" fmla="*/ 523 w 538"/>
                <a:gd name="T75" fmla="*/ 388 h 401"/>
                <a:gd name="T76" fmla="*/ 523 w 538"/>
                <a:gd name="T77" fmla="*/ 394 h 401"/>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538"/>
                <a:gd name="T118" fmla="*/ 0 h 401"/>
                <a:gd name="T119" fmla="*/ 538 w 538"/>
                <a:gd name="T120" fmla="*/ 401 h 401"/>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538" h="401">
                  <a:moveTo>
                    <a:pt x="452" y="285"/>
                  </a:moveTo>
                  <a:lnTo>
                    <a:pt x="472" y="285"/>
                  </a:lnTo>
                  <a:lnTo>
                    <a:pt x="472" y="278"/>
                  </a:lnTo>
                  <a:lnTo>
                    <a:pt x="452" y="278"/>
                  </a:lnTo>
                  <a:lnTo>
                    <a:pt x="452" y="285"/>
                  </a:lnTo>
                  <a:close/>
                  <a:moveTo>
                    <a:pt x="121" y="239"/>
                  </a:moveTo>
                  <a:lnTo>
                    <a:pt x="121" y="27"/>
                  </a:lnTo>
                  <a:lnTo>
                    <a:pt x="417" y="27"/>
                  </a:lnTo>
                  <a:lnTo>
                    <a:pt x="417" y="239"/>
                  </a:lnTo>
                  <a:lnTo>
                    <a:pt x="121" y="239"/>
                  </a:lnTo>
                  <a:close/>
                  <a:moveTo>
                    <a:pt x="108" y="252"/>
                  </a:moveTo>
                  <a:lnTo>
                    <a:pt x="430" y="252"/>
                  </a:lnTo>
                  <a:lnTo>
                    <a:pt x="430" y="14"/>
                  </a:lnTo>
                  <a:lnTo>
                    <a:pt x="446" y="14"/>
                  </a:lnTo>
                  <a:lnTo>
                    <a:pt x="446" y="0"/>
                  </a:lnTo>
                  <a:lnTo>
                    <a:pt x="96" y="0"/>
                  </a:lnTo>
                  <a:lnTo>
                    <a:pt x="96" y="265"/>
                  </a:lnTo>
                  <a:lnTo>
                    <a:pt x="108" y="265"/>
                  </a:lnTo>
                  <a:lnTo>
                    <a:pt x="108" y="252"/>
                  </a:lnTo>
                  <a:close/>
                  <a:moveTo>
                    <a:pt x="0" y="388"/>
                  </a:moveTo>
                  <a:lnTo>
                    <a:pt x="54" y="388"/>
                  </a:lnTo>
                  <a:lnTo>
                    <a:pt x="54" y="368"/>
                  </a:lnTo>
                  <a:lnTo>
                    <a:pt x="0" y="368"/>
                  </a:lnTo>
                  <a:lnTo>
                    <a:pt x="0" y="388"/>
                  </a:lnTo>
                  <a:close/>
                  <a:moveTo>
                    <a:pt x="316" y="401"/>
                  </a:moveTo>
                  <a:lnTo>
                    <a:pt x="430" y="401"/>
                  </a:lnTo>
                  <a:lnTo>
                    <a:pt x="430" y="391"/>
                  </a:lnTo>
                  <a:lnTo>
                    <a:pt x="316" y="391"/>
                  </a:lnTo>
                  <a:lnTo>
                    <a:pt x="316" y="401"/>
                  </a:lnTo>
                  <a:close/>
                  <a:moveTo>
                    <a:pt x="523" y="378"/>
                  </a:moveTo>
                  <a:lnTo>
                    <a:pt x="538" y="378"/>
                  </a:lnTo>
                  <a:lnTo>
                    <a:pt x="538" y="368"/>
                  </a:lnTo>
                  <a:lnTo>
                    <a:pt x="523" y="368"/>
                  </a:lnTo>
                  <a:lnTo>
                    <a:pt x="523" y="378"/>
                  </a:lnTo>
                  <a:close/>
                  <a:moveTo>
                    <a:pt x="523" y="394"/>
                  </a:moveTo>
                  <a:lnTo>
                    <a:pt x="538" y="394"/>
                  </a:lnTo>
                  <a:lnTo>
                    <a:pt x="538" y="388"/>
                  </a:lnTo>
                  <a:lnTo>
                    <a:pt x="523" y="388"/>
                  </a:lnTo>
                  <a:lnTo>
                    <a:pt x="523" y="394"/>
                  </a:lnTo>
                  <a:close/>
                </a:path>
              </a:pathLst>
            </a:custGeom>
            <a:solidFill>
              <a:srgbClr val="000000"/>
            </a:solidFill>
            <a:ln w="4763">
              <a:solidFill>
                <a:srgbClr val="000000"/>
              </a:solidFill>
              <a:round/>
              <a:headEnd/>
              <a:tailEnd/>
            </a:ln>
          </p:spPr>
          <p:txBody>
            <a:bodyPr/>
            <a:lstStyle/>
            <a:p>
              <a:endParaRPr lang="en-US"/>
            </a:p>
          </p:txBody>
        </p:sp>
        <p:sp>
          <p:nvSpPr>
            <p:cNvPr id="100416" name="Line 53"/>
            <p:cNvSpPr>
              <a:spLocks noChangeShapeType="1"/>
            </p:cNvSpPr>
            <p:nvPr/>
          </p:nvSpPr>
          <p:spPr bwMode="auto">
            <a:xfrm>
              <a:off x="1084" y="1257"/>
              <a:ext cx="430"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00417" name="Line 54"/>
            <p:cNvSpPr>
              <a:spLocks noChangeShapeType="1"/>
            </p:cNvSpPr>
            <p:nvPr/>
          </p:nvSpPr>
          <p:spPr bwMode="auto">
            <a:xfrm flipV="1">
              <a:off x="1193" y="1257"/>
              <a:ext cx="1" cy="19"/>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00418" name="Line 55"/>
            <p:cNvSpPr>
              <a:spLocks noChangeShapeType="1"/>
            </p:cNvSpPr>
            <p:nvPr/>
          </p:nvSpPr>
          <p:spPr bwMode="auto">
            <a:xfrm flipV="1">
              <a:off x="1301" y="1257"/>
              <a:ext cx="1" cy="19"/>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grpSp>
      <p:grpSp>
        <p:nvGrpSpPr>
          <p:cNvPr id="100362" name="Group 56"/>
          <p:cNvGrpSpPr>
            <a:grpSpLocks/>
          </p:cNvGrpSpPr>
          <p:nvPr/>
        </p:nvGrpSpPr>
        <p:grpSpPr bwMode="auto">
          <a:xfrm>
            <a:off x="1524000" y="4876801"/>
            <a:ext cx="2179638" cy="1447800"/>
            <a:chOff x="832" y="1344"/>
            <a:chExt cx="1136" cy="1024"/>
          </a:xfrm>
        </p:grpSpPr>
        <p:sp>
          <p:nvSpPr>
            <p:cNvPr id="100398" name="Oval 57"/>
            <p:cNvSpPr>
              <a:spLocks noChangeArrowheads="1"/>
            </p:cNvSpPr>
            <p:nvPr/>
          </p:nvSpPr>
          <p:spPr bwMode="auto">
            <a:xfrm>
              <a:off x="1220" y="1344"/>
              <a:ext cx="495" cy="424"/>
            </a:xfrm>
            <a:prstGeom prst="ellipse">
              <a:avLst/>
            </a:prstGeom>
            <a:solidFill>
              <a:srgbClr val="99CCFF"/>
            </a:solidFill>
            <a:ln w="9525">
              <a:solidFill>
                <a:srgbClr val="99CCFF"/>
              </a:solidFill>
              <a:round/>
              <a:headEnd/>
              <a:tailEnd/>
            </a:ln>
          </p:spPr>
          <p:txBody>
            <a:bodyPr/>
            <a:lstStyle/>
            <a:p>
              <a:endParaRPr lang="en-US"/>
            </a:p>
          </p:txBody>
        </p:sp>
        <p:sp>
          <p:nvSpPr>
            <p:cNvPr id="100399" name="Oval 58"/>
            <p:cNvSpPr>
              <a:spLocks noChangeArrowheads="1"/>
            </p:cNvSpPr>
            <p:nvPr/>
          </p:nvSpPr>
          <p:spPr bwMode="auto">
            <a:xfrm>
              <a:off x="948" y="1455"/>
              <a:ext cx="379" cy="424"/>
            </a:xfrm>
            <a:prstGeom prst="ellipse">
              <a:avLst/>
            </a:prstGeom>
            <a:solidFill>
              <a:srgbClr val="99CCFF"/>
            </a:solidFill>
            <a:ln w="9525">
              <a:solidFill>
                <a:srgbClr val="99CCFF"/>
              </a:solidFill>
              <a:round/>
              <a:headEnd/>
              <a:tailEnd/>
            </a:ln>
          </p:spPr>
          <p:txBody>
            <a:bodyPr/>
            <a:lstStyle/>
            <a:p>
              <a:endParaRPr lang="en-US"/>
            </a:p>
          </p:txBody>
        </p:sp>
        <p:sp>
          <p:nvSpPr>
            <p:cNvPr id="100400" name="Oval 59"/>
            <p:cNvSpPr>
              <a:spLocks noChangeArrowheads="1"/>
            </p:cNvSpPr>
            <p:nvPr/>
          </p:nvSpPr>
          <p:spPr bwMode="auto">
            <a:xfrm>
              <a:off x="832" y="1710"/>
              <a:ext cx="256" cy="306"/>
            </a:xfrm>
            <a:prstGeom prst="ellipse">
              <a:avLst/>
            </a:prstGeom>
            <a:solidFill>
              <a:srgbClr val="99CCFF"/>
            </a:solidFill>
            <a:ln w="9525">
              <a:solidFill>
                <a:srgbClr val="99CCFF"/>
              </a:solidFill>
              <a:round/>
              <a:headEnd/>
              <a:tailEnd/>
            </a:ln>
          </p:spPr>
          <p:txBody>
            <a:bodyPr/>
            <a:lstStyle/>
            <a:p>
              <a:endParaRPr lang="en-US"/>
            </a:p>
          </p:txBody>
        </p:sp>
        <p:sp>
          <p:nvSpPr>
            <p:cNvPr id="100401" name="Oval 60"/>
            <p:cNvSpPr>
              <a:spLocks noChangeArrowheads="1"/>
            </p:cNvSpPr>
            <p:nvPr/>
          </p:nvSpPr>
          <p:spPr bwMode="auto">
            <a:xfrm>
              <a:off x="909" y="1862"/>
              <a:ext cx="435" cy="442"/>
            </a:xfrm>
            <a:prstGeom prst="ellipse">
              <a:avLst/>
            </a:prstGeom>
            <a:solidFill>
              <a:srgbClr val="99CCFF"/>
            </a:solidFill>
            <a:ln w="9525">
              <a:solidFill>
                <a:srgbClr val="99CCFF"/>
              </a:solidFill>
              <a:round/>
              <a:headEnd/>
              <a:tailEnd/>
            </a:ln>
          </p:spPr>
          <p:txBody>
            <a:bodyPr/>
            <a:lstStyle/>
            <a:p>
              <a:endParaRPr lang="en-US"/>
            </a:p>
          </p:txBody>
        </p:sp>
        <p:sp>
          <p:nvSpPr>
            <p:cNvPr id="100402" name="Oval 61"/>
            <p:cNvSpPr>
              <a:spLocks noChangeArrowheads="1"/>
            </p:cNvSpPr>
            <p:nvPr/>
          </p:nvSpPr>
          <p:spPr bwMode="auto">
            <a:xfrm>
              <a:off x="1086" y="1924"/>
              <a:ext cx="671" cy="444"/>
            </a:xfrm>
            <a:prstGeom prst="ellipse">
              <a:avLst/>
            </a:prstGeom>
            <a:solidFill>
              <a:srgbClr val="99CCFF"/>
            </a:solidFill>
            <a:ln w="9525">
              <a:solidFill>
                <a:srgbClr val="99CCFF"/>
              </a:solidFill>
              <a:round/>
              <a:headEnd/>
              <a:tailEnd/>
            </a:ln>
          </p:spPr>
          <p:txBody>
            <a:bodyPr/>
            <a:lstStyle/>
            <a:p>
              <a:endParaRPr lang="en-US"/>
            </a:p>
          </p:txBody>
        </p:sp>
        <p:sp>
          <p:nvSpPr>
            <p:cNvPr id="100403" name="Oval 62"/>
            <p:cNvSpPr>
              <a:spLocks noChangeArrowheads="1"/>
            </p:cNvSpPr>
            <p:nvPr/>
          </p:nvSpPr>
          <p:spPr bwMode="auto">
            <a:xfrm>
              <a:off x="1605" y="1488"/>
              <a:ext cx="311" cy="312"/>
            </a:xfrm>
            <a:prstGeom prst="ellipse">
              <a:avLst/>
            </a:prstGeom>
            <a:solidFill>
              <a:srgbClr val="99CCFF"/>
            </a:solidFill>
            <a:ln w="9525">
              <a:solidFill>
                <a:srgbClr val="99CCFF"/>
              </a:solidFill>
              <a:round/>
              <a:headEnd/>
              <a:tailEnd/>
            </a:ln>
          </p:spPr>
          <p:txBody>
            <a:bodyPr/>
            <a:lstStyle/>
            <a:p>
              <a:endParaRPr lang="en-US"/>
            </a:p>
          </p:txBody>
        </p:sp>
        <p:sp>
          <p:nvSpPr>
            <p:cNvPr id="100404" name="Oval 63"/>
            <p:cNvSpPr>
              <a:spLocks noChangeArrowheads="1"/>
            </p:cNvSpPr>
            <p:nvPr/>
          </p:nvSpPr>
          <p:spPr bwMode="auto">
            <a:xfrm>
              <a:off x="1602" y="1681"/>
              <a:ext cx="366" cy="333"/>
            </a:xfrm>
            <a:prstGeom prst="ellipse">
              <a:avLst/>
            </a:prstGeom>
            <a:solidFill>
              <a:srgbClr val="99CCFF"/>
            </a:solidFill>
            <a:ln w="9525">
              <a:solidFill>
                <a:srgbClr val="99CCFF"/>
              </a:solidFill>
              <a:round/>
              <a:headEnd/>
              <a:tailEnd/>
            </a:ln>
          </p:spPr>
          <p:txBody>
            <a:bodyPr/>
            <a:lstStyle/>
            <a:p>
              <a:endParaRPr lang="en-US"/>
            </a:p>
          </p:txBody>
        </p:sp>
        <p:sp>
          <p:nvSpPr>
            <p:cNvPr id="100405" name="Oval 64"/>
            <p:cNvSpPr>
              <a:spLocks noChangeArrowheads="1"/>
            </p:cNvSpPr>
            <p:nvPr/>
          </p:nvSpPr>
          <p:spPr bwMode="auto">
            <a:xfrm>
              <a:off x="1569" y="1751"/>
              <a:ext cx="364" cy="547"/>
            </a:xfrm>
            <a:prstGeom prst="ellipse">
              <a:avLst/>
            </a:prstGeom>
            <a:solidFill>
              <a:srgbClr val="99CCFF"/>
            </a:solidFill>
            <a:ln w="9525">
              <a:solidFill>
                <a:srgbClr val="99CCFF"/>
              </a:solidFill>
              <a:round/>
              <a:headEnd/>
              <a:tailEnd/>
            </a:ln>
          </p:spPr>
          <p:txBody>
            <a:bodyPr/>
            <a:lstStyle/>
            <a:p>
              <a:endParaRPr lang="en-US"/>
            </a:p>
          </p:txBody>
        </p:sp>
        <p:sp>
          <p:nvSpPr>
            <p:cNvPr id="100406" name="Oval 65"/>
            <p:cNvSpPr>
              <a:spLocks noChangeArrowheads="1"/>
            </p:cNvSpPr>
            <p:nvPr/>
          </p:nvSpPr>
          <p:spPr bwMode="auto">
            <a:xfrm>
              <a:off x="912" y="1434"/>
              <a:ext cx="1008" cy="918"/>
            </a:xfrm>
            <a:prstGeom prst="ellipse">
              <a:avLst/>
            </a:prstGeom>
            <a:solidFill>
              <a:srgbClr val="99CCFF"/>
            </a:solidFill>
            <a:ln w="9525">
              <a:solidFill>
                <a:srgbClr val="99CCFF"/>
              </a:solidFill>
              <a:round/>
              <a:headEnd/>
              <a:tailEnd/>
            </a:ln>
          </p:spPr>
          <p:txBody>
            <a:bodyPr/>
            <a:lstStyle/>
            <a:p>
              <a:endParaRPr lang="en-US"/>
            </a:p>
          </p:txBody>
        </p:sp>
      </p:grpSp>
      <p:grpSp>
        <p:nvGrpSpPr>
          <p:cNvPr id="100363" name="Group 66"/>
          <p:cNvGrpSpPr>
            <a:grpSpLocks/>
          </p:cNvGrpSpPr>
          <p:nvPr/>
        </p:nvGrpSpPr>
        <p:grpSpPr bwMode="auto">
          <a:xfrm>
            <a:off x="5592764" y="4876801"/>
            <a:ext cx="2179637" cy="1447800"/>
            <a:chOff x="832" y="1344"/>
            <a:chExt cx="1136" cy="1024"/>
          </a:xfrm>
        </p:grpSpPr>
        <p:sp>
          <p:nvSpPr>
            <p:cNvPr id="100389" name="Oval 67"/>
            <p:cNvSpPr>
              <a:spLocks noChangeArrowheads="1"/>
            </p:cNvSpPr>
            <p:nvPr/>
          </p:nvSpPr>
          <p:spPr bwMode="auto">
            <a:xfrm>
              <a:off x="1220" y="1344"/>
              <a:ext cx="495" cy="424"/>
            </a:xfrm>
            <a:prstGeom prst="ellipse">
              <a:avLst/>
            </a:prstGeom>
            <a:solidFill>
              <a:srgbClr val="99FF66"/>
            </a:solidFill>
            <a:ln w="9525">
              <a:solidFill>
                <a:srgbClr val="99FF66"/>
              </a:solidFill>
              <a:round/>
              <a:headEnd/>
              <a:tailEnd/>
            </a:ln>
          </p:spPr>
          <p:txBody>
            <a:bodyPr/>
            <a:lstStyle/>
            <a:p>
              <a:endParaRPr lang="en-US"/>
            </a:p>
          </p:txBody>
        </p:sp>
        <p:sp>
          <p:nvSpPr>
            <p:cNvPr id="100390" name="Oval 68"/>
            <p:cNvSpPr>
              <a:spLocks noChangeArrowheads="1"/>
            </p:cNvSpPr>
            <p:nvPr/>
          </p:nvSpPr>
          <p:spPr bwMode="auto">
            <a:xfrm>
              <a:off x="948" y="1455"/>
              <a:ext cx="379" cy="424"/>
            </a:xfrm>
            <a:prstGeom prst="ellipse">
              <a:avLst/>
            </a:prstGeom>
            <a:solidFill>
              <a:srgbClr val="99FF66"/>
            </a:solidFill>
            <a:ln w="9525">
              <a:solidFill>
                <a:srgbClr val="99FF66"/>
              </a:solidFill>
              <a:round/>
              <a:headEnd/>
              <a:tailEnd/>
            </a:ln>
          </p:spPr>
          <p:txBody>
            <a:bodyPr/>
            <a:lstStyle/>
            <a:p>
              <a:endParaRPr lang="en-US"/>
            </a:p>
          </p:txBody>
        </p:sp>
        <p:sp>
          <p:nvSpPr>
            <p:cNvPr id="100391" name="Oval 69"/>
            <p:cNvSpPr>
              <a:spLocks noChangeArrowheads="1"/>
            </p:cNvSpPr>
            <p:nvPr/>
          </p:nvSpPr>
          <p:spPr bwMode="auto">
            <a:xfrm>
              <a:off x="832" y="1710"/>
              <a:ext cx="256" cy="306"/>
            </a:xfrm>
            <a:prstGeom prst="ellipse">
              <a:avLst/>
            </a:prstGeom>
            <a:solidFill>
              <a:srgbClr val="99FF66"/>
            </a:solidFill>
            <a:ln w="9525">
              <a:solidFill>
                <a:srgbClr val="99FF66"/>
              </a:solidFill>
              <a:round/>
              <a:headEnd/>
              <a:tailEnd/>
            </a:ln>
          </p:spPr>
          <p:txBody>
            <a:bodyPr/>
            <a:lstStyle/>
            <a:p>
              <a:endParaRPr lang="en-US"/>
            </a:p>
          </p:txBody>
        </p:sp>
        <p:sp>
          <p:nvSpPr>
            <p:cNvPr id="100392" name="Oval 70"/>
            <p:cNvSpPr>
              <a:spLocks noChangeArrowheads="1"/>
            </p:cNvSpPr>
            <p:nvPr/>
          </p:nvSpPr>
          <p:spPr bwMode="auto">
            <a:xfrm>
              <a:off x="909" y="1862"/>
              <a:ext cx="435" cy="442"/>
            </a:xfrm>
            <a:prstGeom prst="ellipse">
              <a:avLst/>
            </a:prstGeom>
            <a:solidFill>
              <a:srgbClr val="99FF66"/>
            </a:solidFill>
            <a:ln w="9525">
              <a:solidFill>
                <a:srgbClr val="99FF66"/>
              </a:solidFill>
              <a:round/>
              <a:headEnd/>
              <a:tailEnd/>
            </a:ln>
          </p:spPr>
          <p:txBody>
            <a:bodyPr/>
            <a:lstStyle/>
            <a:p>
              <a:endParaRPr lang="en-US"/>
            </a:p>
          </p:txBody>
        </p:sp>
        <p:sp>
          <p:nvSpPr>
            <p:cNvPr id="100393" name="Oval 71"/>
            <p:cNvSpPr>
              <a:spLocks noChangeArrowheads="1"/>
            </p:cNvSpPr>
            <p:nvPr/>
          </p:nvSpPr>
          <p:spPr bwMode="auto">
            <a:xfrm>
              <a:off x="1086" y="1924"/>
              <a:ext cx="671" cy="444"/>
            </a:xfrm>
            <a:prstGeom prst="ellipse">
              <a:avLst/>
            </a:prstGeom>
            <a:solidFill>
              <a:srgbClr val="99FF66"/>
            </a:solidFill>
            <a:ln w="9525">
              <a:solidFill>
                <a:srgbClr val="99FF66"/>
              </a:solidFill>
              <a:round/>
              <a:headEnd/>
              <a:tailEnd/>
            </a:ln>
          </p:spPr>
          <p:txBody>
            <a:bodyPr/>
            <a:lstStyle/>
            <a:p>
              <a:endParaRPr lang="en-US"/>
            </a:p>
          </p:txBody>
        </p:sp>
        <p:sp>
          <p:nvSpPr>
            <p:cNvPr id="100394" name="Oval 72"/>
            <p:cNvSpPr>
              <a:spLocks noChangeArrowheads="1"/>
            </p:cNvSpPr>
            <p:nvPr/>
          </p:nvSpPr>
          <p:spPr bwMode="auto">
            <a:xfrm>
              <a:off x="1605" y="1488"/>
              <a:ext cx="311" cy="312"/>
            </a:xfrm>
            <a:prstGeom prst="ellipse">
              <a:avLst/>
            </a:prstGeom>
            <a:solidFill>
              <a:srgbClr val="99FF66"/>
            </a:solidFill>
            <a:ln w="9525">
              <a:solidFill>
                <a:srgbClr val="99FF66"/>
              </a:solidFill>
              <a:round/>
              <a:headEnd/>
              <a:tailEnd/>
            </a:ln>
          </p:spPr>
          <p:txBody>
            <a:bodyPr/>
            <a:lstStyle/>
            <a:p>
              <a:endParaRPr lang="en-US"/>
            </a:p>
          </p:txBody>
        </p:sp>
        <p:sp>
          <p:nvSpPr>
            <p:cNvPr id="100395" name="Oval 73"/>
            <p:cNvSpPr>
              <a:spLocks noChangeArrowheads="1"/>
            </p:cNvSpPr>
            <p:nvPr/>
          </p:nvSpPr>
          <p:spPr bwMode="auto">
            <a:xfrm>
              <a:off x="1602" y="1681"/>
              <a:ext cx="366" cy="333"/>
            </a:xfrm>
            <a:prstGeom prst="ellipse">
              <a:avLst/>
            </a:prstGeom>
            <a:solidFill>
              <a:srgbClr val="99FF66"/>
            </a:solidFill>
            <a:ln w="9525">
              <a:solidFill>
                <a:srgbClr val="99FF66"/>
              </a:solidFill>
              <a:round/>
              <a:headEnd/>
              <a:tailEnd/>
            </a:ln>
          </p:spPr>
          <p:txBody>
            <a:bodyPr/>
            <a:lstStyle/>
            <a:p>
              <a:endParaRPr lang="en-US"/>
            </a:p>
          </p:txBody>
        </p:sp>
        <p:sp>
          <p:nvSpPr>
            <p:cNvPr id="100396" name="Oval 74"/>
            <p:cNvSpPr>
              <a:spLocks noChangeArrowheads="1"/>
            </p:cNvSpPr>
            <p:nvPr/>
          </p:nvSpPr>
          <p:spPr bwMode="auto">
            <a:xfrm>
              <a:off x="1569" y="1751"/>
              <a:ext cx="364" cy="547"/>
            </a:xfrm>
            <a:prstGeom prst="ellipse">
              <a:avLst/>
            </a:prstGeom>
            <a:solidFill>
              <a:srgbClr val="99FF66"/>
            </a:solidFill>
            <a:ln w="9525">
              <a:solidFill>
                <a:srgbClr val="99FF66"/>
              </a:solidFill>
              <a:round/>
              <a:headEnd/>
              <a:tailEnd/>
            </a:ln>
          </p:spPr>
          <p:txBody>
            <a:bodyPr/>
            <a:lstStyle/>
            <a:p>
              <a:endParaRPr lang="en-US"/>
            </a:p>
          </p:txBody>
        </p:sp>
        <p:sp>
          <p:nvSpPr>
            <p:cNvPr id="100397" name="Oval 75"/>
            <p:cNvSpPr>
              <a:spLocks noChangeArrowheads="1"/>
            </p:cNvSpPr>
            <p:nvPr/>
          </p:nvSpPr>
          <p:spPr bwMode="auto">
            <a:xfrm>
              <a:off x="912" y="1434"/>
              <a:ext cx="1008" cy="918"/>
            </a:xfrm>
            <a:prstGeom prst="ellipse">
              <a:avLst/>
            </a:prstGeom>
            <a:solidFill>
              <a:srgbClr val="99FF66"/>
            </a:solidFill>
            <a:ln w="9525">
              <a:solidFill>
                <a:srgbClr val="99FF66"/>
              </a:solidFill>
              <a:round/>
              <a:headEnd/>
              <a:tailEnd/>
            </a:ln>
          </p:spPr>
          <p:txBody>
            <a:bodyPr/>
            <a:lstStyle/>
            <a:p>
              <a:endParaRPr lang="en-US"/>
            </a:p>
          </p:txBody>
        </p:sp>
      </p:grpSp>
      <p:grpSp>
        <p:nvGrpSpPr>
          <p:cNvPr id="100364" name="Group 76"/>
          <p:cNvGrpSpPr>
            <a:grpSpLocks/>
          </p:cNvGrpSpPr>
          <p:nvPr/>
        </p:nvGrpSpPr>
        <p:grpSpPr bwMode="auto">
          <a:xfrm>
            <a:off x="3429000" y="4267200"/>
            <a:ext cx="2438400" cy="1447800"/>
            <a:chOff x="832" y="1344"/>
            <a:chExt cx="1136" cy="1024"/>
          </a:xfrm>
        </p:grpSpPr>
        <p:sp>
          <p:nvSpPr>
            <p:cNvPr id="100380" name="Oval 77"/>
            <p:cNvSpPr>
              <a:spLocks noChangeArrowheads="1"/>
            </p:cNvSpPr>
            <p:nvPr/>
          </p:nvSpPr>
          <p:spPr bwMode="auto">
            <a:xfrm>
              <a:off x="1220" y="1344"/>
              <a:ext cx="495" cy="424"/>
            </a:xfrm>
            <a:prstGeom prst="ellipse">
              <a:avLst/>
            </a:prstGeom>
            <a:solidFill>
              <a:srgbClr val="FFCC00"/>
            </a:solidFill>
            <a:ln w="9525">
              <a:solidFill>
                <a:srgbClr val="FFCC00"/>
              </a:solidFill>
              <a:round/>
              <a:headEnd/>
              <a:tailEnd/>
            </a:ln>
          </p:spPr>
          <p:txBody>
            <a:bodyPr/>
            <a:lstStyle/>
            <a:p>
              <a:endParaRPr lang="en-US"/>
            </a:p>
          </p:txBody>
        </p:sp>
        <p:sp>
          <p:nvSpPr>
            <p:cNvPr id="100381" name="Oval 78"/>
            <p:cNvSpPr>
              <a:spLocks noChangeArrowheads="1"/>
            </p:cNvSpPr>
            <p:nvPr/>
          </p:nvSpPr>
          <p:spPr bwMode="auto">
            <a:xfrm>
              <a:off x="948" y="1455"/>
              <a:ext cx="379" cy="424"/>
            </a:xfrm>
            <a:prstGeom prst="ellipse">
              <a:avLst/>
            </a:prstGeom>
            <a:solidFill>
              <a:srgbClr val="FFCC00"/>
            </a:solidFill>
            <a:ln w="9525">
              <a:solidFill>
                <a:srgbClr val="FFCC00"/>
              </a:solidFill>
              <a:round/>
              <a:headEnd/>
              <a:tailEnd/>
            </a:ln>
          </p:spPr>
          <p:txBody>
            <a:bodyPr/>
            <a:lstStyle/>
            <a:p>
              <a:endParaRPr lang="en-US"/>
            </a:p>
          </p:txBody>
        </p:sp>
        <p:sp>
          <p:nvSpPr>
            <p:cNvPr id="100382" name="Oval 79"/>
            <p:cNvSpPr>
              <a:spLocks noChangeArrowheads="1"/>
            </p:cNvSpPr>
            <p:nvPr/>
          </p:nvSpPr>
          <p:spPr bwMode="auto">
            <a:xfrm>
              <a:off x="832" y="1710"/>
              <a:ext cx="256" cy="306"/>
            </a:xfrm>
            <a:prstGeom prst="ellipse">
              <a:avLst/>
            </a:prstGeom>
            <a:solidFill>
              <a:srgbClr val="FFCC00"/>
            </a:solidFill>
            <a:ln w="9525">
              <a:solidFill>
                <a:srgbClr val="FFCC00"/>
              </a:solidFill>
              <a:round/>
              <a:headEnd/>
              <a:tailEnd/>
            </a:ln>
          </p:spPr>
          <p:txBody>
            <a:bodyPr/>
            <a:lstStyle/>
            <a:p>
              <a:endParaRPr lang="en-US"/>
            </a:p>
          </p:txBody>
        </p:sp>
        <p:sp>
          <p:nvSpPr>
            <p:cNvPr id="100383" name="Oval 80"/>
            <p:cNvSpPr>
              <a:spLocks noChangeArrowheads="1"/>
            </p:cNvSpPr>
            <p:nvPr/>
          </p:nvSpPr>
          <p:spPr bwMode="auto">
            <a:xfrm>
              <a:off x="909" y="1862"/>
              <a:ext cx="435" cy="442"/>
            </a:xfrm>
            <a:prstGeom prst="ellipse">
              <a:avLst/>
            </a:prstGeom>
            <a:solidFill>
              <a:srgbClr val="FFCC00"/>
            </a:solidFill>
            <a:ln w="9525">
              <a:solidFill>
                <a:srgbClr val="FFCC00"/>
              </a:solidFill>
              <a:round/>
              <a:headEnd/>
              <a:tailEnd/>
            </a:ln>
          </p:spPr>
          <p:txBody>
            <a:bodyPr/>
            <a:lstStyle/>
            <a:p>
              <a:endParaRPr lang="en-US"/>
            </a:p>
          </p:txBody>
        </p:sp>
        <p:sp>
          <p:nvSpPr>
            <p:cNvPr id="100384" name="Oval 81"/>
            <p:cNvSpPr>
              <a:spLocks noChangeArrowheads="1"/>
            </p:cNvSpPr>
            <p:nvPr/>
          </p:nvSpPr>
          <p:spPr bwMode="auto">
            <a:xfrm>
              <a:off x="1086" y="1924"/>
              <a:ext cx="671" cy="444"/>
            </a:xfrm>
            <a:prstGeom prst="ellipse">
              <a:avLst/>
            </a:prstGeom>
            <a:solidFill>
              <a:srgbClr val="FFCC00"/>
            </a:solidFill>
            <a:ln w="9525">
              <a:solidFill>
                <a:srgbClr val="FFCC00"/>
              </a:solidFill>
              <a:round/>
              <a:headEnd/>
              <a:tailEnd/>
            </a:ln>
          </p:spPr>
          <p:txBody>
            <a:bodyPr/>
            <a:lstStyle/>
            <a:p>
              <a:endParaRPr lang="en-US"/>
            </a:p>
          </p:txBody>
        </p:sp>
        <p:sp>
          <p:nvSpPr>
            <p:cNvPr id="100385" name="Oval 82"/>
            <p:cNvSpPr>
              <a:spLocks noChangeArrowheads="1"/>
            </p:cNvSpPr>
            <p:nvPr/>
          </p:nvSpPr>
          <p:spPr bwMode="auto">
            <a:xfrm>
              <a:off x="1605" y="1488"/>
              <a:ext cx="311" cy="312"/>
            </a:xfrm>
            <a:prstGeom prst="ellipse">
              <a:avLst/>
            </a:prstGeom>
            <a:solidFill>
              <a:srgbClr val="FFCC00"/>
            </a:solidFill>
            <a:ln w="9525">
              <a:solidFill>
                <a:srgbClr val="FFCC00"/>
              </a:solidFill>
              <a:round/>
              <a:headEnd/>
              <a:tailEnd/>
            </a:ln>
          </p:spPr>
          <p:txBody>
            <a:bodyPr/>
            <a:lstStyle/>
            <a:p>
              <a:endParaRPr lang="en-US"/>
            </a:p>
          </p:txBody>
        </p:sp>
        <p:sp>
          <p:nvSpPr>
            <p:cNvPr id="100386" name="Oval 83"/>
            <p:cNvSpPr>
              <a:spLocks noChangeArrowheads="1"/>
            </p:cNvSpPr>
            <p:nvPr/>
          </p:nvSpPr>
          <p:spPr bwMode="auto">
            <a:xfrm>
              <a:off x="1602" y="1681"/>
              <a:ext cx="366" cy="333"/>
            </a:xfrm>
            <a:prstGeom prst="ellipse">
              <a:avLst/>
            </a:prstGeom>
            <a:solidFill>
              <a:srgbClr val="FFCC00"/>
            </a:solidFill>
            <a:ln w="9525">
              <a:solidFill>
                <a:srgbClr val="FFCC00"/>
              </a:solidFill>
              <a:round/>
              <a:headEnd/>
              <a:tailEnd/>
            </a:ln>
          </p:spPr>
          <p:txBody>
            <a:bodyPr/>
            <a:lstStyle/>
            <a:p>
              <a:endParaRPr lang="en-US"/>
            </a:p>
          </p:txBody>
        </p:sp>
        <p:sp>
          <p:nvSpPr>
            <p:cNvPr id="100387" name="Oval 84"/>
            <p:cNvSpPr>
              <a:spLocks noChangeArrowheads="1"/>
            </p:cNvSpPr>
            <p:nvPr/>
          </p:nvSpPr>
          <p:spPr bwMode="auto">
            <a:xfrm>
              <a:off x="1569" y="1751"/>
              <a:ext cx="364" cy="547"/>
            </a:xfrm>
            <a:prstGeom prst="ellipse">
              <a:avLst/>
            </a:prstGeom>
            <a:solidFill>
              <a:srgbClr val="FFCC00"/>
            </a:solidFill>
            <a:ln w="9525">
              <a:solidFill>
                <a:srgbClr val="FFCC00"/>
              </a:solidFill>
              <a:round/>
              <a:headEnd/>
              <a:tailEnd/>
            </a:ln>
          </p:spPr>
          <p:txBody>
            <a:bodyPr/>
            <a:lstStyle/>
            <a:p>
              <a:endParaRPr lang="en-US"/>
            </a:p>
          </p:txBody>
        </p:sp>
        <p:sp>
          <p:nvSpPr>
            <p:cNvPr id="100388" name="Oval 85"/>
            <p:cNvSpPr>
              <a:spLocks noChangeArrowheads="1"/>
            </p:cNvSpPr>
            <p:nvPr/>
          </p:nvSpPr>
          <p:spPr bwMode="auto">
            <a:xfrm>
              <a:off x="912" y="1434"/>
              <a:ext cx="1008" cy="918"/>
            </a:xfrm>
            <a:prstGeom prst="ellipse">
              <a:avLst/>
            </a:prstGeom>
            <a:solidFill>
              <a:srgbClr val="FFCC00"/>
            </a:solidFill>
            <a:ln w="9525">
              <a:solidFill>
                <a:srgbClr val="FFCC00"/>
              </a:solidFill>
              <a:round/>
              <a:headEnd/>
              <a:tailEnd/>
            </a:ln>
          </p:spPr>
          <p:txBody>
            <a:bodyPr/>
            <a:lstStyle/>
            <a:p>
              <a:endParaRPr lang="en-US"/>
            </a:p>
          </p:txBody>
        </p:sp>
      </p:grpSp>
      <p:sp>
        <p:nvSpPr>
          <p:cNvPr id="100365" name="Text Box 86"/>
          <p:cNvSpPr txBox="1">
            <a:spLocks noChangeArrowheads="1"/>
          </p:cNvSpPr>
          <p:nvPr/>
        </p:nvSpPr>
        <p:spPr bwMode="auto">
          <a:xfrm>
            <a:off x="571500" y="6448437"/>
            <a:ext cx="816652" cy="33863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wrap="none" lIns="90431" tIns="44423" rIns="90431" bIns="44423">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sz="1600" b="0">
                <a:latin typeface="Arial" charset="0"/>
              </a:rPr>
              <a:t>Clients</a:t>
            </a:r>
          </a:p>
        </p:txBody>
      </p:sp>
      <p:sp>
        <p:nvSpPr>
          <p:cNvPr id="100366" name="Freeform 87"/>
          <p:cNvSpPr>
            <a:spLocks/>
          </p:cNvSpPr>
          <p:nvPr/>
        </p:nvSpPr>
        <p:spPr bwMode="auto">
          <a:xfrm>
            <a:off x="1678000" y="4186238"/>
            <a:ext cx="3043237" cy="2211387"/>
          </a:xfrm>
          <a:custGeom>
            <a:avLst/>
            <a:gdLst>
              <a:gd name="T0" fmla="*/ 3043237 w 1920"/>
              <a:gd name="T1" fmla="*/ 0 h 1392"/>
              <a:gd name="T2" fmla="*/ 2814994 w 1920"/>
              <a:gd name="T3" fmla="*/ 305019 h 1392"/>
              <a:gd name="T4" fmla="*/ 2358509 w 1920"/>
              <a:gd name="T5" fmla="*/ 457528 h 1392"/>
              <a:gd name="T6" fmla="*/ 1369457 w 1920"/>
              <a:gd name="T7" fmla="*/ 1067566 h 1392"/>
              <a:gd name="T8" fmla="*/ 456486 w 1920"/>
              <a:gd name="T9" fmla="*/ 1677604 h 1392"/>
              <a:gd name="T10" fmla="*/ 0 w 1920"/>
              <a:gd name="T11" fmla="*/ 2211387 h 1392"/>
              <a:gd name="T12" fmla="*/ 0 60000 65536"/>
              <a:gd name="T13" fmla="*/ 0 60000 65536"/>
              <a:gd name="T14" fmla="*/ 0 60000 65536"/>
              <a:gd name="T15" fmla="*/ 0 60000 65536"/>
              <a:gd name="T16" fmla="*/ 0 60000 65536"/>
              <a:gd name="T17" fmla="*/ 0 60000 65536"/>
              <a:gd name="T18" fmla="*/ 0 w 1920"/>
              <a:gd name="T19" fmla="*/ 0 h 1392"/>
              <a:gd name="T20" fmla="*/ 1920 w 1920"/>
              <a:gd name="T21" fmla="*/ 1392 h 1392"/>
            </a:gdLst>
            <a:ahLst/>
            <a:cxnLst>
              <a:cxn ang="T12">
                <a:pos x="T0" y="T1"/>
              </a:cxn>
              <a:cxn ang="T13">
                <a:pos x="T2" y="T3"/>
              </a:cxn>
              <a:cxn ang="T14">
                <a:pos x="T4" y="T5"/>
              </a:cxn>
              <a:cxn ang="T15">
                <a:pos x="T6" y="T7"/>
              </a:cxn>
              <a:cxn ang="T16">
                <a:pos x="T8" y="T9"/>
              </a:cxn>
              <a:cxn ang="T17">
                <a:pos x="T10" y="T11"/>
              </a:cxn>
            </a:cxnLst>
            <a:rect l="T18" t="T19" r="T20" b="T21"/>
            <a:pathLst>
              <a:path w="1920" h="1392">
                <a:moveTo>
                  <a:pt x="1920" y="0"/>
                </a:moveTo>
                <a:lnTo>
                  <a:pt x="1776" y="192"/>
                </a:lnTo>
                <a:lnTo>
                  <a:pt x="1488" y="288"/>
                </a:lnTo>
                <a:lnTo>
                  <a:pt x="864" y="672"/>
                </a:lnTo>
                <a:lnTo>
                  <a:pt x="288" y="1056"/>
                </a:lnTo>
                <a:lnTo>
                  <a:pt x="0" y="1392"/>
                </a:lnTo>
              </a:path>
            </a:pathLst>
          </a:custGeom>
          <a:noFill/>
          <a:ln w="25400">
            <a:solidFill>
              <a:schemeClr val="tx2"/>
            </a:solidFill>
            <a:round/>
            <a:headEnd/>
            <a:tailEnd type="triangle" w="med" len="med"/>
          </a:ln>
          <a:extLst>
            <a:ext uri="{909E8E84-426E-40dd-AFC4-6F175D3DCCD1}">
              <a14:hiddenFill xmlns="" xmlns:a14="http://schemas.microsoft.com/office/drawing/2010/main">
                <a:solidFill>
                  <a:srgbClr val="FFFFFF"/>
                </a:solidFill>
              </a14:hiddenFill>
            </a:ext>
          </a:extLst>
        </p:spPr>
        <p:txBody>
          <a:bodyPr lIns="90431" tIns="44423" rIns="90431" bIns="44423"/>
          <a:lstStyle/>
          <a:p>
            <a:endParaRPr lang="en-US"/>
          </a:p>
        </p:txBody>
      </p:sp>
      <p:sp>
        <p:nvSpPr>
          <p:cNvPr id="100367" name="Freeform 88"/>
          <p:cNvSpPr>
            <a:spLocks/>
          </p:cNvSpPr>
          <p:nvPr/>
        </p:nvSpPr>
        <p:spPr bwMode="auto">
          <a:xfrm>
            <a:off x="3200400" y="4191000"/>
            <a:ext cx="1600200" cy="2209800"/>
          </a:xfrm>
          <a:custGeom>
            <a:avLst/>
            <a:gdLst>
              <a:gd name="T0" fmla="*/ 1600200 w 1008"/>
              <a:gd name="T1" fmla="*/ 0 h 1296"/>
              <a:gd name="T2" fmla="*/ 1371600 w 1008"/>
              <a:gd name="T3" fmla="*/ 572911 h 1296"/>
              <a:gd name="T4" fmla="*/ 0 w 1008"/>
              <a:gd name="T5" fmla="*/ 1473200 h 1296"/>
              <a:gd name="T6" fmla="*/ 0 w 1008"/>
              <a:gd name="T7" fmla="*/ 2209800 h 1296"/>
              <a:gd name="T8" fmla="*/ 0 60000 65536"/>
              <a:gd name="T9" fmla="*/ 0 60000 65536"/>
              <a:gd name="T10" fmla="*/ 0 60000 65536"/>
              <a:gd name="T11" fmla="*/ 0 60000 65536"/>
              <a:gd name="T12" fmla="*/ 0 w 1008"/>
              <a:gd name="T13" fmla="*/ 0 h 1296"/>
              <a:gd name="T14" fmla="*/ 1008 w 1008"/>
              <a:gd name="T15" fmla="*/ 1296 h 1296"/>
            </a:gdLst>
            <a:ahLst/>
            <a:cxnLst>
              <a:cxn ang="T8">
                <a:pos x="T0" y="T1"/>
              </a:cxn>
              <a:cxn ang="T9">
                <a:pos x="T2" y="T3"/>
              </a:cxn>
              <a:cxn ang="T10">
                <a:pos x="T4" y="T5"/>
              </a:cxn>
              <a:cxn ang="T11">
                <a:pos x="T6" y="T7"/>
              </a:cxn>
            </a:cxnLst>
            <a:rect l="T12" t="T13" r="T14" b="T15"/>
            <a:pathLst>
              <a:path w="1008" h="1296">
                <a:moveTo>
                  <a:pt x="1008" y="0"/>
                </a:moveTo>
                <a:lnTo>
                  <a:pt x="864" y="336"/>
                </a:lnTo>
                <a:lnTo>
                  <a:pt x="0" y="864"/>
                </a:lnTo>
                <a:lnTo>
                  <a:pt x="0" y="1296"/>
                </a:lnTo>
              </a:path>
            </a:pathLst>
          </a:custGeom>
          <a:noFill/>
          <a:ln w="25400">
            <a:solidFill>
              <a:schemeClr val="tx2"/>
            </a:solidFill>
            <a:round/>
            <a:headEnd/>
            <a:tailEnd type="triangle" w="med" len="med"/>
          </a:ln>
          <a:extLst>
            <a:ext uri="{909E8E84-426E-40dd-AFC4-6F175D3DCCD1}">
              <a14:hiddenFill xmlns="" xmlns:a14="http://schemas.microsoft.com/office/drawing/2010/main">
                <a:solidFill>
                  <a:srgbClr val="FFFFFF"/>
                </a:solidFill>
              </a14:hiddenFill>
            </a:ext>
          </a:extLst>
        </p:spPr>
        <p:txBody>
          <a:bodyPr lIns="90431" tIns="44423" rIns="90431" bIns="44423"/>
          <a:lstStyle/>
          <a:p>
            <a:endParaRPr lang="en-US"/>
          </a:p>
        </p:txBody>
      </p:sp>
      <p:sp>
        <p:nvSpPr>
          <p:cNvPr id="100368" name="Freeform 89"/>
          <p:cNvSpPr>
            <a:spLocks/>
          </p:cNvSpPr>
          <p:nvPr/>
        </p:nvSpPr>
        <p:spPr bwMode="auto">
          <a:xfrm>
            <a:off x="4876800" y="4191000"/>
            <a:ext cx="2895600" cy="2209800"/>
          </a:xfrm>
          <a:custGeom>
            <a:avLst/>
            <a:gdLst>
              <a:gd name="T0" fmla="*/ 0 w 1824"/>
              <a:gd name="T1" fmla="*/ 0 h 1392"/>
              <a:gd name="T2" fmla="*/ 609600 w 1824"/>
              <a:gd name="T3" fmla="*/ 457200 h 1392"/>
              <a:gd name="T4" fmla="*/ 1066800 w 1824"/>
              <a:gd name="T5" fmla="*/ 990600 h 1392"/>
              <a:gd name="T6" fmla="*/ 1981200 w 1824"/>
              <a:gd name="T7" fmla="*/ 1066800 h 1392"/>
              <a:gd name="T8" fmla="*/ 2895600 w 1824"/>
              <a:gd name="T9" fmla="*/ 2209800 h 1392"/>
              <a:gd name="T10" fmla="*/ 0 60000 65536"/>
              <a:gd name="T11" fmla="*/ 0 60000 65536"/>
              <a:gd name="T12" fmla="*/ 0 60000 65536"/>
              <a:gd name="T13" fmla="*/ 0 60000 65536"/>
              <a:gd name="T14" fmla="*/ 0 60000 65536"/>
              <a:gd name="T15" fmla="*/ 0 w 1824"/>
              <a:gd name="T16" fmla="*/ 0 h 1392"/>
              <a:gd name="T17" fmla="*/ 1824 w 1824"/>
              <a:gd name="T18" fmla="*/ 1392 h 1392"/>
            </a:gdLst>
            <a:ahLst/>
            <a:cxnLst>
              <a:cxn ang="T10">
                <a:pos x="T0" y="T1"/>
              </a:cxn>
              <a:cxn ang="T11">
                <a:pos x="T2" y="T3"/>
              </a:cxn>
              <a:cxn ang="T12">
                <a:pos x="T4" y="T5"/>
              </a:cxn>
              <a:cxn ang="T13">
                <a:pos x="T6" y="T7"/>
              </a:cxn>
              <a:cxn ang="T14">
                <a:pos x="T8" y="T9"/>
              </a:cxn>
            </a:cxnLst>
            <a:rect l="T15" t="T16" r="T17" b="T18"/>
            <a:pathLst>
              <a:path w="1824" h="1392">
                <a:moveTo>
                  <a:pt x="0" y="0"/>
                </a:moveTo>
                <a:lnTo>
                  <a:pt x="384" y="288"/>
                </a:lnTo>
                <a:lnTo>
                  <a:pt x="672" y="624"/>
                </a:lnTo>
                <a:lnTo>
                  <a:pt x="1248" y="672"/>
                </a:lnTo>
                <a:lnTo>
                  <a:pt x="1824" y="1392"/>
                </a:lnTo>
              </a:path>
            </a:pathLst>
          </a:custGeom>
          <a:noFill/>
          <a:ln w="25400">
            <a:solidFill>
              <a:schemeClr val="tx2"/>
            </a:solidFill>
            <a:round/>
            <a:headEnd/>
            <a:tailEnd type="triangle" w="med" len="med"/>
          </a:ln>
          <a:extLst>
            <a:ext uri="{909E8E84-426E-40dd-AFC4-6F175D3DCCD1}">
              <a14:hiddenFill xmlns="" xmlns:a14="http://schemas.microsoft.com/office/drawing/2010/main">
                <a:solidFill>
                  <a:srgbClr val="FFFFFF"/>
                </a:solidFill>
              </a14:hiddenFill>
            </a:ext>
          </a:extLst>
        </p:spPr>
        <p:txBody>
          <a:bodyPr lIns="90431" tIns="44423" rIns="90431" bIns="44423"/>
          <a:lstStyle/>
          <a:p>
            <a:endParaRPr lang="en-US"/>
          </a:p>
        </p:txBody>
      </p:sp>
      <p:sp>
        <p:nvSpPr>
          <p:cNvPr id="100369" name="Freeform 90"/>
          <p:cNvSpPr>
            <a:spLocks/>
          </p:cNvSpPr>
          <p:nvPr/>
        </p:nvSpPr>
        <p:spPr bwMode="auto">
          <a:xfrm>
            <a:off x="4800600" y="4191000"/>
            <a:ext cx="1600200" cy="2209800"/>
          </a:xfrm>
          <a:custGeom>
            <a:avLst/>
            <a:gdLst>
              <a:gd name="T0" fmla="*/ 0 w 1008"/>
              <a:gd name="T1" fmla="*/ 0 h 1392"/>
              <a:gd name="T2" fmla="*/ 609600 w 1008"/>
              <a:gd name="T3" fmla="*/ 685800 h 1392"/>
              <a:gd name="T4" fmla="*/ 1066800 w 1008"/>
              <a:gd name="T5" fmla="*/ 1371600 h 1392"/>
              <a:gd name="T6" fmla="*/ 1447800 w 1008"/>
              <a:gd name="T7" fmla="*/ 1600200 h 1392"/>
              <a:gd name="T8" fmla="*/ 1600200 w 1008"/>
              <a:gd name="T9" fmla="*/ 2209800 h 1392"/>
              <a:gd name="T10" fmla="*/ 0 60000 65536"/>
              <a:gd name="T11" fmla="*/ 0 60000 65536"/>
              <a:gd name="T12" fmla="*/ 0 60000 65536"/>
              <a:gd name="T13" fmla="*/ 0 60000 65536"/>
              <a:gd name="T14" fmla="*/ 0 60000 65536"/>
              <a:gd name="T15" fmla="*/ 0 w 1008"/>
              <a:gd name="T16" fmla="*/ 0 h 1392"/>
              <a:gd name="T17" fmla="*/ 1008 w 1008"/>
              <a:gd name="T18" fmla="*/ 1392 h 1392"/>
            </a:gdLst>
            <a:ahLst/>
            <a:cxnLst>
              <a:cxn ang="T10">
                <a:pos x="T0" y="T1"/>
              </a:cxn>
              <a:cxn ang="T11">
                <a:pos x="T2" y="T3"/>
              </a:cxn>
              <a:cxn ang="T12">
                <a:pos x="T4" y="T5"/>
              </a:cxn>
              <a:cxn ang="T13">
                <a:pos x="T6" y="T7"/>
              </a:cxn>
              <a:cxn ang="T14">
                <a:pos x="T8" y="T9"/>
              </a:cxn>
            </a:cxnLst>
            <a:rect l="T15" t="T16" r="T17" b="T18"/>
            <a:pathLst>
              <a:path w="1008" h="1392">
                <a:moveTo>
                  <a:pt x="0" y="0"/>
                </a:moveTo>
                <a:lnTo>
                  <a:pt x="384" y="432"/>
                </a:lnTo>
                <a:lnTo>
                  <a:pt x="672" y="864"/>
                </a:lnTo>
                <a:lnTo>
                  <a:pt x="912" y="1008"/>
                </a:lnTo>
                <a:lnTo>
                  <a:pt x="1008" y="1392"/>
                </a:lnTo>
              </a:path>
            </a:pathLst>
          </a:custGeom>
          <a:noFill/>
          <a:ln w="25400">
            <a:solidFill>
              <a:schemeClr val="tx2"/>
            </a:solidFill>
            <a:round/>
            <a:headEnd/>
            <a:tailEnd type="triangle" w="med" len="med"/>
          </a:ln>
          <a:extLst>
            <a:ext uri="{909E8E84-426E-40dd-AFC4-6F175D3DCCD1}">
              <a14:hiddenFill xmlns="" xmlns:a14="http://schemas.microsoft.com/office/drawing/2010/main">
                <a:solidFill>
                  <a:srgbClr val="FFFFFF"/>
                </a:solidFill>
              </a14:hiddenFill>
            </a:ext>
          </a:extLst>
        </p:spPr>
        <p:txBody>
          <a:bodyPr lIns="90431" tIns="44423" rIns="90431" bIns="44423"/>
          <a:lstStyle/>
          <a:p>
            <a:endParaRPr lang="en-US"/>
          </a:p>
        </p:txBody>
      </p:sp>
      <p:sp>
        <p:nvSpPr>
          <p:cNvPr id="100370" name="Text Box 91"/>
          <p:cNvSpPr txBox="1">
            <a:spLocks noChangeArrowheads="1"/>
          </p:cNvSpPr>
          <p:nvPr/>
        </p:nvSpPr>
        <p:spPr bwMode="auto">
          <a:xfrm>
            <a:off x="3962400" y="4648212"/>
            <a:ext cx="1493298" cy="33863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wrap="none" lIns="90431" tIns="44423" rIns="90431" bIns="44423">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sz="1600" b="0">
                <a:latin typeface="Arial" charset="0"/>
              </a:rPr>
              <a:t>Backbone ISP</a:t>
            </a:r>
          </a:p>
        </p:txBody>
      </p:sp>
      <p:sp>
        <p:nvSpPr>
          <p:cNvPr id="100371" name="Text Box 92"/>
          <p:cNvSpPr txBox="1">
            <a:spLocks noChangeArrowheads="1"/>
          </p:cNvSpPr>
          <p:nvPr/>
        </p:nvSpPr>
        <p:spPr bwMode="auto">
          <a:xfrm>
            <a:off x="2195515" y="5319725"/>
            <a:ext cx="701414" cy="33863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wrap="none" lIns="90431" tIns="44423" rIns="90431" bIns="44423">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sz="1600" b="0">
                <a:latin typeface="Arial" charset="0"/>
              </a:rPr>
              <a:t>ISP-1</a:t>
            </a:r>
          </a:p>
        </p:txBody>
      </p:sp>
      <p:sp>
        <p:nvSpPr>
          <p:cNvPr id="100372" name="Text Box 93"/>
          <p:cNvSpPr txBox="1">
            <a:spLocks noChangeArrowheads="1"/>
          </p:cNvSpPr>
          <p:nvPr/>
        </p:nvSpPr>
        <p:spPr bwMode="auto">
          <a:xfrm>
            <a:off x="6397627" y="5334012"/>
            <a:ext cx="701414" cy="33863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wrap="none" lIns="90431" tIns="44423" rIns="90431" bIns="44423">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sz="1600" b="0">
                <a:latin typeface="Arial" charset="0"/>
              </a:rPr>
              <a:t>ISP-2</a:t>
            </a:r>
          </a:p>
        </p:txBody>
      </p:sp>
      <p:sp>
        <p:nvSpPr>
          <p:cNvPr id="100373" name="Text Box 94"/>
          <p:cNvSpPr txBox="1">
            <a:spLocks noChangeArrowheads="1"/>
          </p:cNvSpPr>
          <p:nvPr/>
        </p:nvSpPr>
        <p:spPr bwMode="auto">
          <a:xfrm>
            <a:off x="4953012" y="2943237"/>
            <a:ext cx="795889" cy="33863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wrap="none" lIns="90431" tIns="44423" rIns="90431" bIns="44423">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sz="1600" b="0">
                <a:latin typeface="Arial" charset="0"/>
              </a:rPr>
              <a:t>Server</a:t>
            </a:r>
          </a:p>
        </p:txBody>
      </p:sp>
      <p:graphicFrame>
        <p:nvGraphicFramePr>
          <p:cNvPr id="100354" name="Object 2"/>
          <p:cNvGraphicFramePr>
            <a:graphicFrameLocks noChangeAspect="1"/>
          </p:cNvGraphicFramePr>
          <p:nvPr>
            <p:extLst/>
          </p:nvPr>
        </p:nvGraphicFramePr>
        <p:xfrm>
          <a:off x="4638675" y="2867025"/>
          <a:ext cx="314325" cy="515938"/>
        </p:xfrm>
        <a:graphic>
          <a:graphicData uri="http://schemas.openxmlformats.org/presentationml/2006/ole">
            <mc:AlternateContent xmlns:mc="http://schemas.openxmlformats.org/markup-compatibility/2006">
              <mc:Choice xmlns:v="urn:schemas-microsoft-com:vml" Requires="v">
                <p:oleObj spid="_x0000_s4179" name="Clip" r:id="rId4" imgW="2107949" imgH="3470495" progId="MS_ClipArt_Gallery.5">
                  <p:embed/>
                </p:oleObj>
              </mc:Choice>
              <mc:Fallback>
                <p:oleObj name="Clip" r:id="rId4" imgW="2107949" imgH="3470495" progId="MS_ClipArt_Gallery.5">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38675" y="2867025"/>
                        <a:ext cx="314325" cy="515938"/>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
        <p:nvSpPr>
          <p:cNvPr id="100374" name="Rectangle 96"/>
          <p:cNvSpPr>
            <a:spLocks noChangeArrowheads="1"/>
          </p:cNvSpPr>
          <p:nvPr/>
        </p:nvSpPr>
        <p:spPr bwMode="auto">
          <a:xfrm>
            <a:off x="4191000" y="3886200"/>
            <a:ext cx="236538" cy="228600"/>
          </a:xfrm>
          <a:prstGeom prst="rect">
            <a:avLst/>
          </a:prstGeom>
          <a:solidFill>
            <a:srgbClr val="EAEAEA"/>
          </a:solidFill>
          <a:ln w="9525">
            <a:miter lim="800000"/>
            <a:headEnd/>
            <a:tailEnd/>
          </a:ln>
          <a:scene3d>
            <a:camera prst="legacyObliqueTopLeft"/>
            <a:lightRig rig="legacyFlat3" dir="t"/>
          </a:scene3d>
          <a:sp3d extrusionH="125400" prstMaterial="legacyMatte">
            <a:bevelT w="13500" h="13500" prst="angle"/>
            <a:bevelB w="13500" h="13500" prst="angle"/>
            <a:extrusionClr>
              <a:srgbClr val="EAEAEA"/>
            </a:extrusionClr>
          </a:sp3d>
        </p:spPr>
        <p:txBody>
          <a:bodyPr wrap="none" lIns="90431" tIns="44423" rIns="90431" bIns="44423" anchor="ctr">
            <a:flatTx/>
          </a:bodyPr>
          <a:lstStyle/>
          <a:p>
            <a:endParaRPr lang="en-US"/>
          </a:p>
        </p:txBody>
      </p:sp>
      <p:sp>
        <p:nvSpPr>
          <p:cNvPr id="100375" name="Rectangle 97"/>
          <p:cNvSpPr>
            <a:spLocks noChangeArrowheads="1"/>
          </p:cNvSpPr>
          <p:nvPr/>
        </p:nvSpPr>
        <p:spPr bwMode="auto">
          <a:xfrm>
            <a:off x="4724400" y="3886200"/>
            <a:ext cx="236538" cy="228600"/>
          </a:xfrm>
          <a:prstGeom prst="rect">
            <a:avLst/>
          </a:prstGeom>
          <a:solidFill>
            <a:srgbClr val="EAEAEA"/>
          </a:solidFill>
          <a:ln w="9525">
            <a:miter lim="800000"/>
            <a:headEnd/>
            <a:tailEnd/>
          </a:ln>
          <a:scene3d>
            <a:camera prst="legacyObliqueTopLeft"/>
            <a:lightRig rig="legacyFlat3" dir="t"/>
          </a:scene3d>
          <a:sp3d extrusionH="125400" prstMaterial="legacyMatte">
            <a:bevelT w="13500" h="13500" prst="angle"/>
            <a:bevelB w="13500" h="13500" prst="angle"/>
            <a:extrusionClr>
              <a:srgbClr val="EAEAEA"/>
            </a:extrusionClr>
          </a:sp3d>
        </p:spPr>
        <p:txBody>
          <a:bodyPr wrap="none" lIns="90431" tIns="44423" rIns="90431" bIns="44423" anchor="ctr">
            <a:flatTx/>
          </a:bodyPr>
          <a:lstStyle/>
          <a:p>
            <a:endParaRPr lang="en-US"/>
          </a:p>
        </p:txBody>
      </p:sp>
      <p:sp>
        <p:nvSpPr>
          <p:cNvPr id="100376" name="Rectangle 98"/>
          <p:cNvSpPr>
            <a:spLocks noChangeArrowheads="1"/>
          </p:cNvSpPr>
          <p:nvPr/>
        </p:nvSpPr>
        <p:spPr bwMode="auto">
          <a:xfrm>
            <a:off x="5181600" y="3886200"/>
            <a:ext cx="236538" cy="228600"/>
          </a:xfrm>
          <a:prstGeom prst="rect">
            <a:avLst/>
          </a:prstGeom>
          <a:solidFill>
            <a:srgbClr val="EAEAEA"/>
          </a:solidFill>
          <a:ln w="9525">
            <a:miter lim="800000"/>
            <a:headEnd/>
            <a:tailEnd/>
          </a:ln>
          <a:scene3d>
            <a:camera prst="legacyObliqueTopLeft"/>
            <a:lightRig rig="legacyFlat3" dir="t"/>
          </a:scene3d>
          <a:sp3d extrusionH="125400" prstMaterial="legacyMatte">
            <a:bevelT w="13500" h="13500" prst="angle"/>
            <a:bevelB w="13500" h="13500" prst="angle"/>
            <a:extrusionClr>
              <a:srgbClr val="EAEAEA"/>
            </a:extrusionClr>
          </a:sp3d>
        </p:spPr>
        <p:txBody>
          <a:bodyPr wrap="none" lIns="90431" tIns="44423" rIns="90431" bIns="44423" anchor="ctr">
            <a:flatTx/>
          </a:bodyPr>
          <a:lstStyle/>
          <a:p>
            <a:endParaRPr lang="en-US"/>
          </a:p>
        </p:txBody>
      </p:sp>
      <p:sp>
        <p:nvSpPr>
          <p:cNvPr id="100377" name="Oval 99"/>
          <p:cNvSpPr>
            <a:spLocks noChangeArrowheads="1"/>
          </p:cNvSpPr>
          <p:nvPr/>
        </p:nvSpPr>
        <p:spPr bwMode="auto">
          <a:xfrm>
            <a:off x="3735388" y="3729038"/>
            <a:ext cx="1979612" cy="457200"/>
          </a:xfrm>
          <a:prstGeom prst="ellipse">
            <a:avLst/>
          </a:prstGeom>
          <a:noFill/>
          <a:ln w="12700">
            <a:solidFill>
              <a:srgbClr val="FC0128"/>
            </a:solidFill>
            <a:round/>
            <a:headEnd/>
            <a:tailEnd/>
          </a:ln>
          <a:extLst>
            <a:ext uri="{909E8E84-426E-40dd-AFC4-6F175D3DCCD1}">
              <a14:hiddenFill xmlns="" xmlns:a14="http://schemas.microsoft.com/office/drawing/2010/main">
                <a:solidFill>
                  <a:srgbClr val="FFFFFF"/>
                </a:solidFill>
              </a14:hiddenFill>
            </a:ext>
          </a:extLst>
        </p:spPr>
        <p:txBody>
          <a:bodyPr wrap="none" lIns="90431" tIns="44423" rIns="90431" bIns="44423" anchor="ctr"/>
          <a:lstStyle/>
          <a:p>
            <a:endParaRPr lang="en-US"/>
          </a:p>
        </p:txBody>
      </p:sp>
      <p:sp>
        <p:nvSpPr>
          <p:cNvPr id="100378" name="Line 100"/>
          <p:cNvSpPr>
            <a:spLocks noChangeShapeType="1"/>
          </p:cNvSpPr>
          <p:nvPr/>
        </p:nvSpPr>
        <p:spPr bwMode="auto">
          <a:xfrm>
            <a:off x="4799025" y="3352801"/>
            <a:ext cx="1587" cy="381000"/>
          </a:xfrm>
          <a:prstGeom prst="line">
            <a:avLst/>
          </a:prstGeom>
          <a:noFill/>
          <a:ln w="25400">
            <a:solidFill>
              <a:schemeClr val="tx2"/>
            </a:solidFill>
            <a:round/>
            <a:headEnd type="triangle" w="med" len="med"/>
            <a:tailEnd type="triangle" w="med" len="med"/>
          </a:ln>
          <a:extLst>
            <a:ext uri="{909E8E84-426E-40dd-AFC4-6F175D3DCCD1}">
              <a14:hiddenFill xmlns="" xmlns:a14="http://schemas.microsoft.com/office/drawing/2010/main">
                <a:noFill/>
              </a14:hiddenFill>
            </a:ext>
          </a:extLst>
        </p:spPr>
        <p:txBody>
          <a:bodyPr lIns="90431" tIns="44423" rIns="90431" bIns="44423"/>
          <a:lstStyle/>
          <a:p>
            <a:endParaRPr lang="en-US"/>
          </a:p>
        </p:txBody>
      </p:sp>
      <p:sp>
        <p:nvSpPr>
          <p:cNvPr id="100379" name="Text Box 101"/>
          <p:cNvSpPr txBox="1">
            <a:spLocks noChangeArrowheads="1"/>
          </p:cNvSpPr>
          <p:nvPr/>
        </p:nvSpPr>
        <p:spPr bwMode="auto">
          <a:xfrm>
            <a:off x="2057401" y="3781437"/>
            <a:ext cx="1681142" cy="33863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wrap="none" lIns="90431" tIns="44423" rIns="90431" bIns="44423">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sz="1600" b="0">
                <a:solidFill>
                  <a:srgbClr val="FF0000"/>
                </a:solidFill>
                <a:latin typeface="Arial" charset="0"/>
              </a:rPr>
              <a:t>Reverse proxies</a:t>
            </a:r>
            <a:endParaRPr lang="en-US" sz="1600" b="0">
              <a:latin typeface="Arial" charset="0"/>
            </a:endParaRPr>
          </a:p>
        </p:txBody>
      </p:sp>
    </p:spTree>
    <p:extLst>
      <p:ext uri="{BB962C8B-B14F-4D97-AF65-F5344CB8AC3E}">
        <p14:creationId xmlns:p14="http://schemas.microsoft.com/office/powerpoint/2010/main" val="12600997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4" name="Rectangle 2"/>
          <p:cNvSpPr>
            <a:spLocks noGrp="1" noChangeArrowheads="1"/>
          </p:cNvSpPr>
          <p:nvPr>
            <p:ph type="title"/>
          </p:nvPr>
        </p:nvSpPr>
        <p:spPr/>
        <p:txBody>
          <a:bodyPr/>
          <a:lstStyle/>
          <a:p>
            <a:r>
              <a:rPr lang="en-US" sz="2000">
                <a:latin typeface="Helvetica" charset="0"/>
                <a:ea typeface="ＭＳ Ｐゴシック" charset="0"/>
                <a:cs typeface="ＭＳ Ｐゴシック" charset="0"/>
              </a:rPr>
              <a:t>Improving HTTP Performance:</a:t>
            </a:r>
            <a:br>
              <a:rPr lang="en-US" sz="2000">
                <a:latin typeface="Helvetica" charset="0"/>
                <a:ea typeface="ＭＳ Ｐゴシック" charset="0"/>
                <a:cs typeface="ＭＳ Ｐゴシック" charset="0"/>
              </a:rPr>
            </a:br>
            <a:r>
              <a:rPr lang="en-US" sz="3200">
                <a:latin typeface="Helvetica" charset="0"/>
                <a:ea typeface="ＭＳ Ｐゴシック" charset="0"/>
                <a:cs typeface="ＭＳ Ｐゴシック" charset="0"/>
              </a:rPr>
              <a:t>Caching with Forward Proxies</a:t>
            </a:r>
          </a:p>
        </p:txBody>
      </p:sp>
      <p:sp>
        <p:nvSpPr>
          <p:cNvPr id="102405" name="Rectangle 3"/>
          <p:cNvSpPr>
            <a:spLocks noGrp="1" noChangeArrowheads="1"/>
          </p:cNvSpPr>
          <p:nvPr>
            <p:ph idx="1"/>
          </p:nvPr>
        </p:nvSpPr>
        <p:spPr/>
        <p:txBody>
          <a:bodyPr/>
          <a:lstStyle/>
          <a:p>
            <a:pPr>
              <a:lnSpc>
                <a:spcPct val="90000"/>
              </a:lnSpc>
            </a:pPr>
            <a:r>
              <a:rPr lang="en-US" sz="2400" dirty="0">
                <a:latin typeface="Arial" charset="0"/>
                <a:cs typeface="Arial" charset="0"/>
              </a:rPr>
              <a:t>Cache documents close to </a:t>
            </a:r>
            <a:r>
              <a:rPr lang="en-US" sz="2400" b="1" dirty="0">
                <a:latin typeface="Arial" charset="0"/>
                <a:cs typeface="Arial" charset="0"/>
              </a:rPr>
              <a:t>clients</a:t>
            </a:r>
            <a:r>
              <a:rPr lang="en-US" sz="2400" dirty="0">
                <a:latin typeface="Arial" charset="0"/>
                <a:cs typeface="Arial" charset="0"/>
              </a:rPr>
              <a:t> </a:t>
            </a:r>
          </a:p>
          <a:p>
            <a:pPr marL="285575" indent="-285575">
              <a:lnSpc>
                <a:spcPct val="90000"/>
              </a:lnSpc>
              <a:buNone/>
            </a:pPr>
            <a:r>
              <a:rPr lang="en-US" sz="2400" dirty="0">
                <a:latin typeface="Arial" charset="0"/>
                <a:cs typeface="Arial" charset="0"/>
                <a:sym typeface="Wingdings" charset="0"/>
              </a:rPr>
              <a:t>		 </a:t>
            </a:r>
            <a:r>
              <a:rPr lang="en-US" sz="2000" dirty="0">
                <a:latin typeface="Arial" charset="0"/>
                <a:cs typeface="Arial" charset="0"/>
                <a:sym typeface="Wingdings" charset="0"/>
              </a:rPr>
              <a:t>reduce network traffic and decrease latency</a:t>
            </a:r>
            <a:endParaRPr lang="en-US" sz="2400" dirty="0">
              <a:latin typeface="Arial" charset="0"/>
              <a:cs typeface="Arial" charset="0"/>
              <a:sym typeface="Wingdings" charset="0"/>
            </a:endParaRPr>
          </a:p>
          <a:p>
            <a:pPr marL="285575" indent="-285575"/>
            <a:r>
              <a:rPr lang="en-US" sz="2400" dirty="0">
                <a:latin typeface="Arial" charset="0"/>
                <a:cs typeface="Arial" charset="0"/>
                <a:sym typeface="Wingdings" charset="0"/>
              </a:rPr>
              <a:t>Typically done by ISPs or enterprises</a:t>
            </a:r>
            <a:endParaRPr lang="en-US" sz="2400" dirty="0">
              <a:latin typeface="Arial" charset="0"/>
              <a:cs typeface="Arial" charset="0"/>
            </a:endParaRPr>
          </a:p>
        </p:txBody>
      </p:sp>
      <p:grpSp>
        <p:nvGrpSpPr>
          <p:cNvPr id="102406" name="Group 4"/>
          <p:cNvGrpSpPr>
            <a:grpSpLocks/>
          </p:cNvGrpSpPr>
          <p:nvPr/>
        </p:nvGrpSpPr>
        <p:grpSpPr bwMode="auto">
          <a:xfrm>
            <a:off x="6189664" y="6400800"/>
            <a:ext cx="371475" cy="381000"/>
            <a:chOff x="1014" y="912"/>
            <a:chExt cx="574" cy="596"/>
          </a:xfrm>
        </p:grpSpPr>
        <p:sp>
          <p:nvSpPr>
            <p:cNvPr id="102500" name="Freeform 5"/>
            <p:cNvSpPr>
              <a:spLocks/>
            </p:cNvSpPr>
            <p:nvPr/>
          </p:nvSpPr>
          <p:spPr bwMode="auto">
            <a:xfrm>
              <a:off x="1014" y="912"/>
              <a:ext cx="574" cy="596"/>
            </a:xfrm>
            <a:custGeom>
              <a:avLst/>
              <a:gdLst>
                <a:gd name="T0" fmla="*/ 124 w 574"/>
                <a:gd name="T1" fmla="*/ 391 h 596"/>
                <a:gd name="T2" fmla="*/ 0 w 574"/>
                <a:gd name="T3" fmla="*/ 391 h 596"/>
                <a:gd name="T4" fmla="*/ 0 w 574"/>
                <a:gd name="T5" fmla="*/ 596 h 596"/>
                <a:gd name="T6" fmla="*/ 574 w 574"/>
                <a:gd name="T7" fmla="*/ 596 h 596"/>
                <a:gd name="T8" fmla="*/ 574 w 574"/>
                <a:gd name="T9" fmla="*/ 391 h 596"/>
                <a:gd name="T10" fmla="*/ 446 w 574"/>
                <a:gd name="T11" fmla="*/ 391 h 596"/>
                <a:gd name="T12" fmla="*/ 446 w 574"/>
                <a:gd name="T13" fmla="*/ 364 h 596"/>
                <a:gd name="T14" fmla="*/ 500 w 574"/>
                <a:gd name="T15" fmla="*/ 364 h 596"/>
                <a:gd name="T16" fmla="*/ 500 w 574"/>
                <a:gd name="T17" fmla="*/ 0 h 596"/>
                <a:gd name="T18" fmla="*/ 70 w 574"/>
                <a:gd name="T19" fmla="*/ 0 h 596"/>
                <a:gd name="T20" fmla="*/ 70 w 574"/>
                <a:gd name="T21" fmla="*/ 364 h 596"/>
                <a:gd name="T22" fmla="*/ 124 w 574"/>
                <a:gd name="T23" fmla="*/ 364 h 596"/>
                <a:gd name="T24" fmla="*/ 124 w 574"/>
                <a:gd name="T25" fmla="*/ 391 h 59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74"/>
                <a:gd name="T40" fmla="*/ 0 h 596"/>
                <a:gd name="T41" fmla="*/ 574 w 574"/>
                <a:gd name="T42" fmla="*/ 596 h 59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74" h="596">
                  <a:moveTo>
                    <a:pt x="124" y="391"/>
                  </a:moveTo>
                  <a:lnTo>
                    <a:pt x="0" y="391"/>
                  </a:lnTo>
                  <a:lnTo>
                    <a:pt x="0" y="596"/>
                  </a:lnTo>
                  <a:lnTo>
                    <a:pt x="574" y="596"/>
                  </a:lnTo>
                  <a:lnTo>
                    <a:pt x="574" y="391"/>
                  </a:lnTo>
                  <a:lnTo>
                    <a:pt x="446" y="391"/>
                  </a:lnTo>
                  <a:lnTo>
                    <a:pt x="446" y="364"/>
                  </a:lnTo>
                  <a:lnTo>
                    <a:pt x="500" y="364"/>
                  </a:lnTo>
                  <a:lnTo>
                    <a:pt x="500" y="0"/>
                  </a:lnTo>
                  <a:lnTo>
                    <a:pt x="70" y="0"/>
                  </a:lnTo>
                  <a:lnTo>
                    <a:pt x="70" y="364"/>
                  </a:lnTo>
                  <a:lnTo>
                    <a:pt x="124" y="364"/>
                  </a:lnTo>
                  <a:lnTo>
                    <a:pt x="124" y="391"/>
                  </a:lnTo>
                  <a:close/>
                </a:path>
              </a:pathLst>
            </a:custGeom>
            <a:solidFill>
              <a:srgbClr val="FFFFFF"/>
            </a:solidFill>
            <a:ln w="15875">
              <a:solidFill>
                <a:srgbClr val="000000"/>
              </a:solidFill>
              <a:round/>
              <a:headEnd/>
              <a:tailEnd/>
            </a:ln>
          </p:spPr>
          <p:txBody>
            <a:bodyPr/>
            <a:lstStyle/>
            <a:p>
              <a:endParaRPr lang="en-US"/>
            </a:p>
          </p:txBody>
        </p:sp>
        <p:sp>
          <p:nvSpPr>
            <p:cNvPr id="102501" name="Line 6"/>
            <p:cNvSpPr>
              <a:spLocks noChangeShapeType="1"/>
            </p:cNvSpPr>
            <p:nvPr/>
          </p:nvSpPr>
          <p:spPr bwMode="auto">
            <a:xfrm>
              <a:off x="1138" y="1303"/>
              <a:ext cx="322" cy="1"/>
            </a:xfrm>
            <a:prstGeom prst="line">
              <a:avLst/>
            </a:prstGeom>
            <a:noFill/>
            <a:ln w="1587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02502" name="Line 7"/>
            <p:cNvSpPr>
              <a:spLocks noChangeShapeType="1"/>
            </p:cNvSpPr>
            <p:nvPr/>
          </p:nvSpPr>
          <p:spPr bwMode="auto">
            <a:xfrm>
              <a:off x="1138" y="1276"/>
              <a:ext cx="322" cy="1"/>
            </a:xfrm>
            <a:prstGeom prst="line">
              <a:avLst/>
            </a:prstGeom>
            <a:noFill/>
            <a:ln w="1587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02503" name="Freeform 8"/>
            <p:cNvSpPr>
              <a:spLocks noEditPoints="1"/>
            </p:cNvSpPr>
            <p:nvPr/>
          </p:nvSpPr>
          <p:spPr bwMode="auto">
            <a:xfrm>
              <a:off x="1310" y="1323"/>
              <a:ext cx="233" cy="168"/>
            </a:xfrm>
            <a:custGeom>
              <a:avLst/>
              <a:gdLst>
                <a:gd name="T0" fmla="*/ 0 w 233"/>
                <a:gd name="T1" fmla="*/ 168 h 168"/>
                <a:gd name="T2" fmla="*/ 188 w 233"/>
                <a:gd name="T3" fmla="*/ 168 h 168"/>
                <a:gd name="T4" fmla="*/ 188 w 233"/>
                <a:gd name="T5" fmla="*/ 0 h 168"/>
                <a:gd name="T6" fmla="*/ 0 w 233"/>
                <a:gd name="T7" fmla="*/ 0 h 168"/>
                <a:gd name="T8" fmla="*/ 0 w 233"/>
                <a:gd name="T9" fmla="*/ 168 h 168"/>
                <a:gd name="T10" fmla="*/ 204 w 233"/>
                <a:gd name="T11" fmla="*/ 26 h 168"/>
                <a:gd name="T12" fmla="*/ 233 w 233"/>
                <a:gd name="T13" fmla="*/ 26 h 168"/>
                <a:gd name="T14" fmla="*/ 233 w 233"/>
                <a:gd name="T15" fmla="*/ 0 h 168"/>
                <a:gd name="T16" fmla="*/ 204 w 233"/>
                <a:gd name="T17" fmla="*/ 0 h 168"/>
                <a:gd name="T18" fmla="*/ 204 w 233"/>
                <a:gd name="T19" fmla="*/ 26 h 16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33"/>
                <a:gd name="T31" fmla="*/ 0 h 168"/>
                <a:gd name="T32" fmla="*/ 233 w 233"/>
                <a:gd name="T33" fmla="*/ 168 h 16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33" h="168">
                  <a:moveTo>
                    <a:pt x="0" y="168"/>
                  </a:moveTo>
                  <a:lnTo>
                    <a:pt x="188" y="168"/>
                  </a:lnTo>
                  <a:lnTo>
                    <a:pt x="188" y="0"/>
                  </a:lnTo>
                  <a:lnTo>
                    <a:pt x="0" y="0"/>
                  </a:lnTo>
                  <a:lnTo>
                    <a:pt x="0" y="168"/>
                  </a:lnTo>
                  <a:close/>
                  <a:moveTo>
                    <a:pt x="204" y="26"/>
                  </a:moveTo>
                  <a:lnTo>
                    <a:pt x="233" y="26"/>
                  </a:lnTo>
                  <a:lnTo>
                    <a:pt x="233" y="0"/>
                  </a:lnTo>
                  <a:lnTo>
                    <a:pt x="204" y="0"/>
                  </a:lnTo>
                  <a:lnTo>
                    <a:pt x="204" y="26"/>
                  </a:lnTo>
                  <a:close/>
                </a:path>
              </a:pathLst>
            </a:custGeom>
            <a:solidFill>
              <a:srgbClr val="FFFFFF"/>
            </a:solidFill>
            <a:ln w="4763">
              <a:solidFill>
                <a:srgbClr val="000000"/>
              </a:solidFill>
              <a:round/>
              <a:headEnd/>
              <a:tailEnd/>
            </a:ln>
          </p:spPr>
          <p:txBody>
            <a:bodyPr/>
            <a:lstStyle/>
            <a:p>
              <a:endParaRPr lang="en-US"/>
            </a:p>
          </p:txBody>
        </p:sp>
        <p:sp>
          <p:nvSpPr>
            <p:cNvPr id="102504" name="Line 9"/>
            <p:cNvSpPr>
              <a:spLocks noChangeShapeType="1"/>
            </p:cNvSpPr>
            <p:nvPr/>
          </p:nvSpPr>
          <p:spPr bwMode="auto">
            <a:xfrm>
              <a:off x="1310" y="1379"/>
              <a:ext cx="188"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02505" name="Line 10"/>
            <p:cNvSpPr>
              <a:spLocks noChangeShapeType="1"/>
            </p:cNvSpPr>
            <p:nvPr/>
          </p:nvSpPr>
          <p:spPr bwMode="auto">
            <a:xfrm>
              <a:off x="1310" y="1435"/>
              <a:ext cx="188"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02506" name="Line 11"/>
            <p:cNvSpPr>
              <a:spLocks noChangeShapeType="1"/>
            </p:cNvSpPr>
            <p:nvPr/>
          </p:nvSpPr>
          <p:spPr bwMode="auto">
            <a:xfrm>
              <a:off x="1317" y="1405"/>
              <a:ext cx="172"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02507" name="Rectangle 12"/>
            <p:cNvSpPr>
              <a:spLocks noChangeArrowheads="1"/>
            </p:cNvSpPr>
            <p:nvPr/>
          </p:nvSpPr>
          <p:spPr bwMode="auto">
            <a:xfrm>
              <a:off x="1416" y="1389"/>
              <a:ext cx="54" cy="36"/>
            </a:xfrm>
            <a:prstGeom prst="rect">
              <a:avLst/>
            </a:prstGeom>
            <a:noFill/>
            <a:ln w="4763">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102508" name="Freeform 13"/>
            <p:cNvSpPr>
              <a:spLocks noEditPoints="1"/>
            </p:cNvSpPr>
            <p:nvPr/>
          </p:nvSpPr>
          <p:spPr bwMode="auto">
            <a:xfrm>
              <a:off x="1030" y="955"/>
              <a:ext cx="538" cy="401"/>
            </a:xfrm>
            <a:custGeom>
              <a:avLst/>
              <a:gdLst>
                <a:gd name="T0" fmla="*/ 452 w 538"/>
                <a:gd name="T1" fmla="*/ 285 h 401"/>
                <a:gd name="T2" fmla="*/ 472 w 538"/>
                <a:gd name="T3" fmla="*/ 285 h 401"/>
                <a:gd name="T4" fmla="*/ 472 w 538"/>
                <a:gd name="T5" fmla="*/ 278 h 401"/>
                <a:gd name="T6" fmla="*/ 452 w 538"/>
                <a:gd name="T7" fmla="*/ 278 h 401"/>
                <a:gd name="T8" fmla="*/ 452 w 538"/>
                <a:gd name="T9" fmla="*/ 285 h 401"/>
                <a:gd name="T10" fmla="*/ 121 w 538"/>
                <a:gd name="T11" fmla="*/ 239 h 401"/>
                <a:gd name="T12" fmla="*/ 121 w 538"/>
                <a:gd name="T13" fmla="*/ 27 h 401"/>
                <a:gd name="T14" fmla="*/ 417 w 538"/>
                <a:gd name="T15" fmla="*/ 27 h 401"/>
                <a:gd name="T16" fmla="*/ 417 w 538"/>
                <a:gd name="T17" fmla="*/ 239 h 401"/>
                <a:gd name="T18" fmla="*/ 121 w 538"/>
                <a:gd name="T19" fmla="*/ 239 h 401"/>
                <a:gd name="T20" fmla="*/ 108 w 538"/>
                <a:gd name="T21" fmla="*/ 252 h 401"/>
                <a:gd name="T22" fmla="*/ 430 w 538"/>
                <a:gd name="T23" fmla="*/ 252 h 401"/>
                <a:gd name="T24" fmla="*/ 430 w 538"/>
                <a:gd name="T25" fmla="*/ 14 h 401"/>
                <a:gd name="T26" fmla="*/ 446 w 538"/>
                <a:gd name="T27" fmla="*/ 14 h 401"/>
                <a:gd name="T28" fmla="*/ 446 w 538"/>
                <a:gd name="T29" fmla="*/ 0 h 401"/>
                <a:gd name="T30" fmla="*/ 96 w 538"/>
                <a:gd name="T31" fmla="*/ 0 h 401"/>
                <a:gd name="T32" fmla="*/ 96 w 538"/>
                <a:gd name="T33" fmla="*/ 265 h 401"/>
                <a:gd name="T34" fmla="*/ 108 w 538"/>
                <a:gd name="T35" fmla="*/ 265 h 401"/>
                <a:gd name="T36" fmla="*/ 108 w 538"/>
                <a:gd name="T37" fmla="*/ 252 h 401"/>
                <a:gd name="T38" fmla="*/ 0 w 538"/>
                <a:gd name="T39" fmla="*/ 388 h 401"/>
                <a:gd name="T40" fmla="*/ 54 w 538"/>
                <a:gd name="T41" fmla="*/ 388 h 401"/>
                <a:gd name="T42" fmla="*/ 54 w 538"/>
                <a:gd name="T43" fmla="*/ 368 h 401"/>
                <a:gd name="T44" fmla="*/ 0 w 538"/>
                <a:gd name="T45" fmla="*/ 368 h 401"/>
                <a:gd name="T46" fmla="*/ 0 w 538"/>
                <a:gd name="T47" fmla="*/ 388 h 401"/>
                <a:gd name="T48" fmla="*/ 316 w 538"/>
                <a:gd name="T49" fmla="*/ 401 h 401"/>
                <a:gd name="T50" fmla="*/ 430 w 538"/>
                <a:gd name="T51" fmla="*/ 401 h 401"/>
                <a:gd name="T52" fmla="*/ 430 w 538"/>
                <a:gd name="T53" fmla="*/ 391 h 401"/>
                <a:gd name="T54" fmla="*/ 316 w 538"/>
                <a:gd name="T55" fmla="*/ 391 h 401"/>
                <a:gd name="T56" fmla="*/ 316 w 538"/>
                <a:gd name="T57" fmla="*/ 401 h 401"/>
                <a:gd name="T58" fmla="*/ 523 w 538"/>
                <a:gd name="T59" fmla="*/ 378 h 401"/>
                <a:gd name="T60" fmla="*/ 538 w 538"/>
                <a:gd name="T61" fmla="*/ 378 h 401"/>
                <a:gd name="T62" fmla="*/ 538 w 538"/>
                <a:gd name="T63" fmla="*/ 368 h 401"/>
                <a:gd name="T64" fmla="*/ 523 w 538"/>
                <a:gd name="T65" fmla="*/ 368 h 401"/>
                <a:gd name="T66" fmla="*/ 523 w 538"/>
                <a:gd name="T67" fmla="*/ 378 h 401"/>
                <a:gd name="T68" fmla="*/ 523 w 538"/>
                <a:gd name="T69" fmla="*/ 394 h 401"/>
                <a:gd name="T70" fmla="*/ 538 w 538"/>
                <a:gd name="T71" fmla="*/ 394 h 401"/>
                <a:gd name="T72" fmla="*/ 538 w 538"/>
                <a:gd name="T73" fmla="*/ 388 h 401"/>
                <a:gd name="T74" fmla="*/ 523 w 538"/>
                <a:gd name="T75" fmla="*/ 388 h 401"/>
                <a:gd name="T76" fmla="*/ 523 w 538"/>
                <a:gd name="T77" fmla="*/ 394 h 401"/>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538"/>
                <a:gd name="T118" fmla="*/ 0 h 401"/>
                <a:gd name="T119" fmla="*/ 538 w 538"/>
                <a:gd name="T120" fmla="*/ 401 h 401"/>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538" h="401">
                  <a:moveTo>
                    <a:pt x="452" y="285"/>
                  </a:moveTo>
                  <a:lnTo>
                    <a:pt x="472" y="285"/>
                  </a:lnTo>
                  <a:lnTo>
                    <a:pt x="472" y="278"/>
                  </a:lnTo>
                  <a:lnTo>
                    <a:pt x="452" y="278"/>
                  </a:lnTo>
                  <a:lnTo>
                    <a:pt x="452" y="285"/>
                  </a:lnTo>
                  <a:close/>
                  <a:moveTo>
                    <a:pt x="121" y="239"/>
                  </a:moveTo>
                  <a:lnTo>
                    <a:pt x="121" y="27"/>
                  </a:lnTo>
                  <a:lnTo>
                    <a:pt x="417" y="27"/>
                  </a:lnTo>
                  <a:lnTo>
                    <a:pt x="417" y="239"/>
                  </a:lnTo>
                  <a:lnTo>
                    <a:pt x="121" y="239"/>
                  </a:lnTo>
                  <a:close/>
                  <a:moveTo>
                    <a:pt x="108" y="252"/>
                  </a:moveTo>
                  <a:lnTo>
                    <a:pt x="430" y="252"/>
                  </a:lnTo>
                  <a:lnTo>
                    <a:pt x="430" y="14"/>
                  </a:lnTo>
                  <a:lnTo>
                    <a:pt x="446" y="14"/>
                  </a:lnTo>
                  <a:lnTo>
                    <a:pt x="446" y="0"/>
                  </a:lnTo>
                  <a:lnTo>
                    <a:pt x="96" y="0"/>
                  </a:lnTo>
                  <a:lnTo>
                    <a:pt x="96" y="265"/>
                  </a:lnTo>
                  <a:lnTo>
                    <a:pt x="108" y="265"/>
                  </a:lnTo>
                  <a:lnTo>
                    <a:pt x="108" y="252"/>
                  </a:lnTo>
                  <a:close/>
                  <a:moveTo>
                    <a:pt x="0" y="388"/>
                  </a:moveTo>
                  <a:lnTo>
                    <a:pt x="54" y="388"/>
                  </a:lnTo>
                  <a:lnTo>
                    <a:pt x="54" y="368"/>
                  </a:lnTo>
                  <a:lnTo>
                    <a:pt x="0" y="368"/>
                  </a:lnTo>
                  <a:lnTo>
                    <a:pt x="0" y="388"/>
                  </a:lnTo>
                  <a:close/>
                  <a:moveTo>
                    <a:pt x="316" y="401"/>
                  </a:moveTo>
                  <a:lnTo>
                    <a:pt x="430" y="401"/>
                  </a:lnTo>
                  <a:lnTo>
                    <a:pt x="430" y="391"/>
                  </a:lnTo>
                  <a:lnTo>
                    <a:pt x="316" y="391"/>
                  </a:lnTo>
                  <a:lnTo>
                    <a:pt x="316" y="401"/>
                  </a:lnTo>
                  <a:close/>
                  <a:moveTo>
                    <a:pt x="523" y="378"/>
                  </a:moveTo>
                  <a:lnTo>
                    <a:pt x="538" y="378"/>
                  </a:lnTo>
                  <a:lnTo>
                    <a:pt x="538" y="368"/>
                  </a:lnTo>
                  <a:lnTo>
                    <a:pt x="523" y="368"/>
                  </a:lnTo>
                  <a:lnTo>
                    <a:pt x="523" y="378"/>
                  </a:lnTo>
                  <a:close/>
                  <a:moveTo>
                    <a:pt x="523" y="394"/>
                  </a:moveTo>
                  <a:lnTo>
                    <a:pt x="538" y="394"/>
                  </a:lnTo>
                  <a:lnTo>
                    <a:pt x="538" y="388"/>
                  </a:lnTo>
                  <a:lnTo>
                    <a:pt x="523" y="388"/>
                  </a:lnTo>
                  <a:lnTo>
                    <a:pt x="523" y="394"/>
                  </a:lnTo>
                  <a:close/>
                </a:path>
              </a:pathLst>
            </a:custGeom>
            <a:solidFill>
              <a:srgbClr val="000000"/>
            </a:solidFill>
            <a:ln w="4763">
              <a:solidFill>
                <a:srgbClr val="000000"/>
              </a:solidFill>
              <a:round/>
              <a:headEnd/>
              <a:tailEnd/>
            </a:ln>
          </p:spPr>
          <p:txBody>
            <a:bodyPr/>
            <a:lstStyle/>
            <a:p>
              <a:endParaRPr lang="en-US"/>
            </a:p>
          </p:txBody>
        </p:sp>
        <p:sp>
          <p:nvSpPr>
            <p:cNvPr id="102509" name="Line 14"/>
            <p:cNvSpPr>
              <a:spLocks noChangeShapeType="1"/>
            </p:cNvSpPr>
            <p:nvPr/>
          </p:nvSpPr>
          <p:spPr bwMode="auto">
            <a:xfrm>
              <a:off x="1084" y="1257"/>
              <a:ext cx="430"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02510" name="Line 15"/>
            <p:cNvSpPr>
              <a:spLocks noChangeShapeType="1"/>
            </p:cNvSpPr>
            <p:nvPr/>
          </p:nvSpPr>
          <p:spPr bwMode="auto">
            <a:xfrm flipV="1">
              <a:off x="1193" y="1257"/>
              <a:ext cx="1" cy="19"/>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02511" name="Line 16"/>
            <p:cNvSpPr>
              <a:spLocks noChangeShapeType="1"/>
            </p:cNvSpPr>
            <p:nvPr/>
          </p:nvSpPr>
          <p:spPr bwMode="auto">
            <a:xfrm flipV="1">
              <a:off x="1301" y="1257"/>
              <a:ext cx="1" cy="19"/>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grpSp>
      <p:grpSp>
        <p:nvGrpSpPr>
          <p:cNvPr id="102407" name="Group 17"/>
          <p:cNvGrpSpPr>
            <a:grpSpLocks/>
          </p:cNvGrpSpPr>
          <p:nvPr/>
        </p:nvGrpSpPr>
        <p:grpSpPr bwMode="auto">
          <a:xfrm>
            <a:off x="7646989" y="6400800"/>
            <a:ext cx="371475" cy="381000"/>
            <a:chOff x="1014" y="912"/>
            <a:chExt cx="574" cy="596"/>
          </a:xfrm>
        </p:grpSpPr>
        <p:sp>
          <p:nvSpPr>
            <p:cNvPr id="102488" name="Freeform 18"/>
            <p:cNvSpPr>
              <a:spLocks/>
            </p:cNvSpPr>
            <p:nvPr/>
          </p:nvSpPr>
          <p:spPr bwMode="auto">
            <a:xfrm>
              <a:off x="1014" y="912"/>
              <a:ext cx="574" cy="596"/>
            </a:xfrm>
            <a:custGeom>
              <a:avLst/>
              <a:gdLst>
                <a:gd name="T0" fmla="*/ 124 w 574"/>
                <a:gd name="T1" fmla="*/ 391 h 596"/>
                <a:gd name="T2" fmla="*/ 0 w 574"/>
                <a:gd name="T3" fmla="*/ 391 h 596"/>
                <a:gd name="T4" fmla="*/ 0 w 574"/>
                <a:gd name="T5" fmla="*/ 596 h 596"/>
                <a:gd name="T6" fmla="*/ 574 w 574"/>
                <a:gd name="T7" fmla="*/ 596 h 596"/>
                <a:gd name="T8" fmla="*/ 574 w 574"/>
                <a:gd name="T9" fmla="*/ 391 h 596"/>
                <a:gd name="T10" fmla="*/ 446 w 574"/>
                <a:gd name="T11" fmla="*/ 391 h 596"/>
                <a:gd name="T12" fmla="*/ 446 w 574"/>
                <a:gd name="T13" fmla="*/ 364 h 596"/>
                <a:gd name="T14" fmla="*/ 500 w 574"/>
                <a:gd name="T15" fmla="*/ 364 h 596"/>
                <a:gd name="T16" fmla="*/ 500 w 574"/>
                <a:gd name="T17" fmla="*/ 0 h 596"/>
                <a:gd name="T18" fmla="*/ 70 w 574"/>
                <a:gd name="T19" fmla="*/ 0 h 596"/>
                <a:gd name="T20" fmla="*/ 70 w 574"/>
                <a:gd name="T21" fmla="*/ 364 h 596"/>
                <a:gd name="T22" fmla="*/ 124 w 574"/>
                <a:gd name="T23" fmla="*/ 364 h 596"/>
                <a:gd name="T24" fmla="*/ 124 w 574"/>
                <a:gd name="T25" fmla="*/ 391 h 59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74"/>
                <a:gd name="T40" fmla="*/ 0 h 596"/>
                <a:gd name="T41" fmla="*/ 574 w 574"/>
                <a:gd name="T42" fmla="*/ 596 h 59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74" h="596">
                  <a:moveTo>
                    <a:pt x="124" y="391"/>
                  </a:moveTo>
                  <a:lnTo>
                    <a:pt x="0" y="391"/>
                  </a:lnTo>
                  <a:lnTo>
                    <a:pt x="0" y="596"/>
                  </a:lnTo>
                  <a:lnTo>
                    <a:pt x="574" y="596"/>
                  </a:lnTo>
                  <a:lnTo>
                    <a:pt x="574" y="391"/>
                  </a:lnTo>
                  <a:lnTo>
                    <a:pt x="446" y="391"/>
                  </a:lnTo>
                  <a:lnTo>
                    <a:pt x="446" y="364"/>
                  </a:lnTo>
                  <a:lnTo>
                    <a:pt x="500" y="364"/>
                  </a:lnTo>
                  <a:lnTo>
                    <a:pt x="500" y="0"/>
                  </a:lnTo>
                  <a:lnTo>
                    <a:pt x="70" y="0"/>
                  </a:lnTo>
                  <a:lnTo>
                    <a:pt x="70" y="364"/>
                  </a:lnTo>
                  <a:lnTo>
                    <a:pt x="124" y="364"/>
                  </a:lnTo>
                  <a:lnTo>
                    <a:pt x="124" y="391"/>
                  </a:lnTo>
                  <a:close/>
                </a:path>
              </a:pathLst>
            </a:custGeom>
            <a:solidFill>
              <a:srgbClr val="FFFFFF"/>
            </a:solidFill>
            <a:ln w="15875">
              <a:solidFill>
                <a:srgbClr val="000000"/>
              </a:solidFill>
              <a:round/>
              <a:headEnd/>
              <a:tailEnd/>
            </a:ln>
          </p:spPr>
          <p:txBody>
            <a:bodyPr/>
            <a:lstStyle/>
            <a:p>
              <a:endParaRPr lang="en-US"/>
            </a:p>
          </p:txBody>
        </p:sp>
        <p:sp>
          <p:nvSpPr>
            <p:cNvPr id="102489" name="Line 19"/>
            <p:cNvSpPr>
              <a:spLocks noChangeShapeType="1"/>
            </p:cNvSpPr>
            <p:nvPr/>
          </p:nvSpPr>
          <p:spPr bwMode="auto">
            <a:xfrm>
              <a:off x="1138" y="1303"/>
              <a:ext cx="322" cy="1"/>
            </a:xfrm>
            <a:prstGeom prst="line">
              <a:avLst/>
            </a:prstGeom>
            <a:noFill/>
            <a:ln w="1587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02490" name="Line 20"/>
            <p:cNvSpPr>
              <a:spLocks noChangeShapeType="1"/>
            </p:cNvSpPr>
            <p:nvPr/>
          </p:nvSpPr>
          <p:spPr bwMode="auto">
            <a:xfrm>
              <a:off x="1138" y="1276"/>
              <a:ext cx="322" cy="1"/>
            </a:xfrm>
            <a:prstGeom prst="line">
              <a:avLst/>
            </a:prstGeom>
            <a:noFill/>
            <a:ln w="1587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02491" name="Freeform 21"/>
            <p:cNvSpPr>
              <a:spLocks noEditPoints="1"/>
            </p:cNvSpPr>
            <p:nvPr/>
          </p:nvSpPr>
          <p:spPr bwMode="auto">
            <a:xfrm>
              <a:off x="1310" y="1323"/>
              <a:ext cx="233" cy="168"/>
            </a:xfrm>
            <a:custGeom>
              <a:avLst/>
              <a:gdLst>
                <a:gd name="T0" fmla="*/ 0 w 233"/>
                <a:gd name="T1" fmla="*/ 168 h 168"/>
                <a:gd name="T2" fmla="*/ 188 w 233"/>
                <a:gd name="T3" fmla="*/ 168 h 168"/>
                <a:gd name="T4" fmla="*/ 188 w 233"/>
                <a:gd name="T5" fmla="*/ 0 h 168"/>
                <a:gd name="T6" fmla="*/ 0 w 233"/>
                <a:gd name="T7" fmla="*/ 0 h 168"/>
                <a:gd name="T8" fmla="*/ 0 w 233"/>
                <a:gd name="T9" fmla="*/ 168 h 168"/>
                <a:gd name="T10" fmla="*/ 204 w 233"/>
                <a:gd name="T11" fmla="*/ 26 h 168"/>
                <a:gd name="T12" fmla="*/ 233 w 233"/>
                <a:gd name="T13" fmla="*/ 26 h 168"/>
                <a:gd name="T14" fmla="*/ 233 w 233"/>
                <a:gd name="T15" fmla="*/ 0 h 168"/>
                <a:gd name="T16" fmla="*/ 204 w 233"/>
                <a:gd name="T17" fmla="*/ 0 h 168"/>
                <a:gd name="T18" fmla="*/ 204 w 233"/>
                <a:gd name="T19" fmla="*/ 26 h 16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33"/>
                <a:gd name="T31" fmla="*/ 0 h 168"/>
                <a:gd name="T32" fmla="*/ 233 w 233"/>
                <a:gd name="T33" fmla="*/ 168 h 16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33" h="168">
                  <a:moveTo>
                    <a:pt x="0" y="168"/>
                  </a:moveTo>
                  <a:lnTo>
                    <a:pt x="188" y="168"/>
                  </a:lnTo>
                  <a:lnTo>
                    <a:pt x="188" y="0"/>
                  </a:lnTo>
                  <a:lnTo>
                    <a:pt x="0" y="0"/>
                  </a:lnTo>
                  <a:lnTo>
                    <a:pt x="0" y="168"/>
                  </a:lnTo>
                  <a:close/>
                  <a:moveTo>
                    <a:pt x="204" y="26"/>
                  </a:moveTo>
                  <a:lnTo>
                    <a:pt x="233" y="26"/>
                  </a:lnTo>
                  <a:lnTo>
                    <a:pt x="233" y="0"/>
                  </a:lnTo>
                  <a:lnTo>
                    <a:pt x="204" y="0"/>
                  </a:lnTo>
                  <a:lnTo>
                    <a:pt x="204" y="26"/>
                  </a:lnTo>
                  <a:close/>
                </a:path>
              </a:pathLst>
            </a:custGeom>
            <a:solidFill>
              <a:srgbClr val="FFFFFF"/>
            </a:solidFill>
            <a:ln w="4763">
              <a:solidFill>
                <a:srgbClr val="000000"/>
              </a:solidFill>
              <a:round/>
              <a:headEnd/>
              <a:tailEnd/>
            </a:ln>
          </p:spPr>
          <p:txBody>
            <a:bodyPr/>
            <a:lstStyle/>
            <a:p>
              <a:endParaRPr lang="en-US"/>
            </a:p>
          </p:txBody>
        </p:sp>
        <p:sp>
          <p:nvSpPr>
            <p:cNvPr id="102492" name="Line 22"/>
            <p:cNvSpPr>
              <a:spLocks noChangeShapeType="1"/>
            </p:cNvSpPr>
            <p:nvPr/>
          </p:nvSpPr>
          <p:spPr bwMode="auto">
            <a:xfrm>
              <a:off x="1310" y="1379"/>
              <a:ext cx="188"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02493" name="Line 23"/>
            <p:cNvSpPr>
              <a:spLocks noChangeShapeType="1"/>
            </p:cNvSpPr>
            <p:nvPr/>
          </p:nvSpPr>
          <p:spPr bwMode="auto">
            <a:xfrm>
              <a:off x="1310" y="1435"/>
              <a:ext cx="188"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02494" name="Line 24"/>
            <p:cNvSpPr>
              <a:spLocks noChangeShapeType="1"/>
            </p:cNvSpPr>
            <p:nvPr/>
          </p:nvSpPr>
          <p:spPr bwMode="auto">
            <a:xfrm>
              <a:off x="1317" y="1405"/>
              <a:ext cx="172"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02495" name="Rectangle 25"/>
            <p:cNvSpPr>
              <a:spLocks noChangeArrowheads="1"/>
            </p:cNvSpPr>
            <p:nvPr/>
          </p:nvSpPr>
          <p:spPr bwMode="auto">
            <a:xfrm>
              <a:off x="1416" y="1389"/>
              <a:ext cx="54" cy="36"/>
            </a:xfrm>
            <a:prstGeom prst="rect">
              <a:avLst/>
            </a:prstGeom>
            <a:noFill/>
            <a:ln w="4763">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102496" name="Freeform 26"/>
            <p:cNvSpPr>
              <a:spLocks noEditPoints="1"/>
            </p:cNvSpPr>
            <p:nvPr/>
          </p:nvSpPr>
          <p:spPr bwMode="auto">
            <a:xfrm>
              <a:off x="1030" y="955"/>
              <a:ext cx="538" cy="401"/>
            </a:xfrm>
            <a:custGeom>
              <a:avLst/>
              <a:gdLst>
                <a:gd name="T0" fmla="*/ 452 w 538"/>
                <a:gd name="T1" fmla="*/ 285 h 401"/>
                <a:gd name="T2" fmla="*/ 472 w 538"/>
                <a:gd name="T3" fmla="*/ 285 h 401"/>
                <a:gd name="T4" fmla="*/ 472 w 538"/>
                <a:gd name="T5" fmla="*/ 278 h 401"/>
                <a:gd name="T6" fmla="*/ 452 w 538"/>
                <a:gd name="T7" fmla="*/ 278 h 401"/>
                <a:gd name="T8" fmla="*/ 452 w 538"/>
                <a:gd name="T9" fmla="*/ 285 h 401"/>
                <a:gd name="T10" fmla="*/ 121 w 538"/>
                <a:gd name="T11" fmla="*/ 239 h 401"/>
                <a:gd name="T12" fmla="*/ 121 w 538"/>
                <a:gd name="T13" fmla="*/ 27 h 401"/>
                <a:gd name="T14" fmla="*/ 417 w 538"/>
                <a:gd name="T15" fmla="*/ 27 h 401"/>
                <a:gd name="T16" fmla="*/ 417 w 538"/>
                <a:gd name="T17" fmla="*/ 239 h 401"/>
                <a:gd name="T18" fmla="*/ 121 w 538"/>
                <a:gd name="T19" fmla="*/ 239 h 401"/>
                <a:gd name="T20" fmla="*/ 108 w 538"/>
                <a:gd name="T21" fmla="*/ 252 h 401"/>
                <a:gd name="T22" fmla="*/ 430 w 538"/>
                <a:gd name="T23" fmla="*/ 252 h 401"/>
                <a:gd name="T24" fmla="*/ 430 w 538"/>
                <a:gd name="T25" fmla="*/ 14 h 401"/>
                <a:gd name="T26" fmla="*/ 446 w 538"/>
                <a:gd name="T27" fmla="*/ 14 h 401"/>
                <a:gd name="T28" fmla="*/ 446 w 538"/>
                <a:gd name="T29" fmla="*/ 0 h 401"/>
                <a:gd name="T30" fmla="*/ 96 w 538"/>
                <a:gd name="T31" fmla="*/ 0 h 401"/>
                <a:gd name="T32" fmla="*/ 96 w 538"/>
                <a:gd name="T33" fmla="*/ 265 h 401"/>
                <a:gd name="T34" fmla="*/ 108 w 538"/>
                <a:gd name="T35" fmla="*/ 265 h 401"/>
                <a:gd name="T36" fmla="*/ 108 w 538"/>
                <a:gd name="T37" fmla="*/ 252 h 401"/>
                <a:gd name="T38" fmla="*/ 0 w 538"/>
                <a:gd name="T39" fmla="*/ 388 h 401"/>
                <a:gd name="T40" fmla="*/ 54 w 538"/>
                <a:gd name="T41" fmla="*/ 388 h 401"/>
                <a:gd name="T42" fmla="*/ 54 w 538"/>
                <a:gd name="T43" fmla="*/ 368 h 401"/>
                <a:gd name="T44" fmla="*/ 0 w 538"/>
                <a:gd name="T45" fmla="*/ 368 h 401"/>
                <a:gd name="T46" fmla="*/ 0 w 538"/>
                <a:gd name="T47" fmla="*/ 388 h 401"/>
                <a:gd name="T48" fmla="*/ 316 w 538"/>
                <a:gd name="T49" fmla="*/ 401 h 401"/>
                <a:gd name="T50" fmla="*/ 430 w 538"/>
                <a:gd name="T51" fmla="*/ 401 h 401"/>
                <a:gd name="T52" fmla="*/ 430 w 538"/>
                <a:gd name="T53" fmla="*/ 391 h 401"/>
                <a:gd name="T54" fmla="*/ 316 w 538"/>
                <a:gd name="T55" fmla="*/ 391 h 401"/>
                <a:gd name="T56" fmla="*/ 316 w 538"/>
                <a:gd name="T57" fmla="*/ 401 h 401"/>
                <a:gd name="T58" fmla="*/ 523 w 538"/>
                <a:gd name="T59" fmla="*/ 378 h 401"/>
                <a:gd name="T60" fmla="*/ 538 w 538"/>
                <a:gd name="T61" fmla="*/ 378 h 401"/>
                <a:gd name="T62" fmla="*/ 538 w 538"/>
                <a:gd name="T63" fmla="*/ 368 h 401"/>
                <a:gd name="T64" fmla="*/ 523 w 538"/>
                <a:gd name="T65" fmla="*/ 368 h 401"/>
                <a:gd name="T66" fmla="*/ 523 w 538"/>
                <a:gd name="T67" fmla="*/ 378 h 401"/>
                <a:gd name="T68" fmla="*/ 523 w 538"/>
                <a:gd name="T69" fmla="*/ 394 h 401"/>
                <a:gd name="T70" fmla="*/ 538 w 538"/>
                <a:gd name="T71" fmla="*/ 394 h 401"/>
                <a:gd name="T72" fmla="*/ 538 w 538"/>
                <a:gd name="T73" fmla="*/ 388 h 401"/>
                <a:gd name="T74" fmla="*/ 523 w 538"/>
                <a:gd name="T75" fmla="*/ 388 h 401"/>
                <a:gd name="T76" fmla="*/ 523 w 538"/>
                <a:gd name="T77" fmla="*/ 394 h 401"/>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538"/>
                <a:gd name="T118" fmla="*/ 0 h 401"/>
                <a:gd name="T119" fmla="*/ 538 w 538"/>
                <a:gd name="T120" fmla="*/ 401 h 401"/>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538" h="401">
                  <a:moveTo>
                    <a:pt x="452" y="285"/>
                  </a:moveTo>
                  <a:lnTo>
                    <a:pt x="472" y="285"/>
                  </a:lnTo>
                  <a:lnTo>
                    <a:pt x="472" y="278"/>
                  </a:lnTo>
                  <a:lnTo>
                    <a:pt x="452" y="278"/>
                  </a:lnTo>
                  <a:lnTo>
                    <a:pt x="452" y="285"/>
                  </a:lnTo>
                  <a:close/>
                  <a:moveTo>
                    <a:pt x="121" y="239"/>
                  </a:moveTo>
                  <a:lnTo>
                    <a:pt x="121" y="27"/>
                  </a:lnTo>
                  <a:lnTo>
                    <a:pt x="417" y="27"/>
                  </a:lnTo>
                  <a:lnTo>
                    <a:pt x="417" y="239"/>
                  </a:lnTo>
                  <a:lnTo>
                    <a:pt x="121" y="239"/>
                  </a:lnTo>
                  <a:close/>
                  <a:moveTo>
                    <a:pt x="108" y="252"/>
                  </a:moveTo>
                  <a:lnTo>
                    <a:pt x="430" y="252"/>
                  </a:lnTo>
                  <a:lnTo>
                    <a:pt x="430" y="14"/>
                  </a:lnTo>
                  <a:lnTo>
                    <a:pt x="446" y="14"/>
                  </a:lnTo>
                  <a:lnTo>
                    <a:pt x="446" y="0"/>
                  </a:lnTo>
                  <a:lnTo>
                    <a:pt x="96" y="0"/>
                  </a:lnTo>
                  <a:lnTo>
                    <a:pt x="96" y="265"/>
                  </a:lnTo>
                  <a:lnTo>
                    <a:pt x="108" y="265"/>
                  </a:lnTo>
                  <a:lnTo>
                    <a:pt x="108" y="252"/>
                  </a:lnTo>
                  <a:close/>
                  <a:moveTo>
                    <a:pt x="0" y="388"/>
                  </a:moveTo>
                  <a:lnTo>
                    <a:pt x="54" y="388"/>
                  </a:lnTo>
                  <a:lnTo>
                    <a:pt x="54" y="368"/>
                  </a:lnTo>
                  <a:lnTo>
                    <a:pt x="0" y="368"/>
                  </a:lnTo>
                  <a:lnTo>
                    <a:pt x="0" y="388"/>
                  </a:lnTo>
                  <a:close/>
                  <a:moveTo>
                    <a:pt x="316" y="401"/>
                  </a:moveTo>
                  <a:lnTo>
                    <a:pt x="430" y="401"/>
                  </a:lnTo>
                  <a:lnTo>
                    <a:pt x="430" y="391"/>
                  </a:lnTo>
                  <a:lnTo>
                    <a:pt x="316" y="391"/>
                  </a:lnTo>
                  <a:lnTo>
                    <a:pt x="316" y="401"/>
                  </a:lnTo>
                  <a:close/>
                  <a:moveTo>
                    <a:pt x="523" y="378"/>
                  </a:moveTo>
                  <a:lnTo>
                    <a:pt x="538" y="378"/>
                  </a:lnTo>
                  <a:lnTo>
                    <a:pt x="538" y="368"/>
                  </a:lnTo>
                  <a:lnTo>
                    <a:pt x="523" y="368"/>
                  </a:lnTo>
                  <a:lnTo>
                    <a:pt x="523" y="378"/>
                  </a:lnTo>
                  <a:close/>
                  <a:moveTo>
                    <a:pt x="523" y="394"/>
                  </a:moveTo>
                  <a:lnTo>
                    <a:pt x="538" y="394"/>
                  </a:lnTo>
                  <a:lnTo>
                    <a:pt x="538" y="388"/>
                  </a:lnTo>
                  <a:lnTo>
                    <a:pt x="523" y="388"/>
                  </a:lnTo>
                  <a:lnTo>
                    <a:pt x="523" y="394"/>
                  </a:lnTo>
                  <a:close/>
                </a:path>
              </a:pathLst>
            </a:custGeom>
            <a:solidFill>
              <a:srgbClr val="000000"/>
            </a:solidFill>
            <a:ln w="4763">
              <a:solidFill>
                <a:srgbClr val="000000"/>
              </a:solidFill>
              <a:round/>
              <a:headEnd/>
              <a:tailEnd/>
            </a:ln>
          </p:spPr>
          <p:txBody>
            <a:bodyPr/>
            <a:lstStyle/>
            <a:p>
              <a:endParaRPr lang="en-US"/>
            </a:p>
          </p:txBody>
        </p:sp>
        <p:sp>
          <p:nvSpPr>
            <p:cNvPr id="102497" name="Line 27"/>
            <p:cNvSpPr>
              <a:spLocks noChangeShapeType="1"/>
            </p:cNvSpPr>
            <p:nvPr/>
          </p:nvSpPr>
          <p:spPr bwMode="auto">
            <a:xfrm>
              <a:off x="1084" y="1257"/>
              <a:ext cx="430"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02498" name="Line 28"/>
            <p:cNvSpPr>
              <a:spLocks noChangeShapeType="1"/>
            </p:cNvSpPr>
            <p:nvPr/>
          </p:nvSpPr>
          <p:spPr bwMode="auto">
            <a:xfrm flipV="1">
              <a:off x="1193" y="1257"/>
              <a:ext cx="1" cy="19"/>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02499" name="Line 29"/>
            <p:cNvSpPr>
              <a:spLocks noChangeShapeType="1"/>
            </p:cNvSpPr>
            <p:nvPr/>
          </p:nvSpPr>
          <p:spPr bwMode="auto">
            <a:xfrm flipV="1">
              <a:off x="1301" y="1257"/>
              <a:ext cx="1" cy="19"/>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grpSp>
      <p:grpSp>
        <p:nvGrpSpPr>
          <p:cNvPr id="102408" name="Group 30"/>
          <p:cNvGrpSpPr>
            <a:grpSpLocks/>
          </p:cNvGrpSpPr>
          <p:nvPr/>
        </p:nvGrpSpPr>
        <p:grpSpPr bwMode="auto">
          <a:xfrm>
            <a:off x="1389064" y="6400800"/>
            <a:ext cx="371475" cy="381000"/>
            <a:chOff x="1014" y="912"/>
            <a:chExt cx="574" cy="596"/>
          </a:xfrm>
        </p:grpSpPr>
        <p:sp>
          <p:nvSpPr>
            <p:cNvPr id="102476" name="Freeform 31"/>
            <p:cNvSpPr>
              <a:spLocks/>
            </p:cNvSpPr>
            <p:nvPr/>
          </p:nvSpPr>
          <p:spPr bwMode="auto">
            <a:xfrm>
              <a:off x="1014" y="912"/>
              <a:ext cx="574" cy="596"/>
            </a:xfrm>
            <a:custGeom>
              <a:avLst/>
              <a:gdLst>
                <a:gd name="T0" fmla="*/ 124 w 574"/>
                <a:gd name="T1" fmla="*/ 391 h 596"/>
                <a:gd name="T2" fmla="*/ 0 w 574"/>
                <a:gd name="T3" fmla="*/ 391 h 596"/>
                <a:gd name="T4" fmla="*/ 0 w 574"/>
                <a:gd name="T5" fmla="*/ 596 h 596"/>
                <a:gd name="T6" fmla="*/ 574 w 574"/>
                <a:gd name="T7" fmla="*/ 596 h 596"/>
                <a:gd name="T8" fmla="*/ 574 w 574"/>
                <a:gd name="T9" fmla="*/ 391 h 596"/>
                <a:gd name="T10" fmla="*/ 446 w 574"/>
                <a:gd name="T11" fmla="*/ 391 h 596"/>
                <a:gd name="T12" fmla="*/ 446 w 574"/>
                <a:gd name="T13" fmla="*/ 364 h 596"/>
                <a:gd name="T14" fmla="*/ 500 w 574"/>
                <a:gd name="T15" fmla="*/ 364 h 596"/>
                <a:gd name="T16" fmla="*/ 500 w 574"/>
                <a:gd name="T17" fmla="*/ 0 h 596"/>
                <a:gd name="T18" fmla="*/ 70 w 574"/>
                <a:gd name="T19" fmla="*/ 0 h 596"/>
                <a:gd name="T20" fmla="*/ 70 w 574"/>
                <a:gd name="T21" fmla="*/ 364 h 596"/>
                <a:gd name="T22" fmla="*/ 124 w 574"/>
                <a:gd name="T23" fmla="*/ 364 h 596"/>
                <a:gd name="T24" fmla="*/ 124 w 574"/>
                <a:gd name="T25" fmla="*/ 391 h 59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74"/>
                <a:gd name="T40" fmla="*/ 0 h 596"/>
                <a:gd name="T41" fmla="*/ 574 w 574"/>
                <a:gd name="T42" fmla="*/ 596 h 59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74" h="596">
                  <a:moveTo>
                    <a:pt x="124" y="391"/>
                  </a:moveTo>
                  <a:lnTo>
                    <a:pt x="0" y="391"/>
                  </a:lnTo>
                  <a:lnTo>
                    <a:pt x="0" y="596"/>
                  </a:lnTo>
                  <a:lnTo>
                    <a:pt x="574" y="596"/>
                  </a:lnTo>
                  <a:lnTo>
                    <a:pt x="574" y="391"/>
                  </a:lnTo>
                  <a:lnTo>
                    <a:pt x="446" y="391"/>
                  </a:lnTo>
                  <a:lnTo>
                    <a:pt x="446" y="364"/>
                  </a:lnTo>
                  <a:lnTo>
                    <a:pt x="500" y="364"/>
                  </a:lnTo>
                  <a:lnTo>
                    <a:pt x="500" y="0"/>
                  </a:lnTo>
                  <a:lnTo>
                    <a:pt x="70" y="0"/>
                  </a:lnTo>
                  <a:lnTo>
                    <a:pt x="70" y="364"/>
                  </a:lnTo>
                  <a:lnTo>
                    <a:pt x="124" y="364"/>
                  </a:lnTo>
                  <a:lnTo>
                    <a:pt x="124" y="391"/>
                  </a:lnTo>
                  <a:close/>
                </a:path>
              </a:pathLst>
            </a:custGeom>
            <a:solidFill>
              <a:srgbClr val="FFFFFF"/>
            </a:solidFill>
            <a:ln w="15875">
              <a:solidFill>
                <a:srgbClr val="000000"/>
              </a:solidFill>
              <a:round/>
              <a:headEnd/>
              <a:tailEnd/>
            </a:ln>
          </p:spPr>
          <p:txBody>
            <a:bodyPr/>
            <a:lstStyle/>
            <a:p>
              <a:endParaRPr lang="en-US"/>
            </a:p>
          </p:txBody>
        </p:sp>
        <p:sp>
          <p:nvSpPr>
            <p:cNvPr id="102477" name="Line 32"/>
            <p:cNvSpPr>
              <a:spLocks noChangeShapeType="1"/>
            </p:cNvSpPr>
            <p:nvPr/>
          </p:nvSpPr>
          <p:spPr bwMode="auto">
            <a:xfrm>
              <a:off x="1138" y="1303"/>
              <a:ext cx="322" cy="1"/>
            </a:xfrm>
            <a:prstGeom prst="line">
              <a:avLst/>
            </a:prstGeom>
            <a:noFill/>
            <a:ln w="1587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02478" name="Line 33"/>
            <p:cNvSpPr>
              <a:spLocks noChangeShapeType="1"/>
            </p:cNvSpPr>
            <p:nvPr/>
          </p:nvSpPr>
          <p:spPr bwMode="auto">
            <a:xfrm>
              <a:off x="1138" y="1276"/>
              <a:ext cx="322" cy="1"/>
            </a:xfrm>
            <a:prstGeom prst="line">
              <a:avLst/>
            </a:prstGeom>
            <a:noFill/>
            <a:ln w="1587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02479" name="Freeform 34"/>
            <p:cNvSpPr>
              <a:spLocks noEditPoints="1"/>
            </p:cNvSpPr>
            <p:nvPr/>
          </p:nvSpPr>
          <p:spPr bwMode="auto">
            <a:xfrm>
              <a:off x="1310" y="1323"/>
              <a:ext cx="233" cy="168"/>
            </a:xfrm>
            <a:custGeom>
              <a:avLst/>
              <a:gdLst>
                <a:gd name="T0" fmla="*/ 0 w 233"/>
                <a:gd name="T1" fmla="*/ 168 h 168"/>
                <a:gd name="T2" fmla="*/ 188 w 233"/>
                <a:gd name="T3" fmla="*/ 168 h 168"/>
                <a:gd name="T4" fmla="*/ 188 w 233"/>
                <a:gd name="T5" fmla="*/ 0 h 168"/>
                <a:gd name="T6" fmla="*/ 0 w 233"/>
                <a:gd name="T7" fmla="*/ 0 h 168"/>
                <a:gd name="T8" fmla="*/ 0 w 233"/>
                <a:gd name="T9" fmla="*/ 168 h 168"/>
                <a:gd name="T10" fmla="*/ 204 w 233"/>
                <a:gd name="T11" fmla="*/ 26 h 168"/>
                <a:gd name="T12" fmla="*/ 233 w 233"/>
                <a:gd name="T13" fmla="*/ 26 h 168"/>
                <a:gd name="T14" fmla="*/ 233 w 233"/>
                <a:gd name="T15" fmla="*/ 0 h 168"/>
                <a:gd name="T16" fmla="*/ 204 w 233"/>
                <a:gd name="T17" fmla="*/ 0 h 168"/>
                <a:gd name="T18" fmla="*/ 204 w 233"/>
                <a:gd name="T19" fmla="*/ 26 h 16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33"/>
                <a:gd name="T31" fmla="*/ 0 h 168"/>
                <a:gd name="T32" fmla="*/ 233 w 233"/>
                <a:gd name="T33" fmla="*/ 168 h 16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33" h="168">
                  <a:moveTo>
                    <a:pt x="0" y="168"/>
                  </a:moveTo>
                  <a:lnTo>
                    <a:pt x="188" y="168"/>
                  </a:lnTo>
                  <a:lnTo>
                    <a:pt x="188" y="0"/>
                  </a:lnTo>
                  <a:lnTo>
                    <a:pt x="0" y="0"/>
                  </a:lnTo>
                  <a:lnTo>
                    <a:pt x="0" y="168"/>
                  </a:lnTo>
                  <a:close/>
                  <a:moveTo>
                    <a:pt x="204" y="26"/>
                  </a:moveTo>
                  <a:lnTo>
                    <a:pt x="233" y="26"/>
                  </a:lnTo>
                  <a:lnTo>
                    <a:pt x="233" y="0"/>
                  </a:lnTo>
                  <a:lnTo>
                    <a:pt x="204" y="0"/>
                  </a:lnTo>
                  <a:lnTo>
                    <a:pt x="204" y="26"/>
                  </a:lnTo>
                  <a:close/>
                </a:path>
              </a:pathLst>
            </a:custGeom>
            <a:solidFill>
              <a:srgbClr val="FFFFFF"/>
            </a:solidFill>
            <a:ln w="4763">
              <a:solidFill>
                <a:srgbClr val="000000"/>
              </a:solidFill>
              <a:round/>
              <a:headEnd/>
              <a:tailEnd/>
            </a:ln>
          </p:spPr>
          <p:txBody>
            <a:bodyPr/>
            <a:lstStyle/>
            <a:p>
              <a:endParaRPr lang="en-US"/>
            </a:p>
          </p:txBody>
        </p:sp>
        <p:sp>
          <p:nvSpPr>
            <p:cNvPr id="102480" name="Line 35"/>
            <p:cNvSpPr>
              <a:spLocks noChangeShapeType="1"/>
            </p:cNvSpPr>
            <p:nvPr/>
          </p:nvSpPr>
          <p:spPr bwMode="auto">
            <a:xfrm>
              <a:off x="1310" y="1379"/>
              <a:ext cx="188"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02481" name="Line 36"/>
            <p:cNvSpPr>
              <a:spLocks noChangeShapeType="1"/>
            </p:cNvSpPr>
            <p:nvPr/>
          </p:nvSpPr>
          <p:spPr bwMode="auto">
            <a:xfrm>
              <a:off x="1310" y="1435"/>
              <a:ext cx="188"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02482" name="Line 37"/>
            <p:cNvSpPr>
              <a:spLocks noChangeShapeType="1"/>
            </p:cNvSpPr>
            <p:nvPr/>
          </p:nvSpPr>
          <p:spPr bwMode="auto">
            <a:xfrm>
              <a:off x="1317" y="1405"/>
              <a:ext cx="172"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02483" name="Rectangle 38"/>
            <p:cNvSpPr>
              <a:spLocks noChangeArrowheads="1"/>
            </p:cNvSpPr>
            <p:nvPr/>
          </p:nvSpPr>
          <p:spPr bwMode="auto">
            <a:xfrm>
              <a:off x="1416" y="1389"/>
              <a:ext cx="54" cy="36"/>
            </a:xfrm>
            <a:prstGeom prst="rect">
              <a:avLst/>
            </a:prstGeom>
            <a:noFill/>
            <a:ln w="4763">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102484" name="Freeform 39"/>
            <p:cNvSpPr>
              <a:spLocks noEditPoints="1"/>
            </p:cNvSpPr>
            <p:nvPr/>
          </p:nvSpPr>
          <p:spPr bwMode="auto">
            <a:xfrm>
              <a:off x="1030" y="955"/>
              <a:ext cx="538" cy="401"/>
            </a:xfrm>
            <a:custGeom>
              <a:avLst/>
              <a:gdLst>
                <a:gd name="T0" fmla="*/ 452 w 538"/>
                <a:gd name="T1" fmla="*/ 285 h 401"/>
                <a:gd name="T2" fmla="*/ 472 w 538"/>
                <a:gd name="T3" fmla="*/ 285 h 401"/>
                <a:gd name="T4" fmla="*/ 472 w 538"/>
                <a:gd name="T5" fmla="*/ 278 h 401"/>
                <a:gd name="T6" fmla="*/ 452 w 538"/>
                <a:gd name="T7" fmla="*/ 278 h 401"/>
                <a:gd name="T8" fmla="*/ 452 w 538"/>
                <a:gd name="T9" fmla="*/ 285 h 401"/>
                <a:gd name="T10" fmla="*/ 121 w 538"/>
                <a:gd name="T11" fmla="*/ 239 h 401"/>
                <a:gd name="T12" fmla="*/ 121 w 538"/>
                <a:gd name="T13" fmla="*/ 27 h 401"/>
                <a:gd name="T14" fmla="*/ 417 w 538"/>
                <a:gd name="T15" fmla="*/ 27 h 401"/>
                <a:gd name="T16" fmla="*/ 417 w 538"/>
                <a:gd name="T17" fmla="*/ 239 h 401"/>
                <a:gd name="T18" fmla="*/ 121 w 538"/>
                <a:gd name="T19" fmla="*/ 239 h 401"/>
                <a:gd name="T20" fmla="*/ 108 w 538"/>
                <a:gd name="T21" fmla="*/ 252 h 401"/>
                <a:gd name="T22" fmla="*/ 430 w 538"/>
                <a:gd name="T23" fmla="*/ 252 h 401"/>
                <a:gd name="T24" fmla="*/ 430 w 538"/>
                <a:gd name="T25" fmla="*/ 14 h 401"/>
                <a:gd name="T26" fmla="*/ 446 w 538"/>
                <a:gd name="T27" fmla="*/ 14 h 401"/>
                <a:gd name="T28" fmla="*/ 446 w 538"/>
                <a:gd name="T29" fmla="*/ 0 h 401"/>
                <a:gd name="T30" fmla="*/ 96 w 538"/>
                <a:gd name="T31" fmla="*/ 0 h 401"/>
                <a:gd name="T32" fmla="*/ 96 w 538"/>
                <a:gd name="T33" fmla="*/ 265 h 401"/>
                <a:gd name="T34" fmla="*/ 108 w 538"/>
                <a:gd name="T35" fmla="*/ 265 h 401"/>
                <a:gd name="T36" fmla="*/ 108 w 538"/>
                <a:gd name="T37" fmla="*/ 252 h 401"/>
                <a:gd name="T38" fmla="*/ 0 w 538"/>
                <a:gd name="T39" fmla="*/ 388 h 401"/>
                <a:gd name="T40" fmla="*/ 54 w 538"/>
                <a:gd name="T41" fmla="*/ 388 h 401"/>
                <a:gd name="T42" fmla="*/ 54 w 538"/>
                <a:gd name="T43" fmla="*/ 368 h 401"/>
                <a:gd name="T44" fmla="*/ 0 w 538"/>
                <a:gd name="T45" fmla="*/ 368 h 401"/>
                <a:gd name="T46" fmla="*/ 0 w 538"/>
                <a:gd name="T47" fmla="*/ 388 h 401"/>
                <a:gd name="T48" fmla="*/ 316 w 538"/>
                <a:gd name="T49" fmla="*/ 401 h 401"/>
                <a:gd name="T50" fmla="*/ 430 w 538"/>
                <a:gd name="T51" fmla="*/ 401 h 401"/>
                <a:gd name="T52" fmla="*/ 430 w 538"/>
                <a:gd name="T53" fmla="*/ 391 h 401"/>
                <a:gd name="T54" fmla="*/ 316 w 538"/>
                <a:gd name="T55" fmla="*/ 391 h 401"/>
                <a:gd name="T56" fmla="*/ 316 w 538"/>
                <a:gd name="T57" fmla="*/ 401 h 401"/>
                <a:gd name="T58" fmla="*/ 523 w 538"/>
                <a:gd name="T59" fmla="*/ 378 h 401"/>
                <a:gd name="T60" fmla="*/ 538 w 538"/>
                <a:gd name="T61" fmla="*/ 378 h 401"/>
                <a:gd name="T62" fmla="*/ 538 w 538"/>
                <a:gd name="T63" fmla="*/ 368 h 401"/>
                <a:gd name="T64" fmla="*/ 523 w 538"/>
                <a:gd name="T65" fmla="*/ 368 h 401"/>
                <a:gd name="T66" fmla="*/ 523 w 538"/>
                <a:gd name="T67" fmla="*/ 378 h 401"/>
                <a:gd name="T68" fmla="*/ 523 w 538"/>
                <a:gd name="T69" fmla="*/ 394 h 401"/>
                <a:gd name="T70" fmla="*/ 538 w 538"/>
                <a:gd name="T71" fmla="*/ 394 h 401"/>
                <a:gd name="T72" fmla="*/ 538 w 538"/>
                <a:gd name="T73" fmla="*/ 388 h 401"/>
                <a:gd name="T74" fmla="*/ 523 w 538"/>
                <a:gd name="T75" fmla="*/ 388 h 401"/>
                <a:gd name="T76" fmla="*/ 523 w 538"/>
                <a:gd name="T77" fmla="*/ 394 h 401"/>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538"/>
                <a:gd name="T118" fmla="*/ 0 h 401"/>
                <a:gd name="T119" fmla="*/ 538 w 538"/>
                <a:gd name="T120" fmla="*/ 401 h 401"/>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538" h="401">
                  <a:moveTo>
                    <a:pt x="452" y="285"/>
                  </a:moveTo>
                  <a:lnTo>
                    <a:pt x="472" y="285"/>
                  </a:lnTo>
                  <a:lnTo>
                    <a:pt x="472" y="278"/>
                  </a:lnTo>
                  <a:lnTo>
                    <a:pt x="452" y="278"/>
                  </a:lnTo>
                  <a:lnTo>
                    <a:pt x="452" y="285"/>
                  </a:lnTo>
                  <a:close/>
                  <a:moveTo>
                    <a:pt x="121" y="239"/>
                  </a:moveTo>
                  <a:lnTo>
                    <a:pt x="121" y="27"/>
                  </a:lnTo>
                  <a:lnTo>
                    <a:pt x="417" y="27"/>
                  </a:lnTo>
                  <a:lnTo>
                    <a:pt x="417" y="239"/>
                  </a:lnTo>
                  <a:lnTo>
                    <a:pt x="121" y="239"/>
                  </a:lnTo>
                  <a:close/>
                  <a:moveTo>
                    <a:pt x="108" y="252"/>
                  </a:moveTo>
                  <a:lnTo>
                    <a:pt x="430" y="252"/>
                  </a:lnTo>
                  <a:lnTo>
                    <a:pt x="430" y="14"/>
                  </a:lnTo>
                  <a:lnTo>
                    <a:pt x="446" y="14"/>
                  </a:lnTo>
                  <a:lnTo>
                    <a:pt x="446" y="0"/>
                  </a:lnTo>
                  <a:lnTo>
                    <a:pt x="96" y="0"/>
                  </a:lnTo>
                  <a:lnTo>
                    <a:pt x="96" y="265"/>
                  </a:lnTo>
                  <a:lnTo>
                    <a:pt x="108" y="265"/>
                  </a:lnTo>
                  <a:lnTo>
                    <a:pt x="108" y="252"/>
                  </a:lnTo>
                  <a:close/>
                  <a:moveTo>
                    <a:pt x="0" y="388"/>
                  </a:moveTo>
                  <a:lnTo>
                    <a:pt x="54" y="388"/>
                  </a:lnTo>
                  <a:lnTo>
                    <a:pt x="54" y="368"/>
                  </a:lnTo>
                  <a:lnTo>
                    <a:pt x="0" y="368"/>
                  </a:lnTo>
                  <a:lnTo>
                    <a:pt x="0" y="388"/>
                  </a:lnTo>
                  <a:close/>
                  <a:moveTo>
                    <a:pt x="316" y="401"/>
                  </a:moveTo>
                  <a:lnTo>
                    <a:pt x="430" y="401"/>
                  </a:lnTo>
                  <a:lnTo>
                    <a:pt x="430" y="391"/>
                  </a:lnTo>
                  <a:lnTo>
                    <a:pt x="316" y="391"/>
                  </a:lnTo>
                  <a:lnTo>
                    <a:pt x="316" y="401"/>
                  </a:lnTo>
                  <a:close/>
                  <a:moveTo>
                    <a:pt x="523" y="378"/>
                  </a:moveTo>
                  <a:lnTo>
                    <a:pt x="538" y="378"/>
                  </a:lnTo>
                  <a:lnTo>
                    <a:pt x="538" y="368"/>
                  </a:lnTo>
                  <a:lnTo>
                    <a:pt x="523" y="368"/>
                  </a:lnTo>
                  <a:lnTo>
                    <a:pt x="523" y="378"/>
                  </a:lnTo>
                  <a:close/>
                  <a:moveTo>
                    <a:pt x="523" y="394"/>
                  </a:moveTo>
                  <a:lnTo>
                    <a:pt x="538" y="394"/>
                  </a:lnTo>
                  <a:lnTo>
                    <a:pt x="538" y="388"/>
                  </a:lnTo>
                  <a:lnTo>
                    <a:pt x="523" y="388"/>
                  </a:lnTo>
                  <a:lnTo>
                    <a:pt x="523" y="394"/>
                  </a:lnTo>
                  <a:close/>
                </a:path>
              </a:pathLst>
            </a:custGeom>
            <a:solidFill>
              <a:srgbClr val="000000"/>
            </a:solidFill>
            <a:ln w="4763">
              <a:solidFill>
                <a:srgbClr val="000000"/>
              </a:solidFill>
              <a:round/>
              <a:headEnd/>
              <a:tailEnd/>
            </a:ln>
          </p:spPr>
          <p:txBody>
            <a:bodyPr/>
            <a:lstStyle/>
            <a:p>
              <a:endParaRPr lang="en-US"/>
            </a:p>
          </p:txBody>
        </p:sp>
        <p:sp>
          <p:nvSpPr>
            <p:cNvPr id="102485" name="Line 40"/>
            <p:cNvSpPr>
              <a:spLocks noChangeShapeType="1"/>
            </p:cNvSpPr>
            <p:nvPr/>
          </p:nvSpPr>
          <p:spPr bwMode="auto">
            <a:xfrm>
              <a:off x="1084" y="1257"/>
              <a:ext cx="430"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02486" name="Line 41"/>
            <p:cNvSpPr>
              <a:spLocks noChangeShapeType="1"/>
            </p:cNvSpPr>
            <p:nvPr/>
          </p:nvSpPr>
          <p:spPr bwMode="auto">
            <a:xfrm flipV="1">
              <a:off x="1193" y="1257"/>
              <a:ext cx="1" cy="19"/>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02487" name="Line 42"/>
            <p:cNvSpPr>
              <a:spLocks noChangeShapeType="1"/>
            </p:cNvSpPr>
            <p:nvPr/>
          </p:nvSpPr>
          <p:spPr bwMode="auto">
            <a:xfrm flipV="1">
              <a:off x="1301" y="1257"/>
              <a:ext cx="1" cy="19"/>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grpSp>
      <p:grpSp>
        <p:nvGrpSpPr>
          <p:cNvPr id="102409" name="Group 43"/>
          <p:cNvGrpSpPr>
            <a:grpSpLocks/>
          </p:cNvGrpSpPr>
          <p:nvPr/>
        </p:nvGrpSpPr>
        <p:grpSpPr bwMode="auto">
          <a:xfrm>
            <a:off x="3065463" y="6400800"/>
            <a:ext cx="371475" cy="381000"/>
            <a:chOff x="1014" y="912"/>
            <a:chExt cx="574" cy="596"/>
          </a:xfrm>
        </p:grpSpPr>
        <p:sp>
          <p:nvSpPr>
            <p:cNvPr id="102464" name="Freeform 44"/>
            <p:cNvSpPr>
              <a:spLocks/>
            </p:cNvSpPr>
            <p:nvPr/>
          </p:nvSpPr>
          <p:spPr bwMode="auto">
            <a:xfrm>
              <a:off x="1014" y="912"/>
              <a:ext cx="574" cy="596"/>
            </a:xfrm>
            <a:custGeom>
              <a:avLst/>
              <a:gdLst>
                <a:gd name="T0" fmla="*/ 124 w 574"/>
                <a:gd name="T1" fmla="*/ 391 h 596"/>
                <a:gd name="T2" fmla="*/ 0 w 574"/>
                <a:gd name="T3" fmla="*/ 391 h 596"/>
                <a:gd name="T4" fmla="*/ 0 w 574"/>
                <a:gd name="T5" fmla="*/ 596 h 596"/>
                <a:gd name="T6" fmla="*/ 574 w 574"/>
                <a:gd name="T7" fmla="*/ 596 h 596"/>
                <a:gd name="T8" fmla="*/ 574 w 574"/>
                <a:gd name="T9" fmla="*/ 391 h 596"/>
                <a:gd name="T10" fmla="*/ 446 w 574"/>
                <a:gd name="T11" fmla="*/ 391 h 596"/>
                <a:gd name="T12" fmla="*/ 446 w 574"/>
                <a:gd name="T13" fmla="*/ 364 h 596"/>
                <a:gd name="T14" fmla="*/ 500 w 574"/>
                <a:gd name="T15" fmla="*/ 364 h 596"/>
                <a:gd name="T16" fmla="*/ 500 w 574"/>
                <a:gd name="T17" fmla="*/ 0 h 596"/>
                <a:gd name="T18" fmla="*/ 70 w 574"/>
                <a:gd name="T19" fmla="*/ 0 h 596"/>
                <a:gd name="T20" fmla="*/ 70 w 574"/>
                <a:gd name="T21" fmla="*/ 364 h 596"/>
                <a:gd name="T22" fmla="*/ 124 w 574"/>
                <a:gd name="T23" fmla="*/ 364 h 596"/>
                <a:gd name="T24" fmla="*/ 124 w 574"/>
                <a:gd name="T25" fmla="*/ 391 h 59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74"/>
                <a:gd name="T40" fmla="*/ 0 h 596"/>
                <a:gd name="T41" fmla="*/ 574 w 574"/>
                <a:gd name="T42" fmla="*/ 596 h 59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74" h="596">
                  <a:moveTo>
                    <a:pt x="124" y="391"/>
                  </a:moveTo>
                  <a:lnTo>
                    <a:pt x="0" y="391"/>
                  </a:lnTo>
                  <a:lnTo>
                    <a:pt x="0" y="596"/>
                  </a:lnTo>
                  <a:lnTo>
                    <a:pt x="574" y="596"/>
                  </a:lnTo>
                  <a:lnTo>
                    <a:pt x="574" y="391"/>
                  </a:lnTo>
                  <a:lnTo>
                    <a:pt x="446" y="391"/>
                  </a:lnTo>
                  <a:lnTo>
                    <a:pt x="446" y="364"/>
                  </a:lnTo>
                  <a:lnTo>
                    <a:pt x="500" y="364"/>
                  </a:lnTo>
                  <a:lnTo>
                    <a:pt x="500" y="0"/>
                  </a:lnTo>
                  <a:lnTo>
                    <a:pt x="70" y="0"/>
                  </a:lnTo>
                  <a:lnTo>
                    <a:pt x="70" y="364"/>
                  </a:lnTo>
                  <a:lnTo>
                    <a:pt x="124" y="364"/>
                  </a:lnTo>
                  <a:lnTo>
                    <a:pt x="124" y="391"/>
                  </a:lnTo>
                  <a:close/>
                </a:path>
              </a:pathLst>
            </a:custGeom>
            <a:solidFill>
              <a:srgbClr val="FFFFFF"/>
            </a:solidFill>
            <a:ln w="15875">
              <a:solidFill>
                <a:srgbClr val="000000"/>
              </a:solidFill>
              <a:round/>
              <a:headEnd/>
              <a:tailEnd/>
            </a:ln>
          </p:spPr>
          <p:txBody>
            <a:bodyPr/>
            <a:lstStyle/>
            <a:p>
              <a:endParaRPr lang="en-US"/>
            </a:p>
          </p:txBody>
        </p:sp>
        <p:sp>
          <p:nvSpPr>
            <p:cNvPr id="102465" name="Line 45"/>
            <p:cNvSpPr>
              <a:spLocks noChangeShapeType="1"/>
            </p:cNvSpPr>
            <p:nvPr/>
          </p:nvSpPr>
          <p:spPr bwMode="auto">
            <a:xfrm>
              <a:off x="1138" y="1303"/>
              <a:ext cx="322" cy="1"/>
            </a:xfrm>
            <a:prstGeom prst="line">
              <a:avLst/>
            </a:prstGeom>
            <a:noFill/>
            <a:ln w="1587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02466" name="Line 46"/>
            <p:cNvSpPr>
              <a:spLocks noChangeShapeType="1"/>
            </p:cNvSpPr>
            <p:nvPr/>
          </p:nvSpPr>
          <p:spPr bwMode="auto">
            <a:xfrm>
              <a:off x="1138" y="1276"/>
              <a:ext cx="322" cy="1"/>
            </a:xfrm>
            <a:prstGeom prst="line">
              <a:avLst/>
            </a:prstGeom>
            <a:noFill/>
            <a:ln w="1587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02467" name="Freeform 47"/>
            <p:cNvSpPr>
              <a:spLocks noEditPoints="1"/>
            </p:cNvSpPr>
            <p:nvPr/>
          </p:nvSpPr>
          <p:spPr bwMode="auto">
            <a:xfrm>
              <a:off x="1310" y="1323"/>
              <a:ext cx="233" cy="168"/>
            </a:xfrm>
            <a:custGeom>
              <a:avLst/>
              <a:gdLst>
                <a:gd name="T0" fmla="*/ 0 w 233"/>
                <a:gd name="T1" fmla="*/ 168 h 168"/>
                <a:gd name="T2" fmla="*/ 188 w 233"/>
                <a:gd name="T3" fmla="*/ 168 h 168"/>
                <a:gd name="T4" fmla="*/ 188 w 233"/>
                <a:gd name="T5" fmla="*/ 0 h 168"/>
                <a:gd name="T6" fmla="*/ 0 w 233"/>
                <a:gd name="T7" fmla="*/ 0 h 168"/>
                <a:gd name="T8" fmla="*/ 0 w 233"/>
                <a:gd name="T9" fmla="*/ 168 h 168"/>
                <a:gd name="T10" fmla="*/ 204 w 233"/>
                <a:gd name="T11" fmla="*/ 26 h 168"/>
                <a:gd name="T12" fmla="*/ 233 w 233"/>
                <a:gd name="T13" fmla="*/ 26 h 168"/>
                <a:gd name="T14" fmla="*/ 233 w 233"/>
                <a:gd name="T15" fmla="*/ 0 h 168"/>
                <a:gd name="T16" fmla="*/ 204 w 233"/>
                <a:gd name="T17" fmla="*/ 0 h 168"/>
                <a:gd name="T18" fmla="*/ 204 w 233"/>
                <a:gd name="T19" fmla="*/ 26 h 16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33"/>
                <a:gd name="T31" fmla="*/ 0 h 168"/>
                <a:gd name="T32" fmla="*/ 233 w 233"/>
                <a:gd name="T33" fmla="*/ 168 h 16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33" h="168">
                  <a:moveTo>
                    <a:pt x="0" y="168"/>
                  </a:moveTo>
                  <a:lnTo>
                    <a:pt x="188" y="168"/>
                  </a:lnTo>
                  <a:lnTo>
                    <a:pt x="188" y="0"/>
                  </a:lnTo>
                  <a:lnTo>
                    <a:pt x="0" y="0"/>
                  </a:lnTo>
                  <a:lnTo>
                    <a:pt x="0" y="168"/>
                  </a:lnTo>
                  <a:close/>
                  <a:moveTo>
                    <a:pt x="204" y="26"/>
                  </a:moveTo>
                  <a:lnTo>
                    <a:pt x="233" y="26"/>
                  </a:lnTo>
                  <a:lnTo>
                    <a:pt x="233" y="0"/>
                  </a:lnTo>
                  <a:lnTo>
                    <a:pt x="204" y="0"/>
                  </a:lnTo>
                  <a:lnTo>
                    <a:pt x="204" y="26"/>
                  </a:lnTo>
                  <a:close/>
                </a:path>
              </a:pathLst>
            </a:custGeom>
            <a:solidFill>
              <a:srgbClr val="FFFFFF"/>
            </a:solidFill>
            <a:ln w="4763">
              <a:solidFill>
                <a:srgbClr val="000000"/>
              </a:solidFill>
              <a:round/>
              <a:headEnd/>
              <a:tailEnd/>
            </a:ln>
          </p:spPr>
          <p:txBody>
            <a:bodyPr/>
            <a:lstStyle/>
            <a:p>
              <a:endParaRPr lang="en-US"/>
            </a:p>
          </p:txBody>
        </p:sp>
        <p:sp>
          <p:nvSpPr>
            <p:cNvPr id="102468" name="Line 48"/>
            <p:cNvSpPr>
              <a:spLocks noChangeShapeType="1"/>
            </p:cNvSpPr>
            <p:nvPr/>
          </p:nvSpPr>
          <p:spPr bwMode="auto">
            <a:xfrm>
              <a:off x="1310" y="1379"/>
              <a:ext cx="188"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02469" name="Line 49"/>
            <p:cNvSpPr>
              <a:spLocks noChangeShapeType="1"/>
            </p:cNvSpPr>
            <p:nvPr/>
          </p:nvSpPr>
          <p:spPr bwMode="auto">
            <a:xfrm>
              <a:off x="1310" y="1435"/>
              <a:ext cx="188"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02470" name="Line 50"/>
            <p:cNvSpPr>
              <a:spLocks noChangeShapeType="1"/>
            </p:cNvSpPr>
            <p:nvPr/>
          </p:nvSpPr>
          <p:spPr bwMode="auto">
            <a:xfrm>
              <a:off x="1317" y="1405"/>
              <a:ext cx="172"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02471" name="Rectangle 51"/>
            <p:cNvSpPr>
              <a:spLocks noChangeArrowheads="1"/>
            </p:cNvSpPr>
            <p:nvPr/>
          </p:nvSpPr>
          <p:spPr bwMode="auto">
            <a:xfrm>
              <a:off x="1416" y="1389"/>
              <a:ext cx="54" cy="36"/>
            </a:xfrm>
            <a:prstGeom prst="rect">
              <a:avLst/>
            </a:prstGeom>
            <a:noFill/>
            <a:ln w="4763">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102472" name="Freeform 52"/>
            <p:cNvSpPr>
              <a:spLocks noEditPoints="1"/>
            </p:cNvSpPr>
            <p:nvPr/>
          </p:nvSpPr>
          <p:spPr bwMode="auto">
            <a:xfrm>
              <a:off x="1030" y="955"/>
              <a:ext cx="538" cy="401"/>
            </a:xfrm>
            <a:custGeom>
              <a:avLst/>
              <a:gdLst>
                <a:gd name="T0" fmla="*/ 452 w 538"/>
                <a:gd name="T1" fmla="*/ 285 h 401"/>
                <a:gd name="T2" fmla="*/ 472 w 538"/>
                <a:gd name="T3" fmla="*/ 285 h 401"/>
                <a:gd name="T4" fmla="*/ 472 w 538"/>
                <a:gd name="T5" fmla="*/ 278 h 401"/>
                <a:gd name="T6" fmla="*/ 452 w 538"/>
                <a:gd name="T7" fmla="*/ 278 h 401"/>
                <a:gd name="T8" fmla="*/ 452 w 538"/>
                <a:gd name="T9" fmla="*/ 285 h 401"/>
                <a:gd name="T10" fmla="*/ 121 w 538"/>
                <a:gd name="T11" fmla="*/ 239 h 401"/>
                <a:gd name="T12" fmla="*/ 121 w 538"/>
                <a:gd name="T13" fmla="*/ 27 h 401"/>
                <a:gd name="T14" fmla="*/ 417 w 538"/>
                <a:gd name="T15" fmla="*/ 27 h 401"/>
                <a:gd name="T16" fmla="*/ 417 w 538"/>
                <a:gd name="T17" fmla="*/ 239 h 401"/>
                <a:gd name="T18" fmla="*/ 121 w 538"/>
                <a:gd name="T19" fmla="*/ 239 h 401"/>
                <a:gd name="T20" fmla="*/ 108 w 538"/>
                <a:gd name="T21" fmla="*/ 252 h 401"/>
                <a:gd name="T22" fmla="*/ 430 w 538"/>
                <a:gd name="T23" fmla="*/ 252 h 401"/>
                <a:gd name="T24" fmla="*/ 430 w 538"/>
                <a:gd name="T25" fmla="*/ 14 h 401"/>
                <a:gd name="T26" fmla="*/ 446 w 538"/>
                <a:gd name="T27" fmla="*/ 14 h 401"/>
                <a:gd name="T28" fmla="*/ 446 w 538"/>
                <a:gd name="T29" fmla="*/ 0 h 401"/>
                <a:gd name="T30" fmla="*/ 96 w 538"/>
                <a:gd name="T31" fmla="*/ 0 h 401"/>
                <a:gd name="T32" fmla="*/ 96 w 538"/>
                <a:gd name="T33" fmla="*/ 265 h 401"/>
                <a:gd name="T34" fmla="*/ 108 w 538"/>
                <a:gd name="T35" fmla="*/ 265 h 401"/>
                <a:gd name="T36" fmla="*/ 108 w 538"/>
                <a:gd name="T37" fmla="*/ 252 h 401"/>
                <a:gd name="T38" fmla="*/ 0 w 538"/>
                <a:gd name="T39" fmla="*/ 388 h 401"/>
                <a:gd name="T40" fmla="*/ 54 w 538"/>
                <a:gd name="T41" fmla="*/ 388 h 401"/>
                <a:gd name="T42" fmla="*/ 54 w 538"/>
                <a:gd name="T43" fmla="*/ 368 h 401"/>
                <a:gd name="T44" fmla="*/ 0 w 538"/>
                <a:gd name="T45" fmla="*/ 368 h 401"/>
                <a:gd name="T46" fmla="*/ 0 w 538"/>
                <a:gd name="T47" fmla="*/ 388 h 401"/>
                <a:gd name="T48" fmla="*/ 316 w 538"/>
                <a:gd name="T49" fmla="*/ 401 h 401"/>
                <a:gd name="T50" fmla="*/ 430 w 538"/>
                <a:gd name="T51" fmla="*/ 401 h 401"/>
                <a:gd name="T52" fmla="*/ 430 w 538"/>
                <a:gd name="T53" fmla="*/ 391 h 401"/>
                <a:gd name="T54" fmla="*/ 316 w 538"/>
                <a:gd name="T55" fmla="*/ 391 h 401"/>
                <a:gd name="T56" fmla="*/ 316 w 538"/>
                <a:gd name="T57" fmla="*/ 401 h 401"/>
                <a:gd name="T58" fmla="*/ 523 w 538"/>
                <a:gd name="T59" fmla="*/ 378 h 401"/>
                <a:gd name="T60" fmla="*/ 538 w 538"/>
                <a:gd name="T61" fmla="*/ 378 h 401"/>
                <a:gd name="T62" fmla="*/ 538 w 538"/>
                <a:gd name="T63" fmla="*/ 368 h 401"/>
                <a:gd name="T64" fmla="*/ 523 w 538"/>
                <a:gd name="T65" fmla="*/ 368 h 401"/>
                <a:gd name="T66" fmla="*/ 523 w 538"/>
                <a:gd name="T67" fmla="*/ 378 h 401"/>
                <a:gd name="T68" fmla="*/ 523 w 538"/>
                <a:gd name="T69" fmla="*/ 394 h 401"/>
                <a:gd name="T70" fmla="*/ 538 w 538"/>
                <a:gd name="T71" fmla="*/ 394 h 401"/>
                <a:gd name="T72" fmla="*/ 538 w 538"/>
                <a:gd name="T73" fmla="*/ 388 h 401"/>
                <a:gd name="T74" fmla="*/ 523 w 538"/>
                <a:gd name="T75" fmla="*/ 388 h 401"/>
                <a:gd name="T76" fmla="*/ 523 w 538"/>
                <a:gd name="T77" fmla="*/ 394 h 401"/>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538"/>
                <a:gd name="T118" fmla="*/ 0 h 401"/>
                <a:gd name="T119" fmla="*/ 538 w 538"/>
                <a:gd name="T120" fmla="*/ 401 h 401"/>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538" h="401">
                  <a:moveTo>
                    <a:pt x="452" y="285"/>
                  </a:moveTo>
                  <a:lnTo>
                    <a:pt x="472" y="285"/>
                  </a:lnTo>
                  <a:lnTo>
                    <a:pt x="472" y="278"/>
                  </a:lnTo>
                  <a:lnTo>
                    <a:pt x="452" y="278"/>
                  </a:lnTo>
                  <a:lnTo>
                    <a:pt x="452" y="285"/>
                  </a:lnTo>
                  <a:close/>
                  <a:moveTo>
                    <a:pt x="121" y="239"/>
                  </a:moveTo>
                  <a:lnTo>
                    <a:pt x="121" y="27"/>
                  </a:lnTo>
                  <a:lnTo>
                    <a:pt x="417" y="27"/>
                  </a:lnTo>
                  <a:lnTo>
                    <a:pt x="417" y="239"/>
                  </a:lnTo>
                  <a:lnTo>
                    <a:pt x="121" y="239"/>
                  </a:lnTo>
                  <a:close/>
                  <a:moveTo>
                    <a:pt x="108" y="252"/>
                  </a:moveTo>
                  <a:lnTo>
                    <a:pt x="430" y="252"/>
                  </a:lnTo>
                  <a:lnTo>
                    <a:pt x="430" y="14"/>
                  </a:lnTo>
                  <a:lnTo>
                    <a:pt x="446" y="14"/>
                  </a:lnTo>
                  <a:lnTo>
                    <a:pt x="446" y="0"/>
                  </a:lnTo>
                  <a:lnTo>
                    <a:pt x="96" y="0"/>
                  </a:lnTo>
                  <a:lnTo>
                    <a:pt x="96" y="265"/>
                  </a:lnTo>
                  <a:lnTo>
                    <a:pt x="108" y="265"/>
                  </a:lnTo>
                  <a:lnTo>
                    <a:pt x="108" y="252"/>
                  </a:lnTo>
                  <a:close/>
                  <a:moveTo>
                    <a:pt x="0" y="388"/>
                  </a:moveTo>
                  <a:lnTo>
                    <a:pt x="54" y="388"/>
                  </a:lnTo>
                  <a:lnTo>
                    <a:pt x="54" y="368"/>
                  </a:lnTo>
                  <a:lnTo>
                    <a:pt x="0" y="368"/>
                  </a:lnTo>
                  <a:lnTo>
                    <a:pt x="0" y="388"/>
                  </a:lnTo>
                  <a:close/>
                  <a:moveTo>
                    <a:pt x="316" y="401"/>
                  </a:moveTo>
                  <a:lnTo>
                    <a:pt x="430" y="401"/>
                  </a:lnTo>
                  <a:lnTo>
                    <a:pt x="430" y="391"/>
                  </a:lnTo>
                  <a:lnTo>
                    <a:pt x="316" y="391"/>
                  </a:lnTo>
                  <a:lnTo>
                    <a:pt x="316" y="401"/>
                  </a:lnTo>
                  <a:close/>
                  <a:moveTo>
                    <a:pt x="523" y="378"/>
                  </a:moveTo>
                  <a:lnTo>
                    <a:pt x="538" y="378"/>
                  </a:lnTo>
                  <a:lnTo>
                    <a:pt x="538" y="368"/>
                  </a:lnTo>
                  <a:lnTo>
                    <a:pt x="523" y="368"/>
                  </a:lnTo>
                  <a:lnTo>
                    <a:pt x="523" y="378"/>
                  </a:lnTo>
                  <a:close/>
                  <a:moveTo>
                    <a:pt x="523" y="394"/>
                  </a:moveTo>
                  <a:lnTo>
                    <a:pt x="538" y="394"/>
                  </a:lnTo>
                  <a:lnTo>
                    <a:pt x="538" y="388"/>
                  </a:lnTo>
                  <a:lnTo>
                    <a:pt x="523" y="388"/>
                  </a:lnTo>
                  <a:lnTo>
                    <a:pt x="523" y="394"/>
                  </a:lnTo>
                  <a:close/>
                </a:path>
              </a:pathLst>
            </a:custGeom>
            <a:solidFill>
              <a:srgbClr val="000000"/>
            </a:solidFill>
            <a:ln w="4763">
              <a:solidFill>
                <a:srgbClr val="000000"/>
              </a:solidFill>
              <a:round/>
              <a:headEnd/>
              <a:tailEnd/>
            </a:ln>
          </p:spPr>
          <p:txBody>
            <a:bodyPr/>
            <a:lstStyle/>
            <a:p>
              <a:endParaRPr lang="en-US"/>
            </a:p>
          </p:txBody>
        </p:sp>
        <p:sp>
          <p:nvSpPr>
            <p:cNvPr id="102473" name="Line 53"/>
            <p:cNvSpPr>
              <a:spLocks noChangeShapeType="1"/>
            </p:cNvSpPr>
            <p:nvPr/>
          </p:nvSpPr>
          <p:spPr bwMode="auto">
            <a:xfrm>
              <a:off x="1084" y="1257"/>
              <a:ext cx="430"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02474" name="Line 54"/>
            <p:cNvSpPr>
              <a:spLocks noChangeShapeType="1"/>
            </p:cNvSpPr>
            <p:nvPr/>
          </p:nvSpPr>
          <p:spPr bwMode="auto">
            <a:xfrm flipV="1">
              <a:off x="1193" y="1257"/>
              <a:ext cx="1" cy="19"/>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02475" name="Line 55"/>
            <p:cNvSpPr>
              <a:spLocks noChangeShapeType="1"/>
            </p:cNvSpPr>
            <p:nvPr/>
          </p:nvSpPr>
          <p:spPr bwMode="auto">
            <a:xfrm flipV="1">
              <a:off x="1301" y="1257"/>
              <a:ext cx="1" cy="19"/>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grpSp>
      <p:grpSp>
        <p:nvGrpSpPr>
          <p:cNvPr id="102410" name="Group 56"/>
          <p:cNvGrpSpPr>
            <a:grpSpLocks/>
          </p:cNvGrpSpPr>
          <p:nvPr/>
        </p:nvGrpSpPr>
        <p:grpSpPr bwMode="auto">
          <a:xfrm>
            <a:off x="1541464" y="4876801"/>
            <a:ext cx="2179637" cy="1447800"/>
            <a:chOff x="832" y="1344"/>
            <a:chExt cx="1136" cy="1024"/>
          </a:xfrm>
        </p:grpSpPr>
        <p:sp>
          <p:nvSpPr>
            <p:cNvPr id="102455" name="Oval 57"/>
            <p:cNvSpPr>
              <a:spLocks noChangeArrowheads="1"/>
            </p:cNvSpPr>
            <p:nvPr/>
          </p:nvSpPr>
          <p:spPr bwMode="auto">
            <a:xfrm>
              <a:off x="1220" y="1344"/>
              <a:ext cx="495" cy="424"/>
            </a:xfrm>
            <a:prstGeom prst="ellipse">
              <a:avLst/>
            </a:prstGeom>
            <a:solidFill>
              <a:srgbClr val="99CCFF"/>
            </a:solidFill>
            <a:ln w="9525">
              <a:solidFill>
                <a:srgbClr val="99CCFF"/>
              </a:solidFill>
              <a:round/>
              <a:headEnd/>
              <a:tailEnd/>
            </a:ln>
          </p:spPr>
          <p:txBody>
            <a:bodyPr/>
            <a:lstStyle/>
            <a:p>
              <a:endParaRPr lang="en-US"/>
            </a:p>
          </p:txBody>
        </p:sp>
        <p:sp>
          <p:nvSpPr>
            <p:cNvPr id="102456" name="Oval 58"/>
            <p:cNvSpPr>
              <a:spLocks noChangeArrowheads="1"/>
            </p:cNvSpPr>
            <p:nvPr/>
          </p:nvSpPr>
          <p:spPr bwMode="auto">
            <a:xfrm>
              <a:off x="948" y="1455"/>
              <a:ext cx="379" cy="424"/>
            </a:xfrm>
            <a:prstGeom prst="ellipse">
              <a:avLst/>
            </a:prstGeom>
            <a:solidFill>
              <a:srgbClr val="99CCFF"/>
            </a:solidFill>
            <a:ln w="9525">
              <a:solidFill>
                <a:srgbClr val="99CCFF"/>
              </a:solidFill>
              <a:round/>
              <a:headEnd/>
              <a:tailEnd/>
            </a:ln>
          </p:spPr>
          <p:txBody>
            <a:bodyPr/>
            <a:lstStyle/>
            <a:p>
              <a:endParaRPr lang="en-US"/>
            </a:p>
          </p:txBody>
        </p:sp>
        <p:sp>
          <p:nvSpPr>
            <p:cNvPr id="102457" name="Oval 59"/>
            <p:cNvSpPr>
              <a:spLocks noChangeArrowheads="1"/>
            </p:cNvSpPr>
            <p:nvPr/>
          </p:nvSpPr>
          <p:spPr bwMode="auto">
            <a:xfrm>
              <a:off x="832" y="1710"/>
              <a:ext cx="256" cy="306"/>
            </a:xfrm>
            <a:prstGeom prst="ellipse">
              <a:avLst/>
            </a:prstGeom>
            <a:solidFill>
              <a:srgbClr val="99CCFF"/>
            </a:solidFill>
            <a:ln w="9525">
              <a:solidFill>
                <a:srgbClr val="99CCFF"/>
              </a:solidFill>
              <a:round/>
              <a:headEnd/>
              <a:tailEnd/>
            </a:ln>
          </p:spPr>
          <p:txBody>
            <a:bodyPr/>
            <a:lstStyle/>
            <a:p>
              <a:endParaRPr lang="en-US"/>
            </a:p>
          </p:txBody>
        </p:sp>
        <p:sp>
          <p:nvSpPr>
            <p:cNvPr id="102458" name="Oval 60"/>
            <p:cNvSpPr>
              <a:spLocks noChangeArrowheads="1"/>
            </p:cNvSpPr>
            <p:nvPr/>
          </p:nvSpPr>
          <p:spPr bwMode="auto">
            <a:xfrm>
              <a:off x="909" y="1862"/>
              <a:ext cx="435" cy="442"/>
            </a:xfrm>
            <a:prstGeom prst="ellipse">
              <a:avLst/>
            </a:prstGeom>
            <a:solidFill>
              <a:srgbClr val="99CCFF"/>
            </a:solidFill>
            <a:ln w="9525">
              <a:solidFill>
                <a:srgbClr val="99CCFF"/>
              </a:solidFill>
              <a:round/>
              <a:headEnd/>
              <a:tailEnd/>
            </a:ln>
          </p:spPr>
          <p:txBody>
            <a:bodyPr/>
            <a:lstStyle/>
            <a:p>
              <a:endParaRPr lang="en-US"/>
            </a:p>
          </p:txBody>
        </p:sp>
        <p:sp>
          <p:nvSpPr>
            <p:cNvPr id="102459" name="Oval 61"/>
            <p:cNvSpPr>
              <a:spLocks noChangeArrowheads="1"/>
            </p:cNvSpPr>
            <p:nvPr/>
          </p:nvSpPr>
          <p:spPr bwMode="auto">
            <a:xfrm>
              <a:off x="1086" y="1924"/>
              <a:ext cx="671" cy="444"/>
            </a:xfrm>
            <a:prstGeom prst="ellipse">
              <a:avLst/>
            </a:prstGeom>
            <a:solidFill>
              <a:srgbClr val="99CCFF"/>
            </a:solidFill>
            <a:ln w="9525">
              <a:solidFill>
                <a:srgbClr val="99CCFF"/>
              </a:solidFill>
              <a:round/>
              <a:headEnd/>
              <a:tailEnd/>
            </a:ln>
          </p:spPr>
          <p:txBody>
            <a:bodyPr/>
            <a:lstStyle/>
            <a:p>
              <a:endParaRPr lang="en-US"/>
            </a:p>
          </p:txBody>
        </p:sp>
        <p:sp>
          <p:nvSpPr>
            <p:cNvPr id="102460" name="Oval 62"/>
            <p:cNvSpPr>
              <a:spLocks noChangeArrowheads="1"/>
            </p:cNvSpPr>
            <p:nvPr/>
          </p:nvSpPr>
          <p:spPr bwMode="auto">
            <a:xfrm>
              <a:off x="1605" y="1488"/>
              <a:ext cx="311" cy="312"/>
            </a:xfrm>
            <a:prstGeom prst="ellipse">
              <a:avLst/>
            </a:prstGeom>
            <a:solidFill>
              <a:srgbClr val="99CCFF"/>
            </a:solidFill>
            <a:ln w="9525">
              <a:solidFill>
                <a:srgbClr val="99CCFF"/>
              </a:solidFill>
              <a:round/>
              <a:headEnd/>
              <a:tailEnd/>
            </a:ln>
          </p:spPr>
          <p:txBody>
            <a:bodyPr/>
            <a:lstStyle/>
            <a:p>
              <a:endParaRPr lang="en-US"/>
            </a:p>
          </p:txBody>
        </p:sp>
        <p:sp>
          <p:nvSpPr>
            <p:cNvPr id="102461" name="Oval 63"/>
            <p:cNvSpPr>
              <a:spLocks noChangeArrowheads="1"/>
            </p:cNvSpPr>
            <p:nvPr/>
          </p:nvSpPr>
          <p:spPr bwMode="auto">
            <a:xfrm>
              <a:off x="1602" y="1681"/>
              <a:ext cx="366" cy="333"/>
            </a:xfrm>
            <a:prstGeom prst="ellipse">
              <a:avLst/>
            </a:prstGeom>
            <a:solidFill>
              <a:srgbClr val="99CCFF"/>
            </a:solidFill>
            <a:ln w="9525">
              <a:solidFill>
                <a:srgbClr val="99CCFF"/>
              </a:solidFill>
              <a:round/>
              <a:headEnd/>
              <a:tailEnd/>
            </a:ln>
          </p:spPr>
          <p:txBody>
            <a:bodyPr/>
            <a:lstStyle/>
            <a:p>
              <a:endParaRPr lang="en-US"/>
            </a:p>
          </p:txBody>
        </p:sp>
        <p:sp>
          <p:nvSpPr>
            <p:cNvPr id="102462" name="Oval 64"/>
            <p:cNvSpPr>
              <a:spLocks noChangeArrowheads="1"/>
            </p:cNvSpPr>
            <p:nvPr/>
          </p:nvSpPr>
          <p:spPr bwMode="auto">
            <a:xfrm>
              <a:off x="1569" y="1751"/>
              <a:ext cx="364" cy="547"/>
            </a:xfrm>
            <a:prstGeom prst="ellipse">
              <a:avLst/>
            </a:prstGeom>
            <a:solidFill>
              <a:srgbClr val="99CCFF"/>
            </a:solidFill>
            <a:ln w="9525">
              <a:solidFill>
                <a:srgbClr val="99CCFF"/>
              </a:solidFill>
              <a:round/>
              <a:headEnd/>
              <a:tailEnd/>
            </a:ln>
          </p:spPr>
          <p:txBody>
            <a:bodyPr/>
            <a:lstStyle/>
            <a:p>
              <a:endParaRPr lang="en-US"/>
            </a:p>
          </p:txBody>
        </p:sp>
        <p:sp>
          <p:nvSpPr>
            <p:cNvPr id="102463" name="Oval 65"/>
            <p:cNvSpPr>
              <a:spLocks noChangeArrowheads="1"/>
            </p:cNvSpPr>
            <p:nvPr/>
          </p:nvSpPr>
          <p:spPr bwMode="auto">
            <a:xfrm>
              <a:off x="912" y="1434"/>
              <a:ext cx="1008" cy="918"/>
            </a:xfrm>
            <a:prstGeom prst="ellipse">
              <a:avLst/>
            </a:prstGeom>
            <a:solidFill>
              <a:srgbClr val="99CCFF"/>
            </a:solidFill>
            <a:ln w="9525">
              <a:solidFill>
                <a:srgbClr val="99CCFF"/>
              </a:solidFill>
              <a:round/>
              <a:headEnd/>
              <a:tailEnd/>
            </a:ln>
          </p:spPr>
          <p:txBody>
            <a:bodyPr/>
            <a:lstStyle/>
            <a:p>
              <a:endParaRPr lang="en-US"/>
            </a:p>
          </p:txBody>
        </p:sp>
      </p:grpSp>
      <p:grpSp>
        <p:nvGrpSpPr>
          <p:cNvPr id="102411" name="Group 66"/>
          <p:cNvGrpSpPr>
            <a:grpSpLocks/>
          </p:cNvGrpSpPr>
          <p:nvPr/>
        </p:nvGrpSpPr>
        <p:grpSpPr bwMode="auto">
          <a:xfrm>
            <a:off x="5610225" y="4876801"/>
            <a:ext cx="2179638" cy="1447800"/>
            <a:chOff x="832" y="1344"/>
            <a:chExt cx="1136" cy="1024"/>
          </a:xfrm>
        </p:grpSpPr>
        <p:sp>
          <p:nvSpPr>
            <p:cNvPr id="102446" name="Oval 67"/>
            <p:cNvSpPr>
              <a:spLocks noChangeArrowheads="1"/>
            </p:cNvSpPr>
            <p:nvPr/>
          </p:nvSpPr>
          <p:spPr bwMode="auto">
            <a:xfrm>
              <a:off x="1220" y="1344"/>
              <a:ext cx="495" cy="424"/>
            </a:xfrm>
            <a:prstGeom prst="ellipse">
              <a:avLst/>
            </a:prstGeom>
            <a:solidFill>
              <a:srgbClr val="99FF66"/>
            </a:solidFill>
            <a:ln w="9525">
              <a:solidFill>
                <a:srgbClr val="99FF66"/>
              </a:solidFill>
              <a:round/>
              <a:headEnd/>
              <a:tailEnd/>
            </a:ln>
          </p:spPr>
          <p:txBody>
            <a:bodyPr/>
            <a:lstStyle/>
            <a:p>
              <a:endParaRPr lang="en-US"/>
            </a:p>
          </p:txBody>
        </p:sp>
        <p:sp>
          <p:nvSpPr>
            <p:cNvPr id="102447" name="Oval 68"/>
            <p:cNvSpPr>
              <a:spLocks noChangeArrowheads="1"/>
            </p:cNvSpPr>
            <p:nvPr/>
          </p:nvSpPr>
          <p:spPr bwMode="auto">
            <a:xfrm>
              <a:off x="948" y="1455"/>
              <a:ext cx="379" cy="424"/>
            </a:xfrm>
            <a:prstGeom prst="ellipse">
              <a:avLst/>
            </a:prstGeom>
            <a:solidFill>
              <a:srgbClr val="99FF66"/>
            </a:solidFill>
            <a:ln w="9525">
              <a:solidFill>
                <a:srgbClr val="99FF66"/>
              </a:solidFill>
              <a:round/>
              <a:headEnd/>
              <a:tailEnd/>
            </a:ln>
          </p:spPr>
          <p:txBody>
            <a:bodyPr/>
            <a:lstStyle/>
            <a:p>
              <a:endParaRPr lang="en-US"/>
            </a:p>
          </p:txBody>
        </p:sp>
        <p:sp>
          <p:nvSpPr>
            <p:cNvPr id="102448" name="Oval 69"/>
            <p:cNvSpPr>
              <a:spLocks noChangeArrowheads="1"/>
            </p:cNvSpPr>
            <p:nvPr/>
          </p:nvSpPr>
          <p:spPr bwMode="auto">
            <a:xfrm>
              <a:off x="832" y="1710"/>
              <a:ext cx="256" cy="306"/>
            </a:xfrm>
            <a:prstGeom prst="ellipse">
              <a:avLst/>
            </a:prstGeom>
            <a:solidFill>
              <a:srgbClr val="99FF66"/>
            </a:solidFill>
            <a:ln w="9525">
              <a:solidFill>
                <a:srgbClr val="99FF66"/>
              </a:solidFill>
              <a:round/>
              <a:headEnd/>
              <a:tailEnd/>
            </a:ln>
          </p:spPr>
          <p:txBody>
            <a:bodyPr/>
            <a:lstStyle/>
            <a:p>
              <a:endParaRPr lang="en-US"/>
            </a:p>
          </p:txBody>
        </p:sp>
        <p:sp>
          <p:nvSpPr>
            <p:cNvPr id="102449" name="Oval 70"/>
            <p:cNvSpPr>
              <a:spLocks noChangeArrowheads="1"/>
            </p:cNvSpPr>
            <p:nvPr/>
          </p:nvSpPr>
          <p:spPr bwMode="auto">
            <a:xfrm>
              <a:off x="909" y="1862"/>
              <a:ext cx="435" cy="442"/>
            </a:xfrm>
            <a:prstGeom prst="ellipse">
              <a:avLst/>
            </a:prstGeom>
            <a:solidFill>
              <a:srgbClr val="99FF66"/>
            </a:solidFill>
            <a:ln w="9525">
              <a:solidFill>
                <a:srgbClr val="99FF66"/>
              </a:solidFill>
              <a:round/>
              <a:headEnd/>
              <a:tailEnd/>
            </a:ln>
          </p:spPr>
          <p:txBody>
            <a:bodyPr/>
            <a:lstStyle/>
            <a:p>
              <a:endParaRPr lang="en-US"/>
            </a:p>
          </p:txBody>
        </p:sp>
        <p:sp>
          <p:nvSpPr>
            <p:cNvPr id="102450" name="Oval 71"/>
            <p:cNvSpPr>
              <a:spLocks noChangeArrowheads="1"/>
            </p:cNvSpPr>
            <p:nvPr/>
          </p:nvSpPr>
          <p:spPr bwMode="auto">
            <a:xfrm>
              <a:off x="1086" y="1924"/>
              <a:ext cx="671" cy="444"/>
            </a:xfrm>
            <a:prstGeom prst="ellipse">
              <a:avLst/>
            </a:prstGeom>
            <a:solidFill>
              <a:srgbClr val="99FF66"/>
            </a:solidFill>
            <a:ln w="9525">
              <a:solidFill>
                <a:srgbClr val="99FF66"/>
              </a:solidFill>
              <a:round/>
              <a:headEnd/>
              <a:tailEnd/>
            </a:ln>
          </p:spPr>
          <p:txBody>
            <a:bodyPr/>
            <a:lstStyle/>
            <a:p>
              <a:endParaRPr lang="en-US"/>
            </a:p>
          </p:txBody>
        </p:sp>
        <p:sp>
          <p:nvSpPr>
            <p:cNvPr id="102451" name="Oval 72"/>
            <p:cNvSpPr>
              <a:spLocks noChangeArrowheads="1"/>
            </p:cNvSpPr>
            <p:nvPr/>
          </p:nvSpPr>
          <p:spPr bwMode="auto">
            <a:xfrm>
              <a:off x="1605" y="1488"/>
              <a:ext cx="311" cy="312"/>
            </a:xfrm>
            <a:prstGeom prst="ellipse">
              <a:avLst/>
            </a:prstGeom>
            <a:solidFill>
              <a:srgbClr val="99FF66"/>
            </a:solidFill>
            <a:ln w="9525">
              <a:solidFill>
                <a:srgbClr val="99FF66"/>
              </a:solidFill>
              <a:round/>
              <a:headEnd/>
              <a:tailEnd/>
            </a:ln>
          </p:spPr>
          <p:txBody>
            <a:bodyPr/>
            <a:lstStyle/>
            <a:p>
              <a:endParaRPr lang="en-US"/>
            </a:p>
          </p:txBody>
        </p:sp>
        <p:sp>
          <p:nvSpPr>
            <p:cNvPr id="102452" name="Oval 73"/>
            <p:cNvSpPr>
              <a:spLocks noChangeArrowheads="1"/>
            </p:cNvSpPr>
            <p:nvPr/>
          </p:nvSpPr>
          <p:spPr bwMode="auto">
            <a:xfrm>
              <a:off x="1602" y="1681"/>
              <a:ext cx="366" cy="333"/>
            </a:xfrm>
            <a:prstGeom prst="ellipse">
              <a:avLst/>
            </a:prstGeom>
            <a:solidFill>
              <a:srgbClr val="99FF66"/>
            </a:solidFill>
            <a:ln w="9525">
              <a:solidFill>
                <a:srgbClr val="99FF66"/>
              </a:solidFill>
              <a:round/>
              <a:headEnd/>
              <a:tailEnd/>
            </a:ln>
          </p:spPr>
          <p:txBody>
            <a:bodyPr/>
            <a:lstStyle/>
            <a:p>
              <a:endParaRPr lang="en-US"/>
            </a:p>
          </p:txBody>
        </p:sp>
        <p:sp>
          <p:nvSpPr>
            <p:cNvPr id="102453" name="Oval 74"/>
            <p:cNvSpPr>
              <a:spLocks noChangeArrowheads="1"/>
            </p:cNvSpPr>
            <p:nvPr/>
          </p:nvSpPr>
          <p:spPr bwMode="auto">
            <a:xfrm>
              <a:off x="1569" y="1751"/>
              <a:ext cx="364" cy="547"/>
            </a:xfrm>
            <a:prstGeom prst="ellipse">
              <a:avLst/>
            </a:prstGeom>
            <a:solidFill>
              <a:srgbClr val="99FF66"/>
            </a:solidFill>
            <a:ln w="9525">
              <a:solidFill>
                <a:srgbClr val="99FF66"/>
              </a:solidFill>
              <a:round/>
              <a:headEnd/>
              <a:tailEnd/>
            </a:ln>
          </p:spPr>
          <p:txBody>
            <a:bodyPr/>
            <a:lstStyle/>
            <a:p>
              <a:endParaRPr lang="en-US"/>
            </a:p>
          </p:txBody>
        </p:sp>
        <p:sp>
          <p:nvSpPr>
            <p:cNvPr id="102454" name="Oval 75"/>
            <p:cNvSpPr>
              <a:spLocks noChangeArrowheads="1"/>
            </p:cNvSpPr>
            <p:nvPr/>
          </p:nvSpPr>
          <p:spPr bwMode="auto">
            <a:xfrm>
              <a:off x="912" y="1434"/>
              <a:ext cx="1008" cy="918"/>
            </a:xfrm>
            <a:prstGeom prst="ellipse">
              <a:avLst/>
            </a:prstGeom>
            <a:solidFill>
              <a:srgbClr val="99FF66"/>
            </a:solidFill>
            <a:ln w="9525">
              <a:solidFill>
                <a:srgbClr val="99FF66"/>
              </a:solidFill>
              <a:round/>
              <a:headEnd/>
              <a:tailEnd/>
            </a:ln>
          </p:spPr>
          <p:txBody>
            <a:bodyPr/>
            <a:lstStyle/>
            <a:p>
              <a:endParaRPr lang="en-US"/>
            </a:p>
          </p:txBody>
        </p:sp>
      </p:grpSp>
      <p:grpSp>
        <p:nvGrpSpPr>
          <p:cNvPr id="102412" name="Group 76"/>
          <p:cNvGrpSpPr>
            <a:grpSpLocks/>
          </p:cNvGrpSpPr>
          <p:nvPr/>
        </p:nvGrpSpPr>
        <p:grpSpPr bwMode="auto">
          <a:xfrm>
            <a:off x="3446463" y="4267200"/>
            <a:ext cx="2438400" cy="1447800"/>
            <a:chOff x="832" y="1344"/>
            <a:chExt cx="1136" cy="1024"/>
          </a:xfrm>
        </p:grpSpPr>
        <p:sp>
          <p:nvSpPr>
            <p:cNvPr id="102437" name="Oval 77"/>
            <p:cNvSpPr>
              <a:spLocks noChangeArrowheads="1"/>
            </p:cNvSpPr>
            <p:nvPr/>
          </p:nvSpPr>
          <p:spPr bwMode="auto">
            <a:xfrm>
              <a:off x="1220" y="1344"/>
              <a:ext cx="495" cy="424"/>
            </a:xfrm>
            <a:prstGeom prst="ellipse">
              <a:avLst/>
            </a:prstGeom>
            <a:solidFill>
              <a:srgbClr val="FFCC00"/>
            </a:solidFill>
            <a:ln w="9525">
              <a:solidFill>
                <a:srgbClr val="FFCC00"/>
              </a:solidFill>
              <a:round/>
              <a:headEnd/>
              <a:tailEnd/>
            </a:ln>
          </p:spPr>
          <p:txBody>
            <a:bodyPr/>
            <a:lstStyle/>
            <a:p>
              <a:endParaRPr lang="en-US"/>
            </a:p>
          </p:txBody>
        </p:sp>
        <p:sp>
          <p:nvSpPr>
            <p:cNvPr id="102438" name="Oval 78"/>
            <p:cNvSpPr>
              <a:spLocks noChangeArrowheads="1"/>
            </p:cNvSpPr>
            <p:nvPr/>
          </p:nvSpPr>
          <p:spPr bwMode="auto">
            <a:xfrm>
              <a:off x="948" y="1455"/>
              <a:ext cx="379" cy="424"/>
            </a:xfrm>
            <a:prstGeom prst="ellipse">
              <a:avLst/>
            </a:prstGeom>
            <a:solidFill>
              <a:srgbClr val="FFCC00"/>
            </a:solidFill>
            <a:ln w="9525">
              <a:solidFill>
                <a:srgbClr val="FFCC00"/>
              </a:solidFill>
              <a:round/>
              <a:headEnd/>
              <a:tailEnd/>
            </a:ln>
          </p:spPr>
          <p:txBody>
            <a:bodyPr/>
            <a:lstStyle/>
            <a:p>
              <a:endParaRPr lang="en-US"/>
            </a:p>
          </p:txBody>
        </p:sp>
        <p:sp>
          <p:nvSpPr>
            <p:cNvPr id="102439" name="Oval 79"/>
            <p:cNvSpPr>
              <a:spLocks noChangeArrowheads="1"/>
            </p:cNvSpPr>
            <p:nvPr/>
          </p:nvSpPr>
          <p:spPr bwMode="auto">
            <a:xfrm>
              <a:off x="832" y="1710"/>
              <a:ext cx="256" cy="306"/>
            </a:xfrm>
            <a:prstGeom prst="ellipse">
              <a:avLst/>
            </a:prstGeom>
            <a:solidFill>
              <a:srgbClr val="FFCC00"/>
            </a:solidFill>
            <a:ln w="9525">
              <a:solidFill>
                <a:srgbClr val="FFCC00"/>
              </a:solidFill>
              <a:round/>
              <a:headEnd/>
              <a:tailEnd/>
            </a:ln>
          </p:spPr>
          <p:txBody>
            <a:bodyPr/>
            <a:lstStyle/>
            <a:p>
              <a:endParaRPr lang="en-US"/>
            </a:p>
          </p:txBody>
        </p:sp>
        <p:sp>
          <p:nvSpPr>
            <p:cNvPr id="102440" name="Oval 80"/>
            <p:cNvSpPr>
              <a:spLocks noChangeArrowheads="1"/>
            </p:cNvSpPr>
            <p:nvPr/>
          </p:nvSpPr>
          <p:spPr bwMode="auto">
            <a:xfrm>
              <a:off x="909" y="1862"/>
              <a:ext cx="435" cy="442"/>
            </a:xfrm>
            <a:prstGeom prst="ellipse">
              <a:avLst/>
            </a:prstGeom>
            <a:solidFill>
              <a:srgbClr val="FFCC00"/>
            </a:solidFill>
            <a:ln w="9525">
              <a:solidFill>
                <a:srgbClr val="FFCC00"/>
              </a:solidFill>
              <a:round/>
              <a:headEnd/>
              <a:tailEnd/>
            </a:ln>
          </p:spPr>
          <p:txBody>
            <a:bodyPr/>
            <a:lstStyle/>
            <a:p>
              <a:endParaRPr lang="en-US"/>
            </a:p>
          </p:txBody>
        </p:sp>
        <p:sp>
          <p:nvSpPr>
            <p:cNvPr id="102441" name="Oval 81"/>
            <p:cNvSpPr>
              <a:spLocks noChangeArrowheads="1"/>
            </p:cNvSpPr>
            <p:nvPr/>
          </p:nvSpPr>
          <p:spPr bwMode="auto">
            <a:xfrm>
              <a:off x="1086" y="1924"/>
              <a:ext cx="671" cy="444"/>
            </a:xfrm>
            <a:prstGeom prst="ellipse">
              <a:avLst/>
            </a:prstGeom>
            <a:solidFill>
              <a:srgbClr val="FFCC00"/>
            </a:solidFill>
            <a:ln w="9525">
              <a:solidFill>
                <a:srgbClr val="FFCC00"/>
              </a:solidFill>
              <a:round/>
              <a:headEnd/>
              <a:tailEnd/>
            </a:ln>
          </p:spPr>
          <p:txBody>
            <a:bodyPr/>
            <a:lstStyle/>
            <a:p>
              <a:endParaRPr lang="en-US"/>
            </a:p>
          </p:txBody>
        </p:sp>
        <p:sp>
          <p:nvSpPr>
            <p:cNvPr id="102442" name="Oval 82"/>
            <p:cNvSpPr>
              <a:spLocks noChangeArrowheads="1"/>
            </p:cNvSpPr>
            <p:nvPr/>
          </p:nvSpPr>
          <p:spPr bwMode="auto">
            <a:xfrm>
              <a:off x="1605" y="1488"/>
              <a:ext cx="311" cy="312"/>
            </a:xfrm>
            <a:prstGeom prst="ellipse">
              <a:avLst/>
            </a:prstGeom>
            <a:solidFill>
              <a:srgbClr val="FFCC00"/>
            </a:solidFill>
            <a:ln w="9525">
              <a:solidFill>
                <a:srgbClr val="FFCC00"/>
              </a:solidFill>
              <a:round/>
              <a:headEnd/>
              <a:tailEnd/>
            </a:ln>
          </p:spPr>
          <p:txBody>
            <a:bodyPr/>
            <a:lstStyle/>
            <a:p>
              <a:endParaRPr lang="en-US"/>
            </a:p>
          </p:txBody>
        </p:sp>
        <p:sp>
          <p:nvSpPr>
            <p:cNvPr id="102443" name="Oval 83"/>
            <p:cNvSpPr>
              <a:spLocks noChangeArrowheads="1"/>
            </p:cNvSpPr>
            <p:nvPr/>
          </p:nvSpPr>
          <p:spPr bwMode="auto">
            <a:xfrm>
              <a:off x="1602" y="1681"/>
              <a:ext cx="366" cy="333"/>
            </a:xfrm>
            <a:prstGeom prst="ellipse">
              <a:avLst/>
            </a:prstGeom>
            <a:solidFill>
              <a:srgbClr val="FFCC00"/>
            </a:solidFill>
            <a:ln w="9525">
              <a:solidFill>
                <a:srgbClr val="FFCC00"/>
              </a:solidFill>
              <a:round/>
              <a:headEnd/>
              <a:tailEnd/>
            </a:ln>
          </p:spPr>
          <p:txBody>
            <a:bodyPr/>
            <a:lstStyle/>
            <a:p>
              <a:endParaRPr lang="en-US"/>
            </a:p>
          </p:txBody>
        </p:sp>
        <p:sp>
          <p:nvSpPr>
            <p:cNvPr id="102444" name="Oval 84"/>
            <p:cNvSpPr>
              <a:spLocks noChangeArrowheads="1"/>
            </p:cNvSpPr>
            <p:nvPr/>
          </p:nvSpPr>
          <p:spPr bwMode="auto">
            <a:xfrm>
              <a:off x="1569" y="1751"/>
              <a:ext cx="364" cy="547"/>
            </a:xfrm>
            <a:prstGeom prst="ellipse">
              <a:avLst/>
            </a:prstGeom>
            <a:solidFill>
              <a:srgbClr val="FFCC00"/>
            </a:solidFill>
            <a:ln w="9525">
              <a:solidFill>
                <a:srgbClr val="FFCC00"/>
              </a:solidFill>
              <a:round/>
              <a:headEnd/>
              <a:tailEnd/>
            </a:ln>
          </p:spPr>
          <p:txBody>
            <a:bodyPr/>
            <a:lstStyle/>
            <a:p>
              <a:endParaRPr lang="en-US"/>
            </a:p>
          </p:txBody>
        </p:sp>
        <p:sp>
          <p:nvSpPr>
            <p:cNvPr id="102445" name="Oval 85"/>
            <p:cNvSpPr>
              <a:spLocks noChangeArrowheads="1"/>
            </p:cNvSpPr>
            <p:nvPr/>
          </p:nvSpPr>
          <p:spPr bwMode="auto">
            <a:xfrm>
              <a:off x="912" y="1434"/>
              <a:ext cx="1008" cy="918"/>
            </a:xfrm>
            <a:prstGeom prst="ellipse">
              <a:avLst/>
            </a:prstGeom>
            <a:solidFill>
              <a:srgbClr val="FFCC00"/>
            </a:solidFill>
            <a:ln w="9525">
              <a:solidFill>
                <a:srgbClr val="FFCC00"/>
              </a:solidFill>
              <a:round/>
              <a:headEnd/>
              <a:tailEnd/>
            </a:ln>
          </p:spPr>
          <p:txBody>
            <a:bodyPr/>
            <a:lstStyle/>
            <a:p>
              <a:endParaRPr lang="en-US"/>
            </a:p>
          </p:txBody>
        </p:sp>
      </p:grpSp>
      <p:sp>
        <p:nvSpPr>
          <p:cNvPr id="102413" name="Text Box 86"/>
          <p:cNvSpPr txBox="1">
            <a:spLocks noChangeArrowheads="1"/>
          </p:cNvSpPr>
          <p:nvPr/>
        </p:nvSpPr>
        <p:spPr bwMode="auto">
          <a:xfrm>
            <a:off x="588965" y="6448437"/>
            <a:ext cx="816652" cy="33863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wrap="none" lIns="90431" tIns="44423" rIns="90431" bIns="44423">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sz="1600" b="0">
                <a:latin typeface="Arial" charset="0"/>
              </a:rPr>
              <a:t>Clients</a:t>
            </a:r>
          </a:p>
        </p:txBody>
      </p:sp>
      <p:sp>
        <p:nvSpPr>
          <p:cNvPr id="102414" name="Text Box 87"/>
          <p:cNvSpPr txBox="1">
            <a:spLocks noChangeArrowheads="1"/>
          </p:cNvSpPr>
          <p:nvPr/>
        </p:nvSpPr>
        <p:spPr bwMode="auto">
          <a:xfrm>
            <a:off x="3979863" y="4648212"/>
            <a:ext cx="1493298" cy="33863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wrap="none" lIns="90431" tIns="44423" rIns="90431" bIns="44423">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sz="1600" b="0">
                <a:latin typeface="Arial" charset="0"/>
              </a:rPr>
              <a:t>Backbone ISP</a:t>
            </a:r>
          </a:p>
        </p:txBody>
      </p:sp>
      <p:sp>
        <p:nvSpPr>
          <p:cNvPr id="102415" name="Text Box 88"/>
          <p:cNvSpPr txBox="1">
            <a:spLocks noChangeArrowheads="1"/>
          </p:cNvSpPr>
          <p:nvPr/>
        </p:nvSpPr>
        <p:spPr bwMode="auto">
          <a:xfrm>
            <a:off x="2212976" y="5319725"/>
            <a:ext cx="701414" cy="33863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wrap="none" lIns="90431" tIns="44423" rIns="90431" bIns="44423">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sz="1600" b="0">
                <a:latin typeface="Arial" charset="0"/>
              </a:rPr>
              <a:t>ISP-1</a:t>
            </a:r>
          </a:p>
        </p:txBody>
      </p:sp>
      <p:sp>
        <p:nvSpPr>
          <p:cNvPr id="102416" name="Text Box 89"/>
          <p:cNvSpPr txBox="1">
            <a:spLocks noChangeArrowheads="1"/>
          </p:cNvSpPr>
          <p:nvPr/>
        </p:nvSpPr>
        <p:spPr bwMode="auto">
          <a:xfrm>
            <a:off x="6415089" y="5334012"/>
            <a:ext cx="701414" cy="33863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wrap="none" lIns="90431" tIns="44423" rIns="90431" bIns="44423">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sz="1600" b="0">
                <a:latin typeface="Arial" charset="0"/>
              </a:rPr>
              <a:t>ISP-2</a:t>
            </a:r>
          </a:p>
        </p:txBody>
      </p:sp>
      <p:sp>
        <p:nvSpPr>
          <p:cNvPr id="102417" name="Text Box 90"/>
          <p:cNvSpPr txBox="1">
            <a:spLocks noChangeArrowheads="1"/>
          </p:cNvSpPr>
          <p:nvPr/>
        </p:nvSpPr>
        <p:spPr bwMode="auto">
          <a:xfrm>
            <a:off x="4876812" y="2971812"/>
            <a:ext cx="795889" cy="33863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wrap="none" lIns="90431" tIns="44423" rIns="90431" bIns="44423">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sz="1600" b="0">
                <a:latin typeface="Arial" charset="0"/>
              </a:rPr>
              <a:t>Server</a:t>
            </a:r>
          </a:p>
        </p:txBody>
      </p:sp>
      <p:graphicFrame>
        <p:nvGraphicFramePr>
          <p:cNvPr id="102402" name="Object 2"/>
          <p:cNvGraphicFramePr>
            <a:graphicFrameLocks noChangeAspect="1"/>
          </p:cNvGraphicFramePr>
          <p:nvPr>
            <p:extLst/>
          </p:nvPr>
        </p:nvGraphicFramePr>
        <p:xfrm>
          <a:off x="4589464" y="2895600"/>
          <a:ext cx="314325" cy="515938"/>
        </p:xfrm>
        <a:graphic>
          <a:graphicData uri="http://schemas.openxmlformats.org/presentationml/2006/ole">
            <mc:AlternateContent xmlns:mc="http://schemas.openxmlformats.org/markup-compatibility/2006">
              <mc:Choice xmlns:v="urn:schemas-microsoft-com:vml" Requires="v">
                <p:oleObj spid="_x0000_s5203" name="Clip" r:id="rId4" imgW="2107949" imgH="3470495" progId="MS_ClipArt_Gallery.5">
                  <p:embed/>
                </p:oleObj>
              </mc:Choice>
              <mc:Fallback>
                <p:oleObj name="Clip" r:id="rId4" imgW="2107949" imgH="3470495" progId="MS_ClipArt_Gallery.5">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89464" y="2895600"/>
                        <a:ext cx="314325" cy="515938"/>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
        <p:nvSpPr>
          <p:cNvPr id="102418" name="Rectangle 92"/>
          <p:cNvSpPr>
            <a:spLocks noChangeArrowheads="1"/>
          </p:cNvSpPr>
          <p:nvPr/>
        </p:nvSpPr>
        <p:spPr bwMode="auto">
          <a:xfrm>
            <a:off x="4208463" y="3886200"/>
            <a:ext cx="236537" cy="228600"/>
          </a:xfrm>
          <a:prstGeom prst="rect">
            <a:avLst/>
          </a:prstGeom>
          <a:solidFill>
            <a:srgbClr val="EAEAEA"/>
          </a:solidFill>
          <a:ln w="9525">
            <a:miter lim="800000"/>
            <a:headEnd/>
            <a:tailEnd/>
          </a:ln>
          <a:scene3d>
            <a:camera prst="legacyObliqueTopLeft"/>
            <a:lightRig rig="legacyFlat3" dir="t"/>
          </a:scene3d>
          <a:sp3d extrusionH="125400" prstMaterial="legacyMatte">
            <a:bevelT w="13500" h="13500" prst="angle"/>
            <a:bevelB w="13500" h="13500" prst="angle"/>
            <a:extrusionClr>
              <a:srgbClr val="EAEAEA"/>
            </a:extrusionClr>
          </a:sp3d>
        </p:spPr>
        <p:txBody>
          <a:bodyPr wrap="none" lIns="90431" tIns="44423" rIns="90431" bIns="44423" anchor="ctr">
            <a:flatTx/>
          </a:bodyPr>
          <a:lstStyle/>
          <a:p>
            <a:endParaRPr lang="en-US"/>
          </a:p>
        </p:txBody>
      </p:sp>
      <p:sp>
        <p:nvSpPr>
          <p:cNvPr id="102419" name="Rectangle 93"/>
          <p:cNvSpPr>
            <a:spLocks noChangeArrowheads="1"/>
          </p:cNvSpPr>
          <p:nvPr/>
        </p:nvSpPr>
        <p:spPr bwMode="auto">
          <a:xfrm>
            <a:off x="4741864" y="3886200"/>
            <a:ext cx="236537" cy="228600"/>
          </a:xfrm>
          <a:prstGeom prst="rect">
            <a:avLst/>
          </a:prstGeom>
          <a:solidFill>
            <a:srgbClr val="EAEAEA"/>
          </a:solidFill>
          <a:ln w="9525">
            <a:miter lim="800000"/>
            <a:headEnd/>
            <a:tailEnd/>
          </a:ln>
          <a:scene3d>
            <a:camera prst="legacyObliqueTopLeft"/>
            <a:lightRig rig="legacyFlat3" dir="t"/>
          </a:scene3d>
          <a:sp3d extrusionH="125400" prstMaterial="legacyMatte">
            <a:bevelT w="13500" h="13500" prst="angle"/>
            <a:bevelB w="13500" h="13500" prst="angle"/>
            <a:extrusionClr>
              <a:srgbClr val="EAEAEA"/>
            </a:extrusionClr>
          </a:sp3d>
        </p:spPr>
        <p:txBody>
          <a:bodyPr wrap="none" lIns="90431" tIns="44423" rIns="90431" bIns="44423" anchor="ctr">
            <a:flatTx/>
          </a:bodyPr>
          <a:lstStyle/>
          <a:p>
            <a:endParaRPr lang="en-US"/>
          </a:p>
        </p:txBody>
      </p:sp>
      <p:sp>
        <p:nvSpPr>
          <p:cNvPr id="102420" name="Rectangle 94"/>
          <p:cNvSpPr>
            <a:spLocks noChangeArrowheads="1"/>
          </p:cNvSpPr>
          <p:nvPr/>
        </p:nvSpPr>
        <p:spPr bwMode="auto">
          <a:xfrm>
            <a:off x="5199064" y="3886200"/>
            <a:ext cx="236537" cy="228600"/>
          </a:xfrm>
          <a:prstGeom prst="rect">
            <a:avLst/>
          </a:prstGeom>
          <a:solidFill>
            <a:srgbClr val="EAEAEA"/>
          </a:solidFill>
          <a:ln w="9525">
            <a:miter lim="800000"/>
            <a:headEnd/>
            <a:tailEnd/>
          </a:ln>
          <a:scene3d>
            <a:camera prst="legacyObliqueTopLeft"/>
            <a:lightRig rig="legacyFlat3" dir="t"/>
          </a:scene3d>
          <a:sp3d extrusionH="125400" prstMaterial="legacyMatte">
            <a:bevelT w="13500" h="13500" prst="angle"/>
            <a:bevelB w="13500" h="13500" prst="angle"/>
            <a:extrusionClr>
              <a:srgbClr val="EAEAEA"/>
            </a:extrusionClr>
          </a:sp3d>
        </p:spPr>
        <p:txBody>
          <a:bodyPr wrap="none" lIns="90431" tIns="44423" rIns="90431" bIns="44423" anchor="ctr">
            <a:flatTx/>
          </a:bodyPr>
          <a:lstStyle/>
          <a:p>
            <a:endParaRPr lang="en-US"/>
          </a:p>
        </p:txBody>
      </p:sp>
      <p:sp>
        <p:nvSpPr>
          <p:cNvPr id="102421" name="Oval 95"/>
          <p:cNvSpPr>
            <a:spLocks noChangeArrowheads="1"/>
          </p:cNvSpPr>
          <p:nvPr/>
        </p:nvSpPr>
        <p:spPr bwMode="auto">
          <a:xfrm>
            <a:off x="3752850" y="3729038"/>
            <a:ext cx="1979613" cy="457200"/>
          </a:xfrm>
          <a:prstGeom prst="ellipse">
            <a:avLst/>
          </a:prstGeom>
          <a:noFill/>
          <a:ln w="127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lIns="90431" tIns="44423" rIns="90431" bIns="44423" anchor="ctr"/>
          <a:lstStyle/>
          <a:p>
            <a:endParaRPr lang="en-US"/>
          </a:p>
        </p:txBody>
      </p:sp>
      <p:sp>
        <p:nvSpPr>
          <p:cNvPr id="102422" name="Line 96"/>
          <p:cNvSpPr>
            <a:spLocks noChangeShapeType="1"/>
          </p:cNvSpPr>
          <p:nvPr/>
        </p:nvSpPr>
        <p:spPr bwMode="auto">
          <a:xfrm>
            <a:off x="4741863" y="3352801"/>
            <a:ext cx="0" cy="381000"/>
          </a:xfrm>
          <a:prstGeom prst="line">
            <a:avLst/>
          </a:prstGeom>
          <a:noFill/>
          <a:ln w="25400">
            <a:solidFill>
              <a:schemeClr val="tx2"/>
            </a:solidFill>
            <a:round/>
            <a:headEnd type="triangle" w="med" len="med"/>
            <a:tailEnd type="triangle" w="med" len="med"/>
          </a:ln>
          <a:extLst>
            <a:ext uri="{909E8E84-426E-40dd-AFC4-6F175D3DCCD1}">
              <a14:hiddenFill xmlns="" xmlns:a14="http://schemas.microsoft.com/office/drawing/2010/main">
                <a:noFill/>
              </a14:hiddenFill>
            </a:ext>
          </a:extLst>
        </p:spPr>
        <p:txBody>
          <a:bodyPr lIns="90431" tIns="44423" rIns="90431" bIns="44423"/>
          <a:lstStyle/>
          <a:p>
            <a:endParaRPr lang="en-US"/>
          </a:p>
        </p:txBody>
      </p:sp>
      <p:sp>
        <p:nvSpPr>
          <p:cNvPr id="102423" name="Text Box 97"/>
          <p:cNvSpPr txBox="1">
            <a:spLocks noChangeArrowheads="1"/>
          </p:cNvSpPr>
          <p:nvPr/>
        </p:nvSpPr>
        <p:spPr bwMode="auto">
          <a:xfrm>
            <a:off x="2074863" y="3781437"/>
            <a:ext cx="1681142" cy="33863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wrap="none" lIns="90431" tIns="44423" rIns="90431" bIns="44423">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sz="1600" b="0">
                <a:latin typeface="Arial" charset="0"/>
              </a:rPr>
              <a:t>Reverse proxies</a:t>
            </a:r>
          </a:p>
        </p:txBody>
      </p:sp>
      <p:sp>
        <p:nvSpPr>
          <p:cNvPr id="102424" name="Rectangle 98"/>
          <p:cNvSpPr>
            <a:spLocks noChangeArrowheads="1"/>
          </p:cNvSpPr>
          <p:nvPr/>
        </p:nvSpPr>
        <p:spPr bwMode="auto">
          <a:xfrm>
            <a:off x="2303463" y="5795963"/>
            <a:ext cx="236537" cy="228600"/>
          </a:xfrm>
          <a:prstGeom prst="rect">
            <a:avLst/>
          </a:prstGeom>
          <a:solidFill>
            <a:srgbClr val="EAEAEA"/>
          </a:solidFill>
          <a:ln w="9525">
            <a:miter lim="800000"/>
            <a:headEnd/>
            <a:tailEnd/>
          </a:ln>
          <a:scene3d>
            <a:camera prst="legacyObliqueTopLeft"/>
            <a:lightRig rig="legacyFlat3" dir="t"/>
          </a:scene3d>
          <a:sp3d extrusionH="125400" prstMaterial="legacyMatte">
            <a:bevelT w="13500" h="13500" prst="angle"/>
            <a:bevelB w="13500" h="13500" prst="angle"/>
            <a:extrusionClr>
              <a:srgbClr val="EAEAEA"/>
            </a:extrusionClr>
          </a:sp3d>
        </p:spPr>
        <p:txBody>
          <a:bodyPr wrap="none" lIns="90431" tIns="44423" rIns="90431" bIns="44423" anchor="ctr">
            <a:flatTx/>
          </a:bodyPr>
          <a:lstStyle/>
          <a:p>
            <a:endParaRPr lang="en-US"/>
          </a:p>
        </p:txBody>
      </p:sp>
      <p:sp>
        <p:nvSpPr>
          <p:cNvPr id="102425" name="Rectangle 99"/>
          <p:cNvSpPr>
            <a:spLocks noChangeArrowheads="1"/>
          </p:cNvSpPr>
          <p:nvPr/>
        </p:nvSpPr>
        <p:spPr bwMode="auto">
          <a:xfrm>
            <a:off x="2760663" y="5795963"/>
            <a:ext cx="236537" cy="228600"/>
          </a:xfrm>
          <a:prstGeom prst="rect">
            <a:avLst/>
          </a:prstGeom>
          <a:solidFill>
            <a:srgbClr val="EAEAEA"/>
          </a:solidFill>
          <a:ln w="9525">
            <a:miter lim="800000"/>
            <a:headEnd/>
            <a:tailEnd/>
          </a:ln>
          <a:scene3d>
            <a:camera prst="legacyObliqueTopLeft"/>
            <a:lightRig rig="legacyFlat3" dir="t"/>
          </a:scene3d>
          <a:sp3d extrusionH="125400" prstMaterial="legacyMatte">
            <a:bevelT w="13500" h="13500" prst="angle"/>
            <a:bevelB w="13500" h="13500" prst="angle"/>
            <a:extrusionClr>
              <a:srgbClr val="EAEAEA"/>
            </a:extrusionClr>
          </a:sp3d>
        </p:spPr>
        <p:txBody>
          <a:bodyPr wrap="none" lIns="90431" tIns="44423" rIns="90431" bIns="44423" anchor="ctr">
            <a:flatTx/>
          </a:bodyPr>
          <a:lstStyle/>
          <a:p>
            <a:endParaRPr lang="en-US"/>
          </a:p>
        </p:txBody>
      </p:sp>
      <p:sp>
        <p:nvSpPr>
          <p:cNvPr id="102426" name="Oval 100"/>
          <p:cNvSpPr>
            <a:spLocks noChangeArrowheads="1"/>
          </p:cNvSpPr>
          <p:nvPr/>
        </p:nvSpPr>
        <p:spPr bwMode="auto">
          <a:xfrm>
            <a:off x="2074863" y="5638800"/>
            <a:ext cx="1066800" cy="457200"/>
          </a:xfrm>
          <a:prstGeom prst="ellipse">
            <a:avLst/>
          </a:prstGeom>
          <a:noFill/>
          <a:ln w="19050" cmpd="sng">
            <a:solidFill>
              <a:srgbClr val="FC0128"/>
            </a:solidFill>
            <a:round/>
            <a:headEnd/>
            <a:tailEnd/>
          </a:ln>
          <a:extLst>
            <a:ext uri="{909E8E84-426E-40dd-AFC4-6F175D3DCCD1}">
              <a14:hiddenFill xmlns="" xmlns:a14="http://schemas.microsoft.com/office/drawing/2010/main">
                <a:solidFill>
                  <a:srgbClr val="FFFFFF"/>
                </a:solidFill>
              </a14:hiddenFill>
            </a:ext>
          </a:extLst>
        </p:spPr>
        <p:txBody>
          <a:bodyPr wrap="none" lIns="90431" tIns="44423" rIns="90431" bIns="44423" anchor="ctr"/>
          <a:lstStyle/>
          <a:p>
            <a:endParaRPr lang="en-US"/>
          </a:p>
        </p:txBody>
      </p:sp>
      <p:sp>
        <p:nvSpPr>
          <p:cNvPr id="102427" name="Rectangle 101"/>
          <p:cNvSpPr>
            <a:spLocks noChangeArrowheads="1"/>
          </p:cNvSpPr>
          <p:nvPr/>
        </p:nvSpPr>
        <p:spPr bwMode="auto">
          <a:xfrm>
            <a:off x="6570664" y="5795963"/>
            <a:ext cx="236537" cy="228600"/>
          </a:xfrm>
          <a:prstGeom prst="rect">
            <a:avLst/>
          </a:prstGeom>
          <a:solidFill>
            <a:srgbClr val="EAEAEA"/>
          </a:solidFill>
          <a:ln w="9525">
            <a:miter lim="800000"/>
            <a:headEnd/>
            <a:tailEnd/>
          </a:ln>
          <a:scene3d>
            <a:camera prst="legacyObliqueTopLeft"/>
            <a:lightRig rig="legacyFlat3" dir="t"/>
          </a:scene3d>
          <a:sp3d extrusionH="125400" prstMaterial="legacyMatte">
            <a:bevelT w="13500" h="13500" prst="angle"/>
            <a:bevelB w="13500" h="13500" prst="angle"/>
            <a:extrusionClr>
              <a:srgbClr val="EAEAEA"/>
            </a:extrusionClr>
          </a:sp3d>
        </p:spPr>
        <p:txBody>
          <a:bodyPr wrap="none" lIns="90431" tIns="44423" rIns="90431" bIns="44423" anchor="ctr">
            <a:flatTx/>
          </a:bodyPr>
          <a:lstStyle/>
          <a:p>
            <a:endParaRPr lang="en-US"/>
          </a:p>
        </p:txBody>
      </p:sp>
      <p:sp>
        <p:nvSpPr>
          <p:cNvPr id="102428" name="Rectangle 102"/>
          <p:cNvSpPr>
            <a:spLocks noChangeArrowheads="1"/>
          </p:cNvSpPr>
          <p:nvPr/>
        </p:nvSpPr>
        <p:spPr bwMode="auto">
          <a:xfrm>
            <a:off x="7027864" y="5795963"/>
            <a:ext cx="236537" cy="228600"/>
          </a:xfrm>
          <a:prstGeom prst="rect">
            <a:avLst/>
          </a:prstGeom>
          <a:solidFill>
            <a:srgbClr val="EAEAEA"/>
          </a:solidFill>
          <a:ln w="9525">
            <a:miter lim="800000"/>
            <a:headEnd/>
            <a:tailEnd/>
          </a:ln>
          <a:scene3d>
            <a:camera prst="legacyObliqueTopLeft"/>
            <a:lightRig rig="legacyFlat3" dir="t"/>
          </a:scene3d>
          <a:sp3d extrusionH="125400" prstMaterial="legacyMatte">
            <a:bevelT w="13500" h="13500" prst="angle"/>
            <a:bevelB w="13500" h="13500" prst="angle"/>
            <a:extrusionClr>
              <a:srgbClr val="EAEAEA"/>
            </a:extrusionClr>
          </a:sp3d>
        </p:spPr>
        <p:txBody>
          <a:bodyPr wrap="none" lIns="90431" tIns="44423" rIns="90431" bIns="44423" anchor="ctr">
            <a:flatTx/>
          </a:bodyPr>
          <a:lstStyle/>
          <a:p>
            <a:endParaRPr lang="en-US"/>
          </a:p>
        </p:txBody>
      </p:sp>
      <p:sp>
        <p:nvSpPr>
          <p:cNvPr id="102429" name="Oval 103"/>
          <p:cNvSpPr>
            <a:spLocks noChangeArrowheads="1"/>
          </p:cNvSpPr>
          <p:nvPr/>
        </p:nvSpPr>
        <p:spPr bwMode="auto">
          <a:xfrm>
            <a:off x="6342064" y="5638800"/>
            <a:ext cx="1066800" cy="457200"/>
          </a:xfrm>
          <a:prstGeom prst="ellipse">
            <a:avLst/>
          </a:prstGeom>
          <a:noFill/>
          <a:ln w="19050" cmpd="sng">
            <a:solidFill>
              <a:srgbClr val="FC0128"/>
            </a:solidFill>
            <a:round/>
            <a:headEnd/>
            <a:tailEnd/>
          </a:ln>
          <a:extLst>
            <a:ext uri="{909E8E84-426E-40dd-AFC4-6F175D3DCCD1}">
              <a14:hiddenFill xmlns="" xmlns:a14="http://schemas.microsoft.com/office/drawing/2010/main">
                <a:solidFill>
                  <a:srgbClr val="FFFFFF"/>
                </a:solidFill>
              </a14:hiddenFill>
            </a:ext>
          </a:extLst>
        </p:spPr>
        <p:txBody>
          <a:bodyPr wrap="none" lIns="90431" tIns="44423" rIns="90431" bIns="44423" anchor="ctr"/>
          <a:lstStyle/>
          <a:p>
            <a:endParaRPr lang="en-US"/>
          </a:p>
        </p:txBody>
      </p:sp>
      <p:sp>
        <p:nvSpPr>
          <p:cNvPr id="102430" name="Freeform 104"/>
          <p:cNvSpPr>
            <a:spLocks/>
          </p:cNvSpPr>
          <p:nvPr/>
        </p:nvSpPr>
        <p:spPr bwMode="auto">
          <a:xfrm>
            <a:off x="2836863" y="4191001"/>
            <a:ext cx="1828800" cy="1447800"/>
          </a:xfrm>
          <a:custGeom>
            <a:avLst/>
            <a:gdLst>
              <a:gd name="T0" fmla="*/ 1828800 w 1152"/>
              <a:gd name="T1" fmla="*/ 0 h 912"/>
              <a:gd name="T2" fmla="*/ 1676400 w 1152"/>
              <a:gd name="T3" fmla="*/ 304800 h 912"/>
              <a:gd name="T4" fmla="*/ 0 w 1152"/>
              <a:gd name="T5" fmla="*/ 1447800 h 912"/>
              <a:gd name="T6" fmla="*/ 0 60000 65536"/>
              <a:gd name="T7" fmla="*/ 0 60000 65536"/>
              <a:gd name="T8" fmla="*/ 0 60000 65536"/>
              <a:gd name="T9" fmla="*/ 0 w 1152"/>
              <a:gd name="T10" fmla="*/ 0 h 912"/>
              <a:gd name="T11" fmla="*/ 1152 w 1152"/>
              <a:gd name="T12" fmla="*/ 912 h 912"/>
            </a:gdLst>
            <a:ahLst/>
            <a:cxnLst>
              <a:cxn ang="T6">
                <a:pos x="T0" y="T1"/>
              </a:cxn>
              <a:cxn ang="T7">
                <a:pos x="T2" y="T3"/>
              </a:cxn>
              <a:cxn ang="T8">
                <a:pos x="T4" y="T5"/>
              </a:cxn>
            </a:cxnLst>
            <a:rect l="T9" t="T10" r="T11" b="T12"/>
            <a:pathLst>
              <a:path w="1152" h="912">
                <a:moveTo>
                  <a:pt x="1152" y="0"/>
                </a:moveTo>
                <a:lnTo>
                  <a:pt x="1056" y="192"/>
                </a:lnTo>
                <a:lnTo>
                  <a:pt x="0" y="912"/>
                </a:lnTo>
              </a:path>
            </a:pathLst>
          </a:custGeom>
          <a:noFill/>
          <a:ln w="25400">
            <a:solidFill>
              <a:schemeClr val="tx2"/>
            </a:solidFill>
            <a:round/>
            <a:headEnd/>
            <a:tailEnd type="triangle" w="med" len="med"/>
          </a:ln>
          <a:extLst>
            <a:ext uri="{909E8E84-426E-40dd-AFC4-6F175D3DCCD1}">
              <a14:hiddenFill xmlns="" xmlns:a14="http://schemas.microsoft.com/office/drawing/2010/main">
                <a:solidFill>
                  <a:srgbClr val="FFFFFF"/>
                </a:solidFill>
              </a14:hiddenFill>
            </a:ext>
          </a:extLst>
        </p:spPr>
        <p:txBody>
          <a:bodyPr lIns="90431" tIns="44423" rIns="90431" bIns="44423"/>
          <a:lstStyle/>
          <a:p>
            <a:endParaRPr lang="en-US"/>
          </a:p>
        </p:txBody>
      </p:sp>
      <p:sp>
        <p:nvSpPr>
          <p:cNvPr id="102431" name="Freeform 105"/>
          <p:cNvSpPr>
            <a:spLocks/>
          </p:cNvSpPr>
          <p:nvPr/>
        </p:nvSpPr>
        <p:spPr bwMode="auto">
          <a:xfrm>
            <a:off x="4894264" y="4191001"/>
            <a:ext cx="1676400" cy="1447800"/>
          </a:xfrm>
          <a:custGeom>
            <a:avLst/>
            <a:gdLst>
              <a:gd name="T0" fmla="*/ 0 w 1056"/>
              <a:gd name="T1" fmla="*/ 0 h 912"/>
              <a:gd name="T2" fmla="*/ 304800 w 1056"/>
              <a:gd name="T3" fmla="*/ 533400 h 912"/>
              <a:gd name="T4" fmla="*/ 1676400 w 1056"/>
              <a:gd name="T5" fmla="*/ 1447800 h 912"/>
              <a:gd name="T6" fmla="*/ 0 60000 65536"/>
              <a:gd name="T7" fmla="*/ 0 60000 65536"/>
              <a:gd name="T8" fmla="*/ 0 60000 65536"/>
              <a:gd name="T9" fmla="*/ 0 w 1056"/>
              <a:gd name="T10" fmla="*/ 0 h 912"/>
              <a:gd name="T11" fmla="*/ 1056 w 1056"/>
              <a:gd name="T12" fmla="*/ 912 h 912"/>
            </a:gdLst>
            <a:ahLst/>
            <a:cxnLst>
              <a:cxn ang="T6">
                <a:pos x="T0" y="T1"/>
              </a:cxn>
              <a:cxn ang="T7">
                <a:pos x="T2" y="T3"/>
              </a:cxn>
              <a:cxn ang="T8">
                <a:pos x="T4" y="T5"/>
              </a:cxn>
            </a:cxnLst>
            <a:rect l="T9" t="T10" r="T11" b="T12"/>
            <a:pathLst>
              <a:path w="1056" h="912">
                <a:moveTo>
                  <a:pt x="0" y="0"/>
                </a:moveTo>
                <a:lnTo>
                  <a:pt x="192" y="336"/>
                </a:lnTo>
                <a:lnTo>
                  <a:pt x="1056" y="912"/>
                </a:lnTo>
              </a:path>
            </a:pathLst>
          </a:custGeom>
          <a:noFill/>
          <a:ln w="25400">
            <a:solidFill>
              <a:schemeClr val="tx2"/>
            </a:solidFill>
            <a:round/>
            <a:headEnd/>
            <a:tailEnd type="triangle" w="med" len="med"/>
          </a:ln>
          <a:extLst>
            <a:ext uri="{909E8E84-426E-40dd-AFC4-6F175D3DCCD1}">
              <a14:hiddenFill xmlns="" xmlns:a14="http://schemas.microsoft.com/office/drawing/2010/main">
                <a:solidFill>
                  <a:srgbClr val="FFFFFF"/>
                </a:solidFill>
              </a14:hiddenFill>
            </a:ext>
          </a:extLst>
        </p:spPr>
        <p:txBody>
          <a:bodyPr lIns="90431" tIns="44423" rIns="90431" bIns="44423"/>
          <a:lstStyle/>
          <a:p>
            <a:endParaRPr lang="en-US"/>
          </a:p>
        </p:txBody>
      </p:sp>
      <p:sp>
        <p:nvSpPr>
          <p:cNvPr id="102432" name="Line 106"/>
          <p:cNvSpPr>
            <a:spLocks noChangeShapeType="1"/>
          </p:cNvSpPr>
          <p:nvPr/>
        </p:nvSpPr>
        <p:spPr bwMode="auto">
          <a:xfrm flipH="1">
            <a:off x="1541463" y="6019800"/>
            <a:ext cx="685800" cy="381000"/>
          </a:xfrm>
          <a:prstGeom prst="line">
            <a:avLst/>
          </a:prstGeom>
          <a:noFill/>
          <a:ln w="25400">
            <a:solidFill>
              <a:schemeClr val="tx2"/>
            </a:solidFill>
            <a:round/>
            <a:headEnd/>
            <a:tailEnd type="triangle" w="med" len="med"/>
          </a:ln>
          <a:extLst>
            <a:ext uri="{909E8E84-426E-40dd-AFC4-6F175D3DCCD1}">
              <a14:hiddenFill xmlns="" xmlns:a14="http://schemas.microsoft.com/office/drawing/2010/main">
                <a:noFill/>
              </a14:hiddenFill>
            </a:ext>
          </a:extLst>
        </p:spPr>
        <p:txBody>
          <a:bodyPr lIns="90431" tIns="44423" rIns="90431" bIns="44423"/>
          <a:lstStyle/>
          <a:p>
            <a:endParaRPr lang="en-US"/>
          </a:p>
        </p:txBody>
      </p:sp>
      <p:sp>
        <p:nvSpPr>
          <p:cNvPr id="102433" name="Line 107"/>
          <p:cNvSpPr>
            <a:spLocks noChangeShapeType="1"/>
          </p:cNvSpPr>
          <p:nvPr/>
        </p:nvSpPr>
        <p:spPr bwMode="auto">
          <a:xfrm>
            <a:off x="2836863" y="6096000"/>
            <a:ext cx="457200" cy="304800"/>
          </a:xfrm>
          <a:prstGeom prst="line">
            <a:avLst/>
          </a:prstGeom>
          <a:noFill/>
          <a:ln w="25400">
            <a:solidFill>
              <a:schemeClr val="tx2"/>
            </a:solidFill>
            <a:round/>
            <a:headEnd/>
            <a:tailEnd type="triangle" w="med" len="med"/>
          </a:ln>
          <a:extLst>
            <a:ext uri="{909E8E84-426E-40dd-AFC4-6F175D3DCCD1}">
              <a14:hiddenFill xmlns="" xmlns:a14="http://schemas.microsoft.com/office/drawing/2010/main">
                <a:noFill/>
              </a14:hiddenFill>
            </a:ext>
          </a:extLst>
        </p:spPr>
        <p:txBody>
          <a:bodyPr lIns="90431" tIns="44423" rIns="90431" bIns="44423"/>
          <a:lstStyle/>
          <a:p>
            <a:endParaRPr lang="en-US"/>
          </a:p>
        </p:txBody>
      </p:sp>
      <p:sp>
        <p:nvSpPr>
          <p:cNvPr id="102434" name="Line 108"/>
          <p:cNvSpPr>
            <a:spLocks noChangeShapeType="1"/>
          </p:cNvSpPr>
          <p:nvPr/>
        </p:nvSpPr>
        <p:spPr bwMode="auto">
          <a:xfrm flipH="1">
            <a:off x="6418263" y="6096000"/>
            <a:ext cx="457200" cy="304800"/>
          </a:xfrm>
          <a:prstGeom prst="line">
            <a:avLst/>
          </a:prstGeom>
          <a:noFill/>
          <a:ln w="25400">
            <a:solidFill>
              <a:schemeClr val="tx2"/>
            </a:solidFill>
            <a:round/>
            <a:headEnd/>
            <a:tailEnd type="triangle" w="med" len="med"/>
          </a:ln>
          <a:extLst>
            <a:ext uri="{909E8E84-426E-40dd-AFC4-6F175D3DCCD1}">
              <a14:hiddenFill xmlns="" xmlns:a14="http://schemas.microsoft.com/office/drawing/2010/main">
                <a:noFill/>
              </a14:hiddenFill>
            </a:ext>
          </a:extLst>
        </p:spPr>
        <p:txBody>
          <a:bodyPr lIns="90431" tIns="44423" rIns="90431" bIns="44423"/>
          <a:lstStyle/>
          <a:p>
            <a:endParaRPr lang="en-US"/>
          </a:p>
        </p:txBody>
      </p:sp>
      <p:sp>
        <p:nvSpPr>
          <p:cNvPr id="102435" name="Line 109"/>
          <p:cNvSpPr>
            <a:spLocks noChangeShapeType="1"/>
          </p:cNvSpPr>
          <p:nvPr/>
        </p:nvSpPr>
        <p:spPr bwMode="auto">
          <a:xfrm>
            <a:off x="7104063" y="6096000"/>
            <a:ext cx="762000" cy="304800"/>
          </a:xfrm>
          <a:prstGeom prst="line">
            <a:avLst/>
          </a:prstGeom>
          <a:noFill/>
          <a:ln w="25400">
            <a:solidFill>
              <a:schemeClr val="tx2"/>
            </a:solidFill>
            <a:round/>
            <a:headEnd/>
            <a:tailEnd type="triangle" w="med" len="med"/>
          </a:ln>
          <a:extLst>
            <a:ext uri="{909E8E84-426E-40dd-AFC4-6F175D3DCCD1}">
              <a14:hiddenFill xmlns="" xmlns:a14="http://schemas.microsoft.com/office/drawing/2010/main">
                <a:noFill/>
              </a14:hiddenFill>
            </a:ext>
          </a:extLst>
        </p:spPr>
        <p:txBody>
          <a:bodyPr lIns="90431" tIns="44423" rIns="90431" bIns="44423"/>
          <a:lstStyle/>
          <a:p>
            <a:endParaRPr lang="en-US"/>
          </a:p>
        </p:txBody>
      </p:sp>
      <p:sp>
        <p:nvSpPr>
          <p:cNvPr id="102436" name="Text Box 110"/>
          <p:cNvSpPr txBox="1">
            <a:spLocks noChangeArrowheads="1"/>
          </p:cNvSpPr>
          <p:nvPr/>
        </p:nvSpPr>
        <p:spPr bwMode="auto">
          <a:xfrm>
            <a:off x="398465" y="5610237"/>
            <a:ext cx="1669497" cy="33863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wrap="none" lIns="90431" tIns="44423" rIns="90431" bIns="44423">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sz="1600" b="0">
                <a:solidFill>
                  <a:srgbClr val="FF0000"/>
                </a:solidFill>
                <a:latin typeface="Arial" charset="0"/>
              </a:rPr>
              <a:t>Forward proxies</a:t>
            </a:r>
            <a:endParaRPr lang="en-US" sz="1600" b="0">
              <a:latin typeface="Arial" charset="0"/>
            </a:endParaRPr>
          </a:p>
        </p:txBody>
      </p:sp>
    </p:spTree>
    <p:extLst>
      <p:ext uri="{BB962C8B-B14F-4D97-AF65-F5344CB8AC3E}">
        <p14:creationId xmlns:p14="http://schemas.microsoft.com/office/powerpoint/2010/main" val="9749032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Midterm Summary</a:t>
            </a:r>
            <a:endParaRPr lang="en-US" dirty="0"/>
          </a:p>
        </p:txBody>
      </p:sp>
      <p:sp>
        <p:nvSpPr>
          <p:cNvPr id="3" name="Content Placeholder 2"/>
          <p:cNvSpPr>
            <a:spLocks noGrp="1"/>
          </p:cNvSpPr>
          <p:nvPr>
            <p:ph idx="1"/>
          </p:nvPr>
        </p:nvSpPr>
        <p:spPr/>
        <p:txBody>
          <a:bodyPr/>
          <a:lstStyle/>
          <a:p>
            <a:r>
              <a:rPr lang="en-US" dirty="0" smtClean="0"/>
              <a:t>Mean: 78.8 out of 98</a:t>
            </a:r>
            <a:endParaRPr lang="en-US" dirty="0"/>
          </a:p>
          <a:p>
            <a:r>
              <a:rPr lang="en-US" dirty="0" err="1"/>
              <a:t>StDev</a:t>
            </a:r>
            <a:r>
              <a:rPr lang="en-US" dirty="0"/>
              <a:t>: 10.2</a:t>
            </a:r>
          </a:p>
          <a:p>
            <a:r>
              <a:rPr lang="en-US" dirty="0" smtClean="0"/>
              <a:t>Max: 97 (yes, I win again!)</a:t>
            </a:r>
          </a:p>
          <a:p>
            <a:pPr lvl="1"/>
            <a:endParaRPr lang="en-US" dirty="0"/>
          </a:p>
          <a:p>
            <a:r>
              <a:rPr lang="en-US" dirty="0" smtClean="0"/>
              <a:t>Hardest Questions</a:t>
            </a:r>
          </a:p>
          <a:p>
            <a:pPr lvl="1"/>
            <a:r>
              <a:rPr lang="en-US" dirty="0"/>
              <a:t>5.a: W</a:t>
            </a:r>
            <a:r>
              <a:rPr lang="en-US" dirty="0" smtClean="0"/>
              <a:t>hat </a:t>
            </a:r>
            <a:r>
              <a:rPr lang="en-US" dirty="0"/>
              <a:t>header fields does </a:t>
            </a:r>
            <a:r>
              <a:rPr lang="en-US" dirty="0" smtClean="0"/>
              <a:t>router change</a:t>
            </a:r>
          </a:p>
          <a:p>
            <a:pPr lvl="1"/>
            <a:r>
              <a:rPr lang="en-US" dirty="0" smtClean="0"/>
              <a:t>T/F: DHCP </a:t>
            </a:r>
            <a:r>
              <a:rPr lang="en-US" dirty="0"/>
              <a:t>packet </a:t>
            </a:r>
            <a:r>
              <a:rPr lang="en-US" dirty="0" smtClean="0"/>
              <a:t>headers (DHCP uses UDP, not TCP)</a:t>
            </a:r>
          </a:p>
          <a:p>
            <a:pPr lvl="1"/>
            <a:endParaRPr lang="en-US" dirty="0"/>
          </a:p>
          <a:p>
            <a:r>
              <a:rPr lang="en-US" dirty="0" smtClean="0"/>
              <a:t>Easiest Question: Q4, Q5d,e</a:t>
            </a:r>
            <a:endParaRPr lang="en-US" dirty="0"/>
          </a:p>
        </p:txBody>
      </p:sp>
      <p:sp>
        <p:nvSpPr>
          <p:cNvPr id="4" name="Slide Number Placeholder 3"/>
          <p:cNvSpPr>
            <a:spLocks noGrp="1"/>
          </p:cNvSpPr>
          <p:nvPr>
            <p:ph type="sldNum" sz="quarter" idx="12"/>
          </p:nvPr>
        </p:nvSpPr>
        <p:spPr/>
        <p:txBody>
          <a:bodyPr/>
          <a:lstStyle/>
          <a:p>
            <a:pPr>
              <a:defRPr/>
            </a:pPr>
            <a:fld id="{D6AD96B3-034F-0E44-B7B5-FAB526374CDC}" type="slidenum">
              <a:rPr lang="en-US" altLang="en-US" smtClean="0"/>
              <a:pPr>
                <a:defRPr/>
              </a:pPr>
              <a:t>5</a:t>
            </a:fld>
            <a:endParaRPr lang="en-US" altLang="en-US"/>
          </a:p>
        </p:txBody>
      </p:sp>
    </p:spTree>
    <p:extLst>
      <p:ext uri="{BB962C8B-B14F-4D97-AF65-F5344CB8AC3E}">
        <p14:creationId xmlns:p14="http://schemas.microsoft.com/office/powerpoint/2010/main" val="18880813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a:spLocks noGrp="1" noChangeArrowheads="1"/>
          </p:cNvSpPr>
          <p:nvPr>
            <p:ph type="title"/>
          </p:nvPr>
        </p:nvSpPr>
        <p:spPr/>
        <p:txBody>
          <a:bodyPr/>
          <a:lstStyle/>
          <a:p>
            <a:r>
              <a:rPr lang="en-US" sz="2400" dirty="0">
                <a:latin typeface="Helvetica" charset="0"/>
                <a:ea typeface="ＭＳ Ｐゴシック" charset="0"/>
                <a:cs typeface="ＭＳ Ｐゴシック" charset="0"/>
              </a:rPr>
              <a:t>Improving HTTP Performance:</a:t>
            </a:r>
            <a:br>
              <a:rPr lang="en-US" sz="2400" dirty="0">
                <a:latin typeface="Helvetica" charset="0"/>
                <a:ea typeface="ＭＳ Ｐゴシック" charset="0"/>
                <a:cs typeface="ＭＳ Ｐゴシック" charset="0"/>
              </a:rPr>
            </a:br>
            <a:r>
              <a:rPr lang="en-US" sz="3600" dirty="0">
                <a:latin typeface="Helvetica" charset="0"/>
                <a:ea typeface="ＭＳ Ｐゴシック" charset="0"/>
                <a:cs typeface="ＭＳ Ｐゴシック" charset="0"/>
              </a:rPr>
              <a:t> Replication</a:t>
            </a:r>
          </a:p>
        </p:txBody>
      </p:sp>
      <p:sp>
        <p:nvSpPr>
          <p:cNvPr id="1072131" name="Rectangle 3"/>
          <p:cNvSpPr>
            <a:spLocks noGrp="1" noChangeArrowheads="1"/>
          </p:cNvSpPr>
          <p:nvPr>
            <p:ph idx="1"/>
          </p:nvPr>
        </p:nvSpPr>
        <p:spPr/>
        <p:txBody>
          <a:bodyPr/>
          <a:lstStyle/>
          <a:p>
            <a:r>
              <a:rPr lang="en-US" sz="2400" dirty="0" smtClean="0">
                <a:latin typeface="Arial" charset="0"/>
                <a:ea typeface="Arial" charset="0"/>
                <a:cs typeface="Arial" charset="0"/>
              </a:rPr>
              <a:t>Replicate popular Web site across many machines</a:t>
            </a:r>
          </a:p>
          <a:p>
            <a:pPr lvl="1"/>
            <a:r>
              <a:rPr lang="en-US" sz="2000" dirty="0" smtClean="0">
                <a:solidFill>
                  <a:srgbClr val="000090"/>
                </a:solidFill>
                <a:latin typeface="Arial" charset="0"/>
                <a:ea typeface="Arial" charset="0"/>
                <a:cs typeface="Arial" charset="0"/>
              </a:rPr>
              <a:t>Spreads load on servers</a:t>
            </a:r>
          </a:p>
          <a:p>
            <a:pPr lvl="1"/>
            <a:r>
              <a:rPr lang="en-US" sz="2000" dirty="0" smtClean="0">
                <a:solidFill>
                  <a:srgbClr val="000090"/>
                </a:solidFill>
                <a:latin typeface="Arial" charset="0"/>
                <a:ea typeface="Arial" charset="0"/>
                <a:cs typeface="Arial" charset="0"/>
              </a:rPr>
              <a:t>Places content closer to clients</a:t>
            </a:r>
          </a:p>
          <a:p>
            <a:pPr lvl="1"/>
            <a:r>
              <a:rPr lang="en-US" sz="2000" dirty="0" smtClean="0">
                <a:solidFill>
                  <a:srgbClr val="000090"/>
                </a:solidFill>
                <a:latin typeface="Arial" charset="0"/>
                <a:ea typeface="Arial" charset="0"/>
                <a:cs typeface="Arial" charset="0"/>
              </a:rPr>
              <a:t>Helps when content isn’t cacheable</a:t>
            </a:r>
            <a:br>
              <a:rPr lang="en-US" sz="2000" dirty="0" smtClean="0">
                <a:solidFill>
                  <a:srgbClr val="000090"/>
                </a:solidFill>
                <a:latin typeface="Arial" charset="0"/>
                <a:ea typeface="Arial" charset="0"/>
                <a:cs typeface="Arial" charset="0"/>
              </a:rPr>
            </a:br>
            <a:endParaRPr lang="en-US" sz="2000" dirty="0" smtClean="0">
              <a:solidFill>
                <a:srgbClr val="000090"/>
              </a:solidFill>
              <a:latin typeface="Arial" charset="0"/>
              <a:ea typeface="Arial" charset="0"/>
              <a:cs typeface="Arial" charset="0"/>
            </a:endParaRPr>
          </a:p>
          <a:p>
            <a:r>
              <a:rPr lang="en-US" sz="2400" dirty="0" smtClean="0">
                <a:latin typeface="Arial" charset="0"/>
                <a:ea typeface="Arial" charset="0"/>
                <a:cs typeface="Arial" charset="0"/>
              </a:rPr>
              <a:t>Problem:  Want to direct client to particular replica</a:t>
            </a:r>
          </a:p>
          <a:p>
            <a:pPr lvl="1"/>
            <a:r>
              <a:rPr lang="en-US" sz="2000" dirty="0" smtClean="0">
                <a:solidFill>
                  <a:srgbClr val="000090"/>
                </a:solidFill>
                <a:latin typeface="Arial" charset="0"/>
                <a:ea typeface="Arial" charset="0"/>
                <a:cs typeface="Arial" charset="0"/>
              </a:rPr>
              <a:t>Balance load across server replicas</a:t>
            </a:r>
          </a:p>
          <a:p>
            <a:pPr lvl="1"/>
            <a:r>
              <a:rPr lang="en-US" sz="2000" dirty="0" smtClean="0">
                <a:solidFill>
                  <a:srgbClr val="000090"/>
                </a:solidFill>
                <a:latin typeface="Arial" charset="0"/>
                <a:ea typeface="Arial" charset="0"/>
                <a:cs typeface="Arial" charset="0"/>
              </a:rPr>
              <a:t>Pair clients with nearby servers</a:t>
            </a:r>
          </a:p>
          <a:p>
            <a:pPr lvl="1"/>
            <a:endParaRPr lang="en-US" sz="2000" dirty="0" smtClean="0">
              <a:latin typeface="Arial" charset="0"/>
              <a:ea typeface="Arial" charset="0"/>
              <a:cs typeface="Arial" charset="0"/>
            </a:endParaRPr>
          </a:p>
          <a:p>
            <a:r>
              <a:rPr lang="en-US" sz="2400" dirty="0" smtClean="0">
                <a:latin typeface="Arial" charset="0"/>
                <a:ea typeface="Arial" charset="0"/>
                <a:cs typeface="Arial" charset="0"/>
              </a:rPr>
              <a:t>Common solution: </a:t>
            </a:r>
          </a:p>
          <a:p>
            <a:pPr lvl="1"/>
            <a:r>
              <a:rPr lang="en-US" sz="2000" dirty="0" smtClean="0">
                <a:solidFill>
                  <a:srgbClr val="000090"/>
                </a:solidFill>
                <a:latin typeface="Arial" charset="0"/>
                <a:ea typeface="Arial" charset="0"/>
                <a:cs typeface="Arial" charset="0"/>
              </a:rPr>
              <a:t>DNS returns different addresses based on client’s geo </a:t>
            </a:r>
            <a:br>
              <a:rPr lang="en-US" sz="2000" dirty="0" smtClean="0">
                <a:solidFill>
                  <a:srgbClr val="000090"/>
                </a:solidFill>
                <a:latin typeface="Arial" charset="0"/>
                <a:ea typeface="Arial" charset="0"/>
                <a:cs typeface="Arial" charset="0"/>
              </a:rPr>
            </a:br>
            <a:r>
              <a:rPr lang="en-US" sz="2000" dirty="0" smtClean="0">
                <a:solidFill>
                  <a:srgbClr val="000090"/>
                </a:solidFill>
                <a:latin typeface="Arial" charset="0"/>
                <a:ea typeface="Arial" charset="0"/>
                <a:cs typeface="Arial" charset="0"/>
              </a:rPr>
              <a:t>location, server load, </a:t>
            </a:r>
            <a:r>
              <a:rPr lang="en-US" sz="2000" i="1" dirty="0" smtClean="0">
                <a:solidFill>
                  <a:srgbClr val="000090"/>
                </a:solidFill>
                <a:latin typeface="Arial" charset="0"/>
                <a:ea typeface="Arial" charset="0"/>
                <a:cs typeface="Arial" charset="0"/>
              </a:rPr>
              <a:t>etc.</a:t>
            </a:r>
          </a:p>
          <a:p>
            <a:endParaRPr lang="en-US" sz="2400" dirty="0" smtClean="0">
              <a:latin typeface="Arial" charset="0"/>
              <a:ea typeface="Arial" charset="0"/>
              <a:cs typeface="Arial" charset="0"/>
            </a:endParaRPr>
          </a:p>
          <a:p>
            <a:endParaRPr lang="en-US" sz="2400" dirty="0">
              <a:latin typeface="Arial" charset="0"/>
              <a:ea typeface="Arial" charset="0"/>
              <a:cs typeface="Arial" charset="0"/>
            </a:endParaRPr>
          </a:p>
          <a:p>
            <a:endParaRPr lang="en-US" sz="2400" dirty="0">
              <a:latin typeface="Arial" charset="0"/>
              <a:ea typeface="Arial" charset="0"/>
              <a:cs typeface="Arial" charset="0"/>
            </a:endParaRPr>
          </a:p>
        </p:txBody>
      </p:sp>
    </p:spTree>
    <p:extLst>
      <p:ext uri="{BB962C8B-B14F-4D97-AF65-F5344CB8AC3E}">
        <p14:creationId xmlns:p14="http://schemas.microsoft.com/office/powerpoint/2010/main" val="6196735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7213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7213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72131">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72131">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72131">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72131">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72131">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072131">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72131">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2131"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1" name="Rectangle 2"/>
          <p:cNvSpPr>
            <a:spLocks noGrp="1" noChangeArrowheads="1"/>
          </p:cNvSpPr>
          <p:nvPr>
            <p:ph type="title"/>
          </p:nvPr>
        </p:nvSpPr>
        <p:spPr/>
        <p:txBody>
          <a:bodyPr/>
          <a:lstStyle/>
          <a:p>
            <a:r>
              <a:rPr lang="en-US" sz="2400" dirty="0">
                <a:latin typeface="Helvetica" charset="0"/>
                <a:ea typeface="ＭＳ Ｐゴシック" charset="0"/>
                <a:cs typeface="ＭＳ Ｐゴシック" charset="0"/>
              </a:rPr>
              <a:t>Improving HTTP Performance:</a:t>
            </a:r>
            <a:br>
              <a:rPr lang="en-US" sz="2400" dirty="0">
                <a:latin typeface="Helvetica" charset="0"/>
                <a:ea typeface="ＭＳ Ｐゴシック" charset="0"/>
                <a:cs typeface="ＭＳ Ｐゴシック" charset="0"/>
              </a:rPr>
            </a:br>
            <a:r>
              <a:rPr lang="en-US" sz="3600" dirty="0">
                <a:latin typeface="Helvetica" charset="0"/>
                <a:ea typeface="ＭＳ Ｐゴシック" charset="0"/>
                <a:cs typeface="ＭＳ Ｐゴシック" charset="0"/>
              </a:rPr>
              <a:t> Content Distribution Networks</a:t>
            </a:r>
          </a:p>
        </p:txBody>
      </p:sp>
      <p:sp>
        <p:nvSpPr>
          <p:cNvPr id="99332" name="Rectangle 3"/>
          <p:cNvSpPr>
            <a:spLocks noGrp="1" noChangeArrowheads="1"/>
          </p:cNvSpPr>
          <p:nvPr>
            <p:ph idx="1"/>
          </p:nvPr>
        </p:nvSpPr>
        <p:spPr/>
        <p:txBody>
          <a:bodyPr/>
          <a:lstStyle/>
          <a:p>
            <a:r>
              <a:rPr lang="en-US" sz="2400" b="1" dirty="0">
                <a:latin typeface="Arial" charset="0"/>
                <a:cs typeface="Arial" charset="0"/>
              </a:rPr>
              <a:t>Caching and replication as a </a:t>
            </a:r>
            <a:r>
              <a:rPr lang="en-US" sz="2400" b="1" dirty="0" smtClean="0">
                <a:latin typeface="Arial" charset="0"/>
                <a:cs typeface="Arial" charset="0"/>
              </a:rPr>
              <a:t>service</a:t>
            </a:r>
          </a:p>
          <a:p>
            <a:pPr lvl="8"/>
            <a:endParaRPr lang="en-US" sz="1400" b="1" dirty="0">
              <a:latin typeface="Arial" charset="0"/>
              <a:cs typeface="Arial" charset="0"/>
            </a:endParaRPr>
          </a:p>
          <a:p>
            <a:r>
              <a:rPr lang="en-US" sz="2400" dirty="0">
                <a:latin typeface="Arial" charset="0"/>
                <a:cs typeface="Arial" charset="0"/>
              </a:rPr>
              <a:t>Large-scale distributed storage infrastructure (</a:t>
            </a:r>
            <a:r>
              <a:rPr lang="en-US" sz="2400" dirty="0">
                <a:latin typeface="Arial" charset="0"/>
                <a:ea typeface="Arial" charset="0"/>
                <a:cs typeface="Arial" charset="0"/>
              </a:rPr>
              <a:t>usually) administered by one entity</a:t>
            </a:r>
          </a:p>
          <a:p>
            <a:pPr lvl="1"/>
            <a:r>
              <a:rPr lang="en-US" i="1" dirty="0">
                <a:solidFill>
                  <a:srgbClr val="000090"/>
                </a:solidFill>
                <a:latin typeface="Arial" charset="0"/>
                <a:ea typeface="Arial" charset="0"/>
                <a:cs typeface="Arial" charset="0"/>
              </a:rPr>
              <a:t>e.g.,</a:t>
            </a:r>
            <a:r>
              <a:rPr lang="en-US" dirty="0">
                <a:solidFill>
                  <a:srgbClr val="000090"/>
                </a:solidFill>
                <a:latin typeface="Arial" charset="0"/>
                <a:ea typeface="Arial" charset="0"/>
                <a:cs typeface="Arial" charset="0"/>
              </a:rPr>
              <a:t> </a:t>
            </a:r>
            <a:r>
              <a:rPr lang="en-US" dirty="0" smtClean="0">
                <a:solidFill>
                  <a:srgbClr val="000090"/>
                </a:solidFill>
                <a:latin typeface="Arial" charset="0"/>
                <a:ea typeface="Arial" charset="0"/>
                <a:cs typeface="Arial" charset="0"/>
              </a:rPr>
              <a:t>Akamai has servers in 20,000+ locations</a:t>
            </a:r>
          </a:p>
          <a:p>
            <a:pPr lvl="8"/>
            <a:endParaRPr lang="en-US" dirty="0">
              <a:solidFill>
                <a:srgbClr val="000090"/>
              </a:solidFill>
              <a:latin typeface="Arial" charset="0"/>
              <a:ea typeface="Arial" charset="0"/>
              <a:cs typeface="Arial" charset="0"/>
            </a:endParaRPr>
          </a:p>
          <a:p>
            <a:r>
              <a:rPr lang="en-US" sz="2400" dirty="0">
                <a:latin typeface="Arial" charset="0"/>
                <a:cs typeface="Arial" charset="0"/>
              </a:rPr>
              <a:t>Combination of (pull) caching and (push) replication</a:t>
            </a:r>
          </a:p>
          <a:p>
            <a:pPr lvl="1"/>
            <a:r>
              <a:rPr lang="en-US" b="1" dirty="0" smtClean="0">
                <a:solidFill>
                  <a:srgbClr val="000090"/>
                </a:solidFill>
                <a:latin typeface="Arial" charset="0"/>
                <a:ea typeface="Arial" charset="0"/>
                <a:cs typeface="Arial" charset="0"/>
              </a:rPr>
              <a:t>Pull</a:t>
            </a:r>
            <a:r>
              <a:rPr lang="en-US" b="1" dirty="0">
                <a:solidFill>
                  <a:srgbClr val="000090"/>
                </a:solidFill>
                <a:latin typeface="Arial" charset="0"/>
                <a:ea typeface="Arial" charset="0"/>
                <a:cs typeface="Arial" charset="0"/>
              </a:rPr>
              <a:t>:</a:t>
            </a:r>
            <a:r>
              <a:rPr lang="en-US" dirty="0">
                <a:solidFill>
                  <a:srgbClr val="000090"/>
                </a:solidFill>
                <a:latin typeface="Arial" charset="0"/>
                <a:ea typeface="Arial" charset="0"/>
                <a:cs typeface="Arial" charset="0"/>
              </a:rPr>
              <a:t>  Direct result of clients</a:t>
            </a:r>
            <a:r>
              <a:rPr lang="ja-JP" altLang="en-US" dirty="0">
                <a:solidFill>
                  <a:srgbClr val="000090"/>
                </a:solidFill>
                <a:latin typeface="Arial" charset="0"/>
                <a:ea typeface="Arial" charset="0"/>
                <a:cs typeface="Arial" charset="0"/>
              </a:rPr>
              <a:t>’</a:t>
            </a:r>
            <a:r>
              <a:rPr lang="en-US" dirty="0">
                <a:solidFill>
                  <a:srgbClr val="000090"/>
                </a:solidFill>
                <a:latin typeface="Arial" charset="0"/>
                <a:ea typeface="Arial" charset="0"/>
                <a:cs typeface="Arial" charset="0"/>
              </a:rPr>
              <a:t> requests </a:t>
            </a:r>
          </a:p>
          <a:p>
            <a:pPr lvl="1"/>
            <a:r>
              <a:rPr lang="en-US" b="1" dirty="0">
                <a:solidFill>
                  <a:srgbClr val="000090"/>
                </a:solidFill>
                <a:latin typeface="Arial" charset="0"/>
                <a:ea typeface="Arial" charset="0"/>
                <a:cs typeface="Arial" charset="0"/>
              </a:rPr>
              <a:t>Push:  </a:t>
            </a:r>
            <a:r>
              <a:rPr lang="en-US" dirty="0">
                <a:solidFill>
                  <a:srgbClr val="000090"/>
                </a:solidFill>
                <a:latin typeface="Arial" charset="0"/>
                <a:ea typeface="Arial" charset="0"/>
                <a:cs typeface="Arial" charset="0"/>
              </a:rPr>
              <a:t>Expectation of high access </a:t>
            </a:r>
            <a:r>
              <a:rPr lang="en-US" dirty="0" smtClean="0">
                <a:solidFill>
                  <a:srgbClr val="000090"/>
                </a:solidFill>
                <a:latin typeface="Arial" charset="0"/>
                <a:ea typeface="Arial" charset="0"/>
                <a:cs typeface="Arial" charset="0"/>
              </a:rPr>
              <a:t>rate</a:t>
            </a:r>
          </a:p>
          <a:p>
            <a:pPr lvl="7"/>
            <a:endParaRPr lang="en-US" dirty="0">
              <a:solidFill>
                <a:srgbClr val="000090"/>
              </a:solidFill>
              <a:latin typeface="Arial" charset="0"/>
              <a:ea typeface="Arial" charset="0"/>
              <a:cs typeface="Arial" charset="0"/>
            </a:endParaRPr>
          </a:p>
          <a:p>
            <a:r>
              <a:rPr lang="en-US" sz="2400" dirty="0">
                <a:latin typeface="Arial" charset="0"/>
                <a:cs typeface="Arial" charset="0"/>
              </a:rPr>
              <a:t>Also do some processing</a:t>
            </a:r>
          </a:p>
          <a:p>
            <a:pPr lvl="1"/>
            <a:r>
              <a:rPr lang="en-US" dirty="0">
                <a:solidFill>
                  <a:srgbClr val="000090"/>
                </a:solidFill>
                <a:latin typeface="Arial" charset="0"/>
                <a:ea typeface="Arial" charset="0"/>
                <a:cs typeface="Arial" charset="0"/>
              </a:rPr>
              <a:t>Handle </a:t>
            </a:r>
            <a:r>
              <a:rPr lang="en-US" i="1" dirty="0">
                <a:solidFill>
                  <a:srgbClr val="000090"/>
                </a:solidFill>
                <a:latin typeface="Arial" charset="0"/>
                <a:ea typeface="Arial" charset="0"/>
                <a:cs typeface="Arial" charset="0"/>
              </a:rPr>
              <a:t>dynamic</a:t>
            </a:r>
            <a:r>
              <a:rPr lang="en-US" dirty="0">
                <a:solidFill>
                  <a:srgbClr val="000090"/>
                </a:solidFill>
                <a:latin typeface="Arial" charset="0"/>
                <a:ea typeface="Arial" charset="0"/>
                <a:cs typeface="Arial" charset="0"/>
              </a:rPr>
              <a:t> web pages</a:t>
            </a:r>
          </a:p>
          <a:p>
            <a:pPr lvl="1"/>
            <a:r>
              <a:rPr lang="en-US" i="1" dirty="0">
                <a:solidFill>
                  <a:srgbClr val="000090"/>
                </a:solidFill>
                <a:latin typeface="Arial" charset="0"/>
                <a:ea typeface="Arial" charset="0"/>
                <a:cs typeface="Arial" charset="0"/>
              </a:rPr>
              <a:t>Transcoding</a:t>
            </a:r>
            <a:r>
              <a:rPr lang="en-US" dirty="0">
                <a:solidFill>
                  <a:srgbClr val="000090"/>
                </a:solidFill>
                <a:latin typeface="Arial" charset="0"/>
                <a:ea typeface="Arial" charset="0"/>
                <a:cs typeface="Arial" charset="0"/>
              </a:rPr>
              <a:t> </a:t>
            </a:r>
          </a:p>
          <a:p>
            <a:pPr lvl="1">
              <a:buFont typeface="Helvetica" charset="0"/>
              <a:buNone/>
            </a:pPr>
            <a:r>
              <a:rPr lang="en-US" dirty="0">
                <a:solidFill>
                  <a:srgbClr val="000090"/>
                </a:solidFill>
                <a:latin typeface="Arial" charset="0"/>
                <a:ea typeface="Arial" charset="0"/>
                <a:cs typeface="Arial" charset="0"/>
              </a:rPr>
              <a:t>	</a:t>
            </a:r>
            <a:r>
              <a:rPr lang="en-US" dirty="0">
                <a:latin typeface="Arial" charset="0"/>
                <a:ea typeface="Arial" charset="0"/>
                <a:cs typeface="Arial" charset="0"/>
              </a:rPr>
              <a:t> 		</a:t>
            </a:r>
          </a:p>
        </p:txBody>
      </p:sp>
    </p:spTree>
    <p:extLst>
      <p:ext uri="{BB962C8B-B14F-4D97-AF65-F5344CB8AC3E}">
        <p14:creationId xmlns:p14="http://schemas.microsoft.com/office/powerpoint/2010/main" val="2414944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933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9332">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9332">
                                            <p:txEl>
                                              <p:pRg st="3" end="3"/>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9332">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9332">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9332">
                                            <p:txEl>
                                              <p:pRg st="7" end="7"/>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9332">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9332">
                                            <p:txEl>
                                              <p:pRg st="10" end="10"/>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9332">
                                            <p:txEl>
                                              <p:pRg st="11" end="11"/>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9332">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332"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7" name="Rectangle 2"/>
          <p:cNvSpPr>
            <a:spLocks noGrp="1" noChangeArrowheads="1"/>
          </p:cNvSpPr>
          <p:nvPr>
            <p:ph type="title"/>
          </p:nvPr>
        </p:nvSpPr>
        <p:spPr/>
        <p:txBody>
          <a:bodyPr/>
          <a:lstStyle/>
          <a:p>
            <a:r>
              <a:rPr lang="en-US" sz="2400" dirty="0">
                <a:latin typeface="Helvetica" charset="0"/>
                <a:ea typeface="ＭＳ Ｐゴシック" charset="0"/>
                <a:cs typeface="ＭＳ Ｐゴシック" charset="0"/>
              </a:rPr>
              <a:t>Improving HTTP Performance:</a:t>
            </a:r>
            <a:br>
              <a:rPr lang="en-US" sz="2400" dirty="0">
                <a:latin typeface="Helvetica" charset="0"/>
                <a:ea typeface="ＭＳ Ｐゴシック" charset="0"/>
                <a:cs typeface="ＭＳ Ｐゴシック" charset="0"/>
              </a:rPr>
            </a:br>
            <a:r>
              <a:rPr lang="en-US" sz="3600" dirty="0">
                <a:latin typeface="Helvetica" charset="0"/>
                <a:ea typeface="ＭＳ Ｐゴシック" charset="0"/>
                <a:cs typeface="ＭＳ Ｐゴシック" charset="0"/>
              </a:rPr>
              <a:t>CDN Example – Akamai</a:t>
            </a:r>
          </a:p>
        </p:txBody>
      </p:sp>
      <p:sp>
        <p:nvSpPr>
          <p:cNvPr id="1092611" name="Rectangle 3"/>
          <p:cNvSpPr>
            <a:spLocks noGrp="1" noChangeArrowheads="1"/>
          </p:cNvSpPr>
          <p:nvPr>
            <p:ph idx="1"/>
          </p:nvPr>
        </p:nvSpPr>
        <p:spPr/>
        <p:txBody>
          <a:bodyPr/>
          <a:lstStyle/>
          <a:p>
            <a:r>
              <a:rPr lang="en-US" sz="2400" dirty="0">
                <a:latin typeface="Arial" charset="0"/>
                <a:cs typeface="Arial" charset="0"/>
              </a:rPr>
              <a:t>Akamai creates new domain names for each client</a:t>
            </a:r>
          </a:p>
          <a:p>
            <a:pPr lvl="1"/>
            <a:r>
              <a:rPr lang="en-US" sz="2000" dirty="0">
                <a:latin typeface="Arial" charset="0"/>
                <a:ea typeface="Arial" charset="0"/>
                <a:cs typeface="Arial" charset="0"/>
              </a:rPr>
              <a:t>e.g., </a:t>
            </a:r>
            <a:r>
              <a:rPr lang="en-US" sz="1800" i="1" dirty="0">
                <a:solidFill>
                  <a:srgbClr val="0E04D6"/>
                </a:solidFill>
                <a:latin typeface="Arial" charset="0"/>
                <a:ea typeface="Arial" charset="0"/>
                <a:cs typeface="Arial" charset="0"/>
              </a:rPr>
              <a:t>a128.g.akamai.net </a:t>
            </a:r>
            <a:r>
              <a:rPr lang="en-US" sz="2000" dirty="0">
                <a:latin typeface="Arial" charset="0"/>
                <a:ea typeface="Arial" charset="0"/>
                <a:cs typeface="Arial" charset="0"/>
              </a:rPr>
              <a:t>for</a:t>
            </a:r>
            <a:r>
              <a:rPr lang="en-US" sz="1800" i="1" dirty="0">
                <a:solidFill>
                  <a:srgbClr val="0E04D6"/>
                </a:solidFill>
                <a:latin typeface="Arial" charset="0"/>
                <a:ea typeface="Arial" charset="0"/>
                <a:cs typeface="Arial" charset="0"/>
              </a:rPr>
              <a:t> </a:t>
            </a:r>
            <a:r>
              <a:rPr lang="en-US" sz="1800" i="1" dirty="0" err="1">
                <a:solidFill>
                  <a:srgbClr val="0E04D6"/>
                </a:solidFill>
                <a:latin typeface="Arial" charset="0"/>
                <a:ea typeface="Arial" charset="0"/>
                <a:cs typeface="Arial" charset="0"/>
              </a:rPr>
              <a:t>cnn.com</a:t>
            </a:r>
            <a:r>
              <a:rPr lang="en-US" sz="1800" i="1" dirty="0">
                <a:solidFill>
                  <a:srgbClr val="0E04D6"/>
                </a:solidFill>
                <a:latin typeface="Arial" charset="0"/>
                <a:ea typeface="Arial" charset="0"/>
                <a:cs typeface="Arial" charset="0"/>
              </a:rPr>
              <a:t/>
            </a:r>
            <a:br>
              <a:rPr lang="en-US" sz="1800" i="1" dirty="0">
                <a:solidFill>
                  <a:srgbClr val="0E04D6"/>
                </a:solidFill>
                <a:latin typeface="Arial" charset="0"/>
                <a:ea typeface="Arial" charset="0"/>
                <a:cs typeface="Arial" charset="0"/>
              </a:rPr>
            </a:br>
            <a:endParaRPr lang="en-US" sz="2000" dirty="0">
              <a:solidFill>
                <a:srgbClr val="0E04D6"/>
              </a:solidFill>
              <a:latin typeface="Arial" charset="0"/>
              <a:ea typeface="Arial" charset="0"/>
              <a:cs typeface="Arial" charset="0"/>
            </a:endParaRPr>
          </a:p>
          <a:p>
            <a:r>
              <a:rPr lang="en-US" sz="2400" dirty="0">
                <a:latin typeface="Arial" charset="0"/>
                <a:cs typeface="Arial" charset="0"/>
              </a:rPr>
              <a:t>The CDN’s DNS servers are authoritative for the new domains</a:t>
            </a:r>
            <a:br>
              <a:rPr lang="en-US" sz="2400" dirty="0">
                <a:latin typeface="Arial" charset="0"/>
                <a:cs typeface="Arial" charset="0"/>
              </a:rPr>
            </a:br>
            <a:endParaRPr lang="en-US" sz="2400" dirty="0">
              <a:latin typeface="Arial" charset="0"/>
              <a:cs typeface="Arial" charset="0"/>
            </a:endParaRPr>
          </a:p>
          <a:p>
            <a:r>
              <a:rPr lang="en-US" sz="2400" dirty="0">
                <a:latin typeface="Arial" charset="0"/>
                <a:cs typeface="Arial" charset="0"/>
              </a:rPr>
              <a:t>The client content provider modifies its content so that embedded URLs reference the new domains.</a:t>
            </a:r>
          </a:p>
          <a:p>
            <a:pPr lvl="1"/>
            <a:r>
              <a:rPr lang="ja-JP" altLang="en-US" sz="2000" dirty="0">
                <a:latin typeface="Arial" charset="0"/>
                <a:ea typeface="Arial" charset="0"/>
                <a:cs typeface="Arial" charset="0"/>
              </a:rPr>
              <a:t>“</a:t>
            </a:r>
            <a:r>
              <a:rPr lang="en-US" sz="2000" dirty="0" err="1">
                <a:latin typeface="Arial" charset="0"/>
                <a:ea typeface="Arial" charset="0"/>
                <a:cs typeface="Arial" charset="0"/>
              </a:rPr>
              <a:t>Akamaize</a:t>
            </a:r>
            <a:r>
              <a:rPr lang="ja-JP" altLang="en-US" sz="2000" dirty="0">
                <a:latin typeface="Arial" charset="0"/>
                <a:ea typeface="Arial" charset="0"/>
                <a:cs typeface="Arial" charset="0"/>
              </a:rPr>
              <a:t>”</a:t>
            </a:r>
            <a:r>
              <a:rPr lang="en-US" sz="2000" dirty="0">
                <a:latin typeface="Arial" charset="0"/>
                <a:ea typeface="Arial" charset="0"/>
                <a:cs typeface="Arial" charset="0"/>
              </a:rPr>
              <a:t> content</a:t>
            </a:r>
          </a:p>
          <a:p>
            <a:pPr lvl="1"/>
            <a:r>
              <a:rPr lang="en-US" sz="2000" dirty="0">
                <a:latin typeface="Arial" charset="0"/>
                <a:ea typeface="Arial" charset="0"/>
                <a:cs typeface="Arial" charset="0"/>
              </a:rPr>
              <a:t>e.g.: </a:t>
            </a:r>
            <a:r>
              <a:rPr lang="en-US" sz="1800" i="1" dirty="0">
                <a:solidFill>
                  <a:srgbClr val="0E04D6"/>
                </a:solidFill>
                <a:latin typeface="Arial" charset="0"/>
                <a:ea typeface="Arial" charset="0"/>
                <a:cs typeface="Arial" charset="0"/>
              </a:rPr>
              <a:t>http://</a:t>
            </a:r>
            <a:r>
              <a:rPr lang="en-US" sz="1800" i="1" dirty="0" err="1">
                <a:solidFill>
                  <a:srgbClr val="0E04D6"/>
                </a:solidFill>
                <a:latin typeface="Arial" charset="0"/>
                <a:ea typeface="Arial" charset="0"/>
                <a:cs typeface="Arial" charset="0"/>
              </a:rPr>
              <a:t>www.cnn.com</a:t>
            </a:r>
            <a:r>
              <a:rPr lang="en-US" sz="1800" i="1" dirty="0">
                <a:solidFill>
                  <a:srgbClr val="0E04D6"/>
                </a:solidFill>
                <a:latin typeface="Arial" charset="0"/>
                <a:ea typeface="Arial" charset="0"/>
                <a:cs typeface="Arial" charset="0"/>
              </a:rPr>
              <a:t>/image-of-the-</a:t>
            </a:r>
            <a:r>
              <a:rPr lang="en-US" sz="1800" i="1" dirty="0" err="1">
                <a:solidFill>
                  <a:srgbClr val="0E04D6"/>
                </a:solidFill>
                <a:latin typeface="Arial" charset="0"/>
                <a:ea typeface="Arial" charset="0"/>
                <a:cs typeface="Arial" charset="0"/>
              </a:rPr>
              <a:t>day.gif</a:t>
            </a:r>
            <a:r>
              <a:rPr lang="en-US" sz="2000" dirty="0">
                <a:latin typeface="Arial" charset="0"/>
                <a:ea typeface="Arial" charset="0"/>
                <a:cs typeface="Arial" charset="0"/>
              </a:rPr>
              <a:t> becomes </a:t>
            </a:r>
            <a:r>
              <a:rPr lang="en-US" sz="1800" i="1" dirty="0">
                <a:solidFill>
                  <a:srgbClr val="0E04D6"/>
                </a:solidFill>
                <a:latin typeface="Arial" charset="0"/>
                <a:ea typeface="Arial" charset="0"/>
                <a:cs typeface="Arial" charset="0"/>
              </a:rPr>
              <a:t>http://a128.g.akamai.net/image-of-the-</a:t>
            </a:r>
            <a:r>
              <a:rPr lang="en-US" sz="1800" i="1" dirty="0" err="1">
                <a:solidFill>
                  <a:srgbClr val="0E04D6"/>
                </a:solidFill>
                <a:latin typeface="Arial" charset="0"/>
                <a:ea typeface="Arial" charset="0"/>
                <a:cs typeface="Arial" charset="0"/>
              </a:rPr>
              <a:t>day.gif</a:t>
            </a:r>
            <a:r>
              <a:rPr lang="en-US" sz="1800" i="1" dirty="0">
                <a:solidFill>
                  <a:srgbClr val="0E04D6"/>
                </a:solidFill>
                <a:latin typeface="Arial" charset="0"/>
                <a:ea typeface="Arial" charset="0"/>
                <a:cs typeface="Arial" charset="0"/>
              </a:rPr>
              <a:t/>
            </a:r>
            <a:br>
              <a:rPr lang="en-US" sz="1800" i="1" dirty="0">
                <a:solidFill>
                  <a:srgbClr val="0E04D6"/>
                </a:solidFill>
                <a:latin typeface="Arial" charset="0"/>
                <a:ea typeface="Arial" charset="0"/>
                <a:cs typeface="Arial" charset="0"/>
              </a:rPr>
            </a:br>
            <a:endParaRPr lang="en-US" sz="1800" i="1" dirty="0">
              <a:solidFill>
                <a:srgbClr val="0E04D6"/>
              </a:solidFill>
              <a:latin typeface="Arial" charset="0"/>
              <a:ea typeface="Arial" charset="0"/>
              <a:cs typeface="Arial" charset="0"/>
            </a:endParaRPr>
          </a:p>
          <a:p>
            <a:r>
              <a:rPr lang="en-US" sz="2400" dirty="0">
                <a:solidFill>
                  <a:srgbClr val="FF0000"/>
                </a:solidFill>
                <a:latin typeface="Arial" charset="0"/>
                <a:ea typeface="Arial" charset="0"/>
                <a:cs typeface="Arial" charset="0"/>
              </a:rPr>
              <a:t>Requests now sent to CDN’s infrastructure</a:t>
            </a:r>
            <a:r>
              <a:rPr lang="en-US" sz="2400" dirty="0" smtClean="0">
                <a:solidFill>
                  <a:srgbClr val="FF0000"/>
                </a:solidFill>
                <a:latin typeface="Arial" charset="0"/>
                <a:ea typeface="Arial" charset="0"/>
                <a:cs typeface="Arial" charset="0"/>
              </a:rPr>
              <a:t>…</a:t>
            </a:r>
          </a:p>
          <a:p>
            <a:pPr lvl="1"/>
            <a:r>
              <a:rPr lang="en-US" sz="2000" dirty="0" smtClean="0">
                <a:latin typeface="Arial" charset="0"/>
                <a:ea typeface="Arial" charset="0"/>
                <a:cs typeface="Arial" charset="0"/>
              </a:rPr>
              <a:t>Which directs them to closest copy via smart DNS resolution</a:t>
            </a:r>
          </a:p>
          <a:p>
            <a:pPr lvl="1"/>
            <a:r>
              <a:rPr lang="en-US" sz="2000" dirty="0" smtClean="0">
                <a:latin typeface="Arial" charset="0"/>
                <a:ea typeface="Arial" charset="0"/>
                <a:cs typeface="Arial" charset="0"/>
              </a:rPr>
              <a:t>Why use Akamai?  Why not have CNN do this themselves?</a:t>
            </a:r>
            <a:endParaRPr lang="en-US" sz="2000" dirty="0">
              <a:latin typeface="Arial" charset="0"/>
              <a:ea typeface="Arial" charset="0"/>
              <a:cs typeface="Arial" charset="0"/>
            </a:endParaRPr>
          </a:p>
        </p:txBody>
      </p:sp>
    </p:spTree>
    <p:extLst>
      <p:ext uri="{BB962C8B-B14F-4D97-AF65-F5344CB8AC3E}">
        <p14:creationId xmlns:p14="http://schemas.microsoft.com/office/powerpoint/2010/main" val="19499561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9261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92611">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92611">
                                            <p:txEl>
                                              <p:pRg st="2" end="2"/>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92611">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92611">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92611">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092611">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92611">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09261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2611" grpId="0"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7" name="Rectangle 2"/>
          <p:cNvSpPr>
            <a:spLocks noGrp="1" noChangeArrowheads="1"/>
          </p:cNvSpPr>
          <p:nvPr>
            <p:ph type="title"/>
          </p:nvPr>
        </p:nvSpPr>
        <p:spPr/>
        <p:txBody>
          <a:bodyPr/>
          <a:lstStyle/>
          <a:p>
            <a:r>
              <a:rPr lang="en-US" sz="2400" dirty="0">
                <a:latin typeface="Helvetica" charset="0"/>
                <a:ea typeface="ＭＳ Ｐゴシック" charset="0"/>
                <a:cs typeface="ＭＳ Ｐゴシック" charset="0"/>
              </a:rPr>
              <a:t/>
            </a:r>
            <a:br>
              <a:rPr lang="en-US" sz="2400" dirty="0">
                <a:latin typeface="Helvetica" charset="0"/>
                <a:ea typeface="ＭＳ Ｐゴシック" charset="0"/>
                <a:cs typeface="ＭＳ Ｐゴシック" charset="0"/>
              </a:rPr>
            </a:br>
            <a:r>
              <a:rPr lang="en-US" sz="3600" dirty="0">
                <a:latin typeface="Helvetica" charset="0"/>
                <a:ea typeface="ＭＳ Ｐゴシック" charset="0"/>
                <a:cs typeface="ＭＳ Ｐゴシック" charset="0"/>
              </a:rPr>
              <a:t>Cost-Effective Content Delivery</a:t>
            </a:r>
          </a:p>
        </p:txBody>
      </p:sp>
      <p:sp>
        <p:nvSpPr>
          <p:cNvPr id="1092611" name="Rectangle 3"/>
          <p:cNvSpPr>
            <a:spLocks noGrp="1" noChangeArrowheads="1"/>
          </p:cNvSpPr>
          <p:nvPr>
            <p:ph idx="1"/>
          </p:nvPr>
        </p:nvSpPr>
        <p:spPr/>
        <p:txBody>
          <a:bodyPr/>
          <a:lstStyle/>
          <a:p>
            <a:r>
              <a:rPr lang="en-US" dirty="0" smtClean="0">
                <a:latin typeface="Arial" charset="0"/>
                <a:cs typeface="Arial" charset="0"/>
              </a:rPr>
              <a:t>General theme: multiple sites hosted on shared physical infrastructure </a:t>
            </a:r>
          </a:p>
          <a:p>
            <a:pPr lvl="1"/>
            <a:r>
              <a:rPr lang="en-US" dirty="0" smtClean="0">
                <a:latin typeface="Arial" charset="0"/>
                <a:cs typeface="Arial" charset="0"/>
              </a:rPr>
              <a:t>efficiency of statistical multiplexing</a:t>
            </a:r>
          </a:p>
          <a:p>
            <a:pPr lvl="1"/>
            <a:r>
              <a:rPr lang="en-US" dirty="0" smtClean="0">
                <a:latin typeface="Arial" charset="0"/>
                <a:cs typeface="Arial" charset="0"/>
              </a:rPr>
              <a:t>economies of scale (volume pricing, </a:t>
            </a:r>
            <a:r>
              <a:rPr lang="en-US" i="1" dirty="0" smtClean="0">
                <a:latin typeface="Arial" charset="0"/>
                <a:cs typeface="Arial" charset="0"/>
              </a:rPr>
              <a:t>etc.</a:t>
            </a:r>
            <a:r>
              <a:rPr lang="en-US" dirty="0" smtClean="0">
                <a:latin typeface="Arial" charset="0"/>
                <a:cs typeface="Arial" charset="0"/>
              </a:rPr>
              <a:t>)</a:t>
            </a:r>
          </a:p>
          <a:p>
            <a:pPr lvl="1"/>
            <a:r>
              <a:rPr lang="en-US" dirty="0" smtClean="0">
                <a:latin typeface="Arial" charset="0"/>
                <a:cs typeface="Arial" charset="0"/>
              </a:rPr>
              <a:t>amortization of human operator costs </a:t>
            </a:r>
          </a:p>
          <a:p>
            <a:pPr marL="0" indent="0">
              <a:buNone/>
            </a:pPr>
            <a:endParaRPr lang="en-US" dirty="0" smtClean="0">
              <a:latin typeface="Arial" charset="0"/>
              <a:cs typeface="Arial" charset="0"/>
            </a:endParaRPr>
          </a:p>
          <a:p>
            <a:r>
              <a:rPr lang="en-US" dirty="0" smtClean="0">
                <a:latin typeface="Arial" charset="0"/>
                <a:cs typeface="Arial" charset="0"/>
              </a:rPr>
              <a:t>Examples: </a:t>
            </a:r>
          </a:p>
          <a:p>
            <a:pPr lvl="1"/>
            <a:r>
              <a:rPr lang="en-US" dirty="0" smtClean="0">
                <a:latin typeface="Arial" charset="0"/>
                <a:cs typeface="Arial" charset="0"/>
              </a:rPr>
              <a:t>Web hosting companies </a:t>
            </a:r>
          </a:p>
          <a:p>
            <a:pPr lvl="1"/>
            <a:r>
              <a:rPr lang="en-US" dirty="0" smtClean="0">
                <a:latin typeface="Arial" charset="0"/>
                <a:cs typeface="Arial" charset="0"/>
              </a:rPr>
              <a:t>CDNs</a:t>
            </a:r>
          </a:p>
          <a:p>
            <a:pPr lvl="1"/>
            <a:r>
              <a:rPr lang="en-US" dirty="0" smtClean="0">
                <a:latin typeface="Arial" charset="0"/>
                <a:cs typeface="Arial" charset="0"/>
              </a:rPr>
              <a:t>Cloud infrastructure</a:t>
            </a:r>
          </a:p>
        </p:txBody>
      </p:sp>
    </p:spTree>
    <p:extLst>
      <p:ext uri="{BB962C8B-B14F-4D97-AF65-F5344CB8AC3E}">
        <p14:creationId xmlns:p14="http://schemas.microsoft.com/office/powerpoint/2010/main" val="5604458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9261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9261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92611">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92611">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92611">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92611">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92611">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09261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2611" grpId="0"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smtClean="0"/>
              <a:t>Any Questions?</a:t>
            </a:r>
            <a:endParaRPr lang="en-US"/>
          </a:p>
        </p:txBody>
      </p:sp>
      <p:sp>
        <p:nvSpPr>
          <p:cNvPr id="4" name="Slide Number Placeholder 3"/>
          <p:cNvSpPr>
            <a:spLocks noGrp="1"/>
          </p:cNvSpPr>
          <p:nvPr>
            <p:ph type="sldNum" sz="quarter" idx="12"/>
          </p:nvPr>
        </p:nvSpPr>
        <p:spPr/>
        <p:txBody>
          <a:bodyPr/>
          <a:lstStyle/>
          <a:p>
            <a:pPr>
              <a:defRPr/>
            </a:pPr>
            <a:fld id="{959EA10F-1B2C-564A-8529-6A1B9B53CF72}" type="slidenum">
              <a:rPr lang="en-US" altLang="en-US" smtClean="0"/>
              <a:pPr>
                <a:defRPr/>
              </a:pPr>
              <a:t>54</a:t>
            </a:fld>
            <a:endParaRPr lang="en-US" altLang="en-US"/>
          </a:p>
        </p:txBody>
      </p:sp>
      <p:sp>
        <p:nvSpPr>
          <p:cNvPr id="2" name="Subtitle 1"/>
          <p:cNvSpPr>
            <a:spLocks noGrp="1"/>
          </p:cNvSpPr>
          <p:nvPr>
            <p:ph type="subTitle" idx="1"/>
          </p:nvPr>
        </p:nvSpPr>
        <p:spPr/>
        <p:txBody>
          <a:bodyPr/>
          <a:lstStyle/>
          <a:p>
            <a:endParaRPr lang="en-US"/>
          </a:p>
        </p:txBody>
      </p:sp>
    </p:spTree>
    <p:extLst>
      <p:ext uri="{BB962C8B-B14F-4D97-AF65-F5344CB8AC3E}">
        <p14:creationId xmlns:p14="http://schemas.microsoft.com/office/powerpoint/2010/main" val="9827907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Title 1"/>
          <p:cNvSpPr>
            <a:spLocks noGrp="1"/>
          </p:cNvSpPr>
          <p:nvPr>
            <p:ph type="ctrTitle"/>
          </p:nvPr>
        </p:nvSpPr>
        <p:spPr/>
        <p:txBody>
          <a:bodyPr/>
          <a:lstStyle/>
          <a:p>
            <a:r>
              <a:rPr lang="en-US" dirty="0">
                <a:latin typeface="Helvetica" charset="0"/>
                <a:ea typeface="ＭＳ Ｐゴシック" charset="0"/>
                <a:cs typeface="ＭＳ Ｐゴシック" charset="0"/>
              </a:rPr>
              <a:t>Network Control Messages</a:t>
            </a:r>
            <a:br>
              <a:rPr lang="en-US" dirty="0">
                <a:latin typeface="Helvetica" charset="0"/>
                <a:ea typeface="ＭＳ Ｐゴシック" charset="0"/>
                <a:cs typeface="ＭＳ Ｐゴシック" charset="0"/>
              </a:rPr>
            </a:br>
            <a:r>
              <a:rPr lang="en-US" dirty="0">
                <a:latin typeface="Helvetica" charset="0"/>
                <a:ea typeface="ＭＳ Ｐゴシック" charset="0"/>
                <a:cs typeface="ＭＳ Ｐゴシック" charset="0"/>
              </a:rPr>
              <a:t>	</a:t>
            </a:r>
            <a:endParaRPr lang="en-US" i="1" dirty="0">
              <a:latin typeface="Helvetica" charset="0"/>
              <a:ea typeface="ＭＳ Ｐゴシック" charset="0"/>
              <a:cs typeface="ＭＳ Ｐゴシック" charset="0"/>
            </a:endParaRPr>
          </a:p>
        </p:txBody>
      </p:sp>
      <p:sp>
        <p:nvSpPr>
          <p:cNvPr id="3" name="Subtitle 2"/>
          <p:cNvSpPr>
            <a:spLocks noGrp="1"/>
          </p:cNvSpPr>
          <p:nvPr>
            <p:ph type="subTitle" idx="1"/>
          </p:nvPr>
        </p:nvSpPr>
        <p:spPr/>
        <p:txBody>
          <a:bodyPr/>
          <a:lstStyle/>
          <a:p>
            <a:r>
              <a:rPr lang="en-US" i="1" dirty="0">
                <a:latin typeface="Helvetica" charset="0"/>
                <a:ea typeface="ＭＳ Ｐゴシック" charset="0"/>
                <a:cs typeface="ＭＳ Ｐゴシック" charset="0"/>
              </a:rPr>
              <a:t>(and how to use them for discovery)</a:t>
            </a:r>
            <a:endParaRPr lang="en-US" dirty="0"/>
          </a:p>
        </p:txBody>
      </p:sp>
      <p:sp>
        <p:nvSpPr>
          <p:cNvPr id="77828" name="Slide Number Placeholder 3"/>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eaLnBrk="1" hangingPunct="1"/>
            <a:fld id="{E7C5C73C-5D31-9245-9D4F-9CBF99536007}" type="slidenum">
              <a:rPr lang="en-US" sz="1400" b="0">
                <a:latin typeface="Times New Roman" charset="0"/>
              </a:rPr>
              <a:pPr eaLnBrk="1" hangingPunct="1"/>
              <a:t>55</a:t>
            </a:fld>
            <a:endParaRPr lang="en-US" sz="1400" b="0">
              <a:latin typeface="Times New Roman" charset="0"/>
            </a:endParaRPr>
          </a:p>
        </p:txBody>
      </p:sp>
    </p:spTree>
    <p:extLst>
      <p:ext uri="{BB962C8B-B14F-4D97-AF65-F5344CB8AC3E}">
        <p14:creationId xmlns:p14="http://schemas.microsoft.com/office/powerpoint/2010/main" val="17937386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ICMP</a:t>
            </a:r>
            <a:endParaRPr lang="en-US" dirty="0"/>
          </a:p>
        </p:txBody>
      </p:sp>
      <p:sp>
        <p:nvSpPr>
          <p:cNvPr id="3" name="Content Placeholder 2"/>
          <p:cNvSpPr>
            <a:spLocks noGrp="1"/>
          </p:cNvSpPr>
          <p:nvPr>
            <p:ph idx="1"/>
          </p:nvPr>
        </p:nvSpPr>
        <p:spPr/>
        <p:txBody>
          <a:bodyPr/>
          <a:lstStyle/>
          <a:p>
            <a:r>
              <a:rPr lang="en-US" dirty="0" smtClean="0"/>
              <a:t>ICMP = Internet Control Message Protocol</a:t>
            </a:r>
          </a:p>
          <a:p>
            <a:pPr lvl="1"/>
            <a:r>
              <a:rPr lang="en-US" dirty="0" smtClean="0"/>
              <a:t>Sent by routers (or hosts) to report trouble</a:t>
            </a:r>
          </a:p>
          <a:p>
            <a:endParaRPr lang="en-US" dirty="0"/>
          </a:p>
          <a:p>
            <a:r>
              <a:rPr lang="en-US" dirty="0" smtClean="0"/>
              <a:t>ICMP intended to tell host about network problems</a:t>
            </a:r>
          </a:p>
          <a:p>
            <a:pPr lvl="1"/>
            <a:r>
              <a:rPr lang="en-US" b="1" dirty="0" smtClean="0"/>
              <a:t>Diagnosis</a:t>
            </a:r>
          </a:p>
          <a:p>
            <a:pPr lvl="1"/>
            <a:r>
              <a:rPr lang="en-US" dirty="0" smtClean="0"/>
              <a:t>Won’t say more about this….</a:t>
            </a:r>
          </a:p>
          <a:p>
            <a:endParaRPr lang="en-US" dirty="0"/>
          </a:p>
          <a:p>
            <a:r>
              <a:rPr lang="en-US" dirty="0" smtClean="0"/>
              <a:t>Can exploit ICMP to elicit network information</a:t>
            </a:r>
          </a:p>
          <a:p>
            <a:pPr lvl="1"/>
            <a:r>
              <a:rPr lang="en-US" b="1" dirty="0" smtClean="0"/>
              <a:t>Discovery</a:t>
            </a:r>
          </a:p>
          <a:p>
            <a:pPr lvl="1"/>
            <a:r>
              <a:rPr lang="en-US" dirty="0" smtClean="0"/>
              <a:t>Will focus on this….</a:t>
            </a:r>
            <a:endParaRPr lang="en-US" dirty="0"/>
          </a:p>
        </p:txBody>
      </p:sp>
      <p:sp>
        <p:nvSpPr>
          <p:cNvPr id="4" name="Slide Number Placeholder 3"/>
          <p:cNvSpPr>
            <a:spLocks noGrp="1"/>
          </p:cNvSpPr>
          <p:nvPr>
            <p:ph type="sldNum" sz="quarter" idx="12"/>
          </p:nvPr>
        </p:nvSpPr>
        <p:spPr/>
        <p:txBody>
          <a:bodyPr/>
          <a:lstStyle/>
          <a:p>
            <a:fld id="{104A0A2D-594B-8E49-B425-D639F4F9ACCA}" type="slidenum">
              <a:rPr lang="en-US" smtClean="0">
                <a:solidFill>
                  <a:srgbClr val="000000"/>
                </a:solidFill>
              </a:rPr>
              <a:pPr/>
              <a:t>56</a:t>
            </a:fld>
            <a:endParaRPr lang="en-US">
              <a:solidFill>
                <a:srgbClr val="000000"/>
              </a:solidFill>
            </a:endParaRPr>
          </a:p>
        </p:txBody>
      </p:sp>
    </p:spTree>
    <p:extLst>
      <p:ext uri="{BB962C8B-B14F-4D97-AF65-F5344CB8AC3E}">
        <p14:creationId xmlns:p14="http://schemas.microsoft.com/office/powerpoint/2010/main" val="2159635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7" name="Rectangle 2"/>
          <p:cNvSpPr>
            <a:spLocks noGrp="1" noChangeArrowheads="1"/>
          </p:cNvSpPr>
          <p:nvPr>
            <p:ph type="title"/>
          </p:nvPr>
        </p:nvSpPr>
        <p:spPr/>
        <p:txBody>
          <a:bodyPr/>
          <a:lstStyle/>
          <a:p>
            <a:r>
              <a:rPr lang="en-US">
                <a:latin typeface="Helvetica" charset="0"/>
                <a:ea typeface="ＭＳ Ｐゴシック" charset="0"/>
                <a:cs typeface="ＭＳ Ｐゴシック" charset="0"/>
              </a:rPr>
              <a:t>Types of Control Messages</a:t>
            </a:r>
          </a:p>
        </p:txBody>
      </p:sp>
      <p:sp>
        <p:nvSpPr>
          <p:cNvPr id="971779" name="Rectangle 3"/>
          <p:cNvSpPr>
            <a:spLocks noGrp="1" noChangeArrowheads="1"/>
          </p:cNvSpPr>
          <p:nvPr>
            <p:ph idx="1"/>
          </p:nvPr>
        </p:nvSpPr>
        <p:spPr/>
        <p:txBody>
          <a:bodyPr/>
          <a:lstStyle/>
          <a:p>
            <a:pPr>
              <a:buClr>
                <a:schemeClr val="tx2"/>
              </a:buClr>
            </a:pPr>
            <a:r>
              <a:rPr lang="en-US" b="1">
                <a:solidFill>
                  <a:srgbClr val="0000FF"/>
                </a:solidFill>
                <a:latin typeface="Arial" charset="0"/>
                <a:cs typeface="Arial" charset="0"/>
              </a:rPr>
              <a:t>Need Fragmentation</a:t>
            </a:r>
            <a:endParaRPr lang="en-US">
              <a:latin typeface="Arial" charset="0"/>
              <a:cs typeface="Arial" charset="0"/>
            </a:endParaRPr>
          </a:p>
          <a:p>
            <a:pPr lvl="1"/>
            <a:r>
              <a:rPr lang="en-US">
                <a:latin typeface="Arial" charset="0"/>
                <a:ea typeface="Arial" charset="0"/>
                <a:cs typeface="Arial" charset="0"/>
              </a:rPr>
              <a:t>IP packet too large for link layer, DF set</a:t>
            </a:r>
          </a:p>
          <a:p>
            <a:pPr>
              <a:buClr>
                <a:schemeClr val="tx2"/>
              </a:buClr>
            </a:pPr>
            <a:r>
              <a:rPr lang="en-US" b="1">
                <a:solidFill>
                  <a:srgbClr val="0000FF"/>
                </a:solidFill>
                <a:latin typeface="Arial" charset="0"/>
                <a:cs typeface="Arial" charset="0"/>
              </a:rPr>
              <a:t>TTL Expired</a:t>
            </a:r>
            <a:endParaRPr lang="en-US">
              <a:latin typeface="Arial" charset="0"/>
              <a:cs typeface="Arial" charset="0"/>
            </a:endParaRPr>
          </a:p>
          <a:p>
            <a:pPr lvl="1"/>
            <a:r>
              <a:rPr lang="en-US">
                <a:latin typeface="Arial" charset="0"/>
                <a:ea typeface="Arial" charset="0"/>
                <a:cs typeface="Arial" charset="0"/>
              </a:rPr>
              <a:t>Decremented at each hop; generated if </a:t>
            </a:r>
            <a:r>
              <a:rPr lang="en-US">
                <a:latin typeface="Arial" charset="0"/>
                <a:ea typeface="Arial" charset="0"/>
                <a:cs typeface="Arial" charset="0"/>
                <a:sym typeface="Symbol" charset="0"/>
              </a:rPr>
              <a:t> 0</a:t>
            </a:r>
            <a:endParaRPr lang="en-US">
              <a:latin typeface="Arial" charset="0"/>
              <a:ea typeface="Arial" charset="0"/>
              <a:cs typeface="Arial" charset="0"/>
            </a:endParaRPr>
          </a:p>
          <a:p>
            <a:r>
              <a:rPr lang="en-US" b="1">
                <a:latin typeface="Arial" charset="0"/>
                <a:cs typeface="Arial" charset="0"/>
              </a:rPr>
              <a:t>Unreachable</a:t>
            </a:r>
            <a:endParaRPr lang="en-US">
              <a:latin typeface="Arial" charset="0"/>
              <a:cs typeface="Arial" charset="0"/>
            </a:endParaRPr>
          </a:p>
          <a:p>
            <a:pPr lvl="1"/>
            <a:r>
              <a:rPr lang="en-US">
                <a:latin typeface="Arial" charset="0"/>
                <a:ea typeface="Arial" charset="0"/>
                <a:cs typeface="Arial" charset="0"/>
              </a:rPr>
              <a:t>Subtypes: network / host / port</a:t>
            </a:r>
          </a:p>
          <a:p>
            <a:pPr lvl="2"/>
            <a:r>
              <a:rPr lang="en-US">
                <a:latin typeface="Arial" charset="0"/>
                <a:ea typeface="Arial" charset="0"/>
                <a:cs typeface="Arial" charset="0"/>
              </a:rPr>
              <a:t>(who generates Port Unreachable?)</a:t>
            </a:r>
          </a:p>
          <a:p>
            <a:r>
              <a:rPr lang="en-US" b="1">
                <a:latin typeface="Arial" charset="0"/>
                <a:cs typeface="Arial" charset="0"/>
              </a:rPr>
              <a:t>Source Quench</a:t>
            </a:r>
            <a:endParaRPr lang="en-US">
              <a:latin typeface="Arial" charset="0"/>
              <a:cs typeface="Arial" charset="0"/>
            </a:endParaRPr>
          </a:p>
          <a:p>
            <a:pPr lvl="1"/>
            <a:r>
              <a:rPr lang="en-US">
                <a:latin typeface="Arial" charset="0"/>
                <a:ea typeface="Arial" charset="0"/>
                <a:cs typeface="Arial" charset="0"/>
              </a:rPr>
              <a:t>Old-style signal asking sender to slow down</a:t>
            </a:r>
          </a:p>
          <a:p>
            <a:r>
              <a:rPr lang="en-US" b="1">
                <a:latin typeface="Arial" charset="0"/>
                <a:cs typeface="Arial" charset="0"/>
              </a:rPr>
              <a:t>Redirect</a:t>
            </a:r>
            <a:endParaRPr lang="en-US">
              <a:latin typeface="Arial" charset="0"/>
              <a:cs typeface="Arial" charset="0"/>
            </a:endParaRPr>
          </a:p>
          <a:p>
            <a:pPr lvl="1"/>
            <a:r>
              <a:rPr lang="en-US">
                <a:latin typeface="Arial" charset="0"/>
                <a:ea typeface="Arial" charset="0"/>
                <a:cs typeface="Arial" charset="0"/>
              </a:rPr>
              <a:t>Tells source to use a different local router</a:t>
            </a:r>
          </a:p>
        </p:txBody>
      </p:sp>
      <p:sp>
        <p:nvSpPr>
          <p:cNvPr id="82946" name="Slide Number Placeholder 3"/>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eaLnBrk="1" hangingPunct="1"/>
            <a:fld id="{15774F0A-3C2C-2A4B-AE86-305E717563AB}" type="slidenum">
              <a:rPr lang="en-US" sz="1400" b="0">
                <a:latin typeface="Times New Roman" charset="0"/>
              </a:rPr>
              <a:pPr eaLnBrk="1" hangingPunct="1"/>
              <a:t>57</a:t>
            </a:fld>
            <a:endParaRPr lang="en-US" sz="1400" b="0">
              <a:latin typeface="Times New Roman" charset="0"/>
            </a:endParaRPr>
          </a:p>
        </p:txBody>
      </p:sp>
    </p:spTree>
    <p:extLst>
      <p:ext uri="{BB962C8B-B14F-4D97-AF65-F5344CB8AC3E}">
        <p14:creationId xmlns:p14="http://schemas.microsoft.com/office/powerpoint/2010/main" val="9901548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7177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71779">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71779">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71779">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71779">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71779">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71779">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71779">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71779">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71779">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71779">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1779" grpId="0"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3" name="Rectangle 2"/>
          <p:cNvSpPr>
            <a:spLocks noGrp="1" noChangeArrowheads="1"/>
          </p:cNvSpPr>
          <p:nvPr>
            <p:ph type="title"/>
          </p:nvPr>
        </p:nvSpPr>
        <p:spPr/>
        <p:txBody>
          <a:bodyPr/>
          <a:lstStyle/>
          <a:p>
            <a:r>
              <a:rPr lang="en-US">
                <a:latin typeface="Helvetica" charset="0"/>
                <a:ea typeface="ＭＳ Ｐゴシック" charset="0"/>
                <a:cs typeface="ＭＳ Ｐゴシック" charset="0"/>
              </a:rPr>
              <a:t>Path MTU Discovery</a:t>
            </a:r>
          </a:p>
        </p:txBody>
      </p:sp>
      <p:sp>
        <p:nvSpPr>
          <p:cNvPr id="973827" name="Rectangle 3"/>
          <p:cNvSpPr>
            <a:spLocks noGrp="1" noChangeArrowheads="1"/>
          </p:cNvSpPr>
          <p:nvPr>
            <p:ph idx="1"/>
          </p:nvPr>
        </p:nvSpPr>
        <p:spPr/>
        <p:txBody>
          <a:bodyPr/>
          <a:lstStyle/>
          <a:p>
            <a:pPr>
              <a:buClr>
                <a:schemeClr val="tx2"/>
              </a:buClr>
            </a:pPr>
            <a:r>
              <a:rPr lang="en-US" dirty="0">
                <a:solidFill>
                  <a:srgbClr val="0000FF"/>
                </a:solidFill>
                <a:latin typeface="Arial" charset="0"/>
                <a:cs typeface="Arial" charset="0"/>
              </a:rPr>
              <a:t>MTU</a:t>
            </a:r>
            <a:r>
              <a:rPr lang="en-US" dirty="0">
                <a:latin typeface="Arial" charset="0"/>
                <a:cs typeface="Arial" charset="0"/>
              </a:rPr>
              <a:t> = Maximum Transmission Unit</a:t>
            </a:r>
          </a:p>
          <a:p>
            <a:pPr lvl="1"/>
            <a:r>
              <a:rPr lang="en-US" dirty="0">
                <a:latin typeface="Arial" charset="0"/>
                <a:ea typeface="Arial" charset="0"/>
                <a:cs typeface="Arial" charset="0"/>
              </a:rPr>
              <a:t>Largest IP packet that a </a:t>
            </a:r>
            <a:r>
              <a:rPr lang="en-US" u="sng" dirty="0">
                <a:latin typeface="Arial" charset="0"/>
                <a:ea typeface="Arial" charset="0"/>
                <a:cs typeface="Arial" charset="0"/>
              </a:rPr>
              <a:t>link</a:t>
            </a:r>
            <a:r>
              <a:rPr lang="en-US" dirty="0">
                <a:latin typeface="Arial" charset="0"/>
                <a:ea typeface="Arial" charset="0"/>
                <a:cs typeface="Arial" charset="0"/>
              </a:rPr>
              <a:t> supports</a:t>
            </a:r>
          </a:p>
          <a:p>
            <a:pPr>
              <a:buClr>
                <a:schemeClr val="tx2"/>
              </a:buClr>
            </a:pPr>
            <a:r>
              <a:rPr lang="en-US" dirty="0">
                <a:solidFill>
                  <a:srgbClr val="0000FF"/>
                </a:solidFill>
                <a:latin typeface="Arial" charset="0"/>
                <a:cs typeface="Arial" charset="0"/>
              </a:rPr>
              <a:t>Path MTU</a:t>
            </a:r>
            <a:r>
              <a:rPr lang="en-US" dirty="0">
                <a:latin typeface="Arial" charset="0"/>
                <a:cs typeface="Arial" charset="0"/>
              </a:rPr>
              <a:t> (PMTU) = minimum </a:t>
            </a:r>
            <a:r>
              <a:rPr lang="en-US" dirty="0">
                <a:solidFill>
                  <a:srgbClr val="0000FF"/>
                </a:solidFill>
                <a:latin typeface="Arial" charset="0"/>
                <a:cs typeface="Arial" charset="0"/>
              </a:rPr>
              <a:t>end-to-end</a:t>
            </a:r>
            <a:r>
              <a:rPr lang="en-US" dirty="0">
                <a:latin typeface="Arial" charset="0"/>
                <a:cs typeface="Arial" charset="0"/>
              </a:rPr>
              <a:t> MTU</a:t>
            </a:r>
          </a:p>
          <a:p>
            <a:pPr lvl="1"/>
            <a:r>
              <a:rPr lang="en-US" dirty="0">
                <a:latin typeface="Arial" charset="0"/>
                <a:ea typeface="Arial" charset="0"/>
                <a:cs typeface="Arial" charset="0"/>
              </a:rPr>
              <a:t>M</a:t>
            </a:r>
            <a:r>
              <a:rPr lang="en-US" dirty="0" smtClean="0">
                <a:latin typeface="Arial" charset="0"/>
                <a:ea typeface="Arial" charset="0"/>
                <a:cs typeface="Arial" charset="0"/>
              </a:rPr>
              <a:t>ust </a:t>
            </a:r>
            <a:r>
              <a:rPr lang="en-US" dirty="0">
                <a:latin typeface="Arial" charset="0"/>
                <a:ea typeface="Arial" charset="0"/>
                <a:cs typeface="Arial" charset="0"/>
              </a:rPr>
              <a:t>keep datagrams no larger to avoid fragmentation</a:t>
            </a:r>
          </a:p>
          <a:p>
            <a:r>
              <a:rPr lang="en-US" dirty="0">
                <a:latin typeface="Arial" charset="0"/>
                <a:cs typeface="Arial" charset="0"/>
              </a:rPr>
              <a:t>How does the sender know the PMTU is?</a:t>
            </a:r>
          </a:p>
          <a:p>
            <a:r>
              <a:rPr lang="en-US" dirty="0">
                <a:latin typeface="Arial" charset="0"/>
                <a:cs typeface="Arial" charset="0"/>
              </a:rPr>
              <a:t>Strategy (RFC 1191):</a:t>
            </a:r>
          </a:p>
          <a:p>
            <a:pPr lvl="1"/>
            <a:r>
              <a:rPr lang="en-US" b="1" dirty="0">
                <a:latin typeface="Arial" charset="0"/>
                <a:ea typeface="Arial" charset="0"/>
                <a:cs typeface="Arial" charset="0"/>
              </a:rPr>
              <a:t>Try</a:t>
            </a:r>
            <a:r>
              <a:rPr lang="en-US" dirty="0">
                <a:latin typeface="Arial" charset="0"/>
                <a:ea typeface="Arial" charset="0"/>
                <a:cs typeface="Arial" charset="0"/>
              </a:rPr>
              <a:t> a desired value</a:t>
            </a:r>
          </a:p>
          <a:p>
            <a:pPr lvl="1"/>
            <a:r>
              <a:rPr lang="en-US" dirty="0">
                <a:latin typeface="Arial" charset="0"/>
                <a:ea typeface="Arial" charset="0"/>
                <a:cs typeface="Arial" charset="0"/>
              </a:rPr>
              <a:t>Set </a:t>
            </a:r>
            <a:r>
              <a:rPr lang="en-US" b="1" dirty="0">
                <a:solidFill>
                  <a:srgbClr val="0000FF"/>
                </a:solidFill>
                <a:latin typeface="Arial" charset="0"/>
                <a:ea typeface="Arial" charset="0"/>
                <a:cs typeface="Arial" charset="0"/>
              </a:rPr>
              <a:t>DF</a:t>
            </a:r>
            <a:r>
              <a:rPr lang="en-US" dirty="0">
                <a:latin typeface="Arial" charset="0"/>
                <a:ea typeface="Arial" charset="0"/>
                <a:cs typeface="Arial" charset="0"/>
              </a:rPr>
              <a:t> to prevent fragmentation</a:t>
            </a:r>
          </a:p>
          <a:p>
            <a:pPr lvl="1"/>
            <a:r>
              <a:rPr lang="en-US" dirty="0">
                <a:latin typeface="Arial" charset="0"/>
                <a:ea typeface="Arial" charset="0"/>
                <a:cs typeface="Arial" charset="0"/>
              </a:rPr>
              <a:t>Upon receiving </a:t>
            </a:r>
            <a:r>
              <a:rPr lang="en-US" b="1" dirty="0">
                <a:latin typeface="Arial" charset="0"/>
                <a:ea typeface="Arial" charset="0"/>
                <a:cs typeface="Arial" charset="0"/>
              </a:rPr>
              <a:t>Need Fragmentation</a:t>
            </a:r>
            <a:r>
              <a:rPr lang="en-US" dirty="0">
                <a:latin typeface="Arial" charset="0"/>
                <a:ea typeface="Arial" charset="0"/>
                <a:cs typeface="Arial" charset="0"/>
              </a:rPr>
              <a:t> ICMP …</a:t>
            </a:r>
          </a:p>
          <a:p>
            <a:pPr lvl="2"/>
            <a:r>
              <a:rPr lang="en-US" dirty="0">
                <a:latin typeface="Arial" charset="0"/>
                <a:ea typeface="Arial" charset="0"/>
                <a:cs typeface="Arial" charset="0"/>
              </a:rPr>
              <a:t>… oops, that </a:t>
            </a:r>
            <a:r>
              <a:rPr lang="en-US" dirty="0" err="1">
                <a:latin typeface="Arial" charset="0"/>
                <a:ea typeface="Arial" charset="0"/>
                <a:cs typeface="Arial" charset="0"/>
              </a:rPr>
              <a:t>didn</a:t>
            </a:r>
            <a:r>
              <a:rPr lang="ja-JP" altLang="en-US" dirty="0">
                <a:latin typeface="Arial" charset="0"/>
                <a:ea typeface="Arial" charset="0"/>
                <a:cs typeface="Arial" charset="0"/>
              </a:rPr>
              <a:t>’</a:t>
            </a:r>
            <a:r>
              <a:rPr lang="en-US" dirty="0">
                <a:latin typeface="Arial" charset="0"/>
                <a:ea typeface="Arial" charset="0"/>
                <a:cs typeface="Arial" charset="0"/>
              </a:rPr>
              <a:t>t work, try a smaller value</a:t>
            </a:r>
          </a:p>
        </p:txBody>
      </p:sp>
      <p:sp>
        <p:nvSpPr>
          <p:cNvPr id="87042" name="Slide Number Placeholder 3"/>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eaLnBrk="1" hangingPunct="1"/>
            <a:fld id="{7FD3E5E1-E129-0048-9591-DCF0D2F7A20E}" type="slidenum">
              <a:rPr lang="en-US" sz="1400" b="0">
                <a:latin typeface="Times New Roman" charset="0"/>
              </a:rPr>
              <a:pPr eaLnBrk="1" hangingPunct="1"/>
              <a:t>58</a:t>
            </a:fld>
            <a:endParaRPr lang="en-US" sz="1400" b="0">
              <a:latin typeface="Times New Roman" charset="0"/>
            </a:endParaRPr>
          </a:p>
        </p:txBody>
      </p:sp>
    </p:spTree>
    <p:extLst>
      <p:ext uri="{BB962C8B-B14F-4D97-AF65-F5344CB8AC3E}">
        <p14:creationId xmlns:p14="http://schemas.microsoft.com/office/powerpoint/2010/main" val="4522399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7382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73827">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73827">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73827">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73827">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73827">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73827">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73827">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73827">
                                            <p:txEl>
                                              <p:pRg st="8" end="8"/>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7382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3827" grpId="0" build="p"/>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9" name="Rectangle 2"/>
          <p:cNvSpPr>
            <a:spLocks noGrp="1" noChangeArrowheads="1"/>
          </p:cNvSpPr>
          <p:nvPr>
            <p:ph type="title"/>
          </p:nvPr>
        </p:nvSpPr>
        <p:spPr/>
        <p:txBody>
          <a:bodyPr/>
          <a:lstStyle/>
          <a:p>
            <a:r>
              <a:rPr lang="en-US" sz="3200">
                <a:latin typeface="Helvetica" charset="0"/>
                <a:ea typeface="ＭＳ Ｐゴシック" charset="0"/>
                <a:cs typeface="ＭＳ Ｐゴシック" charset="0"/>
              </a:rPr>
              <a:t>Discovering Routing via </a:t>
            </a:r>
            <a:r>
              <a:rPr lang="en-US" sz="3200" i="1">
                <a:latin typeface="Helvetica" charset="0"/>
                <a:ea typeface="ＭＳ Ｐゴシック" charset="0"/>
                <a:cs typeface="ＭＳ Ｐゴシック" charset="0"/>
              </a:rPr>
              <a:t>Time Exceeded</a:t>
            </a:r>
            <a:endParaRPr lang="en-US">
              <a:latin typeface="Helvetica" charset="0"/>
              <a:ea typeface="ＭＳ Ｐゴシック" charset="0"/>
              <a:cs typeface="ＭＳ Ｐゴシック" charset="0"/>
            </a:endParaRPr>
          </a:p>
        </p:txBody>
      </p:sp>
      <p:sp>
        <p:nvSpPr>
          <p:cNvPr id="977949" name="Rectangle 29"/>
          <p:cNvSpPr>
            <a:spLocks noGrp="1" noChangeArrowheads="1"/>
          </p:cNvSpPr>
          <p:nvPr>
            <p:ph idx="1"/>
          </p:nvPr>
        </p:nvSpPr>
        <p:spPr/>
        <p:txBody>
          <a:bodyPr/>
          <a:lstStyle/>
          <a:p>
            <a:r>
              <a:rPr lang="en-US" dirty="0">
                <a:latin typeface="Arial" charset="0"/>
                <a:cs typeface="Arial" charset="0"/>
              </a:rPr>
              <a:t>Host sends an IP packet</a:t>
            </a:r>
          </a:p>
          <a:p>
            <a:pPr lvl="1"/>
            <a:r>
              <a:rPr lang="en-US" dirty="0">
                <a:latin typeface="Arial" charset="0"/>
                <a:ea typeface="Arial" charset="0"/>
                <a:cs typeface="Arial" charset="0"/>
              </a:rPr>
              <a:t>Each router decrements the time-to-live field</a:t>
            </a:r>
          </a:p>
          <a:p>
            <a:r>
              <a:rPr lang="en-US" dirty="0">
                <a:latin typeface="Arial" charset="0"/>
                <a:cs typeface="Arial" charset="0"/>
              </a:rPr>
              <a:t>If </a:t>
            </a:r>
            <a:r>
              <a:rPr lang="en-US" b="1" dirty="0">
                <a:latin typeface="Arial" charset="0"/>
                <a:cs typeface="Arial" charset="0"/>
              </a:rPr>
              <a:t>TTL</a:t>
            </a:r>
            <a:r>
              <a:rPr lang="en-US" dirty="0">
                <a:latin typeface="Arial" charset="0"/>
                <a:cs typeface="Arial" charset="0"/>
              </a:rPr>
              <a:t> reaches 0</a:t>
            </a:r>
          </a:p>
          <a:p>
            <a:pPr lvl="1"/>
            <a:r>
              <a:rPr lang="en-US" dirty="0">
                <a:latin typeface="Arial" charset="0"/>
                <a:ea typeface="Arial" charset="0"/>
                <a:cs typeface="Arial" charset="0"/>
              </a:rPr>
              <a:t>Router sends </a:t>
            </a:r>
            <a:r>
              <a:rPr lang="en-US" b="1" dirty="0">
                <a:latin typeface="Arial" charset="0"/>
                <a:ea typeface="Arial" charset="0"/>
                <a:cs typeface="Arial" charset="0"/>
              </a:rPr>
              <a:t>Time Exceeded</a:t>
            </a:r>
            <a:r>
              <a:rPr lang="en-US" dirty="0">
                <a:latin typeface="Arial" charset="0"/>
                <a:ea typeface="Arial" charset="0"/>
                <a:cs typeface="Arial" charset="0"/>
              </a:rPr>
              <a:t> ICMP back to the source</a:t>
            </a:r>
          </a:p>
          <a:p>
            <a:pPr lvl="1"/>
            <a:r>
              <a:rPr lang="en-US" dirty="0">
                <a:latin typeface="Arial" charset="0"/>
                <a:ea typeface="Arial" charset="0"/>
                <a:cs typeface="Arial" charset="0"/>
              </a:rPr>
              <a:t>Message </a:t>
            </a:r>
            <a:r>
              <a:rPr lang="en-US" dirty="0">
                <a:solidFill>
                  <a:srgbClr val="FF0000"/>
                </a:solidFill>
                <a:latin typeface="Arial" charset="0"/>
                <a:ea typeface="Arial" charset="0"/>
                <a:cs typeface="Arial" charset="0"/>
              </a:rPr>
              <a:t>identifies router sending it</a:t>
            </a:r>
          </a:p>
          <a:p>
            <a:pPr lvl="2"/>
            <a:r>
              <a:rPr lang="en-US" dirty="0">
                <a:latin typeface="Arial" charset="0"/>
                <a:ea typeface="Arial" charset="0"/>
                <a:cs typeface="Arial" charset="0"/>
              </a:rPr>
              <a:t>Since ICMP is sent using IP, it</a:t>
            </a:r>
            <a:r>
              <a:rPr lang="ja-JP" altLang="en-US" dirty="0">
                <a:latin typeface="Arial" charset="0"/>
                <a:ea typeface="Arial" charset="0"/>
                <a:cs typeface="Arial" charset="0"/>
              </a:rPr>
              <a:t>’</a:t>
            </a:r>
            <a:r>
              <a:rPr lang="en-US" dirty="0">
                <a:latin typeface="Arial" charset="0"/>
                <a:ea typeface="Arial" charset="0"/>
                <a:cs typeface="Arial" charset="0"/>
              </a:rPr>
              <a:t>s just the IP source </a:t>
            </a:r>
            <a:r>
              <a:rPr lang="en-US" dirty="0" smtClean="0">
                <a:latin typeface="Arial" charset="0"/>
                <a:ea typeface="Arial" charset="0"/>
                <a:cs typeface="Arial" charset="0"/>
              </a:rPr>
              <a:t>address</a:t>
            </a:r>
          </a:p>
          <a:p>
            <a:pPr lvl="2"/>
            <a:r>
              <a:rPr lang="en-US" dirty="0" smtClean="0">
                <a:latin typeface="Arial" charset="0"/>
                <a:ea typeface="Arial" charset="0"/>
                <a:cs typeface="Arial" charset="0"/>
              </a:rPr>
              <a:t>And can use PTR record to find name of router</a:t>
            </a:r>
            <a:endParaRPr lang="en-US" dirty="0">
              <a:latin typeface="Arial" charset="0"/>
              <a:ea typeface="Arial" charset="0"/>
              <a:cs typeface="Arial" charset="0"/>
            </a:endParaRPr>
          </a:p>
        </p:txBody>
      </p:sp>
      <p:sp>
        <p:nvSpPr>
          <p:cNvPr id="91138" name="Slide Number Placeholder 3"/>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eaLnBrk="1" hangingPunct="1"/>
            <a:fld id="{585F3989-0E0C-604E-BFEA-289FA8223B41}" type="slidenum">
              <a:rPr lang="en-US" sz="1400" b="0">
                <a:latin typeface="Times New Roman" charset="0"/>
              </a:rPr>
              <a:pPr eaLnBrk="1" hangingPunct="1"/>
              <a:t>59</a:t>
            </a:fld>
            <a:endParaRPr lang="en-US" sz="1400" b="0">
              <a:latin typeface="Times New Roman" charset="0"/>
            </a:endParaRPr>
          </a:p>
        </p:txBody>
      </p:sp>
      <p:grpSp>
        <p:nvGrpSpPr>
          <p:cNvPr id="91140" name="Group 33"/>
          <p:cNvGrpSpPr>
            <a:grpSpLocks/>
          </p:cNvGrpSpPr>
          <p:nvPr/>
        </p:nvGrpSpPr>
        <p:grpSpPr bwMode="auto">
          <a:xfrm>
            <a:off x="576263" y="4445000"/>
            <a:ext cx="8108950" cy="2055813"/>
            <a:chOff x="363" y="2800"/>
            <a:chExt cx="5108" cy="1295"/>
          </a:xfrm>
        </p:grpSpPr>
        <p:sp>
          <p:nvSpPr>
            <p:cNvPr id="91145" name="Line 3"/>
            <p:cNvSpPr>
              <a:spLocks noChangeShapeType="1"/>
            </p:cNvSpPr>
            <p:nvPr/>
          </p:nvSpPr>
          <p:spPr bwMode="auto">
            <a:xfrm>
              <a:off x="628" y="3402"/>
              <a:ext cx="1632" cy="0"/>
            </a:xfrm>
            <a:prstGeom prst="line">
              <a:avLst/>
            </a:prstGeom>
            <a:noFill/>
            <a:ln w="76200" cmpd="tri">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91146" name="Line 4"/>
            <p:cNvSpPr>
              <a:spLocks noChangeShapeType="1"/>
            </p:cNvSpPr>
            <p:nvPr/>
          </p:nvSpPr>
          <p:spPr bwMode="auto">
            <a:xfrm>
              <a:off x="1396" y="3226"/>
              <a:ext cx="0" cy="192"/>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91147" name="Line 5"/>
            <p:cNvSpPr>
              <a:spLocks noChangeShapeType="1"/>
            </p:cNvSpPr>
            <p:nvPr/>
          </p:nvSpPr>
          <p:spPr bwMode="auto">
            <a:xfrm>
              <a:off x="2068" y="3210"/>
              <a:ext cx="0" cy="192"/>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91148" name="Rectangle 6"/>
            <p:cNvSpPr>
              <a:spLocks noChangeArrowheads="1"/>
            </p:cNvSpPr>
            <p:nvPr/>
          </p:nvSpPr>
          <p:spPr bwMode="auto">
            <a:xfrm>
              <a:off x="1190" y="3018"/>
              <a:ext cx="394" cy="220"/>
            </a:xfrm>
            <a:prstGeom prst="rect">
              <a:avLst/>
            </a:prstGeom>
            <a:solidFill>
              <a:srgbClr val="CCFFFF"/>
            </a:solidFill>
            <a:ln w="12700">
              <a:solidFill>
                <a:schemeClr val="tx1"/>
              </a:solidFill>
              <a:miter lim="800000"/>
              <a:headEnd/>
              <a:tailEnd/>
            </a:ln>
          </p:spPr>
          <p:txBody>
            <a:bodyPr wrap="none" anchor="ctr">
              <a:spAutoFit/>
            </a:bodyPr>
            <a:lstStyle/>
            <a:p>
              <a:pPr algn="ctr" eaLnBrk="0" hangingPunct="0"/>
              <a:r>
                <a:rPr lang="en-US" sz="1600">
                  <a:latin typeface="Helvetica" charset="0"/>
                </a:rPr>
                <a:t>host</a:t>
              </a:r>
            </a:p>
          </p:txBody>
        </p:sp>
        <p:sp>
          <p:nvSpPr>
            <p:cNvPr id="91149" name="Rectangle 7"/>
            <p:cNvSpPr>
              <a:spLocks noChangeArrowheads="1"/>
            </p:cNvSpPr>
            <p:nvPr/>
          </p:nvSpPr>
          <p:spPr bwMode="auto">
            <a:xfrm>
              <a:off x="1863" y="3018"/>
              <a:ext cx="394" cy="220"/>
            </a:xfrm>
            <a:prstGeom prst="rect">
              <a:avLst/>
            </a:prstGeom>
            <a:solidFill>
              <a:srgbClr val="CCFFFF"/>
            </a:solidFill>
            <a:ln w="12700">
              <a:solidFill>
                <a:schemeClr val="tx1"/>
              </a:solidFill>
              <a:miter lim="800000"/>
              <a:headEnd/>
              <a:tailEnd/>
            </a:ln>
          </p:spPr>
          <p:txBody>
            <a:bodyPr wrap="none" anchor="ctr">
              <a:spAutoFit/>
            </a:bodyPr>
            <a:lstStyle/>
            <a:p>
              <a:pPr algn="ctr" eaLnBrk="0" hangingPunct="0"/>
              <a:r>
                <a:rPr lang="en-US" sz="1600">
                  <a:latin typeface="Helvetica" charset="0"/>
                </a:rPr>
                <a:t>DNS</a:t>
              </a:r>
            </a:p>
          </p:txBody>
        </p:sp>
        <p:sp>
          <p:nvSpPr>
            <p:cNvPr id="91150" name="Text Box 8"/>
            <p:cNvSpPr txBox="1">
              <a:spLocks noChangeArrowheads="1"/>
            </p:cNvSpPr>
            <p:nvPr/>
          </p:nvSpPr>
          <p:spPr bwMode="auto">
            <a:xfrm>
              <a:off x="1589" y="2970"/>
              <a:ext cx="223" cy="2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anchor="ctr">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ctr"/>
              <a:r>
                <a:rPr lang="en-US" sz="1600">
                  <a:latin typeface="Helvetica" charset="0"/>
                </a:rPr>
                <a:t>...</a:t>
              </a:r>
            </a:p>
          </p:txBody>
        </p:sp>
        <p:sp>
          <p:nvSpPr>
            <p:cNvPr id="91151" name="Line 9"/>
            <p:cNvSpPr>
              <a:spLocks noChangeShapeType="1"/>
            </p:cNvSpPr>
            <p:nvPr/>
          </p:nvSpPr>
          <p:spPr bwMode="auto">
            <a:xfrm>
              <a:off x="3556" y="3402"/>
              <a:ext cx="1632" cy="0"/>
            </a:xfrm>
            <a:prstGeom prst="line">
              <a:avLst/>
            </a:prstGeom>
            <a:noFill/>
            <a:ln w="76200" cmpd="tri">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91152" name="Line 10"/>
            <p:cNvSpPr>
              <a:spLocks noChangeShapeType="1"/>
            </p:cNvSpPr>
            <p:nvPr/>
          </p:nvSpPr>
          <p:spPr bwMode="auto">
            <a:xfrm>
              <a:off x="3748" y="3210"/>
              <a:ext cx="0" cy="192"/>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91153" name="Line 11"/>
            <p:cNvSpPr>
              <a:spLocks noChangeShapeType="1"/>
            </p:cNvSpPr>
            <p:nvPr/>
          </p:nvSpPr>
          <p:spPr bwMode="auto">
            <a:xfrm>
              <a:off x="4324" y="3210"/>
              <a:ext cx="0" cy="192"/>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91154" name="Line 12"/>
            <p:cNvSpPr>
              <a:spLocks noChangeShapeType="1"/>
            </p:cNvSpPr>
            <p:nvPr/>
          </p:nvSpPr>
          <p:spPr bwMode="auto">
            <a:xfrm>
              <a:off x="4996" y="3210"/>
              <a:ext cx="0" cy="192"/>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91155" name="Rectangle 13"/>
            <p:cNvSpPr>
              <a:spLocks noChangeArrowheads="1"/>
            </p:cNvSpPr>
            <p:nvPr/>
          </p:nvSpPr>
          <p:spPr bwMode="auto">
            <a:xfrm>
              <a:off x="3554" y="3030"/>
              <a:ext cx="394" cy="220"/>
            </a:xfrm>
            <a:prstGeom prst="rect">
              <a:avLst/>
            </a:prstGeom>
            <a:solidFill>
              <a:srgbClr val="CCFFFF"/>
            </a:solidFill>
            <a:ln w="12700">
              <a:solidFill>
                <a:schemeClr val="tx1"/>
              </a:solidFill>
              <a:miter lim="800000"/>
              <a:headEnd/>
              <a:tailEnd/>
            </a:ln>
          </p:spPr>
          <p:txBody>
            <a:bodyPr wrap="none" anchor="ctr">
              <a:spAutoFit/>
            </a:bodyPr>
            <a:lstStyle/>
            <a:p>
              <a:pPr algn="ctr" eaLnBrk="0" hangingPunct="0"/>
              <a:r>
                <a:rPr lang="en-US" sz="1600">
                  <a:latin typeface="Helvetica" charset="0"/>
                </a:rPr>
                <a:t>host</a:t>
              </a:r>
            </a:p>
          </p:txBody>
        </p:sp>
        <p:sp>
          <p:nvSpPr>
            <p:cNvPr id="91156" name="Rectangle 14"/>
            <p:cNvSpPr>
              <a:spLocks noChangeArrowheads="1"/>
            </p:cNvSpPr>
            <p:nvPr/>
          </p:nvSpPr>
          <p:spPr bwMode="auto">
            <a:xfrm>
              <a:off x="4118" y="3018"/>
              <a:ext cx="394" cy="220"/>
            </a:xfrm>
            <a:prstGeom prst="rect">
              <a:avLst/>
            </a:prstGeom>
            <a:solidFill>
              <a:srgbClr val="CCFFFF"/>
            </a:solidFill>
            <a:ln w="12700">
              <a:solidFill>
                <a:schemeClr val="tx1"/>
              </a:solidFill>
              <a:miter lim="800000"/>
              <a:headEnd/>
              <a:tailEnd/>
            </a:ln>
          </p:spPr>
          <p:txBody>
            <a:bodyPr wrap="none" anchor="ctr">
              <a:spAutoFit/>
            </a:bodyPr>
            <a:lstStyle/>
            <a:p>
              <a:pPr algn="ctr" eaLnBrk="0" hangingPunct="0"/>
              <a:r>
                <a:rPr lang="en-US" sz="1600">
                  <a:latin typeface="Helvetica" charset="0"/>
                </a:rPr>
                <a:t>host</a:t>
              </a:r>
            </a:p>
          </p:txBody>
        </p:sp>
        <p:sp>
          <p:nvSpPr>
            <p:cNvPr id="91157" name="Rectangle 15"/>
            <p:cNvSpPr>
              <a:spLocks noChangeArrowheads="1"/>
            </p:cNvSpPr>
            <p:nvPr/>
          </p:nvSpPr>
          <p:spPr bwMode="auto">
            <a:xfrm>
              <a:off x="4791" y="3018"/>
              <a:ext cx="394" cy="220"/>
            </a:xfrm>
            <a:prstGeom prst="rect">
              <a:avLst/>
            </a:prstGeom>
            <a:solidFill>
              <a:srgbClr val="CCFFFF"/>
            </a:solidFill>
            <a:ln w="12700">
              <a:solidFill>
                <a:schemeClr val="tx1"/>
              </a:solidFill>
              <a:miter lim="800000"/>
              <a:headEnd/>
              <a:tailEnd/>
            </a:ln>
          </p:spPr>
          <p:txBody>
            <a:bodyPr wrap="none" anchor="ctr">
              <a:spAutoFit/>
            </a:bodyPr>
            <a:lstStyle/>
            <a:p>
              <a:pPr algn="ctr" eaLnBrk="0" hangingPunct="0"/>
              <a:r>
                <a:rPr lang="en-US" sz="1600">
                  <a:latin typeface="Helvetica" charset="0"/>
                </a:rPr>
                <a:t>DNS</a:t>
              </a:r>
            </a:p>
          </p:txBody>
        </p:sp>
        <p:sp>
          <p:nvSpPr>
            <p:cNvPr id="91158" name="Text Box 16"/>
            <p:cNvSpPr txBox="1">
              <a:spLocks noChangeArrowheads="1"/>
            </p:cNvSpPr>
            <p:nvPr/>
          </p:nvSpPr>
          <p:spPr bwMode="auto">
            <a:xfrm>
              <a:off x="4517" y="2970"/>
              <a:ext cx="223" cy="2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anchor="ctr">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ctr"/>
              <a:r>
                <a:rPr lang="en-US" sz="1600">
                  <a:latin typeface="Helvetica" charset="0"/>
                </a:rPr>
                <a:t>...</a:t>
              </a:r>
            </a:p>
          </p:txBody>
        </p:sp>
        <p:sp>
          <p:nvSpPr>
            <p:cNvPr id="91159" name="AutoShape 17"/>
            <p:cNvSpPr>
              <a:spLocks noChangeArrowheads="1"/>
            </p:cNvSpPr>
            <p:nvPr/>
          </p:nvSpPr>
          <p:spPr bwMode="auto">
            <a:xfrm>
              <a:off x="2740" y="3855"/>
              <a:ext cx="384" cy="240"/>
            </a:xfrm>
            <a:prstGeom prst="roundRect">
              <a:avLst>
                <a:gd name="adj" fmla="val 16667"/>
              </a:avLst>
            </a:prstGeom>
            <a:solidFill>
              <a:srgbClr val="FF99CC"/>
            </a:solidFill>
            <a:ln w="12700">
              <a:solidFill>
                <a:schemeClr val="tx1"/>
              </a:solidFill>
              <a:round/>
              <a:headEnd/>
              <a:tailEnd/>
            </a:ln>
          </p:spPr>
          <p:txBody>
            <a:bodyPr wrap="none" anchor="ctr"/>
            <a:lstStyle/>
            <a:p>
              <a:pPr algn="ctr" eaLnBrk="0" hangingPunct="0"/>
              <a:r>
                <a:rPr lang="en-US" sz="1600">
                  <a:latin typeface="Helvetica" charset="0"/>
                </a:rPr>
                <a:t>router</a:t>
              </a:r>
            </a:p>
          </p:txBody>
        </p:sp>
        <p:sp>
          <p:nvSpPr>
            <p:cNvPr id="91160" name="Line 18"/>
            <p:cNvSpPr>
              <a:spLocks noChangeShapeType="1"/>
            </p:cNvSpPr>
            <p:nvPr/>
          </p:nvSpPr>
          <p:spPr bwMode="auto">
            <a:xfrm>
              <a:off x="1791" y="3377"/>
              <a:ext cx="0" cy="476"/>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91161" name="AutoShape 19"/>
            <p:cNvSpPr>
              <a:spLocks noChangeArrowheads="1"/>
            </p:cNvSpPr>
            <p:nvPr/>
          </p:nvSpPr>
          <p:spPr bwMode="auto">
            <a:xfrm>
              <a:off x="3892" y="3855"/>
              <a:ext cx="384" cy="240"/>
            </a:xfrm>
            <a:prstGeom prst="roundRect">
              <a:avLst>
                <a:gd name="adj" fmla="val 16667"/>
              </a:avLst>
            </a:prstGeom>
            <a:solidFill>
              <a:srgbClr val="FF99CC"/>
            </a:solidFill>
            <a:ln w="12700">
              <a:solidFill>
                <a:schemeClr val="tx1"/>
              </a:solidFill>
              <a:round/>
              <a:headEnd/>
              <a:tailEnd/>
            </a:ln>
          </p:spPr>
          <p:txBody>
            <a:bodyPr wrap="none" anchor="ctr"/>
            <a:lstStyle/>
            <a:p>
              <a:pPr algn="ctr" eaLnBrk="0" hangingPunct="0"/>
              <a:r>
                <a:rPr lang="en-US" sz="1600">
                  <a:latin typeface="Helvetica" charset="0"/>
                </a:rPr>
                <a:t>router</a:t>
              </a:r>
            </a:p>
          </p:txBody>
        </p:sp>
        <p:sp>
          <p:nvSpPr>
            <p:cNvPr id="91162" name="Line 20"/>
            <p:cNvSpPr>
              <a:spLocks noChangeShapeType="1"/>
            </p:cNvSpPr>
            <p:nvPr/>
          </p:nvSpPr>
          <p:spPr bwMode="auto">
            <a:xfrm flipH="1">
              <a:off x="4090" y="3394"/>
              <a:ext cx="0" cy="451"/>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91163" name="Line 21"/>
            <p:cNvSpPr>
              <a:spLocks noChangeShapeType="1"/>
            </p:cNvSpPr>
            <p:nvPr/>
          </p:nvSpPr>
          <p:spPr bwMode="auto">
            <a:xfrm>
              <a:off x="1972" y="3951"/>
              <a:ext cx="768" cy="0"/>
            </a:xfrm>
            <a:prstGeom prst="line">
              <a:avLst/>
            </a:prstGeom>
            <a:noFill/>
            <a:ln w="762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91164" name="Line 22"/>
            <p:cNvSpPr>
              <a:spLocks noChangeShapeType="1"/>
            </p:cNvSpPr>
            <p:nvPr/>
          </p:nvSpPr>
          <p:spPr bwMode="auto">
            <a:xfrm>
              <a:off x="3124" y="3951"/>
              <a:ext cx="768" cy="0"/>
            </a:xfrm>
            <a:prstGeom prst="line">
              <a:avLst/>
            </a:prstGeom>
            <a:noFill/>
            <a:ln w="762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91165" name="AutoShape 23"/>
            <p:cNvSpPr>
              <a:spLocks noChangeArrowheads="1"/>
            </p:cNvSpPr>
            <p:nvPr/>
          </p:nvSpPr>
          <p:spPr bwMode="auto">
            <a:xfrm>
              <a:off x="1601" y="3853"/>
              <a:ext cx="384" cy="240"/>
            </a:xfrm>
            <a:prstGeom prst="roundRect">
              <a:avLst>
                <a:gd name="adj" fmla="val 16667"/>
              </a:avLst>
            </a:prstGeom>
            <a:solidFill>
              <a:srgbClr val="FF99CC"/>
            </a:solidFill>
            <a:ln w="12700">
              <a:solidFill>
                <a:schemeClr val="tx1"/>
              </a:solidFill>
              <a:round/>
              <a:headEnd/>
              <a:tailEnd/>
            </a:ln>
          </p:spPr>
          <p:txBody>
            <a:bodyPr wrap="none" anchor="ctr"/>
            <a:lstStyle/>
            <a:p>
              <a:pPr algn="ctr" eaLnBrk="0" hangingPunct="0"/>
              <a:r>
                <a:rPr lang="en-US" sz="1600">
                  <a:latin typeface="Helvetica" charset="0"/>
                </a:rPr>
                <a:t>router</a:t>
              </a:r>
            </a:p>
          </p:txBody>
        </p:sp>
        <p:sp>
          <p:nvSpPr>
            <p:cNvPr id="91166" name="Line 24"/>
            <p:cNvSpPr>
              <a:spLocks noChangeShapeType="1"/>
            </p:cNvSpPr>
            <p:nvPr/>
          </p:nvSpPr>
          <p:spPr bwMode="auto">
            <a:xfrm>
              <a:off x="743" y="3218"/>
              <a:ext cx="0" cy="192"/>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91167" name="Rectangle 25"/>
            <p:cNvSpPr>
              <a:spLocks noChangeArrowheads="1"/>
            </p:cNvSpPr>
            <p:nvPr/>
          </p:nvSpPr>
          <p:spPr bwMode="auto">
            <a:xfrm>
              <a:off x="537" y="3026"/>
              <a:ext cx="394" cy="220"/>
            </a:xfrm>
            <a:prstGeom prst="rect">
              <a:avLst/>
            </a:prstGeom>
            <a:solidFill>
              <a:srgbClr val="CCFFFF"/>
            </a:solidFill>
            <a:ln w="12700">
              <a:solidFill>
                <a:schemeClr val="tx1"/>
              </a:solidFill>
              <a:miter lim="800000"/>
              <a:headEnd/>
              <a:tailEnd/>
            </a:ln>
          </p:spPr>
          <p:txBody>
            <a:bodyPr wrap="none" anchor="ctr">
              <a:spAutoFit/>
            </a:bodyPr>
            <a:lstStyle/>
            <a:p>
              <a:pPr algn="ctr" eaLnBrk="0" hangingPunct="0"/>
              <a:r>
                <a:rPr lang="en-US" sz="1600">
                  <a:latin typeface="Helvetica" charset="0"/>
                </a:rPr>
                <a:t>host</a:t>
              </a:r>
            </a:p>
          </p:txBody>
        </p:sp>
        <p:sp>
          <p:nvSpPr>
            <p:cNvPr id="91168" name="Text Box 26"/>
            <p:cNvSpPr txBox="1">
              <a:spLocks noChangeArrowheads="1"/>
            </p:cNvSpPr>
            <p:nvPr/>
          </p:nvSpPr>
          <p:spPr bwMode="auto">
            <a:xfrm>
              <a:off x="363" y="2808"/>
              <a:ext cx="721"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ctr" eaLnBrk="1" hangingPunct="1"/>
              <a:r>
                <a:rPr lang="en-US" sz="1800"/>
                <a:t>1.2.3.7</a:t>
              </a:r>
            </a:p>
          </p:txBody>
        </p:sp>
        <p:sp>
          <p:nvSpPr>
            <p:cNvPr id="91169" name="Text Box 27"/>
            <p:cNvSpPr txBox="1">
              <a:spLocks noChangeArrowheads="1"/>
            </p:cNvSpPr>
            <p:nvPr/>
          </p:nvSpPr>
          <p:spPr bwMode="auto">
            <a:xfrm>
              <a:off x="3187" y="3622"/>
              <a:ext cx="894"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ctr" eaLnBrk="1" hangingPunct="1"/>
              <a:r>
                <a:rPr lang="en-US" sz="1800"/>
                <a:t>8.9.10.11</a:t>
              </a:r>
            </a:p>
          </p:txBody>
        </p:sp>
        <p:sp>
          <p:nvSpPr>
            <p:cNvPr id="91170" name="Text Box 28"/>
            <p:cNvSpPr txBox="1">
              <a:spLocks noChangeArrowheads="1"/>
            </p:cNvSpPr>
            <p:nvPr/>
          </p:nvSpPr>
          <p:spPr bwMode="auto">
            <a:xfrm>
              <a:off x="4577" y="2800"/>
              <a:ext cx="894"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ctr" eaLnBrk="1" hangingPunct="1"/>
              <a:r>
                <a:rPr lang="en-US" sz="1800"/>
                <a:t>5.6.7.156</a:t>
              </a:r>
            </a:p>
          </p:txBody>
        </p:sp>
      </p:grpSp>
      <p:grpSp>
        <p:nvGrpSpPr>
          <p:cNvPr id="3" name="Group 32"/>
          <p:cNvGrpSpPr>
            <a:grpSpLocks/>
          </p:cNvGrpSpPr>
          <p:nvPr/>
        </p:nvGrpSpPr>
        <p:grpSpPr bwMode="auto">
          <a:xfrm>
            <a:off x="423863" y="5195888"/>
            <a:ext cx="6037262" cy="1203325"/>
            <a:chOff x="267" y="3273"/>
            <a:chExt cx="3803" cy="758"/>
          </a:xfrm>
        </p:grpSpPr>
        <p:sp>
          <p:nvSpPr>
            <p:cNvPr id="91143" name="Freeform 30"/>
            <p:cNvSpPr>
              <a:spLocks/>
            </p:cNvSpPr>
            <p:nvPr/>
          </p:nvSpPr>
          <p:spPr bwMode="auto">
            <a:xfrm>
              <a:off x="558" y="3273"/>
              <a:ext cx="3512" cy="641"/>
            </a:xfrm>
            <a:custGeom>
              <a:avLst/>
              <a:gdLst>
                <a:gd name="T0" fmla="*/ 3338 w 3512"/>
                <a:gd name="T1" fmla="*/ 605 h 641"/>
                <a:gd name="T2" fmla="*/ 3290 w 3512"/>
                <a:gd name="T3" fmla="*/ 605 h 641"/>
                <a:gd name="T4" fmla="*/ 2007 w 3512"/>
                <a:gd name="T5" fmla="*/ 387 h 641"/>
                <a:gd name="T6" fmla="*/ 362 w 3512"/>
                <a:gd name="T7" fmla="*/ 460 h 641"/>
                <a:gd name="T8" fmla="*/ 0 w 3512"/>
                <a:gd name="T9" fmla="*/ 0 h 641"/>
                <a:gd name="T10" fmla="*/ 0 60000 65536"/>
                <a:gd name="T11" fmla="*/ 0 60000 65536"/>
                <a:gd name="T12" fmla="*/ 0 60000 65536"/>
                <a:gd name="T13" fmla="*/ 0 60000 65536"/>
                <a:gd name="T14" fmla="*/ 0 60000 65536"/>
                <a:gd name="T15" fmla="*/ 0 w 3512"/>
                <a:gd name="T16" fmla="*/ 0 h 641"/>
                <a:gd name="T17" fmla="*/ 3512 w 3512"/>
                <a:gd name="T18" fmla="*/ 641 h 641"/>
              </a:gdLst>
              <a:ahLst/>
              <a:cxnLst>
                <a:cxn ang="T10">
                  <a:pos x="T0" y="T1"/>
                </a:cxn>
                <a:cxn ang="T11">
                  <a:pos x="T2" y="T3"/>
                </a:cxn>
                <a:cxn ang="T12">
                  <a:pos x="T4" y="T5"/>
                </a:cxn>
                <a:cxn ang="T13">
                  <a:pos x="T6" y="T7"/>
                </a:cxn>
                <a:cxn ang="T14">
                  <a:pos x="T8" y="T9"/>
                </a:cxn>
              </a:cxnLst>
              <a:rect l="T15" t="T16" r="T17" b="T18"/>
              <a:pathLst>
                <a:path w="3512" h="641">
                  <a:moveTo>
                    <a:pt x="3338" y="605"/>
                  </a:moveTo>
                  <a:cubicBezTo>
                    <a:pt x="3425" y="623"/>
                    <a:pt x="3512" y="641"/>
                    <a:pt x="3290" y="605"/>
                  </a:cubicBezTo>
                  <a:cubicBezTo>
                    <a:pt x="3068" y="569"/>
                    <a:pt x="2495" y="411"/>
                    <a:pt x="2007" y="387"/>
                  </a:cubicBezTo>
                  <a:cubicBezTo>
                    <a:pt x="1519" y="363"/>
                    <a:pt x="696" y="524"/>
                    <a:pt x="362" y="460"/>
                  </a:cubicBezTo>
                  <a:cubicBezTo>
                    <a:pt x="28" y="396"/>
                    <a:pt x="14" y="198"/>
                    <a:pt x="0" y="0"/>
                  </a:cubicBezTo>
                </a:path>
              </a:pathLst>
            </a:custGeom>
            <a:noFill/>
            <a:ln w="38100">
              <a:solidFill>
                <a:srgbClr val="0000FF"/>
              </a:solidFill>
              <a:round/>
              <a:headEnd/>
              <a:tailEnd type="arrow" w="lg" len="lg"/>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91144" name="Text Box 31"/>
            <p:cNvSpPr txBox="1">
              <a:spLocks noChangeArrowheads="1"/>
            </p:cNvSpPr>
            <p:nvPr/>
          </p:nvSpPr>
          <p:spPr bwMode="auto">
            <a:xfrm>
              <a:off x="267" y="3781"/>
              <a:ext cx="1263"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8100">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ctr" eaLnBrk="1" hangingPunct="1"/>
              <a:r>
                <a:rPr lang="en-US">
                  <a:solidFill>
                    <a:srgbClr val="0000FF"/>
                  </a:solidFill>
                  <a:latin typeface="Arial" charset="0"/>
                </a:rPr>
                <a:t>Time exceeded</a:t>
              </a:r>
            </a:p>
          </p:txBody>
        </p:sp>
      </p:grpSp>
    </p:spTree>
    <p:extLst>
      <p:ext uri="{BB962C8B-B14F-4D97-AF65-F5344CB8AC3E}">
        <p14:creationId xmlns:p14="http://schemas.microsoft.com/office/powerpoint/2010/main" val="12949377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7794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77949">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77949">
                                            <p:txEl>
                                              <p:pRg st="2" end="2"/>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77949">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77949">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77949">
                                            <p:txEl>
                                              <p:pRg st="5" end="5"/>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7794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7949"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Regrade Requests</a:t>
            </a:r>
            <a:endParaRPr lang="en-US" dirty="0"/>
          </a:p>
        </p:txBody>
      </p:sp>
      <p:sp>
        <p:nvSpPr>
          <p:cNvPr id="3" name="Content Placeholder 2"/>
          <p:cNvSpPr>
            <a:spLocks noGrp="1"/>
          </p:cNvSpPr>
          <p:nvPr>
            <p:ph idx="1"/>
          </p:nvPr>
        </p:nvSpPr>
        <p:spPr/>
        <p:txBody>
          <a:bodyPr/>
          <a:lstStyle/>
          <a:p>
            <a:r>
              <a:rPr lang="en-US" dirty="0" smtClean="0"/>
              <a:t>Submit them through </a:t>
            </a:r>
            <a:r>
              <a:rPr lang="en-US" dirty="0" err="1" smtClean="0"/>
              <a:t>gradescope</a:t>
            </a:r>
            <a:r>
              <a:rPr lang="en-US" dirty="0" smtClean="0"/>
              <a:t> (by Monday)</a:t>
            </a:r>
            <a:endParaRPr lang="en-US" dirty="0"/>
          </a:p>
          <a:p>
            <a:pPr lvl="1"/>
            <a:r>
              <a:rPr lang="en-US" dirty="0" smtClean="0"/>
              <a:t>not Piazza or email!</a:t>
            </a:r>
          </a:p>
          <a:p>
            <a:pPr lvl="1"/>
            <a:endParaRPr lang="en-US" dirty="0"/>
          </a:p>
          <a:p>
            <a:r>
              <a:rPr lang="en-US" dirty="0"/>
              <a:t>You can argue that:</a:t>
            </a:r>
          </a:p>
          <a:p>
            <a:pPr lvl="1"/>
            <a:r>
              <a:rPr lang="en-US" dirty="0"/>
              <a:t>We misread your answer</a:t>
            </a:r>
          </a:p>
          <a:p>
            <a:pPr lvl="1"/>
            <a:r>
              <a:rPr lang="en-US" dirty="0"/>
              <a:t>Your answer is right</a:t>
            </a:r>
          </a:p>
          <a:p>
            <a:endParaRPr lang="en-US" dirty="0" smtClean="0"/>
          </a:p>
          <a:p>
            <a:r>
              <a:rPr lang="en-US" dirty="0" smtClean="0"/>
              <a:t>Do not ask for partial credit</a:t>
            </a:r>
          </a:p>
          <a:p>
            <a:pPr lvl="1"/>
            <a:r>
              <a:rPr lang="en-US" dirty="0" smtClean="0"/>
              <a:t>Under any circumstances, for any reason, ever.</a:t>
            </a:r>
          </a:p>
          <a:p>
            <a:endParaRPr lang="en-US" dirty="0"/>
          </a:p>
        </p:txBody>
      </p:sp>
      <p:sp>
        <p:nvSpPr>
          <p:cNvPr id="4" name="Slide Number Placeholder 3"/>
          <p:cNvSpPr>
            <a:spLocks noGrp="1"/>
          </p:cNvSpPr>
          <p:nvPr>
            <p:ph type="sldNum" sz="quarter" idx="12"/>
          </p:nvPr>
        </p:nvSpPr>
        <p:spPr/>
        <p:txBody>
          <a:bodyPr/>
          <a:lstStyle/>
          <a:p>
            <a:pPr>
              <a:defRPr/>
            </a:pPr>
            <a:fld id="{D6AD96B3-034F-0E44-B7B5-FAB526374CDC}" type="slidenum">
              <a:rPr lang="en-US" altLang="en-US" smtClean="0"/>
              <a:pPr>
                <a:defRPr/>
              </a:pPr>
              <a:t>6</a:t>
            </a:fld>
            <a:endParaRPr lang="en-US" altLang="en-US"/>
          </a:p>
        </p:txBody>
      </p:sp>
    </p:spTree>
    <p:extLst>
      <p:ext uri="{BB962C8B-B14F-4D97-AF65-F5344CB8AC3E}">
        <p14:creationId xmlns:p14="http://schemas.microsoft.com/office/powerpoint/2010/main" val="9979708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93" name="Rectangle 6"/>
          <p:cNvSpPr>
            <a:spLocks noGrp="1" noChangeArrowheads="1"/>
          </p:cNvSpPr>
          <p:nvPr>
            <p:ph type="title"/>
          </p:nvPr>
        </p:nvSpPr>
        <p:spPr/>
        <p:txBody>
          <a:bodyPr/>
          <a:lstStyle/>
          <a:p>
            <a:r>
              <a:rPr lang="en-US" sz="3200">
                <a:latin typeface="Helvetica" charset="0"/>
                <a:ea typeface="ＭＳ Ｐゴシック" charset="0"/>
                <a:cs typeface="ＭＳ Ｐゴシック" charset="0"/>
              </a:rPr>
              <a:t>Traceroute: Exploiting </a:t>
            </a:r>
            <a:r>
              <a:rPr lang="en-US" sz="3200" i="1">
                <a:latin typeface="Helvetica" charset="0"/>
                <a:ea typeface="ＭＳ Ｐゴシック" charset="0"/>
                <a:cs typeface="ＭＳ Ｐゴシック" charset="0"/>
              </a:rPr>
              <a:t>Time Exceeded</a:t>
            </a:r>
            <a:endParaRPr lang="en-US" sz="3200">
              <a:latin typeface="Helvetica" charset="0"/>
              <a:ea typeface="ＭＳ Ｐゴシック" charset="0"/>
              <a:cs typeface="ＭＳ Ｐゴシック" charset="0"/>
            </a:endParaRPr>
          </a:p>
        </p:txBody>
      </p:sp>
      <p:sp>
        <p:nvSpPr>
          <p:cNvPr id="93194" name="Rectangle 7"/>
          <p:cNvSpPr>
            <a:spLocks noGrp="1" noChangeArrowheads="1"/>
          </p:cNvSpPr>
          <p:nvPr>
            <p:ph idx="1"/>
          </p:nvPr>
        </p:nvSpPr>
        <p:spPr/>
        <p:txBody>
          <a:bodyPr/>
          <a:lstStyle/>
          <a:p>
            <a:pPr>
              <a:lnSpc>
                <a:spcPct val="90000"/>
              </a:lnSpc>
            </a:pPr>
            <a:r>
              <a:rPr lang="en-US">
                <a:latin typeface="Arial" charset="0"/>
                <a:cs typeface="Arial" charset="0"/>
              </a:rPr>
              <a:t> Time-To-Live field in IP packet header</a:t>
            </a:r>
          </a:p>
          <a:p>
            <a:pPr lvl="1">
              <a:lnSpc>
                <a:spcPct val="90000"/>
              </a:lnSpc>
            </a:pPr>
            <a:r>
              <a:rPr lang="en-US">
                <a:latin typeface="Arial" charset="0"/>
                <a:ea typeface="Arial" charset="0"/>
                <a:cs typeface="Arial" charset="0"/>
              </a:rPr>
              <a:t>Source sends a packet with TTL ranging from </a:t>
            </a:r>
            <a:r>
              <a:rPr lang="en-US" b="1" i="1">
                <a:latin typeface="Arial" charset="0"/>
                <a:ea typeface="Arial" charset="0"/>
                <a:cs typeface="Arial" charset="0"/>
              </a:rPr>
              <a:t>1</a:t>
            </a:r>
            <a:r>
              <a:rPr lang="en-US">
                <a:latin typeface="Arial" charset="0"/>
                <a:ea typeface="Arial" charset="0"/>
                <a:cs typeface="Arial" charset="0"/>
              </a:rPr>
              <a:t> to </a:t>
            </a:r>
            <a:r>
              <a:rPr lang="en-US" b="1" i="1">
                <a:latin typeface="Arial" charset="0"/>
                <a:ea typeface="Arial" charset="0"/>
                <a:cs typeface="Arial" charset="0"/>
              </a:rPr>
              <a:t>n</a:t>
            </a:r>
            <a:endParaRPr lang="en-US" i="1">
              <a:latin typeface="Arial" charset="0"/>
              <a:ea typeface="Arial" charset="0"/>
              <a:cs typeface="Arial" charset="0"/>
            </a:endParaRPr>
          </a:p>
          <a:p>
            <a:pPr lvl="1">
              <a:lnSpc>
                <a:spcPct val="90000"/>
              </a:lnSpc>
            </a:pPr>
            <a:r>
              <a:rPr lang="en-US">
                <a:latin typeface="Arial" charset="0"/>
                <a:ea typeface="Arial" charset="0"/>
                <a:cs typeface="Arial" charset="0"/>
              </a:rPr>
              <a:t>Each router along the path decrements the TTL</a:t>
            </a:r>
          </a:p>
          <a:p>
            <a:pPr lvl="1">
              <a:lnSpc>
                <a:spcPct val="90000"/>
              </a:lnSpc>
            </a:pPr>
            <a:r>
              <a:rPr lang="ja-JP" altLang="en-US">
                <a:latin typeface="Arial" charset="0"/>
                <a:ea typeface="Arial" charset="0"/>
                <a:cs typeface="Arial" charset="0"/>
              </a:rPr>
              <a:t>“</a:t>
            </a:r>
            <a:r>
              <a:rPr lang="en-US">
                <a:latin typeface="Arial" charset="0"/>
                <a:ea typeface="Arial" charset="0"/>
                <a:cs typeface="Arial" charset="0"/>
              </a:rPr>
              <a:t>TTL exceeded</a:t>
            </a:r>
            <a:r>
              <a:rPr lang="ja-JP" altLang="en-US">
                <a:latin typeface="Arial" charset="0"/>
                <a:ea typeface="Arial" charset="0"/>
                <a:cs typeface="Arial" charset="0"/>
              </a:rPr>
              <a:t>”</a:t>
            </a:r>
            <a:r>
              <a:rPr lang="en-US">
                <a:latin typeface="Arial" charset="0"/>
                <a:ea typeface="Arial" charset="0"/>
                <a:cs typeface="Arial" charset="0"/>
              </a:rPr>
              <a:t> sent when TTL reaches </a:t>
            </a:r>
            <a:r>
              <a:rPr lang="en-US" i="1">
                <a:latin typeface="Arial" charset="0"/>
                <a:ea typeface="Arial" charset="0"/>
                <a:cs typeface="Arial" charset="0"/>
              </a:rPr>
              <a:t>0</a:t>
            </a:r>
          </a:p>
          <a:p>
            <a:pPr>
              <a:lnSpc>
                <a:spcPct val="90000"/>
              </a:lnSpc>
            </a:pPr>
            <a:r>
              <a:rPr lang="en-US" i="1">
                <a:latin typeface="Arial" charset="0"/>
                <a:cs typeface="Arial" charset="0"/>
              </a:rPr>
              <a:t>Traceroute</a:t>
            </a:r>
            <a:r>
              <a:rPr lang="en-US">
                <a:latin typeface="Arial" charset="0"/>
                <a:cs typeface="Arial" charset="0"/>
              </a:rPr>
              <a:t> tool exploits this TTL behavior</a:t>
            </a:r>
          </a:p>
        </p:txBody>
      </p:sp>
      <p:sp>
        <p:nvSpPr>
          <p:cNvPr id="93188" name="Slide Number Placeholder 3"/>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eaLnBrk="1" hangingPunct="1"/>
            <a:fld id="{E5D4AEAA-BD0D-CC4B-8790-6977C3A7D90B}" type="slidenum">
              <a:rPr lang="en-US" sz="1400" b="0">
                <a:latin typeface="Times New Roman" charset="0"/>
              </a:rPr>
              <a:pPr eaLnBrk="1" hangingPunct="1"/>
              <a:t>60</a:t>
            </a:fld>
            <a:endParaRPr lang="en-US" sz="1400" b="0">
              <a:latin typeface="Times New Roman" charset="0"/>
            </a:endParaRPr>
          </a:p>
        </p:txBody>
      </p:sp>
      <p:sp>
        <p:nvSpPr>
          <p:cNvPr id="93189" name="Line 2"/>
          <p:cNvSpPr>
            <a:spLocks noChangeShapeType="1"/>
          </p:cNvSpPr>
          <p:nvPr/>
        </p:nvSpPr>
        <p:spPr bwMode="auto">
          <a:xfrm flipV="1">
            <a:off x="6894513" y="4457700"/>
            <a:ext cx="1443037" cy="119063"/>
          </a:xfrm>
          <a:prstGeom prst="line">
            <a:avLst/>
          </a:prstGeom>
          <a:noFill/>
          <a:ln w="254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93190" name="Line 3"/>
          <p:cNvSpPr>
            <a:spLocks noChangeShapeType="1"/>
          </p:cNvSpPr>
          <p:nvPr/>
        </p:nvSpPr>
        <p:spPr bwMode="auto">
          <a:xfrm>
            <a:off x="857250" y="4602163"/>
            <a:ext cx="2155825" cy="0"/>
          </a:xfrm>
          <a:prstGeom prst="line">
            <a:avLst/>
          </a:prstGeom>
          <a:noFill/>
          <a:ln w="254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93191" name="Line 4"/>
          <p:cNvSpPr>
            <a:spLocks noChangeShapeType="1"/>
          </p:cNvSpPr>
          <p:nvPr/>
        </p:nvSpPr>
        <p:spPr bwMode="auto">
          <a:xfrm flipV="1">
            <a:off x="4841875" y="4576763"/>
            <a:ext cx="1873250" cy="730250"/>
          </a:xfrm>
          <a:prstGeom prst="line">
            <a:avLst/>
          </a:prstGeom>
          <a:noFill/>
          <a:ln w="254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93192" name="Line 5"/>
          <p:cNvSpPr>
            <a:spLocks noChangeShapeType="1"/>
          </p:cNvSpPr>
          <p:nvPr/>
        </p:nvSpPr>
        <p:spPr bwMode="auto">
          <a:xfrm>
            <a:off x="3086100" y="4649788"/>
            <a:ext cx="1565275" cy="657225"/>
          </a:xfrm>
          <a:prstGeom prst="line">
            <a:avLst/>
          </a:prstGeom>
          <a:noFill/>
          <a:ln w="254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pic>
        <p:nvPicPr>
          <p:cNvPr id="93195" name="Picture 8"/>
          <p:cNvPicPr>
            <a:picLocks noChangeArrowheads="1"/>
          </p:cNvPicPr>
          <p:nvPr/>
        </p:nvPicPr>
        <p:blipFill>
          <a:blip r:embed="rId4">
            <a:lum bright="6000" contrast="-64000"/>
            <a:extLst>
              <a:ext uri="{28A0092B-C50C-407E-A947-70E740481C1C}">
                <a14:useLocalDpi xmlns:a14="http://schemas.microsoft.com/office/drawing/2010/main" val="0"/>
              </a:ext>
            </a:extLst>
          </a:blip>
          <a:srcRect/>
          <a:stretch>
            <a:fillRect/>
          </a:stretch>
        </p:blipFill>
        <p:spPr bwMode="auto">
          <a:xfrm>
            <a:off x="6473825" y="4397375"/>
            <a:ext cx="609600" cy="374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93196" name="Picture 9"/>
          <p:cNvPicPr>
            <a:picLocks noChangeArrowheads="1"/>
          </p:cNvPicPr>
          <p:nvPr/>
        </p:nvPicPr>
        <p:blipFill>
          <a:blip r:embed="rId4">
            <a:lum bright="6000" contrast="-64000"/>
            <a:extLst>
              <a:ext uri="{28A0092B-C50C-407E-A947-70E740481C1C}">
                <a14:useLocalDpi xmlns:a14="http://schemas.microsoft.com/office/drawing/2010/main" val="0"/>
              </a:ext>
            </a:extLst>
          </a:blip>
          <a:srcRect/>
          <a:stretch>
            <a:fillRect/>
          </a:stretch>
        </p:blipFill>
        <p:spPr bwMode="auto">
          <a:xfrm>
            <a:off x="4452938" y="5121275"/>
            <a:ext cx="609600" cy="374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93197" name="Picture 10"/>
          <p:cNvPicPr>
            <a:picLocks noChangeArrowheads="1"/>
          </p:cNvPicPr>
          <p:nvPr/>
        </p:nvPicPr>
        <p:blipFill>
          <a:blip r:embed="rId4">
            <a:lum bright="6000" contrast="-64000"/>
            <a:extLst>
              <a:ext uri="{28A0092B-C50C-407E-A947-70E740481C1C}">
                <a14:useLocalDpi xmlns:a14="http://schemas.microsoft.com/office/drawing/2010/main" val="0"/>
              </a:ext>
            </a:extLst>
          </a:blip>
          <a:srcRect/>
          <a:stretch>
            <a:fillRect/>
          </a:stretch>
        </p:blipFill>
        <p:spPr bwMode="auto">
          <a:xfrm>
            <a:off x="2686050" y="4368800"/>
            <a:ext cx="609600" cy="374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nvGrpSpPr>
          <p:cNvPr id="93198" name="Group 11"/>
          <p:cNvGrpSpPr>
            <a:grpSpLocks/>
          </p:cNvGrpSpPr>
          <p:nvPr/>
        </p:nvGrpSpPr>
        <p:grpSpPr bwMode="auto">
          <a:xfrm>
            <a:off x="495300" y="4418013"/>
            <a:ext cx="609600" cy="533400"/>
            <a:chOff x="384" y="3285"/>
            <a:chExt cx="384" cy="336"/>
          </a:xfrm>
        </p:grpSpPr>
        <p:pic>
          <p:nvPicPr>
            <p:cNvPr id="93223" name="Picture 1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4" y="3304"/>
              <a:ext cx="384" cy="31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nvGrpSpPr>
            <p:cNvPr id="93224" name="Group 13"/>
            <p:cNvGrpSpPr>
              <a:grpSpLocks/>
            </p:cNvGrpSpPr>
            <p:nvPr/>
          </p:nvGrpSpPr>
          <p:grpSpPr bwMode="auto">
            <a:xfrm>
              <a:off x="533" y="3285"/>
              <a:ext cx="63" cy="19"/>
              <a:chOff x="614" y="2400"/>
              <a:chExt cx="97" cy="31"/>
            </a:xfrm>
          </p:grpSpPr>
          <p:sp>
            <p:nvSpPr>
              <p:cNvPr id="93231" name="Rectangle 14"/>
              <p:cNvSpPr>
                <a:spLocks noChangeArrowheads="1"/>
              </p:cNvSpPr>
              <p:nvPr/>
            </p:nvSpPr>
            <p:spPr bwMode="auto">
              <a:xfrm>
                <a:off x="614" y="2400"/>
                <a:ext cx="97" cy="31"/>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93232" name="Oval 15"/>
              <p:cNvSpPr>
                <a:spLocks noChangeArrowheads="1"/>
              </p:cNvSpPr>
              <p:nvPr/>
            </p:nvSpPr>
            <p:spPr bwMode="auto">
              <a:xfrm>
                <a:off x="648" y="2400"/>
                <a:ext cx="29" cy="31"/>
              </a:xfrm>
              <a:prstGeom prst="ellipse">
                <a:avLst/>
              </a:prstGeom>
              <a:solidFill>
                <a:schemeClr val="bg1"/>
              </a:solidFill>
              <a:ln w="12700">
                <a:solidFill>
                  <a:schemeClr val="tx1"/>
                </a:solidFill>
                <a:round/>
                <a:headEnd/>
                <a:tailEnd/>
              </a:ln>
            </p:spPr>
            <p:txBody>
              <a:bodyPr wrap="none" anchor="ctr"/>
              <a:lstStyle/>
              <a:p>
                <a:endParaRPr lang="en-US"/>
              </a:p>
            </p:txBody>
          </p:sp>
        </p:grpSp>
        <p:grpSp>
          <p:nvGrpSpPr>
            <p:cNvPr id="93225" name="Group 16"/>
            <p:cNvGrpSpPr>
              <a:grpSpLocks/>
            </p:cNvGrpSpPr>
            <p:nvPr/>
          </p:nvGrpSpPr>
          <p:grpSpPr bwMode="auto">
            <a:xfrm>
              <a:off x="529" y="3348"/>
              <a:ext cx="83" cy="44"/>
              <a:chOff x="608" y="2502"/>
              <a:chExt cx="128" cy="72"/>
            </a:xfrm>
          </p:grpSpPr>
          <p:sp>
            <p:nvSpPr>
              <p:cNvPr id="93226" name="Rectangle 17"/>
              <p:cNvSpPr>
                <a:spLocks noChangeArrowheads="1"/>
              </p:cNvSpPr>
              <p:nvPr/>
            </p:nvSpPr>
            <p:spPr bwMode="auto">
              <a:xfrm>
                <a:off x="608" y="2502"/>
                <a:ext cx="128" cy="72"/>
              </a:xfrm>
              <a:prstGeom prst="rect">
                <a:avLst/>
              </a:prstGeom>
              <a:solidFill>
                <a:schemeClr val="bg1"/>
              </a:solidFill>
              <a:ln w="12700">
                <a:solidFill>
                  <a:schemeClr val="tx1"/>
                </a:solidFill>
                <a:miter lim="800000"/>
                <a:headEnd/>
                <a:tailEnd/>
              </a:ln>
            </p:spPr>
            <p:txBody>
              <a:bodyPr wrap="none" anchor="ctr"/>
              <a:lstStyle/>
              <a:p>
                <a:endParaRPr lang="en-US"/>
              </a:p>
            </p:txBody>
          </p:sp>
          <p:grpSp>
            <p:nvGrpSpPr>
              <p:cNvPr id="93227" name="Group 18"/>
              <p:cNvGrpSpPr>
                <a:grpSpLocks/>
              </p:cNvGrpSpPr>
              <p:nvPr/>
            </p:nvGrpSpPr>
            <p:grpSpPr bwMode="auto">
              <a:xfrm>
                <a:off x="629" y="2512"/>
                <a:ext cx="89" cy="50"/>
                <a:chOff x="629" y="2512"/>
                <a:chExt cx="89" cy="50"/>
              </a:xfrm>
            </p:grpSpPr>
            <p:sp>
              <p:nvSpPr>
                <p:cNvPr id="93228" name="Line 19"/>
                <p:cNvSpPr>
                  <a:spLocks noChangeShapeType="1"/>
                </p:cNvSpPr>
                <p:nvPr/>
              </p:nvSpPr>
              <p:spPr bwMode="auto">
                <a:xfrm>
                  <a:off x="629" y="2512"/>
                  <a:ext cx="89" cy="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en-US"/>
                </a:p>
              </p:txBody>
            </p:sp>
            <p:sp>
              <p:nvSpPr>
                <p:cNvPr id="93229" name="Line 20"/>
                <p:cNvSpPr>
                  <a:spLocks noChangeShapeType="1"/>
                </p:cNvSpPr>
                <p:nvPr/>
              </p:nvSpPr>
              <p:spPr bwMode="auto">
                <a:xfrm>
                  <a:off x="629" y="2536"/>
                  <a:ext cx="89" cy="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en-US"/>
                </a:p>
              </p:txBody>
            </p:sp>
            <p:sp>
              <p:nvSpPr>
                <p:cNvPr id="93230" name="Line 21"/>
                <p:cNvSpPr>
                  <a:spLocks noChangeShapeType="1"/>
                </p:cNvSpPr>
                <p:nvPr/>
              </p:nvSpPr>
              <p:spPr bwMode="auto">
                <a:xfrm>
                  <a:off x="629" y="2562"/>
                  <a:ext cx="89" cy="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en-US"/>
                </a:p>
              </p:txBody>
            </p:sp>
          </p:grpSp>
        </p:grpSp>
        <p:graphicFrame>
          <p:nvGraphicFramePr>
            <p:cNvPr id="93187" name="Object 3"/>
            <p:cNvGraphicFramePr>
              <a:graphicFrameLocks/>
            </p:cNvGraphicFramePr>
            <p:nvPr/>
          </p:nvGraphicFramePr>
          <p:xfrm>
            <a:off x="509" y="3349"/>
            <a:ext cx="92" cy="99"/>
          </p:xfrm>
          <a:graphic>
            <a:graphicData uri="http://schemas.openxmlformats.org/presentationml/2006/ole">
              <mc:AlternateContent xmlns:mc="http://schemas.openxmlformats.org/markup-compatibility/2006">
                <mc:Choice xmlns:v="urn:schemas-microsoft-com:vml" Requires="v">
                  <p:oleObj spid="_x0000_s6236" name="Clip" r:id="rId6" imgW="227013" imgH="255588" progId="MS_ClipArt_Gallery.2">
                    <p:embed/>
                  </p:oleObj>
                </mc:Choice>
                <mc:Fallback>
                  <p:oleObj name="Clip" r:id="rId6" imgW="227013" imgH="255588" progId="MS_ClipArt_Gallery.2">
                    <p:embed/>
                    <p:pic>
                      <p:nvPicPr>
                        <p:cNvPr id="0" name=""/>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09" y="3349"/>
                          <a:ext cx="92" cy="9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pSp>
      <p:sp>
        <p:nvSpPr>
          <p:cNvPr id="93199" name="Text Box 23"/>
          <p:cNvSpPr txBox="1">
            <a:spLocks noChangeArrowheads="1"/>
          </p:cNvSpPr>
          <p:nvPr/>
        </p:nvSpPr>
        <p:spPr bwMode="auto">
          <a:xfrm>
            <a:off x="357188" y="4778375"/>
            <a:ext cx="747712" cy="336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sz="1600">
                <a:solidFill>
                  <a:schemeClr val="folHlink"/>
                </a:solidFill>
                <a:latin typeface="Times New Roman" charset="0"/>
              </a:rPr>
              <a:t>source</a:t>
            </a:r>
          </a:p>
        </p:txBody>
      </p:sp>
      <p:grpSp>
        <p:nvGrpSpPr>
          <p:cNvPr id="93200" name="Group 24"/>
          <p:cNvGrpSpPr>
            <a:grpSpLocks/>
          </p:cNvGrpSpPr>
          <p:nvPr/>
        </p:nvGrpSpPr>
        <p:grpSpPr bwMode="auto">
          <a:xfrm>
            <a:off x="8101013" y="4287838"/>
            <a:ext cx="609600" cy="533400"/>
            <a:chOff x="384" y="2400"/>
            <a:chExt cx="592" cy="544"/>
          </a:xfrm>
        </p:grpSpPr>
        <p:pic>
          <p:nvPicPr>
            <p:cNvPr id="93213" name="Picture 25"/>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4" y="2430"/>
              <a:ext cx="592" cy="51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nvGrpSpPr>
            <p:cNvPr id="93214" name="Group 26"/>
            <p:cNvGrpSpPr>
              <a:grpSpLocks/>
            </p:cNvGrpSpPr>
            <p:nvPr/>
          </p:nvGrpSpPr>
          <p:grpSpPr bwMode="auto">
            <a:xfrm>
              <a:off x="614" y="2400"/>
              <a:ext cx="97" cy="31"/>
              <a:chOff x="614" y="2400"/>
              <a:chExt cx="97" cy="31"/>
            </a:xfrm>
          </p:grpSpPr>
          <p:sp>
            <p:nvSpPr>
              <p:cNvPr id="93221" name="Rectangle 27"/>
              <p:cNvSpPr>
                <a:spLocks noChangeArrowheads="1"/>
              </p:cNvSpPr>
              <p:nvPr/>
            </p:nvSpPr>
            <p:spPr bwMode="auto">
              <a:xfrm>
                <a:off x="614" y="2400"/>
                <a:ext cx="97" cy="31"/>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93222" name="Oval 28"/>
              <p:cNvSpPr>
                <a:spLocks noChangeArrowheads="1"/>
              </p:cNvSpPr>
              <p:nvPr/>
            </p:nvSpPr>
            <p:spPr bwMode="auto">
              <a:xfrm>
                <a:off x="648" y="2400"/>
                <a:ext cx="29" cy="31"/>
              </a:xfrm>
              <a:prstGeom prst="ellipse">
                <a:avLst/>
              </a:prstGeom>
              <a:solidFill>
                <a:schemeClr val="bg1"/>
              </a:solidFill>
              <a:ln w="12700">
                <a:solidFill>
                  <a:schemeClr val="tx1"/>
                </a:solidFill>
                <a:round/>
                <a:headEnd/>
                <a:tailEnd/>
              </a:ln>
            </p:spPr>
            <p:txBody>
              <a:bodyPr wrap="none" anchor="ctr"/>
              <a:lstStyle/>
              <a:p>
                <a:endParaRPr lang="en-US"/>
              </a:p>
            </p:txBody>
          </p:sp>
        </p:grpSp>
        <p:grpSp>
          <p:nvGrpSpPr>
            <p:cNvPr id="93215" name="Group 29"/>
            <p:cNvGrpSpPr>
              <a:grpSpLocks/>
            </p:cNvGrpSpPr>
            <p:nvPr/>
          </p:nvGrpSpPr>
          <p:grpSpPr bwMode="auto">
            <a:xfrm>
              <a:off x="608" y="2502"/>
              <a:ext cx="128" cy="72"/>
              <a:chOff x="608" y="2502"/>
              <a:chExt cx="128" cy="72"/>
            </a:xfrm>
          </p:grpSpPr>
          <p:sp>
            <p:nvSpPr>
              <p:cNvPr id="93216" name="Rectangle 30"/>
              <p:cNvSpPr>
                <a:spLocks noChangeArrowheads="1"/>
              </p:cNvSpPr>
              <p:nvPr/>
            </p:nvSpPr>
            <p:spPr bwMode="auto">
              <a:xfrm>
                <a:off x="608" y="2502"/>
                <a:ext cx="128" cy="72"/>
              </a:xfrm>
              <a:prstGeom prst="rect">
                <a:avLst/>
              </a:prstGeom>
              <a:solidFill>
                <a:schemeClr val="bg1"/>
              </a:solidFill>
              <a:ln w="12700">
                <a:solidFill>
                  <a:schemeClr val="tx1"/>
                </a:solidFill>
                <a:miter lim="800000"/>
                <a:headEnd/>
                <a:tailEnd/>
              </a:ln>
            </p:spPr>
            <p:txBody>
              <a:bodyPr wrap="none" anchor="ctr"/>
              <a:lstStyle/>
              <a:p>
                <a:endParaRPr lang="en-US"/>
              </a:p>
            </p:txBody>
          </p:sp>
          <p:grpSp>
            <p:nvGrpSpPr>
              <p:cNvPr id="93217" name="Group 31"/>
              <p:cNvGrpSpPr>
                <a:grpSpLocks/>
              </p:cNvGrpSpPr>
              <p:nvPr/>
            </p:nvGrpSpPr>
            <p:grpSpPr bwMode="auto">
              <a:xfrm>
                <a:off x="629" y="2512"/>
                <a:ext cx="89" cy="50"/>
                <a:chOff x="629" y="2512"/>
                <a:chExt cx="89" cy="50"/>
              </a:xfrm>
            </p:grpSpPr>
            <p:sp>
              <p:nvSpPr>
                <p:cNvPr id="93218" name="Line 32"/>
                <p:cNvSpPr>
                  <a:spLocks noChangeShapeType="1"/>
                </p:cNvSpPr>
                <p:nvPr/>
              </p:nvSpPr>
              <p:spPr bwMode="auto">
                <a:xfrm>
                  <a:off x="629" y="2512"/>
                  <a:ext cx="89" cy="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en-US"/>
                </a:p>
              </p:txBody>
            </p:sp>
            <p:sp>
              <p:nvSpPr>
                <p:cNvPr id="93219" name="Line 33"/>
                <p:cNvSpPr>
                  <a:spLocks noChangeShapeType="1"/>
                </p:cNvSpPr>
                <p:nvPr/>
              </p:nvSpPr>
              <p:spPr bwMode="auto">
                <a:xfrm>
                  <a:off x="629" y="2536"/>
                  <a:ext cx="89" cy="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en-US"/>
                </a:p>
              </p:txBody>
            </p:sp>
            <p:sp>
              <p:nvSpPr>
                <p:cNvPr id="93220" name="Line 34"/>
                <p:cNvSpPr>
                  <a:spLocks noChangeShapeType="1"/>
                </p:cNvSpPr>
                <p:nvPr/>
              </p:nvSpPr>
              <p:spPr bwMode="auto">
                <a:xfrm>
                  <a:off x="629" y="2562"/>
                  <a:ext cx="89" cy="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en-US"/>
                </a:p>
              </p:txBody>
            </p:sp>
          </p:grpSp>
        </p:grpSp>
        <p:graphicFrame>
          <p:nvGraphicFramePr>
            <p:cNvPr id="93186" name="Object 2"/>
            <p:cNvGraphicFramePr>
              <a:graphicFrameLocks/>
            </p:cNvGraphicFramePr>
            <p:nvPr/>
          </p:nvGraphicFramePr>
          <p:xfrm>
            <a:off x="590" y="2504"/>
            <a:ext cx="142" cy="160"/>
          </p:xfrm>
          <a:graphic>
            <a:graphicData uri="http://schemas.openxmlformats.org/presentationml/2006/ole">
              <mc:AlternateContent xmlns:mc="http://schemas.openxmlformats.org/markup-compatibility/2006">
                <mc:Choice xmlns:v="urn:schemas-microsoft-com:vml" Requires="v">
                  <p:oleObj spid="_x0000_s6237" name="Clip" r:id="rId8" imgW="227013" imgH="255588" progId="MS_ClipArt_Gallery.2">
                    <p:embed/>
                  </p:oleObj>
                </mc:Choice>
                <mc:Fallback>
                  <p:oleObj name="Clip" r:id="rId8" imgW="227013" imgH="255588" progId="MS_ClipArt_Gallery.2">
                    <p:embed/>
                    <p:pic>
                      <p:nvPicPr>
                        <p:cNvPr id="0" name=""/>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0" y="2504"/>
                          <a:ext cx="142" cy="16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pSp>
      <p:sp>
        <p:nvSpPr>
          <p:cNvPr id="93201" name="Text Box 36"/>
          <p:cNvSpPr txBox="1">
            <a:spLocks noChangeArrowheads="1"/>
          </p:cNvSpPr>
          <p:nvPr/>
        </p:nvSpPr>
        <p:spPr bwMode="auto">
          <a:xfrm>
            <a:off x="7805738" y="4672013"/>
            <a:ext cx="1144587" cy="336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sz="1600">
                <a:solidFill>
                  <a:schemeClr val="folHlink"/>
                </a:solidFill>
                <a:latin typeface="Times New Roman" charset="0"/>
              </a:rPr>
              <a:t>destination</a:t>
            </a:r>
          </a:p>
        </p:txBody>
      </p:sp>
      <p:grpSp>
        <p:nvGrpSpPr>
          <p:cNvPr id="10" name="Group 37"/>
          <p:cNvGrpSpPr>
            <a:grpSpLocks/>
          </p:cNvGrpSpPr>
          <p:nvPr/>
        </p:nvGrpSpPr>
        <p:grpSpPr bwMode="auto">
          <a:xfrm>
            <a:off x="1163638" y="3773488"/>
            <a:ext cx="3035300" cy="703262"/>
            <a:chOff x="535" y="2920"/>
            <a:chExt cx="1912" cy="443"/>
          </a:xfrm>
        </p:grpSpPr>
        <p:sp>
          <p:nvSpPr>
            <p:cNvPr id="93209" name="Line 38"/>
            <p:cNvSpPr>
              <a:spLocks noChangeShapeType="1"/>
            </p:cNvSpPr>
            <p:nvPr/>
          </p:nvSpPr>
          <p:spPr bwMode="auto">
            <a:xfrm flipV="1">
              <a:off x="535" y="3362"/>
              <a:ext cx="959" cy="1"/>
            </a:xfrm>
            <a:prstGeom prst="line">
              <a:avLst/>
            </a:prstGeom>
            <a:noFill/>
            <a:ln w="50800">
              <a:solidFill>
                <a:schemeClr val="folHlink"/>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sp>
          <p:nvSpPr>
            <p:cNvPr id="93210" name="Text Box 39"/>
            <p:cNvSpPr txBox="1">
              <a:spLocks noChangeArrowheads="1"/>
            </p:cNvSpPr>
            <p:nvPr/>
          </p:nvSpPr>
          <p:spPr bwMode="auto">
            <a:xfrm>
              <a:off x="535" y="3139"/>
              <a:ext cx="509" cy="2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sz="1600">
                  <a:solidFill>
                    <a:schemeClr val="folHlink"/>
                  </a:solidFill>
                  <a:latin typeface="Times New Roman" charset="0"/>
                </a:rPr>
                <a:t>TTL=1</a:t>
              </a:r>
            </a:p>
          </p:txBody>
        </p:sp>
        <p:sp>
          <p:nvSpPr>
            <p:cNvPr id="93211" name="Freeform 40"/>
            <p:cNvSpPr>
              <a:spLocks/>
            </p:cNvSpPr>
            <p:nvPr/>
          </p:nvSpPr>
          <p:spPr bwMode="auto">
            <a:xfrm flipV="1">
              <a:off x="1241" y="2920"/>
              <a:ext cx="505" cy="374"/>
            </a:xfrm>
            <a:custGeom>
              <a:avLst/>
              <a:gdLst>
                <a:gd name="T0" fmla="*/ 482 w 505"/>
                <a:gd name="T1" fmla="*/ 0 h 205"/>
                <a:gd name="T2" fmla="*/ 425 w 505"/>
                <a:gd name="T3" fmla="*/ 2094 h 205"/>
                <a:gd name="T4" fmla="*/ 0 w 505"/>
                <a:gd name="T5" fmla="*/ 1053 h 205"/>
                <a:gd name="T6" fmla="*/ 0 60000 65536"/>
                <a:gd name="T7" fmla="*/ 0 60000 65536"/>
                <a:gd name="T8" fmla="*/ 0 60000 65536"/>
                <a:gd name="T9" fmla="*/ 0 w 505"/>
                <a:gd name="T10" fmla="*/ 0 h 205"/>
                <a:gd name="T11" fmla="*/ 505 w 505"/>
                <a:gd name="T12" fmla="*/ 205 h 205"/>
              </a:gdLst>
              <a:ahLst/>
              <a:cxnLst>
                <a:cxn ang="T6">
                  <a:pos x="T0" y="T1"/>
                </a:cxn>
                <a:cxn ang="T7">
                  <a:pos x="T2" y="T3"/>
                </a:cxn>
                <a:cxn ang="T8">
                  <a:pos x="T4" y="T5"/>
                </a:cxn>
              </a:cxnLst>
              <a:rect l="T9" t="T10" r="T11" b="T12"/>
              <a:pathLst>
                <a:path w="505" h="205">
                  <a:moveTo>
                    <a:pt x="482" y="0"/>
                  </a:moveTo>
                  <a:cubicBezTo>
                    <a:pt x="493" y="86"/>
                    <a:pt x="505" y="173"/>
                    <a:pt x="425" y="189"/>
                  </a:cubicBezTo>
                  <a:cubicBezTo>
                    <a:pt x="345" y="205"/>
                    <a:pt x="71" y="111"/>
                    <a:pt x="0" y="95"/>
                  </a:cubicBezTo>
                </a:path>
              </a:pathLst>
            </a:custGeom>
            <a:noFill/>
            <a:ln w="38100">
              <a:solidFill>
                <a:schemeClr val="folHlink"/>
              </a:solidFill>
              <a:prstDash val="dash"/>
              <a:round/>
              <a:headEnd/>
              <a:tailEnd type="arrow" w="med" len="me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93212" name="Text Box 41"/>
            <p:cNvSpPr txBox="1">
              <a:spLocks noChangeArrowheads="1"/>
            </p:cNvSpPr>
            <p:nvPr/>
          </p:nvSpPr>
          <p:spPr bwMode="auto">
            <a:xfrm>
              <a:off x="1809" y="2947"/>
              <a:ext cx="638" cy="36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ctr"/>
              <a:r>
                <a:rPr lang="en-US" sz="1600">
                  <a:latin typeface="Times New Roman" charset="0"/>
                </a:rPr>
                <a:t>Time</a:t>
              </a:r>
            </a:p>
            <a:p>
              <a:pPr algn="ctr"/>
              <a:r>
                <a:rPr lang="en-US" sz="1600">
                  <a:latin typeface="Times New Roman" charset="0"/>
                </a:rPr>
                <a:t> exceeded</a:t>
              </a:r>
            </a:p>
          </p:txBody>
        </p:sp>
      </p:grpSp>
      <p:grpSp>
        <p:nvGrpSpPr>
          <p:cNvPr id="11" name="Group 42"/>
          <p:cNvGrpSpPr>
            <a:grpSpLocks/>
          </p:cNvGrpSpPr>
          <p:nvPr/>
        </p:nvGrpSpPr>
        <p:grpSpPr bwMode="auto">
          <a:xfrm>
            <a:off x="1163638" y="4318000"/>
            <a:ext cx="3678237" cy="1055688"/>
            <a:chOff x="535" y="3263"/>
            <a:chExt cx="2317" cy="665"/>
          </a:xfrm>
        </p:grpSpPr>
        <p:sp>
          <p:nvSpPr>
            <p:cNvPr id="93205" name="Text Box 43"/>
            <p:cNvSpPr txBox="1">
              <a:spLocks noChangeArrowheads="1"/>
            </p:cNvSpPr>
            <p:nvPr/>
          </p:nvSpPr>
          <p:spPr bwMode="auto">
            <a:xfrm>
              <a:off x="535" y="3607"/>
              <a:ext cx="509" cy="2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sz="1600">
                  <a:solidFill>
                    <a:srgbClr val="FF9900"/>
                  </a:solidFill>
                  <a:latin typeface="Times New Roman" charset="0"/>
                </a:rPr>
                <a:t>TTL=2</a:t>
              </a:r>
            </a:p>
          </p:txBody>
        </p:sp>
        <p:sp>
          <p:nvSpPr>
            <p:cNvPr id="93206" name="Line 44"/>
            <p:cNvSpPr>
              <a:spLocks noChangeShapeType="1"/>
            </p:cNvSpPr>
            <p:nvPr/>
          </p:nvSpPr>
          <p:spPr bwMode="auto">
            <a:xfrm>
              <a:off x="1700" y="3580"/>
              <a:ext cx="871" cy="348"/>
            </a:xfrm>
            <a:prstGeom prst="line">
              <a:avLst/>
            </a:prstGeom>
            <a:noFill/>
            <a:ln w="50800">
              <a:solidFill>
                <a:srgbClr val="FF9900"/>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sp>
          <p:nvSpPr>
            <p:cNvPr id="93207" name="Line 45"/>
            <p:cNvSpPr>
              <a:spLocks noChangeShapeType="1"/>
            </p:cNvSpPr>
            <p:nvPr/>
          </p:nvSpPr>
          <p:spPr bwMode="auto">
            <a:xfrm>
              <a:off x="535" y="3580"/>
              <a:ext cx="1165" cy="0"/>
            </a:xfrm>
            <a:prstGeom prst="line">
              <a:avLst/>
            </a:prstGeom>
            <a:noFill/>
            <a:ln w="50800">
              <a:solidFill>
                <a:srgbClr val="FF9900"/>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sp>
          <p:nvSpPr>
            <p:cNvPr id="93208" name="Freeform 46"/>
            <p:cNvSpPr>
              <a:spLocks/>
            </p:cNvSpPr>
            <p:nvPr/>
          </p:nvSpPr>
          <p:spPr bwMode="auto">
            <a:xfrm flipV="1">
              <a:off x="2447" y="3263"/>
              <a:ext cx="405" cy="500"/>
            </a:xfrm>
            <a:custGeom>
              <a:avLst/>
              <a:gdLst>
                <a:gd name="T0" fmla="*/ 200 w 505"/>
                <a:gd name="T1" fmla="*/ 0 h 205"/>
                <a:gd name="T2" fmla="*/ 176 w 505"/>
                <a:gd name="T3" fmla="*/ 6685 h 205"/>
                <a:gd name="T4" fmla="*/ 0 w 505"/>
                <a:gd name="T5" fmla="*/ 3366 h 205"/>
                <a:gd name="T6" fmla="*/ 0 60000 65536"/>
                <a:gd name="T7" fmla="*/ 0 60000 65536"/>
                <a:gd name="T8" fmla="*/ 0 60000 65536"/>
                <a:gd name="T9" fmla="*/ 0 w 505"/>
                <a:gd name="T10" fmla="*/ 0 h 205"/>
                <a:gd name="T11" fmla="*/ 505 w 505"/>
                <a:gd name="T12" fmla="*/ 205 h 205"/>
              </a:gdLst>
              <a:ahLst/>
              <a:cxnLst>
                <a:cxn ang="T6">
                  <a:pos x="T0" y="T1"/>
                </a:cxn>
                <a:cxn ang="T7">
                  <a:pos x="T2" y="T3"/>
                </a:cxn>
                <a:cxn ang="T8">
                  <a:pos x="T4" y="T5"/>
                </a:cxn>
              </a:cxnLst>
              <a:rect l="T9" t="T10" r="T11" b="T12"/>
              <a:pathLst>
                <a:path w="505" h="205">
                  <a:moveTo>
                    <a:pt x="482" y="0"/>
                  </a:moveTo>
                  <a:cubicBezTo>
                    <a:pt x="493" y="86"/>
                    <a:pt x="505" y="173"/>
                    <a:pt x="425" y="189"/>
                  </a:cubicBezTo>
                  <a:cubicBezTo>
                    <a:pt x="345" y="205"/>
                    <a:pt x="71" y="111"/>
                    <a:pt x="0" y="95"/>
                  </a:cubicBezTo>
                </a:path>
              </a:pathLst>
            </a:custGeom>
            <a:noFill/>
            <a:ln w="38100">
              <a:solidFill>
                <a:srgbClr val="FF9900"/>
              </a:solidFill>
              <a:prstDash val="dash"/>
              <a:round/>
              <a:headEnd/>
              <a:tailEnd type="arrow" w="med" len="med"/>
            </a:ln>
            <a:extLst>
              <a:ext uri="{909E8E84-426E-40dd-AFC4-6F175D3DCCD1}">
                <a14:hiddenFill xmlns="" xmlns:a14="http://schemas.microsoft.com/office/drawing/2010/main">
                  <a:solidFill>
                    <a:srgbClr val="FFFFFF"/>
                  </a:solidFill>
                </a14:hiddenFill>
              </a:ext>
            </a:extLst>
          </p:spPr>
          <p:txBody>
            <a:bodyPr/>
            <a:lstStyle/>
            <a:p>
              <a:endParaRPr lang="en-US"/>
            </a:p>
          </p:txBody>
        </p:sp>
      </p:grpSp>
      <p:sp>
        <p:nvSpPr>
          <p:cNvPr id="93204" name="Text Box 47"/>
          <p:cNvSpPr txBox="1">
            <a:spLocks noChangeArrowheads="1"/>
          </p:cNvSpPr>
          <p:nvPr/>
        </p:nvSpPr>
        <p:spPr bwMode="auto">
          <a:xfrm>
            <a:off x="685800" y="5715000"/>
            <a:ext cx="8137525" cy="7016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a:solidFill>
                  <a:srgbClr val="FF0000"/>
                </a:solidFill>
                <a:latin typeface="Arial" charset="0"/>
              </a:rPr>
              <a:t>Send packets with TTL=1, 2, … </a:t>
            </a:r>
          </a:p>
          <a:p>
            <a:pPr algn="l"/>
            <a:r>
              <a:rPr lang="en-US">
                <a:solidFill>
                  <a:srgbClr val="FF0000"/>
                </a:solidFill>
                <a:latin typeface="Arial" charset="0"/>
              </a:rPr>
              <a:t>  and record source of </a:t>
            </a:r>
            <a:r>
              <a:rPr lang="en-US" i="1">
                <a:solidFill>
                  <a:srgbClr val="FF0000"/>
                </a:solidFill>
                <a:latin typeface="Arial" charset="0"/>
              </a:rPr>
              <a:t>Time Exceeded</a:t>
            </a:r>
            <a:r>
              <a:rPr lang="en-US">
                <a:solidFill>
                  <a:srgbClr val="FF0000"/>
                </a:solidFill>
                <a:latin typeface="Arial" charset="0"/>
              </a:rPr>
              <a:t> message</a:t>
            </a:r>
          </a:p>
        </p:txBody>
      </p:sp>
    </p:spTree>
    <p:extLst>
      <p:ext uri="{BB962C8B-B14F-4D97-AF65-F5344CB8AC3E}">
        <p14:creationId xmlns:p14="http://schemas.microsoft.com/office/powerpoint/2010/main" val="18064610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95234" name="Slide Number Placeholder 3"/>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eaLnBrk="1" hangingPunct="1"/>
            <a:fld id="{62310718-FA1C-FF4D-9A5A-8FF7968446F4}" type="slidenum">
              <a:rPr lang="en-US" sz="1400" b="0">
                <a:latin typeface="Times New Roman" charset="0"/>
              </a:rPr>
              <a:pPr eaLnBrk="1" hangingPunct="1"/>
              <a:t>61</a:t>
            </a:fld>
            <a:endParaRPr lang="en-US" sz="1400" b="0">
              <a:latin typeface="Times New Roman" charset="0"/>
            </a:endParaRPr>
          </a:p>
        </p:txBody>
      </p:sp>
      <p:sp>
        <p:nvSpPr>
          <p:cNvPr id="992259" name="Rectangle 3"/>
          <p:cNvSpPr>
            <a:spLocks noChangeArrowheads="1"/>
          </p:cNvSpPr>
          <p:nvPr/>
        </p:nvSpPr>
        <p:spPr bwMode="auto">
          <a:xfrm>
            <a:off x="0" y="0"/>
            <a:ext cx="9144000" cy="6858000"/>
          </a:xfrm>
          <a:prstGeom prst="rect">
            <a:avLst/>
          </a:prstGeom>
          <a:solidFill>
            <a:srgbClr val="FFFF99"/>
          </a:solidFill>
          <a:ln w="12700">
            <a:solidFill>
              <a:schemeClr val="tx1"/>
            </a:solidFill>
            <a:miter lim="800000"/>
            <a:headEnd/>
            <a:tailEnd/>
          </a:ln>
        </p:spPr>
        <p:txBody>
          <a:bodyPr wrap="none"/>
          <a:lstStyle/>
          <a:p>
            <a:pPr algn="l"/>
            <a:r>
              <a:rPr lang="en-US" sz="1700">
                <a:solidFill>
                  <a:srgbClr val="0000FF"/>
                </a:solidFill>
              </a:rPr>
              <a:t>traceroute to www.whitehouse.gov (204.102.114.49),</a:t>
            </a:r>
          </a:p>
          <a:p>
            <a:pPr algn="l"/>
            <a:r>
              <a:rPr lang="en-US" sz="1700">
                <a:solidFill>
                  <a:srgbClr val="0000FF"/>
                </a:solidFill>
              </a:rPr>
              <a:t>    30 hops max, 40 byte packets</a:t>
            </a:r>
            <a:endParaRPr lang="en-US" sz="1700"/>
          </a:p>
        </p:txBody>
      </p:sp>
    </p:spTree>
    <p:extLst>
      <p:ext uri="{BB962C8B-B14F-4D97-AF65-F5344CB8AC3E}">
        <p14:creationId xmlns:p14="http://schemas.microsoft.com/office/powerpoint/2010/main" val="20135837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992259">
                                            <p:bg/>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2259" grpId="0" build="allAtOnce"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97282" name="Slide Number Placeholder 3"/>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eaLnBrk="1" hangingPunct="1"/>
            <a:fld id="{182AF7C9-79ED-4D41-980B-444F81BDF4B0}" type="slidenum">
              <a:rPr lang="en-US" sz="1400" b="0">
                <a:latin typeface="Times New Roman" charset="0"/>
              </a:rPr>
              <a:pPr eaLnBrk="1" hangingPunct="1"/>
              <a:t>62</a:t>
            </a:fld>
            <a:endParaRPr lang="en-US" sz="1400" b="0">
              <a:latin typeface="Times New Roman" charset="0"/>
            </a:endParaRPr>
          </a:p>
        </p:txBody>
      </p:sp>
      <p:sp>
        <p:nvSpPr>
          <p:cNvPr id="996355" name="Rectangle 3"/>
          <p:cNvSpPr>
            <a:spLocks noChangeArrowheads="1"/>
          </p:cNvSpPr>
          <p:nvPr/>
        </p:nvSpPr>
        <p:spPr bwMode="auto">
          <a:xfrm>
            <a:off x="0" y="0"/>
            <a:ext cx="9144000" cy="6858000"/>
          </a:xfrm>
          <a:prstGeom prst="rect">
            <a:avLst/>
          </a:prstGeom>
          <a:solidFill>
            <a:srgbClr val="FFFF99"/>
          </a:solidFill>
          <a:ln w="12700">
            <a:solidFill>
              <a:schemeClr val="tx1"/>
            </a:solidFill>
            <a:miter lim="800000"/>
            <a:headEnd/>
            <a:tailEnd/>
          </a:ln>
        </p:spPr>
        <p:txBody>
          <a:bodyPr wrap="none"/>
          <a:lstStyle/>
          <a:p>
            <a:pPr algn="l"/>
            <a:r>
              <a:rPr lang="en-US" sz="1700">
                <a:solidFill>
                  <a:srgbClr val="0000FF"/>
                </a:solidFill>
              </a:rPr>
              <a:t>traceroute to www.whitehouse.gov (204.102.114.49),</a:t>
            </a:r>
          </a:p>
          <a:p>
            <a:pPr algn="l"/>
            <a:r>
              <a:rPr lang="en-US" sz="1700">
                <a:solidFill>
                  <a:srgbClr val="0000FF"/>
                </a:solidFill>
              </a:rPr>
              <a:t>    30 hops max, 40 byte packets</a:t>
            </a:r>
            <a:endParaRPr lang="en-US" sz="1700"/>
          </a:p>
          <a:p>
            <a:pPr algn="l"/>
            <a:r>
              <a:rPr lang="en-US" sz="1700"/>
              <a:t> 1 cory115-1-gw.EECS.Berkeley.EDU (128.32.48.1)</a:t>
            </a:r>
          </a:p>
          <a:p>
            <a:pPr algn="l"/>
            <a:r>
              <a:rPr lang="en-US" sz="1700"/>
              <a:t>    0.829 ms 0.660 ms 0.565 ms</a:t>
            </a:r>
          </a:p>
        </p:txBody>
      </p:sp>
    </p:spTree>
    <p:extLst>
      <p:ext uri="{BB962C8B-B14F-4D97-AF65-F5344CB8AC3E}">
        <p14:creationId xmlns:p14="http://schemas.microsoft.com/office/powerpoint/2010/main" val="2954266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996355">
                                            <p:bg/>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6355" grpId="0" build="allAtOnce"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99330" name="Slide Number Placeholder 3"/>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eaLnBrk="1" hangingPunct="1"/>
            <a:fld id="{8AA52B46-DF10-D742-9704-E897A9BA5EB4}" type="slidenum">
              <a:rPr lang="en-US" sz="1400" b="0">
                <a:latin typeface="Times New Roman" charset="0"/>
              </a:rPr>
              <a:pPr eaLnBrk="1" hangingPunct="1"/>
              <a:t>63</a:t>
            </a:fld>
            <a:endParaRPr lang="en-US" sz="1400" b="0">
              <a:latin typeface="Times New Roman" charset="0"/>
            </a:endParaRPr>
          </a:p>
        </p:txBody>
      </p:sp>
      <p:sp>
        <p:nvSpPr>
          <p:cNvPr id="998403" name="Rectangle 3"/>
          <p:cNvSpPr>
            <a:spLocks noChangeArrowheads="1"/>
          </p:cNvSpPr>
          <p:nvPr/>
        </p:nvSpPr>
        <p:spPr bwMode="auto">
          <a:xfrm>
            <a:off x="0" y="0"/>
            <a:ext cx="9144000" cy="6858000"/>
          </a:xfrm>
          <a:prstGeom prst="rect">
            <a:avLst/>
          </a:prstGeom>
          <a:solidFill>
            <a:srgbClr val="FFFF99"/>
          </a:solidFill>
          <a:ln w="12700">
            <a:solidFill>
              <a:schemeClr val="tx1"/>
            </a:solidFill>
            <a:miter lim="800000"/>
            <a:headEnd/>
            <a:tailEnd/>
          </a:ln>
        </p:spPr>
        <p:txBody>
          <a:bodyPr wrap="none"/>
          <a:lstStyle/>
          <a:p>
            <a:pPr algn="l"/>
            <a:r>
              <a:rPr lang="en-US" sz="1700">
                <a:solidFill>
                  <a:srgbClr val="0000FF"/>
                </a:solidFill>
              </a:rPr>
              <a:t>traceroute to www.whitehouse.gov (204.102.114.49),</a:t>
            </a:r>
          </a:p>
          <a:p>
            <a:pPr algn="l"/>
            <a:r>
              <a:rPr lang="en-US" sz="1700">
                <a:solidFill>
                  <a:srgbClr val="0000FF"/>
                </a:solidFill>
              </a:rPr>
              <a:t>    30 hops max, 40 byte packets</a:t>
            </a:r>
            <a:endParaRPr lang="en-US" sz="1700"/>
          </a:p>
          <a:p>
            <a:pPr algn="l"/>
            <a:r>
              <a:rPr lang="en-US" sz="1700"/>
              <a:t> 1 cory115-1-gw.EECS.Berkeley.EDU (128.32.48.1)</a:t>
            </a:r>
          </a:p>
          <a:p>
            <a:pPr algn="l"/>
            <a:r>
              <a:rPr lang="en-US" sz="1700"/>
              <a:t>    0.829 ms 0.660 ms 0.565 ms</a:t>
            </a:r>
          </a:p>
          <a:p>
            <a:pPr algn="l"/>
            <a:r>
              <a:rPr lang="en-US" sz="1700"/>
              <a:t> 2 cory-cr-1-1-soda-cr-1-2.EECS.Berkeley.EDU (169.229.59.233)</a:t>
            </a:r>
          </a:p>
          <a:p>
            <a:pPr algn="l"/>
            <a:r>
              <a:rPr lang="en-US" sz="1700"/>
              <a:t>    0.953 ms 0.857 ms 0.727 ms</a:t>
            </a:r>
          </a:p>
        </p:txBody>
      </p:sp>
    </p:spTree>
    <p:extLst>
      <p:ext uri="{BB962C8B-B14F-4D97-AF65-F5344CB8AC3E}">
        <p14:creationId xmlns:p14="http://schemas.microsoft.com/office/powerpoint/2010/main" val="1559333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998403">
                                            <p:bg/>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8403" grpId="0" build="allAtOnce"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endParaRPr lang="en-US"/>
          </a:p>
        </p:txBody>
      </p:sp>
      <p:sp>
        <p:nvSpPr>
          <p:cNvPr id="7" name="Content Placeholder 6"/>
          <p:cNvSpPr>
            <a:spLocks noGrp="1"/>
          </p:cNvSpPr>
          <p:nvPr>
            <p:ph idx="1"/>
          </p:nvPr>
        </p:nvSpPr>
        <p:spPr/>
        <p:txBody>
          <a:bodyPr/>
          <a:lstStyle/>
          <a:p>
            <a:endParaRPr lang="en-US"/>
          </a:p>
        </p:txBody>
      </p:sp>
      <p:sp>
        <p:nvSpPr>
          <p:cNvPr id="101378" name="Slide Number Placeholder 3"/>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eaLnBrk="1" hangingPunct="1"/>
            <a:fld id="{BC83D671-F03A-2843-B285-FBFF5BB0759E}" type="slidenum">
              <a:rPr lang="en-US" sz="1400" b="0">
                <a:latin typeface="Times New Roman" charset="0"/>
              </a:rPr>
              <a:pPr eaLnBrk="1" hangingPunct="1"/>
              <a:t>64</a:t>
            </a:fld>
            <a:endParaRPr lang="en-US" sz="1400" b="0">
              <a:latin typeface="Times New Roman" charset="0"/>
            </a:endParaRPr>
          </a:p>
        </p:txBody>
      </p:sp>
      <p:sp>
        <p:nvSpPr>
          <p:cNvPr id="994307" name="Rectangle 3"/>
          <p:cNvSpPr>
            <a:spLocks noChangeArrowheads="1"/>
          </p:cNvSpPr>
          <p:nvPr/>
        </p:nvSpPr>
        <p:spPr bwMode="auto">
          <a:xfrm>
            <a:off x="0" y="0"/>
            <a:ext cx="9144000" cy="6858000"/>
          </a:xfrm>
          <a:prstGeom prst="rect">
            <a:avLst/>
          </a:prstGeom>
          <a:solidFill>
            <a:srgbClr val="FFFF99"/>
          </a:solidFill>
          <a:ln w="12700">
            <a:solidFill>
              <a:schemeClr val="tx1"/>
            </a:solidFill>
            <a:miter lim="800000"/>
            <a:headEnd/>
            <a:tailEnd/>
          </a:ln>
        </p:spPr>
        <p:txBody>
          <a:bodyPr wrap="none"/>
          <a:lstStyle/>
          <a:p>
            <a:pPr algn="l"/>
            <a:r>
              <a:rPr lang="en-US" sz="1700">
                <a:solidFill>
                  <a:srgbClr val="0000FF"/>
                </a:solidFill>
              </a:rPr>
              <a:t>traceroute to www.whitehouse.gov (204.102.114.49),</a:t>
            </a:r>
          </a:p>
          <a:p>
            <a:pPr algn="l"/>
            <a:r>
              <a:rPr lang="en-US" sz="1700">
                <a:solidFill>
                  <a:srgbClr val="0000FF"/>
                </a:solidFill>
              </a:rPr>
              <a:t>    30 hops max, 40 byte packets</a:t>
            </a:r>
            <a:endParaRPr lang="en-US" sz="1700"/>
          </a:p>
          <a:p>
            <a:pPr algn="l"/>
            <a:r>
              <a:rPr lang="en-US" sz="1700"/>
              <a:t> 1 cory115-1-gw.EECS.Berkeley.EDU (128.32.48.1)</a:t>
            </a:r>
          </a:p>
          <a:p>
            <a:pPr algn="l"/>
            <a:r>
              <a:rPr lang="en-US" sz="1700"/>
              <a:t>    0.829 ms 0.660 ms 0.565 ms</a:t>
            </a:r>
          </a:p>
          <a:p>
            <a:pPr algn="l"/>
            <a:r>
              <a:rPr lang="en-US" sz="1700"/>
              <a:t> 2 cory-cr-1-1-soda-cr-1-2.EECS.Berkeley.EDU (169.229.59.233)</a:t>
            </a:r>
          </a:p>
          <a:p>
            <a:pPr algn="l"/>
            <a:r>
              <a:rPr lang="en-US" sz="1700"/>
              <a:t>    0.953 ms 0.857 ms 0.727 ms</a:t>
            </a:r>
          </a:p>
          <a:p>
            <a:pPr algn="l"/>
            <a:r>
              <a:rPr lang="en-US" sz="1700"/>
              <a:t> 3 soda-cr-1-1-soda-br-6-2.EECS.Berkeley.EDU (169.229.59.225)</a:t>
            </a:r>
          </a:p>
          <a:p>
            <a:pPr algn="l"/>
            <a:r>
              <a:rPr lang="en-US" sz="1700"/>
              <a:t>    1.461 ms 1.260 ms 1.137 ms</a:t>
            </a:r>
          </a:p>
          <a:p>
            <a:pPr algn="l"/>
            <a:r>
              <a:rPr lang="en-US" sz="1700"/>
              <a:t> 4 g3-8.inr-202-reccev.Berkeley.EDU (128.32.255.169)</a:t>
            </a:r>
          </a:p>
          <a:p>
            <a:pPr algn="l"/>
            <a:r>
              <a:rPr lang="en-US" sz="1700"/>
              <a:t>    1.402 ms 1.298 ms *</a:t>
            </a:r>
          </a:p>
          <a:p>
            <a:pPr algn="l"/>
            <a:r>
              <a:rPr lang="en-US" sz="1700"/>
              <a:t> 5 ge-1-3-0.inr-002-reccev.Berkeley.EDU (128.32.0.38)</a:t>
            </a:r>
          </a:p>
          <a:p>
            <a:pPr algn="l"/>
            <a:r>
              <a:rPr lang="en-US" sz="1700"/>
              <a:t>    1.428 ms 1.889 ms 1.378 ms</a:t>
            </a:r>
          </a:p>
          <a:p>
            <a:pPr algn="l"/>
            <a:r>
              <a:rPr lang="en-US" sz="1700"/>
              <a:t> 6 oak-dc2--ucb-ge.cenic.net (137.164.23.29)</a:t>
            </a:r>
          </a:p>
          <a:p>
            <a:pPr algn="l"/>
            <a:r>
              <a:rPr lang="en-US" sz="1700"/>
              <a:t>    1.731 ms 1.643 ms 1.680 ms</a:t>
            </a:r>
          </a:p>
          <a:p>
            <a:pPr algn="l"/>
            <a:r>
              <a:rPr lang="en-US" sz="1700"/>
              <a:t> 7 dc-oak-dc1--oak-dc2-p2p-2.cenic.net (137.164.22.194)</a:t>
            </a:r>
          </a:p>
          <a:p>
            <a:pPr algn="l"/>
            <a:r>
              <a:rPr lang="en-US" sz="1700"/>
              <a:t>    3.045 ms 1.640 ms 1.630 ms</a:t>
            </a:r>
          </a:p>
          <a:p>
            <a:pPr algn="l"/>
            <a:r>
              <a:rPr lang="en-US" sz="1700"/>
              <a:t> 8 * * *</a:t>
            </a:r>
          </a:p>
          <a:p>
            <a:pPr algn="l"/>
            <a:r>
              <a:rPr lang="en-US" sz="1700"/>
              <a:t> 9 dc-lax-dc1--sac-dc1-pos.cenic.net (137.164.22.126)</a:t>
            </a:r>
          </a:p>
          <a:p>
            <a:pPr algn="l"/>
            <a:r>
              <a:rPr lang="en-US" sz="1700"/>
              <a:t>    13.104 ms 13.163 ms 12.988 ms</a:t>
            </a:r>
          </a:p>
          <a:p>
            <a:pPr algn="l"/>
            <a:r>
              <a:rPr lang="en-US" sz="1700"/>
              <a:t>10 137.164.22.21 (137.164.22.21)</a:t>
            </a:r>
          </a:p>
          <a:p>
            <a:pPr algn="l"/>
            <a:r>
              <a:rPr lang="en-US" sz="1700"/>
              <a:t>    13.328 ms 42.981 ms 13.548 ms</a:t>
            </a:r>
          </a:p>
          <a:p>
            <a:pPr algn="l"/>
            <a:r>
              <a:rPr lang="en-US" sz="1700"/>
              <a:t>11 dc-tus-dc1--lax-dc2-pos.cenic.net (137.164.22.43)</a:t>
            </a:r>
          </a:p>
          <a:p>
            <a:pPr algn="l"/>
            <a:r>
              <a:rPr lang="en-US" sz="1700"/>
              <a:t>    18.775 ms 17.469 ms 21.652 ms</a:t>
            </a:r>
          </a:p>
          <a:p>
            <a:pPr algn="l"/>
            <a:r>
              <a:rPr lang="en-US" sz="1700"/>
              <a:t>12 a204-102-114-49.deploy.akamaitechnologies.com (204.102.114.49)</a:t>
            </a:r>
          </a:p>
          <a:p>
            <a:pPr algn="l"/>
            <a:r>
              <a:rPr lang="en-US" sz="1700"/>
              <a:t>    18.137 ms 14.905 ms 19.730 ms</a:t>
            </a:r>
          </a:p>
        </p:txBody>
      </p:sp>
      <p:grpSp>
        <p:nvGrpSpPr>
          <p:cNvPr id="2" name="Group 4"/>
          <p:cNvGrpSpPr>
            <a:grpSpLocks/>
          </p:cNvGrpSpPr>
          <p:nvPr/>
        </p:nvGrpSpPr>
        <p:grpSpPr bwMode="auto">
          <a:xfrm>
            <a:off x="2590800" y="2209800"/>
            <a:ext cx="5661025" cy="533400"/>
            <a:chOff x="1632" y="1392"/>
            <a:chExt cx="3566" cy="336"/>
          </a:xfrm>
        </p:grpSpPr>
        <p:sp>
          <p:nvSpPr>
            <p:cNvPr id="101394" name="Oval 5"/>
            <p:cNvSpPr>
              <a:spLocks noChangeArrowheads="1"/>
            </p:cNvSpPr>
            <p:nvPr/>
          </p:nvSpPr>
          <p:spPr bwMode="auto">
            <a:xfrm>
              <a:off x="1632" y="1392"/>
              <a:ext cx="576" cy="336"/>
            </a:xfrm>
            <a:prstGeom prst="ellipse">
              <a:avLst/>
            </a:prstGeom>
            <a:solidFill>
              <a:srgbClr val="FF0000">
                <a:alpha val="0"/>
              </a:srgbClr>
            </a:solidFill>
            <a:ln w="28575">
              <a:solidFill>
                <a:srgbClr val="FF0000"/>
              </a:solidFill>
              <a:round/>
              <a:headEnd/>
              <a:tailEnd/>
            </a:ln>
          </p:spPr>
          <p:txBody>
            <a:bodyPr wrap="none" anchor="ctr"/>
            <a:lstStyle/>
            <a:p>
              <a:endParaRPr lang="en-US"/>
            </a:p>
          </p:txBody>
        </p:sp>
        <p:sp>
          <p:nvSpPr>
            <p:cNvPr id="101395" name="Text Box 6"/>
            <p:cNvSpPr txBox="1">
              <a:spLocks noChangeArrowheads="1"/>
            </p:cNvSpPr>
            <p:nvPr/>
          </p:nvSpPr>
          <p:spPr bwMode="auto">
            <a:xfrm>
              <a:off x="4340" y="1440"/>
              <a:ext cx="858"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ctr" eaLnBrk="1" hangingPunct="1">
                <a:spcBef>
                  <a:spcPct val="50000"/>
                </a:spcBef>
              </a:pPr>
              <a:r>
                <a:rPr lang="en-US">
                  <a:solidFill>
                    <a:srgbClr val="FF0000"/>
                  </a:solidFill>
                  <a:latin typeface="Times New Roman" charset="0"/>
                </a:rPr>
                <a:t>Lost Reply</a:t>
              </a:r>
              <a:endParaRPr lang="en-US" b="0">
                <a:solidFill>
                  <a:srgbClr val="FF0000"/>
                </a:solidFill>
                <a:latin typeface="Times New Roman" charset="0"/>
              </a:endParaRPr>
            </a:p>
          </p:txBody>
        </p:sp>
        <p:cxnSp>
          <p:nvCxnSpPr>
            <p:cNvPr id="101396" name="AutoShape 7"/>
            <p:cNvCxnSpPr>
              <a:cxnSpLocks noChangeShapeType="1"/>
              <a:stCxn id="101395" idx="1"/>
              <a:endCxn id="101394" idx="6"/>
            </p:cNvCxnSpPr>
            <p:nvPr/>
          </p:nvCxnSpPr>
          <p:spPr bwMode="auto">
            <a:xfrm flipH="1" flipV="1">
              <a:off x="2217" y="1560"/>
              <a:ext cx="2175" cy="5"/>
            </a:xfrm>
            <a:prstGeom prst="straightConnector1">
              <a:avLst/>
            </a:prstGeom>
            <a:noFill/>
            <a:ln w="9525">
              <a:solidFill>
                <a:srgbClr val="FF0000"/>
              </a:solidFill>
              <a:round/>
              <a:headEnd/>
              <a:tailEnd type="triangle" w="med" len="med"/>
            </a:ln>
            <a:extLst>
              <a:ext uri="{909E8E84-426E-40dd-AFC4-6F175D3DCCD1}">
                <a14:hiddenFill xmlns="" xmlns:a14="http://schemas.microsoft.com/office/drawing/2010/main">
                  <a:noFill/>
                </a14:hiddenFill>
              </a:ext>
            </a:extLst>
          </p:spPr>
        </p:cxnSp>
      </p:grpSp>
      <p:grpSp>
        <p:nvGrpSpPr>
          <p:cNvPr id="3" name="Group 8"/>
          <p:cNvGrpSpPr>
            <a:grpSpLocks/>
          </p:cNvGrpSpPr>
          <p:nvPr/>
        </p:nvGrpSpPr>
        <p:grpSpPr bwMode="auto">
          <a:xfrm>
            <a:off x="381000" y="4038600"/>
            <a:ext cx="8074025" cy="533400"/>
            <a:chOff x="240" y="2544"/>
            <a:chExt cx="5086" cy="336"/>
          </a:xfrm>
        </p:grpSpPr>
        <p:sp>
          <p:nvSpPr>
            <p:cNvPr id="101391" name="Oval 9"/>
            <p:cNvSpPr>
              <a:spLocks noChangeArrowheads="1"/>
            </p:cNvSpPr>
            <p:nvPr/>
          </p:nvSpPr>
          <p:spPr bwMode="auto">
            <a:xfrm>
              <a:off x="240" y="2544"/>
              <a:ext cx="576" cy="336"/>
            </a:xfrm>
            <a:prstGeom prst="ellipse">
              <a:avLst/>
            </a:prstGeom>
            <a:solidFill>
              <a:srgbClr val="FF0000">
                <a:alpha val="0"/>
              </a:srgbClr>
            </a:solidFill>
            <a:ln w="28575">
              <a:solidFill>
                <a:srgbClr val="FF0000"/>
              </a:solidFill>
              <a:round/>
              <a:headEnd/>
              <a:tailEnd/>
            </a:ln>
          </p:spPr>
          <p:txBody>
            <a:bodyPr wrap="none" anchor="ctr"/>
            <a:lstStyle/>
            <a:p>
              <a:endParaRPr lang="en-US"/>
            </a:p>
          </p:txBody>
        </p:sp>
        <p:sp>
          <p:nvSpPr>
            <p:cNvPr id="101392" name="Text Box 10"/>
            <p:cNvSpPr txBox="1">
              <a:spLocks noChangeArrowheads="1"/>
            </p:cNvSpPr>
            <p:nvPr/>
          </p:nvSpPr>
          <p:spPr bwMode="auto">
            <a:xfrm>
              <a:off x="3312" y="2592"/>
              <a:ext cx="2014"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ctr" eaLnBrk="1" hangingPunct="1">
                <a:spcBef>
                  <a:spcPct val="50000"/>
                </a:spcBef>
              </a:pPr>
              <a:r>
                <a:rPr lang="en-US" dirty="0">
                  <a:solidFill>
                    <a:srgbClr val="FF0000"/>
                  </a:solidFill>
                  <a:latin typeface="Times New Roman" charset="0"/>
                </a:rPr>
                <a:t>Router </a:t>
              </a:r>
              <a:r>
                <a:rPr lang="en-US" dirty="0" err="1" smtClean="0">
                  <a:solidFill>
                    <a:srgbClr val="FF0000"/>
                  </a:solidFill>
                  <a:latin typeface="Times New Roman" charset="0"/>
                </a:rPr>
                <a:t>doesn</a:t>
              </a:r>
              <a:r>
                <a:rPr lang="fr-FR" altLang="ja-JP" dirty="0" smtClean="0">
                  <a:solidFill>
                    <a:srgbClr val="FF0000"/>
                  </a:solidFill>
                  <a:latin typeface="Times New Roman" charset="0"/>
                </a:rPr>
                <a:t>'</a:t>
              </a:r>
              <a:r>
                <a:rPr lang="en-US" dirty="0" smtClean="0">
                  <a:solidFill>
                    <a:srgbClr val="FF0000"/>
                  </a:solidFill>
                  <a:latin typeface="Times New Roman" charset="0"/>
                </a:rPr>
                <a:t>t </a:t>
              </a:r>
              <a:r>
                <a:rPr lang="en-US" dirty="0">
                  <a:solidFill>
                    <a:srgbClr val="FF0000"/>
                  </a:solidFill>
                  <a:latin typeface="Times New Roman" charset="0"/>
                </a:rPr>
                <a:t>send ICMPs</a:t>
              </a:r>
              <a:endParaRPr lang="en-US" b="0" dirty="0">
                <a:solidFill>
                  <a:srgbClr val="FF0000"/>
                </a:solidFill>
                <a:latin typeface="Times New Roman" charset="0"/>
              </a:endParaRPr>
            </a:p>
          </p:txBody>
        </p:sp>
        <p:cxnSp>
          <p:nvCxnSpPr>
            <p:cNvPr id="101393" name="AutoShape 11"/>
            <p:cNvCxnSpPr>
              <a:cxnSpLocks noChangeShapeType="1"/>
              <a:stCxn id="101392" idx="1"/>
              <a:endCxn id="101391" idx="6"/>
            </p:cNvCxnSpPr>
            <p:nvPr/>
          </p:nvCxnSpPr>
          <p:spPr bwMode="auto">
            <a:xfrm flipH="1" flipV="1">
              <a:off x="825" y="2712"/>
              <a:ext cx="2487" cy="5"/>
            </a:xfrm>
            <a:prstGeom prst="straightConnector1">
              <a:avLst/>
            </a:prstGeom>
            <a:noFill/>
            <a:ln w="9525">
              <a:solidFill>
                <a:srgbClr val="FF0000"/>
              </a:solidFill>
              <a:round/>
              <a:headEnd/>
              <a:tailEnd type="triangle" w="med" len="med"/>
            </a:ln>
            <a:extLst>
              <a:ext uri="{909E8E84-426E-40dd-AFC4-6F175D3DCCD1}">
                <a14:hiddenFill xmlns="" xmlns:a14="http://schemas.microsoft.com/office/drawing/2010/main">
                  <a:noFill/>
                </a14:hiddenFill>
              </a:ext>
            </a:extLst>
          </p:spPr>
        </p:cxnSp>
      </p:grpSp>
      <p:grpSp>
        <p:nvGrpSpPr>
          <p:cNvPr id="4" name="Group 12"/>
          <p:cNvGrpSpPr>
            <a:grpSpLocks/>
          </p:cNvGrpSpPr>
          <p:nvPr/>
        </p:nvGrpSpPr>
        <p:grpSpPr bwMode="auto">
          <a:xfrm>
            <a:off x="304800" y="4953000"/>
            <a:ext cx="8183563" cy="1524000"/>
            <a:chOff x="192" y="3120"/>
            <a:chExt cx="5155" cy="960"/>
          </a:xfrm>
        </p:grpSpPr>
        <p:sp>
          <p:nvSpPr>
            <p:cNvPr id="101388" name="Oval 13"/>
            <p:cNvSpPr>
              <a:spLocks noChangeArrowheads="1"/>
            </p:cNvSpPr>
            <p:nvPr/>
          </p:nvSpPr>
          <p:spPr bwMode="auto">
            <a:xfrm>
              <a:off x="192" y="3648"/>
              <a:ext cx="3984" cy="432"/>
            </a:xfrm>
            <a:prstGeom prst="ellipse">
              <a:avLst/>
            </a:prstGeom>
            <a:solidFill>
              <a:srgbClr val="FF0000">
                <a:alpha val="0"/>
              </a:srgbClr>
            </a:solidFill>
            <a:ln w="28575">
              <a:solidFill>
                <a:srgbClr val="FF0000"/>
              </a:solidFill>
              <a:round/>
              <a:headEnd/>
              <a:tailEnd/>
            </a:ln>
          </p:spPr>
          <p:txBody>
            <a:bodyPr wrap="none" anchor="ctr"/>
            <a:lstStyle/>
            <a:p>
              <a:endParaRPr lang="en-US"/>
            </a:p>
          </p:txBody>
        </p:sp>
        <p:sp>
          <p:nvSpPr>
            <p:cNvPr id="101389" name="Text Box 14"/>
            <p:cNvSpPr txBox="1">
              <a:spLocks noChangeArrowheads="1"/>
            </p:cNvSpPr>
            <p:nvPr/>
          </p:nvSpPr>
          <p:spPr bwMode="auto">
            <a:xfrm>
              <a:off x="4542" y="3120"/>
              <a:ext cx="805"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ctr" eaLnBrk="1" hangingPunct="1">
                <a:spcBef>
                  <a:spcPct val="50000"/>
                </a:spcBef>
              </a:pPr>
              <a:r>
                <a:rPr lang="en-US">
                  <a:solidFill>
                    <a:srgbClr val="FF0000"/>
                  </a:solidFill>
                  <a:latin typeface="Times New Roman" charset="0"/>
                </a:rPr>
                <a:t>Final Hop</a:t>
              </a:r>
              <a:endParaRPr lang="en-US" b="0">
                <a:solidFill>
                  <a:srgbClr val="FF0000"/>
                </a:solidFill>
                <a:latin typeface="Times New Roman" charset="0"/>
              </a:endParaRPr>
            </a:p>
          </p:txBody>
        </p:sp>
        <p:cxnSp>
          <p:nvCxnSpPr>
            <p:cNvPr id="101390" name="AutoShape 15"/>
            <p:cNvCxnSpPr>
              <a:cxnSpLocks noChangeShapeType="1"/>
              <a:stCxn id="101389" idx="1"/>
              <a:endCxn id="101388" idx="0"/>
            </p:cNvCxnSpPr>
            <p:nvPr/>
          </p:nvCxnSpPr>
          <p:spPr bwMode="auto">
            <a:xfrm flipH="1">
              <a:off x="2184" y="3245"/>
              <a:ext cx="2358" cy="394"/>
            </a:xfrm>
            <a:prstGeom prst="straightConnector1">
              <a:avLst/>
            </a:prstGeom>
            <a:noFill/>
            <a:ln w="9525">
              <a:solidFill>
                <a:srgbClr val="FF0000"/>
              </a:solidFill>
              <a:round/>
              <a:headEnd/>
              <a:tailEnd type="triangle" w="med" len="med"/>
            </a:ln>
            <a:extLst>
              <a:ext uri="{909E8E84-426E-40dd-AFC4-6F175D3DCCD1}">
                <a14:hiddenFill xmlns="" xmlns:a14="http://schemas.microsoft.com/office/drawing/2010/main">
                  <a:noFill/>
                </a14:hiddenFill>
              </a:ext>
            </a:extLst>
          </p:spPr>
        </p:cxnSp>
      </p:grpSp>
      <p:grpSp>
        <p:nvGrpSpPr>
          <p:cNvPr id="5" name="Group 16"/>
          <p:cNvGrpSpPr>
            <a:grpSpLocks/>
          </p:cNvGrpSpPr>
          <p:nvPr/>
        </p:nvGrpSpPr>
        <p:grpSpPr bwMode="auto">
          <a:xfrm>
            <a:off x="304800" y="4648200"/>
            <a:ext cx="8389938" cy="685800"/>
            <a:chOff x="192" y="2928"/>
            <a:chExt cx="5285" cy="432"/>
          </a:xfrm>
        </p:grpSpPr>
        <p:sp>
          <p:nvSpPr>
            <p:cNvPr id="101385" name="Oval 17"/>
            <p:cNvSpPr>
              <a:spLocks noChangeArrowheads="1"/>
            </p:cNvSpPr>
            <p:nvPr/>
          </p:nvSpPr>
          <p:spPr bwMode="auto">
            <a:xfrm>
              <a:off x="192" y="3024"/>
              <a:ext cx="1248" cy="336"/>
            </a:xfrm>
            <a:prstGeom prst="ellipse">
              <a:avLst/>
            </a:prstGeom>
            <a:solidFill>
              <a:srgbClr val="FF0000">
                <a:alpha val="0"/>
              </a:srgbClr>
            </a:solidFill>
            <a:ln w="28575">
              <a:solidFill>
                <a:srgbClr val="FF0000"/>
              </a:solidFill>
              <a:round/>
              <a:headEnd/>
              <a:tailEnd/>
            </a:ln>
          </p:spPr>
          <p:txBody>
            <a:bodyPr wrap="none" anchor="ctr"/>
            <a:lstStyle/>
            <a:p>
              <a:endParaRPr lang="en-US"/>
            </a:p>
          </p:txBody>
        </p:sp>
        <p:sp>
          <p:nvSpPr>
            <p:cNvPr id="101386" name="Text Box 18"/>
            <p:cNvSpPr txBox="1">
              <a:spLocks noChangeArrowheads="1"/>
            </p:cNvSpPr>
            <p:nvPr/>
          </p:nvSpPr>
          <p:spPr bwMode="auto">
            <a:xfrm>
              <a:off x="3504" y="2928"/>
              <a:ext cx="1973"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ctr" eaLnBrk="1" hangingPunct="1">
                <a:spcBef>
                  <a:spcPct val="50000"/>
                </a:spcBef>
              </a:pPr>
              <a:r>
                <a:rPr lang="en-US">
                  <a:solidFill>
                    <a:srgbClr val="FF0000"/>
                  </a:solidFill>
                  <a:latin typeface="Times New Roman" charset="0"/>
                </a:rPr>
                <a:t>No PTR record for address</a:t>
              </a:r>
              <a:endParaRPr lang="en-US" b="0">
                <a:solidFill>
                  <a:srgbClr val="FF0000"/>
                </a:solidFill>
                <a:latin typeface="Times New Roman" charset="0"/>
              </a:endParaRPr>
            </a:p>
          </p:txBody>
        </p:sp>
        <p:cxnSp>
          <p:nvCxnSpPr>
            <p:cNvPr id="101387" name="AutoShape 19"/>
            <p:cNvCxnSpPr>
              <a:cxnSpLocks noChangeShapeType="1"/>
              <a:stCxn id="101386" idx="1"/>
              <a:endCxn id="101385" idx="6"/>
            </p:cNvCxnSpPr>
            <p:nvPr/>
          </p:nvCxnSpPr>
          <p:spPr bwMode="auto">
            <a:xfrm flipH="1">
              <a:off x="1449" y="3053"/>
              <a:ext cx="2055" cy="139"/>
            </a:xfrm>
            <a:prstGeom prst="straightConnector1">
              <a:avLst/>
            </a:prstGeom>
            <a:noFill/>
            <a:ln w="9525">
              <a:solidFill>
                <a:srgbClr val="FF0000"/>
              </a:solidFill>
              <a:round/>
              <a:headEnd/>
              <a:tailEnd type="triangle" w="med" len="med"/>
            </a:ln>
            <a:extLst>
              <a:ext uri="{909E8E84-426E-40dd-AFC4-6F175D3DCCD1}">
                <a14:hiddenFill xmlns="" xmlns:a14="http://schemas.microsoft.com/office/drawing/2010/main">
                  <a:noFill/>
                </a14:hiddenFill>
              </a:ext>
            </a:extLst>
          </p:spPr>
        </p:cxnSp>
      </p:grpSp>
    </p:spTree>
    <p:extLst>
      <p:ext uri="{BB962C8B-B14F-4D97-AF65-F5344CB8AC3E}">
        <p14:creationId xmlns:p14="http://schemas.microsoft.com/office/powerpoint/2010/main" val="18810983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994307">
                                            <p:bg/>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subTnLst>
                                    <p:set>
                                      <p:cBhvr override="childStyle">
                                        <p:cTn dur="1" fill="hold" display="0" masterRel="nextClick" afterEffect="1"/>
                                        <p:tgtEl>
                                          <p:spTgt spid="2"/>
                                        </p:tgtEl>
                                        <p:attrNameLst>
                                          <p:attrName>style.visibility</p:attrName>
                                        </p:attrNameLst>
                                      </p:cBhvr>
                                      <p:to>
                                        <p:strVal val="hidden"/>
                                      </p:to>
                                    </p:set>
                                  </p:sub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subTnLst>
                                    <p:set>
                                      <p:cBhvr override="childStyle">
                                        <p:cTn dur="1" fill="hold" display="0" masterRel="nextClick" afterEffect="1"/>
                                        <p:tgtEl>
                                          <p:spTgt spid="3"/>
                                        </p:tgtEl>
                                        <p:attrNameLst>
                                          <p:attrName>style.visibility</p:attrName>
                                        </p:attrNameLst>
                                      </p:cBhvr>
                                      <p:to>
                                        <p:strVal val="hidden"/>
                                      </p:to>
                                    </p:set>
                                  </p:sub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subTnLst>
                                    <p:set>
                                      <p:cBhvr override="childStyle">
                                        <p:cTn dur="1" fill="hold" display="0" masterRel="nextClick" afterEffect="1"/>
                                        <p:tgtEl>
                                          <p:spTgt spid="5"/>
                                        </p:tgtEl>
                                        <p:attrNameLst>
                                          <p:attrName>style.visibility</p:attrName>
                                        </p:attrNameLst>
                                      </p:cBhvr>
                                      <p:to>
                                        <p:strVal val="hidden"/>
                                      </p:to>
                                    </p:set>
                                  </p:sub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4307" grpId="0" build="allAtOnce"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smtClean="0"/>
              <a:t>Any Questions?</a:t>
            </a:r>
            <a:endParaRPr lang="en-US"/>
          </a:p>
        </p:txBody>
      </p:sp>
      <p:sp>
        <p:nvSpPr>
          <p:cNvPr id="6" name="Subtitle 5"/>
          <p:cNvSpPr>
            <a:spLocks noGrp="1"/>
          </p:cNvSpPr>
          <p:nvPr>
            <p:ph type="subTitle" idx="1"/>
          </p:nvPr>
        </p:nvSpPr>
        <p:spPr/>
        <p:txBody>
          <a:bodyPr/>
          <a:lstStyle/>
          <a:p>
            <a:endParaRPr lang="en-US"/>
          </a:p>
        </p:txBody>
      </p:sp>
      <p:sp>
        <p:nvSpPr>
          <p:cNvPr id="4" name="Slide Number Placeholder 3"/>
          <p:cNvSpPr>
            <a:spLocks noGrp="1"/>
          </p:cNvSpPr>
          <p:nvPr>
            <p:ph type="sldNum" sz="quarter" idx="12"/>
          </p:nvPr>
        </p:nvSpPr>
        <p:spPr/>
        <p:txBody>
          <a:bodyPr/>
          <a:lstStyle/>
          <a:p>
            <a:pPr>
              <a:defRPr/>
            </a:pPr>
            <a:fld id="{959EA10F-1B2C-564A-8529-6A1B9B53CF72}" type="slidenum">
              <a:rPr lang="en-US" altLang="en-US" smtClean="0"/>
              <a:pPr>
                <a:defRPr/>
              </a:pPr>
              <a:t>65</a:t>
            </a:fld>
            <a:endParaRPr lang="en-US" altLang="en-US"/>
          </a:p>
        </p:txBody>
      </p:sp>
    </p:spTree>
    <p:extLst>
      <p:ext uri="{BB962C8B-B14F-4D97-AF65-F5344CB8AC3E}">
        <p14:creationId xmlns:p14="http://schemas.microsoft.com/office/powerpoint/2010/main" val="4037727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smtClean="0"/>
              <a:t>Network Address Translation</a:t>
            </a:r>
            <a:endParaRPr lang="en-US" dirty="0"/>
          </a:p>
        </p:txBody>
      </p:sp>
      <p:sp>
        <p:nvSpPr>
          <p:cNvPr id="6" name="Subtitle 5"/>
          <p:cNvSpPr>
            <a:spLocks noGrp="1"/>
          </p:cNvSpPr>
          <p:nvPr>
            <p:ph type="subTitle" idx="1"/>
          </p:nvPr>
        </p:nvSpPr>
        <p:spPr/>
        <p:txBody>
          <a:bodyPr/>
          <a:lstStyle/>
          <a:p>
            <a:endParaRPr lang="en-US"/>
          </a:p>
        </p:txBody>
      </p:sp>
      <p:sp>
        <p:nvSpPr>
          <p:cNvPr id="4" name="Slide Number Placeholder 3"/>
          <p:cNvSpPr>
            <a:spLocks noGrp="1"/>
          </p:cNvSpPr>
          <p:nvPr>
            <p:ph type="sldNum" sz="quarter" idx="12"/>
          </p:nvPr>
        </p:nvSpPr>
        <p:spPr/>
        <p:txBody>
          <a:bodyPr/>
          <a:lstStyle/>
          <a:p>
            <a:pPr>
              <a:defRPr/>
            </a:pPr>
            <a:fld id="{959EA10F-1B2C-564A-8529-6A1B9B53CF72}" type="slidenum">
              <a:rPr lang="en-US" altLang="en-US" smtClean="0"/>
              <a:pPr>
                <a:defRPr/>
              </a:pPr>
              <a:t>66</a:t>
            </a:fld>
            <a:endParaRPr lang="en-US" altLang="en-US"/>
          </a:p>
        </p:txBody>
      </p:sp>
    </p:spTree>
    <p:extLst>
      <p:ext uri="{BB962C8B-B14F-4D97-AF65-F5344CB8AC3E}">
        <p14:creationId xmlns:p14="http://schemas.microsoft.com/office/powerpoint/2010/main" val="1598813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2"/>
          <p:cNvSpPr>
            <a:spLocks noGrp="1" noChangeArrowheads="1"/>
          </p:cNvSpPr>
          <p:nvPr>
            <p:ph type="title"/>
          </p:nvPr>
        </p:nvSpPr>
        <p:spPr/>
        <p:txBody>
          <a:bodyPr/>
          <a:lstStyle/>
          <a:p>
            <a:r>
              <a:rPr lang="en-US" dirty="0" smtClean="0">
                <a:latin typeface="Helvetica" charset="0"/>
                <a:ea typeface="ＭＳ Ｐゴシック" charset="0"/>
                <a:cs typeface="ＭＳ Ｐゴシック" charset="0"/>
              </a:rPr>
              <a:t>Sharing Single Address Across Hosts</a:t>
            </a:r>
            <a:endParaRPr lang="en-US" dirty="0">
              <a:latin typeface="Helvetica" charset="0"/>
              <a:ea typeface="ＭＳ Ｐゴシック" charset="0"/>
              <a:cs typeface="ＭＳ Ｐゴシック" charset="0"/>
            </a:endParaRPr>
          </a:p>
        </p:txBody>
      </p:sp>
      <p:sp>
        <p:nvSpPr>
          <p:cNvPr id="939011" name="Rectangle 3"/>
          <p:cNvSpPr>
            <a:spLocks noGrp="1" noChangeArrowheads="1"/>
          </p:cNvSpPr>
          <p:nvPr>
            <p:ph idx="1"/>
          </p:nvPr>
        </p:nvSpPr>
        <p:spPr/>
        <p:txBody>
          <a:bodyPr/>
          <a:lstStyle/>
          <a:p>
            <a:r>
              <a:rPr lang="en-US" dirty="0" smtClean="0">
                <a:latin typeface="Arial" charset="0"/>
                <a:ea typeface="Arial" charset="0"/>
                <a:cs typeface="Arial" charset="0"/>
              </a:rPr>
              <a:t>Network Address Translation (NAT) enables many hosts to share a single address</a:t>
            </a:r>
          </a:p>
          <a:p>
            <a:pPr lvl="1"/>
            <a:r>
              <a:rPr lang="en-US" dirty="0" smtClean="0">
                <a:latin typeface="Arial" charset="0"/>
                <a:ea typeface="Arial" charset="0"/>
                <a:cs typeface="Arial" charset="0"/>
              </a:rPr>
              <a:t>Uses port numbers (fields in transport layer)</a:t>
            </a:r>
          </a:p>
          <a:p>
            <a:pPr lvl="1"/>
            <a:endParaRPr lang="en-US" dirty="0">
              <a:latin typeface="Arial" charset="0"/>
              <a:ea typeface="Arial" charset="0"/>
              <a:cs typeface="Arial" charset="0"/>
            </a:endParaRPr>
          </a:p>
          <a:p>
            <a:r>
              <a:rPr lang="en-US" dirty="0" smtClean="0">
                <a:latin typeface="Arial" charset="0"/>
                <a:ea typeface="Arial" charset="0"/>
                <a:cs typeface="Arial" charset="0"/>
              </a:rPr>
              <a:t>Was thought to be an architectural abomination when first proposed, but it:</a:t>
            </a:r>
          </a:p>
          <a:p>
            <a:pPr lvl="1"/>
            <a:r>
              <a:rPr lang="en-US" dirty="0" smtClean="0">
                <a:latin typeface="Arial" charset="0"/>
                <a:ea typeface="Arial" charset="0"/>
                <a:cs typeface="Arial" charset="0"/>
              </a:rPr>
              <a:t>Probably saved us from address exhaustion</a:t>
            </a:r>
          </a:p>
          <a:p>
            <a:pPr lvl="1"/>
            <a:r>
              <a:rPr lang="en-US" dirty="0" smtClean="0">
                <a:latin typeface="Arial" charset="0"/>
                <a:ea typeface="Arial" charset="0"/>
                <a:cs typeface="Arial" charset="0"/>
              </a:rPr>
              <a:t>And reflects a modern design paradigm (indirection)</a:t>
            </a:r>
          </a:p>
          <a:p>
            <a:pPr lvl="1"/>
            <a:endParaRPr lang="en-US" dirty="0">
              <a:latin typeface="Arial" charset="0"/>
              <a:ea typeface="Arial" charset="0"/>
              <a:cs typeface="Arial" charset="0"/>
            </a:endParaRPr>
          </a:p>
        </p:txBody>
      </p:sp>
      <p:sp>
        <p:nvSpPr>
          <p:cNvPr id="51202" name="Slide Number Placeholder 3"/>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eaLnBrk="1" hangingPunct="1"/>
            <a:fld id="{BBC61197-A1CA-A34C-AE69-5786DA3478FF}" type="slidenum">
              <a:rPr lang="en-US" sz="1400" b="0">
                <a:latin typeface="Times New Roman" charset="0"/>
              </a:rPr>
              <a:pPr eaLnBrk="1" hangingPunct="1"/>
              <a:t>67</a:t>
            </a:fld>
            <a:endParaRPr lang="en-US" sz="1400" b="0">
              <a:latin typeface="Times New Roman" charset="0"/>
            </a:endParaRPr>
          </a:p>
        </p:txBody>
      </p:sp>
    </p:spTree>
    <p:extLst>
      <p:ext uri="{BB962C8B-B14F-4D97-AF65-F5344CB8AC3E}">
        <p14:creationId xmlns:p14="http://schemas.microsoft.com/office/powerpoint/2010/main" val="6240087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3901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39011">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39011">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39011">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3901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9011" grpId="0" build="p"/>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ChangeArrowheads="1"/>
          </p:cNvSpPr>
          <p:nvPr>
            <p:ph type="title"/>
          </p:nvPr>
        </p:nvSpPr>
        <p:spPr/>
        <p:txBody>
          <a:bodyPr/>
          <a:lstStyle/>
          <a:p>
            <a:r>
              <a:rPr lang="en-US">
                <a:latin typeface="Helvetica" charset="0"/>
                <a:ea typeface="ＭＳ Ｐゴシック" charset="0"/>
                <a:cs typeface="ＭＳ Ｐゴシック" charset="0"/>
              </a:rPr>
              <a:t>Special-Purpose Address Blocks</a:t>
            </a:r>
          </a:p>
        </p:txBody>
      </p:sp>
      <p:sp>
        <p:nvSpPr>
          <p:cNvPr id="1040387" name="Rectangle 3"/>
          <p:cNvSpPr>
            <a:spLocks noGrp="1" noChangeArrowheads="1"/>
          </p:cNvSpPr>
          <p:nvPr>
            <p:ph idx="1"/>
          </p:nvPr>
        </p:nvSpPr>
        <p:spPr/>
        <p:txBody>
          <a:bodyPr/>
          <a:lstStyle/>
          <a:p>
            <a:pPr>
              <a:lnSpc>
                <a:spcPct val="80000"/>
              </a:lnSpc>
            </a:pPr>
            <a:r>
              <a:rPr lang="en-US" sz="2400" dirty="0">
                <a:latin typeface="Arial" charset="0"/>
              </a:rPr>
              <a:t>Limited broadcast</a:t>
            </a:r>
          </a:p>
          <a:p>
            <a:pPr lvl="1">
              <a:lnSpc>
                <a:spcPct val="80000"/>
              </a:lnSpc>
            </a:pPr>
            <a:r>
              <a:rPr lang="en-US" sz="2000" dirty="0">
                <a:latin typeface="Arial" charset="0"/>
                <a:ea typeface="Arial" charset="0"/>
                <a:cs typeface="Arial" charset="0"/>
              </a:rPr>
              <a:t>Sent to every host attached to the local network</a:t>
            </a:r>
          </a:p>
          <a:p>
            <a:pPr lvl="1">
              <a:lnSpc>
                <a:spcPct val="80000"/>
              </a:lnSpc>
            </a:pPr>
            <a:r>
              <a:rPr lang="en-US" sz="2000" dirty="0">
                <a:latin typeface="Arial" charset="0"/>
                <a:ea typeface="Arial" charset="0"/>
                <a:cs typeface="Arial" charset="0"/>
              </a:rPr>
              <a:t>Block: </a:t>
            </a:r>
            <a:r>
              <a:rPr lang="en-US" sz="2000" b="1" dirty="0">
                <a:latin typeface="Arial" charset="0"/>
                <a:ea typeface="Arial" charset="0"/>
                <a:cs typeface="Arial" charset="0"/>
              </a:rPr>
              <a:t>255.255.255.255/32</a:t>
            </a:r>
            <a:endParaRPr lang="en-US" sz="2000" dirty="0">
              <a:latin typeface="Arial" charset="0"/>
              <a:ea typeface="Arial" charset="0"/>
              <a:cs typeface="Arial" charset="0"/>
            </a:endParaRPr>
          </a:p>
          <a:p>
            <a:pPr>
              <a:lnSpc>
                <a:spcPct val="80000"/>
              </a:lnSpc>
            </a:pPr>
            <a:r>
              <a:rPr lang="en-US" sz="2400" dirty="0">
                <a:latin typeface="Arial" charset="0"/>
              </a:rPr>
              <a:t>Loopback</a:t>
            </a:r>
          </a:p>
          <a:p>
            <a:pPr lvl="1">
              <a:lnSpc>
                <a:spcPct val="80000"/>
              </a:lnSpc>
            </a:pPr>
            <a:r>
              <a:rPr lang="en-US" sz="2000" dirty="0">
                <a:latin typeface="Arial" charset="0"/>
                <a:ea typeface="Arial" charset="0"/>
                <a:cs typeface="Arial" charset="0"/>
              </a:rPr>
              <a:t>Address blocks that refer to the local machine</a:t>
            </a:r>
          </a:p>
          <a:p>
            <a:pPr lvl="1">
              <a:lnSpc>
                <a:spcPct val="80000"/>
              </a:lnSpc>
            </a:pPr>
            <a:r>
              <a:rPr lang="en-US" sz="2000" dirty="0">
                <a:latin typeface="Arial" charset="0"/>
                <a:ea typeface="Arial" charset="0"/>
                <a:cs typeface="Arial" charset="0"/>
              </a:rPr>
              <a:t>Block: </a:t>
            </a:r>
            <a:r>
              <a:rPr lang="en-US" sz="2000" b="1" dirty="0">
                <a:latin typeface="Arial" charset="0"/>
                <a:ea typeface="Arial" charset="0"/>
                <a:cs typeface="Arial" charset="0"/>
              </a:rPr>
              <a:t>127.0.0.0/8</a:t>
            </a:r>
            <a:endParaRPr lang="en-US" sz="2000" dirty="0">
              <a:latin typeface="Arial" charset="0"/>
              <a:ea typeface="Arial" charset="0"/>
              <a:cs typeface="Arial" charset="0"/>
            </a:endParaRPr>
          </a:p>
          <a:p>
            <a:pPr lvl="1">
              <a:lnSpc>
                <a:spcPct val="80000"/>
              </a:lnSpc>
            </a:pPr>
            <a:r>
              <a:rPr lang="en-US" sz="2000" dirty="0">
                <a:latin typeface="Arial" charset="0"/>
                <a:ea typeface="Arial" charset="0"/>
                <a:cs typeface="Arial" charset="0"/>
              </a:rPr>
              <a:t>Usually only </a:t>
            </a:r>
            <a:r>
              <a:rPr lang="en-US" sz="2000" b="1" dirty="0">
                <a:latin typeface="Arial" charset="0"/>
                <a:ea typeface="Arial" charset="0"/>
                <a:cs typeface="Arial" charset="0"/>
              </a:rPr>
              <a:t>127.0.0.1/32</a:t>
            </a:r>
            <a:r>
              <a:rPr lang="en-US" sz="2000" dirty="0">
                <a:latin typeface="Arial" charset="0"/>
                <a:ea typeface="Arial" charset="0"/>
                <a:cs typeface="Arial" charset="0"/>
              </a:rPr>
              <a:t> is </a:t>
            </a:r>
            <a:r>
              <a:rPr lang="en-US" sz="2000" dirty="0" smtClean="0">
                <a:latin typeface="Arial" charset="0"/>
                <a:ea typeface="Arial" charset="0"/>
                <a:cs typeface="Arial" charset="0"/>
              </a:rPr>
              <a:t>used</a:t>
            </a:r>
          </a:p>
          <a:p>
            <a:pPr>
              <a:lnSpc>
                <a:spcPct val="80000"/>
              </a:lnSpc>
            </a:pPr>
            <a:r>
              <a:rPr lang="en-US" sz="2400" dirty="0">
                <a:latin typeface="Arial" charset="0"/>
              </a:rPr>
              <a:t>Link-local</a:t>
            </a:r>
          </a:p>
          <a:p>
            <a:pPr lvl="1">
              <a:lnSpc>
                <a:spcPct val="80000"/>
              </a:lnSpc>
            </a:pPr>
            <a:r>
              <a:rPr lang="en-US" sz="2000" dirty="0">
                <a:latin typeface="Arial" charset="0"/>
                <a:ea typeface="Arial" charset="0"/>
                <a:cs typeface="Arial" charset="0"/>
              </a:rPr>
              <a:t>By agreement, not forwarded by </a:t>
            </a:r>
            <a:r>
              <a:rPr lang="en-US" sz="2000" dirty="0">
                <a:solidFill>
                  <a:srgbClr val="FF0000"/>
                </a:solidFill>
                <a:latin typeface="Arial" charset="0"/>
                <a:ea typeface="Arial" charset="0"/>
                <a:cs typeface="Arial" charset="0"/>
              </a:rPr>
              <a:t>any</a:t>
            </a:r>
            <a:r>
              <a:rPr lang="en-US" sz="2000" dirty="0">
                <a:latin typeface="Arial" charset="0"/>
                <a:ea typeface="Arial" charset="0"/>
                <a:cs typeface="Arial" charset="0"/>
              </a:rPr>
              <a:t> router</a:t>
            </a:r>
          </a:p>
          <a:p>
            <a:pPr lvl="1">
              <a:lnSpc>
                <a:spcPct val="80000"/>
              </a:lnSpc>
            </a:pPr>
            <a:r>
              <a:rPr lang="en-US" sz="2000" dirty="0">
                <a:latin typeface="Arial" charset="0"/>
                <a:ea typeface="Arial" charset="0"/>
                <a:cs typeface="Arial" charset="0"/>
              </a:rPr>
              <a:t>Used for single-link communication only</a:t>
            </a:r>
          </a:p>
          <a:p>
            <a:pPr lvl="1">
              <a:lnSpc>
                <a:spcPct val="80000"/>
              </a:lnSpc>
            </a:pPr>
            <a:r>
              <a:rPr lang="en-US" sz="2000" dirty="0">
                <a:latin typeface="Arial" charset="0"/>
                <a:ea typeface="Arial" charset="0"/>
                <a:cs typeface="Arial" charset="0"/>
              </a:rPr>
              <a:t>Intent: </a:t>
            </a:r>
            <a:r>
              <a:rPr lang="en-US" sz="2000" dirty="0" err="1">
                <a:latin typeface="Arial" charset="0"/>
                <a:ea typeface="Arial" charset="0"/>
                <a:cs typeface="Arial" charset="0"/>
              </a:rPr>
              <a:t>autoconfiguration</a:t>
            </a:r>
            <a:r>
              <a:rPr lang="en-US" sz="2000" dirty="0">
                <a:latin typeface="Arial" charset="0"/>
                <a:ea typeface="Arial" charset="0"/>
                <a:cs typeface="Arial" charset="0"/>
              </a:rPr>
              <a:t> (especially when </a:t>
            </a:r>
            <a:r>
              <a:rPr lang="en-US" sz="2000" i="1" dirty="0">
                <a:latin typeface="Arial" charset="0"/>
                <a:ea typeface="Arial" charset="0"/>
                <a:cs typeface="Arial" charset="0"/>
              </a:rPr>
              <a:t>DHCP</a:t>
            </a:r>
            <a:r>
              <a:rPr lang="en-US" sz="2000" dirty="0">
                <a:latin typeface="Arial" charset="0"/>
                <a:ea typeface="Arial" charset="0"/>
                <a:cs typeface="Arial" charset="0"/>
              </a:rPr>
              <a:t> fails)</a:t>
            </a:r>
          </a:p>
          <a:p>
            <a:pPr lvl="1">
              <a:lnSpc>
                <a:spcPct val="80000"/>
              </a:lnSpc>
            </a:pPr>
            <a:r>
              <a:rPr lang="en-US" sz="2000" dirty="0">
                <a:latin typeface="Arial" charset="0"/>
                <a:ea typeface="Arial" charset="0"/>
                <a:cs typeface="Arial" charset="0"/>
              </a:rPr>
              <a:t>Block: </a:t>
            </a:r>
            <a:r>
              <a:rPr lang="en-US" sz="2000" b="1" dirty="0" smtClean="0">
                <a:latin typeface="Arial" charset="0"/>
                <a:ea typeface="Arial" charset="0"/>
                <a:cs typeface="Arial" charset="0"/>
              </a:rPr>
              <a:t>169.254.0.0/16</a:t>
            </a:r>
            <a:endParaRPr lang="en-US" sz="2000" dirty="0">
              <a:latin typeface="Arial" charset="0"/>
              <a:ea typeface="Arial" charset="0"/>
              <a:cs typeface="Arial" charset="0"/>
            </a:endParaRPr>
          </a:p>
          <a:p>
            <a:pPr>
              <a:lnSpc>
                <a:spcPct val="80000"/>
              </a:lnSpc>
            </a:pPr>
            <a:r>
              <a:rPr lang="en-US" sz="2400" dirty="0" smtClean="0">
                <a:latin typeface="Arial" charset="0"/>
              </a:rPr>
              <a:t>Private </a:t>
            </a:r>
            <a:r>
              <a:rPr lang="en-US" sz="2400" dirty="0">
                <a:latin typeface="Arial" charset="0"/>
              </a:rPr>
              <a:t>addresses</a:t>
            </a:r>
          </a:p>
          <a:p>
            <a:pPr lvl="1">
              <a:lnSpc>
                <a:spcPct val="80000"/>
              </a:lnSpc>
            </a:pPr>
            <a:r>
              <a:rPr lang="en-US" sz="2000" dirty="0">
                <a:latin typeface="Arial" charset="0"/>
                <a:ea typeface="Arial" charset="0"/>
                <a:cs typeface="Arial" charset="0"/>
              </a:rPr>
              <a:t>By agreement, </a:t>
            </a:r>
            <a:r>
              <a:rPr lang="en-US" sz="2000" dirty="0">
                <a:solidFill>
                  <a:srgbClr val="FF0000"/>
                </a:solidFill>
                <a:latin typeface="Arial" charset="0"/>
                <a:ea typeface="Arial" charset="0"/>
                <a:cs typeface="Arial" charset="0"/>
              </a:rPr>
              <a:t>not routed</a:t>
            </a:r>
            <a:r>
              <a:rPr lang="en-US" sz="2000" dirty="0">
                <a:latin typeface="Arial" charset="0"/>
                <a:ea typeface="Arial" charset="0"/>
                <a:cs typeface="Arial" charset="0"/>
              </a:rPr>
              <a:t> in the public Internet</a:t>
            </a:r>
          </a:p>
          <a:p>
            <a:pPr lvl="1">
              <a:lnSpc>
                <a:spcPct val="80000"/>
              </a:lnSpc>
            </a:pPr>
            <a:r>
              <a:rPr lang="en-US" sz="2000" dirty="0">
                <a:latin typeface="Arial" charset="0"/>
                <a:ea typeface="Arial" charset="0"/>
                <a:cs typeface="Arial" charset="0"/>
              </a:rPr>
              <a:t>For networks not meant for general Internet connectivity</a:t>
            </a:r>
          </a:p>
          <a:p>
            <a:pPr lvl="1">
              <a:lnSpc>
                <a:spcPct val="80000"/>
              </a:lnSpc>
            </a:pPr>
            <a:r>
              <a:rPr lang="en-US" sz="2000" dirty="0">
                <a:latin typeface="Arial" charset="0"/>
                <a:ea typeface="Arial" charset="0"/>
                <a:cs typeface="Arial" charset="0"/>
              </a:rPr>
              <a:t>Blocks: </a:t>
            </a:r>
            <a:r>
              <a:rPr lang="en-US" sz="2000" b="1" dirty="0">
                <a:latin typeface="Arial" charset="0"/>
                <a:ea typeface="Arial" charset="0"/>
                <a:cs typeface="Arial" charset="0"/>
              </a:rPr>
              <a:t>10.0.0.0/8</a:t>
            </a:r>
            <a:r>
              <a:rPr lang="en-US" sz="2000" dirty="0">
                <a:latin typeface="Arial" charset="0"/>
                <a:ea typeface="Arial" charset="0"/>
                <a:cs typeface="Arial" charset="0"/>
              </a:rPr>
              <a:t>, </a:t>
            </a:r>
            <a:r>
              <a:rPr lang="en-US" sz="2000" b="1" dirty="0">
                <a:latin typeface="Arial" charset="0"/>
                <a:ea typeface="Arial" charset="0"/>
                <a:cs typeface="Arial" charset="0"/>
              </a:rPr>
              <a:t>172.16.0.0/12</a:t>
            </a:r>
            <a:r>
              <a:rPr lang="en-US" sz="2000" dirty="0">
                <a:latin typeface="Arial" charset="0"/>
                <a:ea typeface="Arial" charset="0"/>
                <a:cs typeface="Arial" charset="0"/>
              </a:rPr>
              <a:t>, </a:t>
            </a:r>
            <a:r>
              <a:rPr lang="en-US" sz="2000" b="1" dirty="0" smtClean="0">
                <a:latin typeface="Arial" charset="0"/>
                <a:ea typeface="Arial" charset="0"/>
                <a:cs typeface="Arial" charset="0"/>
              </a:rPr>
              <a:t>192.168.0.0/16</a:t>
            </a:r>
            <a:endParaRPr lang="en-US" sz="2000" b="1" dirty="0">
              <a:latin typeface="Arial" charset="0"/>
              <a:ea typeface="Arial" charset="0"/>
              <a:cs typeface="Arial" charset="0"/>
            </a:endParaRPr>
          </a:p>
        </p:txBody>
      </p:sp>
      <p:sp>
        <p:nvSpPr>
          <p:cNvPr id="149505" name="Slide Number Placeholder 3"/>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eaLnBrk="1" hangingPunct="1"/>
            <a:fld id="{5E3F69A4-CB95-1540-832D-F4867D7D0EC8}" type="slidenum">
              <a:rPr lang="en-US" sz="1400" b="0">
                <a:latin typeface="Times New Roman" charset="0"/>
              </a:rPr>
              <a:pPr eaLnBrk="1" hangingPunct="1"/>
              <a:t>68</a:t>
            </a:fld>
            <a:endParaRPr lang="en-US" sz="1400" b="0">
              <a:latin typeface="Times New Roman" charset="0"/>
            </a:endParaRPr>
          </a:p>
        </p:txBody>
      </p:sp>
    </p:spTree>
    <p:extLst>
      <p:ext uri="{BB962C8B-B14F-4D97-AF65-F5344CB8AC3E}">
        <p14:creationId xmlns:p14="http://schemas.microsoft.com/office/powerpoint/2010/main" val="1009118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4038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4038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4038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40387">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40387">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40387">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40387">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040387">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40387">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040387">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040387">
                                            <p:txEl>
                                              <p:pRg st="10" end="10"/>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040387">
                                            <p:txEl>
                                              <p:pRg st="11" end="11"/>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040387">
                                            <p:txEl>
                                              <p:pRg st="12" end="12"/>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040387">
                                            <p:txEl>
                                              <p:pRg st="13" end="13"/>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040387">
                                            <p:txEl>
                                              <p:pRg st="14" end="14"/>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040387">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0387" grpId="0" build="p"/>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2"/>
          <p:cNvSpPr>
            <a:spLocks noGrp="1" noChangeArrowheads="1"/>
          </p:cNvSpPr>
          <p:nvPr>
            <p:ph type="title"/>
          </p:nvPr>
        </p:nvSpPr>
        <p:spPr/>
        <p:txBody>
          <a:bodyPr/>
          <a:lstStyle/>
          <a:p>
            <a:r>
              <a:rPr lang="en-US" sz="3500" dirty="0" smtClean="0">
                <a:latin typeface="Helvetica" charset="0"/>
                <a:ea typeface="ＭＳ Ｐゴシック" charset="0"/>
                <a:cs typeface="ＭＳ Ｐゴシック" charset="0"/>
              </a:rPr>
              <a:t>The “Old Days”</a:t>
            </a:r>
            <a:endParaRPr lang="en-US" sz="3500" dirty="0">
              <a:latin typeface="Helvetica" charset="0"/>
              <a:ea typeface="ＭＳ Ｐゴシック" charset="0"/>
              <a:cs typeface="ＭＳ Ｐゴシック" charset="0"/>
            </a:endParaRPr>
          </a:p>
        </p:txBody>
      </p:sp>
      <p:sp>
        <p:nvSpPr>
          <p:cNvPr id="164867" name="Rectangle 3"/>
          <p:cNvSpPr>
            <a:spLocks noGrp="1" noChangeArrowheads="1"/>
          </p:cNvSpPr>
          <p:nvPr>
            <p:ph idx="1"/>
          </p:nvPr>
        </p:nvSpPr>
        <p:spPr/>
        <p:txBody>
          <a:bodyPr/>
          <a:lstStyle/>
          <a:p>
            <a:pPr>
              <a:buFontTx/>
              <a:buNone/>
            </a:pPr>
            <a:r>
              <a:rPr lang="en-US" dirty="0">
                <a:latin typeface="Arial" charset="0"/>
              </a:rPr>
              <a:t>Before NAT</a:t>
            </a:r>
            <a:r>
              <a:rPr lang="en-US" dirty="0" smtClean="0">
                <a:latin typeface="Arial" charset="0"/>
              </a:rPr>
              <a:t>…e</a:t>
            </a:r>
            <a:r>
              <a:rPr lang="en-US" dirty="0" smtClean="0">
                <a:latin typeface="Arial" charset="0"/>
                <a:ea typeface="Arial" charset="0"/>
                <a:cs typeface="Arial" charset="0"/>
              </a:rPr>
              <a:t>very </a:t>
            </a:r>
            <a:r>
              <a:rPr lang="en-US" dirty="0">
                <a:latin typeface="Arial" charset="0"/>
                <a:ea typeface="Arial" charset="0"/>
                <a:cs typeface="Arial" charset="0"/>
              </a:rPr>
              <a:t>machine connected to Internet had unique IP address </a:t>
            </a:r>
          </a:p>
        </p:txBody>
      </p:sp>
      <p:sp>
        <p:nvSpPr>
          <p:cNvPr id="164865" name="Slide Number Placeholder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eaLnBrk="1" hangingPunct="1"/>
            <a:fld id="{ED15BEEA-75F5-E541-B9FD-9DD3486C02D2}" type="slidenum">
              <a:rPr lang="en-US" sz="1400" b="0">
                <a:latin typeface="Arial" charset="0"/>
              </a:rPr>
              <a:pPr eaLnBrk="1" hangingPunct="1"/>
              <a:t>69</a:t>
            </a:fld>
            <a:endParaRPr lang="en-US" sz="1400" b="0">
              <a:latin typeface="Arial" charset="0"/>
            </a:endParaRPr>
          </a:p>
        </p:txBody>
      </p:sp>
      <p:pic>
        <p:nvPicPr>
          <p:cNvPr id="164868"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19400" y="3849688"/>
            <a:ext cx="2819400" cy="17081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64869" name="Picture 5"/>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7400" y="4154488"/>
            <a:ext cx="304800" cy="685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64870" name="Picture 6"/>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flipH="1">
            <a:off x="6172200" y="4002088"/>
            <a:ext cx="609600" cy="533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64871" name="Picture 7"/>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flipH="1">
            <a:off x="6172200" y="5221288"/>
            <a:ext cx="609600" cy="533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661962" name="Text Box 10"/>
          <p:cNvSpPr txBox="1">
            <a:spLocks noChangeArrowheads="1"/>
          </p:cNvSpPr>
          <p:nvPr/>
        </p:nvSpPr>
        <p:spPr bwMode="auto">
          <a:xfrm>
            <a:off x="6088063" y="4495800"/>
            <a:ext cx="890587" cy="369888"/>
          </a:xfrm>
          <a:prstGeom prst="rect">
            <a:avLst/>
          </a:prstGeom>
          <a:noFill/>
          <a:ln w="9525">
            <a:noFill/>
            <a:miter lim="800000"/>
            <a:headEnd/>
            <a:tailEnd/>
          </a:ln>
          <a:effectLst/>
        </p:spPr>
        <p:txBody>
          <a:bodyPr wrap="none">
            <a:spAutoFit/>
          </a:bodyPr>
          <a:lstStyle/>
          <a:p>
            <a:pPr>
              <a:defRPr/>
            </a:pPr>
            <a:r>
              <a:rPr lang="en-US" sz="1800">
                <a:latin typeface="+mn-lt"/>
                <a:ea typeface="+mn-ea"/>
                <a:cs typeface="+mn-cs"/>
              </a:rPr>
              <a:t>1.2.3.4</a:t>
            </a:r>
          </a:p>
        </p:txBody>
      </p:sp>
      <p:sp>
        <p:nvSpPr>
          <p:cNvPr id="1661963" name="Text Box 11"/>
          <p:cNvSpPr txBox="1">
            <a:spLocks noChangeArrowheads="1"/>
          </p:cNvSpPr>
          <p:nvPr/>
        </p:nvSpPr>
        <p:spPr bwMode="auto">
          <a:xfrm>
            <a:off x="6011863" y="5754688"/>
            <a:ext cx="890587" cy="369887"/>
          </a:xfrm>
          <a:prstGeom prst="rect">
            <a:avLst/>
          </a:prstGeom>
          <a:noFill/>
          <a:ln w="9525">
            <a:noFill/>
            <a:miter lim="800000"/>
            <a:headEnd/>
            <a:tailEnd/>
          </a:ln>
          <a:effectLst/>
        </p:spPr>
        <p:txBody>
          <a:bodyPr wrap="none">
            <a:spAutoFit/>
          </a:bodyPr>
          <a:lstStyle/>
          <a:p>
            <a:pPr>
              <a:defRPr/>
            </a:pPr>
            <a:r>
              <a:rPr lang="en-US" sz="1800">
                <a:latin typeface="+mn-lt"/>
                <a:ea typeface="+mn-ea"/>
                <a:cs typeface="+mn-cs"/>
              </a:rPr>
              <a:t>1.2.3.5</a:t>
            </a:r>
          </a:p>
        </p:txBody>
      </p:sp>
      <p:sp>
        <p:nvSpPr>
          <p:cNvPr id="1661964" name="Text Box 12"/>
          <p:cNvSpPr txBox="1">
            <a:spLocks noChangeArrowheads="1"/>
          </p:cNvSpPr>
          <p:nvPr/>
        </p:nvSpPr>
        <p:spPr bwMode="auto">
          <a:xfrm>
            <a:off x="1776413" y="4854575"/>
            <a:ext cx="890587" cy="369888"/>
          </a:xfrm>
          <a:prstGeom prst="rect">
            <a:avLst/>
          </a:prstGeom>
          <a:noFill/>
          <a:ln w="9525">
            <a:noFill/>
            <a:miter lim="800000"/>
            <a:headEnd/>
            <a:tailEnd/>
          </a:ln>
          <a:effectLst/>
        </p:spPr>
        <p:txBody>
          <a:bodyPr wrap="none">
            <a:spAutoFit/>
          </a:bodyPr>
          <a:lstStyle/>
          <a:p>
            <a:pPr>
              <a:defRPr/>
            </a:pPr>
            <a:r>
              <a:rPr lang="en-US" sz="1800">
                <a:latin typeface="+mn-lt"/>
                <a:ea typeface="+mn-ea"/>
                <a:cs typeface="+mn-cs"/>
              </a:rPr>
              <a:t>5.6.7.8</a:t>
            </a:r>
          </a:p>
        </p:txBody>
      </p:sp>
      <p:sp>
        <p:nvSpPr>
          <p:cNvPr id="1661966" name="Line 14"/>
          <p:cNvSpPr>
            <a:spLocks noChangeShapeType="1"/>
          </p:cNvSpPr>
          <p:nvPr/>
        </p:nvSpPr>
        <p:spPr bwMode="auto">
          <a:xfrm>
            <a:off x="5562600" y="4764088"/>
            <a:ext cx="304800" cy="0"/>
          </a:xfrm>
          <a:prstGeom prst="line">
            <a:avLst/>
          </a:prstGeom>
          <a:noFill/>
          <a:ln w="25400">
            <a:solidFill>
              <a:schemeClr val="tx1"/>
            </a:solidFill>
            <a:round/>
            <a:headEnd/>
            <a:tailEnd/>
          </a:ln>
          <a:effectLst/>
        </p:spPr>
        <p:txBody>
          <a:bodyPr wrap="none" anchor="ctr"/>
          <a:lstStyle/>
          <a:p>
            <a:pPr>
              <a:defRPr/>
            </a:pPr>
            <a:endParaRPr lang="en-US" sz="1800">
              <a:latin typeface="+mn-lt"/>
              <a:ea typeface="+mn-ea"/>
              <a:cs typeface="+mn-cs"/>
            </a:endParaRPr>
          </a:p>
        </p:txBody>
      </p:sp>
      <p:sp>
        <p:nvSpPr>
          <p:cNvPr id="1661968" name="Line 16"/>
          <p:cNvSpPr>
            <a:spLocks noChangeShapeType="1"/>
          </p:cNvSpPr>
          <p:nvPr/>
        </p:nvSpPr>
        <p:spPr bwMode="auto">
          <a:xfrm>
            <a:off x="5867400" y="5449888"/>
            <a:ext cx="304800" cy="0"/>
          </a:xfrm>
          <a:prstGeom prst="line">
            <a:avLst/>
          </a:prstGeom>
          <a:noFill/>
          <a:ln w="25400">
            <a:solidFill>
              <a:schemeClr val="tx1"/>
            </a:solidFill>
            <a:round/>
            <a:headEnd/>
            <a:tailEnd/>
          </a:ln>
          <a:effectLst/>
        </p:spPr>
        <p:txBody>
          <a:bodyPr wrap="none" anchor="ctr"/>
          <a:lstStyle/>
          <a:p>
            <a:pPr>
              <a:defRPr/>
            </a:pPr>
            <a:endParaRPr lang="en-US" sz="1800">
              <a:latin typeface="+mn-lt"/>
              <a:ea typeface="+mn-ea"/>
              <a:cs typeface="+mn-cs"/>
            </a:endParaRPr>
          </a:p>
        </p:txBody>
      </p:sp>
      <p:sp>
        <p:nvSpPr>
          <p:cNvPr id="1661969" name="Line 17"/>
          <p:cNvSpPr>
            <a:spLocks noChangeShapeType="1"/>
          </p:cNvSpPr>
          <p:nvPr/>
        </p:nvSpPr>
        <p:spPr bwMode="auto">
          <a:xfrm flipH="1" flipV="1">
            <a:off x="5867400" y="4230688"/>
            <a:ext cx="0" cy="1371600"/>
          </a:xfrm>
          <a:prstGeom prst="line">
            <a:avLst/>
          </a:prstGeom>
          <a:noFill/>
          <a:ln w="25400">
            <a:solidFill>
              <a:schemeClr val="tx1"/>
            </a:solidFill>
            <a:round/>
            <a:headEnd/>
            <a:tailEnd/>
          </a:ln>
          <a:effectLst/>
        </p:spPr>
        <p:txBody>
          <a:bodyPr wrap="none" anchor="ctr"/>
          <a:lstStyle/>
          <a:p>
            <a:pPr>
              <a:defRPr/>
            </a:pPr>
            <a:endParaRPr lang="en-US" sz="1800">
              <a:latin typeface="+mn-lt"/>
              <a:ea typeface="+mn-ea"/>
              <a:cs typeface="+mn-cs"/>
            </a:endParaRPr>
          </a:p>
        </p:txBody>
      </p:sp>
      <p:sp>
        <p:nvSpPr>
          <p:cNvPr id="1661970" name="Text Box 18"/>
          <p:cNvSpPr txBox="1">
            <a:spLocks noChangeArrowheads="1"/>
          </p:cNvSpPr>
          <p:nvPr/>
        </p:nvSpPr>
        <p:spPr bwMode="auto">
          <a:xfrm>
            <a:off x="5360988" y="3849688"/>
            <a:ext cx="658812" cy="369887"/>
          </a:xfrm>
          <a:prstGeom prst="rect">
            <a:avLst/>
          </a:prstGeom>
          <a:noFill/>
          <a:ln w="9525">
            <a:noFill/>
            <a:miter lim="800000"/>
            <a:headEnd/>
            <a:tailEnd/>
          </a:ln>
          <a:effectLst/>
        </p:spPr>
        <p:txBody>
          <a:bodyPr wrap="none">
            <a:spAutoFit/>
          </a:bodyPr>
          <a:lstStyle/>
          <a:p>
            <a:pPr>
              <a:defRPr/>
            </a:pPr>
            <a:r>
              <a:rPr lang="en-US" sz="1800">
                <a:latin typeface="+mn-lt"/>
                <a:ea typeface="+mn-ea"/>
                <a:cs typeface="+mn-cs"/>
              </a:rPr>
              <a:t>LAN</a:t>
            </a:r>
          </a:p>
        </p:txBody>
      </p:sp>
      <p:sp>
        <p:nvSpPr>
          <p:cNvPr id="1661971" name="Text Box 19"/>
          <p:cNvSpPr txBox="1">
            <a:spLocks noChangeArrowheads="1"/>
          </p:cNvSpPr>
          <p:nvPr/>
        </p:nvSpPr>
        <p:spPr bwMode="auto">
          <a:xfrm>
            <a:off x="5872163" y="6149975"/>
            <a:ext cx="954087" cy="369888"/>
          </a:xfrm>
          <a:prstGeom prst="rect">
            <a:avLst/>
          </a:prstGeom>
          <a:noFill/>
          <a:ln w="9525">
            <a:noFill/>
            <a:miter lim="800000"/>
            <a:headEnd/>
            <a:tailEnd/>
          </a:ln>
          <a:effectLst/>
        </p:spPr>
        <p:txBody>
          <a:bodyPr wrap="none">
            <a:spAutoFit/>
          </a:bodyPr>
          <a:lstStyle/>
          <a:p>
            <a:pPr>
              <a:defRPr/>
            </a:pPr>
            <a:r>
              <a:rPr lang="en-US" sz="1800">
                <a:latin typeface="+mn-lt"/>
                <a:ea typeface="+mn-ea"/>
                <a:cs typeface="+mn-cs"/>
              </a:rPr>
              <a:t>Clients</a:t>
            </a:r>
          </a:p>
        </p:txBody>
      </p:sp>
      <p:sp>
        <p:nvSpPr>
          <p:cNvPr id="1661972" name="Text Box 20"/>
          <p:cNvSpPr txBox="1">
            <a:spLocks noChangeArrowheads="1"/>
          </p:cNvSpPr>
          <p:nvPr/>
        </p:nvSpPr>
        <p:spPr bwMode="auto">
          <a:xfrm>
            <a:off x="1643063" y="3773488"/>
            <a:ext cx="903287" cy="369887"/>
          </a:xfrm>
          <a:prstGeom prst="rect">
            <a:avLst/>
          </a:prstGeom>
          <a:noFill/>
          <a:ln w="9525">
            <a:noFill/>
            <a:miter lim="800000"/>
            <a:headEnd/>
            <a:tailEnd/>
          </a:ln>
          <a:effectLst/>
        </p:spPr>
        <p:txBody>
          <a:bodyPr wrap="none">
            <a:spAutoFit/>
          </a:bodyPr>
          <a:lstStyle/>
          <a:p>
            <a:pPr>
              <a:defRPr/>
            </a:pPr>
            <a:r>
              <a:rPr lang="en-US" sz="1800">
                <a:latin typeface="+mn-lt"/>
                <a:ea typeface="+mn-ea"/>
                <a:cs typeface="+mn-cs"/>
              </a:rPr>
              <a:t>Server</a:t>
            </a:r>
          </a:p>
        </p:txBody>
      </p:sp>
      <p:sp>
        <p:nvSpPr>
          <p:cNvPr id="1661973" name="Text Box 21"/>
          <p:cNvSpPr txBox="1">
            <a:spLocks noChangeArrowheads="1"/>
          </p:cNvSpPr>
          <p:nvPr/>
        </p:nvSpPr>
        <p:spPr bwMode="auto">
          <a:xfrm>
            <a:off x="3616325" y="4549775"/>
            <a:ext cx="1031875" cy="369888"/>
          </a:xfrm>
          <a:prstGeom prst="rect">
            <a:avLst/>
          </a:prstGeom>
          <a:noFill/>
          <a:ln w="9525">
            <a:noFill/>
            <a:miter lim="800000"/>
            <a:headEnd/>
            <a:tailEnd/>
          </a:ln>
          <a:effectLst/>
        </p:spPr>
        <p:txBody>
          <a:bodyPr wrap="none">
            <a:spAutoFit/>
          </a:bodyPr>
          <a:lstStyle/>
          <a:p>
            <a:pPr>
              <a:defRPr/>
            </a:pPr>
            <a:r>
              <a:rPr lang="en-US" sz="1800">
                <a:latin typeface="+mn-lt"/>
                <a:ea typeface="+mn-ea"/>
                <a:cs typeface="+mn-cs"/>
              </a:rPr>
              <a:t>Internet</a:t>
            </a:r>
          </a:p>
        </p:txBody>
      </p:sp>
      <p:grpSp>
        <p:nvGrpSpPr>
          <p:cNvPr id="2" name="Group 37"/>
          <p:cNvGrpSpPr>
            <a:grpSpLocks/>
          </p:cNvGrpSpPr>
          <p:nvPr/>
        </p:nvGrpSpPr>
        <p:grpSpPr bwMode="auto">
          <a:xfrm>
            <a:off x="762000" y="4535488"/>
            <a:ext cx="2971800" cy="228600"/>
            <a:chOff x="816" y="3312"/>
            <a:chExt cx="1872" cy="144"/>
          </a:xfrm>
        </p:grpSpPr>
        <p:sp>
          <p:nvSpPr>
            <p:cNvPr id="1661981" name="Rectangle 29"/>
            <p:cNvSpPr>
              <a:spLocks noChangeArrowheads="1"/>
            </p:cNvSpPr>
            <p:nvPr/>
          </p:nvSpPr>
          <p:spPr bwMode="auto">
            <a:xfrm flipH="1">
              <a:off x="2160" y="3312"/>
              <a:ext cx="528" cy="144"/>
            </a:xfrm>
            <a:prstGeom prst="rect">
              <a:avLst/>
            </a:prstGeom>
            <a:solidFill>
              <a:srgbClr val="FFCC99"/>
            </a:solidFill>
            <a:ln w="9525">
              <a:solidFill>
                <a:schemeClr val="tx1"/>
              </a:solidFill>
              <a:miter lim="800000"/>
              <a:headEnd/>
              <a:tailEnd/>
            </a:ln>
            <a:effectLst/>
          </p:spPr>
          <p:txBody>
            <a:bodyPr wrap="none" anchor="ctr"/>
            <a:lstStyle/>
            <a:p>
              <a:pPr algn="ctr">
                <a:defRPr/>
              </a:pPr>
              <a:r>
                <a:rPr lang="en-US" sz="1800">
                  <a:latin typeface="+mn-lt"/>
                  <a:ea typeface="+mn-ea"/>
                  <a:cs typeface="+mn-cs"/>
                </a:rPr>
                <a:t>1.2.3.4</a:t>
              </a:r>
            </a:p>
          </p:txBody>
        </p:sp>
        <p:sp>
          <p:nvSpPr>
            <p:cNvPr id="1661982" name="Rectangle 30"/>
            <p:cNvSpPr>
              <a:spLocks noChangeArrowheads="1"/>
            </p:cNvSpPr>
            <p:nvPr/>
          </p:nvSpPr>
          <p:spPr bwMode="auto">
            <a:xfrm flipH="1">
              <a:off x="1632" y="3312"/>
              <a:ext cx="528" cy="144"/>
            </a:xfrm>
            <a:prstGeom prst="rect">
              <a:avLst/>
            </a:prstGeom>
            <a:solidFill>
              <a:srgbClr val="FFCC99"/>
            </a:solidFill>
            <a:ln w="9525">
              <a:solidFill>
                <a:schemeClr val="tx1"/>
              </a:solidFill>
              <a:miter lim="800000"/>
              <a:headEnd/>
              <a:tailEnd/>
            </a:ln>
            <a:effectLst/>
          </p:spPr>
          <p:txBody>
            <a:bodyPr wrap="none" anchor="ctr"/>
            <a:lstStyle/>
            <a:p>
              <a:pPr algn="ctr">
                <a:defRPr/>
              </a:pPr>
              <a:r>
                <a:rPr lang="en-US" sz="1800">
                  <a:latin typeface="+mn-lt"/>
                  <a:ea typeface="+mn-ea"/>
                  <a:cs typeface="+mn-cs"/>
                </a:rPr>
                <a:t>5.6.7.8</a:t>
              </a:r>
            </a:p>
          </p:txBody>
        </p:sp>
        <p:sp>
          <p:nvSpPr>
            <p:cNvPr id="1661983" name="Rectangle 31"/>
            <p:cNvSpPr>
              <a:spLocks noChangeArrowheads="1"/>
            </p:cNvSpPr>
            <p:nvPr/>
          </p:nvSpPr>
          <p:spPr bwMode="auto">
            <a:xfrm flipH="1">
              <a:off x="816" y="3312"/>
              <a:ext cx="288" cy="144"/>
            </a:xfrm>
            <a:prstGeom prst="rect">
              <a:avLst/>
            </a:prstGeom>
            <a:solidFill>
              <a:schemeClr val="bg1"/>
            </a:solidFill>
            <a:ln w="9525">
              <a:solidFill>
                <a:schemeClr val="tx1"/>
              </a:solidFill>
              <a:miter lim="800000"/>
              <a:headEnd/>
              <a:tailEnd/>
            </a:ln>
            <a:effectLst/>
          </p:spPr>
          <p:txBody>
            <a:bodyPr wrap="none" anchor="ctr"/>
            <a:lstStyle/>
            <a:p>
              <a:pPr>
                <a:defRPr/>
              </a:pPr>
              <a:endParaRPr lang="en-US" sz="1800">
                <a:latin typeface="+mn-lt"/>
                <a:ea typeface="+mn-ea"/>
                <a:cs typeface="+mn-cs"/>
              </a:endParaRPr>
            </a:p>
          </p:txBody>
        </p:sp>
        <p:sp>
          <p:nvSpPr>
            <p:cNvPr id="1661987" name="Rectangle 35"/>
            <p:cNvSpPr>
              <a:spLocks noChangeArrowheads="1"/>
            </p:cNvSpPr>
            <p:nvPr/>
          </p:nvSpPr>
          <p:spPr bwMode="auto">
            <a:xfrm>
              <a:off x="1104" y="3312"/>
              <a:ext cx="192" cy="144"/>
            </a:xfrm>
            <a:prstGeom prst="rect">
              <a:avLst/>
            </a:prstGeom>
            <a:solidFill>
              <a:srgbClr val="CCFFCC"/>
            </a:solidFill>
            <a:ln w="9525">
              <a:solidFill>
                <a:schemeClr val="tx1"/>
              </a:solidFill>
              <a:miter lim="800000"/>
              <a:headEnd/>
              <a:tailEnd/>
            </a:ln>
            <a:effectLst/>
          </p:spPr>
          <p:txBody>
            <a:bodyPr wrap="none" anchor="ctr"/>
            <a:lstStyle/>
            <a:p>
              <a:pPr algn="ctr">
                <a:defRPr/>
              </a:pPr>
              <a:r>
                <a:rPr lang="en-US" sz="1800">
                  <a:latin typeface="+mn-lt"/>
                  <a:ea typeface="+mn-ea"/>
                  <a:cs typeface="+mn-cs"/>
                </a:rPr>
                <a:t>80</a:t>
              </a:r>
            </a:p>
          </p:txBody>
        </p:sp>
        <p:sp>
          <p:nvSpPr>
            <p:cNvPr id="1661988" name="Rectangle 36"/>
            <p:cNvSpPr>
              <a:spLocks noChangeArrowheads="1"/>
            </p:cNvSpPr>
            <p:nvPr/>
          </p:nvSpPr>
          <p:spPr bwMode="auto">
            <a:xfrm>
              <a:off x="1296" y="3312"/>
              <a:ext cx="336" cy="144"/>
            </a:xfrm>
            <a:prstGeom prst="rect">
              <a:avLst/>
            </a:prstGeom>
            <a:solidFill>
              <a:srgbClr val="CCFFCC"/>
            </a:solidFill>
            <a:ln w="9525">
              <a:solidFill>
                <a:schemeClr val="tx1"/>
              </a:solidFill>
              <a:miter lim="800000"/>
              <a:headEnd/>
              <a:tailEnd/>
            </a:ln>
            <a:effectLst/>
          </p:spPr>
          <p:txBody>
            <a:bodyPr wrap="none" anchor="ctr"/>
            <a:lstStyle/>
            <a:p>
              <a:pPr algn="ctr">
                <a:defRPr/>
              </a:pPr>
              <a:r>
                <a:rPr lang="en-US" sz="1800">
                  <a:latin typeface="+mn-lt"/>
                  <a:ea typeface="+mn-ea"/>
                  <a:cs typeface="+mn-cs"/>
                </a:rPr>
                <a:t>1001</a:t>
              </a:r>
            </a:p>
          </p:txBody>
        </p:sp>
      </p:grpSp>
      <p:grpSp>
        <p:nvGrpSpPr>
          <p:cNvPr id="3" name="Group 48"/>
          <p:cNvGrpSpPr>
            <a:grpSpLocks/>
          </p:cNvGrpSpPr>
          <p:nvPr/>
        </p:nvGrpSpPr>
        <p:grpSpPr bwMode="auto">
          <a:xfrm>
            <a:off x="5221288" y="3443288"/>
            <a:ext cx="3694112" cy="863600"/>
            <a:chOff x="3289" y="2169"/>
            <a:chExt cx="2327" cy="544"/>
          </a:xfrm>
        </p:grpSpPr>
        <p:sp>
          <p:nvSpPr>
            <p:cNvPr id="1661967" name="Line 15"/>
            <p:cNvSpPr>
              <a:spLocks noChangeShapeType="1"/>
            </p:cNvSpPr>
            <p:nvPr/>
          </p:nvSpPr>
          <p:spPr bwMode="auto">
            <a:xfrm>
              <a:off x="3696" y="2713"/>
              <a:ext cx="192" cy="0"/>
            </a:xfrm>
            <a:prstGeom prst="line">
              <a:avLst/>
            </a:prstGeom>
            <a:noFill/>
            <a:ln w="25400">
              <a:solidFill>
                <a:schemeClr val="tx1"/>
              </a:solidFill>
              <a:round/>
              <a:headEnd/>
              <a:tailEnd/>
            </a:ln>
            <a:effectLst/>
          </p:spPr>
          <p:txBody>
            <a:bodyPr wrap="none" anchor="ctr"/>
            <a:lstStyle/>
            <a:p>
              <a:pPr>
                <a:defRPr/>
              </a:pPr>
              <a:endParaRPr lang="en-US" sz="1800">
                <a:latin typeface="+mn-lt"/>
                <a:ea typeface="+mn-ea"/>
                <a:cs typeface="+mn-cs"/>
              </a:endParaRPr>
            </a:p>
          </p:txBody>
        </p:sp>
        <p:sp>
          <p:nvSpPr>
            <p:cNvPr id="1661992" name="Line 40"/>
            <p:cNvSpPr>
              <a:spLocks noChangeShapeType="1"/>
            </p:cNvSpPr>
            <p:nvPr/>
          </p:nvSpPr>
          <p:spPr bwMode="auto">
            <a:xfrm>
              <a:off x="3888" y="2448"/>
              <a:ext cx="144" cy="217"/>
            </a:xfrm>
            <a:prstGeom prst="line">
              <a:avLst/>
            </a:prstGeom>
            <a:noFill/>
            <a:ln w="9525">
              <a:solidFill>
                <a:schemeClr val="tx1"/>
              </a:solidFill>
              <a:round/>
              <a:headEnd/>
              <a:tailEnd type="triangle" w="med" len="med"/>
            </a:ln>
            <a:effectLst/>
          </p:spPr>
          <p:txBody>
            <a:bodyPr wrap="none" anchor="ctr"/>
            <a:lstStyle/>
            <a:p>
              <a:pPr>
                <a:defRPr/>
              </a:pPr>
              <a:endParaRPr lang="en-US" sz="1800">
                <a:latin typeface="+mn-lt"/>
                <a:ea typeface="+mn-ea"/>
                <a:cs typeface="+mn-cs"/>
              </a:endParaRPr>
            </a:p>
          </p:txBody>
        </p:sp>
        <p:sp>
          <p:nvSpPr>
            <p:cNvPr id="1661993" name="Text Box 41"/>
            <p:cNvSpPr txBox="1">
              <a:spLocks noChangeArrowheads="1"/>
            </p:cNvSpPr>
            <p:nvPr/>
          </p:nvSpPr>
          <p:spPr bwMode="auto">
            <a:xfrm>
              <a:off x="3289" y="2217"/>
              <a:ext cx="771" cy="233"/>
            </a:xfrm>
            <a:prstGeom prst="rect">
              <a:avLst/>
            </a:prstGeom>
            <a:noFill/>
            <a:ln w="9525">
              <a:noFill/>
              <a:miter lim="800000"/>
              <a:headEnd/>
              <a:tailEnd/>
            </a:ln>
            <a:effectLst/>
          </p:spPr>
          <p:txBody>
            <a:bodyPr wrap="none">
              <a:spAutoFit/>
            </a:bodyPr>
            <a:lstStyle/>
            <a:p>
              <a:pPr>
                <a:defRPr/>
              </a:pPr>
              <a:r>
                <a:rPr lang="en-US" sz="1800">
                  <a:latin typeface="+mn-lt"/>
                  <a:ea typeface="+mn-ea"/>
                  <a:cs typeface="+mn-cs"/>
                </a:rPr>
                <a:t>dest addr</a:t>
              </a:r>
            </a:p>
          </p:txBody>
        </p:sp>
        <p:sp>
          <p:nvSpPr>
            <p:cNvPr id="1661994" name="Text Box 42"/>
            <p:cNvSpPr txBox="1">
              <a:spLocks noChangeArrowheads="1"/>
            </p:cNvSpPr>
            <p:nvPr/>
          </p:nvSpPr>
          <p:spPr bwMode="auto">
            <a:xfrm>
              <a:off x="4074" y="2169"/>
              <a:ext cx="690" cy="233"/>
            </a:xfrm>
            <a:prstGeom prst="rect">
              <a:avLst/>
            </a:prstGeom>
            <a:noFill/>
            <a:ln w="9525">
              <a:noFill/>
              <a:miter lim="800000"/>
              <a:headEnd/>
              <a:tailEnd/>
            </a:ln>
            <a:effectLst/>
          </p:spPr>
          <p:txBody>
            <a:bodyPr wrap="none">
              <a:spAutoFit/>
            </a:bodyPr>
            <a:lstStyle/>
            <a:p>
              <a:pPr>
                <a:defRPr/>
              </a:pPr>
              <a:r>
                <a:rPr lang="en-US" sz="1800">
                  <a:latin typeface="+mn-lt"/>
                  <a:ea typeface="+mn-ea"/>
                  <a:cs typeface="+mn-cs"/>
                </a:rPr>
                <a:t>src addr</a:t>
              </a:r>
            </a:p>
          </p:txBody>
        </p:sp>
        <p:sp>
          <p:nvSpPr>
            <p:cNvPr id="1661995" name="Line 43"/>
            <p:cNvSpPr>
              <a:spLocks noChangeShapeType="1"/>
            </p:cNvSpPr>
            <p:nvPr/>
          </p:nvSpPr>
          <p:spPr bwMode="auto">
            <a:xfrm>
              <a:off x="4416" y="2400"/>
              <a:ext cx="48" cy="240"/>
            </a:xfrm>
            <a:prstGeom prst="line">
              <a:avLst/>
            </a:prstGeom>
            <a:noFill/>
            <a:ln w="9525">
              <a:solidFill>
                <a:schemeClr val="tx1"/>
              </a:solidFill>
              <a:round/>
              <a:headEnd/>
              <a:tailEnd type="triangle" w="med" len="med"/>
            </a:ln>
            <a:effectLst/>
          </p:spPr>
          <p:txBody>
            <a:bodyPr wrap="none" anchor="ctr"/>
            <a:lstStyle/>
            <a:p>
              <a:pPr>
                <a:defRPr/>
              </a:pPr>
              <a:endParaRPr lang="en-US" sz="1800">
                <a:latin typeface="+mn-lt"/>
                <a:ea typeface="+mn-ea"/>
                <a:cs typeface="+mn-cs"/>
              </a:endParaRPr>
            </a:p>
          </p:txBody>
        </p:sp>
        <p:sp>
          <p:nvSpPr>
            <p:cNvPr id="1661996" name="Text Box 44"/>
            <p:cNvSpPr txBox="1">
              <a:spLocks noChangeArrowheads="1"/>
            </p:cNvSpPr>
            <p:nvPr/>
          </p:nvSpPr>
          <p:spPr bwMode="auto">
            <a:xfrm>
              <a:off x="4554" y="2313"/>
              <a:ext cx="658" cy="233"/>
            </a:xfrm>
            <a:prstGeom prst="rect">
              <a:avLst/>
            </a:prstGeom>
            <a:noFill/>
            <a:ln w="9525">
              <a:noFill/>
              <a:miter lim="800000"/>
              <a:headEnd/>
              <a:tailEnd/>
            </a:ln>
            <a:effectLst/>
          </p:spPr>
          <p:txBody>
            <a:bodyPr wrap="none">
              <a:spAutoFit/>
            </a:bodyPr>
            <a:lstStyle/>
            <a:p>
              <a:pPr>
                <a:defRPr/>
              </a:pPr>
              <a:r>
                <a:rPr lang="en-US" sz="1800">
                  <a:latin typeface="+mn-lt"/>
                  <a:ea typeface="+mn-ea"/>
                  <a:cs typeface="+mn-cs"/>
                </a:rPr>
                <a:t>dst port</a:t>
              </a:r>
            </a:p>
          </p:txBody>
        </p:sp>
        <p:sp>
          <p:nvSpPr>
            <p:cNvPr id="1661997" name="Line 45"/>
            <p:cNvSpPr>
              <a:spLocks noChangeShapeType="1"/>
            </p:cNvSpPr>
            <p:nvPr/>
          </p:nvSpPr>
          <p:spPr bwMode="auto">
            <a:xfrm>
              <a:off x="4896" y="2544"/>
              <a:ext cx="0" cy="96"/>
            </a:xfrm>
            <a:prstGeom prst="line">
              <a:avLst/>
            </a:prstGeom>
            <a:noFill/>
            <a:ln w="9525">
              <a:solidFill>
                <a:schemeClr val="tx1"/>
              </a:solidFill>
              <a:round/>
              <a:headEnd/>
              <a:tailEnd type="triangle" w="med" len="med"/>
            </a:ln>
            <a:effectLst/>
          </p:spPr>
          <p:txBody>
            <a:bodyPr wrap="none" anchor="ctr"/>
            <a:lstStyle/>
            <a:p>
              <a:pPr>
                <a:defRPr/>
              </a:pPr>
              <a:endParaRPr lang="en-US" sz="1800">
                <a:latin typeface="+mn-lt"/>
                <a:ea typeface="+mn-ea"/>
                <a:cs typeface="+mn-cs"/>
              </a:endParaRPr>
            </a:p>
          </p:txBody>
        </p:sp>
        <p:sp>
          <p:nvSpPr>
            <p:cNvPr id="1661998" name="Text Box 46"/>
            <p:cNvSpPr txBox="1">
              <a:spLocks noChangeArrowheads="1"/>
            </p:cNvSpPr>
            <p:nvPr/>
          </p:nvSpPr>
          <p:spPr bwMode="auto">
            <a:xfrm>
              <a:off x="4958" y="2169"/>
              <a:ext cx="658" cy="233"/>
            </a:xfrm>
            <a:prstGeom prst="rect">
              <a:avLst/>
            </a:prstGeom>
            <a:noFill/>
            <a:ln w="9525">
              <a:noFill/>
              <a:miter lim="800000"/>
              <a:headEnd/>
              <a:tailEnd/>
            </a:ln>
            <a:effectLst/>
          </p:spPr>
          <p:txBody>
            <a:bodyPr wrap="none">
              <a:spAutoFit/>
            </a:bodyPr>
            <a:lstStyle/>
            <a:p>
              <a:pPr>
                <a:defRPr/>
              </a:pPr>
              <a:r>
                <a:rPr lang="en-US" sz="1800">
                  <a:latin typeface="+mn-lt"/>
                  <a:ea typeface="+mn-ea"/>
                  <a:cs typeface="+mn-cs"/>
                </a:rPr>
                <a:t>src port</a:t>
              </a:r>
            </a:p>
          </p:txBody>
        </p:sp>
        <p:sp>
          <p:nvSpPr>
            <p:cNvPr id="1661999" name="Line 47"/>
            <p:cNvSpPr>
              <a:spLocks noChangeShapeType="1"/>
            </p:cNvSpPr>
            <p:nvPr/>
          </p:nvSpPr>
          <p:spPr bwMode="auto">
            <a:xfrm flipH="1">
              <a:off x="5184" y="2400"/>
              <a:ext cx="96" cy="240"/>
            </a:xfrm>
            <a:prstGeom prst="line">
              <a:avLst/>
            </a:prstGeom>
            <a:noFill/>
            <a:ln w="9525">
              <a:solidFill>
                <a:schemeClr val="tx1"/>
              </a:solidFill>
              <a:round/>
              <a:headEnd/>
              <a:tailEnd type="triangle" w="med" len="med"/>
            </a:ln>
            <a:effectLst/>
          </p:spPr>
          <p:txBody>
            <a:bodyPr wrap="none" anchor="ctr"/>
            <a:lstStyle/>
            <a:p>
              <a:pPr>
                <a:defRPr/>
              </a:pPr>
              <a:endParaRPr lang="en-US" sz="1800">
                <a:latin typeface="+mn-lt"/>
                <a:ea typeface="+mn-ea"/>
                <a:cs typeface="+mn-cs"/>
              </a:endParaRPr>
            </a:p>
          </p:txBody>
        </p:sp>
      </p:grpSp>
      <p:grpSp>
        <p:nvGrpSpPr>
          <p:cNvPr id="4" name="Group 38"/>
          <p:cNvGrpSpPr>
            <a:grpSpLocks/>
          </p:cNvGrpSpPr>
          <p:nvPr/>
        </p:nvGrpSpPr>
        <p:grpSpPr bwMode="auto">
          <a:xfrm>
            <a:off x="6019800" y="4230688"/>
            <a:ext cx="2895600" cy="228600"/>
            <a:chOff x="3792" y="2256"/>
            <a:chExt cx="1824" cy="144"/>
          </a:xfrm>
        </p:grpSpPr>
        <p:sp>
          <p:nvSpPr>
            <p:cNvPr id="1661974" name="Rectangle 22"/>
            <p:cNvSpPr>
              <a:spLocks noChangeArrowheads="1"/>
            </p:cNvSpPr>
            <p:nvPr/>
          </p:nvSpPr>
          <p:spPr bwMode="auto">
            <a:xfrm>
              <a:off x="3792" y="2256"/>
              <a:ext cx="528" cy="144"/>
            </a:xfrm>
            <a:prstGeom prst="rect">
              <a:avLst/>
            </a:prstGeom>
            <a:solidFill>
              <a:srgbClr val="FFCC99"/>
            </a:solidFill>
            <a:ln w="9525">
              <a:solidFill>
                <a:schemeClr val="tx1"/>
              </a:solidFill>
              <a:miter lim="800000"/>
              <a:headEnd/>
              <a:tailEnd/>
            </a:ln>
            <a:effectLst/>
          </p:spPr>
          <p:txBody>
            <a:bodyPr wrap="none" anchor="ctr"/>
            <a:lstStyle/>
            <a:p>
              <a:pPr algn="ctr">
                <a:defRPr/>
              </a:pPr>
              <a:r>
                <a:rPr lang="en-US" sz="1800">
                  <a:latin typeface="+mn-lt"/>
                  <a:ea typeface="+mn-ea"/>
                  <a:cs typeface="+mn-cs"/>
                </a:rPr>
                <a:t>5.6.7.8</a:t>
              </a:r>
            </a:p>
          </p:txBody>
        </p:sp>
        <p:sp>
          <p:nvSpPr>
            <p:cNvPr id="1661975" name="Rectangle 23"/>
            <p:cNvSpPr>
              <a:spLocks noChangeArrowheads="1"/>
            </p:cNvSpPr>
            <p:nvPr/>
          </p:nvSpPr>
          <p:spPr bwMode="auto">
            <a:xfrm>
              <a:off x="4320" y="2256"/>
              <a:ext cx="480" cy="144"/>
            </a:xfrm>
            <a:prstGeom prst="rect">
              <a:avLst/>
            </a:prstGeom>
            <a:solidFill>
              <a:srgbClr val="FFCC99"/>
            </a:solidFill>
            <a:ln w="9525">
              <a:solidFill>
                <a:schemeClr val="tx1"/>
              </a:solidFill>
              <a:miter lim="800000"/>
              <a:headEnd/>
              <a:tailEnd/>
            </a:ln>
            <a:effectLst/>
          </p:spPr>
          <p:txBody>
            <a:bodyPr wrap="none" anchor="ctr"/>
            <a:lstStyle/>
            <a:p>
              <a:pPr algn="ctr">
                <a:defRPr/>
              </a:pPr>
              <a:r>
                <a:rPr lang="en-US" sz="1800">
                  <a:latin typeface="+mn-lt"/>
                  <a:ea typeface="+mn-ea"/>
                  <a:cs typeface="+mn-cs"/>
                </a:rPr>
                <a:t>1.2.3.4</a:t>
              </a:r>
            </a:p>
          </p:txBody>
        </p:sp>
        <p:sp>
          <p:nvSpPr>
            <p:cNvPr id="1661977" name="Rectangle 25"/>
            <p:cNvSpPr>
              <a:spLocks noChangeArrowheads="1"/>
            </p:cNvSpPr>
            <p:nvPr/>
          </p:nvSpPr>
          <p:spPr bwMode="auto">
            <a:xfrm>
              <a:off x="5328" y="2256"/>
              <a:ext cx="288" cy="144"/>
            </a:xfrm>
            <a:prstGeom prst="rect">
              <a:avLst/>
            </a:prstGeom>
            <a:solidFill>
              <a:schemeClr val="bg1"/>
            </a:solidFill>
            <a:ln w="9525">
              <a:solidFill>
                <a:schemeClr val="tx1"/>
              </a:solidFill>
              <a:miter lim="800000"/>
              <a:headEnd/>
              <a:tailEnd/>
            </a:ln>
            <a:effectLst/>
          </p:spPr>
          <p:txBody>
            <a:bodyPr wrap="none" anchor="ctr"/>
            <a:lstStyle/>
            <a:p>
              <a:pPr>
                <a:defRPr/>
              </a:pPr>
              <a:endParaRPr lang="en-US" sz="1800">
                <a:latin typeface="+mn-lt"/>
                <a:ea typeface="+mn-ea"/>
                <a:cs typeface="+mn-cs"/>
              </a:endParaRPr>
            </a:p>
          </p:txBody>
        </p:sp>
        <p:sp>
          <p:nvSpPr>
            <p:cNvPr id="1661985" name="Rectangle 33"/>
            <p:cNvSpPr>
              <a:spLocks noChangeArrowheads="1"/>
            </p:cNvSpPr>
            <p:nvPr/>
          </p:nvSpPr>
          <p:spPr bwMode="auto">
            <a:xfrm>
              <a:off x="4800" y="2256"/>
              <a:ext cx="192" cy="144"/>
            </a:xfrm>
            <a:prstGeom prst="rect">
              <a:avLst/>
            </a:prstGeom>
            <a:solidFill>
              <a:srgbClr val="CCFFCC"/>
            </a:solidFill>
            <a:ln w="9525">
              <a:solidFill>
                <a:schemeClr val="tx1"/>
              </a:solidFill>
              <a:miter lim="800000"/>
              <a:headEnd/>
              <a:tailEnd/>
            </a:ln>
            <a:effectLst/>
          </p:spPr>
          <p:txBody>
            <a:bodyPr wrap="none" anchor="ctr"/>
            <a:lstStyle/>
            <a:p>
              <a:pPr algn="ctr">
                <a:defRPr/>
              </a:pPr>
              <a:r>
                <a:rPr lang="en-US" sz="1800">
                  <a:latin typeface="+mn-lt"/>
                  <a:ea typeface="+mn-ea"/>
                  <a:cs typeface="+mn-cs"/>
                </a:rPr>
                <a:t>80</a:t>
              </a:r>
            </a:p>
          </p:txBody>
        </p:sp>
        <p:sp>
          <p:nvSpPr>
            <p:cNvPr id="1661986" name="Rectangle 34"/>
            <p:cNvSpPr>
              <a:spLocks noChangeArrowheads="1"/>
            </p:cNvSpPr>
            <p:nvPr/>
          </p:nvSpPr>
          <p:spPr bwMode="auto">
            <a:xfrm>
              <a:off x="4992" y="2256"/>
              <a:ext cx="336" cy="144"/>
            </a:xfrm>
            <a:prstGeom prst="rect">
              <a:avLst/>
            </a:prstGeom>
            <a:solidFill>
              <a:srgbClr val="CCFFCC"/>
            </a:solidFill>
            <a:ln w="9525">
              <a:solidFill>
                <a:schemeClr val="tx1"/>
              </a:solidFill>
              <a:miter lim="800000"/>
              <a:headEnd/>
              <a:tailEnd/>
            </a:ln>
            <a:effectLst/>
          </p:spPr>
          <p:txBody>
            <a:bodyPr wrap="none" anchor="ctr"/>
            <a:lstStyle/>
            <a:p>
              <a:pPr algn="ctr">
                <a:defRPr/>
              </a:pPr>
              <a:r>
                <a:rPr lang="en-US" sz="1800">
                  <a:latin typeface="+mn-lt"/>
                  <a:ea typeface="+mn-ea"/>
                  <a:cs typeface="+mn-cs"/>
                </a:rPr>
                <a:t>1001</a:t>
              </a:r>
            </a:p>
          </p:txBody>
        </p:sp>
      </p:grpSp>
    </p:spTree>
    <p:extLst>
      <p:ext uri="{BB962C8B-B14F-4D97-AF65-F5344CB8AC3E}">
        <p14:creationId xmlns:p14="http://schemas.microsoft.com/office/powerpoint/2010/main" val="11734601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9" presetClass="exit" presetSubtype="0" fill="hold" nodeType="clickEffect">
                                  <p:stCondLst>
                                    <p:cond delay="0"/>
                                  </p:stCondLst>
                                  <p:childTnLst>
                                    <p:animEffect transition="out" filter="dissolve">
                                      <p:cBhvr>
                                        <p:cTn id="14" dur="500"/>
                                        <p:tgtEl>
                                          <p:spTgt spid="3"/>
                                        </p:tgtEl>
                                      </p:cBhvr>
                                    </p:animEffect>
                                    <p:set>
                                      <p:cBhvr>
                                        <p:cTn id="15" dur="1" fill="hold">
                                          <p:stCondLst>
                                            <p:cond delay="499"/>
                                          </p:stCondLst>
                                        </p:cTn>
                                        <p:tgtEl>
                                          <p:spTgt spid="3"/>
                                        </p:tgtEl>
                                        <p:attrNameLst>
                                          <p:attrName>style.visibility</p:attrName>
                                        </p:attrNameLst>
                                      </p:cBhvr>
                                      <p:to>
                                        <p:strVal val="hidden"/>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0" presetClass="path" presetSubtype="0" accel="50000" decel="50000" fill="hold" nodeType="clickEffect">
                                  <p:stCondLst>
                                    <p:cond delay="0"/>
                                  </p:stCondLst>
                                  <p:childTnLst>
                                    <p:animMotion origin="layout" path="M -5.55556E-7 -2.59259E-6 C -0.08646 0.02153 -0.17275 0.04329 -0.26667 0.05116 C -0.36059 0.05903 -0.46198 0.05278 -0.5632 0.04676 " pathEditMode="relative" ptsTypes="aaA">
                                      <p:cBhvr>
                                        <p:cTn id="19" dur="2000" fill="hold"/>
                                        <p:tgtEl>
                                          <p:spTgt spid="4"/>
                                        </p:tgtEl>
                                        <p:attrNameLst>
                                          <p:attrName>ppt_x</p:attrName>
                                          <p:attrName>ppt_y</p:attrName>
                                        </p:attrNameLst>
                                      </p:cBhvr>
                                    </p:animMotion>
                                  </p:childTnLst>
                                </p:cTn>
                              </p:par>
                            </p:childTnLst>
                          </p:cTn>
                        </p:par>
                      </p:childTnLst>
                    </p:cTn>
                  </p:par>
                  <p:par>
                    <p:cTn id="20" fill="hold" nodeType="clickPar">
                      <p:stCondLst>
                        <p:cond delay="indefinite"/>
                      </p:stCondLst>
                      <p:childTnLst>
                        <p:par>
                          <p:cTn id="21" fill="hold" nodeType="withGroup">
                            <p:stCondLst>
                              <p:cond delay="0"/>
                            </p:stCondLst>
                            <p:childTnLst>
                              <p:par>
                                <p:cTn id="22" presetID="1" presetClass="exit" presetSubtype="0" fill="hold" nodeType="clickEffect">
                                  <p:stCondLst>
                                    <p:cond delay="0"/>
                                  </p:stCondLst>
                                  <p:childTnLst>
                                    <p:set>
                                      <p:cBhvr>
                                        <p:cTn id="23" dur="1" fill="hold">
                                          <p:stCondLst>
                                            <p:cond delay="0"/>
                                          </p:stCondLst>
                                        </p:cTn>
                                        <p:tgtEl>
                                          <p:spTgt spid="4"/>
                                        </p:tgtEl>
                                        <p:attrNameLst>
                                          <p:attrName>style.visibility</p:attrName>
                                        </p:attrNameLst>
                                      </p:cBhvr>
                                      <p:to>
                                        <p:strVal val="hidden"/>
                                      </p:to>
                                    </p:set>
                                  </p:childTnLst>
                                </p:cTn>
                              </p:par>
                            </p:childTnLst>
                          </p:cTn>
                        </p:par>
                      </p:childTnLst>
                    </p:cTn>
                  </p:par>
                  <p:par>
                    <p:cTn id="24" fill="hold" nodeType="clickPar">
                      <p:stCondLst>
                        <p:cond delay="indefinite"/>
                      </p:stCondLst>
                      <p:childTnLst>
                        <p:par>
                          <p:cTn id="25" fill="hold" nodeType="withGroup">
                            <p:stCondLst>
                              <p:cond delay="0"/>
                            </p:stCondLst>
                            <p:childTnLst>
                              <p:par>
                                <p:cTn id="26" presetID="1" presetClass="entr" presetSubtype="0" fill="hold" nodeType="clickEffect">
                                  <p:stCondLst>
                                    <p:cond delay="0"/>
                                  </p:stCondLst>
                                  <p:childTnLst>
                                    <p:set>
                                      <p:cBhvr>
                                        <p:cTn id="27" dur="1" fill="hold">
                                          <p:stCondLst>
                                            <p:cond delay="0"/>
                                          </p:stCondLst>
                                        </p:cTn>
                                        <p:tgtEl>
                                          <p:spTgt spid="2"/>
                                        </p:tgtEl>
                                        <p:attrNameLst>
                                          <p:attrName>style.visibility</p:attrName>
                                        </p:attrNameLst>
                                      </p:cBhvr>
                                      <p:to>
                                        <p:strVal val="visible"/>
                                      </p:to>
                                    </p:set>
                                  </p:childTnLst>
                                </p:cTn>
                              </p:par>
                            </p:childTnLst>
                          </p:cTn>
                        </p:par>
                      </p:childTnLst>
                    </p:cTn>
                  </p:par>
                  <p:par>
                    <p:cTn id="28" fill="hold" nodeType="clickPar">
                      <p:stCondLst>
                        <p:cond delay="indefinite"/>
                      </p:stCondLst>
                      <p:childTnLst>
                        <p:par>
                          <p:cTn id="29" fill="hold" nodeType="withGroup">
                            <p:stCondLst>
                              <p:cond delay="0"/>
                            </p:stCondLst>
                            <p:childTnLst>
                              <p:par>
                                <p:cTn id="30" presetID="0" presetClass="path" presetSubtype="0" accel="50000" decel="50000" fill="hold" nodeType="clickEffect">
                                  <p:stCondLst>
                                    <p:cond delay="0"/>
                                  </p:stCondLst>
                                  <p:childTnLst>
                                    <p:animMotion origin="layout" path="M 1.94444E-6 7.40741E-6 C 0.0849 0.00487 0.16997 0.00996 0.26493 0.00232 C 0.3599 -0.00532 0.46493 -0.02592 0.56997 -0.04652 " pathEditMode="relative" ptsTypes="aaA">
                                      <p:cBhvr>
                                        <p:cTn id="31" dur="2000" fill="hold"/>
                                        <p:tgtEl>
                                          <p:spTgt spid="2"/>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 Odds and Ends</a:t>
            </a:r>
            <a:endParaRPr lang="en-US" dirty="0"/>
          </a:p>
        </p:txBody>
      </p:sp>
      <p:sp>
        <p:nvSpPr>
          <p:cNvPr id="3" name="Content Placeholder 2"/>
          <p:cNvSpPr>
            <a:spLocks noGrp="1"/>
          </p:cNvSpPr>
          <p:nvPr>
            <p:ph idx="1"/>
          </p:nvPr>
        </p:nvSpPr>
        <p:spPr/>
        <p:txBody>
          <a:bodyPr/>
          <a:lstStyle/>
          <a:p>
            <a:r>
              <a:rPr lang="en-US" dirty="0" smtClean="0"/>
              <a:t>Revisiting some TCP details</a:t>
            </a:r>
          </a:p>
          <a:p>
            <a:endParaRPr lang="en-US" dirty="0"/>
          </a:p>
          <a:p>
            <a:r>
              <a:rPr lang="en-US" dirty="0" smtClean="0"/>
              <a:t>Finishing HTTP</a:t>
            </a:r>
          </a:p>
          <a:p>
            <a:endParaRPr lang="en-US" dirty="0"/>
          </a:p>
          <a:p>
            <a:r>
              <a:rPr lang="en-US" dirty="0" smtClean="0"/>
              <a:t>ICMP</a:t>
            </a:r>
          </a:p>
          <a:p>
            <a:endParaRPr lang="en-US" dirty="0"/>
          </a:p>
          <a:p>
            <a:r>
              <a:rPr lang="en-US" dirty="0" smtClean="0"/>
              <a:t>NAT</a:t>
            </a:r>
          </a:p>
          <a:p>
            <a:endParaRPr lang="en-US" dirty="0"/>
          </a:p>
          <a:p>
            <a:r>
              <a:rPr lang="en-US" dirty="0" err="1" smtClean="0"/>
              <a:t>QoS</a:t>
            </a:r>
            <a:endParaRPr lang="en-US" dirty="0"/>
          </a:p>
        </p:txBody>
      </p:sp>
      <p:sp>
        <p:nvSpPr>
          <p:cNvPr id="4" name="Slide Number Placeholder 3"/>
          <p:cNvSpPr>
            <a:spLocks noGrp="1"/>
          </p:cNvSpPr>
          <p:nvPr>
            <p:ph type="sldNum" sz="quarter" idx="12"/>
          </p:nvPr>
        </p:nvSpPr>
        <p:spPr/>
        <p:txBody>
          <a:bodyPr/>
          <a:lstStyle/>
          <a:p>
            <a:pPr>
              <a:defRPr/>
            </a:pPr>
            <a:fld id="{D6AD96B3-034F-0E44-B7B5-FAB526374CDC}" type="slidenum">
              <a:rPr lang="en-US" altLang="en-US" smtClean="0"/>
              <a:pPr>
                <a:defRPr/>
              </a:pPr>
              <a:t>7</a:t>
            </a:fld>
            <a:endParaRPr lang="en-US" altLang="en-US"/>
          </a:p>
        </p:txBody>
      </p:sp>
    </p:spTree>
    <p:extLst>
      <p:ext uri="{BB962C8B-B14F-4D97-AF65-F5344CB8AC3E}">
        <p14:creationId xmlns:p14="http://schemas.microsoft.com/office/powerpoint/2010/main" val="14226781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5" name="Rectangle 2"/>
          <p:cNvSpPr>
            <a:spLocks noGrp="1" noChangeArrowheads="1"/>
          </p:cNvSpPr>
          <p:nvPr>
            <p:ph type="title"/>
          </p:nvPr>
        </p:nvSpPr>
        <p:spPr/>
        <p:txBody>
          <a:bodyPr/>
          <a:lstStyle/>
          <a:p>
            <a:r>
              <a:rPr lang="en-US" sz="3500" dirty="0">
                <a:latin typeface="Helvetica" charset="0"/>
                <a:ea typeface="ＭＳ Ｐゴシック" charset="0"/>
                <a:cs typeface="ＭＳ Ｐゴシック" charset="0"/>
              </a:rPr>
              <a:t>Network Address Translation (NAT)</a:t>
            </a:r>
          </a:p>
        </p:txBody>
      </p:sp>
      <p:sp>
        <p:nvSpPr>
          <p:cNvPr id="166916" name="Rectangle 3"/>
          <p:cNvSpPr>
            <a:spLocks noGrp="1" noChangeArrowheads="1"/>
          </p:cNvSpPr>
          <p:nvPr>
            <p:ph idx="1"/>
          </p:nvPr>
        </p:nvSpPr>
        <p:spPr/>
        <p:txBody>
          <a:bodyPr/>
          <a:lstStyle/>
          <a:p>
            <a:r>
              <a:rPr lang="en-US" dirty="0">
                <a:latin typeface="Arial" charset="0"/>
              </a:rPr>
              <a:t>A</a:t>
            </a:r>
            <a:r>
              <a:rPr lang="en-US" dirty="0" smtClean="0">
                <a:latin typeface="Arial" charset="0"/>
              </a:rPr>
              <a:t>ssign </a:t>
            </a:r>
            <a:r>
              <a:rPr lang="en-US" dirty="0">
                <a:latin typeface="Arial" charset="0"/>
              </a:rPr>
              <a:t>addresses to machines behind same NAT</a:t>
            </a:r>
          </a:p>
          <a:p>
            <a:pPr lvl="1"/>
            <a:r>
              <a:rPr lang="en-US" dirty="0" smtClean="0">
                <a:latin typeface="Arial" charset="0"/>
                <a:ea typeface="Arial" charset="0"/>
                <a:cs typeface="Arial" charset="0"/>
              </a:rPr>
              <a:t>Can </a:t>
            </a:r>
            <a:r>
              <a:rPr lang="en-US" dirty="0">
                <a:latin typeface="Arial" charset="0"/>
                <a:ea typeface="Arial" charset="0"/>
                <a:cs typeface="Arial" charset="0"/>
              </a:rPr>
              <a:t>be any private address </a:t>
            </a:r>
            <a:r>
              <a:rPr lang="en-US" dirty="0" smtClean="0">
                <a:latin typeface="Arial" charset="0"/>
                <a:ea typeface="Arial" charset="0"/>
                <a:cs typeface="Arial" charset="0"/>
              </a:rPr>
              <a:t>range</a:t>
            </a:r>
          </a:p>
          <a:p>
            <a:pPr lvl="1"/>
            <a:r>
              <a:rPr lang="en-US" dirty="0" smtClean="0">
                <a:latin typeface="Arial" charset="0"/>
                <a:ea typeface="Arial" charset="0"/>
                <a:cs typeface="Arial" charset="0"/>
              </a:rPr>
              <a:t>e.g. </a:t>
            </a:r>
            <a:r>
              <a:rPr lang="en-US" b="1" dirty="0" smtClean="0">
                <a:latin typeface="Arial" charset="0"/>
                <a:ea typeface="Arial" charset="0"/>
                <a:cs typeface="Arial" charset="0"/>
              </a:rPr>
              <a:t>192.168.0.0</a:t>
            </a:r>
            <a:r>
              <a:rPr lang="en-US" b="1" dirty="0">
                <a:latin typeface="Arial" charset="0"/>
                <a:ea typeface="Arial" charset="0"/>
                <a:cs typeface="Arial" charset="0"/>
              </a:rPr>
              <a:t>/</a:t>
            </a:r>
            <a:r>
              <a:rPr lang="en-US" b="1" dirty="0" smtClean="0">
                <a:latin typeface="Arial" charset="0"/>
                <a:ea typeface="Arial" charset="0"/>
                <a:cs typeface="Arial" charset="0"/>
              </a:rPr>
              <a:t>16</a:t>
            </a:r>
            <a:endParaRPr lang="en-US" dirty="0">
              <a:latin typeface="Arial" charset="0"/>
              <a:ea typeface="Arial" charset="0"/>
              <a:cs typeface="Arial" charset="0"/>
            </a:endParaRPr>
          </a:p>
          <a:p>
            <a:r>
              <a:rPr lang="en-US" dirty="0">
                <a:latin typeface="Arial" charset="0"/>
              </a:rPr>
              <a:t>Use </a:t>
            </a:r>
            <a:r>
              <a:rPr lang="en-US" b="1" dirty="0" smtClean="0">
                <a:latin typeface="Arial" charset="0"/>
              </a:rPr>
              <a:t>port </a:t>
            </a:r>
            <a:r>
              <a:rPr lang="en-US" b="1" dirty="0">
                <a:latin typeface="Arial" charset="0"/>
              </a:rPr>
              <a:t>numbers</a:t>
            </a:r>
            <a:r>
              <a:rPr lang="en-US" dirty="0">
                <a:latin typeface="Arial" charset="0"/>
              </a:rPr>
              <a:t> to </a:t>
            </a:r>
            <a:r>
              <a:rPr lang="en-US" dirty="0" smtClean="0">
                <a:latin typeface="Arial" charset="0"/>
              </a:rPr>
              <a:t>multiplex single address</a:t>
            </a:r>
          </a:p>
        </p:txBody>
      </p:sp>
      <p:sp>
        <p:nvSpPr>
          <p:cNvPr id="166913" name="Slide Number Placeholder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eaLnBrk="1" hangingPunct="1"/>
            <a:fld id="{88FC42C3-4C19-E249-96B2-12647126443A}" type="slidenum">
              <a:rPr lang="en-US" sz="1400" b="0">
                <a:latin typeface="Times New Roman" charset="0"/>
              </a:rPr>
              <a:pPr eaLnBrk="1" hangingPunct="1"/>
              <a:t>70</a:t>
            </a:fld>
            <a:endParaRPr lang="en-US" sz="1400" b="0">
              <a:latin typeface="Times New Roman" charset="0"/>
            </a:endParaRPr>
          </a:p>
        </p:txBody>
      </p:sp>
      <p:sp>
        <p:nvSpPr>
          <p:cNvPr id="1664011" name="Line 11"/>
          <p:cNvSpPr>
            <a:spLocks noChangeShapeType="1"/>
          </p:cNvSpPr>
          <p:nvPr/>
        </p:nvSpPr>
        <p:spPr bwMode="auto">
          <a:xfrm>
            <a:off x="5562600" y="4724400"/>
            <a:ext cx="1828800" cy="0"/>
          </a:xfrm>
          <a:prstGeom prst="line">
            <a:avLst/>
          </a:prstGeom>
          <a:noFill/>
          <a:ln w="25400">
            <a:solidFill>
              <a:schemeClr val="tx1"/>
            </a:solidFill>
            <a:round/>
            <a:headEnd/>
            <a:tailEnd/>
          </a:ln>
          <a:effectLst/>
        </p:spPr>
        <p:txBody>
          <a:bodyPr wrap="none" anchor="ctr"/>
          <a:lstStyle/>
          <a:p>
            <a:pPr>
              <a:defRPr/>
            </a:pPr>
            <a:endParaRPr lang="en-US" sz="1800">
              <a:latin typeface="+mn-lt"/>
              <a:ea typeface="+mn-ea"/>
              <a:cs typeface="+mn-cs"/>
            </a:endParaRPr>
          </a:p>
        </p:txBody>
      </p:sp>
      <p:pic>
        <p:nvPicPr>
          <p:cNvPr id="166917"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19400" y="3849688"/>
            <a:ext cx="2819400" cy="17081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66918" name="Picture 5"/>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7400" y="4154488"/>
            <a:ext cx="304800" cy="685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66919" name="Picture 6"/>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flipH="1">
            <a:off x="7664450" y="4002088"/>
            <a:ext cx="609600" cy="533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66920" name="Picture 7"/>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flipH="1">
            <a:off x="7664450" y="5221288"/>
            <a:ext cx="609600" cy="533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664008" name="Text Box 8"/>
          <p:cNvSpPr txBox="1">
            <a:spLocks noChangeArrowheads="1"/>
          </p:cNvSpPr>
          <p:nvPr/>
        </p:nvSpPr>
        <p:spPr bwMode="auto">
          <a:xfrm>
            <a:off x="7323138" y="4495800"/>
            <a:ext cx="1147762" cy="369888"/>
          </a:xfrm>
          <a:prstGeom prst="rect">
            <a:avLst/>
          </a:prstGeom>
          <a:noFill/>
          <a:ln w="9525">
            <a:noFill/>
            <a:miter lim="800000"/>
            <a:headEnd/>
            <a:tailEnd/>
          </a:ln>
          <a:effectLst/>
        </p:spPr>
        <p:txBody>
          <a:bodyPr wrap="none">
            <a:spAutoFit/>
          </a:bodyPr>
          <a:lstStyle/>
          <a:p>
            <a:pPr>
              <a:defRPr/>
            </a:pPr>
            <a:r>
              <a:rPr lang="en-US" sz="1800">
                <a:solidFill>
                  <a:srgbClr val="0E04D6"/>
                </a:solidFill>
                <a:latin typeface="+mn-lt"/>
                <a:ea typeface="+mn-ea"/>
                <a:cs typeface="+mn-cs"/>
              </a:rPr>
              <a:t>192</a:t>
            </a:r>
            <a:r>
              <a:rPr lang="en-US" sz="1800">
                <a:latin typeface="+mn-lt"/>
                <a:ea typeface="+mn-ea"/>
                <a:cs typeface="+mn-cs"/>
              </a:rPr>
              <a:t>.2.3.4</a:t>
            </a:r>
          </a:p>
        </p:txBody>
      </p:sp>
      <p:sp>
        <p:nvSpPr>
          <p:cNvPr id="1664009" name="Text Box 9"/>
          <p:cNvSpPr txBox="1">
            <a:spLocks noChangeArrowheads="1"/>
          </p:cNvSpPr>
          <p:nvPr/>
        </p:nvSpPr>
        <p:spPr bwMode="auto">
          <a:xfrm>
            <a:off x="7246938" y="5754688"/>
            <a:ext cx="1147762" cy="369887"/>
          </a:xfrm>
          <a:prstGeom prst="rect">
            <a:avLst/>
          </a:prstGeom>
          <a:noFill/>
          <a:ln w="9525">
            <a:noFill/>
            <a:miter lim="800000"/>
            <a:headEnd/>
            <a:tailEnd/>
          </a:ln>
          <a:effectLst/>
        </p:spPr>
        <p:txBody>
          <a:bodyPr wrap="none">
            <a:spAutoFit/>
          </a:bodyPr>
          <a:lstStyle/>
          <a:p>
            <a:pPr>
              <a:defRPr/>
            </a:pPr>
            <a:r>
              <a:rPr lang="en-US" sz="1800">
                <a:solidFill>
                  <a:srgbClr val="0E04D6"/>
                </a:solidFill>
                <a:latin typeface="+mn-lt"/>
                <a:ea typeface="+mn-ea"/>
                <a:cs typeface="+mn-cs"/>
              </a:rPr>
              <a:t>192</a:t>
            </a:r>
            <a:r>
              <a:rPr lang="en-US" sz="1800">
                <a:latin typeface="+mn-lt"/>
                <a:ea typeface="+mn-ea"/>
                <a:cs typeface="+mn-cs"/>
              </a:rPr>
              <a:t>.2.3.5</a:t>
            </a:r>
          </a:p>
        </p:txBody>
      </p:sp>
      <p:sp>
        <p:nvSpPr>
          <p:cNvPr id="1664010" name="Text Box 10"/>
          <p:cNvSpPr txBox="1">
            <a:spLocks noChangeArrowheads="1"/>
          </p:cNvSpPr>
          <p:nvPr/>
        </p:nvSpPr>
        <p:spPr bwMode="auto">
          <a:xfrm>
            <a:off x="1776413" y="4854575"/>
            <a:ext cx="890587" cy="369888"/>
          </a:xfrm>
          <a:prstGeom prst="rect">
            <a:avLst/>
          </a:prstGeom>
          <a:noFill/>
          <a:ln w="9525">
            <a:noFill/>
            <a:miter lim="800000"/>
            <a:headEnd/>
            <a:tailEnd/>
          </a:ln>
          <a:effectLst/>
        </p:spPr>
        <p:txBody>
          <a:bodyPr wrap="none">
            <a:spAutoFit/>
          </a:bodyPr>
          <a:lstStyle/>
          <a:p>
            <a:pPr>
              <a:defRPr/>
            </a:pPr>
            <a:r>
              <a:rPr lang="en-US" sz="1800">
                <a:latin typeface="+mn-lt"/>
                <a:ea typeface="+mn-ea"/>
                <a:cs typeface="+mn-cs"/>
              </a:rPr>
              <a:t>5.6.7.8</a:t>
            </a:r>
          </a:p>
        </p:txBody>
      </p:sp>
      <p:sp>
        <p:nvSpPr>
          <p:cNvPr id="1664015" name="Text Box 15"/>
          <p:cNvSpPr txBox="1">
            <a:spLocks noChangeArrowheads="1"/>
          </p:cNvSpPr>
          <p:nvPr/>
        </p:nvSpPr>
        <p:spPr bwMode="auto">
          <a:xfrm>
            <a:off x="7364413" y="6149975"/>
            <a:ext cx="954087" cy="369888"/>
          </a:xfrm>
          <a:prstGeom prst="rect">
            <a:avLst/>
          </a:prstGeom>
          <a:noFill/>
          <a:ln w="9525">
            <a:noFill/>
            <a:miter lim="800000"/>
            <a:headEnd/>
            <a:tailEnd/>
          </a:ln>
          <a:effectLst/>
        </p:spPr>
        <p:txBody>
          <a:bodyPr wrap="none">
            <a:spAutoFit/>
          </a:bodyPr>
          <a:lstStyle/>
          <a:p>
            <a:pPr>
              <a:defRPr/>
            </a:pPr>
            <a:r>
              <a:rPr lang="en-US" sz="1800">
                <a:latin typeface="+mn-lt"/>
                <a:ea typeface="+mn-ea"/>
                <a:cs typeface="+mn-cs"/>
              </a:rPr>
              <a:t>Clients</a:t>
            </a:r>
          </a:p>
        </p:txBody>
      </p:sp>
      <p:sp>
        <p:nvSpPr>
          <p:cNvPr id="1664016" name="Text Box 16"/>
          <p:cNvSpPr txBox="1">
            <a:spLocks noChangeArrowheads="1"/>
          </p:cNvSpPr>
          <p:nvPr/>
        </p:nvSpPr>
        <p:spPr bwMode="auto">
          <a:xfrm>
            <a:off x="1643063" y="3773488"/>
            <a:ext cx="903287" cy="369887"/>
          </a:xfrm>
          <a:prstGeom prst="rect">
            <a:avLst/>
          </a:prstGeom>
          <a:noFill/>
          <a:ln w="9525">
            <a:noFill/>
            <a:miter lim="800000"/>
            <a:headEnd/>
            <a:tailEnd/>
          </a:ln>
          <a:effectLst/>
        </p:spPr>
        <p:txBody>
          <a:bodyPr wrap="none">
            <a:spAutoFit/>
          </a:bodyPr>
          <a:lstStyle/>
          <a:p>
            <a:pPr>
              <a:defRPr/>
            </a:pPr>
            <a:r>
              <a:rPr lang="en-US" sz="1800">
                <a:latin typeface="+mn-lt"/>
                <a:ea typeface="+mn-ea"/>
                <a:cs typeface="+mn-cs"/>
              </a:rPr>
              <a:t>Server</a:t>
            </a:r>
          </a:p>
        </p:txBody>
      </p:sp>
      <p:sp>
        <p:nvSpPr>
          <p:cNvPr id="1664017" name="Text Box 17"/>
          <p:cNvSpPr txBox="1">
            <a:spLocks noChangeArrowheads="1"/>
          </p:cNvSpPr>
          <p:nvPr/>
        </p:nvSpPr>
        <p:spPr bwMode="auto">
          <a:xfrm>
            <a:off x="3616325" y="4549775"/>
            <a:ext cx="1031875" cy="369888"/>
          </a:xfrm>
          <a:prstGeom prst="rect">
            <a:avLst/>
          </a:prstGeom>
          <a:noFill/>
          <a:ln w="9525">
            <a:noFill/>
            <a:miter lim="800000"/>
            <a:headEnd/>
            <a:tailEnd/>
          </a:ln>
          <a:effectLst/>
        </p:spPr>
        <p:txBody>
          <a:bodyPr wrap="none">
            <a:spAutoFit/>
          </a:bodyPr>
          <a:lstStyle/>
          <a:p>
            <a:pPr>
              <a:defRPr/>
            </a:pPr>
            <a:r>
              <a:rPr lang="en-US" sz="1800">
                <a:latin typeface="+mn-lt"/>
                <a:ea typeface="+mn-ea"/>
                <a:cs typeface="+mn-cs"/>
              </a:rPr>
              <a:t>Internet</a:t>
            </a:r>
          </a:p>
        </p:txBody>
      </p:sp>
      <p:pic>
        <p:nvPicPr>
          <p:cNvPr id="166927" name="Picture 40"/>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34000" y="4572000"/>
            <a:ext cx="485775" cy="304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664041" name="Text Box 41"/>
          <p:cNvSpPr txBox="1">
            <a:spLocks noChangeArrowheads="1"/>
          </p:cNvSpPr>
          <p:nvPr/>
        </p:nvSpPr>
        <p:spPr bwMode="auto">
          <a:xfrm>
            <a:off x="5189538" y="4191000"/>
            <a:ext cx="646112" cy="369888"/>
          </a:xfrm>
          <a:prstGeom prst="rect">
            <a:avLst/>
          </a:prstGeom>
          <a:noFill/>
          <a:ln w="9525">
            <a:noFill/>
            <a:miter lim="800000"/>
            <a:headEnd/>
            <a:tailEnd/>
          </a:ln>
          <a:effectLst/>
        </p:spPr>
        <p:txBody>
          <a:bodyPr wrap="none">
            <a:spAutoFit/>
          </a:bodyPr>
          <a:lstStyle/>
          <a:p>
            <a:pPr>
              <a:defRPr/>
            </a:pPr>
            <a:r>
              <a:rPr lang="en-US" sz="1800">
                <a:latin typeface="+mn-lt"/>
                <a:ea typeface="+mn-ea"/>
                <a:cs typeface="+mn-cs"/>
              </a:rPr>
              <a:t>NAT</a:t>
            </a:r>
          </a:p>
        </p:txBody>
      </p:sp>
      <p:grpSp>
        <p:nvGrpSpPr>
          <p:cNvPr id="166929" name="Group 43"/>
          <p:cNvGrpSpPr>
            <a:grpSpLocks/>
          </p:cNvGrpSpPr>
          <p:nvPr/>
        </p:nvGrpSpPr>
        <p:grpSpPr bwMode="auto">
          <a:xfrm>
            <a:off x="7391400" y="4230688"/>
            <a:ext cx="304800" cy="1371600"/>
            <a:chOff x="4656" y="2665"/>
            <a:chExt cx="192" cy="864"/>
          </a:xfrm>
        </p:grpSpPr>
        <p:sp>
          <p:nvSpPr>
            <p:cNvPr id="1664012" name="Line 12"/>
            <p:cNvSpPr>
              <a:spLocks noChangeShapeType="1"/>
            </p:cNvSpPr>
            <p:nvPr/>
          </p:nvSpPr>
          <p:spPr bwMode="auto">
            <a:xfrm>
              <a:off x="4656" y="3433"/>
              <a:ext cx="192" cy="0"/>
            </a:xfrm>
            <a:prstGeom prst="line">
              <a:avLst/>
            </a:prstGeom>
            <a:noFill/>
            <a:ln w="25400">
              <a:solidFill>
                <a:schemeClr val="tx1"/>
              </a:solidFill>
              <a:round/>
              <a:headEnd/>
              <a:tailEnd/>
            </a:ln>
            <a:effectLst/>
          </p:spPr>
          <p:txBody>
            <a:bodyPr wrap="none" anchor="ctr"/>
            <a:lstStyle/>
            <a:p>
              <a:pPr>
                <a:defRPr/>
              </a:pPr>
              <a:endParaRPr lang="en-US" sz="1800">
                <a:latin typeface="+mn-lt"/>
                <a:ea typeface="+mn-ea"/>
                <a:cs typeface="+mn-cs"/>
              </a:endParaRPr>
            </a:p>
          </p:txBody>
        </p:sp>
        <p:sp>
          <p:nvSpPr>
            <p:cNvPr id="1664013" name="Line 13"/>
            <p:cNvSpPr>
              <a:spLocks noChangeShapeType="1"/>
            </p:cNvSpPr>
            <p:nvPr/>
          </p:nvSpPr>
          <p:spPr bwMode="auto">
            <a:xfrm flipH="1" flipV="1">
              <a:off x="4656" y="2665"/>
              <a:ext cx="0" cy="864"/>
            </a:xfrm>
            <a:prstGeom prst="line">
              <a:avLst/>
            </a:prstGeom>
            <a:noFill/>
            <a:ln w="25400">
              <a:solidFill>
                <a:schemeClr val="tx1"/>
              </a:solidFill>
              <a:round/>
              <a:headEnd/>
              <a:tailEnd/>
            </a:ln>
            <a:effectLst/>
          </p:spPr>
          <p:txBody>
            <a:bodyPr wrap="none" anchor="ctr"/>
            <a:lstStyle/>
            <a:p>
              <a:pPr>
                <a:defRPr/>
              </a:pPr>
              <a:endParaRPr lang="en-US" sz="1800">
                <a:latin typeface="+mn-lt"/>
                <a:ea typeface="+mn-ea"/>
                <a:cs typeface="+mn-cs"/>
              </a:endParaRPr>
            </a:p>
          </p:txBody>
        </p:sp>
        <p:sp>
          <p:nvSpPr>
            <p:cNvPr id="1664042" name="Line 42"/>
            <p:cNvSpPr>
              <a:spLocks noChangeShapeType="1"/>
            </p:cNvSpPr>
            <p:nvPr/>
          </p:nvSpPr>
          <p:spPr bwMode="auto">
            <a:xfrm>
              <a:off x="4656" y="2736"/>
              <a:ext cx="192" cy="0"/>
            </a:xfrm>
            <a:prstGeom prst="line">
              <a:avLst/>
            </a:prstGeom>
            <a:noFill/>
            <a:ln w="25400">
              <a:solidFill>
                <a:schemeClr val="tx1"/>
              </a:solidFill>
              <a:round/>
              <a:headEnd/>
              <a:tailEnd/>
            </a:ln>
            <a:effectLst/>
          </p:spPr>
          <p:txBody>
            <a:bodyPr wrap="none" anchor="ctr"/>
            <a:lstStyle/>
            <a:p>
              <a:pPr>
                <a:defRPr/>
              </a:pPr>
              <a:endParaRPr lang="en-US" sz="1800">
                <a:latin typeface="+mn-lt"/>
                <a:ea typeface="+mn-ea"/>
                <a:cs typeface="+mn-cs"/>
              </a:endParaRPr>
            </a:p>
          </p:txBody>
        </p:sp>
      </p:grpSp>
      <p:sp>
        <p:nvSpPr>
          <p:cNvPr id="1664045" name="Text Box 45"/>
          <p:cNvSpPr txBox="1">
            <a:spLocks noChangeArrowheads="1"/>
          </p:cNvSpPr>
          <p:nvPr/>
        </p:nvSpPr>
        <p:spPr bwMode="auto">
          <a:xfrm>
            <a:off x="5097463" y="4891088"/>
            <a:ext cx="890587" cy="369887"/>
          </a:xfrm>
          <a:prstGeom prst="rect">
            <a:avLst/>
          </a:prstGeom>
          <a:noFill/>
          <a:ln w="9525">
            <a:noFill/>
            <a:miter lim="800000"/>
            <a:headEnd/>
            <a:tailEnd/>
          </a:ln>
          <a:effectLst/>
        </p:spPr>
        <p:txBody>
          <a:bodyPr wrap="none">
            <a:spAutoFit/>
          </a:bodyPr>
          <a:lstStyle/>
          <a:p>
            <a:pPr>
              <a:defRPr/>
            </a:pPr>
            <a:r>
              <a:rPr lang="en-US" sz="1800">
                <a:latin typeface="+mn-lt"/>
                <a:ea typeface="+mn-ea"/>
                <a:cs typeface="+mn-cs"/>
              </a:rPr>
              <a:t>1.2.3.4</a:t>
            </a:r>
          </a:p>
        </p:txBody>
      </p:sp>
      <p:grpSp>
        <p:nvGrpSpPr>
          <p:cNvPr id="3" name="Group 44"/>
          <p:cNvGrpSpPr>
            <a:grpSpLocks/>
          </p:cNvGrpSpPr>
          <p:nvPr/>
        </p:nvGrpSpPr>
        <p:grpSpPr bwMode="auto">
          <a:xfrm>
            <a:off x="5867400" y="4191000"/>
            <a:ext cx="3048000" cy="228600"/>
            <a:chOff x="3696" y="2640"/>
            <a:chExt cx="1920" cy="144"/>
          </a:xfrm>
        </p:grpSpPr>
        <p:sp>
          <p:nvSpPr>
            <p:cNvPr id="1664035" name="Rectangle 35"/>
            <p:cNvSpPr>
              <a:spLocks noChangeArrowheads="1"/>
            </p:cNvSpPr>
            <p:nvPr/>
          </p:nvSpPr>
          <p:spPr bwMode="auto">
            <a:xfrm>
              <a:off x="3696" y="2640"/>
              <a:ext cx="480" cy="144"/>
            </a:xfrm>
            <a:prstGeom prst="rect">
              <a:avLst/>
            </a:prstGeom>
            <a:solidFill>
              <a:srgbClr val="FFCC99"/>
            </a:solidFill>
            <a:ln w="9525">
              <a:solidFill>
                <a:schemeClr val="tx1"/>
              </a:solidFill>
              <a:miter lim="800000"/>
              <a:headEnd/>
              <a:tailEnd/>
            </a:ln>
            <a:effectLst/>
          </p:spPr>
          <p:txBody>
            <a:bodyPr wrap="none" anchor="ctr"/>
            <a:lstStyle/>
            <a:p>
              <a:pPr algn="ctr">
                <a:defRPr/>
              </a:pPr>
              <a:r>
                <a:rPr lang="en-US" sz="1800" dirty="0">
                  <a:latin typeface="+mn-lt"/>
                  <a:ea typeface="+mn-ea"/>
                  <a:cs typeface="+mn-cs"/>
                </a:rPr>
                <a:t>5.6.7.8</a:t>
              </a:r>
            </a:p>
          </p:txBody>
        </p:sp>
        <p:sp>
          <p:nvSpPr>
            <p:cNvPr id="1664036" name="Rectangle 36"/>
            <p:cNvSpPr>
              <a:spLocks noChangeArrowheads="1"/>
            </p:cNvSpPr>
            <p:nvPr/>
          </p:nvSpPr>
          <p:spPr bwMode="auto">
            <a:xfrm>
              <a:off x="4176" y="2640"/>
              <a:ext cx="624" cy="144"/>
            </a:xfrm>
            <a:prstGeom prst="rect">
              <a:avLst/>
            </a:prstGeom>
            <a:solidFill>
              <a:srgbClr val="FFCC99"/>
            </a:solidFill>
            <a:ln w="9525">
              <a:solidFill>
                <a:schemeClr val="tx1"/>
              </a:solidFill>
              <a:miter lim="800000"/>
              <a:headEnd/>
              <a:tailEnd/>
            </a:ln>
            <a:effectLst/>
          </p:spPr>
          <p:txBody>
            <a:bodyPr wrap="none" anchor="ctr"/>
            <a:lstStyle/>
            <a:p>
              <a:pPr algn="ctr">
                <a:defRPr/>
              </a:pPr>
              <a:r>
                <a:rPr lang="en-US" sz="1800" dirty="0">
                  <a:solidFill>
                    <a:srgbClr val="0E04D6"/>
                  </a:solidFill>
                  <a:latin typeface="+mn-lt"/>
                  <a:ea typeface="+mn-ea"/>
                  <a:cs typeface="+mn-cs"/>
                </a:rPr>
                <a:t>192</a:t>
              </a:r>
              <a:r>
                <a:rPr lang="en-US" sz="1800" dirty="0">
                  <a:latin typeface="+mn-lt"/>
                  <a:ea typeface="+mn-ea"/>
                  <a:cs typeface="+mn-cs"/>
                </a:rPr>
                <a:t>.2.3.4</a:t>
              </a:r>
            </a:p>
          </p:txBody>
        </p:sp>
        <p:sp>
          <p:nvSpPr>
            <p:cNvPr id="1664037" name="Rectangle 37"/>
            <p:cNvSpPr>
              <a:spLocks noChangeArrowheads="1"/>
            </p:cNvSpPr>
            <p:nvPr/>
          </p:nvSpPr>
          <p:spPr bwMode="auto">
            <a:xfrm>
              <a:off x="5328" y="2640"/>
              <a:ext cx="288" cy="144"/>
            </a:xfrm>
            <a:prstGeom prst="rect">
              <a:avLst/>
            </a:prstGeom>
            <a:solidFill>
              <a:schemeClr val="bg1"/>
            </a:solidFill>
            <a:ln w="9525">
              <a:solidFill>
                <a:schemeClr val="tx1"/>
              </a:solidFill>
              <a:miter lim="800000"/>
              <a:headEnd/>
              <a:tailEnd/>
            </a:ln>
            <a:effectLst/>
          </p:spPr>
          <p:txBody>
            <a:bodyPr wrap="none" anchor="ctr"/>
            <a:lstStyle/>
            <a:p>
              <a:pPr>
                <a:defRPr/>
              </a:pPr>
              <a:endParaRPr lang="en-US" sz="1800">
                <a:latin typeface="+mn-lt"/>
                <a:ea typeface="+mn-ea"/>
                <a:cs typeface="+mn-cs"/>
              </a:endParaRPr>
            </a:p>
          </p:txBody>
        </p:sp>
        <p:sp>
          <p:nvSpPr>
            <p:cNvPr id="1664038" name="Rectangle 38"/>
            <p:cNvSpPr>
              <a:spLocks noChangeArrowheads="1"/>
            </p:cNvSpPr>
            <p:nvPr/>
          </p:nvSpPr>
          <p:spPr bwMode="auto">
            <a:xfrm>
              <a:off x="4800" y="2640"/>
              <a:ext cx="192" cy="144"/>
            </a:xfrm>
            <a:prstGeom prst="rect">
              <a:avLst/>
            </a:prstGeom>
            <a:solidFill>
              <a:srgbClr val="CCFFCC"/>
            </a:solidFill>
            <a:ln w="9525">
              <a:solidFill>
                <a:schemeClr val="tx1"/>
              </a:solidFill>
              <a:miter lim="800000"/>
              <a:headEnd/>
              <a:tailEnd/>
            </a:ln>
            <a:effectLst/>
          </p:spPr>
          <p:txBody>
            <a:bodyPr wrap="none" anchor="ctr"/>
            <a:lstStyle/>
            <a:p>
              <a:pPr algn="ctr">
                <a:defRPr/>
              </a:pPr>
              <a:r>
                <a:rPr lang="en-US" sz="1800">
                  <a:latin typeface="+mn-lt"/>
                  <a:ea typeface="+mn-ea"/>
                  <a:cs typeface="+mn-cs"/>
                </a:rPr>
                <a:t>80</a:t>
              </a:r>
            </a:p>
          </p:txBody>
        </p:sp>
        <p:sp>
          <p:nvSpPr>
            <p:cNvPr id="1664039" name="Rectangle 39"/>
            <p:cNvSpPr>
              <a:spLocks noChangeArrowheads="1"/>
            </p:cNvSpPr>
            <p:nvPr/>
          </p:nvSpPr>
          <p:spPr bwMode="auto">
            <a:xfrm>
              <a:off x="4992" y="2640"/>
              <a:ext cx="336" cy="144"/>
            </a:xfrm>
            <a:prstGeom prst="rect">
              <a:avLst/>
            </a:prstGeom>
            <a:solidFill>
              <a:srgbClr val="CCFFCC"/>
            </a:solidFill>
            <a:ln w="9525">
              <a:solidFill>
                <a:schemeClr val="tx1"/>
              </a:solidFill>
              <a:miter lim="800000"/>
              <a:headEnd/>
              <a:tailEnd/>
            </a:ln>
            <a:effectLst/>
          </p:spPr>
          <p:txBody>
            <a:bodyPr wrap="none" anchor="ctr"/>
            <a:lstStyle/>
            <a:p>
              <a:pPr algn="ctr">
                <a:defRPr/>
              </a:pPr>
              <a:r>
                <a:rPr lang="en-US" sz="1800">
                  <a:latin typeface="+mn-lt"/>
                  <a:ea typeface="+mn-ea"/>
                  <a:cs typeface="+mn-cs"/>
                </a:rPr>
                <a:t>1001</a:t>
              </a:r>
            </a:p>
          </p:txBody>
        </p:sp>
      </p:grpSp>
      <p:grpSp>
        <p:nvGrpSpPr>
          <p:cNvPr id="4" name="Group 65"/>
          <p:cNvGrpSpPr>
            <a:grpSpLocks/>
          </p:cNvGrpSpPr>
          <p:nvPr/>
        </p:nvGrpSpPr>
        <p:grpSpPr bwMode="auto">
          <a:xfrm>
            <a:off x="3362325" y="5745163"/>
            <a:ext cx="3419475" cy="430212"/>
            <a:chOff x="2118" y="3619"/>
            <a:chExt cx="2154" cy="271"/>
          </a:xfrm>
        </p:grpSpPr>
        <p:sp>
          <p:nvSpPr>
            <p:cNvPr id="1664057" name="Rectangle 57"/>
            <p:cNvSpPr>
              <a:spLocks noChangeArrowheads="1"/>
            </p:cNvSpPr>
            <p:nvPr/>
          </p:nvSpPr>
          <p:spPr bwMode="auto">
            <a:xfrm>
              <a:off x="2176" y="3619"/>
              <a:ext cx="2096" cy="269"/>
            </a:xfrm>
            <a:prstGeom prst="rect">
              <a:avLst/>
            </a:prstGeom>
            <a:noFill/>
            <a:ln w="9525">
              <a:solidFill>
                <a:schemeClr val="tx1"/>
              </a:solidFill>
              <a:miter lim="800000"/>
              <a:headEnd/>
              <a:tailEnd/>
            </a:ln>
            <a:effectLst/>
          </p:spPr>
          <p:txBody>
            <a:bodyPr wrap="none" anchor="ctr"/>
            <a:lstStyle/>
            <a:p>
              <a:pPr algn="ctr">
                <a:defRPr/>
              </a:pPr>
              <a:endParaRPr lang="en-US" sz="1800">
                <a:latin typeface="+mn-lt"/>
                <a:ea typeface="+mn-ea"/>
                <a:cs typeface="+mn-cs"/>
              </a:endParaRPr>
            </a:p>
          </p:txBody>
        </p:sp>
        <p:sp>
          <p:nvSpPr>
            <p:cNvPr id="166954" name="Text Box 60"/>
            <p:cNvSpPr txBox="1">
              <a:spLocks noChangeArrowheads="1"/>
            </p:cNvSpPr>
            <p:nvPr/>
          </p:nvSpPr>
          <p:spPr bwMode="auto">
            <a:xfrm>
              <a:off x="2118" y="3657"/>
              <a:ext cx="2154" cy="23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eaLnBrk="1" hangingPunct="1"/>
              <a:r>
                <a:rPr lang="en-US" sz="1800">
                  <a:latin typeface="Arial" charset="0"/>
                </a:rPr>
                <a:t>192.2.3.4:1001   </a:t>
              </a:r>
              <a:r>
                <a:rPr lang="en-US" sz="1800">
                  <a:latin typeface="Arial" charset="0"/>
                  <a:sym typeface="Wingdings" charset="0"/>
                </a:rPr>
                <a:t>   1.2.3.4:2000</a:t>
              </a:r>
              <a:endParaRPr lang="en-US" sz="1800">
                <a:latin typeface="Arial" charset="0"/>
              </a:endParaRPr>
            </a:p>
          </p:txBody>
        </p:sp>
        <p:sp>
          <p:nvSpPr>
            <p:cNvPr id="1664062" name="AutoShape 62"/>
            <p:cNvSpPr>
              <a:spLocks noChangeArrowheads="1"/>
            </p:cNvSpPr>
            <p:nvPr/>
          </p:nvSpPr>
          <p:spPr bwMode="auto">
            <a:xfrm>
              <a:off x="3216" y="3744"/>
              <a:ext cx="144" cy="96"/>
            </a:xfrm>
            <a:prstGeom prst="leftRightArrow">
              <a:avLst>
                <a:gd name="adj1" fmla="val 50000"/>
                <a:gd name="adj2" fmla="val 30000"/>
              </a:avLst>
            </a:prstGeom>
            <a:noFill/>
            <a:ln w="9525">
              <a:solidFill>
                <a:schemeClr val="tx1"/>
              </a:solidFill>
              <a:miter lim="800000"/>
              <a:headEnd/>
              <a:tailEnd/>
            </a:ln>
            <a:effectLst/>
          </p:spPr>
          <p:txBody>
            <a:bodyPr wrap="none" anchor="ctr"/>
            <a:lstStyle/>
            <a:p>
              <a:pPr>
                <a:defRPr/>
              </a:pPr>
              <a:endParaRPr lang="en-US" sz="1800">
                <a:latin typeface="+mn-lt"/>
                <a:ea typeface="+mn-ea"/>
                <a:cs typeface="+mn-cs"/>
              </a:endParaRPr>
            </a:p>
          </p:txBody>
        </p:sp>
      </p:grpSp>
      <p:sp>
        <p:nvSpPr>
          <p:cNvPr id="1664063" name="Line 63"/>
          <p:cNvSpPr>
            <a:spLocks noChangeShapeType="1"/>
          </p:cNvSpPr>
          <p:nvPr/>
        </p:nvSpPr>
        <p:spPr bwMode="auto">
          <a:xfrm flipH="1">
            <a:off x="3505200" y="4648200"/>
            <a:ext cx="1828800" cy="1066800"/>
          </a:xfrm>
          <a:prstGeom prst="line">
            <a:avLst/>
          </a:prstGeom>
          <a:noFill/>
          <a:ln w="9525">
            <a:solidFill>
              <a:schemeClr val="tx1"/>
            </a:solidFill>
            <a:prstDash val="dash"/>
            <a:round/>
            <a:headEnd/>
            <a:tailEnd/>
          </a:ln>
          <a:effectLst/>
        </p:spPr>
        <p:txBody>
          <a:bodyPr wrap="none" anchor="ctr"/>
          <a:lstStyle/>
          <a:p>
            <a:pPr>
              <a:defRPr/>
            </a:pPr>
            <a:endParaRPr lang="en-US" sz="1800">
              <a:latin typeface="+mn-lt"/>
              <a:ea typeface="+mn-ea"/>
              <a:cs typeface="+mn-cs"/>
            </a:endParaRPr>
          </a:p>
        </p:txBody>
      </p:sp>
      <p:sp>
        <p:nvSpPr>
          <p:cNvPr id="1664064" name="Line 64"/>
          <p:cNvSpPr>
            <a:spLocks noChangeShapeType="1"/>
          </p:cNvSpPr>
          <p:nvPr/>
        </p:nvSpPr>
        <p:spPr bwMode="auto">
          <a:xfrm>
            <a:off x="5791200" y="4648200"/>
            <a:ext cx="990600" cy="1066800"/>
          </a:xfrm>
          <a:prstGeom prst="line">
            <a:avLst/>
          </a:prstGeom>
          <a:noFill/>
          <a:ln w="9525">
            <a:solidFill>
              <a:schemeClr val="tx1"/>
            </a:solidFill>
            <a:prstDash val="dash"/>
            <a:round/>
            <a:headEnd/>
            <a:tailEnd/>
          </a:ln>
          <a:effectLst/>
        </p:spPr>
        <p:txBody>
          <a:bodyPr wrap="none" anchor="ctr"/>
          <a:lstStyle/>
          <a:p>
            <a:pPr>
              <a:defRPr/>
            </a:pPr>
            <a:endParaRPr lang="en-US" sz="1800">
              <a:latin typeface="+mn-lt"/>
              <a:ea typeface="+mn-ea"/>
              <a:cs typeface="+mn-cs"/>
            </a:endParaRPr>
          </a:p>
        </p:txBody>
      </p:sp>
      <p:grpSp>
        <p:nvGrpSpPr>
          <p:cNvPr id="5" name="Group 46"/>
          <p:cNvGrpSpPr>
            <a:grpSpLocks/>
          </p:cNvGrpSpPr>
          <p:nvPr/>
        </p:nvGrpSpPr>
        <p:grpSpPr bwMode="auto">
          <a:xfrm>
            <a:off x="4419600" y="4876800"/>
            <a:ext cx="2895600" cy="228600"/>
            <a:chOff x="3792" y="2256"/>
            <a:chExt cx="1824" cy="144"/>
          </a:xfrm>
        </p:grpSpPr>
        <p:sp>
          <p:nvSpPr>
            <p:cNvPr id="1664047" name="Rectangle 47"/>
            <p:cNvSpPr>
              <a:spLocks noChangeArrowheads="1"/>
            </p:cNvSpPr>
            <p:nvPr/>
          </p:nvSpPr>
          <p:spPr bwMode="auto">
            <a:xfrm>
              <a:off x="3792" y="2256"/>
              <a:ext cx="528" cy="144"/>
            </a:xfrm>
            <a:prstGeom prst="rect">
              <a:avLst/>
            </a:prstGeom>
            <a:solidFill>
              <a:srgbClr val="FFCC99"/>
            </a:solidFill>
            <a:ln w="9525">
              <a:solidFill>
                <a:schemeClr val="tx1"/>
              </a:solidFill>
              <a:miter lim="800000"/>
              <a:headEnd/>
              <a:tailEnd/>
            </a:ln>
            <a:effectLst/>
          </p:spPr>
          <p:txBody>
            <a:bodyPr wrap="none" anchor="ctr"/>
            <a:lstStyle/>
            <a:p>
              <a:pPr algn="ctr">
                <a:defRPr/>
              </a:pPr>
              <a:r>
                <a:rPr lang="en-US" sz="1800">
                  <a:latin typeface="+mn-lt"/>
                  <a:ea typeface="+mn-ea"/>
                  <a:cs typeface="+mn-cs"/>
                </a:rPr>
                <a:t>5.6.7.8</a:t>
              </a:r>
            </a:p>
          </p:txBody>
        </p:sp>
        <p:sp>
          <p:nvSpPr>
            <p:cNvPr id="1664048" name="Rectangle 48"/>
            <p:cNvSpPr>
              <a:spLocks noChangeArrowheads="1"/>
            </p:cNvSpPr>
            <p:nvPr/>
          </p:nvSpPr>
          <p:spPr bwMode="auto">
            <a:xfrm>
              <a:off x="4320" y="2256"/>
              <a:ext cx="480" cy="144"/>
            </a:xfrm>
            <a:prstGeom prst="rect">
              <a:avLst/>
            </a:prstGeom>
            <a:solidFill>
              <a:srgbClr val="FFCC99"/>
            </a:solidFill>
            <a:ln w="9525">
              <a:solidFill>
                <a:schemeClr val="tx1"/>
              </a:solidFill>
              <a:miter lim="800000"/>
              <a:headEnd/>
              <a:tailEnd/>
            </a:ln>
            <a:effectLst/>
          </p:spPr>
          <p:txBody>
            <a:bodyPr wrap="none" anchor="ctr"/>
            <a:lstStyle/>
            <a:p>
              <a:pPr algn="ctr">
                <a:defRPr/>
              </a:pPr>
              <a:r>
                <a:rPr lang="en-US" sz="1800">
                  <a:solidFill>
                    <a:srgbClr val="FF3300"/>
                  </a:solidFill>
                  <a:latin typeface="+mn-lt"/>
                  <a:ea typeface="+mn-ea"/>
                  <a:cs typeface="+mn-cs"/>
                </a:rPr>
                <a:t>1.2.3.4</a:t>
              </a:r>
            </a:p>
          </p:txBody>
        </p:sp>
        <p:sp>
          <p:nvSpPr>
            <p:cNvPr id="1664049" name="Rectangle 49"/>
            <p:cNvSpPr>
              <a:spLocks noChangeArrowheads="1"/>
            </p:cNvSpPr>
            <p:nvPr/>
          </p:nvSpPr>
          <p:spPr bwMode="auto">
            <a:xfrm>
              <a:off x="5328" y="2256"/>
              <a:ext cx="288" cy="144"/>
            </a:xfrm>
            <a:prstGeom prst="rect">
              <a:avLst/>
            </a:prstGeom>
            <a:solidFill>
              <a:schemeClr val="bg1"/>
            </a:solidFill>
            <a:ln w="9525">
              <a:solidFill>
                <a:schemeClr val="tx1"/>
              </a:solidFill>
              <a:miter lim="800000"/>
              <a:headEnd/>
              <a:tailEnd/>
            </a:ln>
            <a:effectLst/>
          </p:spPr>
          <p:txBody>
            <a:bodyPr wrap="none" anchor="ctr"/>
            <a:lstStyle/>
            <a:p>
              <a:pPr>
                <a:defRPr/>
              </a:pPr>
              <a:endParaRPr lang="en-US" sz="1800">
                <a:latin typeface="+mn-lt"/>
                <a:ea typeface="+mn-ea"/>
                <a:cs typeface="+mn-cs"/>
              </a:endParaRPr>
            </a:p>
          </p:txBody>
        </p:sp>
        <p:sp>
          <p:nvSpPr>
            <p:cNvPr id="1664050" name="Rectangle 50"/>
            <p:cNvSpPr>
              <a:spLocks noChangeArrowheads="1"/>
            </p:cNvSpPr>
            <p:nvPr/>
          </p:nvSpPr>
          <p:spPr bwMode="auto">
            <a:xfrm>
              <a:off x="4800" y="2256"/>
              <a:ext cx="192" cy="144"/>
            </a:xfrm>
            <a:prstGeom prst="rect">
              <a:avLst/>
            </a:prstGeom>
            <a:solidFill>
              <a:srgbClr val="CCFFCC"/>
            </a:solidFill>
            <a:ln w="9525">
              <a:solidFill>
                <a:schemeClr val="tx1"/>
              </a:solidFill>
              <a:miter lim="800000"/>
              <a:headEnd/>
              <a:tailEnd/>
            </a:ln>
            <a:effectLst/>
          </p:spPr>
          <p:txBody>
            <a:bodyPr wrap="none" anchor="ctr"/>
            <a:lstStyle/>
            <a:p>
              <a:pPr algn="ctr">
                <a:defRPr/>
              </a:pPr>
              <a:r>
                <a:rPr lang="en-US" sz="1800">
                  <a:latin typeface="+mn-lt"/>
                  <a:ea typeface="+mn-ea"/>
                  <a:cs typeface="+mn-cs"/>
                </a:rPr>
                <a:t>80</a:t>
              </a:r>
            </a:p>
          </p:txBody>
        </p:sp>
        <p:sp>
          <p:nvSpPr>
            <p:cNvPr id="1664051" name="Rectangle 51"/>
            <p:cNvSpPr>
              <a:spLocks noChangeArrowheads="1"/>
            </p:cNvSpPr>
            <p:nvPr/>
          </p:nvSpPr>
          <p:spPr bwMode="auto">
            <a:xfrm>
              <a:off x="4992" y="2256"/>
              <a:ext cx="336" cy="144"/>
            </a:xfrm>
            <a:prstGeom prst="rect">
              <a:avLst/>
            </a:prstGeom>
            <a:solidFill>
              <a:srgbClr val="CCFFCC"/>
            </a:solidFill>
            <a:ln w="9525">
              <a:solidFill>
                <a:schemeClr val="tx1"/>
              </a:solidFill>
              <a:miter lim="800000"/>
              <a:headEnd/>
              <a:tailEnd/>
            </a:ln>
            <a:effectLst/>
          </p:spPr>
          <p:txBody>
            <a:bodyPr wrap="none" anchor="ctr"/>
            <a:lstStyle/>
            <a:p>
              <a:pPr algn="ctr">
                <a:defRPr/>
              </a:pPr>
              <a:r>
                <a:rPr lang="en-US" sz="1800">
                  <a:solidFill>
                    <a:srgbClr val="FF3300"/>
                  </a:solidFill>
                  <a:latin typeface="+mn-lt"/>
                  <a:ea typeface="+mn-ea"/>
                  <a:cs typeface="+mn-cs"/>
                </a:rPr>
                <a:t>2000</a:t>
              </a:r>
            </a:p>
          </p:txBody>
        </p:sp>
      </p:grpSp>
      <p:grpSp>
        <p:nvGrpSpPr>
          <p:cNvPr id="6" name="Group 18"/>
          <p:cNvGrpSpPr>
            <a:grpSpLocks/>
          </p:cNvGrpSpPr>
          <p:nvPr/>
        </p:nvGrpSpPr>
        <p:grpSpPr bwMode="auto">
          <a:xfrm>
            <a:off x="838200" y="4419600"/>
            <a:ext cx="2971800" cy="228600"/>
            <a:chOff x="816" y="3312"/>
            <a:chExt cx="1872" cy="144"/>
          </a:xfrm>
        </p:grpSpPr>
        <p:sp>
          <p:nvSpPr>
            <p:cNvPr id="1664019" name="Rectangle 19"/>
            <p:cNvSpPr>
              <a:spLocks noChangeArrowheads="1"/>
            </p:cNvSpPr>
            <p:nvPr/>
          </p:nvSpPr>
          <p:spPr bwMode="auto">
            <a:xfrm flipH="1">
              <a:off x="2160" y="3312"/>
              <a:ext cx="528" cy="144"/>
            </a:xfrm>
            <a:prstGeom prst="rect">
              <a:avLst/>
            </a:prstGeom>
            <a:solidFill>
              <a:srgbClr val="FFCC99"/>
            </a:solidFill>
            <a:ln w="9525">
              <a:solidFill>
                <a:schemeClr val="tx1"/>
              </a:solidFill>
              <a:miter lim="800000"/>
              <a:headEnd/>
              <a:tailEnd/>
            </a:ln>
            <a:effectLst/>
          </p:spPr>
          <p:txBody>
            <a:bodyPr wrap="none" anchor="ctr"/>
            <a:lstStyle/>
            <a:p>
              <a:pPr algn="ctr">
                <a:defRPr/>
              </a:pPr>
              <a:r>
                <a:rPr lang="en-US" sz="1800">
                  <a:solidFill>
                    <a:srgbClr val="FF3300"/>
                  </a:solidFill>
                  <a:latin typeface="+mn-lt"/>
                  <a:ea typeface="+mn-ea"/>
                  <a:cs typeface="+mn-cs"/>
                </a:rPr>
                <a:t>1.2.3.4</a:t>
              </a:r>
            </a:p>
          </p:txBody>
        </p:sp>
        <p:sp>
          <p:nvSpPr>
            <p:cNvPr id="1664020" name="Rectangle 20"/>
            <p:cNvSpPr>
              <a:spLocks noChangeArrowheads="1"/>
            </p:cNvSpPr>
            <p:nvPr/>
          </p:nvSpPr>
          <p:spPr bwMode="auto">
            <a:xfrm flipH="1">
              <a:off x="1632" y="3312"/>
              <a:ext cx="528" cy="144"/>
            </a:xfrm>
            <a:prstGeom prst="rect">
              <a:avLst/>
            </a:prstGeom>
            <a:solidFill>
              <a:srgbClr val="FFCC99"/>
            </a:solidFill>
            <a:ln w="9525">
              <a:solidFill>
                <a:schemeClr val="tx1"/>
              </a:solidFill>
              <a:miter lim="800000"/>
              <a:headEnd/>
              <a:tailEnd/>
            </a:ln>
            <a:effectLst/>
          </p:spPr>
          <p:txBody>
            <a:bodyPr wrap="none" anchor="ctr"/>
            <a:lstStyle/>
            <a:p>
              <a:pPr algn="ctr">
                <a:defRPr/>
              </a:pPr>
              <a:r>
                <a:rPr lang="en-US" sz="1800">
                  <a:latin typeface="+mn-lt"/>
                  <a:ea typeface="+mn-ea"/>
                  <a:cs typeface="+mn-cs"/>
                </a:rPr>
                <a:t>5.6.7.8</a:t>
              </a:r>
            </a:p>
          </p:txBody>
        </p:sp>
        <p:sp>
          <p:nvSpPr>
            <p:cNvPr id="1664021" name="Rectangle 21"/>
            <p:cNvSpPr>
              <a:spLocks noChangeArrowheads="1"/>
            </p:cNvSpPr>
            <p:nvPr/>
          </p:nvSpPr>
          <p:spPr bwMode="auto">
            <a:xfrm flipH="1">
              <a:off x="816" y="3312"/>
              <a:ext cx="288" cy="144"/>
            </a:xfrm>
            <a:prstGeom prst="rect">
              <a:avLst/>
            </a:prstGeom>
            <a:solidFill>
              <a:schemeClr val="bg1"/>
            </a:solidFill>
            <a:ln w="9525">
              <a:solidFill>
                <a:schemeClr val="tx1"/>
              </a:solidFill>
              <a:miter lim="800000"/>
              <a:headEnd/>
              <a:tailEnd/>
            </a:ln>
            <a:effectLst/>
          </p:spPr>
          <p:txBody>
            <a:bodyPr wrap="none" anchor="ctr"/>
            <a:lstStyle/>
            <a:p>
              <a:pPr>
                <a:defRPr/>
              </a:pPr>
              <a:endParaRPr lang="en-US" sz="1800">
                <a:latin typeface="+mn-lt"/>
                <a:ea typeface="+mn-ea"/>
                <a:cs typeface="+mn-cs"/>
              </a:endParaRPr>
            </a:p>
          </p:txBody>
        </p:sp>
        <p:sp>
          <p:nvSpPr>
            <p:cNvPr id="1664022" name="Rectangle 22"/>
            <p:cNvSpPr>
              <a:spLocks noChangeArrowheads="1"/>
            </p:cNvSpPr>
            <p:nvPr/>
          </p:nvSpPr>
          <p:spPr bwMode="auto">
            <a:xfrm>
              <a:off x="1104" y="3312"/>
              <a:ext cx="192" cy="144"/>
            </a:xfrm>
            <a:prstGeom prst="rect">
              <a:avLst/>
            </a:prstGeom>
            <a:solidFill>
              <a:srgbClr val="CCFFCC"/>
            </a:solidFill>
            <a:ln w="9525">
              <a:solidFill>
                <a:schemeClr val="tx1"/>
              </a:solidFill>
              <a:miter lim="800000"/>
              <a:headEnd/>
              <a:tailEnd/>
            </a:ln>
            <a:effectLst/>
          </p:spPr>
          <p:txBody>
            <a:bodyPr wrap="none" anchor="ctr"/>
            <a:lstStyle/>
            <a:p>
              <a:pPr algn="ctr">
                <a:defRPr/>
              </a:pPr>
              <a:r>
                <a:rPr lang="en-US" sz="1800">
                  <a:latin typeface="+mn-lt"/>
                  <a:ea typeface="+mn-ea"/>
                  <a:cs typeface="+mn-cs"/>
                </a:rPr>
                <a:t>80</a:t>
              </a:r>
            </a:p>
          </p:txBody>
        </p:sp>
        <p:sp>
          <p:nvSpPr>
            <p:cNvPr id="1664023" name="Rectangle 23"/>
            <p:cNvSpPr>
              <a:spLocks noChangeArrowheads="1"/>
            </p:cNvSpPr>
            <p:nvPr/>
          </p:nvSpPr>
          <p:spPr bwMode="auto">
            <a:xfrm>
              <a:off x="1296" y="3312"/>
              <a:ext cx="336" cy="144"/>
            </a:xfrm>
            <a:prstGeom prst="rect">
              <a:avLst/>
            </a:prstGeom>
            <a:solidFill>
              <a:srgbClr val="CCFFCC"/>
            </a:solidFill>
            <a:ln w="9525">
              <a:solidFill>
                <a:schemeClr val="tx1"/>
              </a:solidFill>
              <a:miter lim="800000"/>
              <a:headEnd/>
              <a:tailEnd/>
            </a:ln>
            <a:effectLst/>
          </p:spPr>
          <p:txBody>
            <a:bodyPr wrap="none" anchor="ctr"/>
            <a:lstStyle/>
            <a:p>
              <a:pPr algn="ctr">
                <a:defRPr/>
              </a:pPr>
              <a:r>
                <a:rPr lang="en-US" sz="1800">
                  <a:solidFill>
                    <a:srgbClr val="FF3300"/>
                  </a:solidFill>
                  <a:latin typeface="+mn-lt"/>
                  <a:ea typeface="+mn-ea"/>
                  <a:cs typeface="+mn-cs"/>
                </a:rPr>
                <a:t>2000</a:t>
              </a:r>
            </a:p>
          </p:txBody>
        </p:sp>
      </p:grpSp>
      <p:grpSp>
        <p:nvGrpSpPr>
          <p:cNvPr id="7" name="Group 72"/>
          <p:cNvGrpSpPr>
            <a:grpSpLocks/>
          </p:cNvGrpSpPr>
          <p:nvPr/>
        </p:nvGrpSpPr>
        <p:grpSpPr bwMode="auto">
          <a:xfrm>
            <a:off x="4419600" y="4876800"/>
            <a:ext cx="3048000" cy="228600"/>
            <a:chOff x="3312" y="1776"/>
            <a:chExt cx="1920" cy="144"/>
          </a:xfrm>
        </p:grpSpPr>
        <p:sp>
          <p:nvSpPr>
            <p:cNvPr id="1664067" name="Rectangle 67"/>
            <p:cNvSpPr>
              <a:spLocks noChangeArrowheads="1"/>
            </p:cNvSpPr>
            <p:nvPr/>
          </p:nvSpPr>
          <p:spPr bwMode="auto">
            <a:xfrm flipH="1">
              <a:off x="4128" y="1776"/>
              <a:ext cx="480" cy="144"/>
            </a:xfrm>
            <a:prstGeom prst="rect">
              <a:avLst/>
            </a:prstGeom>
            <a:solidFill>
              <a:srgbClr val="FFCC99"/>
            </a:solidFill>
            <a:ln w="9525">
              <a:solidFill>
                <a:schemeClr val="tx1"/>
              </a:solidFill>
              <a:miter lim="800000"/>
              <a:headEnd/>
              <a:tailEnd/>
            </a:ln>
            <a:effectLst/>
          </p:spPr>
          <p:txBody>
            <a:bodyPr wrap="none" anchor="ctr"/>
            <a:lstStyle/>
            <a:p>
              <a:pPr algn="ctr">
                <a:defRPr/>
              </a:pPr>
              <a:r>
                <a:rPr lang="en-US" sz="1800">
                  <a:latin typeface="+mn-lt"/>
                  <a:ea typeface="+mn-ea"/>
                  <a:cs typeface="+mn-cs"/>
                </a:rPr>
                <a:t>5.6.7.8</a:t>
              </a:r>
            </a:p>
          </p:txBody>
        </p:sp>
        <p:sp>
          <p:nvSpPr>
            <p:cNvPr id="1664068" name="Rectangle 68"/>
            <p:cNvSpPr>
              <a:spLocks noChangeArrowheads="1"/>
            </p:cNvSpPr>
            <p:nvPr/>
          </p:nvSpPr>
          <p:spPr bwMode="auto">
            <a:xfrm flipH="1">
              <a:off x="4608" y="1776"/>
              <a:ext cx="624" cy="144"/>
            </a:xfrm>
            <a:prstGeom prst="rect">
              <a:avLst/>
            </a:prstGeom>
            <a:solidFill>
              <a:srgbClr val="FFCC99"/>
            </a:solidFill>
            <a:ln w="9525">
              <a:solidFill>
                <a:schemeClr val="tx1"/>
              </a:solidFill>
              <a:miter lim="800000"/>
              <a:headEnd/>
              <a:tailEnd/>
            </a:ln>
            <a:effectLst/>
          </p:spPr>
          <p:txBody>
            <a:bodyPr wrap="none" anchor="ctr"/>
            <a:lstStyle/>
            <a:p>
              <a:pPr algn="ctr">
                <a:defRPr/>
              </a:pPr>
              <a:r>
                <a:rPr lang="en-US" sz="1800">
                  <a:solidFill>
                    <a:srgbClr val="0E04D6"/>
                  </a:solidFill>
                  <a:latin typeface="+mn-lt"/>
                  <a:ea typeface="+mn-ea"/>
                  <a:cs typeface="+mn-cs"/>
                </a:rPr>
                <a:t>192</a:t>
              </a:r>
              <a:r>
                <a:rPr lang="en-US" sz="1800">
                  <a:latin typeface="+mn-lt"/>
                  <a:ea typeface="+mn-ea"/>
                  <a:cs typeface="+mn-cs"/>
                </a:rPr>
                <a:t>.2.3.4</a:t>
              </a:r>
            </a:p>
          </p:txBody>
        </p:sp>
        <p:sp>
          <p:nvSpPr>
            <p:cNvPr id="1664069" name="Rectangle 69"/>
            <p:cNvSpPr>
              <a:spLocks noChangeArrowheads="1"/>
            </p:cNvSpPr>
            <p:nvPr/>
          </p:nvSpPr>
          <p:spPr bwMode="auto">
            <a:xfrm flipH="1">
              <a:off x="3312" y="1776"/>
              <a:ext cx="288" cy="144"/>
            </a:xfrm>
            <a:prstGeom prst="rect">
              <a:avLst/>
            </a:prstGeom>
            <a:solidFill>
              <a:schemeClr val="bg1"/>
            </a:solidFill>
            <a:ln w="9525">
              <a:solidFill>
                <a:schemeClr val="tx1"/>
              </a:solidFill>
              <a:miter lim="800000"/>
              <a:headEnd/>
              <a:tailEnd/>
            </a:ln>
            <a:effectLst/>
          </p:spPr>
          <p:txBody>
            <a:bodyPr wrap="none" anchor="ctr"/>
            <a:lstStyle/>
            <a:p>
              <a:pPr>
                <a:defRPr/>
              </a:pPr>
              <a:endParaRPr lang="en-US" sz="1800">
                <a:latin typeface="+mn-lt"/>
                <a:ea typeface="+mn-ea"/>
                <a:cs typeface="+mn-cs"/>
              </a:endParaRPr>
            </a:p>
          </p:txBody>
        </p:sp>
        <p:sp>
          <p:nvSpPr>
            <p:cNvPr id="1664070" name="Rectangle 70"/>
            <p:cNvSpPr>
              <a:spLocks noChangeArrowheads="1"/>
            </p:cNvSpPr>
            <p:nvPr/>
          </p:nvSpPr>
          <p:spPr bwMode="auto">
            <a:xfrm flipH="1">
              <a:off x="3600" y="1776"/>
              <a:ext cx="192" cy="144"/>
            </a:xfrm>
            <a:prstGeom prst="rect">
              <a:avLst/>
            </a:prstGeom>
            <a:solidFill>
              <a:srgbClr val="CCFFCC"/>
            </a:solidFill>
            <a:ln w="9525">
              <a:solidFill>
                <a:schemeClr val="tx1"/>
              </a:solidFill>
              <a:miter lim="800000"/>
              <a:headEnd/>
              <a:tailEnd/>
            </a:ln>
            <a:effectLst/>
          </p:spPr>
          <p:txBody>
            <a:bodyPr wrap="none" anchor="ctr"/>
            <a:lstStyle/>
            <a:p>
              <a:pPr algn="ctr">
                <a:defRPr/>
              </a:pPr>
              <a:r>
                <a:rPr lang="en-US" sz="1800">
                  <a:latin typeface="+mn-lt"/>
                  <a:ea typeface="+mn-ea"/>
                  <a:cs typeface="+mn-cs"/>
                </a:rPr>
                <a:t>80</a:t>
              </a:r>
            </a:p>
          </p:txBody>
        </p:sp>
        <p:sp>
          <p:nvSpPr>
            <p:cNvPr id="1664071" name="Rectangle 71"/>
            <p:cNvSpPr>
              <a:spLocks noChangeArrowheads="1"/>
            </p:cNvSpPr>
            <p:nvPr/>
          </p:nvSpPr>
          <p:spPr bwMode="auto">
            <a:xfrm flipH="1">
              <a:off x="3792" y="1776"/>
              <a:ext cx="336" cy="144"/>
            </a:xfrm>
            <a:prstGeom prst="rect">
              <a:avLst/>
            </a:prstGeom>
            <a:solidFill>
              <a:srgbClr val="CCFFCC"/>
            </a:solidFill>
            <a:ln w="9525">
              <a:solidFill>
                <a:schemeClr val="tx1"/>
              </a:solidFill>
              <a:miter lim="800000"/>
              <a:headEnd/>
              <a:tailEnd/>
            </a:ln>
            <a:effectLst/>
          </p:spPr>
          <p:txBody>
            <a:bodyPr wrap="none" anchor="ctr"/>
            <a:lstStyle/>
            <a:p>
              <a:pPr algn="ctr">
                <a:defRPr/>
              </a:pPr>
              <a:r>
                <a:rPr lang="en-US" sz="1800">
                  <a:latin typeface="+mn-lt"/>
                  <a:ea typeface="+mn-ea"/>
                  <a:cs typeface="+mn-cs"/>
                </a:rPr>
                <a:t>1001</a:t>
              </a:r>
            </a:p>
          </p:txBody>
        </p:sp>
      </p:grpSp>
    </p:spTree>
    <p:extLst>
      <p:ext uri="{BB962C8B-B14F-4D97-AF65-F5344CB8AC3E}">
        <p14:creationId xmlns:p14="http://schemas.microsoft.com/office/powerpoint/2010/main" val="6767565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0" presetClass="path" presetSubtype="0" accel="50000" decel="50000" fill="hold" nodeType="clickEffect">
                                  <p:stCondLst>
                                    <p:cond delay="0"/>
                                  </p:stCondLst>
                                  <p:childTnLst>
                                    <p:animMotion origin="layout" path="M -3.46945E-18 -4.44444E-6 C -0.03298 0.02222 -0.06597 0.04445 -0.09791 0.05556 C -0.12986 0.06667 -0.16076 0.06667 -0.19166 0.06667 " pathEditMode="relative" ptsTypes="aaA">
                                      <p:cBhvr>
                                        <p:cTn id="10" dur="2000" fill="hold"/>
                                        <p:tgtEl>
                                          <p:spTgt spid="3"/>
                                        </p:tgtEl>
                                        <p:attrNameLst>
                                          <p:attrName>ppt_x</p:attrName>
                                          <p:attrName>ppt_y</p:attrName>
                                        </p:attrNameLst>
                                      </p:cBhvr>
                                    </p:animMotion>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66406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664063"/>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xit" presetSubtype="0" fill="hold" nodeType="clickEffect">
                                  <p:stCondLst>
                                    <p:cond delay="0"/>
                                  </p:stCondLst>
                                  <p:childTnLst>
                                    <p:animEffect transition="out" filter="dissolve">
                                      <p:cBhvr>
                                        <p:cTn id="26" dur="500"/>
                                        <p:tgtEl>
                                          <p:spTgt spid="3"/>
                                        </p:tgtEl>
                                      </p:cBhvr>
                                    </p:animEffect>
                                    <p:set>
                                      <p:cBhvr>
                                        <p:cTn id="27" dur="1" fill="hold">
                                          <p:stCondLst>
                                            <p:cond delay="499"/>
                                          </p:stCondLst>
                                        </p:cTn>
                                        <p:tgtEl>
                                          <p:spTgt spid="3"/>
                                        </p:tgtEl>
                                        <p:attrNameLst>
                                          <p:attrName>style.visibility</p:attrName>
                                        </p:attrNameLst>
                                      </p:cBhvr>
                                      <p:to>
                                        <p:strVal val="hidden"/>
                                      </p:to>
                                    </p:set>
                                  </p:childTnLst>
                                </p:cTn>
                              </p:par>
                            </p:childTnLst>
                          </p:cTn>
                        </p:par>
                      </p:childTnLst>
                    </p:cTn>
                  </p:par>
                  <p:par>
                    <p:cTn id="28" fill="hold" nodeType="clickPar">
                      <p:stCondLst>
                        <p:cond delay="indefinite"/>
                      </p:stCondLst>
                      <p:childTnLst>
                        <p:par>
                          <p:cTn id="29" fill="hold" nodeType="withGroup">
                            <p:stCondLst>
                              <p:cond delay="0"/>
                            </p:stCondLst>
                            <p:childTnLst>
                              <p:par>
                                <p:cTn id="30" presetID="0" presetClass="path" presetSubtype="0" accel="50000" decel="50000" fill="hold" nodeType="clickEffect">
                                  <p:stCondLst>
                                    <p:cond delay="0"/>
                                  </p:stCondLst>
                                  <p:childTnLst>
                                    <p:animMotion origin="layout" path="M -3.46945E-18 -5.55556E-6 L -0.29167 -5.55556E-6 L -0.375 -0.04445 " pathEditMode="relative" ptsTypes="AAA">
                                      <p:cBhvr>
                                        <p:cTn id="31" dur="2000" fill="hold"/>
                                        <p:tgtEl>
                                          <p:spTgt spid="5"/>
                                        </p:tgtEl>
                                        <p:attrNameLst>
                                          <p:attrName>ppt_x</p:attrName>
                                          <p:attrName>ppt_y</p:attrName>
                                        </p:attrNameLst>
                                      </p:cBhvr>
                                    </p:animMotion>
                                  </p:childTnLst>
                                </p:cTn>
                              </p:par>
                            </p:childTnLst>
                          </p:cTn>
                        </p:par>
                      </p:childTnLst>
                    </p:cTn>
                  </p:par>
                  <p:par>
                    <p:cTn id="32" fill="hold" nodeType="clickPar">
                      <p:stCondLst>
                        <p:cond delay="indefinite"/>
                      </p:stCondLst>
                      <p:childTnLst>
                        <p:par>
                          <p:cTn id="33" fill="hold" nodeType="withGroup">
                            <p:stCondLst>
                              <p:cond delay="0"/>
                            </p:stCondLst>
                            <p:childTnLst>
                              <p:par>
                                <p:cTn id="34" presetID="9" presetClass="exit" presetSubtype="0" fill="hold" nodeType="clickEffect">
                                  <p:stCondLst>
                                    <p:cond delay="0"/>
                                  </p:stCondLst>
                                  <p:childTnLst>
                                    <p:animEffect transition="out" filter="dissolve">
                                      <p:cBhvr>
                                        <p:cTn id="35" dur="500"/>
                                        <p:tgtEl>
                                          <p:spTgt spid="5"/>
                                        </p:tgtEl>
                                      </p:cBhvr>
                                    </p:animEffect>
                                    <p:set>
                                      <p:cBhvr>
                                        <p:cTn id="36" dur="1" fill="hold">
                                          <p:stCondLst>
                                            <p:cond delay="499"/>
                                          </p:stCondLst>
                                        </p:cTn>
                                        <p:tgtEl>
                                          <p:spTgt spid="5"/>
                                        </p:tgtEl>
                                        <p:attrNameLst>
                                          <p:attrName>style.visibility</p:attrName>
                                        </p:attrNameLst>
                                      </p:cBhvr>
                                      <p:to>
                                        <p:strVal val="hidden"/>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nodeType="clickEffect">
                                  <p:stCondLst>
                                    <p:cond delay="0"/>
                                  </p:stCondLst>
                                  <p:childTnLst>
                                    <p:set>
                                      <p:cBhvr>
                                        <p:cTn id="40" dur="1" fill="hold">
                                          <p:stCondLst>
                                            <p:cond delay="0"/>
                                          </p:stCondLst>
                                        </p:cTn>
                                        <p:tgtEl>
                                          <p:spTgt spid="6"/>
                                        </p:tgtEl>
                                        <p:attrNameLst>
                                          <p:attrName>style.visibility</p:attrName>
                                        </p:attrNameLst>
                                      </p:cBhvr>
                                      <p:to>
                                        <p:strVal val="visible"/>
                                      </p:to>
                                    </p:set>
                                  </p:childTnLst>
                                </p:cTn>
                              </p:par>
                            </p:childTnLst>
                          </p:cTn>
                        </p:par>
                      </p:childTnLst>
                    </p:cTn>
                  </p:par>
                  <p:par>
                    <p:cTn id="41" fill="hold" nodeType="clickPar">
                      <p:stCondLst>
                        <p:cond delay="indefinite"/>
                      </p:stCondLst>
                      <p:childTnLst>
                        <p:par>
                          <p:cTn id="42" fill="hold" nodeType="withGroup">
                            <p:stCondLst>
                              <p:cond delay="0"/>
                            </p:stCondLst>
                            <p:childTnLst>
                              <p:par>
                                <p:cTn id="43" presetID="0" presetClass="path" presetSubtype="0" accel="50000" decel="50000" fill="hold" nodeType="clickEffect">
                                  <p:stCondLst>
                                    <p:cond delay="0"/>
                                  </p:stCondLst>
                                  <p:childTnLst>
                                    <p:animMotion origin="layout" path="M -3.46945E-18 5.55556E-6 C 0.05798 0.02431 0.11597 0.04862 0.17916 0.06112 C 0.24236 0.07362 0.31076 0.07431 0.37916 0.07501 " pathEditMode="relative" ptsTypes="aaA">
                                      <p:cBhvr>
                                        <p:cTn id="44" dur="2000" fill="hold"/>
                                        <p:tgtEl>
                                          <p:spTgt spid="6"/>
                                        </p:tgtEl>
                                        <p:attrNameLst>
                                          <p:attrName>ppt_x</p:attrName>
                                          <p:attrName>ppt_y</p:attrName>
                                        </p:attrNameLst>
                                      </p:cBhvr>
                                    </p:animMotion>
                                  </p:childTnLst>
                                </p:cTn>
                              </p:par>
                            </p:childTnLst>
                          </p:cTn>
                        </p:par>
                      </p:childTnLst>
                    </p:cTn>
                  </p:par>
                  <p:par>
                    <p:cTn id="45" fill="hold" nodeType="clickPar">
                      <p:stCondLst>
                        <p:cond delay="indefinite"/>
                      </p:stCondLst>
                      <p:childTnLst>
                        <p:par>
                          <p:cTn id="46" fill="hold" nodeType="withGroup">
                            <p:stCondLst>
                              <p:cond delay="0"/>
                            </p:stCondLst>
                            <p:childTnLst>
                              <p:par>
                                <p:cTn id="47" presetID="9" presetClass="exit" presetSubtype="0" fill="hold" nodeType="clickEffect">
                                  <p:stCondLst>
                                    <p:cond delay="0"/>
                                  </p:stCondLst>
                                  <p:childTnLst>
                                    <p:animEffect transition="out" filter="dissolve">
                                      <p:cBhvr>
                                        <p:cTn id="48" dur="500"/>
                                        <p:tgtEl>
                                          <p:spTgt spid="6"/>
                                        </p:tgtEl>
                                      </p:cBhvr>
                                    </p:animEffect>
                                    <p:set>
                                      <p:cBhvr>
                                        <p:cTn id="49" dur="1" fill="hold">
                                          <p:stCondLst>
                                            <p:cond delay="499"/>
                                          </p:stCondLst>
                                        </p:cTn>
                                        <p:tgtEl>
                                          <p:spTgt spid="6"/>
                                        </p:tgtEl>
                                        <p:attrNameLst>
                                          <p:attrName>style.visibility</p:attrName>
                                        </p:attrNameLst>
                                      </p:cBhvr>
                                      <p:to>
                                        <p:strVal val="hidden"/>
                                      </p:to>
                                    </p:set>
                                  </p:childTnLst>
                                </p:cTn>
                              </p:par>
                            </p:childTnLst>
                          </p:cTn>
                        </p:par>
                      </p:childTnLst>
                    </p:cTn>
                  </p:par>
                  <p:par>
                    <p:cTn id="50" fill="hold" nodeType="clickPar">
                      <p:stCondLst>
                        <p:cond delay="indefinite"/>
                      </p:stCondLst>
                      <p:childTnLst>
                        <p:par>
                          <p:cTn id="51" fill="hold" nodeType="withGroup">
                            <p:stCondLst>
                              <p:cond delay="0"/>
                            </p:stCondLst>
                            <p:childTnLst>
                              <p:par>
                                <p:cTn id="52" presetID="1" presetClass="entr" presetSubtype="0" fill="hold" nodeType="clickEffect">
                                  <p:stCondLst>
                                    <p:cond delay="0"/>
                                  </p:stCondLst>
                                  <p:childTnLst>
                                    <p:set>
                                      <p:cBhvr>
                                        <p:cTn id="53" dur="1" fill="hold">
                                          <p:stCondLst>
                                            <p:cond delay="0"/>
                                          </p:stCondLst>
                                        </p:cTn>
                                        <p:tgtEl>
                                          <p:spTgt spid="7"/>
                                        </p:tgtEl>
                                        <p:attrNameLst>
                                          <p:attrName>style.visibility</p:attrName>
                                        </p:attrNameLst>
                                      </p:cBhvr>
                                      <p:to>
                                        <p:strVal val="visible"/>
                                      </p:to>
                                    </p:set>
                                  </p:childTnLst>
                                </p:cTn>
                              </p:par>
                            </p:childTnLst>
                          </p:cTn>
                        </p:par>
                      </p:childTnLst>
                    </p:cTn>
                  </p:par>
                  <p:par>
                    <p:cTn id="54" fill="hold" nodeType="clickPar">
                      <p:stCondLst>
                        <p:cond delay="indefinite"/>
                      </p:stCondLst>
                      <p:childTnLst>
                        <p:par>
                          <p:cTn id="55" fill="hold" nodeType="withGroup">
                            <p:stCondLst>
                              <p:cond delay="0"/>
                            </p:stCondLst>
                            <p:childTnLst>
                              <p:par>
                                <p:cTn id="56" presetID="0" presetClass="path" presetSubtype="0" accel="50000" decel="50000" fill="hold" nodeType="clickEffect">
                                  <p:stCondLst>
                                    <p:cond delay="0"/>
                                  </p:stCondLst>
                                  <p:childTnLst>
                                    <p:animMotion origin="layout" path="M -3.33333E-6 2.22222E-6 C 0.04601 -0.01227 0.09202 -0.02454 0.12084 -0.03889 C 0.14966 -0.05324 0.16129 -0.06968 0.17292 -0.08611 " pathEditMode="relative" ptsTypes="aaA">
                                      <p:cBhvr>
                                        <p:cTn id="57" dur="2000" fill="hold"/>
                                        <p:tgtEl>
                                          <p:spTgt spid="7"/>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3" name="Rectangle 3"/>
          <p:cNvSpPr>
            <a:spLocks noGrp="1" noChangeArrowheads="1"/>
          </p:cNvSpPr>
          <p:nvPr>
            <p:ph type="title"/>
          </p:nvPr>
        </p:nvSpPr>
        <p:spPr/>
        <p:txBody>
          <a:bodyPr/>
          <a:lstStyle/>
          <a:p>
            <a:r>
              <a:rPr lang="en-US" sz="3500">
                <a:latin typeface="Helvetica" charset="0"/>
                <a:ea typeface="ＭＳ Ｐゴシック" charset="0"/>
                <a:cs typeface="ＭＳ Ｐゴシック" charset="0"/>
              </a:rPr>
              <a:t>NAT (cont</a:t>
            </a:r>
            <a:r>
              <a:rPr lang="ja-JP" altLang="en-US" sz="3500">
                <a:latin typeface="Helvetica" charset="0"/>
                <a:ea typeface="ＭＳ Ｐゴシック" charset="0"/>
                <a:cs typeface="ＭＳ Ｐゴシック" charset="0"/>
              </a:rPr>
              <a:t>’</a:t>
            </a:r>
            <a:r>
              <a:rPr lang="en-US" altLang="ja-JP" sz="3500">
                <a:latin typeface="Helvetica" charset="0"/>
                <a:ea typeface="ＭＳ Ｐゴシック" charset="0"/>
                <a:cs typeface="ＭＳ Ｐゴシック" charset="0"/>
              </a:rPr>
              <a:t>d)</a:t>
            </a:r>
            <a:endParaRPr lang="en-US" sz="3500">
              <a:latin typeface="Helvetica" charset="0"/>
              <a:ea typeface="ＭＳ Ｐゴシック" charset="0"/>
              <a:cs typeface="ＭＳ Ｐゴシック" charset="0"/>
            </a:endParaRPr>
          </a:p>
        </p:txBody>
      </p:sp>
      <p:sp>
        <p:nvSpPr>
          <p:cNvPr id="2" name="Content Placeholder 1"/>
          <p:cNvSpPr>
            <a:spLocks noGrp="1"/>
          </p:cNvSpPr>
          <p:nvPr>
            <p:ph idx="1"/>
          </p:nvPr>
        </p:nvSpPr>
        <p:spPr/>
        <p:txBody>
          <a:bodyPr/>
          <a:lstStyle/>
          <a:p>
            <a:r>
              <a:rPr lang="en-US" dirty="0">
                <a:latin typeface="Arial" charset="0"/>
              </a:rPr>
              <a:t>Assign addresses to machines behind same NAT</a:t>
            </a:r>
          </a:p>
          <a:p>
            <a:pPr lvl="1"/>
            <a:r>
              <a:rPr lang="en-US" dirty="0">
                <a:latin typeface="Arial" charset="0"/>
                <a:ea typeface="Arial" charset="0"/>
                <a:cs typeface="Arial" charset="0"/>
              </a:rPr>
              <a:t>Usually in address block </a:t>
            </a:r>
            <a:r>
              <a:rPr lang="en-US" b="1" dirty="0">
                <a:latin typeface="Arial" charset="0"/>
                <a:ea typeface="Arial" charset="0"/>
                <a:cs typeface="Arial" charset="0"/>
              </a:rPr>
              <a:t>192.168.0.0/16</a:t>
            </a:r>
            <a:endParaRPr lang="en-US" dirty="0">
              <a:latin typeface="Arial" charset="0"/>
              <a:ea typeface="Arial" charset="0"/>
              <a:cs typeface="Arial" charset="0"/>
            </a:endParaRPr>
          </a:p>
          <a:p>
            <a:r>
              <a:rPr lang="en-US" dirty="0">
                <a:latin typeface="Arial" charset="0"/>
              </a:rPr>
              <a:t>Use port numbers to multiplex single address</a:t>
            </a:r>
          </a:p>
          <a:p>
            <a:endParaRPr lang="en-US" dirty="0"/>
          </a:p>
        </p:txBody>
      </p:sp>
      <p:sp>
        <p:nvSpPr>
          <p:cNvPr id="168961" name="Slide Number Placeholder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eaLnBrk="1" hangingPunct="1"/>
            <a:fld id="{0B16D020-AC74-8442-8E62-0B02309A6436}" type="slidenum">
              <a:rPr lang="en-US" sz="1800" b="0">
                <a:latin typeface="Arial" charset="0"/>
              </a:rPr>
              <a:pPr eaLnBrk="1" hangingPunct="1"/>
              <a:t>71</a:t>
            </a:fld>
            <a:endParaRPr lang="en-US" sz="1800" b="0">
              <a:latin typeface="Arial" charset="0"/>
            </a:endParaRPr>
          </a:p>
        </p:txBody>
      </p:sp>
      <p:sp>
        <p:nvSpPr>
          <p:cNvPr id="1666050" name="Line 2"/>
          <p:cNvSpPr>
            <a:spLocks noChangeShapeType="1"/>
          </p:cNvSpPr>
          <p:nvPr/>
        </p:nvSpPr>
        <p:spPr bwMode="auto">
          <a:xfrm>
            <a:off x="5562600" y="4724400"/>
            <a:ext cx="1828800" cy="0"/>
          </a:xfrm>
          <a:prstGeom prst="line">
            <a:avLst/>
          </a:prstGeom>
          <a:noFill/>
          <a:ln w="25400">
            <a:solidFill>
              <a:schemeClr val="tx1"/>
            </a:solidFill>
            <a:round/>
            <a:headEnd/>
            <a:tailEnd/>
          </a:ln>
          <a:effectLst/>
        </p:spPr>
        <p:txBody>
          <a:bodyPr wrap="none" anchor="ctr"/>
          <a:lstStyle/>
          <a:p>
            <a:pPr>
              <a:defRPr/>
            </a:pPr>
            <a:endParaRPr lang="en-US" sz="1800">
              <a:latin typeface="+mn-lt"/>
              <a:ea typeface="+mn-ea"/>
              <a:cs typeface="+mn-cs"/>
            </a:endParaRPr>
          </a:p>
        </p:txBody>
      </p:sp>
      <p:pic>
        <p:nvPicPr>
          <p:cNvPr id="168965" name="Picture 5"/>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19400" y="3849688"/>
            <a:ext cx="2819400" cy="17081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68966" name="Picture 6"/>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7400" y="4154488"/>
            <a:ext cx="304800" cy="685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68967" name="Picture 7"/>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flipH="1">
            <a:off x="7664450" y="4002088"/>
            <a:ext cx="609600" cy="533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68968" name="Picture 8"/>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flipH="1">
            <a:off x="7664450" y="5221288"/>
            <a:ext cx="609600" cy="533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666057" name="Text Box 9"/>
          <p:cNvSpPr txBox="1">
            <a:spLocks noChangeArrowheads="1"/>
          </p:cNvSpPr>
          <p:nvPr/>
        </p:nvSpPr>
        <p:spPr bwMode="auto">
          <a:xfrm>
            <a:off x="7323138" y="4495800"/>
            <a:ext cx="1147762" cy="369888"/>
          </a:xfrm>
          <a:prstGeom prst="rect">
            <a:avLst/>
          </a:prstGeom>
          <a:noFill/>
          <a:ln w="9525">
            <a:noFill/>
            <a:miter lim="800000"/>
            <a:headEnd/>
            <a:tailEnd/>
          </a:ln>
          <a:effectLst/>
        </p:spPr>
        <p:txBody>
          <a:bodyPr wrap="none">
            <a:spAutoFit/>
          </a:bodyPr>
          <a:lstStyle/>
          <a:p>
            <a:pPr>
              <a:defRPr/>
            </a:pPr>
            <a:r>
              <a:rPr lang="en-US" sz="1800">
                <a:solidFill>
                  <a:srgbClr val="0E04D6"/>
                </a:solidFill>
                <a:latin typeface="+mn-lt"/>
                <a:ea typeface="+mn-ea"/>
                <a:cs typeface="+mn-cs"/>
              </a:rPr>
              <a:t>192</a:t>
            </a:r>
            <a:r>
              <a:rPr lang="en-US" sz="1800">
                <a:latin typeface="+mn-lt"/>
                <a:ea typeface="+mn-ea"/>
                <a:cs typeface="+mn-cs"/>
              </a:rPr>
              <a:t>.2.3.4</a:t>
            </a:r>
          </a:p>
        </p:txBody>
      </p:sp>
      <p:sp>
        <p:nvSpPr>
          <p:cNvPr id="1666058" name="Text Box 10"/>
          <p:cNvSpPr txBox="1">
            <a:spLocks noChangeArrowheads="1"/>
          </p:cNvSpPr>
          <p:nvPr/>
        </p:nvSpPr>
        <p:spPr bwMode="auto">
          <a:xfrm>
            <a:off x="7246938" y="5754688"/>
            <a:ext cx="1147762" cy="369887"/>
          </a:xfrm>
          <a:prstGeom prst="rect">
            <a:avLst/>
          </a:prstGeom>
          <a:noFill/>
          <a:ln w="9525">
            <a:noFill/>
            <a:miter lim="800000"/>
            <a:headEnd/>
            <a:tailEnd/>
          </a:ln>
          <a:effectLst/>
        </p:spPr>
        <p:txBody>
          <a:bodyPr wrap="none">
            <a:spAutoFit/>
          </a:bodyPr>
          <a:lstStyle/>
          <a:p>
            <a:pPr>
              <a:defRPr/>
            </a:pPr>
            <a:r>
              <a:rPr lang="en-US" sz="1800">
                <a:solidFill>
                  <a:srgbClr val="0E04D6"/>
                </a:solidFill>
                <a:latin typeface="+mn-lt"/>
                <a:ea typeface="+mn-ea"/>
                <a:cs typeface="+mn-cs"/>
              </a:rPr>
              <a:t>192</a:t>
            </a:r>
            <a:r>
              <a:rPr lang="en-US" sz="1800">
                <a:latin typeface="+mn-lt"/>
                <a:ea typeface="+mn-ea"/>
                <a:cs typeface="+mn-cs"/>
              </a:rPr>
              <a:t>.2.3.5</a:t>
            </a:r>
          </a:p>
        </p:txBody>
      </p:sp>
      <p:sp>
        <p:nvSpPr>
          <p:cNvPr id="1666059" name="Text Box 11"/>
          <p:cNvSpPr txBox="1">
            <a:spLocks noChangeArrowheads="1"/>
          </p:cNvSpPr>
          <p:nvPr/>
        </p:nvSpPr>
        <p:spPr bwMode="auto">
          <a:xfrm>
            <a:off x="1776413" y="4854575"/>
            <a:ext cx="890587" cy="369888"/>
          </a:xfrm>
          <a:prstGeom prst="rect">
            <a:avLst/>
          </a:prstGeom>
          <a:noFill/>
          <a:ln w="9525">
            <a:noFill/>
            <a:miter lim="800000"/>
            <a:headEnd/>
            <a:tailEnd/>
          </a:ln>
          <a:effectLst/>
        </p:spPr>
        <p:txBody>
          <a:bodyPr wrap="none">
            <a:spAutoFit/>
          </a:bodyPr>
          <a:lstStyle/>
          <a:p>
            <a:pPr>
              <a:defRPr/>
            </a:pPr>
            <a:r>
              <a:rPr lang="en-US" sz="1800">
                <a:latin typeface="+mn-lt"/>
                <a:ea typeface="+mn-ea"/>
                <a:cs typeface="+mn-cs"/>
              </a:rPr>
              <a:t>5.6.7.8</a:t>
            </a:r>
          </a:p>
        </p:txBody>
      </p:sp>
      <p:sp>
        <p:nvSpPr>
          <p:cNvPr id="1666060" name="Text Box 12"/>
          <p:cNvSpPr txBox="1">
            <a:spLocks noChangeArrowheads="1"/>
          </p:cNvSpPr>
          <p:nvPr/>
        </p:nvSpPr>
        <p:spPr bwMode="auto">
          <a:xfrm>
            <a:off x="7364413" y="6149975"/>
            <a:ext cx="954087" cy="369888"/>
          </a:xfrm>
          <a:prstGeom prst="rect">
            <a:avLst/>
          </a:prstGeom>
          <a:noFill/>
          <a:ln w="9525">
            <a:noFill/>
            <a:miter lim="800000"/>
            <a:headEnd/>
            <a:tailEnd/>
          </a:ln>
          <a:effectLst/>
        </p:spPr>
        <p:txBody>
          <a:bodyPr wrap="none">
            <a:spAutoFit/>
          </a:bodyPr>
          <a:lstStyle/>
          <a:p>
            <a:pPr>
              <a:defRPr/>
            </a:pPr>
            <a:r>
              <a:rPr lang="en-US" sz="1800">
                <a:latin typeface="+mn-lt"/>
                <a:ea typeface="+mn-ea"/>
                <a:cs typeface="+mn-cs"/>
              </a:rPr>
              <a:t>Clients</a:t>
            </a:r>
          </a:p>
        </p:txBody>
      </p:sp>
      <p:sp>
        <p:nvSpPr>
          <p:cNvPr id="1666061" name="Text Box 13"/>
          <p:cNvSpPr txBox="1">
            <a:spLocks noChangeArrowheads="1"/>
          </p:cNvSpPr>
          <p:nvPr/>
        </p:nvSpPr>
        <p:spPr bwMode="auto">
          <a:xfrm>
            <a:off x="1643063" y="3773488"/>
            <a:ext cx="903287" cy="369887"/>
          </a:xfrm>
          <a:prstGeom prst="rect">
            <a:avLst/>
          </a:prstGeom>
          <a:noFill/>
          <a:ln w="9525">
            <a:noFill/>
            <a:miter lim="800000"/>
            <a:headEnd/>
            <a:tailEnd/>
          </a:ln>
          <a:effectLst/>
        </p:spPr>
        <p:txBody>
          <a:bodyPr wrap="none">
            <a:spAutoFit/>
          </a:bodyPr>
          <a:lstStyle/>
          <a:p>
            <a:pPr>
              <a:defRPr/>
            </a:pPr>
            <a:r>
              <a:rPr lang="en-US" sz="1800">
                <a:latin typeface="+mn-lt"/>
                <a:ea typeface="+mn-ea"/>
                <a:cs typeface="+mn-cs"/>
              </a:rPr>
              <a:t>Server</a:t>
            </a:r>
          </a:p>
        </p:txBody>
      </p:sp>
      <p:sp>
        <p:nvSpPr>
          <p:cNvPr id="1666062" name="Text Box 14"/>
          <p:cNvSpPr txBox="1">
            <a:spLocks noChangeArrowheads="1"/>
          </p:cNvSpPr>
          <p:nvPr/>
        </p:nvSpPr>
        <p:spPr bwMode="auto">
          <a:xfrm>
            <a:off x="3616325" y="4549775"/>
            <a:ext cx="1031875" cy="369888"/>
          </a:xfrm>
          <a:prstGeom prst="rect">
            <a:avLst/>
          </a:prstGeom>
          <a:noFill/>
          <a:ln w="9525">
            <a:noFill/>
            <a:miter lim="800000"/>
            <a:headEnd/>
            <a:tailEnd/>
          </a:ln>
          <a:effectLst/>
        </p:spPr>
        <p:txBody>
          <a:bodyPr wrap="none">
            <a:spAutoFit/>
          </a:bodyPr>
          <a:lstStyle/>
          <a:p>
            <a:pPr>
              <a:defRPr/>
            </a:pPr>
            <a:r>
              <a:rPr lang="en-US" sz="1800">
                <a:latin typeface="+mn-lt"/>
                <a:ea typeface="+mn-ea"/>
                <a:cs typeface="+mn-cs"/>
              </a:rPr>
              <a:t>Internet</a:t>
            </a:r>
          </a:p>
        </p:txBody>
      </p:sp>
      <p:pic>
        <p:nvPicPr>
          <p:cNvPr id="168975" name="Picture 15"/>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34000" y="4572000"/>
            <a:ext cx="485775" cy="304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666064" name="Text Box 16"/>
          <p:cNvSpPr txBox="1">
            <a:spLocks noChangeArrowheads="1"/>
          </p:cNvSpPr>
          <p:nvPr/>
        </p:nvSpPr>
        <p:spPr bwMode="auto">
          <a:xfrm>
            <a:off x="5189538" y="4191000"/>
            <a:ext cx="646112" cy="369888"/>
          </a:xfrm>
          <a:prstGeom prst="rect">
            <a:avLst/>
          </a:prstGeom>
          <a:noFill/>
          <a:ln w="9525">
            <a:noFill/>
            <a:miter lim="800000"/>
            <a:headEnd/>
            <a:tailEnd/>
          </a:ln>
          <a:effectLst/>
        </p:spPr>
        <p:txBody>
          <a:bodyPr wrap="none">
            <a:spAutoFit/>
          </a:bodyPr>
          <a:lstStyle/>
          <a:p>
            <a:pPr>
              <a:defRPr/>
            </a:pPr>
            <a:r>
              <a:rPr lang="en-US" sz="1800">
                <a:latin typeface="+mn-lt"/>
                <a:ea typeface="+mn-ea"/>
                <a:cs typeface="+mn-cs"/>
              </a:rPr>
              <a:t>NAT</a:t>
            </a:r>
          </a:p>
        </p:txBody>
      </p:sp>
      <p:grpSp>
        <p:nvGrpSpPr>
          <p:cNvPr id="168977" name="Group 17"/>
          <p:cNvGrpSpPr>
            <a:grpSpLocks/>
          </p:cNvGrpSpPr>
          <p:nvPr/>
        </p:nvGrpSpPr>
        <p:grpSpPr bwMode="auto">
          <a:xfrm>
            <a:off x="7391400" y="4230688"/>
            <a:ext cx="304800" cy="1371600"/>
            <a:chOff x="4656" y="2665"/>
            <a:chExt cx="192" cy="864"/>
          </a:xfrm>
        </p:grpSpPr>
        <p:sp>
          <p:nvSpPr>
            <p:cNvPr id="1666066" name="Line 18"/>
            <p:cNvSpPr>
              <a:spLocks noChangeShapeType="1"/>
            </p:cNvSpPr>
            <p:nvPr/>
          </p:nvSpPr>
          <p:spPr bwMode="auto">
            <a:xfrm>
              <a:off x="4656" y="3433"/>
              <a:ext cx="192" cy="0"/>
            </a:xfrm>
            <a:prstGeom prst="line">
              <a:avLst/>
            </a:prstGeom>
            <a:noFill/>
            <a:ln w="25400">
              <a:solidFill>
                <a:schemeClr val="tx1"/>
              </a:solidFill>
              <a:round/>
              <a:headEnd/>
              <a:tailEnd/>
            </a:ln>
            <a:effectLst/>
          </p:spPr>
          <p:txBody>
            <a:bodyPr wrap="none" anchor="ctr"/>
            <a:lstStyle/>
            <a:p>
              <a:pPr>
                <a:defRPr/>
              </a:pPr>
              <a:endParaRPr lang="en-US" sz="1800">
                <a:latin typeface="+mn-lt"/>
                <a:ea typeface="+mn-ea"/>
                <a:cs typeface="+mn-cs"/>
              </a:endParaRPr>
            </a:p>
          </p:txBody>
        </p:sp>
        <p:sp>
          <p:nvSpPr>
            <p:cNvPr id="1666067" name="Line 19"/>
            <p:cNvSpPr>
              <a:spLocks noChangeShapeType="1"/>
            </p:cNvSpPr>
            <p:nvPr/>
          </p:nvSpPr>
          <p:spPr bwMode="auto">
            <a:xfrm flipH="1" flipV="1">
              <a:off x="4656" y="2665"/>
              <a:ext cx="0" cy="864"/>
            </a:xfrm>
            <a:prstGeom prst="line">
              <a:avLst/>
            </a:prstGeom>
            <a:noFill/>
            <a:ln w="25400">
              <a:solidFill>
                <a:schemeClr val="tx1"/>
              </a:solidFill>
              <a:round/>
              <a:headEnd/>
              <a:tailEnd/>
            </a:ln>
            <a:effectLst/>
          </p:spPr>
          <p:txBody>
            <a:bodyPr wrap="none" anchor="ctr"/>
            <a:lstStyle/>
            <a:p>
              <a:pPr>
                <a:defRPr/>
              </a:pPr>
              <a:endParaRPr lang="en-US" sz="1800">
                <a:latin typeface="+mn-lt"/>
                <a:ea typeface="+mn-ea"/>
                <a:cs typeface="+mn-cs"/>
              </a:endParaRPr>
            </a:p>
          </p:txBody>
        </p:sp>
        <p:sp>
          <p:nvSpPr>
            <p:cNvPr id="1666068" name="Line 20"/>
            <p:cNvSpPr>
              <a:spLocks noChangeShapeType="1"/>
            </p:cNvSpPr>
            <p:nvPr/>
          </p:nvSpPr>
          <p:spPr bwMode="auto">
            <a:xfrm>
              <a:off x="4656" y="2736"/>
              <a:ext cx="192" cy="0"/>
            </a:xfrm>
            <a:prstGeom prst="line">
              <a:avLst/>
            </a:prstGeom>
            <a:noFill/>
            <a:ln w="25400">
              <a:solidFill>
                <a:schemeClr val="tx1"/>
              </a:solidFill>
              <a:round/>
              <a:headEnd/>
              <a:tailEnd/>
            </a:ln>
            <a:effectLst/>
          </p:spPr>
          <p:txBody>
            <a:bodyPr wrap="none" anchor="ctr"/>
            <a:lstStyle/>
            <a:p>
              <a:pPr>
                <a:defRPr/>
              </a:pPr>
              <a:endParaRPr lang="en-US" sz="1800">
                <a:latin typeface="+mn-lt"/>
                <a:ea typeface="+mn-ea"/>
                <a:cs typeface="+mn-cs"/>
              </a:endParaRPr>
            </a:p>
          </p:txBody>
        </p:sp>
      </p:grpSp>
      <p:sp>
        <p:nvSpPr>
          <p:cNvPr id="1666069" name="Text Box 21"/>
          <p:cNvSpPr txBox="1">
            <a:spLocks noChangeArrowheads="1"/>
          </p:cNvSpPr>
          <p:nvPr/>
        </p:nvSpPr>
        <p:spPr bwMode="auto">
          <a:xfrm>
            <a:off x="5097463" y="4891088"/>
            <a:ext cx="890587" cy="369887"/>
          </a:xfrm>
          <a:prstGeom prst="rect">
            <a:avLst/>
          </a:prstGeom>
          <a:noFill/>
          <a:ln w="9525">
            <a:noFill/>
            <a:miter lim="800000"/>
            <a:headEnd/>
            <a:tailEnd/>
          </a:ln>
          <a:effectLst/>
        </p:spPr>
        <p:txBody>
          <a:bodyPr wrap="none">
            <a:spAutoFit/>
          </a:bodyPr>
          <a:lstStyle/>
          <a:p>
            <a:pPr>
              <a:defRPr/>
            </a:pPr>
            <a:r>
              <a:rPr lang="en-US" sz="1800">
                <a:latin typeface="+mn-lt"/>
                <a:ea typeface="+mn-ea"/>
                <a:cs typeface="+mn-cs"/>
              </a:rPr>
              <a:t>1.2.3.4</a:t>
            </a:r>
          </a:p>
        </p:txBody>
      </p:sp>
      <p:grpSp>
        <p:nvGrpSpPr>
          <p:cNvPr id="168979" name="Group 28"/>
          <p:cNvGrpSpPr>
            <a:grpSpLocks/>
          </p:cNvGrpSpPr>
          <p:nvPr/>
        </p:nvGrpSpPr>
        <p:grpSpPr bwMode="auto">
          <a:xfrm>
            <a:off x="3362325" y="5745163"/>
            <a:ext cx="3419475" cy="430212"/>
            <a:chOff x="2118" y="3619"/>
            <a:chExt cx="2154" cy="271"/>
          </a:xfrm>
        </p:grpSpPr>
        <p:sp>
          <p:nvSpPr>
            <p:cNvPr id="1666077" name="Rectangle 29"/>
            <p:cNvSpPr>
              <a:spLocks noChangeArrowheads="1"/>
            </p:cNvSpPr>
            <p:nvPr/>
          </p:nvSpPr>
          <p:spPr bwMode="auto">
            <a:xfrm>
              <a:off x="2176" y="3619"/>
              <a:ext cx="2096" cy="269"/>
            </a:xfrm>
            <a:prstGeom prst="rect">
              <a:avLst/>
            </a:prstGeom>
            <a:noFill/>
            <a:ln w="9525">
              <a:solidFill>
                <a:schemeClr val="tx1"/>
              </a:solidFill>
              <a:miter lim="800000"/>
              <a:headEnd/>
              <a:tailEnd/>
            </a:ln>
            <a:effectLst/>
          </p:spPr>
          <p:txBody>
            <a:bodyPr wrap="none" anchor="ctr"/>
            <a:lstStyle/>
            <a:p>
              <a:pPr algn="ctr">
                <a:defRPr/>
              </a:pPr>
              <a:endParaRPr lang="en-US" sz="1800">
                <a:latin typeface="+mn-lt"/>
                <a:ea typeface="+mn-ea"/>
                <a:cs typeface="+mn-cs"/>
              </a:endParaRPr>
            </a:p>
          </p:txBody>
        </p:sp>
        <p:sp>
          <p:nvSpPr>
            <p:cNvPr id="169011" name="Text Box 30"/>
            <p:cNvSpPr txBox="1">
              <a:spLocks noChangeArrowheads="1"/>
            </p:cNvSpPr>
            <p:nvPr/>
          </p:nvSpPr>
          <p:spPr bwMode="auto">
            <a:xfrm>
              <a:off x="2118" y="3657"/>
              <a:ext cx="2154" cy="23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eaLnBrk="1" hangingPunct="1"/>
              <a:r>
                <a:rPr lang="en-US" sz="1800">
                  <a:latin typeface="Arial" charset="0"/>
                </a:rPr>
                <a:t>192.2.3.4:1001   </a:t>
              </a:r>
              <a:r>
                <a:rPr lang="en-US" sz="1800">
                  <a:latin typeface="Arial" charset="0"/>
                  <a:sym typeface="Wingdings" charset="0"/>
                </a:rPr>
                <a:t>   1.2.3.4:2000</a:t>
              </a:r>
              <a:endParaRPr lang="en-US" sz="1800">
                <a:latin typeface="Arial" charset="0"/>
              </a:endParaRPr>
            </a:p>
          </p:txBody>
        </p:sp>
        <p:sp>
          <p:nvSpPr>
            <p:cNvPr id="1666079" name="AutoShape 31"/>
            <p:cNvSpPr>
              <a:spLocks noChangeArrowheads="1"/>
            </p:cNvSpPr>
            <p:nvPr/>
          </p:nvSpPr>
          <p:spPr bwMode="auto">
            <a:xfrm>
              <a:off x="3216" y="3744"/>
              <a:ext cx="144" cy="96"/>
            </a:xfrm>
            <a:prstGeom prst="leftRightArrow">
              <a:avLst>
                <a:gd name="adj1" fmla="val 50000"/>
                <a:gd name="adj2" fmla="val 30000"/>
              </a:avLst>
            </a:prstGeom>
            <a:noFill/>
            <a:ln w="9525">
              <a:solidFill>
                <a:schemeClr val="tx1"/>
              </a:solidFill>
              <a:miter lim="800000"/>
              <a:headEnd/>
              <a:tailEnd/>
            </a:ln>
            <a:effectLst/>
          </p:spPr>
          <p:txBody>
            <a:bodyPr wrap="none" anchor="ctr"/>
            <a:lstStyle/>
            <a:p>
              <a:pPr>
                <a:defRPr/>
              </a:pPr>
              <a:endParaRPr lang="en-US" sz="1800">
                <a:latin typeface="+mn-lt"/>
                <a:ea typeface="+mn-ea"/>
                <a:cs typeface="+mn-cs"/>
              </a:endParaRPr>
            </a:p>
          </p:txBody>
        </p:sp>
      </p:grpSp>
      <p:sp>
        <p:nvSpPr>
          <p:cNvPr id="1666080" name="Line 32"/>
          <p:cNvSpPr>
            <a:spLocks noChangeShapeType="1"/>
          </p:cNvSpPr>
          <p:nvPr/>
        </p:nvSpPr>
        <p:spPr bwMode="auto">
          <a:xfrm flipH="1">
            <a:off x="3505200" y="4648200"/>
            <a:ext cx="1828800" cy="1066800"/>
          </a:xfrm>
          <a:prstGeom prst="line">
            <a:avLst/>
          </a:prstGeom>
          <a:noFill/>
          <a:ln w="9525">
            <a:solidFill>
              <a:schemeClr val="tx1"/>
            </a:solidFill>
            <a:prstDash val="dash"/>
            <a:round/>
            <a:headEnd/>
            <a:tailEnd/>
          </a:ln>
          <a:effectLst/>
        </p:spPr>
        <p:txBody>
          <a:bodyPr wrap="none" anchor="ctr"/>
          <a:lstStyle/>
          <a:p>
            <a:pPr>
              <a:defRPr/>
            </a:pPr>
            <a:endParaRPr lang="en-US" sz="1800">
              <a:latin typeface="+mn-lt"/>
              <a:ea typeface="+mn-ea"/>
              <a:cs typeface="+mn-cs"/>
            </a:endParaRPr>
          </a:p>
        </p:txBody>
      </p:sp>
      <p:sp>
        <p:nvSpPr>
          <p:cNvPr id="1666081" name="Line 33"/>
          <p:cNvSpPr>
            <a:spLocks noChangeShapeType="1"/>
          </p:cNvSpPr>
          <p:nvPr/>
        </p:nvSpPr>
        <p:spPr bwMode="auto">
          <a:xfrm>
            <a:off x="5791200" y="4648200"/>
            <a:ext cx="990600" cy="1066800"/>
          </a:xfrm>
          <a:prstGeom prst="line">
            <a:avLst/>
          </a:prstGeom>
          <a:noFill/>
          <a:ln w="9525">
            <a:solidFill>
              <a:schemeClr val="tx1"/>
            </a:solidFill>
            <a:prstDash val="dash"/>
            <a:round/>
            <a:headEnd/>
            <a:tailEnd/>
          </a:ln>
          <a:effectLst/>
        </p:spPr>
        <p:txBody>
          <a:bodyPr wrap="none" anchor="ctr"/>
          <a:lstStyle/>
          <a:p>
            <a:pPr>
              <a:defRPr/>
            </a:pPr>
            <a:endParaRPr lang="en-US" sz="1800">
              <a:latin typeface="+mn-lt"/>
              <a:ea typeface="+mn-ea"/>
              <a:cs typeface="+mn-cs"/>
            </a:endParaRPr>
          </a:p>
        </p:txBody>
      </p:sp>
      <p:grpSp>
        <p:nvGrpSpPr>
          <p:cNvPr id="4" name="Group 34"/>
          <p:cNvGrpSpPr>
            <a:grpSpLocks/>
          </p:cNvGrpSpPr>
          <p:nvPr/>
        </p:nvGrpSpPr>
        <p:grpSpPr bwMode="auto">
          <a:xfrm>
            <a:off x="4419600" y="4876800"/>
            <a:ext cx="2895600" cy="228600"/>
            <a:chOff x="3792" y="2256"/>
            <a:chExt cx="1824" cy="144"/>
          </a:xfrm>
        </p:grpSpPr>
        <p:sp>
          <p:nvSpPr>
            <p:cNvPr id="1666083" name="Rectangle 35"/>
            <p:cNvSpPr>
              <a:spLocks noChangeArrowheads="1"/>
            </p:cNvSpPr>
            <p:nvPr/>
          </p:nvSpPr>
          <p:spPr bwMode="auto">
            <a:xfrm>
              <a:off x="3792" y="2256"/>
              <a:ext cx="528" cy="144"/>
            </a:xfrm>
            <a:prstGeom prst="rect">
              <a:avLst/>
            </a:prstGeom>
            <a:solidFill>
              <a:srgbClr val="FFCC99"/>
            </a:solidFill>
            <a:ln w="9525">
              <a:solidFill>
                <a:schemeClr val="tx1"/>
              </a:solidFill>
              <a:miter lim="800000"/>
              <a:headEnd/>
              <a:tailEnd/>
            </a:ln>
            <a:effectLst/>
          </p:spPr>
          <p:txBody>
            <a:bodyPr wrap="none" anchor="ctr"/>
            <a:lstStyle/>
            <a:p>
              <a:pPr algn="ctr">
                <a:defRPr/>
              </a:pPr>
              <a:r>
                <a:rPr lang="en-US" sz="1800">
                  <a:latin typeface="+mn-lt"/>
                  <a:ea typeface="+mn-ea"/>
                  <a:cs typeface="+mn-cs"/>
                </a:rPr>
                <a:t>5.6.7.8</a:t>
              </a:r>
            </a:p>
          </p:txBody>
        </p:sp>
        <p:sp>
          <p:nvSpPr>
            <p:cNvPr id="1666084" name="Rectangle 36"/>
            <p:cNvSpPr>
              <a:spLocks noChangeArrowheads="1"/>
            </p:cNvSpPr>
            <p:nvPr/>
          </p:nvSpPr>
          <p:spPr bwMode="auto">
            <a:xfrm>
              <a:off x="4320" y="2256"/>
              <a:ext cx="480" cy="144"/>
            </a:xfrm>
            <a:prstGeom prst="rect">
              <a:avLst/>
            </a:prstGeom>
            <a:solidFill>
              <a:srgbClr val="FFCC99"/>
            </a:solidFill>
            <a:ln w="9525">
              <a:solidFill>
                <a:schemeClr val="tx1"/>
              </a:solidFill>
              <a:miter lim="800000"/>
              <a:headEnd/>
              <a:tailEnd/>
            </a:ln>
            <a:effectLst/>
          </p:spPr>
          <p:txBody>
            <a:bodyPr wrap="none" anchor="ctr"/>
            <a:lstStyle/>
            <a:p>
              <a:pPr algn="ctr">
                <a:defRPr/>
              </a:pPr>
              <a:r>
                <a:rPr lang="en-US" sz="1800">
                  <a:solidFill>
                    <a:srgbClr val="FF3300"/>
                  </a:solidFill>
                  <a:latin typeface="+mn-lt"/>
                  <a:ea typeface="+mn-ea"/>
                  <a:cs typeface="+mn-cs"/>
                </a:rPr>
                <a:t>1.2.3.4</a:t>
              </a:r>
            </a:p>
          </p:txBody>
        </p:sp>
        <p:sp>
          <p:nvSpPr>
            <p:cNvPr id="1666085" name="Rectangle 37"/>
            <p:cNvSpPr>
              <a:spLocks noChangeArrowheads="1"/>
            </p:cNvSpPr>
            <p:nvPr/>
          </p:nvSpPr>
          <p:spPr bwMode="auto">
            <a:xfrm>
              <a:off x="5328" y="2256"/>
              <a:ext cx="288" cy="144"/>
            </a:xfrm>
            <a:prstGeom prst="rect">
              <a:avLst/>
            </a:prstGeom>
            <a:solidFill>
              <a:schemeClr val="bg1"/>
            </a:solidFill>
            <a:ln w="9525">
              <a:solidFill>
                <a:schemeClr val="tx1"/>
              </a:solidFill>
              <a:miter lim="800000"/>
              <a:headEnd/>
              <a:tailEnd/>
            </a:ln>
            <a:effectLst/>
          </p:spPr>
          <p:txBody>
            <a:bodyPr wrap="none" anchor="ctr"/>
            <a:lstStyle/>
            <a:p>
              <a:pPr>
                <a:defRPr/>
              </a:pPr>
              <a:endParaRPr lang="en-US" sz="1800">
                <a:latin typeface="+mn-lt"/>
                <a:ea typeface="+mn-ea"/>
                <a:cs typeface="+mn-cs"/>
              </a:endParaRPr>
            </a:p>
          </p:txBody>
        </p:sp>
        <p:sp>
          <p:nvSpPr>
            <p:cNvPr id="1666086" name="Rectangle 38"/>
            <p:cNvSpPr>
              <a:spLocks noChangeArrowheads="1"/>
            </p:cNvSpPr>
            <p:nvPr/>
          </p:nvSpPr>
          <p:spPr bwMode="auto">
            <a:xfrm>
              <a:off x="4800" y="2256"/>
              <a:ext cx="192" cy="144"/>
            </a:xfrm>
            <a:prstGeom prst="rect">
              <a:avLst/>
            </a:prstGeom>
            <a:solidFill>
              <a:srgbClr val="CCFFCC"/>
            </a:solidFill>
            <a:ln w="9525">
              <a:solidFill>
                <a:schemeClr val="tx1"/>
              </a:solidFill>
              <a:miter lim="800000"/>
              <a:headEnd/>
              <a:tailEnd/>
            </a:ln>
            <a:effectLst/>
          </p:spPr>
          <p:txBody>
            <a:bodyPr wrap="none" anchor="ctr"/>
            <a:lstStyle/>
            <a:p>
              <a:pPr algn="ctr">
                <a:defRPr/>
              </a:pPr>
              <a:r>
                <a:rPr lang="en-US" sz="1800">
                  <a:latin typeface="+mn-lt"/>
                  <a:ea typeface="+mn-ea"/>
                  <a:cs typeface="+mn-cs"/>
                </a:rPr>
                <a:t>80</a:t>
              </a:r>
            </a:p>
          </p:txBody>
        </p:sp>
        <p:sp>
          <p:nvSpPr>
            <p:cNvPr id="1666087" name="Rectangle 39"/>
            <p:cNvSpPr>
              <a:spLocks noChangeArrowheads="1"/>
            </p:cNvSpPr>
            <p:nvPr/>
          </p:nvSpPr>
          <p:spPr bwMode="auto">
            <a:xfrm>
              <a:off x="4992" y="2256"/>
              <a:ext cx="336" cy="144"/>
            </a:xfrm>
            <a:prstGeom prst="rect">
              <a:avLst/>
            </a:prstGeom>
            <a:solidFill>
              <a:srgbClr val="CCFFCC"/>
            </a:solidFill>
            <a:ln w="9525">
              <a:solidFill>
                <a:schemeClr val="tx1"/>
              </a:solidFill>
              <a:miter lim="800000"/>
              <a:headEnd/>
              <a:tailEnd/>
            </a:ln>
            <a:effectLst/>
          </p:spPr>
          <p:txBody>
            <a:bodyPr wrap="none" anchor="ctr"/>
            <a:lstStyle/>
            <a:p>
              <a:pPr algn="ctr">
                <a:defRPr/>
              </a:pPr>
              <a:r>
                <a:rPr lang="en-US" sz="1800">
                  <a:solidFill>
                    <a:srgbClr val="FF3300"/>
                  </a:solidFill>
                  <a:latin typeface="+mn-lt"/>
                  <a:ea typeface="+mn-ea"/>
                  <a:cs typeface="+mn-cs"/>
                </a:rPr>
                <a:t>2001</a:t>
              </a:r>
            </a:p>
          </p:txBody>
        </p:sp>
      </p:grpSp>
      <p:grpSp>
        <p:nvGrpSpPr>
          <p:cNvPr id="5" name="Group 40"/>
          <p:cNvGrpSpPr>
            <a:grpSpLocks/>
          </p:cNvGrpSpPr>
          <p:nvPr/>
        </p:nvGrpSpPr>
        <p:grpSpPr bwMode="auto">
          <a:xfrm>
            <a:off x="838200" y="4419600"/>
            <a:ext cx="2971800" cy="228600"/>
            <a:chOff x="816" y="3312"/>
            <a:chExt cx="1872" cy="144"/>
          </a:xfrm>
        </p:grpSpPr>
        <p:sp>
          <p:nvSpPr>
            <p:cNvPr id="1666089" name="Rectangle 41"/>
            <p:cNvSpPr>
              <a:spLocks noChangeArrowheads="1"/>
            </p:cNvSpPr>
            <p:nvPr/>
          </p:nvSpPr>
          <p:spPr bwMode="auto">
            <a:xfrm flipH="1">
              <a:off x="2160" y="3312"/>
              <a:ext cx="528" cy="144"/>
            </a:xfrm>
            <a:prstGeom prst="rect">
              <a:avLst/>
            </a:prstGeom>
            <a:solidFill>
              <a:srgbClr val="FFCC99"/>
            </a:solidFill>
            <a:ln w="9525">
              <a:solidFill>
                <a:schemeClr val="tx1"/>
              </a:solidFill>
              <a:miter lim="800000"/>
              <a:headEnd/>
              <a:tailEnd/>
            </a:ln>
            <a:effectLst/>
          </p:spPr>
          <p:txBody>
            <a:bodyPr wrap="none" anchor="ctr"/>
            <a:lstStyle/>
            <a:p>
              <a:pPr algn="ctr">
                <a:defRPr/>
              </a:pPr>
              <a:r>
                <a:rPr lang="en-US" sz="1800">
                  <a:solidFill>
                    <a:srgbClr val="FF3300"/>
                  </a:solidFill>
                  <a:latin typeface="+mn-lt"/>
                  <a:ea typeface="+mn-ea"/>
                  <a:cs typeface="+mn-cs"/>
                </a:rPr>
                <a:t>1.2.3.4</a:t>
              </a:r>
            </a:p>
          </p:txBody>
        </p:sp>
        <p:sp>
          <p:nvSpPr>
            <p:cNvPr id="1666090" name="Rectangle 42"/>
            <p:cNvSpPr>
              <a:spLocks noChangeArrowheads="1"/>
            </p:cNvSpPr>
            <p:nvPr/>
          </p:nvSpPr>
          <p:spPr bwMode="auto">
            <a:xfrm flipH="1">
              <a:off x="1632" y="3312"/>
              <a:ext cx="528" cy="144"/>
            </a:xfrm>
            <a:prstGeom prst="rect">
              <a:avLst/>
            </a:prstGeom>
            <a:solidFill>
              <a:srgbClr val="FFCC99"/>
            </a:solidFill>
            <a:ln w="9525">
              <a:solidFill>
                <a:schemeClr val="tx1"/>
              </a:solidFill>
              <a:miter lim="800000"/>
              <a:headEnd/>
              <a:tailEnd/>
            </a:ln>
            <a:effectLst/>
          </p:spPr>
          <p:txBody>
            <a:bodyPr wrap="none" anchor="ctr"/>
            <a:lstStyle/>
            <a:p>
              <a:pPr algn="ctr">
                <a:defRPr/>
              </a:pPr>
              <a:r>
                <a:rPr lang="en-US" sz="1800">
                  <a:latin typeface="+mn-lt"/>
                  <a:ea typeface="+mn-ea"/>
                  <a:cs typeface="+mn-cs"/>
                </a:rPr>
                <a:t>5.6.7.8</a:t>
              </a:r>
            </a:p>
          </p:txBody>
        </p:sp>
        <p:sp>
          <p:nvSpPr>
            <p:cNvPr id="1666091" name="Rectangle 43"/>
            <p:cNvSpPr>
              <a:spLocks noChangeArrowheads="1"/>
            </p:cNvSpPr>
            <p:nvPr/>
          </p:nvSpPr>
          <p:spPr bwMode="auto">
            <a:xfrm flipH="1">
              <a:off x="816" y="3312"/>
              <a:ext cx="288" cy="144"/>
            </a:xfrm>
            <a:prstGeom prst="rect">
              <a:avLst/>
            </a:prstGeom>
            <a:solidFill>
              <a:schemeClr val="bg1"/>
            </a:solidFill>
            <a:ln w="9525">
              <a:solidFill>
                <a:schemeClr val="tx1"/>
              </a:solidFill>
              <a:miter lim="800000"/>
              <a:headEnd/>
              <a:tailEnd/>
            </a:ln>
            <a:effectLst/>
          </p:spPr>
          <p:txBody>
            <a:bodyPr wrap="none" anchor="ctr"/>
            <a:lstStyle/>
            <a:p>
              <a:pPr>
                <a:defRPr/>
              </a:pPr>
              <a:endParaRPr lang="en-US" sz="1800">
                <a:latin typeface="+mn-lt"/>
                <a:ea typeface="+mn-ea"/>
                <a:cs typeface="+mn-cs"/>
              </a:endParaRPr>
            </a:p>
          </p:txBody>
        </p:sp>
        <p:sp>
          <p:nvSpPr>
            <p:cNvPr id="1666092" name="Rectangle 44"/>
            <p:cNvSpPr>
              <a:spLocks noChangeArrowheads="1"/>
            </p:cNvSpPr>
            <p:nvPr/>
          </p:nvSpPr>
          <p:spPr bwMode="auto">
            <a:xfrm>
              <a:off x="1104" y="3312"/>
              <a:ext cx="192" cy="144"/>
            </a:xfrm>
            <a:prstGeom prst="rect">
              <a:avLst/>
            </a:prstGeom>
            <a:solidFill>
              <a:srgbClr val="CCFFCC"/>
            </a:solidFill>
            <a:ln w="9525">
              <a:solidFill>
                <a:schemeClr val="tx1"/>
              </a:solidFill>
              <a:miter lim="800000"/>
              <a:headEnd/>
              <a:tailEnd/>
            </a:ln>
            <a:effectLst/>
          </p:spPr>
          <p:txBody>
            <a:bodyPr wrap="none" anchor="ctr"/>
            <a:lstStyle/>
            <a:p>
              <a:pPr algn="ctr">
                <a:defRPr/>
              </a:pPr>
              <a:r>
                <a:rPr lang="en-US" sz="1800">
                  <a:latin typeface="+mn-lt"/>
                  <a:ea typeface="+mn-ea"/>
                  <a:cs typeface="+mn-cs"/>
                </a:rPr>
                <a:t>80</a:t>
              </a:r>
            </a:p>
          </p:txBody>
        </p:sp>
        <p:sp>
          <p:nvSpPr>
            <p:cNvPr id="1666093" name="Rectangle 45"/>
            <p:cNvSpPr>
              <a:spLocks noChangeArrowheads="1"/>
            </p:cNvSpPr>
            <p:nvPr/>
          </p:nvSpPr>
          <p:spPr bwMode="auto">
            <a:xfrm>
              <a:off x="1296" y="3312"/>
              <a:ext cx="336" cy="144"/>
            </a:xfrm>
            <a:prstGeom prst="rect">
              <a:avLst/>
            </a:prstGeom>
            <a:solidFill>
              <a:srgbClr val="CCFFCC"/>
            </a:solidFill>
            <a:ln w="9525">
              <a:solidFill>
                <a:schemeClr val="tx1"/>
              </a:solidFill>
              <a:miter lim="800000"/>
              <a:headEnd/>
              <a:tailEnd/>
            </a:ln>
            <a:effectLst/>
          </p:spPr>
          <p:txBody>
            <a:bodyPr wrap="none" anchor="ctr"/>
            <a:lstStyle/>
            <a:p>
              <a:pPr algn="ctr">
                <a:defRPr/>
              </a:pPr>
              <a:r>
                <a:rPr lang="en-US" sz="1800">
                  <a:solidFill>
                    <a:srgbClr val="FF3300"/>
                  </a:solidFill>
                  <a:latin typeface="+mn-lt"/>
                  <a:ea typeface="+mn-ea"/>
                  <a:cs typeface="+mn-cs"/>
                </a:rPr>
                <a:t>2001</a:t>
              </a:r>
            </a:p>
          </p:txBody>
        </p:sp>
      </p:grpSp>
      <p:grpSp>
        <p:nvGrpSpPr>
          <p:cNvPr id="6" name="Group 46"/>
          <p:cNvGrpSpPr>
            <a:grpSpLocks/>
          </p:cNvGrpSpPr>
          <p:nvPr/>
        </p:nvGrpSpPr>
        <p:grpSpPr bwMode="auto">
          <a:xfrm>
            <a:off x="4419600" y="5105400"/>
            <a:ext cx="3048000" cy="228600"/>
            <a:chOff x="3312" y="1776"/>
            <a:chExt cx="1920" cy="144"/>
          </a:xfrm>
        </p:grpSpPr>
        <p:sp>
          <p:nvSpPr>
            <p:cNvPr id="1666095" name="Rectangle 47"/>
            <p:cNvSpPr>
              <a:spLocks noChangeArrowheads="1"/>
            </p:cNvSpPr>
            <p:nvPr/>
          </p:nvSpPr>
          <p:spPr bwMode="auto">
            <a:xfrm flipH="1">
              <a:off x="4128" y="1776"/>
              <a:ext cx="480" cy="144"/>
            </a:xfrm>
            <a:prstGeom prst="rect">
              <a:avLst/>
            </a:prstGeom>
            <a:solidFill>
              <a:srgbClr val="FFCC99"/>
            </a:solidFill>
            <a:ln w="9525">
              <a:solidFill>
                <a:schemeClr val="tx1"/>
              </a:solidFill>
              <a:miter lim="800000"/>
              <a:headEnd/>
              <a:tailEnd/>
            </a:ln>
            <a:effectLst/>
          </p:spPr>
          <p:txBody>
            <a:bodyPr wrap="none" anchor="ctr"/>
            <a:lstStyle/>
            <a:p>
              <a:pPr algn="ctr">
                <a:defRPr/>
              </a:pPr>
              <a:r>
                <a:rPr lang="en-US" sz="1800">
                  <a:latin typeface="+mn-lt"/>
                  <a:ea typeface="+mn-ea"/>
                  <a:cs typeface="+mn-cs"/>
                </a:rPr>
                <a:t>5.6.7.8</a:t>
              </a:r>
            </a:p>
          </p:txBody>
        </p:sp>
        <p:sp>
          <p:nvSpPr>
            <p:cNvPr id="1666096" name="Rectangle 48"/>
            <p:cNvSpPr>
              <a:spLocks noChangeArrowheads="1"/>
            </p:cNvSpPr>
            <p:nvPr/>
          </p:nvSpPr>
          <p:spPr bwMode="auto">
            <a:xfrm flipH="1">
              <a:off x="4608" y="1776"/>
              <a:ext cx="624" cy="144"/>
            </a:xfrm>
            <a:prstGeom prst="rect">
              <a:avLst/>
            </a:prstGeom>
            <a:solidFill>
              <a:srgbClr val="FFCC99"/>
            </a:solidFill>
            <a:ln w="9525">
              <a:solidFill>
                <a:schemeClr val="tx1"/>
              </a:solidFill>
              <a:miter lim="800000"/>
              <a:headEnd/>
              <a:tailEnd/>
            </a:ln>
            <a:effectLst/>
          </p:spPr>
          <p:txBody>
            <a:bodyPr wrap="none" anchor="ctr"/>
            <a:lstStyle/>
            <a:p>
              <a:pPr algn="ctr">
                <a:defRPr/>
              </a:pPr>
              <a:r>
                <a:rPr lang="en-US" sz="1800">
                  <a:solidFill>
                    <a:srgbClr val="0E04D6"/>
                  </a:solidFill>
                  <a:latin typeface="+mn-lt"/>
                  <a:ea typeface="+mn-ea"/>
                  <a:cs typeface="+mn-cs"/>
                </a:rPr>
                <a:t>192</a:t>
              </a:r>
              <a:r>
                <a:rPr lang="en-US" sz="1800">
                  <a:latin typeface="+mn-lt"/>
                  <a:ea typeface="+mn-ea"/>
                  <a:cs typeface="+mn-cs"/>
                </a:rPr>
                <a:t>.2.3.5</a:t>
              </a:r>
            </a:p>
          </p:txBody>
        </p:sp>
        <p:sp>
          <p:nvSpPr>
            <p:cNvPr id="1666097" name="Rectangle 49"/>
            <p:cNvSpPr>
              <a:spLocks noChangeArrowheads="1"/>
            </p:cNvSpPr>
            <p:nvPr/>
          </p:nvSpPr>
          <p:spPr bwMode="auto">
            <a:xfrm flipH="1">
              <a:off x="3312" y="1776"/>
              <a:ext cx="288" cy="144"/>
            </a:xfrm>
            <a:prstGeom prst="rect">
              <a:avLst/>
            </a:prstGeom>
            <a:solidFill>
              <a:schemeClr val="bg1"/>
            </a:solidFill>
            <a:ln w="9525">
              <a:solidFill>
                <a:schemeClr val="tx1"/>
              </a:solidFill>
              <a:miter lim="800000"/>
              <a:headEnd/>
              <a:tailEnd/>
            </a:ln>
            <a:effectLst/>
          </p:spPr>
          <p:txBody>
            <a:bodyPr wrap="none" anchor="ctr"/>
            <a:lstStyle/>
            <a:p>
              <a:pPr>
                <a:defRPr/>
              </a:pPr>
              <a:endParaRPr lang="en-US" sz="1800">
                <a:latin typeface="+mn-lt"/>
                <a:ea typeface="+mn-ea"/>
                <a:cs typeface="+mn-cs"/>
              </a:endParaRPr>
            </a:p>
          </p:txBody>
        </p:sp>
        <p:sp>
          <p:nvSpPr>
            <p:cNvPr id="1666098" name="Rectangle 50"/>
            <p:cNvSpPr>
              <a:spLocks noChangeArrowheads="1"/>
            </p:cNvSpPr>
            <p:nvPr/>
          </p:nvSpPr>
          <p:spPr bwMode="auto">
            <a:xfrm flipH="1">
              <a:off x="3600" y="1776"/>
              <a:ext cx="192" cy="144"/>
            </a:xfrm>
            <a:prstGeom prst="rect">
              <a:avLst/>
            </a:prstGeom>
            <a:solidFill>
              <a:srgbClr val="CCFFCC"/>
            </a:solidFill>
            <a:ln w="9525">
              <a:solidFill>
                <a:schemeClr val="tx1"/>
              </a:solidFill>
              <a:miter lim="800000"/>
              <a:headEnd/>
              <a:tailEnd/>
            </a:ln>
            <a:effectLst/>
          </p:spPr>
          <p:txBody>
            <a:bodyPr wrap="none" anchor="ctr"/>
            <a:lstStyle/>
            <a:p>
              <a:pPr algn="ctr">
                <a:defRPr/>
              </a:pPr>
              <a:r>
                <a:rPr lang="en-US" sz="1800">
                  <a:latin typeface="+mn-lt"/>
                  <a:ea typeface="+mn-ea"/>
                  <a:cs typeface="+mn-cs"/>
                </a:rPr>
                <a:t>80</a:t>
              </a:r>
            </a:p>
          </p:txBody>
        </p:sp>
        <p:sp>
          <p:nvSpPr>
            <p:cNvPr id="1666099" name="Rectangle 51"/>
            <p:cNvSpPr>
              <a:spLocks noChangeArrowheads="1"/>
            </p:cNvSpPr>
            <p:nvPr/>
          </p:nvSpPr>
          <p:spPr bwMode="auto">
            <a:xfrm flipH="1">
              <a:off x="3792" y="1776"/>
              <a:ext cx="336" cy="144"/>
            </a:xfrm>
            <a:prstGeom prst="rect">
              <a:avLst/>
            </a:prstGeom>
            <a:solidFill>
              <a:srgbClr val="CCFFCC"/>
            </a:solidFill>
            <a:ln w="9525">
              <a:solidFill>
                <a:schemeClr val="tx1"/>
              </a:solidFill>
              <a:miter lim="800000"/>
              <a:headEnd/>
              <a:tailEnd/>
            </a:ln>
            <a:effectLst/>
          </p:spPr>
          <p:txBody>
            <a:bodyPr wrap="none" anchor="ctr"/>
            <a:lstStyle/>
            <a:p>
              <a:pPr algn="ctr">
                <a:defRPr/>
              </a:pPr>
              <a:r>
                <a:rPr lang="en-US" sz="1800">
                  <a:latin typeface="+mn-lt"/>
                  <a:ea typeface="+mn-ea"/>
                  <a:cs typeface="+mn-cs"/>
                </a:rPr>
                <a:t>1001</a:t>
              </a:r>
            </a:p>
          </p:txBody>
        </p:sp>
      </p:grpSp>
      <p:grpSp>
        <p:nvGrpSpPr>
          <p:cNvPr id="7" name="Group 52"/>
          <p:cNvGrpSpPr>
            <a:grpSpLocks/>
          </p:cNvGrpSpPr>
          <p:nvPr/>
        </p:nvGrpSpPr>
        <p:grpSpPr bwMode="auto">
          <a:xfrm>
            <a:off x="3362325" y="6172200"/>
            <a:ext cx="3419475" cy="430213"/>
            <a:chOff x="2118" y="3619"/>
            <a:chExt cx="2154" cy="271"/>
          </a:xfrm>
        </p:grpSpPr>
        <p:sp>
          <p:nvSpPr>
            <p:cNvPr id="1666101" name="Rectangle 53"/>
            <p:cNvSpPr>
              <a:spLocks noChangeArrowheads="1"/>
            </p:cNvSpPr>
            <p:nvPr/>
          </p:nvSpPr>
          <p:spPr bwMode="auto">
            <a:xfrm>
              <a:off x="2176" y="3619"/>
              <a:ext cx="2096" cy="269"/>
            </a:xfrm>
            <a:prstGeom prst="rect">
              <a:avLst/>
            </a:prstGeom>
            <a:noFill/>
            <a:ln w="9525">
              <a:solidFill>
                <a:schemeClr val="tx1"/>
              </a:solidFill>
              <a:miter lim="800000"/>
              <a:headEnd/>
              <a:tailEnd/>
            </a:ln>
            <a:effectLst/>
          </p:spPr>
          <p:txBody>
            <a:bodyPr wrap="none" anchor="ctr"/>
            <a:lstStyle/>
            <a:p>
              <a:pPr algn="ctr">
                <a:defRPr/>
              </a:pPr>
              <a:endParaRPr lang="en-US" sz="1800">
                <a:latin typeface="+mn-lt"/>
                <a:ea typeface="+mn-ea"/>
                <a:cs typeface="+mn-cs"/>
              </a:endParaRPr>
            </a:p>
          </p:txBody>
        </p:sp>
        <p:sp>
          <p:nvSpPr>
            <p:cNvPr id="168993" name="Text Box 54"/>
            <p:cNvSpPr txBox="1">
              <a:spLocks noChangeArrowheads="1"/>
            </p:cNvSpPr>
            <p:nvPr/>
          </p:nvSpPr>
          <p:spPr bwMode="auto">
            <a:xfrm>
              <a:off x="2118" y="3657"/>
              <a:ext cx="2154" cy="23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eaLnBrk="1" hangingPunct="1"/>
              <a:r>
                <a:rPr lang="en-US" sz="1800">
                  <a:latin typeface="Arial" charset="0"/>
                </a:rPr>
                <a:t>192.2.3.5:1001   </a:t>
              </a:r>
              <a:r>
                <a:rPr lang="en-US" sz="1800">
                  <a:latin typeface="Arial" charset="0"/>
                  <a:sym typeface="Wingdings" charset="0"/>
                </a:rPr>
                <a:t>   1.2.3.4:2001</a:t>
              </a:r>
              <a:endParaRPr lang="en-US" sz="1800">
                <a:latin typeface="Arial" charset="0"/>
              </a:endParaRPr>
            </a:p>
          </p:txBody>
        </p:sp>
        <p:sp>
          <p:nvSpPr>
            <p:cNvPr id="1666103" name="AutoShape 55"/>
            <p:cNvSpPr>
              <a:spLocks noChangeArrowheads="1"/>
            </p:cNvSpPr>
            <p:nvPr/>
          </p:nvSpPr>
          <p:spPr bwMode="auto">
            <a:xfrm>
              <a:off x="3216" y="3744"/>
              <a:ext cx="144" cy="96"/>
            </a:xfrm>
            <a:prstGeom prst="leftRightArrow">
              <a:avLst>
                <a:gd name="adj1" fmla="val 50000"/>
                <a:gd name="adj2" fmla="val 30000"/>
              </a:avLst>
            </a:prstGeom>
            <a:noFill/>
            <a:ln w="9525">
              <a:solidFill>
                <a:schemeClr val="tx1"/>
              </a:solidFill>
              <a:miter lim="800000"/>
              <a:headEnd/>
              <a:tailEnd/>
            </a:ln>
            <a:effectLst/>
          </p:spPr>
          <p:txBody>
            <a:bodyPr wrap="none" anchor="ctr"/>
            <a:lstStyle/>
            <a:p>
              <a:pPr>
                <a:defRPr/>
              </a:pPr>
              <a:endParaRPr lang="en-US" sz="1800">
                <a:latin typeface="+mn-lt"/>
                <a:ea typeface="+mn-ea"/>
                <a:cs typeface="+mn-cs"/>
              </a:endParaRPr>
            </a:p>
          </p:txBody>
        </p:sp>
      </p:grpSp>
      <p:grpSp>
        <p:nvGrpSpPr>
          <p:cNvPr id="8" name="Group 22"/>
          <p:cNvGrpSpPr>
            <a:grpSpLocks/>
          </p:cNvGrpSpPr>
          <p:nvPr/>
        </p:nvGrpSpPr>
        <p:grpSpPr bwMode="auto">
          <a:xfrm>
            <a:off x="5867400" y="5562600"/>
            <a:ext cx="3048000" cy="228600"/>
            <a:chOff x="3696" y="2640"/>
            <a:chExt cx="1920" cy="144"/>
          </a:xfrm>
        </p:grpSpPr>
        <p:sp>
          <p:nvSpPr>
            <p:cNvPr id="1666071" name="Rectangle 23"/>
            <p:cNvSpPr>
              <a:spLocks noChangeArrowheads="1"/>
            </p:cNvSpPr>
            <p:nvPr/>
          </p:nvSpPr>
          <p:spPr bwMode="auto">
            <a:xfrm>
              <a:off x="3696" y="2640"/>
              <a:ext cx="480" cy="144"/>
            </a:xfrm>
            <a:prstGeom prst="rect">
              <a:avLst/>
            </a:prstGeom>
            <a:solidFill>
              <a:srgbClr val="FFCC99"/>
            </a:solidFill>
            <a:ln w="9525">
              <a:solidFill>
                <a:schemeClr val="tx1"/>
              </a:solidFill>
              <a:miter lim="800000"/>
              <a:headEnd/>
              <a:tailEnd/>
            </a:ln>
            <a:effectLst/>
          </p:spPr>
          <p:txBody>
            <a:bodyPr wrap="none" anchor="ctr"/>
            <a:lstStyle/>
            <a:p>
              <a:pPr algn="ctr">
                <a:defRPr/>
              </a:pPr>
              <a:r>
                <a:rPr lang="en-US" sz="1800" dirty="0">
                  <a:latin typeface="+mn-lt"/>
                  <a:ea typeface="+mn-ea"/>
                  <a:cs typeface="+mn-cs"/>
                </a:rPr>
                <a:t>5.6.7.8</a:t>
              </a:r>
            </a:p>
          </p:txBody>
        </p:sp>
        <p:sp>
          <p:nvSpPr>
            <p:cNvPr id="1666072" name="Rectangle 24"/>
            <p:cNvSpPr>
              <a:spLocks noChangeArrowheads="1"/>
            </p:cNvSpPr>
            <p:nvPr/>
          </p:nvSpPr>
          <p:spPr bwMode="auto">
            <a:xfrm>
              <a:off x="4176" y="2640"/>
              <a:ext cx="624" cy="144"/>
            </a:xfrm>
            <a:prstGeom prst="rect">
              <a:avLst/>
            </a:prstGeom>
            <a:solidFill>
              <a:srgbClr val="FFCC99"/>
            </a:solidFill>
            <a:ln w="9525">
              <a:solidFill>
                <a:schemeClr val="tx1"/>
              </a:solidFill>
              <a:miter lim="800000"/>
              <a:headEnd/>
              <a:tailEnd/>
            </a:ln>
            <a:effectLst/>
          </p:spPr>
          <p:txBody>
            <a:bodyPr wrap="none" anchor="ctr"/>
            <a:lstStyle/>
            <a:p>
              <a:pPr algn="ctr">
                <a:defRPr/>
              </a:pPr>
              <a:r>
                <a:rPr lang="en-US" sz="1800" dirty="0">
                  <a:solidFill>
                    <a:srgbClr val="0E04D6"/>
                  </a:solidFill>
                  <a:latin typeface="+mn-lt"/>
                  <a:ea typeface="+mn-ea"/>
                  <a:cs typeface="+mn-cs"/>
                </a:rPr>
                <a:t>192</a:t>
              </a:r>
              <a:r>
                <a:rPr lang="en-US" sz="1800" dirty="0">
                  <a:latin typeface="+mn-lt"/>
                  <a:ea typeface="+mn-ea"/>
                  <a:cs typeface="+mn-cs"/>
                </a:rPr>
                <a:t>.2.3.5</a:t>
              </a:r>
            </a:p>
          </p:txBody>
        </p:sp>
        <p:sp>
          <p:nvSpPr>
            <p:cNvPr id="1666073" name="Rectangle 25"/>
            <p:cNvSpPr>
              <a:spLocks noChangeArrowheads="1"/>
            </p:cNvSpPr>
            <p:nvPr/>
          </p:nvSpPr>
          <p:spPr bwMode="auto">
            <a:xfrm>
              <a:off x="5328" y="2640"/>
              <a:ext cx="288" cy="144"/>
            </a:xfrm>
            <a:prstGeom prst="rect">
              <a:avLst/>
            </a:prstGeom>
            <a:solidFill>
              <a:schemeClr val="bg1"/>
            </a:solidFill>
            <a:ln w="9525">
              <a:solidFill>
                <a:schemeClr val="tx1"/>
              </a:solidFill>
              <a:miter lim="800000"/>
              <a:headEnd/>
              <a:tailEnd/>
            </a:ln>
            <a:effectLst/>
          </p:spPr>
          <p:txBody>
            <a:bodyPr wrap="none" anchor="ctr"/>
            <a:lstStyle/>
            <a:p>
              <a:pPr>
                <a:defRPr/>
              </a:pPr>
              <a:endParaRPr lang="en-US" sz="1800">
                <a:latin typeface="+mn-lt"/>
                <a:ea typeface="+mn-ea"/>
                <a:cs typeface="+mn-cs"/>
              </a:endParaRPr>
            </a:p>
          </p:txBody>
        </p:sp>
        <p:sp>
          <p:nvSpPr>
            <p:cNvPr id="1666074" name="Rectangle 26"/>
            <p:cNvSpPr>
              <a:spLocks noChangeArrowheads="1"/>
            </p:cNvSpPr>
            <p:nvPr/>
          </p:nvSpPr>
          <p:spPr bwMode="auto">
            <a:xfrm>
              <a:off x="4800" y="2640"/>
              <a:ext cx="192" cy="144"/>
            </a:xfrm>
            <a:prstGeom prst="rect">
              <a:avLst/>
            </a:prstGeom>
            <a:solidFill>
              <a:srgbClr val="CCFFCC"/>
            </a:solidFill>
            <a:ln w="9525">
              <a:solidFill>
                <a:schemeClr val="tx1"/>
              </a:solidFill>
              <a:miter lim="800000"/>
              <a:headEnd/>
              <a:tailEnd/>
            </a:ln>
            <a:effectLst/>
          </p:spPr>
          <p:txBody>
            <a:bodyPr wrap="none" anchor="ctr"/>
            <a:lstStyle/>
            <a:p>
              <a:pPr algn="ctr">
                <a:defRPr/>
              </a:pPr>
              <a:r>
                <a:rPr lang="en-US" sz="1800">
                  <a:latin typeface="+mn-lt"/>
                  <a:ea typeface="+mn-ea"/>
                  <a:cs typeface="+mn-cs"/>
                </a:rPr>
                <a:t>80</a:t>
              </a:r>
            </a:p>
          </p:txBody>
        </p:sp>
        <p:sp>
          <p:nvSpPr>
            <p:cNvPr id="1666075" name="Rectangle 27"/>
            <p:cNvSpPr>
              <a:spLocks noChangeArrowheads="1"/>
            </p:cNvSpPr>
            <p:nvPr/>
          </p:nvSpPr>
          <p:spPr bwMode="auto">
            <a:xfrm>
              <a:off x="4992" y="2640"/>
              <a:ext cx="336" cy="144"/>
            </a:xfrm>
            <a:prstGeom prst="rect">
              <a:avLst/>
            </a:prstGeom>
            <a:solidFill>
              <a:srgbClr val="CCFFCC"/>
            </a:solidFill>
            <a:ln w="9525">
              <a:solidFill>
                <a:schemeClr val="tx1"/>
              </a:solidFill>
              <a:miter lim="800000"/>
              <a:headEnd/>
              <a:tailEnd/>
            </a:ln>
            <a:effectLst/>
          </p:spPr>
          <p:txBody>
            <a:bodyPr wrap="none" anchor="ctr"/>
            <a:lstStyle/>
            <a:p>
              <a:pPr algn="ctr">
                <a:defRPr/>
              </a:pPr>
              <a:r>
                <a:rPr lang="en-US" sz="1800">
                  <a:latin typeface="+mn-lt"/>
                  <a:ea typeface="+mn-ea"/>
                  <a:cs typeface="+mn-cs"/>
                </a:rPr>
                <a:t>1001</a:t>
              </a:r>
            </a:p>
          </p:txBody>
        </p:sp>
      </p:grpSp>
    </p:spTree>
    <p:extLst>
      <p:ext uri="{BB962C8B-B14F-4D97-AF65-F5344CB8AC3E}">
        <p14:creationId xmlns:p14="http://schemas.microsoft.com/office/powerpoint/2010/main" val="12173275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0" presetClass="path" presetSubtype="0" accel="50000" decel="50000" fill="hold" nodeType="clickEffect">
                                  <p:stCondLst>
                                    <p:cond delay="0"/>
                                  </p:stCondLst>
                                  <p:childTnLst>
                                    <p:animMotion origin="layout" path="M 3.33333E-6 0 C -0.03455 -0.02407 -0.06893 -0.04815 -0.10226 -0.06019 C -0.13559 -0.07222 -0.16789 -0.07222 -0.2 -0.07222 " pathEditMode="relative" rAng="0" ptsTypes="aaA">
                                      <p:cBhvr>
                                        <p:cTn id="10" dur="2000" fill="hold"/>
                                        <p:tgtEl>
                                          <p:spTgt spid="8"/>
                                        </p:tgtEl>
                                        <p:attrNameLst>
                                          <p:attrName>ppt_x</p:attrName>
                                          <p:attrName>ppt_y</p:attrName>
                                        </p:attrNameLst>
                                      </p:cBhvr>
                                      <p:rCtr x="-10000" y="-3600"/>
                                    </p:animMotion>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9" presetClass="exit" presetSubtype="0" fill="hold" nodeType="clickEffect">
                                  <p:stCondLst>
                                    <p:cond delay="0"/>
                                  </p:stCondLst>
                                  <p:childTnLst>
                                    <p:animEffect transition="out" filter="dissolve">
                                      <p:cBhvr>
                                        <p:cTn id="22" dur="500"/>
                                        <p:tgtEl>
                                          <p:spTgt spid="8"/>
                                        </p:tgtEl>
                                      </p:cBhvr>
                                    </p:animEffect>
                                    <p:set>
                                      <p:cBhvr>
                                        <p:cTn id="23" dur="1" fill="hold">
                                          <p:stCondLst>
                                            <p:cond delay="499"/>
                                          </p:stCondLst>
                                        </p:cTn>
                                        <p:tgtEl>
                                          <p:spTgt spid="8"/>
                                        </p:tgtEl>
                                        <p:attrNameLst>
                                          <p:attrName>style.visibility</p:attrName>
                                        </p:attrNameLst>
                                      </p:cBhvr>
                                      <p:to>
                                        <p:strVal val="hidden"/>
                                      </p:to>
                                    </p:set>
                                  </p:childTnLst>
                                </p:cTn>
                              </p:par>
                            </p:childTnLst>
                          </p:cTn>
                        </p:par>
                      </p:childTnLst>
                    </p:cTn>
                  </p:par>
                  <p:par>
                    <p:cTn id="24" fill="hold" nodeType="clickPar">
                      <p:stCondLst>
                        <p:cond delay="indefinite"/>
                      </p:stCondLst>
                      <p:childTnLst>
                        <p:par>
                          <p:cTn id="25" fill="hold" nodeType="withGroup">
                            <p:stCondLst>
                              <p:cond delay="0"/>
                            </p:stCondLst>
                            <p:childTnLst>
                              <p:par>
                                <p:cTn id="26" presetID="0" presetClass="path" presetSubtype="0" accel="50000" decel="50000" fill="hold" nodeType="clickEffect">
                                  <p:stCondLst>
                                    <p:cond delay="0"/>
                                  </p:stCondLst>
                                  <p:childTnLst>
                                    <p:animMotion origin="layout" path="M -3.46945E-18 -5.55556E-6 L -0.29167 -5.55556E-6 L -0.375 -0.04445 " pathEditMode="relative" ptsTypes="AAA">
                                      <p:cBhvr>
                                        <p:cTn id="27" dur="2000" fill="hold"/>
                                        <p:tgtEl>
                                          <p:spTgt spid="4"/>
                                        </p:tgtEl>
                                        <p:attrNameLst>
                                          <p:attrName>ppt_x</p:attrName>
                                          <p:attrName>ppt_y</p:attrName>
                                        </p:attrNameLst>
                                      </p:cBhvr>
                                    </p:animMotion>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xit" presetSubtype="0" fill="hold" nodeType="clickEffect">
                                  <p:stCondLst>
                                    <p:cond delay="0"/>
                                  </p:stCondLst>
                                  <p:childTnLst>
                                    <p:animEffect transition="out" filter="dissolve">
                                      <p:cBhvr>
                                        <p:cTn id="31" dur="500"/>
                                        <p:tgtEl>
                                          <p:spTgt spid="4"/>
                                        </p:tgtEl>
                                      </p:cBhvr>
                                    </p:animEffect>
                                    <p:set>
                                      <p:cBhvr>
                                        <p:cTn id="32" dur="1" fill="hold">
                                          <p:stCondLst>
                                            <p:cond delay="499"/>
                                          </p:stCondLst>
                                        </p:cTn>
                                        <p:tgtEl>
                                          <p:spTgt spid="4"/>
                                        </p:tgtEl>
                                        <p:attrNameLst>
                                          <p:attrName>style.visibility</p:attrName>
                                        </p:attrNameLst>
                                      </p:cBhvr>
                                      <p:to>
                                        <p:strVal val="hidden"/>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nodeType="clickEffect">
                                  <p:stCondLst>
                                    <p:cond delay="0"/>
                                  </p:stCondLst>
                                  <p:childTnLst>
                                    <p:set>
                                      <p:cBhvr>
                                        <p:cTn id="36" dur="1" fill="hold">
                                          <p:stCondLst>
                                            <p:cond delay="0"/>
                                          </p:stCondLst>
                                        </p:cTn>
                                        <p:tgtEl>
                                          <p:spTgt spid="5"/>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0" presetClass="path" presetSubtype="0" accel="50000" decel="50000" fill="hold" nodeType="clickEffect">
                                  <p:stCondLst>
                                    <p:cond delay="0"/>
                                  </p:stCondLst>
                                  <p:childTnLst>
                                    <p:animMotion origin="layout" path="M -3.46945E-18 5.55556E-6 C 0.05798 0.02431 0.11597 0.04862 0.17916 0.06112 C 0.24236 0.07362 0.31076 0.07431 0.37916 0.07501 " pathEditMode="relative" ptsTypes="aaA">
                                      <p:cBhvr>
                                        <p:cTn id="40" dur="2000" fill="hold"/>
                                        <p:tgtEl>
                                          <p:spTgt spid="5"/>
                                        </p:tgtEl>
                                        <p:attrNameLst>
                                          <p:attrName>ppt_x</p:attrName>
                                          <p:attrName>ppt_y</p:attrName>
                                        </p:attrNameLst>
                                      </p:cBhvr>
                                    </p:animMotion>
                                  </p:childTnLst>
                                </p:cTn>
                              </p:par>
                            </p:childTnLst>
                          </p:cTn>
                        </p:par>
                      </p:childTnLst>
                    </p:cTn>
                  </p:par>
                  <p:par>
                    <p:cTn id="41" fill="hold" nodeType="clickPar">
                      <p:stCondLst>
                        <p:cond delay="indefinite"/>
                      </p:stCondLst>
                      <p:childTnLst>
                        <p:par>
                          <p:cTn id="42" fill="hold" nodeType="withGroup">
                            <p:stCondLst>
                              <p:cond delay="0"/>
                            </p:stCondLst>
                            <p:childTnLst>
                              <p:par>
                                <p:cTn id="43" presetID="9" presetClass="exit" presetSubtype="0" fill="hold" nodeType="clickEffect">
                                  <p:stCondLst>
                                    <p:cond delay="0"/>
                                  </p:stCondLst>
                                  <p:childTnLst>
                                    <p:animEffect transition="out" filter="dissolve">
                                      <p:cBhvr>
                                        <p:cTn id="44" dur="500"/>
                                        <p:tgtEl>
                                          <p:spTgt spid="5"/>
                                        </p:tgtEl>
                                      </p:cBhvr>
                                    </p:animEffect>
                                    <p:set>
                                      <p:cBhvr>
                                        <p:cTn id="45" dur="1" fill="hold">
                                          <p:stCondLst>
                                            <p:cond delay="499"/>
                                          </p:stCondLst>
                                        </p:cTn>
                                        <p:tgtEl>
                                          <p:spTgt spid="5"/>
                                        </p:tgtEl>
                                        <p:attrNameLst>
                                          <p:attrName>style.visibility</p:attrName>
                                        </p:attrNameLst>
                                      </p:cBhvr>
                                      <p:to>
                                        <p:strVal val="hidden"/>
                                      </p:to>
                                    </p:set>
                                  </p:childTnLst>
                                </p:cTn>
                              </p:par>
                            </p:childTnLst>
                          </p:cTn>
                        </p:par>
                      </p:childTnLst>
                    </p:cTn>
                  </p:par>
                  <p:par>
                    <p:cTn id="46" fill="hold" nodeType="clickPar">
                      <p:stCondLst>
                        <p:cond delay="indefinite"/>
                      </p:stCondLst>
                      <p:childTnLst>
                        <p:par>
                          <p:cTn id="47" fill="hold" nodeType="withGroup">
                            <p:stCondLst>
                              <p:cond delay="0"/>
                            </p:stCondLst>
                            <p:childTnLst>
                              <p:par>
                                <p:cTn id="48" presetID="1" presetClass="entr" presetSubtype="0" fill="hold" nodeType="clickEffect">
                                  <p:stCondLst>
                                    <p:cond delay="0"/>
                                  </p:stCondLst>
                                  <p:childTnLst>
                                    <p:set>
                                      <p:cBhvr>
                                        <p:cTn id="49" dur="1" fill="hold">
                                          <p:stCondLst>
                                            <p:cond delay="0"/>
                                          </p:stCondLst>
                                        </p:cTn>
                                        <p:tgtEl>
                                          <p:spTgt spid="6"/>
                                        </p:tgtEl>
                                        <p:attrNameLst>
                                          <p:attrName>style.visibility</p:attrName>
                                        </p:attrNameLst>
                                      </p:cBhvr>
                                      <p:to>
                                        <p:strVal val="visible"/>
                                      </p:to>
                                    </p:set>
                                  </p:childTnLst>
                                </p:cTn>
                              </p:par>
                            </p:childTnLst>
                          </p:cTn>
                        </p:par>
                      </p:childTnLst>
                    </p:cTn>
                  </p:par>
                  <p:par>
                    <p:cTn id="50" fill="hold" nodeType="clickPar">
                      <p:stCondLst>
                        <p:cond delay="indefinite"/>
                      </p:stCondLst>
                      <p:childTnLst>
                        <p:par>
                          <p:cTn id="51" fill="hold" nodeType="withGroup">
                            <p:stCondLst>
                              <p:cond delay="0"/>
                            </p:stCondLst>
                            <p:childTnLst>
                              <p:par>
                                <p:cTn id="52" presetID="0" presetClass="path" presetSubtype="0" accel="50000" decel="50000" fill="hold" nodeType="clickEffect">
                                  <p:stCondLst>
                                    <p:cond delay="0"/>
                                  </p:stCondLst>
                                  <p:childTnLst>
                                    <p:animMotion origin="layout" path="M -0.01667 0.00834 C 0.02986 0.02014 0.07639 0.03195 0.10555 0.04584 C 0.13472 0.05973 0.14652 0.0757 0.15833 0.09167 " pathEditMode="relative" rAng="0" ptsTypes="aaA">
                                      <p:cBhvr>
                                        <p:cTn id="53" dur="2000" fill="hold"/>
                                        <p:tgtEl>
                                          <p:spTgt spid="6"/>
                                        </p:tgtEl>
                                        <p:attrNameLst>
                                          <p:attrName>ppt_x</p:attrName>
                                          <p:attrName>ppt_y</p:attrName>
                                        </p:attrNameLst>
                                      </p:cBhvr>
                                      <p:rCtr x="8700" y="4200"/>
                                    </p:animMotion>
                                  </p:childTnLst>
                                </p:cTn>
                              </p:par>
                            </p:childTnLst>
                          </p:cTn>
                        </p:par>
                      </p:childTnLst>
                    </p:cTn>
                  </p:par>
                  <p:par>
                    <p:cTn id="54" fill="hold" nodeType="clickPar">
                      <p:stCondLst>
                        <p:cond delay="indefinite"/>
                      </p:stCondLst>
                      <p:childTnLst>
                        <p:par>
                          <p:cTn id="55" fill="hold" nodeType="withGroup">
                            <p:stCondLst>
                              <p:cond delay="0"/>
                            </p:stCondLst>
                            <p:childTnLst>
                              <p:par>
                                <p:cTn id="56" presetID="1" presetClass="entr" presetSubtype="0" fill="hold" nodeType="clickEffect">
                                  <p:stCondLst>
                                    <p:cond delay="0"/>
                                  </p:stCondLst>
                                  <p:childTnLst>
                                    <p:set>
                                      <p:cBhvr>
                                        <p:cTn id="57"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NAT: Early Example of “</a:t>
            </a:r>
            <a:r>
              <a:rPr lang="en-US" dirty="0" err="1" smtClean="0"/>
              <a:t>Middlebox</a:t>
            </a:r>
            <a:r>
              <a:rPr lang="en-US" dirty="0" smtClean="0"/>
              <a:t>”</a:t>
            </a:r>
            <a:endParaRPr lang="en-US" dirty="0"/>
          </a:p>
        </p:txBody>
      </p:sp>
      <p:sp>
        <p:nvSpPr>
          <p:cNvPr id="3" name="Content Placeholder 2"/>
          <p:cNvSpPr>
            <a:spLocks noGrp="1"/>
          </p:cNvSpPr>
          <p:nvPr>
            <p:ph idx="1"/>
          </p:nvPr>
        </p:nvSpPr>
        <p:spPr/>
        <p:txBody>
          <a:bodyPr/>
          <a:lstStyle/>
          <a:p>
            <a:r>
              <a:rPr lang="en-US" dirty="0" smtClean="0"/>
              <a:t>Boxes stuck into network to delivery functionality</a:t>
            </a:r>
          </a:p>
          <a:p>
            <a:pPr lvl="1"/>
            <a:r>
              <a:rPr lang="en-US" dirty="0" smtClean="0"/>
              <a:t>NATs, Firewalls,….</a:t>
            </a:r>
          </a:p>
          <a:p>
            <a:pPr lvl="6"/>
            <a:endParaRPr lang="en-US" dirty="0" smtClean="0"/>
          </a:p>
          <a:p>
            <a:r>
              <a:rPr lang="en-US" dirty="0" smtClean="0"/>
              <a:t>Don’t fit into architecture, violate E2E principle</a:t>
            </a:r>
          </a:p>
          <a:p>
            <a:pPr lvl="6"/>
            <a:endParaRPr lang="en-US" dirty="0" smtClean="0"/>
          </a:p>
          <a:p>
            <a:r>
              <a:rPr lang="en-US" dirty="0" smtClean="0"/>
              <a:t>But a very handy way to inject functionality that:</a:t>
            </a:r>
          </a:p>
          <a:p>
            <a:pPr lvl="1"/>
            <a:r>
              <a:rPr lang="en-US" dirty="0" smtClean="0"/>
              <a:t>Does not require end host changes or cooperation</a:t>
            </a:r>
          </a:p>
          <a:p>
            <a:pPr lvl="1"/>
            <a:r>
              <a:rPr lang="en-US" b="1" dirty="0" smtClean="0"/>
              <a:t>Is under operator control (e.g., security)</a:t>
            </a:r>
          </a:p>
          <a:p>
            <a:pPr lvl="4"/>
            <a:endParaRPr lang="en-US" dirty="0" smtClean="0"/>
          </a:p>
          <a:p>
            <a:r>
              <a:rPr lang="en-US" dirty="0" smtClean="0"/>
              <a:t>An interesting architectural challenge:</a:t>
            </a:r>
          </a:p>
          <a:p>
            <a:pPr lvl="1"/>
            <a:r>
              <a:rPr lang="en-US" dirty="0" smtClean="0"/>
              <a:t>How to incorporate </a:t>
            </a:r>
            <a:r>
              <a:rPr lang="en-US" dirty="0" err="1" smtClean="0"/>
              <a:t>middleboxes</a:t>
            </a:r>
            <a:r>
              <a:rPr lang="en-US" dirty="0" smtClean="0"/>
              <a:t> into architecture</a:t>
            </a:r>
          </a:p>
        </p:txBody>
      </p:sp>
      <p:sp>
        <p:nvSpPr>
          <p:cNvPr id="4" name="Slide Number Placeholder 3"/>
          <p:cNvSpPr>
            <a:spLocks noGrp="1"/>
          </p:cNvSpPr>
          <p:nvPr>
            <p:ph type="sldNum" sz="quarter" idx="12"/>
          </p:nvPr>
        </p:nvSpPr>
        <p:spPr/>
        <p:txBody>
          <a:bodyPr/>
          <a:lstStyle/>
          <a:p>
            <a:pPr>
              <a:defRPr/>
            </a:pPr>
            <a:fld id="{D9648D89-58AB-BC45-AE0C-6A5235B6E242}" type="slidenum">
              <a:rPr lang="en-US" smtClean="0"/>
              <a:pPr>
                <a:defRPr/>
              </a:pPr>
              <a:t>72</a:t>
            </a:fld>
            <a:endParaRPr lang="en-US"/>
          </a:p>
        </p:txBody>
      </p:sp>
      <p:sp>
        <p:nvSpPr>
          <p:cNvPr id="5" name="AutoShape 11"/>
          <p:cNvSpPr>
            <a:spLocks noChangeArrowheads="1"/>
          </p:cNvSpPr>
          <p:nvPr/>
        </p:nvSpPr>
        <p:spPr bwMode="auto">
          <a:xfrm>
            <a:off x="1447800" y="4876800"/>
            <a:ext cx="6324600" cy="914400"/>
          </a:xfrm>
          <a:prstGeom prst="wedgeRoundRectCallout">
            <a:avLst>
              <a:gd name="adj1" fmla="val 29694"/>
              <a:gd name="adj2" fmla="val 44529"/>
              <a:gd name="adj3" fmla="val 16667"/>
            </a:avLst>
          </a:prstGeom>
          <a:solidFill>
            <a:srgbClr val="FFCC99"/>
          </a:solidFill>
          <a:ln w="38100">
            <a:solidFill>
              <a:srgbClr val="CC0000"/>
            </a:solidFill>
            <a:miter lim="800000"/>
            <a:headEnd/>
            <a:tailEnd/>
          </a:ln>
        </p:spPr>
        <p:txBody>
          <a:bodyPr wrap="none" anchor="ctr"/>
          <a:lstStyle/>
          <a:p>
            <a:pPr algn="ctr"/>
            <a:r>
              <a:rPr lang="en-US" sz="2800" dirty="0" smtClean="0">
                <a:latin typeface="+mn-lt"/>
              </a:rPr>
              <a:t>Where is the network operator </a:t>
            </a:r>
          </a:p>
          <a:p>
            <a:pPr algn="ctr"/>
            <a:r>
              <a:rPr lang="en-US" sz="2800" dirty="0" smtClean="0">
                <a:latin typeface="+mn-lt"/>
              </a:rPr>
              <a:t>in the E2E principle?</a:t>
            </a:r>
          </a:p>
        </p:txBody>
      </p:sp>
    </p:spTree>
    <p:extLst>
      <p:ext uri="{BB962C8B-B14F-4D97-AF65-F5344CB8AC3E}">
        <p14:creationId xmlns:p14="http://schemas.microsoft.com/office/powerpoint/2010/main" val="10284476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grpId="1" nodeType="clickEffect">
                                  <p:stCondLst>
                                    <p:cond delay="0"/>
                                  </p:stCondLst>
                                  <p:childTnLst>
                                    <p:set>
                                      <p:cBhvr>
                                        <p:cTn id="28" dur="1" fill="hold">
                                          <p:stCondLst>
                                            <p:cond delay="0"/>
                                          </p:stCondLst>
                                        </p:cTn>
                                        <p:tgtEl>
                                          <p:spTgt spid="5"/>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P spid="5" grpId="1" animBg="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smtClean="0"/>
              <a:t>Any Questions?</a:t>
            </a:r>
            <a:endParaRPr lang="en-US"/>
          </a:p>
        </p:txBody>
      </p:sp>
      <p:sp>
        <p:nvSpPr>
          <p:cNvPr id="6" name="Subtitle 5"/>
          <p:cNvSpPr>
            <a:spLocks noGrp="1"/>
          </p:cNvSpPr>
          <p:nvPr>
            <p:ph type="subTitle" idx="1"/>
          </p:nvPr>
        </p:nvSpPr>
        <p:spPr/>
        <p:txBody>
          <a:bodyPr/>
          <a:lstStyle/>
          <a:p>
            <a:endParaRPr lang="en-US"/>
          </a:p>
        </p:txBody>
      </p:sp>
      <p:sp>
        <p:nvSpPr>
          <p:cNvPr id="4" name="Slide Number Placeholder 3"/>
          <p:cNvSpPr>
            <a:spLocks noGrp="1"/>
          </p:cNvSpPr>
          <p:nvPr>
            <p:ph type="sldNum" sz="quarter" idx="12"/>
          </p:nvPr>
        </p:nvSpPr>
        <p:spPr/>
        <p:txBody>
          <a:bodyPr/>
          <a:lstStyle/>
          <a:p>
            <a:pPr>
              <a:defRPr/>
            </a:pPr>
            <a:fld id="{959EA10F-1B2C-564A-8529-6A1B9B53CF72}" type="slidenum">
              <a:rPr lang="en-US" altLang="en-US" smtClean="0"/>
              <a:pPr>
                <a:defRPr/>
              </a:pPr>
              <a:t>73</a:t>
            </a:fld>
            <a:endParaRPr lang="en-US" altLang="en-US"/>
          </a:p>
        </p:txBody>
      </p:sp>
    </p:spTree>
    <p:extLst>
      <p:ext uri="{BB962C8B-B14F-4D97-AF65-F5344CB8AC3E}">
        <p14:creationId xmlns:p14="http://schemas.microsoft.com/office/powerpoint/2010/main" val="243166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4"/>
          <p:cNvSpPr>
            <a:spLocks noGrp="1" noChangeArrowheads="1"/>
          </p:cNvSpPr>
          <p:nvPr>
            <p:ph type="sldNum"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eaLnBrk="1" hangingPunct="1"/>
            <a:fld id="{11C6B0CB-5171-364A-835A-AF452E76A32F}" type="slidenum">
              <a:rPr lang="en-US" sz="1400" b="0">
                <a:latin typeface="Times New Roman" charset="0"/>
              </a:rPr>
              <a:pPr eaLnBrk="1" hangingPunct="1"/>
              <a:t>74</a:t>
            </a:fld>
            <a:endParaRPr lang="en-US" sz="1400" b="0">
              <a:latin typeface="Times New Roman" charset="0"/>
            </a:endParaRPr>
          </a:p>
        </p:txBody>
      </p:sp>
      <p:sp>
        <p:nvSpPr>
          <p:cNvPr id="60419" name="Rectangle 2"/>
          <p:cNvSpPr>
            <a:spLocks noGrp="1" noChangeArrowheads="1"/>
          </p:cNvSpPr>
          <p:nvPr>
            <p:ph type="ctrTitle"/>
          </p:nvPr>
        </p:nvSpPr>
        <p:spPr/>
        <p:txBody>
          <a:bodyPr/>
          <a:lstStyle/>
          <a:p>
            <a:r>
              <a:rPr lang="en-US" dirty="0" smtClean="0">
                <a:latin typeface="Helvetica" charset="0"/>
                <a:ea typeface="ＭＳ Ｐゴシック" charset="0"/>
                <a:cs typeface="ＭＳ Ｐゴシック" charset="0"/>
              </a:rPr>
              <a:t>Quality of Service (</a:t>
            </a:r>
            <a:r>
              <a:rPr lang="en-US" dirty="0" err="1" smtClean="0">
                <a:latin typeface="Helvetica" charset="0"/>
                <a:ea typeface="ＭＳ Ｐゴシック" charset="0"/>
                <a:cs typeface="ＭＳ Ｐゴシック" charset="0"/>
              </a:rPr>
              <a:t>QoS</a:t>
            </a:r>
            <a:r>
              <a:rPr lang="en-US" dirty="0" smtClean="0">
                <a:latin typeface="Helvetica" charset="0"/>
                <a:ea typeface="ＭＳ Ｐゴシック" charset="0"/>
                <a:cs typeface="ＭＳ Ｐゴシック" charset="0"/>
              </a:rPr>
              <a:t>)</a:t>
            </a:r>
            <a:endParaRPr lang="en-US" dirty="0">
              <a:latin typeface="Helvetica" charset="0"/>
              <a:ea typeface="ＭＳ Ｐゴシック" charset="0"/>
              <a:cs typeface="ＭＳ Ｐゴシック" charset="0"/>
            </a:endParaRPr>
          </a:p>
        </p:txBody>
      </p:sp>
    </p:spTree>
    <p:extLst>
      <p:ext uri="{BB962C8B-B14F-4D97-AF65-F5344CB8AC3E}">
        <p14:creationId xmlns:p14="http://schemas.microsoft.com/office/powerpoint/2010/main" val="6683965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 Current </a:t>
            </a:r>
            <a:r>
              <a:rPr lang="en-US" dirty="0" err="1" smtClean="0"/>
              <a:t>QoS</a:t>
            </a:r>
            <a:r>
              <a:rPr lang="en-US" dirty="0" smtClean="0"/>
              <a:t> Mechanisms</a:t>
            </a:r>
            <a:endParaRPr lang="en-US" dirty="0"/>
          </a:p>
        </p:txBody>
      </p:sp>
      <p:sp>
        <p:nvSpPr>
          <p:cNvPr id="3" name="Content Placeholder 2"/>
          <p:cNvSpPr>
            <a:spLocks noGrp="1"/>
          </p:cNvSpPr>
          <p:nvPr>
            <p:ph idx="1"/>
          </p:nvPr>
        </p:nvSpPr>
        <p:spPr/>
        <p:txBody>
          <a:bodyPr/>
          <a:lstStyle/>
          <a:p>
            <a:pPr marL="0" indent="0">
              <a:buNone/>
            </a:pPr>
            <a:r>
              <a:rPr lang="en-US" dirty="0" smtClean="0"/>
              <a:t>Blah, blah, blah, blah, blah, </a:t>
            </a:r>
            <a:r>
              <a:rPr lang="en-US" dirty="0"/>
              <a:t>blah, blah, blah, blah</a:t>
            </a:r>
            <a:r>
              <a:rPr lang="en-US" dirty="0" smtClean="0"/>
              <a:t>, blah</a:t>
            </a:r>
            <a:r>
              <a:rPr lang="en-US" dirty="0"/>
              <a:t>, blah, blah, blah, </a:t>
            </a:r>
            <a:r>
              <a:rPr lang="en-US" dirty="0" smtClean="0"/>
              <a:t>blah</a:t>
            </a:r>
            <a:r>
              <a:rPr lang="en-US" dirty="0"/>
              <a:t>, blah, blah, blah, </a:t>
            </a:r>
            <a:r>
              <a:rPr lang="en-US" dirty="0" smtClean="0"/>
              <a:t>blah</a:t>
            </a:r>
            <a:r>
              <a:rPr lang="en-US" dirty="0"/>
              <a:t>, blah, blah, blah, </a:t>
            </a:r>
            <a:r>
              <a:rPr lang="en-US" dirty="0" smtClean="0"/>
              <a:t>blah</a:t>
            </a:r>
            <a:r>
              <a:rPr lang="en-US" dirty="0"/>
              <a:t>, blah, blah, blah, </a:t>
            </a:r>
            <a:r>
              <a:rPr lang="en-US" dirty="0" smtClean="0"/>
              <a:t>blah</a:t>
            </a:r>
            <a:r>
              <a:rPr lang="en-US" dirty="0"/>
              <a:t>, blah, blah, blah, </a:t>
            </a:r>
            <a:r>
              <a:rPr lang="en-US" dirty="0" smtClean="0"/>
              <a:t>blah</a:t>
            </a:r>
            <a:r>
              <a:rPr lang="en-US" dirty="0"/>
              <a:t>, blah, blah, blah, </a:t>
            </a:r>
            <a:r>
              <a:rPr lang="en-US" dirty="0" smtClean="0"/>
              <a:t>blah</a:t>
            </a:r>
            <a:r>
              <a:rPr lang="en-US" dirty="0"/>
              <a:t>, blah, blah, blah, blah, </a:t>
            </a:r>
            <a:r>
              <a:rPr lang="en-US" b="1" dirty="0" smtClean="0"/>
              <a:t>priority scheduling, </a:t>
            </a:r>
            <a:r>
              <a:rPr lang="en-US" dirty="0" smtClean="0"/>
              <a:t>blah</a:t>
            </a:r>
            <a:r>
              <a:rPr lang="en-US" dirty="0"/>
              <a:t>, blah, blah, blah, blah, blah, blah, blah, blah, blah, blah, blah, blah, blah, blah, blah, blah, blah, blah, blah, blah, blah, blah, blah, blah, blah, blah, blah, blah, blah, blah, blah, blah, blah, blah, blah, blah, blah, blah, blah, </a:t>
            </a:r>
            <a:r>
              <a:rPr lang="en-US" dirty="0" smtClean="0"/>
              <a:t>blah, blah</a:t>
            </a:r>
            <a:r>
              <a:rPr lang="en-US" dirty="0"/>
              <a:t>, blah, blah, blah, blah, blah, blah, blah, blah, blah, blah, blah, blah, blah, blah, blah, blah, blah, blah, blah, blah, blah, blah, blah, blah, blah</a:t>
            </a:r>
            <a:r>
              <a:rPr lang="en-US" dirty="0" smtClean="0"/>
              <a:t>, blah, blah, blah, blah, blah, blah, blah, blah….</a:t>
            </a:r>
            <a:endParaRPr lang="en-US" dirty="0"/>
          </a:p>
          <a:p>
            <a:pPr marL="0" indent="0">
              <a:buNone/>
            </a:pPr>
            <a:endParaRPr lang="en-US" dirty="0"/>
          </a:p>
          <a:p>
            <a:pPr marL="0" indent="0">
              <a:buNone/>
            </a:pPr>
            <a:endParaRPr lang="en-US" dirty="0"/>
          </a:p>
          <a:p>
            <a:pPr marL="0" indent="0">
              <a:buNone/>
            </a:pPr>
            <a:endParaRPr lang="en-US" dirty="0"/>
          </a:p>
        </p:txBody>
      </p:sp>
      <p:sp>
        <p:nvSpPr>
          <p:cNvPr id="4" name="Slide Number Placeholder 3"/>
          <p:cNvSpPr>
            <a:spLocks noGrp="1"/>
          </p:cNvSpPr>
          <p:nvPr>
            <p:ph type="sldNum" sz="quarter" idx="10"/>
          </p:nvPr>
        </p:nvSpPr>
        <p:spPr/>
        <p:txBody>
          <a:bodyPr/>
          <a:lstStyle/>
          <a:p>
            <a:pPr>
              <a:defRPr/>
            </a:pPr>
            <a:fld id="{0562762C-AE33-E04D-8C58-1B5AB9B06578}" type="slidenum">
              <a:rPr lang="en-US" smtClean="0"/>
              <a:pPr>
                <a:defRPr/>
              </a:pPr>
              <a:t>75</a:t>
            </a:fld>
            <a:endParaRPr lang="en-US"/>
          </a:p>
        </p:txBody>
      </p:sp>
    </p:spTree>
    <p:extLst>
      <p:ext uri="{BB962C8B-B14F-4D97-AF65-F5344CB8AC3E}">
        <p14:creationId xmlns:p14="http://schemas.microsoft.com/office/powerpoint/2010/main" val="551165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Following TCP Rules</a:t>
            </a:r>
            <a:r>
              <a:rPr lang="is-IS" dirty="0" smtClean="0"/>
              <a:t>….</a:t>
            </a:r>
            <a:endParaRPr lang="en-US" dirty="0"/>
          </a:p>
        </p:txBody>
      </p:sp>
      <p:sp>
        <p:nvSpPr>
          <p:cNvPr id="3" name="Content Placeholder 2"/>
          <p:cNvSpPr>
            <a:spLocks noGrp="1"/>
          </p:cNvSpPr>
          <p:nvPr>
            <p:ph idx="1"/>
          </p:nvPr>
        </p:nvSpPr>
        <p:spPr/>
        <p:txBody>
          <a:bodyPr/>
          <a:lstStyle/>
          <a:p>
            <a:r>
              <a:rPr lang="en-US" dirty="0" smtClean="0"/>
              <a:t>Do not describe current implementations</a:t>
            </a:r>
            <a:r>
              <a:rPr lang="is-IS" dirty="0" smtClean="0"/>
              <a:t>….</a:t>
            </a:r>
          </a:p>
          <a:p>
            <a:endParaRPr lang="is-IS" dirty="0"/>
          </a:p>
          <a:p>
            <a:r>
              <a:rPr lang="is-IS" dirty="0" smtClean="0"/>
              <a:t>...but will be considered the “Truth” in this class</a:t>
            </a:r>
            <a:endParaRPr lang="en-US" dirty="0"/>
          </a:p>
        </p:txBody>
      </p:sp>
      <p:sp>
        <p:nvSpPr>
          <p:cNvPr id="4" name="Slide Number Placeholder 3"/>
          <p:cNvSpPr>
            <a:spLocks noGrp="1"/>
          </p:cNvSpPr>
          <p:nvPr>
            <p:ph type="sldNum" sz="quarter" idx="12"/>
          </p:nvPr>
        </p:nvSpPr>
        <p:spPr/>
        <p:txBody>
          <a:bodyPr/>
          <a:lstStyle/>
          <a:p>
            <a:pPr>
              <a:defRPr/>
            </a:pPr>
            <a:fld id="{D6AD96B3-034F-0E44-B7B5-FAB526374CDC}" type="slidenum">
              <a:rPr lang="en-US" altLang="en-US" smtClean="0"/>
              <a:pPr>
                <a:defRPr/>
              </a:pPr>
              <a:t>8</a:t>
            </a:fld>
            <a:endParaRPr lang="en-US" altLang="en-US"/>
          </a:p>
        </p:txBody>
      </p:sp>
    </p:spTree>
    <p:extLst>
      <p:ext uri="{BB962C8B-B14F-4D97-AF65-F5344CB8AC3E}">
        <p14:creationId xmlns:p14="http://schemas.microsoft.com/office/powerpoint/2010/main" val="7425201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TCP Timers</a:t>
            </a:r>
            <a:endParaRPr lang="en-US" dirty="0"/>
          </a:p>
        </p:txBody>
      </p:sp>
      <p:sp>
        <p:nvSpPr>
          <p:cNvPr id="3" name="Content Placeholder 2"/>
          <p:cNvSpPr>
            <a:spLocks noGrp="1"/>
          </p:cNvSpPr>
          <p:nvPr>
            <p:ph idx="1"/>
          </p:nvPr>
        </p:nvSpPr>
        <p:spPr/>
        <p:txBody>
          <a:bodyPr/>
          <a:lstStyle/>
          <a:p>
            <a:r>
              <a:rPr lang="en-US" dirty="0" smtClean="0"/>
              <a:t>Two important quantities:</a:t>
            </a:r>
          </a:p>
          <a:p>
            <a:pPr lvl="1"/>
            <a:r>
              <a:rPr lang="en-US" dirty="0" smtClean="0"/>
              <a:t>RTO: value you set timer to for timeouts</a:t>
            </a:r>
          </a:p>
          <a:p>
            <a:pPr lvl="1"/>
            <a:r>
              <a:rPr lang="en-US" dirty="0" smtClean="0"/>
              <a:t>ETO: current estimate of appropriate “raw” timeout</a:t>
            </a:r>
          </a:p>
          <a:p>
            <a:endParaRPr lang="en-US" dirty="0"/>
          </a:p>
          <a:p>
            <a:r>
              <a:rPr lang="en-US" dirty="0" smtClean="0"/>
              <a:t>Use exponential averaging to estimate:</a:t>
            </a:r>
          </a:p>
          <a:p>
            <a:pPr lvl="1"/>
            <a:r>
              <a:rPr lang="en-US" dirty="0" smtClean="0"/>
              <a:t>RTT</a:t>
            </a:r>
          </a:p>
          <a:p>
            <a:pPr lvl="1"/>
            <a:r>
              <a:rPr lang="en-US" dirty="0" smtClean="0"/>
              <a:t>Deviation = | </a:t>
            </a:r>
            <a:r>
              <a:rPr lang="en-US" dirty="0" err="1" smtClean="0"/>
              <a:t>EstimatedRTT</a:t>
            </a:r>
            <a:r>
              <a:rPr lang="en-US" dirty="0" smtClean="0"/>
              <a:t> – </a:t>
            </a:r>
            <a:r>
              <a:rPr lang="en-US" dirty="0" err="1" smtClean="0"/>
              <a:t>SampleRTT</a:t>
            </a:r>
            <a:r>
              <a:rPr lang="en-US" dirty="0" smtClean="0"/>
              <a:t>|</a:t>
            </a:r>
          </a:p>
          <a:p>
            <a:endParaRPr lang="en-US" dirty="0"/>
          </a:p>
          <a:p>
            <a:r>
              <a:rPr lang="en-US" dirty="0">
                <a:latin typeface="Arial" charset="0"/>
                <a:cs typeface="Arial" charset="0"/>
              </a:rPr>
              <a:t>ETO = </a:t>
            </a:r>
            <a:r>
              <a:rPr lang="en-US" dirty="0" err="1">
                <a:latin typeface="Arial" charset="0"/>
                <a:cs typeface="Arial" charset="0"/>
              </a:rPr>
              <a:t>EstimatedRTT</a:t>
            </a:r>
            <a:r>
              <a:rPr lang="en-US" dirty="0">
                <a:latin typeface="Arial" charset="0"/>
                <a:cs typeface="Arial" charset="0"/>
              </a:rPr>
              <a:t> + 4 x </a:t>
            </a:r>
            <a:r>
              <a:rPr lang="en-US" dirty="0" err="1">
                <a:latin typeface="Arial" charset="0"/>
                <a:cs typeface="Arial" charset="0"/>
              </a:rPr>
              <a:t>EstimatedDeviation</a:t>
            </a:r>
            <a:endParaRPr lang="en-US" dirty="0">
              <a:latin typeface="Arial" charset="0"/>
              <a:cs typeface="Arial" charset="0"/>
            </a:endParaRPr>
          </a:p>
          <a:p>
            <a:endParaRPr lang="en-US" dirty="0"/>
          </a:p>
        </p:txBody>
      </p:sp>
      <p:sp>
        <p:nvSpPr>
          <p:cNvPr id="4" name="Slide Number Placeholder 3"/>
          <p:cNvSpPr>
            <a:spLocks noGrp="1"/>
          </p:cNvSpPr>
          <p:nvPr>
            <p:ph type="sldNum" sz="quarter" idx="12"/>
          </p:nvPr>
        </p:nvSpPr>
        <p:spPr/>
        <p:txBody>
          <a:bodyPr/>
          <a:lstStyle/>
          <a:p>
            <a:pPr>
              <a:defRPr/>
            </a:pPr>
            <a:fld id="{D6AD96B3-034F-0E44-B7B5-FAB526374CDC}" type="slidenum">
              <a:rPr lang="en-US" altLang="en-US" smtClean="0"/>
              <a:pPr>
                <a:defRPr/>
              </a:pPr>
              <a:t>9</a:t>
            </a:fld>
            <a:endParaRPr lang="en-US" altLang="en-US"/>
          </a:p>
        </p:txBody>
      </p:sp>
    </p:spTree>
    <p:extLst>
      <p:ext uri="{BB962C8B-B14F-4D97-AF65-F5344CB8AC3E}">
        <p14:creationId xmlns:p14="http://schemas.microsoft.com/office/powerpoint/2010/main" val="17562461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Network">
  <a:themeElements>
    <a:clrScheme name="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Networ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sz="2000" b="1" i="0" u="none" strike="noStrike" cap="none" normalizeH="0" baseline="0">
            <a:ln>
              <a:noFill/>
            </a:ln>
            <a:solidFill>
              <a:schemeClr val="tx1"/>
            </a:solidFill>
            <a:effectLst/>
            <a:latin typeface="Courier New"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sz="2000" b="1" i="0" u="none" strike="noStrike" cap="none" normalizeH="0" baseline="0">
            <a:ln>
              <a:noFill/>
            </a:ln>
            <a:solidFill>
              <a:schemeClr val="tx1"/>
            </a:solidFill>
            <a:effectLst/>
            <a:latin typeface="Courier New" charset="0"/>
          </a:defRPr>
        </a:defPPr>
      </a:lstStyle>
    </a:lnDef>
  </a:objectDefaults>
  <a:extraClrSchemeLst>
    <a:extraClrScheme>
      <a:clrScheme name="Network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Network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Network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Network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Network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Network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Network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Network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Network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49220</TotalTime>
  <Words>3369</Words>
  <Application>Microsoft Macintosh PowerPoint</Application>
  <PresentationFormat>On-screen Show (4:3)</PresentationFormat>
  <Paragraphs>822</Paragraphs>
  <Slides>75</Slides>
  <Notes>34</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75</vt:i4>
      </vt:variant>
    </vt:vector>
  </HeadingPairs>
  <TitlesOfParts>
    <vt:vector size="85" baseType="lpstr">
      <vt:lpstr>Arial</vt:lpstr>
      <vt:lpstr>Courier</vt:lpstr>
      <vt:lpstr>Courier New</vt:lpstr>
      <vt:lpstr>Helvetica</vt:lpstr>
      <vt:lpstr>ＭＳ Ｐゴシック</vt:lpstr>
      <vt:lpstr>Symbol</vt:lpstr>
      <vt:lpstr>Times New Roman</vt:lpstr>
      <vt:lpstr>Wingdings</vt:lpstr>
      <vt:lpstr>Network</vt:lpstr>
      <vt:lpstr>Clip</vt:lpstr>
      <vt:lpstr>CS 168  Odds and Ends</vt:lpstr>
      <vt:lpstr>PowerPoint Presentation</vt:lpstr>
      <vt:lpstr>Announcements</vt:lpstr>
      <vt:lpstr>Project 3</vt:lpstr>
      <vt:lpstr>Midterm Summary</vt:lpstr>
      <vt:lpstr>Regrade Requests</vt:lpstr>
      <vt:lpstr>Agenda: Odds and Ends</vt:lpstr>
      <vt:lpstr>The Following TCP Rules….</vt:lpstr>
      <vt:lpstr>TCP Timers</vt:lpstr>
      <vt:lpstr>Use Only “Clean” Samples for ETO</vt:lpstr>
      <vt:lpstr>Example</vt:lpstr>
      <vt:lpstr>Setting RTO</vt:lpstr>
      <vt:lpstr>Example</vt:lpstr>
      <vt:lpstr>Example (Cont’d)</vt:lpstr>
      <vt:lpstr>Example (Cont’d)</vt:lpstr>
      <vt:lpstr>Why Am I Teaching You This?</vt:lpstr>
      <vt:lpstr>HTTP</vt:lpstr>
      <vt:lpstr>Hyper Text Transfer Protocol (HTTP)</vt:lpstr>
      <vt:lpstr>Steps in HTTP Request/Response</vt:lpstr>
      <vt:lpstr>Client-to-Server Communication</vt:lpstr>
      <vt:lpstr>Server-to-Client Communication</vt:lpstr>
      <vt:lpstr>HTTP is Stateless </vt:lpstr>
      <vt:lpstr>Question</vt:lpstr>
      <vt:lpstr>State in a Stateless Protocol: Cookies</vt:lpstr>
      <vt:lpstr>Where Else Do You See This Design?</vt:lpstr>
      <vt:lpstr>HTTP Performance Issues</vt:lpstr>
      <vt:lpstr>Performance Goals</vt:lpstr>
      <vt:lpstr>Solutions?</vt:lpstr>
      <vt:lpstr>Solutions?</vt:lpstr>
      <vt:lpstr>Solutions?</vt:lpstr>
      <vt:lpstr>HTTP Performance</vt:lpstr>
      <vt:lpstr>Why Not 3 RTTs?</vt:lpstr>
      <vt:lpstr>Improving HTTP Performance: Persistent Connections</vt:lpstr>
      <vt:lpstr>Persistent Connections</vt:lpstr>
      <vt:lpstr>Improving HTTP Performance: Persistent Connections</vt:lpstr>
      <vt:lpstr>Improving HTTP Performance: Concurrent Requests &amp; Responses</vt:lpstr>
      <vt:lpstr>Improving HTTP Performance: Pipelined Requests &amp; Responses</vt:lpstr>
      <vt:lpstr>Scorecard: Getting n Small Objects</vt:lpstr>
      <vt:lpstr>Scorecard: Getting n Small Objects</vt:lpstr>
      <vt:lpstr>Scorecard: Getting n Large Objects</vt:lpstr>
      <vt:lpstr>Any Questions?</vt:lpstr>
      <vt:lpstr>Improving HTTP Performance: Caching</vt:lpstr>
      <vt:lpstr>Improving HTTP Performance: Caching: How</vt:lpstr>
      <vt:lpstr>Improving HTTP Performance: Caching: How</vt:lpstr>
      <vt:lpstr>Typical Caching Interaction</vt:lpstr>
      <vt:lpstr>Improving HTTP Performance: Caching: Where?</vt:lpstr>
      <vt:lpstr>Improving HTTP Performance: Caching: Where?</vt:lpstr>
      <vt:lpstr>Improving HTTP Performance: Caching with Reverse Proxies</vt:lpstr>
      <vt:lpstr>Improving HTTP Performance: Caching with Forward Proxies</vt:lpstr>
      <vt:lpstr>Improving HTTP Performance:  Replication</vt:lpstr>
      <vt:lpstr>Improving HTTP Performance:  Content Distribution Networks</vt:lpstr>
      <vt:lpstr>Improving HTTP Performance: CDN Example – Akamai</vt:lpstr>
      <vt:lpstr> Cost-Effective Content Delivery</vt:lpstr>
      <vt:lpstr>Any Questions?</vt:lpstr>
      <vt:lpstr>Network Control Messages  </vt:lpstr>
      <vt:lpstr>ICMP</vt:lpstr>
      <vt:lpstr>Types of Control Messages</vt:lpstr>
      <vt:lpstr>Path MTU Discovery</vt:lpstr>
      <vt:lpstr>Discovering Routing via Time Exceeded</vt:lpstr>
      <vt:lpstr>Traceroute: Exploiting Time Exceeded</vt:lpstr>
      <vt:lpstr>PowerPoint Presentation</vt:lpstr>
      <vt:lpstr>PowerPoint Presentation</vt:lpstr>
      <vt:lpstr>PowerPoint Presentation</vt:lpstr>
      <vt:lpstr>PowerPoint Presentation</vt:lpstr>
      <vt:lpstr>Any Questions?</vt:lpstr>
      <vt:lpstr>Network Address Translation</vt:lpstr>
      <vt:lpstr>Sharing Single Address Across Hosts</vt:lpstr>
      <vt:lpstr>Special-Purpose Address Blocks</vt:lpstr>
      <vt:lpstr>The “Old Days”</vt:lpstr>
      <vt:lpstr>Network Address Translation (NAT)</vt:lpstr>
      <vt:lpstr>NAT (cont’d)</vt:lpstr>
      <vt:lpstr>NAT: Early Example of “Middlebox”</vt:lpstr>
      <vt:lpstr>Any Questions?</vt:lpstr>
      <vt:lpstr>Quality of Service (QoS)</vt:lpstr>
      <vt:lpstr>Summary: Current QoS Mechanisms</vt:lpstr>
    </vt:vector>
  </TitlesOfParts>
  <Company/>
  <LinksUpToDate>false</LinksUpToDate>
  <SharedDoc>false</SharedDoc>
  <HyperlinksChanged>false</HyperlinksChanged>
  <AppVersion>15.0027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168  Introduction to the Internet: Architecture and Protocols</dc:title>
  <dc:creator>shenker@icsi.berkeley.edu</dc:creator>
  <cp:lastModifiedBy>shenker@icsi.berkeley.edu</cp:lastModifiedBy>
  <cp:revision>625</cp:revision>
  <cp:lastPrinted>2016-09-07T02:02:02Z</cp:lastPrinted>
  <dcterms:created xsi:type="dcterms:W3CDTF">2015-08-26T13:04:16Z</dcterms:created>
  <dcterms:modified xsi:type="dcterms:W3CDTF">2016-10-18T21:01:16Z</dcterms:modified>
</cp:coreProperties>
</file>