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8"/>
  </p:notesMasterIdLst>
  <p:handoutMasterIdLst>
    <p:handoutMasterId r:id="rId89"/>
  </p:handoutMasterIdLst>
  <p:sldIdLst>
    <p:sldId id="1106" r:id="rId2"/>
    <p:sldId id="1108" r:id="rId3"/>
    <p:sldId id="1437" r:id="rId4"/>
    <p:sldId id="1433" r:id="rId5"/>
    <p:sldId id="1434" r:id="rId6"/>
    <p:sldId id="1441" r:id="rId7"/>
    <p:sldId id="1438" r:id="rId8"/>
    <p:sldId id="1439" r:id="rId9"/>
    <p:sldId id="1440" r:id="rId10"/>
    <p:sldId id="1442" r:id="rId11"/>
    <p:sldId id="1443" r:id="rId12"/>
    <p:sldId id="1444" r:id="rId13"/>
    <p:sldId id="1445" r:id="rId14"/>
    <p:sldId id="1446" r:id="rId15"/>
    <p:sldId id="1447" r:id="rId16"/>
    <p:sldId id="1448" r:id="rId17"/>
    <p:sldId id="1449" r:id="rId18"/>
    <p:sldId id="1450" r:id="rId19"/>
    <p:sldId id="1451" r:id="rId20"/>
    <p:sldId id="1452" r:id="rId21"/>
    <p:sldId id="1453" r:id="rId22"/>
    <p:sldId id="1454" r:id="rId23"/>
    <p:sldId id="1455" r:id="rId24"/>
    <p:sldId id="1456" r:id="rId25"/>
    <p:sldId id="1457" r:id="rId26"/>
    <p:sldId id="1458" r:id="rId27"/>
    <p:sldId id="1459" r:id="rId28"/>
    <p:sldId id="1517" r:id="rId29"/>
    <p:sldId id="1460" r:id="rId30"/>
    <p:sldId id="1461" r:id="rId31"/>
    <p:sldId id="1462" r:id="rId32"/>
    <p:sldId id="1463" r:id="rId33"/>
    <p:sldId id="1464" r:id="rId34"/>
    <p:sldId id="1465" r:id="rId35"/>
    <p:sldId id="1466" r:id="rId36"/>
    <p:sldId id="1467" r:id="rId37"/>
    <p:sldId id="1468" r:id="rId38"/>
    <p:sldId id="1469" r:id="rId39"/>
    <p:sldId id="1470" r:id="rId40"/>
    <p:sldId id="1471" r:id="rId41"/>
    <p:sldId id="1472" r:id="rId42"/>
    <p:sldId id="1473" r:id="rId43"/>
    <p:sldId id="1474" r:id="rId44"/>
    <p:sldId id="1475" r:id="rId45"/>
    <p:sldId id="1476" r:id="rId46"/>
    <p:sldId id="1477" r:id="rId47"/>
    <p:sldId id="1478" r:id="rId48"/>
    <p:sldId id="1479" r:id="rId49"/>
    <p:sldId id="1480" r:id="rId50"/>
    <p:sldId id="1481" r:id="rId51"/>
    <p:sldId id="1482" r:id="rId52"/>
    <p:sldId id="1483" r:id="rId53"/>
    <p:sldId id="1484" r:id="rId54"/>
    <p:sldId id="1485" r:id="rId55"/>
    <p:sldId id="1486" r:id="rId56"/>
    <p:sldId id="1487" r:id="rId57"/>
    <p:sldId id="1488" r:id="rId58"/>
    <p:sldId id="1489" r:id="rId59"/>
    <p:sldId id="1490" r:id="rId60"/>
    <p:sldId id="1491" r:id="rId61"/>
    <p:sldId id="1492" r:id="rId62"/>
    <p:sldId id="1516" r:id="rId63"/>
    <p:sldId id="1493" r:id="rId64"/>
    <p:sldId id="1494" r:id="rId65"/>
    <p:sldId id="1495" r:id="rId66"/>
    <p:sldId id="1496" r:id="rId67"/>
    <p:sldId id="1497" r:id="rId68"/>
    <p:sldId id="1518" r:id="rId69"/>
    <p:sldId id="1498" r:id="rId70"/>
    <p:sldId id="1499" r:id="rId71"/>
    <p:sldId id="1500" r:id="rId72"/>
    <p:sldId id="1501" r:id="rId73"/>
    <p:sldId id="1502" r:id="rId74"/>
    <p:sldId id="1503" r:id="rId75"/>
    <p:sldId id="1504" r:id="rId76"/>
    <p:sldId id="1505" r:id="rId77"/>
    <p:sldId id="1506" r:id="rId78"/>
    <p:sldId id="1507" r:id="rId79"/>
    <p:sldId id="1508" r:id="rId80"/>
    <p:sldId id="1509" r:id="rId81"/>
    <p:sldId id="1510" r:id="rId82"/>
    <p:sldId id="1511" r:id="rId83"/>
    <p:sldId id="1512" r:id="rId84"/>
    <p:sldId id="1513" r:id="rId85"/>
    <p:sldId id="1514" r:id="rId86"/>
    <p:sldId id="1515" r:id="rId8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045"/>
    <p:restoredTop sz="76963"/>
  </p:normalViewPr>
  <p:slideViewPr>
    <p:cSldViewPr>
      <p:cViewPr>
        <p:scale>
          <a:sx n="85" d="100"/>
          <a:sy n="85" d="100"/>
        </p:scale>
        <p:origin x="0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commentAuthors" Target="commentAuthors.xml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1.xml"/><Relationship Id="rId4" Type="http://schemas.openxmlformats.org/officeDocument/2006/relationships/slide" Target="slides/slide64.xml"/><Relationship Id="rId5" Type="http://schemas.openxmlformats.org/officeDocument/2006/relationships/slide" Target="slides/slide65.xml"/><Relationship Id="rId1" Type="http://schemas.openxmlformats.org/officeDocument/2006/relationships/slide" Target="slides/slide59.xml"/><Relationship Id="rId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3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A63250-4A4F-F646-A2F0-C29CC4653AA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1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64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DE71AEB-FC9F-D748-82B4-9AD9B06FD5ED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5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303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0AC3E-A652-A74A-B616-E5AD733F610D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400" b="1" dirty="0" smtClean="0">
                <a:ea typeface="ＭＳ Ｐゴシック" charset="0"/>
                <a:cs typeface="ＭＳ Ｐゴシック" charset="0"/>
              </a:rPr>
              <a:t>Picture</a:t>
            </a:r>
            <a:r>
              <a:rPr lang="en-US" sz="2400" b="1" baseline="0" dirty="0" smtClean="0">
                <a:ea typeface="ＭＳ Ｐゴシック" charset="0"/>
                <a:cs typeface="ＭＳ Ｐゴシック" charset="0"/>
              </a:rPr>
              <a:t> not realistic!!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4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02C8B5-4EBB-6749-8004-B4BDBE24C752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7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84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this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2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978C27-07F7-AF4A-8B89-42352EB4CE52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4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99E3860-2950-8841-A73D-B0C41387AFAF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16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90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5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20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6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83210-8C26-144A-87C2-0F9DC2BFD15A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55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3E0939-3483-BF41-9B89-B3C45A1CCA9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1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8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01D55E-7558-FA4C-9D3F-37F2A98B6344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F99B78-CA1E-BA48-A938-FC6B13230ECD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Deceptively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complicated….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08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about these options?</a:t>
            </a:r>
          </a:p>
          <a:p>
            <a:endParaRPr lang="en-US" dirty="0" smtClean="0"/>
          </a:p>
          <a:p>
            <a:r>
              <a:rPr lang="en-US" dirty="0" smtClean="0"/>
              <a:t>Which one is obviously bad?</a:t>
            </a:r>
          </a:p>
          <a:p>
            <a:endParaRPr lang="en-US" dirty="0" smtClean="0"/>
          </a:p>
          <a:p>
            <a:r>
              <a:rPr lang="en-US" dirty="0" smtClean="0"/>
              <a:t>What do you think about</a:t>
            </a:r>
            <a:r>
              <a:rPr lang="en-US" baseline="0" dirty="0" smtClean="0"/>
              <a:t> the other ones?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1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ECDA1C-6756-6341-9EC3-07C3F98B28FD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10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2AF038-8152-1F4D-974A-8FCC5B579BDE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21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64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98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40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653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7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46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1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D764017-9695-6E4E-BA5B-604F8CA13258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5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423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8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7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CB0AF9-070E-284C-A561-46B458C4AD5B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3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r>
              <a:rPr lang="en-US" baseline="0" dirty="0" smtClean="0"/>
              <a:t> collapse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0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9AEE60-1D50-4A40-AC36-1EC93551760C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0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Congestion Control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Flow Control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Congestion Control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Flow control</a:t>
            </a:r>
            <a:r>
              <a:rPr lang="en-US" dirty="0">
                <a:latin typeface="Arial" charset="0"/>
              </a:rPr>
              <a:t> keeps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one</a:t>
            </a:r>
            <a:r>
              <a:rPr lang="en-US" i="1" dirty="0">
                <a:latin typeface="Arial" charset="0"/>
              </a:rPr>
              <a:t> fast sender</a:t>
            </a:r>
            <a:r>
              <a:rPr lang="en-US" dirty="0">
                <a:latin typeface="Arial" charset="0"/>
              </a:rPr>
              <a:t> from overwhelming </a:t>
            </a:r>
            <a:r>
              <a:rPr lang="en-US" i="1" dirty="0">
                <a:latin typeface="Arial" charset="0"/>
              </a:rPr>
              <a:t>a slow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receiver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Controlled by Advertised Window</a:t>
            </a:r>
            <a:endParaRPr lang="en-US" dirty="0">
              <a:latin typeface="Arial" charset="0"/>
            </a:endParaRPr>
          </a:p>
          <a:p>
            <a:pPr>
              <a:buClr>
                <a:schemeClr val="tx2"/>
              </a:buClr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Congestion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control</a:t>
            </a:r>
            <a:r>
              <a:rPr lang="en-US" dirty="0">
                <a:latin typeface="Arial" charset="0"/>
              </a:rPr>
              <a:t> keeps a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set</a:t>
            </a:r>
            <a:r>
              <a:rPr lang="en-US" i="1" dirty="0">
                <a:latin typeface="Arial" charset="0"/>
              </a:rPr>
              <a:t> of senders</a:t>
            </a:r>
            <a:r>
              <a:rPr lang="en-US" dirty="0">
                <a:latin typeface="Arial" charset="0"/>
              </a:rPr>
              <a:t> from overloading the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network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Controlled by “congestion window” (TBD)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This lecture focuses on congestion window, not Advertised Window</a:t>
            </a:r>
            <a:endParaRPr lang="en-US" dirty="0">
              <a:latin typeface="Arial" charset="0"/>
            </a:endParaRPr>
          </a:p>
        </p:txBody>
      </p:sp>
      <p:sp>
        <p:nvSpPr>
          <p:cNvPr id="604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5C75BF2-33E2-6046-B456-BEBB8FA7E70C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Congestion is Natural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Because Internet traffic is </a:t>
            </a:r>
            <a:r>
              <a:rPr lang="en-US" b="1" dirty="0" err="1">
                <a:latin typeface="Arial" charset="0"/>
              </a:rPr>
              <a:t>bursty</a:t>
            </a:r>
            <a:r>
              <a:rPr lang="en-US" b="1" dirty="0" smtClean="0">
                <a:latin typeface="Arial" charset="0"/>
              </a:rPr>
              <a:t>!</a:t>
            </a:r>
          </a:p>
          <a:p>
            <a:pPr lvl="1"/>
            <a:r>
              <a:rPr lang="en-US" dirty="0" smtClean="0">
                <a:latin typeface="Arial" charset="0"/>
              </a:rPr>
              <a:t>Stat mux cannot completely smooth out aggregate</a:t>
            </a:r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many packets arrive in a short period of time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node cannot keep up with the arriving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traffic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A571B5-9102-4645-A8E0-5905A9BCFE40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06638" y="4630738"/>
            <a:ext cx="4914900" cy="2151062"/>
            <a:chOff x="2306638" y="4630738"/>
            <a:chExt cx="4914900" cy="2151062"/>
          </a:xfrm>
        </p:grpSpPr>
        <p:grpSp>
          <p:nvGrpSpPr>
            <p:cNvPr id="62468" name="Group 4"/>
            <p:cNvGrpSpPr>
              <a:grpSpLocks/>
            </p:cNvGrpSpPr>
            <p:nvPr/>
          </p:nvGrpSpPr>
          <p:grpSpPr bwMode="auto">
            <a:xfrm>
              <a:off x="3881438" y="5130800"/>
              <a:ext cx="1735137" cy="1193800"/>
              <a:chOff x="10808" y="10250"/>
              <a:chExt cx="1018" cy="403"/>
            </a:xfrm>
          </p:grpSpPr>
          <p:sp>
            <p:nvSpPr>
              <p:cNvPr id="62473" name="Rectangle 5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4" name="Freeform 6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>
                  <a:gd name="T0" fmla="*/ 0 w 855"/>
                  <a:gd name="T1" fmla="*/ 0 h 390"/>
                  <a:gd name="T2" fmla="*/ 158 w 855"/>
                  <a:gd name="T3" fmla="*/ 0 h 390"/>
                  <a:gd name="T4" fmla="*/ 158 w 855"/>
                  <a:gd name="T5" fmla="*/ 316 h 390"/>
                  <a:gd name="T6" fmla="*/ 8 w 855"/>
                  <a:gd name="T7" fmla="*/ 316 h 3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5"/>
                  <a:gd name="T13" fmla="*/ 0 h 390"/>
                  <a:gd name="T14" fmla="*/ 855 w 855"/>
                  <a:gd name="T15" fmla="*/ 390 h 3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5" name="Line 7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6" name="Line 8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7" name="Line 9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8" name="Line 10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11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Line 12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Line 13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Line 14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3" name="Line 15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69" name="Freeform 16"/>
            <p:cNvSpPr>
              <a:spLocks/>
            </p:cNvSpPr>
            <p:nvPr/>
          </p:nvSpPr>
          <p:spPr bwMode="auto">
            <a:xfrm>
              <a:off x="2344738" y="4630738"/>
              <a:ext cx="1574800" cy="844550"/>
            </a:xfrm>
            <a:custGeom>
              <a:avLst/>
              <a:gdLst>
                <a:gd name="T0" fmla="*/ 0 w 992"/>
                <a:gd name="T1" fmla="*/ 0 h 532"/>
                <a:gd name="T2" fmla="*/ 2147483647 w 992"/>
                <a:gd name="T3" fmla="*/ 2147483647 h 532"/>
                <a:gd name="T4" fmla="*/ 2147483647 w 992"/>
                <a:gd name="T5" fmla="*/ 2147483647 h 532"/>
                <a:gd name="T6" fmla="*/ 0 60000 65536"/>
                <a:gd name="T7" fmla="*/ 0 60000 65536"/>
                <a:gd name="T8" fmla="*/ 0 60000 65536"/>
                <a:gd name="T9" fmla="*/ 0 w 992"/>
                <a:gd name="T10" fmla="*/ 0 h 532"/>
                <a:gd name="T11" fmla="*/ 992 w 992"/>
                <a:gd name="T12" fmla="*/ 532 h 5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532">
                  <a:moveTo>
                    <a:pt x="0" y="0"/>
                  </a:moveTo>
                  <a:cubicBezTo>
                    <a:pt x="123" y="173"/>
                    <a:pt x="246" y="346"/>
                    <a:pt x="411" y="435"/>
                  </a:cubicBezTo>
                  <a:cubicBezTo>
                    <a:pt x="576" y="524"/>
                    <a:pt x="784" y="528"/>
                    <a:pt x="992" y="53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Freeform 17"/>
            <p:cNvSpPr>
              <a:spLocks/>
            </p:cNvSpPr>
            <p:nvPr/>
          </p:nvSpPr>
          <p:spPr bwMode="auto">
            <a:xfrm flipV="1">
              <a:off x="2344738" y="5937250"/>
              <a:ext cx="1574800" cy="844550"/>
            </a:xfrm>
            <a:custGeom>
              <a:avLst/>
              <a:gdLst>
                <a:gd name="T0" fmla="*/ 0 w 992"/>
                <a:gd name="T1" fmla="*/ 0 h 532"/>
                <a:gd name="T2" fmla="*/ 2147483647 w 992"/>
                <a:gd name="T3" fmla="*/ 2147483647 h 532"/>
                <a:gd name="T4" fmla="*/ 2147483647 w 992"/>
                <a:gd name="T5" fmla="*/ 2147483647 h 532"/>
                <a:gd name="T6" fmla="*/ 0 60000 65536"/>
                <a:gd name="T7" fmla="*/ 0 60000 65536"/>
                <a:gd name="T8" fmla="*/ 0 60000 65536"/>
                <a:gd name="T9" fmla="*/ 0 w 992"/>
                <a:gd name="T10" fmla="*/ 0 h 532"/>
                <a:gd name="T11" fmla="*/ 992 w 992"/>
                <a:gd name="T12" fmla="*/ 532 h 5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532">
                  <a:moveTo>
                    <a:pt x="0" y="0"/>
                  </a:moveTo>
                  <a:cubicBezTo>
                    <a:pt x="123" y="173"/>
                    <a:pt x="246" y="346"/>
                    <a:pt x="411" y="435"/>
                  </a:cubicBezTo>
                  <a:cubicBezTo>
                    <a:pt x="576" y="524"/>
                    <a:pt x="784" y="528"/>
                    <a:pt x="992" y="53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Line 18"/>
            <p:cNvSpPr>
              <a:spLocks noChangeShapeType="1"/>
            </p:cNvSpPr>
            <p:nvPr/>
          </p:nvSpPr>
          <p:spPr bwMode="auto">
            <a:xfrm>
              <a:off x="2306638" y="5707063"/>
              <a:ext cx="1612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Line 19"/>
            <p:cNvSpPr>
              <a:spLocks noChangeShapeType="1"/>
            </p:cNvSpPr>
            <p:nvPr/>
          </p:nvSpPr>
          <p:spPr bwMode="auto">
            <a:xfrm>
              <a:off x="5608638" y="5707063"/>
              <a:ext cx="1612900" cy="0"/>
            </a:xfrm>
            <a:prstGeom prst="line">
              <a:avLst/>
            </a:prstGeom>
            <a:noFill/>
            <a:ln w="63500">
              <a:solidFill>
                <a:srgbClr val="FF33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4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Congestion is Harmful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51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0500DA-474C-EF48-A323-720A51A76023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4515" name="Freeform 3"/>
          <p:cNvSpPr>
            <a:spLocks/>
          </p:cNvSpPr>
          <p:nvPr/>
        </p:nvSpPr>
        <p:spPr bwMode="auto">
          <a:xfrm>
            <a:off x="1768475" y="3414713"/>
            <a:ext cx="2687638" cy="1516062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81000" y="3632200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Average</a:t>
            </a:r>
          </a:p>
          <a:p>
            <a:r>
              <a:rPr lang="en-US" sz="1600" b="0">
                <a:latin typeface="Comic Sans MS" charset="0"/>
              </a:rPr>
              <a:t>Packet delay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228975" y="48768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18" name="Freeform 6"/>
          <p:cNvSpPr>
            <a:spLocks/>
          </p:cNvSpPr>
          <p:nvPr/>
        </p:nvSpPr>
        <p:spPr bwMode="auto">
          <a:xfrm>
            <a:off x="1768475" y="3414713"/>
            <a:ext cx="2309813" cy="1481137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4105275" y="3252788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899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0" dirty="0">
                <a:latin typeface="+mn-lt"/>
                <a:ea typeface="+mn-ea"/>
                <a:cs typeface="+mn-cs"/>
              </a:rPr>
              <a:t>Typical </a:t>
            </a:r>
            <a:r>
              <a:rPr lang="en-US" sz="3200" b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queuing system</a:t>
            </a:r>
            <a:r>
              <a:rPr lang="en-US" sz="3200" b="0" dirty="0">
                <a:latin typeface="+mn-lt"/>
                <a:ea typeface="+mn-ea"/>
                <a:cs typeface="+mn-cs"/>
              </a:rPr>
              <a:t> with </a:t>
            </a:r>
            <a:r>
              <a:rPr lang="en-US" sz="3200" b="0" dirty="0" err="1">
                <a:latin typeface="+mn-lt"/>
                <a:ea typeface="+mn-ea"/>
                <a:cs typeface="+mn-cs"/>
              </a:rPr>
              <a:t>bursty</a:t>
            </a:r>
            <a:r>
              <a:rPr lang="en-US" sz="3200" b="0" dirty="0">
                <a:latin typeface="+mn-lt"/>
                <a:ea typeface="+mn-ea"/>
                <a:cs typeface="+mn-cs"/>
              </a:rPr>
              <a:t> arrivals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57200" y="6143625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CC0000"/>
                </a:solidFill>
                <a:latin typeface="Helvetica" charset="0"/>
              </a:rPr>
              <a:t>Must balance utilization versus delay and loss</a:t>
            </a:r>
          </a:p>
        </p:txBody>
      </p:sp>
      <p:sp>
        <p:nvSpPr>
          <p:cNvPr id="64522" name="Freeform 3"/>
          <p:cNvSpPr>
            <a:spLocks/>
          </p:cNvSpPr>
          <p:nvPr/>
        </p:nvSpPr>
        <p:spPr bwMode="auto">
          <a:xfrm>
            <a:off x="6075363" y="3438525"/>
            <a:ext cx="2687637" cy="1516063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Text Box 4"/>
          <p:cNvSpPr txBox="1">
            <a:spLocks noChangeArrowheads="1"/>
          </p:cNvSpPr>
          <p:nvPr/>
        </p:nvSpPr>
        <p:spPr bwMode="auto">
          <a:xfrm>
            <a:off x="4805363" y="3656013"/>
            <a:ext cx="1254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Average</a:t>
            </a:r>
          </a:p>
          <a:p>
            <a:r>
              <a:rPr lang="en-US" sz="1600" b="0">
                <a:latin typeface="Comic Sans MS" charset="0"/>
              </a:rPr>
              <a:t>Packet loss</a:t>
            </a:r>
          </a:p>
        </p:txBody>
      </p:sp>
      <p:sp>
        <p:nvSpPr>
          <p:cNvPr id="64524" name="Text Box 5"/>
          <p:cNvSpPr txBox="1">
            <a:spLocks noChangeArrowheads="1"/>
          </p:cNvSpPr>
          <p:nvPr/>
        </p:nvSpPr>
        <p:spPr bwMode="auto">
          <a:xfrm>
            <a:off x="7535863" y="4900613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25" name="Freeform 6"/>
          <p:cNvSpPr>
            <a:spLocks/>
          </p:cNvSpPr>
          <p:nvPr/>
        </p:nvSpPr>
        <p:spPr bwMode="auto">
          <a:xfrm>
            <a:off x="6075363" y="3462337"/>
            <a:ext cx="3449637" cy="1490663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7"/>
          <p:cNvSpPr>
            <a:spLocks noChangeShapeType="1"/>
          </p:cNvSpPr>
          <p:nvPr/>
        </p:nvSpPr>
        <p:spPr bwMode="auto">
          <a:xfrm>
            <a:off x="8412163" y="3276600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Freeform 1"/>
          <p:cNvSpPr>
            <a:spLocks/>
          </p:cNvSpPr>
          <p:nvPr/>
        </p:nvSpPr>
        <p:spPr bwMode="auto">
          <a:xfrm>
            <a:off x="4503738" y="384175"/>
            <a:ext cx="3575050" cy="620713"/>
          </a:xfrm>
          <a:custGeom>
            <a:avLst/>
            <a:gdLst>
              <a:gd name="T0" fmla="*/ 2333068 w 3574916"/>
              <a:gd name="T1" fmla="*/ 0 h 620358"/>
              <a:gd name="T2" fmla="*/ 3470069 w 3574916"/>
              <a:gd name="T3" fmla="*/ 561193 h 620358"/>
              <a:gd name="T4" fmla="*/ 0 w 3574916"/>
              <a:gd name="T5" fmla="*/ 324901 h 6203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74916" h="620358">
                <a:moveTo>
                  <a:pt x="2333068" y="0"/>
                </a:moveTo>
                <a:cubicBezTo>
                  <a:pt x="3095991" y="253521"/>
                  <a:pt x="3858914" y="507043"/>
                  <a:pt x="3470069" y="561193"/>
                </a:cubicBezTo>
                <a:cubicBezTo>
                  <a:pt x="3081224" y="615343"/>
                  <a:pt x="1757184" y="735950"/>
                  <a:pt x="0" y="32490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Huge Literature 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mid-80s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Jacobson 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saved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Internet with CC</a:t>
            </a:r>
          </a:p>
          <a:p>
            <a:pPr lvl="1">
              <a:buClr>
                <a:schemeClr val="tx2"/>
              </a:buClr>
            </a:pP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His group and the DEC group came up with similar ideas</a:t>
            </a:r>
          </a:p>
          <a:p>
            <a:pPr lvl="1">
              <a:buClr>
                <a:schemeClr val="tx2"/>
              </a:buClr>
            </a:pP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His went right into BSD, and changed the world</a:t>
            </a:r>
            <a:endParaRPr lang="en-US" altLang="ja-JP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7">
              <a:buClr>
                <a:schemeClr val="tx2"/>
              </a:buClr>
            </a:pPr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Clean problem, infinite variations possible</a:t>
            </a:r>
          </a:p>
          <a:p>
            <a:pPr lvl="6">
              <a:buClr>
                <a:schemeClr val="tx2"/>
              </a:buClr>
            </a:pP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Recent resurgence of interest after brief lag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New methods (ML, performance-oriented)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New context (datacenter networks)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New pressure for high-performance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Takes Care of Congestion?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Network?</a:t>
            </a:r>
          </a:p>
          <a:p>
            <a:pPr lvl="3"/>
            <a:endParaRPr lang="en-US" dirty="0"/>
          </a:p>
          <a:p>
            <a:r>
              <a:rPr lang="en-US" dirty="0" smtClean="0"/>
              <a:t>End hosts?</a:t>
            </a:r>
          </a:p>
          <a:p>
            <a:pPr marL="1373187" lvl="4" indent="0">
              <a:buNone/>
            </a:pPr>
            <a:endParaRPr lang="en-US" dirty="0"/>
          </a:p>
          <a:p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b="1" dirty="0" smtClean="0"/>
              <a:t>hosts</a:t>
            </a:r>
            <a:r>
              <a:rPr lang="en-US" dirty="0" smtClean="0"/>
              <a:t> adjust sending rate</a:t>
            </a:r>
          </a:p>
          <a:p>
            <a:pPr lvl="4"/>
            <a:endParaRPr lang="en-US" dirty="0"/>
          </a:p>
          <a:p>
            <a:r>
              <a:rPr lang="en-US" dirty="0" smtClean="0"/>
              <a:t>Based on </a:t>
            </a:r>
            <a:r>
              <a:rPr lang="en-US" i="1" dirty="0" smtClean="0"/>
              <a:t>implicit</a:t>
            </a:r>
            <a:r>
              <a:rPr lang="en-US" dirty="0" smtClean="0"/>
              <a:t> feedback from </a:t>
            </a:r>
            <a:r>
              <a:rPr lang="en-US" b="1" dirty="0" smtClean="0"/>
              <a:t>network</a:t>
            </a:r>
          </a:p>
          <a:p>
            <a:pPr lvl="1"/>
            <a:r>
              <a:rPr lang="en-US" dirty="0" smtClean="0"/>
              <a:t>Implicit: router drops packets because its buffer overflows, not because it is trying to send message</a:t>
            </a:r>
          </a:p>
          <a:p>
            <a:pPr lvl="1"/>
            <a:r>
              <a:rPr lang="en-US" dirty="0" smtClean="0"/>
              <a:t>Later I might discuss various methods for explicit feedback where router purposely tells hosts about congestion</a:t>
            </a:r>
          </a:p>
          <a:p>
            <a:pPr lvl="2"/>
            <a:endParaRPr lang="en-US" dirty="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Hosts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probe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network to test level of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Speed up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no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Slow down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6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Drawbacks</a:t>
            </a:r>
            <a:endParaRPr lang="en-US" dirty="0">
              <a:latin typeface="Arial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Suboptimal (always above or below optimal point)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Relies on end system cooperation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Messy dynamics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end systems adjusting at the same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Large, complicated dynamical system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Miraculous it works at all!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Ignores economics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Who should get the bandwidth?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BC36EC-9EB6-B24E-B095-6E3E415885D0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TCP in the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rate only limited by flow control</a:t>
            </a:r>
          </a:p>
          <a:p>
            <a:pPr lvl="1"/>
            <a:r>
              <a:rPr lang="en-US" dirty="0" smtClean="0"/>
              <a:t>Dropped packets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enders (repeatedly!) retransmit </a:t>
            </a:r>
          </a:p>
          <a:p>
            <a:endParaRPr lang="en-US" dirty="0" smtClean="0"/>
          </a:p>
          <a:p>
            <a:r>
              <a:rPr lang="en-US" dirty="0" smtClean="0"/>
              <a:t>Led to “congestion collapse” in Oct. 1986</a:t>
            </a:r>
          </a:p>
          <a:p>
            <a:pPr lvl="1"/>
            <a:r>
              <a:rPr lang="en-US" dirty="0" smtClean="0"/>
              <a:t>Throughput on the NSF network dropped from 32Kbits/s to 40bits/sec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“Fixed” by Van Jacobson’s development of TCP’s congestion control (CC) algorithms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41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Jacobson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Leader of the networking research group at LBL</a:t>
            </a:r>
          </a:p>
          <a:p>
            <a:r>
              <a:rPr lang="en-US" dirty="0" smtClean="0"/>
              <a:t>Many contributions to the early TCP/IP stack</a:t>
            </a:r>
          </a:p>
          <a:p>
            <a:pPr lvl="1"/>
            <a:r>
              <a:rPr lang="en-US" dirty="0" smtClean="0"/>
              <a:t>Most notably congestion control</a:t>
            </a:r>
          </a:p>
          <a:p>
            <a:r>
              <a:rPr lang="en-US" dirty="0" smtClean="0"/>
              <a:t>Creator of many widely used network tools</a:t>
            </a:r>
          </a:p>
          <a:p>
            <a:pPr lvl="1"/>
            <a:r>
              <a:rPr lang="en-US" dirty="0" err="1" smtClean="0"/>
              <a:t>Traceroute</a:t>
            </a:r>
            <a:r>
              <a:rPr lang="en-US" dirty="0" smtClean="0"/>
              <a:t>, </a:t>
            </a:r>
            <a:r>
              <a:rPr lang="en-US" dirty="0" err="1" smtClean="0"/>
              <a:t>tcpdump</a:t>
            </a:r>
            <a:r>
              <a:rPr lang="en-US" dirty="0" smtClean="0"/>
              <a:t>, </a:t>
            </a:r>
            <a:r>
              <a:rPr lang="en-US" dirty="0" err="1" smtClean="0"/>
              <a:t>pathchar</a:t>
            </a:r>
            <a:r>
              <a:rPr lang="en-US" dirty="0" smtClean="0"/>
              <a:t>, Berkeley Packet Filter</a:t>
            </a:r>
            <a:endParaRPr lang="en-US" dirty="0"/>
          </a:p>
          <a:p>
            <a:r>
              <a:rPr lang="en-US" sz="2600" dirty="0" smtClean="0"/>
              <a:t>Later Chief Scientist at Cisco, then Fellow at PARC</a:t>
            </a:r>
          </a:p>
          <a:p>
            <a:r>
              <a:rPr lang="en-US" sz="2600" dirty="0" smtClean="0"/>
              <a:t>Now a member of the Borg (I mean Google)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81000"/>
            <a:ext cx="15911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Jacobson’s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adapt the window size in response to congestion</a:t>
            </a:r>
          </a:p>
          <a:p>
            <a:endParaRPr lang="en-US" dirty="0"/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 smtClean="0"/>
              <a:t>Required </a:t>
            </a:r>
            <a:r>
              <a:rPr lang="en-US" dirty="0"/>
              <a:t>no upgrades to routers or applications!</a:t>
            </a:r>
          </a:p>
          <a:p>
            <a:pPr lvl="1"/>
            <a:r>
              <a:rPr lang="en-US" dirty="0" smtClean="0"/>
              <a:t>Patch </a:t>
            </a:r>
            <a:r>
              <a:rPr lang="en-US" dirty="0"/>
              <a:t>of a few lines of code to TCP implementations</a:t>
            </a:r>
          </a:p>
          <a:p>
            <a:endParaRPr lang="en-US" dirty="0"/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3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These </a:t>
            </a:r>
            <a:r>
              <a:rPr lang="en-US" dirty="0"/>
              <a:t>W</a:t>
            </a:r>
            <a:r>
              <a:rPr lang="en-US" dirty="0" smtClean="0"/>
              <a:t>indows…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CWND</a:t>
            </a:r>
          </a:p>
          <a:p>
            <a:pPr lvl="1"/>
            <a:r>
              <a:rPr lang="en-US" dirty="0"/>
              <a:t>How many bytes can be sent without overflowing routers</a:t>
            </a:r>
          </a:p>
          <a:p>
            <a:pPr lvl="1"/>
            <a:r>
              <a:rPr lang="en-US" dirty="0"/>
              <a:t>Computed by the sender using congestion control algorithm</a:t>
            </a:r>
          </a:p>
          <a:p>
            <a:pPr lvl="4"/>
            <a:endParaRPr lang="en-US" dirty="0"/>
          </a:p>
          <a:p>
            <a:r>
              <a:rPr lang="en-US" dirty="0"/>
              <a:t>Flow control window: </a:t>
            </a:r>
            <a:r>
              <a:rPr lang="en-US" dirty="0" err="1"/>
              <a:t>AdvertisedWindow</a:t>
            </a:r>
            <a:r>
              <a:rPr lang="en-US" dirty="0"/>
              <a:t> (RWND) </a:t>
            </a:r>
          </a:p>
          <a:p>
            <a:pPr lvl="1"/>
            <a:r>
              <a:rPr lang="en-US" dirty="0"/>
              <a:t>How many bytes can be sent without overflowing receiver’s buffers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pPr lvl="4"/>
            <a:endParaRPr lang="en-US" dirty="0"/>
          </a:p>
          <a:p>
            <a:r>
              <a:rPr lang="en-US" dirty="0"/>
              <a:t>Sender-side window = minimum{CWND,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56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will talk about CWND in units of MSS </a:t>
            </a:r>
          </a:p>
          <a:p>
            <a:pPr lvl="1"/>
            <a:r>
              <a:rPr lang="en-US" dirty="0" smtClean="0"/>
              <a:t>(Recall MSS: Maximum </a:t>
            </a:r>
            <a:r>
              <a:rPr lang="en-US" dirty="0"/>
              <a:t>Segment Size, the amount of payload data in a TCP </a:t>
            </a:r>
            <a:r>
              <a:rPr lang="en-US" dirty="0" smtClean="0"/>
              <a:t>packet)</a:t>
            </a:r>
          </a:p>
          <a:p>
            <a:pPr lvl="1"/>
            <a:r>
              <a:rPr lang="en-US" dirty="0"/>
              <a:t>This is only for pedagogical purposes</a:t>
            </a:r>
          </a:p>
          <a:p>
            <a:pPr lvl="1"/>
            <a:endParaRPr lang="en-US" sz="2000" dirty="0" smtClean="0"/>
          </a:p>
          <a:p>
            <a:pPr lvl="3"/>
            <a:endParaRPr lang="en-US" sz="1600" dirty="0" smtClean="0"/>
          </a:p>
          <a:p>
            <a:r>
              <a:rPr lang="en-US" dirty="0" smtClean="0"/>
              <a:t>Keep in mind that real implementations maintain CWND in bytes</a:t>
            </a:r>
          </a:p>
        </p:txBody>
      </p:sp>
    </p:spTree>
    <p:extLst>
      <p:ext uri="{BB962C8B-B14F-4D97-AF65-F5344CB8AC3E}">
        <p14:creationId xmlns:p14="http://schemas.microsoft.com/office/powerpoint/2010/main" val="86179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Basics of TCP Congestion Control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Congestion </a:t>
            </a:r>
            <a:r>
              <a:rPr lang="en-US" dirty="0">
                <a:latin typeface="Arial" charset="0"/>
              </a:rPr>
              <a:t>window (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Maximum # of unacknowledged bytes to have in flight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Adapting </a:t>
            </a:r>
            <a:r>
              <a:rPr lang="en-US" dirty="0">
                <a:latin typeface="Arial" charset="0"/>
              </a:rPr>
              <a:t>the congestion window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upon lack of congestion: optimistic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exploration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Decrease upon detecting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how do you detect congestion?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B0E237B-A9DE-9448-B0E7-0A7316DA9E38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could tell </a:t>
            </a:r>
            <a:r>
              <a:rPr lang="en-US" dirty="0" smtClean="0">
                <a:latin typeface="Arial" charset="0"/>
              </a:rPr>
              <a:t>source (</a:t>
            </a:r>
            <a:r>
              <a:rPr lang="en-US" dirty="0">
                <a:latin typeface="Arial" charset="0"/>
              </a:rPr>
              <a:t>ICMP Source Quench)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Risky, because during times of overload the signal itself could be dropped (and add to congestion)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Packet delays go up (knee of load-delay curve)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Tricky: noisy signal (delay often varies considerably)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Packet loss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Fail-safe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signal that TCP already has to detect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Complication: non-congestive loss (checksum errors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Complication: reordered packets look like congestion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C6D3FF-EF17-664B-B274-48CDDA9D7320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Duplicate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ACKs: isolated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getting ACKs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Timeout: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possible disaster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enough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have suffered several losses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to Adjust CWND?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Consequences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over-sized window much worse than having an under-sized window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Over-sized window: packets dropped and retransmitted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Under-sized window: somewhat lower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throughput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Approach: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Gentle increase when uncongested (exploration)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Rapid decrease when congested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237CBEE-4F61-1F4A-B0B4-309853BE90EB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6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Increase, </a:t>
            </a:r>
            <a:r>
              <a:rPr lang="en-US" dirty="0" err="1" smtClean="0"/>
              <a:t>Mult</a:t>
            </a:r>
            <a:r>
              <a:rPr lang="en-US" dirty="0" smtClean="0"/>
              <a:t>. Dec.: </a:t>
            </a:r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success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last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window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data, increase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by one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MSS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That is, if W packets in a row have been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I can increase W by one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Multiplicative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loss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detected by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divide congestion window in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half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Leads to the TCP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Sawtooth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75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5D4A7-20C3-D743-965A-22410DB007B4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5" name="Freeform 3"/>
          <p:cNvSpPr>
            <a:spLocks/>
          </p:cNvSpPr>
          <p:nvPr/>
        </p:nvSpPr>
        <p:spPr bwMode="auto">
          <a:xfrm>
            <a:off x="1143000" y="2286000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Freeform 4"/>
          <p:cNvSpPr>
            <a:spLocks/>
          </p:cNvSpPr>
          <p:nvPr/>
        </p:nvSpPr>
        <p:spPr bwMode="auto">
          <a:xfrm>
            <a:off x="1143000" y="34290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123113" y="5334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69913" y="175260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3733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3733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9624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75125" y="4465638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halved</a:t>
            </a: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29718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56388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670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7848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2498725" y="266065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7791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This has been incredibly successful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Leads to the theoretical puzzle:</a:t>
            </a:r>
          </a:p>
          <a:p>
            <a:endParaRPr lang="en-US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b="1" i="1" dirty="0">
                <a:latin typeface="Arial" charset="0"/>
              </a:rPr>
              <a:t>If TCP congestion control is the answer, </a:t>
            </a:r>
          </a:p>
          <a:p>
            <a:pPr algn="ctr">
              <a:buFontTx/>
              <a:buNone/>
            </a:pPr>
            <a:r>
              <a:rPr lang="en-US" b="1" i="1" dirty="0">
                <a:latin typeface="Arial" charset="0"/>
              </a:rPr>
              <a:t>then what was the question?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The “question” has less to do with it being optimal for anything, than with: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Asymmetric search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Robustness over wide range of conditions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0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6653A21-8D8D-4146-8E4A-775BDCBF69FA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6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Regrade requests due on Monday midnight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Fill out Project 3 question. Easiest 1% of your grade you ever get.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CS194-30: Practical </a:t>
            </a:r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Based around 2 or 3 projects (Weaver and McCauley)</a:t>
            </a:r>
          </a:p>
          <a:p>
            <a:pPr lvl="2"/>
            <a:r>
              <a:rPr lang="en-US" dirty="0" smtClean="0"/>
              <a:t>SDN, NSA-in-a-box, Novel Architecture?</a:t>
            </a:r>
          </a:p>
          <a:p>
            <a:pPr lvl="1"/>
            <a:r>
              <a:rPr lang="en-US" dirty="0" smtClean="0"/>
              <a:t>Perhaps a short reading section in between</a:t>
            </a:r>
          </a:p>
          <a:p>
            <a:pPr lvl="1"/>
            <a:r>
              <a:rPr lang="en-US" dirty="0" smtClean="0"/>
              <a:t>Admission by application (only 20 students)</a:t>
            </a:r>
            <a:endParaRPr lang="en-US" dirty="0" smtClean="0"/>
          </a:p>
          <a:p>
            <a:pPr lvl="1"/>
            <a:r>
              <a:rPr lang="en-US" dirty="0" smtClean="0"/>
              <a:t>More information next week</a:t>
            </a:r>
          </a:p>
          <a:p>
            <a:pPr lvl="3"/>
            <a:endParaRPr lang="en-US" dirty="0"/>
          </a:p>
          <a:p>
            <a:r>
              <a:rPr lang="en-US" dirty="0" smtClean="0"/>
              <a:t>Project 3: out by weekend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throughput results from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control determines window size</a:t>
            </a:r>
          </a:p>
          <a:p>
            <a:endParaRPr lang="en-US" dirty="0"/>
          </a:p>
          <a:p>
            <a:r>
              <a:rPr lang="en-US" dirty="0" smtClean="0"/>
              <a:t>Window size determines throughput (W/RTT)</a:t>
            </a:r>
          </a:p>
          <a:p>
            <a:endParaRPr lang="en-US" dirty="0"/>
          </a:p>
          <a:p>
            <a:r>
              <a:rPr lang="en-US" dirty="0" smtClean="0"/>
              <a:t>So what throughput does TCP produce?</a:t>
            </a:r>
          </a:p>
          <a:p>
            <a:endParaRPr lang="en-US" dirty="0"/>
          </a:p>
          <a:p>
            <a:r>
              <a:rPr lang="en-US" dirty="0" smtClean="0"/>
              <a:t>Depends on:</a:t>
            </a:r>
          </a:p>
          <a:p>
            <a:pPr lvl="1"/>
            <a:r>
              <a:rPr lang="en-US" dirty="0" smtClean="0"/>
              <a:t>RTT</a:t>
            </a:r>
          </a:p>
          <a:p>
            <a:pPr lvl="1"/>
            <a:r>
              <a:rPr lang="en-US" dirty="0" smtClean="0"/>
              <a:t>Drop rate p</a:t>
            </a:r>
          </a:p>
          <a:p>
            <a:pPr lvl="1"/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Throughput Equation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on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loss occurs whenever </a:t>
            </a:r>
            <a:r>
              <a:rPr lang="en-US" dirty="0" err="1" smtClean="0"/>
              <a:t>cwnd</a:t>
            </a:r>
            <a:r>
              <a:rPr lang="en-US" dirty="0" smtClean="0"/>
              <a:t> reaches W</a:t>
            </a:r>
          </a:p>
          <a:p>
            <a:pPr lvl="1"/>
            <a:r>
              <a:rPr lang="en-US" dirty="0" smtClean="0"/>
              <a:t>And detected by duplicate ACKs</a:t>
            </a:r>
          </a:p>
          <a:p>
            <a:pPr lvl="1"/>
            <a:endParaRPr lang="en-US" dirty="0"/>
          </a:p>
          <a:p>
            <a:r>
              <a:rPr lang="en-US" dirty="0" smtClean="0"/>
              <a:t>Window: W/2, W/2+1, W/2+2, …W, W/2, …</a:t>
            </a:r>
          </a:p>
          <a:p>
            <a:pPr lvl="1"/>
            <a:r>
              <a:rPr lang="en-US" dirty="0" smtClean="0"/>
              <a:t>W/2 RTTs, then drop, then repeat</a:t>
            </a:r>
          </a:p>
          <a:p>
            <a:pPr lvl="1"/>
            <a:endParaRPr lang="en-US" dirty="0"/>
          </a:p>
          <a:p>
            <a:r>
              <a:rPr lang="en-US" dirty="0" smtClean="0"/>
              <a:t>Average throughput: .75W(MSS/RTT)</a:t>
            </a:r>
          </a:p>
          <a:p>
            <a:pPr lvl="1"/>
            <a:r>
              <a:rPr lang="en-US" dirty="0" smtClean="0"/>
              <a:t>One packet dropped out of (W/2)*(3W/4)</a:t>
            </a:r>
          </a:p>
          <a:p>
            <a:pPr lvl="1"/>
            <a:r>
              <a:rPr lang="en-US" dirty="0" smtClean="0"/>
              <a:t>Packet drop rate p =  (8/3) W</a:t>
            </a:r>
            <a:r>
              <a:rPr lang="en-US" baseline="30000" dirty="0" smtClean="0"/>
              <a:t>-2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Throughput = (MSS/RTT) </a:t>
            </a:r>
            <a:r>
              <a:rPr lang="en-US" dirty="0" err="1" smtClean="0"/>
              <a:t>sqrt</a:t>
            </a:r>
            <a:r>
              <a:rPr lang="en-US" dirty="0" smtClean="0"/>
              <a:t>(3/2p)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get throughput inversely proportional to RTT</a:t>
            </a:r>
          </a:p>
          <a:p>
            <a:pPr lvl="1"/>
            <a:r>
              <a:rPr lang="en-US" dirty="0" smtClean="0"/>
              <a:t>Fairness issue?</a:t>
            </a:r>
          </a:p>
          <a:p>
            <a:pPr lvl="1"/>
            <a:endParaRPr lang="en-US" dirty="0"/>
          </a:p>
          <a:p>
            <a:r>
              <a:rPr lang="en-US" dirty="0" smtClean="0"/>
              <a:t>One can dispense with TCP and just match </a:t>
            </a:r>
            <a:r>
              <a:rPr lang="en-US" dirty="0" err="1" smtClean="0"/>
              <a:t>eqtn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Equation-based congestion control</a:t>
            </a:r>
          </a:p>
          <a:p>
            <a:pPr lvl="1"/>
            <a:r>
              <a:rPr lang="en-US" dirty="0" smtClean="0"/>
              <a:t>Measure drop percentage p, and set rate accordingly</a:t>
            </a:r>
          </a:p>
          <a:p>
            <a:pPr lvl="1"/>
            <a:r>
              <a:rPr lang="en-US" dirty="0" smtClean="0"/>
              <a:t>Useful for streaming applications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 at high 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RTT = 100ms, MSS=1500bytes</a:t>
            </a:r>
          </a:p>
          <a:p>
            <a:pPr lvl="2"/>
            <a:endParaRPr lang="en-US" dirty="0"/>
          </a:p>
          <a:p>
            <a:r>
              <a:rPr lang="en-US" dirty="0" smtClean="0"/>
              <a:t>What value of p is required to go 100Gbps?</a:t>
            </a:r>
          </a:p>
          <a:p>
            <a:pPr lvl="1"/>
            <a:r>
              <a:rPr lang="en-US" dirty="0" smtClean="0"/>
              <a:t>Roughly 2 x 10</a:t>
            </a:r>
            <a:r>
              <a:rPr lang="en-US" baseline="30000" dirty="0" smtClean="0"/>
              <a:t>-12</a:t>
            </a:r>
            <a:endParaRPr lang="en-US" dirty="0"/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Roughly 16.6 hours</a:t>
            </a:r>
            <a:endParaRPr lang="en-US" dirty="0"/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Roughly 6 </a:t>
            </a:r>
            <a:r>
              <a:rPr lang="en-US" dirty="0" err="1" smtClean="0"/>
              <a:t>petabits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These are not practical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 once speed is past some threshold, change equation to p</a:t>
            </a:r>
            <a:r>
              <a:rPr lang="en-US" baseline="30000" dirty="0" smtClean="0"/>
              <a:t>-.8</a:t>
            </a:r>
            <a:r>
              <a:rPr lang="en-US" dirty="0" smtClean="0"/>
              <a:t> rather than p</a:t>
            </a:r>
            <a:r>
              <a:rPr lang="en-US" baseline="30000" dirty="0" smtClean="0"/>
              <a:t>-.5</a:t>
            </a:r>
          </a:p>
          <a:p>
            <a:endParaRPr lang="en-US" baseline="30000" dirty="0"/>
          </a:p>
          <a:p>
            <a:r>
              <a:rPr lang="en-US" dirty="0" smtClean="0"/>
              <a:t>We will return to this later in semester</a:t>
            </a:r>
            <a:r>
              <a:rPr lang="is-IS" dirty="0" smtClean="0"/>
              <a:t>….</a:t>
            </a:r>
            <a:endParaRPr lang="en-US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Slow-Start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Starts Too Slowly!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80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A1C2E3-BF5B-0742-A879-24531B612FDE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6803" name="Freeform 3"/>
          <p:cNvSpPr>
            <a:spLocks/>
          </p:cNvSpPr>
          <p:nvPr/>
        </p:nvSpPr>
        <p:spPr bwMode="auto">
          <a:xfrm>
            <a:off x="1143000" y="2713038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Freeform 4"/>
          <p:cNvSpPr>
            <a:spLocks/>
          </p:cNvSpPr>
          <p:nvPr/>
        </p:nvSpPr>
        <p:spPr bwMode="auto">
          <a:xfrm>
            <a:off x="1143000" y="3856038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23113" y="576103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69913" y="2179638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733800" y="5380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3733800" y="4694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3962400" y="46942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2971800" y="34750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3581400" y="3703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5638800" y="2941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6705600" y="3322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7848600" y="33988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AutoShape 15"/>
          <p:cNvSpPr>
            <a:spLocks noChangeArrowheads="1"/>
          </p:cNvSpPr>
          <p:nvPr/>
        </p:nvSpPr>
        <p:spPr bwMode="auto">
          <a:xfrm>
            <a:off x="2266950" y="5661025"/>
            <a:ext cx="2343150" cy="609600"/>
          </a:xfrm>
          <a:prstGeom prst="wedgeRectCallout">
            <a:avLst>
              <a:gd name="adj1" fmla="val -64972"/>
              <a:gd name="adj2" fmla="val -11171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It could take a long time to get started!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96888" y="1277938"/>
            <a:ext cx="822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  <a:latin typeface="Arial" charset="0"/>
              </a:rPr>
              <a:t>Need to start with a small CWND to avoid overloading the network.</a:t>
            </a:r>
          </a:p>
        </p:txBody>
      </p:sp>
    </p:spTree>
    <p:extLst>
      <p:ext uri="{BB962C8B-B14F-4D97-AF65-F5344CB8AC3E}">
        <p14:creationId xmlns:p14="http://schemas.microsoft.com/office/powerpoint/2010/main" val="15867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Bandwidth Discovery with Slow Start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Goal: estimate available bandwidth </a:t>
            </a:r>
          </a:p>
          <a:p>
            <a:pPr lvl="1"/>
            <a:r>
              <a:rPr lang="en-US" dirty="0" smtClean="0">
                <a:latin typeface="Arial" charset="0"/>
              </a:rPr>
              <a:t>start slow (for safety) </a:t>
            </a:r>
          </a:p>
          <a:p>
            <a:pPr lvl="1"/>
            <a:r>
              <a:rPr lang="en-US" dirty="0" smtClean="0">
                <a:latin typeface="Arial" charset="0"/>
              </a:rPr>
              <a:t>but ramp up quickly (for efficiency) 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Consider</a:t>
            </a:r>
          </a:p>
          <a:p>
            <a:pPr lvl="1"/>
            <a:r>
              <a:rPr lang="en-US" dirty="0" smtClean="0"/>
              <a:t>RTT </a:t>
            </a:r>
            <a:r>
              <a:rPr lang="en-US" dirty="0"/>
              <a:t>= 100ms, MSS=</a:t>
            </a:r>
            <a:r>
              <a:rPr lang="en-US" dirty="0" smtClean="0"/>
              <a:t>1000bytes</a:t>
            </a:r>
          </a:p>
          <a:p>
            <a:pPr lvl="1"/>
            <a:r>
              <a:rPr lang="en-US" dirty="0" smtClean="0"/>
              <a:t>Window size to fill 1Mbps of BW = 12.5 packets</a:t>
            </a:r>
          </a:p>
          <a:p>
            <a:pPr lvl="1"/>
            <a:r>
              <a:rPr lang="en-US" dirty="0" smtClean="0"/>
              <a:t>Window size to fill</a:t>
            </a:r>
            <a:r>
              <a:rPr lang="en-US" i="1" dirty="0" smtClean="0"/>
              <a:t> </a:t>
            </a:r>
            <a:r>
              <a:rPr lang="en-US" dirty="0" smtClean="0"/>
              <a:t>1Gbps = 12,500 packets</a:t>
            </a:r>
          </a:p>
          <a:p>
            <a:pPr lvl="2"/>
            <a:r>
              <a:rPr lang="en-US" dirty="0" smtClean="0"/>
              <a:t>With just AIMD, it takes 12500 RTTS to get to this window size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~21 minutes!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Slow Start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 Phase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</a:rPr>
              <a:t>Start with a small congestion window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Initially, CWND is 1 MSS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So, initial sending rate is MSS/RTT</a:t>
            </a:r>
          </a:p>
          <a:p>
            <a:r>
              <a:rPr lang="en-US" sz="3200" dirty="0">
                <a:latin typeface="Arial" charset="0"/>
              </a:rPr>
              <a:t>That could be pretty wasteful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Might be much less than the actual bandwidth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Linear increase takes a long time to accelerate</a:t>
            </a:r>
          </a:p>
          <a:p>
            <a:pPr>
              <a:buClr>
                <a:schemeClr val="tx2"/>
              </a:buClr>
            </a:pPr>
            <a:r>
              <a:rPr lang="en-US" sz="3200" dirty="0">
                <a:solidFill>
                  <a:srgbClr val="0000FF"/>
                </a:solidFill>
                <a:latin typeface="Arial" charset="0"/>
              </a:rPr>
              <a:t>Slow-start</a:t>
            </a:r>
            <a:r>
              <a:rPr lang="en-US" sz="3200" dirty="0">
                <a:latin typeface="Arial" charset="0"/>
              </a:rPr>
              <a:t> phase (actually </a:t>
            </a:r>
            <a:r>
              <a:rPr lang="ja-JP" altLang="en-US" sz="3200" dirty="0">
                <a:latin typeface="Arial" charset="0"/>
              </a:rPr>
              <a:t>“</a:t>
            </a:r>
            <a:r>
              <a:rPr lang="en-US" altLang="ja-JP" sz="3200" dirty="0">
                <a:latin typeface="Arial" charset="0"/>
              </a:rPr>
              <a:t>fast start</a:t>
            </a:r>
            <a:r>
              <a:rPr lang="ja-JP" altLang="en-US" sz="3200" dirty="0">
                <a:latin typeface="Arial" charset="0"/>
              </a:rPr>
              <a:t>”</a:t>
            </a:r>
            <a:r>
              <a:rPr lang="en-US" altLang="ja-JP" sz="3200" dirty="0">
                <a:latin typeface="Arial" charset="0"/>
              </a:rPr>
              <a:t>)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starts at a slow rate (hence the name)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… but increases 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exponentially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until first loss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8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4EB35C-7FE6-DE4E-84C0-B8A3587CC537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6B0CB-5171-364A-835A-AF452E76A32F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Quality of Service (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QoS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in Action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8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BFE100-6529-FA40-8879-785F1D0B1319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71600" y="1238250"/>
            <a:ext cx="63246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800" b="0">
                <a:latin typeface="Arial" charset="0"/>
              </a:rPr>
              <a:t>Double CWND per round-trip time</a:t>
            </a:r>
          </a:p>
          <a:p>
            <a:pPr algn="l">
              <a:lnSpc>
                <a:spcPct val="70000"/>
              </a:lnSpc>
            </a:pPr>
            <a:endParaRPr lang="en-US" sz="2800" b="0">
              <a:latin typeface="Arial" charset="0"/>
            </a:endParaRPr>
          </a:p>
          <a:p>
            <a:pPr algn="l"/>
            <a:r>
              <a:rPr lang="en-US" sz="2800" b="0">
                <a:latin typeface="Arial" charset="0"/>
              </a:rPr>
              <a:t>Simple implementation:</a:t>
            </a:r>
          </a:p>
          <a:p>
            <a:pPr algn="l"/>
            <a:r>
              <a:rPr lang="en-US" sz="2800" b="0">
                <a:latin typeface="Arial" charset="0"/>
              </a:rPr>
              <a:t>	on each ack, CWND += MSS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1371600" y="3886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295400" y="5715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6591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56088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3886200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495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495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3886200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3886200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3886200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80918" name="Text Box 54"/>
          <p:cNvSpPr txBox="1">
            <a:spLocks noChangeArrowheads="1"/>
          </p:cNvSpPr>
          <p:nvPr/>
        </p:nvSpPr>
        <p:spPr bwMode="auto">
          <a:xfrm>
            <a:off x="609600" y="3581400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Src</a:t>
            </a:r>
          </a:p>
        </p:txBody>
      </p:sp>
      <p:sp>
        <p:nvSpPr>
          <p:cNvPr id="80919" name="Text Box 55"/>
          <p:cNvSpPr txBox="1">
            <a:spLocks noChangeArrowheads="1"/>
          </p:cNvSpPr>
          <p:nvPr/>
        </p:nvSpPr>
        <p:spPr bwMode="auto">
          <a:xfrm>
            <a:off x="609600" y="54102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Dest</a:t>
            </a: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3886200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324225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3369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349625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Comic Sans MS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344863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Comic Sans MS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581400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352800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Comic Sans MS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581400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and the TCP Sawtooth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9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A97BFF-F2FF-904D-B1AE-A381132D6F54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187325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23304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255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1797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2257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23336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1935163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244850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4892675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Exponential</a:t>
            </a:r>
            <a:br>
              <a:rPr lang="en-US" sz="1600" b="0">
                <a:latin typeface="Comic Sans MS" charset="0"/>
              </a:rPr>
            </a:br>
            <a:r>
              <a:rPr lang="ja-JP" altLang="en-US" sz="1600" b="0">
                <a:latin typeface="Comic Sans MS" charset="0"/>
              </a:rPr>
              <a:t>“</a:t>
            </a:r>
            <a:r>
              <a:rPr lang="en-US" altLang="ja-JP" sz="1600" b="0">
                <a:latin typeface="Comic Sans MS" charset="0"/>
              </a:rPr>
              <a:t>slow start</a:t>
            </a:r>
            <a:r>
              <a:rPr lang="ja-JP" altLang="en-US" sz="1600" b="0">
                <a:latin typeface="Comic Sans MS" charset="0"/>
              </a:rPr>
              <a:t>”</a:t>
            </a:r>
            <a:endParaRPr lang="en-US" sz="1600" b="0">
              <a:latin typeface="Comic Sans MS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476885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133985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231900" y="5502275"/>
            <a:ext cx="6859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Comic Sans MS" charset="0"/>
              </a:rPr>
              <a:t>Why is it called slow-start? Because TCP originally had</a:t>
            </a:r>
          </a:p>
          <a:p>
            <a:pPr algn="ctr"/>
            <a:r>
              <a:rPr lang="en-US" b="0" dirty="0">
                <a:latin typeface="Comic Sans MS" charset="0"/>
              </a:rPr>
              <a:t>no congestion control mechanism. The source would just </a:t>
            </a:r>
            <a:br>
              <a:rPr lang="en-US" b="0" dirty="0">
                <a:latin typeface="Comic Sans MS" charset="0"/>
              </a:rPr>
            </a:br>
            <a:r>
              <a:rPr lang="en-US" b="0" dirty="0">
                <a:latin typeface="Comic Sans MS" charset="0"/>
              </a:rPr>
              <a:t>start by sending a </a:t>
            </a:r>
            <a:r>
              <a:rPr lang="en-US" b="0" dirty="0">
                <a:solidFill>
                  <a:srgbClr val="FF0000"/>
                </a:solidFill>
                <a:latin typeface="Comic Sans MS" charset="0"/>
              </a:rPr>
              <a:t>whole </a:t>
            </a:r>
            <a:r>
              <a:rPr lang="en-US" b="0" dirty="0" smtClean="0">
                <a:solidFill>
                  <a:srgbClr val="FF0000"/>
                </a:solidFill>
                <a:latin typeface="Comic Sans MS" charset="0"/>
              </a:rPr>
              <a:t>window’</a:t>
            </a:r>
            <a:r>
              <a:rPr lang="en-US" altLang="ja-JP" b="0" dirty="0" smtClean="0">
                <a:solidFill>
                  <a:srgbClr val="FF0000"/>
                </a:solidFill>
                <a:latin typeface="Comic Sans MS" charset="0"/>
              </a:rPr>
              <a:t>s </a:t>
            </a:r>
            <a:r>
              <a:rPr lang="en-US" altLang="ja-JP" b="0" dirty="0">
                <a:solidFill>
                  <a:srgbClr val="FF0000"/>
                </a:solidFill>
                <a:latin typeface="Comic Sans MS" charset="0"/>
              </a:rPr>
              <a:t>worth</a:t>
            </a:r>
            <a:r>
              <a:rPr lang="en-US" altLang="ja-JP" b="0" dirty="0">
                <a:latin typeface="Comic Sans MS" charset="0"/>
              </a:rPr>
              <a:t> of data.</a:t>
            </a:r>
            <a:endParaRPr lang="en-US" b="0" dirty="0">
              <a:latin typeface="Comic Sans MS" charset="0"/>
            </a:endParaRP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2711450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171825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095625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2711450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Slow-Start vs. 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does a sender stop Slow-Start and start Additive Increase?</a:t>
            </a:r>
          </a:p>
          <a:p>
            <a:endParaRPr lang="en-US" dirty="0" smtClean="0"/>
          </a:p>
          <a:p>
            <a:r>
              <a:rPr lang="en-US" dirty="0" smtClean="0"/>
              <a:t>Introduce a “slow start threshold”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Initialized to a large value</a:t>
            </a:r>
          </a:p>
          <a:p>
            <a:pPr lvl="1"/>
            <a:r>
              <a:rPr lang="en-US" dirty="0" smtClean="0"/>
              <a:t>On timeout, 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 = CWND/2</a:t>
            </a:r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CWND </a:t>
            </a:r>
            <a:r>
              <a:rPr lang="en-US" dirty="0" smtClean="0"/>
              <a:t>&gt; </a:t>
            </a:r>
            <a:r>
              <a:rPr lang="en-US" dirty="0" err="1" smtClean="0"/>
              <a:t>ssthresh</a:t>
            </a:r>
            <a:r>
              <a:rPr lang="en-US" dirty="0" smtClean="0"/>
              <a:t>, sender switches from slow-start to AIMD-style increase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2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Time Outs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Loss Detected by Timeout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Sender starts a timer that runs for RTO seconds</a:t>
            </a:r>
          </a:p>
          <a:p>
            <a:r>
              <a:rPr lang="en-US" b="1" dirty="0" smtClean="0">
                <a:latin typeface="Arial" charset="0"/>
              </a:rPr>
              <a:t>Restart timer whenever </a:t>
            </a:r>
            <a:r>
              <a:rPr lang="en-US" b="1" dirty="0" err="1" smtClean="0">
                <a:latin typeface="Arial" charset="0"/>
              </a:rPr>
              <a:t>ack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for new data </a:t>
            </a:r>
            <a:r>
              <a:rPr lang="en-US" b="1" dirty="0" smtClean="0">
                <a:latin typeface="Arial" charset="0"/>
              </a:rPr>
              <a:t>arrives</a:t>
            </a:r>
          </a:p>
          <a:p>
            <a:pPr lvl="1"/>
            <a:endParaRPr lang="en-US" b="1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timer expires: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SSTHRESH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 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/ 2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Slow-Start Threshold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ja-JP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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 (MSS)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Retransmit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first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lost packet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Execute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Slow Start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until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SSTHRESH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After which switch to Additive Increase</a:t>
            </a:r>
          </a:p>
        </p:txBody>
      </p:sp>
      <p:sp>
        <p:nvSpPr>
          <p:cNvPr id="983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A21A3B-4C3B-1541-8A46-51287569141E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Decrease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Cut CWND </a:t>
            </a:r>
            <a:r>
              <a:rPr lang="en-US" u="sng" dirty="0">
                <a:latin typeface="Arial" charset="0"/>
              </a:rPr>
              <a:t>half</a:t>
            </a:r>
            <a:r>
              <a:rPr lang="en-US" dirty="0">
                <a:latin typeface="Arial" charset="0"/>
              </a:rPr>
              <a:t> on loss detected by </a:t>
            </a:r>
            <a:r>
              <a:rPr lang="en-US" dirty="0" err="1" smtClean="0">
                <a:latin typeface="Arial" charset="0"/>
              </a:rPr>
              <a:t>dupacks</a:t>
            </a:r>
            <a:endParaRPr lang="en-US" dirty="0">
              <a:latin typeface="Arial" charset="0"/>
            </a:endParaRPr>
          </a:p>
          <a:p>
            <a:pPr lvl="1"/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fast retransmit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ja-JP" dirty="0">
                <a:latin typeface="Arial" charset="0"/>
                <a:ea typeface="Arial" charset="0"/>
                <a:cs typeface="Arial" charset="0"/>
              </a:rPr>
            </a:br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Cut CWND </a:t>
            </a:r>
            <a:r>
              <a:rPr lang="en-US" u="sng" dirty="0">
                <a:latin typeface="Arial" charset="0"/>
              </a:rPr>
              <a:t>all the way to 1 </a:t>
            </a:r>
            <a:r>
              <a:rPr lang="en-US" u="sng" dirty="0" smtClean="0">
                <a:latin typeface="Arial" charset="0"/>
              </a:rPr>
              <a:t>(MSS)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on </a:t>
            </a:r>
            <a:r>
              <a:rPr lang="en-US" b="1" dirty="0">
                <a:latin typeface="Arial" charset="0"/>
              </a:rPr>
              <a:t>timeout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ssthresh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/2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Never drop CWND below 1 </a:t>
            </a:r>
            <a:r>
              <a:rPr lang="en-US" dirty="0" smtClean="0">
                <a:latin typeface="Arial" charset="0"/>
              </a:rPr>
              <a:t>(MSS)</a:t>
            </a:r>
            <a:endParaRPr lang="en-US" dirty="0">
              <a:latin typeface="Arial" charset="0"/>
            </a:endParaRPr>
          </a:p>
        </p:txBody>
      </p:sp>
      <p:sp>
        <p:nvSpPr>
          <p:cNvPr id="1003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D96FA5-DCE2-EC4E-BB67-F48405F4B3A0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Increase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Slow-start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: increase </a:t>
            </a:r>
            <a:r>
              <a:rPr lang="en-US" altLang="ja-JP" dirty="0" err="1">
                <a:latin typeface="Arial" charset="0"/>
              </a:rPr>
              <a:t>cwnd</a:t>
            </a:r>
            <a:r>
              <a:rPr lang="en-US" altLang="ja-JP" dirty="0">
                <a:latin typeface="Arial" charset="0"/>
              </a:rPr>
              <a:t> by </a:t>
            </a:r>
            <a:r>
              <a:rPr lang="en-US" altLang="ja-JP" dirty="0" smtClean="0">
                <a:latin typeface="Arial" charset="0"/>
              </a:rPr>
              <a:t>1 (MSS) for </a:t>
            </a:r>
            <a:r>
              <a:rPr lang="en-US" altLang="ja-JP" dirty="0">
                <a:latin typeface="Arial" charset="0"/>
              </a:rPr>
              <a:t>each </a:t>
            </a:r>
            <a:r>
              <a:rPr lang="en-US" altLang="ja-JP" dirty="0" err="1">
                <a:latin typeface="Arial" charset="0"/>
              </a:rPr>
              <a:t>ack</a:t>
            </a:r>
            <a:endParaRPr lang="en-US" altLang="ja-JP" dirty="0">
              <a:latin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Leave slow-start regime when either: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SSThresh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Packet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drop detected by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Enter AIMD regime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Increase by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 (MSS) 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each window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worth of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data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2AAF7F8-C2B5-CD43-9AB2-9D2E24705E44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AIMD?</a:t>
            </a: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 what follows refer to cwnd in units of MSS</a:t>
            </a:r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Congestion Control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bottleneck</a:t>
            </a:r>
            <a:r>
              <a:rPr lang="en-US">
                <a:latin typeface="Arial" charset="0"/>
              </a:rPr>
              <a:t>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Without any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knowledge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Could be a Gbps link; could be a modem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variations</a:t>
            </a:r>
            <a:r>
              <a:rPr lang="en-US">
                <a:latin typeface="Arial" charset="0"/>
              </a:rPr>
              <a:t> in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decreases, must lower sending rate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increases, must increase sending rate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>
                <a:latin typeface="Arial" charset="0"/>
              </a:rPr>
              <a:t>Multiple flows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sharing 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the bandwidth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Must avoid overloading network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 share bandwidth 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fairly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among the flows</a:t>
            </a:r>
          </a:p>
          <a:p>
            <a:pPr lvl="1">
              <a:buClr>
                <a:schemeClr val="tx2"/>
              </a:buClr>
            </a:pPr>
            <a:endParaRPr lang="en-US">
              <a:latin typeface="Arial" charset="0"/>
              <a:ea typeface="Arial" charset="0"/>
              <a:cs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9D134D-FF4C-1744-B2E2-17BE14E29B5A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Ignore internal structure of router and model it as </a:t>
            </a:r>
            <a:r>
              <a:rPr lang="en-US" dirty="0" smtClean="0"/>
              <a:t>a </a:t>
            </a:r>
            <a:r>
              <a:rPr lang="en-US" dirty="0"/>
              <a:t>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9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Current </a:t>
            </a:r>
            <a:r>
              <a:rPr lang="en-US" dirty="0" err="1" smtClean="0"/>
              <a:t>QoS</a:t>
            </a:r>
            <a:r>
              <a:rPr lang="en-US" dirty="0" smtClean="0"/>
              <a:t>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Blah, blah, blah, blah, blah, </a:t>
            </a:r>
            <a:r>
              <a:rPr lang="en-US" dirty="0"/>
              <a:t>blah, blah, blah, blah</a:t>
            </a:r>
            <a:r>
              <a:rPr lang="en-US" dirty="0" smtClean="0"/>
              <a:t>, 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blah, </a:t>
            </a:r>
            <a:r>
              <a:rPr lang="en-US" b="1" dirty="0" smtClean="0"/>
              <a:t>priority scheduling, </a:t>
            </a:r>
            <a:r>
              <a:rPr lang="en-US" dirty="0" smtClean="0"/>
              <a:t>blah</a:t>
            </a:r>
            <a:r>
              <a:rPr lang="en-US" dirty="0"/>
              <a:t>, blah, blah, blah, blah, blah, blah, blah, blah, blah, blah, blah, blah, blah, blah, blah, blah, blah, blah, blah, blah, blah, blah, blah, blah, blah, blah, blah, blah, blah, blah, blah, blah, blah, blah, blah, blah, blah, blah, blah, </a:t>
            </a:r>
            <a:r>
              <a:rPr lang="en-US" dirty="0" smtClean="0"/>
              <a:t>blah, blah</a:t>
            </a:r>
            <a:r>
              <a:rPr lang="en-US" dirty="0"/>
              <a:t>, blah, blah, blah, blah, blah, blah, blah, blah, blah, blah, blah, blah, blah, blah, blah, blah, blah, blah, blah, blah, blah, blah, blah, blah, blah</a:t>
            </a:r>
            <a:r>
              <a:rPr lang="en-US" dirty="0" smtClean="0"/>
              <a:t>, blah, blah, blah, blah, blah, blah, blah, blah….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Pick sending rate </a:t>
            </a:r>
            <a:r>
              <a:rPr lang="en-US" dirty="0"/>
              <a:t>to match bottleneck bandwidth</a:t>
            </a:r>
          </a:p>
          <a:p>
            <a:pPr lvl="1"/>
            <a:r>
              <a:rPr lang="en-US" dirty="0"/>
              <a:t>Without any </a:t>
            </a:r>
            <a:r>
              <a:rPr lang="en-US" i="1" dirty="0"/>
              <a:t>a priori</a:t>
            </a:r>
            <a:r>
              <a:rPr lang="en-US" dirty="0"/>
              <a:t> knowledge</a:t>
            </a:r>
          </a:p>
          <a:p>
            <a:pPr lvl="1"/>
            <a:r>
              <a:rPr lang="en-US" dirty="0"/>
              <a:t>Could be gigabit link, could be a modem</a:t>
            </a:r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1752600" y="2297113"/>
            <a:ext cx="5264150" cy="750887"/>
            <a:chOff x="1152" y="1447"/>
            <a:chExt cx="3316" cy="473"/>
          </a:xfrm>
        </p:grpSpPr>
        <p:grpSp>
          <p:nvGrpSpPr>
            <p:cNvPr id="982021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2022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2023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4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2025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6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2027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202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2029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0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2031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1645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</p:spTree>
    <p:extLst>
      <p:ext uri="{BB962C8B-B14F-4D97-AF65-F5344CB8AC3E}">
        <p14:creationId xmlns:p14="http://schemas.microsoft.com/office/powerpoint/2010/main" val="48009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22238"/>
            <a:ext cx="9372600" cy="868362"/>
          </a:xfrm>
        </p:spPr>
        <p:txBody>
          <a:bodyPr/>
          <a:lstStyle/>
          <a:p>
            <a:r>
              <a:rPr lang="en-US" dirty="0" smtClean="0"/>
              <a:t>2. 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 rate to match </a:t>
            </a:r>
            <a:r>
              <a:rPr lang="en-US" dirty="0" smtClean="0"/>
              <a:t>instantaneous </a:t>
            </a:r>
            <a:r>
              <a:rPr lang="en-US" dirty="0"/>
              <a:t>bandwidth</a:t>
            </a:r>
          </a:p>
          <a:p>
            <a:pPr lvl="1"/>
            <a:r>
              <a:rPr lang="en-US" dirty="0"/>
              <a:t>Assuming you have 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</p:spTree>
    <p:extLst>
      <p:ext uri="{BB962C8B-B14F-4D97-AF65-F5344CB8AC3E}">
        <p14:creationId xmlns:p14="http://schemas.microsoft.com/office/powerpoint/2010/main" val="9107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3. Multiple flows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Two Issues:</a:t>
            </a:r>
          </a:p>
          <a:p>
            <a:r>
              <a:rPr lang="en-US" dirty="0"/>
              <a:t>Adjust total sending rate to match bandwidth</a:t>
            </a:r>
          </a:p>
          <a:p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BW(t)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8351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771679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77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#1: Single Flow, Fixed BW</a:t>
            </a:r>
          </a:p>
        </p:txBody>
      </p:sp>
      <p:sp>
        <p:nvSpPr>
          <p:cNvPr id="275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Slow start is pretty good at this</a:t>
            </a:r>
            <a:r>
              <a:rPr lang="is-IS" dirty="0" smtClean="0">
                <a:latin typeface="Arial" charset="0"/>
              </a:rPr>
              <a:t>….</a:t>
            </a:r>
          </a:p>
          <a:p>
            <a:pPr>
              <a:lnSpc>
                <a:spcPct val="80000"/>
              </a:lnSpc>
            </a:pPr>
            <a:endParaRPr lang="is-I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...no need to discuss further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BFDB11-0A4C-D443-B1D2-A578347C8BE2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25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#2: Single Flow, Varying BW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Want to track available bandwidth</a:t>
            </a:r>
          </a:p>
          <a:p>
            <a:r>
              <a:rPr lang="en-US" dirty="0">
                <a:latin typeface="Arial" charset="0"/>
              </a:rPr>
              <a:t>Oscillate around its current value</a:t>
            </a:r>
          </a:p>
          <a:p>
            <a:r>
              <a:rPr lang="en-US" dirty="0">
                <a:latin typeface="Arial" charset="0"/>
              </a:rPr>
              <a:t>If you never send more than your current rate, you </a:t>
            </a:r>
            <a:r>
              <a:rPr lang="en-US" dirty="0" smtClean="0">
                <a:latin typeface="Arial" charset="0"/>
              </a:rPr>
              <a:t>won’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know if more bandwidth is available</a:t>
            </a:r>
            <a:br>
              <a:rPr lang="en-US" altLang="ja-JP" dirty="0">
                <a:latin typeface="Arial" charset="0"/>
              </a:rPr>
            </a:br>
            <a:endParaRPr lang="en-US" altLang="ja-JP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>Possible variations: (in terms of change per RTT)</a:t>
            </a:r>
          </a:p>
          <a:p>
            <a:r>
              <a:rPr lang="en-US" dirty="0">
                <a:latin typeface="Arial" charset="0"/>
              </a:rPr>
              <a:t>Multiplicative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Wingdings" charset="2"/>
                <a:cs typeface="Wingdings" charset="2"/>
              </a:rPr>
              <a:t>→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* / a </a:t>
            </a:r>
          </a:p>
          <a:p>
            <a:r>
              <a:rPr lang="en-US" dirty="0">
                <a:latin typeface="Arial" charset="0"/>
              </a:rPr>
              <a:t>Additive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ea typeface="Wingdings" charset="2"/>
                <a:cs typeface="Wingdings" charset="2"/>
              </a:rPr>
              <a:t> →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+- b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A3A753-B06B-CE48-8BDE-7F112164CA2B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Four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AIAD: gentle increase, gentle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AIMD: gentle increase, drastic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MIAD: drastic increase, gentle decrease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too many losses: eliminate</a:t>
            </a:r>
            <a:br>
              <a:rPr lang="en-US" b="1" dirty="0">
                <a:latin typeface="Arial" charset="0"/>
                <a:ea typeface="Arial" charset="0"/>
                <a:cs typeface="Arial" charset="0"/>
              </a:rPr>
            </a:b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MIMD: drastic increase and decrease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DACF36-09EE-0A40-98EF-2C704C1F45CB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6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#3: Multiple Flows</a:t>
            </a:r>
          </a:p>
        </p:txBody>
      </p:sp>
      <p:sp>
        <p:nvSpPr>
          <p:cNvPr id="276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Want steady state to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fair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/>
            </a:r>
            <a:br>
              <a:rPr lang="en-US" altLang="ja-JP">
                <a:latin typeface="Arial" charset="0"/>
              </a:rPr>
            </a:br>
            <a:endParaRPr lang="en-US" altLang="ja-JP">
              <a:latin typeface="Arial" charset="0"/>
            </a:endParaRPr>
          </a:p>
          <a:p>
            <a:r>
              <a:rPr lang="en-US">
                <a:latin typeface="Arial" charset="0"/>
              </a:rPr>
              <a:t>Many notions of fairness, but here just require two identical flows to end up with the same bandwidth</a:t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This eliminates MIMD and AIAD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As we shall see…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AIMD is the only remaining solution!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Not really, but close enough….</a:t>
            </a:r>
          </a:p>
        </p:txBody>
      </p:sp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F365AF-36FE-0645-BD3A-6A3EA145F4A7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85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Buffer and Window Dynamics</a:t>
            </a:r>
            <a:endParaRPr lang="en-US" sz="35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768913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827213" y="3205163"/>
          <a:ext cx="47498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4" imgW="4749800" imgH="2921000" progId="">
                  <p:embed/>
                </p:oleObj>
              </mc:Choice>
              <mc:Fallback>
                <p:oleObj name="VISIO" r:id="rId4" imgW="4749800" imgH="292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205163"/>
                        <a:ext cx="47498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D6BE9E-E4D8-6B4E-9325-42627C3C107C}" type="slidenum">
              <a:rPr lang="en-US" sz="1400" b="0">
                <a:latin typeface="Times New Roman" charset="0"/>
              </a:rPr>
              <a:pPr eaLnBrk="1" hangingPunct="1"/>
              <a:t>58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768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2286000"/>
            <a:ext cx="8243887" cy="873125"/>
          </a:xfrm>
        </p:spPr>
        <p:txBody>
          <a:bodyPr/>
          <a:lstStyle/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No congestion </a:t>
            </a:r>
            <a:r>
              <a:rPr lang="en-US" sz="1800" dirty="0">
                <a:latin typeface="Arial" charset="0"/>
                <a:sym typeface="Wingdings" charset="0"/>
              </a:rPr>
              <a:t></a:t>
            </a:r>
            <a:r>
              <a:rPr lang="en-US" sz="1800" dirty="0">
                <a:latin typeface="Arial" charset="0"/>
              </a:rPr>
              <a:t> x </a:t>
            </a:r>
            <a:r>
              <a:rPr lang="en-US" sz="1800" dirty="0" smtClean="0">
                <a:latin typeface="Arial" charset="0"/>
              </a:rPr>
              <a:t>increases</a:t>
            </a:r>
            <a:endParaRPr lang="en-US" sz="1800" dirty="0">
              <a:latin typeface="Arial" charset="0"/>
            </a:endParaRPr>
          </a:p>
          <a:p>
            <a:pPr marL="382588" indent="-382588" defTabSz="1019175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Congestion </a:t>
            </a:r>
            <a:r>
              <a:rPr lang="en-US" sz="1800" dirty="0">
                <a:latin typeface="Arial" charset="0"/>
                <a:sym typeface="Wingdings" charset="0"/>
              </a:rPr>
              <a:t> </a:t>
            </a:r>
            <a:r>
              <a:rPr lang="en-US" sz="1800" dirty="0" smtClean="0">
                <a:latin typeface="Arial" charset="0"/>
                <a:sym typeface="Wingdings" charset="0"/>
              </a:rPr>
              <a:t>x decreases</a:t>
            </a:r>
            <a:endParaRPr lang="en-US" sz="1800" dirty="0">
              <a:latin typeface="Arial" charset="0"/>
            </a:endParaRP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1801813" y="1158875"/>
            <a:ext cx="5264150" cy="750888"/>
            <a:chOff x="1248" y="672"/>
            <a:chExt cx="3648" cy="528"/>
          </a:xfrm>
        </p:grpSpPr>
        <p:sp>
          <p:nvSpPr>
            <p:cNvPr id="120844" name="Rectangle 5"/>
            <p:cNvSpPr>
              <a:spLocks noChangeArrowheads="1"/>
            </p:cNvSpPr>
            <p:nvPr/>
          </p:nvSpPr>
          <p:spPr bwMode="auto">
            <a:xfrm>
              <a:off x="1248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A</a:t>
              </a:r>
            </a:p>
          </p:txBody>
        </p:sp>
        <p:sp>
          <p:nvSpPr>
            <p:cNvPr id="120845" name="Rectangle 6"/>
            <p:cNvSpPr>
              <a:spLocks noChangeArrowheads="1"/>
            </p:cNvSpPr>
            <p:nvPr/>
          </p:nvSpPr>
          <p:spPr bwMode="auto">
            <a:xfrm>
              <a:off x="2496" y="864"/>
              <a:ext cx="1152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6" name="Rectangle 7"/>
            <p:cNvSpPr>
              <a:spLocks noChangeArrowheads="1"/>
            </p:cNvSpPr>
            <p:nvPr/>
          </p:nvSpPr>
          <p:spPr bwMode="auto">
            <a:xfrm>
              <a:off x="4560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B</a:t>
              </a:r>
            </a:p>
          </p:txBody>
        </p:sp>
        <p:sp>
          <p:nvSpPr>
            <p:cNvPr id="120847" name="Line 8"/>
            <p:cNvSpPr>
              <a:spLocks noChangeShapeType="1"/>
            </p:cNvSpPr>
            <p:nvPr/>
          </p:nvSpPr>
          <p:spPr bwMode="auto">
            <a:xfrm>
              <a:off x="1584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8" name="Line 9"/>
            <p:cNvSpPr>
              <a:spLocks noChangeShapeType="1"/>
            </p:cNvSpPr>
            <p:nvPr/>
          </p:nvSpPr>
          <p:spPr bwMode="auto">
            <a:xfrm>
              <a:off x="3648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9" name="Text Box 10"/>
            <p:cNvSpPr txBox="1">
              <a:spLocks noChangeArrowheads="1"/>
            </p:cNvSpPr>
            <p:nvPr/>
          </p:nvSpPr>
          <p:spPr bwMode="auto">
            <a:xfrm>
              <a:off x="3744" y="735"/>
              <a:ext cx="11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200" b="0">
                <a:latin typeface="Tahoma" charset="0"/>
              </a:endParaRPr>
            </a:p>
          </p:txBody>
        </p:sp>
        <p:sp>
          <p:nvSpPr>
            <p:cNvPr id="120850" name="Text Box 11"/>
            <p:cNvSpPr txBox="1">
              <a:spLocks noChangeArrowheads="1"/>
            </p:cNvSpPr>
            <p:nvPr/>
          </p:nvSpPr>
          <p:spPr bwMode="auto">
            <a:xfrm>
              <a:off x="1824" y="672"/>
              <a:ext cx="24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900" b="0">
                <a:latin typeface="Tahoma" charset="0"/>
              </a:endParaRPr>
            </a:p>
          </p:txBody>
        </p:sp>
      </p:grpSp>
      <p:sp>
        <p:nvSpPr>
          <p:cNvPr id="2768908" name="Rectangle 12"/>
          <p:cNvSpPr>
            <a:spLocks noChangeArrowheads="1"/>
          </p:cNvSpPr>
          <p:nvPr/>
        </p:nvSpPr>
        <p:spPr bwMode="auto">
          <a:xfrm>
            <a:off x="4156075" y="1447800"/>
            <a:ext cx="1108075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09" name="Rectangle 13"/>
          <p:cNvSpPr>
            <a:spLocks noChangeArrowheads="1"/>
          </p:cNvSpPr>
          <p:nvPr/>
        </p:nvSpPr>
        <p:spPr bwMode="auto">
          <a:xfrm>
            <a:off x="4156075" y="1455738"/>
            <a:ext cx="762000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10" name="Rectangle 14"/>
          <p:cNvSpPr>
            <a:spLocks noChangeArrowheads="1"/>
          </p:cNvSpPr>
          <p:nvPr/>
        </p:nvSpPr>
        <p:spPr bwMode="auto">
          <a:xfrm>
            <a:off x="4294188" y="1447800"/>
            <a:ext cx="762000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Text Box 15"/>
          <p:cNvSpPr txBox="1">
            <a:spLocks noChangeArrowheads="1"/>
          </p:cNvSpPr>
          <p:nvPr/>
        </p:nvSpPr>
        <p:spPr bwMode="auto">
          <a:xfrm>
            <a:off x="5086350" y="1851025"/>
            <a:ext cx="1847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0">
                <a:latin typeface="Tahoma" charset="0"/>
              </a:rPr>
              <a:t>C = 50 pkts/RTT</a:t>
            </a:r>
          </a:p>
        </p:txBody>
      </p:sp>
      <p:sp>
        <p:nvSpPr>
          <p:cNvPr id="120841" name="Rectangle 16"/>
          <p:cNvSpPr>
            <a:spLocks noChangeArrowheads="1"/>
          </p:cNvSpPr>
          <p:nvPr/>
        </p:nvSpPr>
        <p:spPr bwMode="auto">
          <a:xfrm>
            <a:off x="3602038" y="1447800"/>
            <a:ext cx="1662112" cy="471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Text Box 18"/>
          <p:cNvSpPr txBox="1">
            <a:spLocks noChangeArrowheads="1"/>
          </p:cNvSpPr>
          <p:nvPr/>
        </p:nvSpPr>
        <p:spPr bwMode="auto">
          <a:xfrm>
            <a:off x="2892425" y="16764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876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6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6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899" grpId="0" build="p" autoUpdateAnimBg="0"/>
      <p:bldP spid="2768908" grpId="0" animBg="1"/>
      <p:bldP spid="2768909" grpId="0" animBg="1"/>
      <p:bldP spid="27689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Simple Model of Congestion Control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17478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Two users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rates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1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 and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2</a:t>
            </a:r>
            <a:endParaRPr lang="en-US" sz="2000" baseline="-25000" dirty="0">
              <a:solidFill>
                <a:srgbClr val="00009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Congestion when </a:t>
            </a:r>
            <a:br>
              <a:rPr lang="en-US" sz="2400" dirty="0" smtClean="0">
                <a:solidFill>
                  <a:srgbClr val="FF0000"/>
                </a:solidFill>
                <a:latin typeface="Arial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&gt; 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Unused capacity when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&lt;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dirty="0" smtClean="0">
              <a:solidFill>
                <a:srgbClr val="FF0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Fair </a:t>
            </a:r>
            <a:r>
              <a:rPr lang="en-US" sz="2400" dirty="0">
                <a:solidFill>
                  <a:srgbClr val="008000"/>
                </a:solidFill>
                <a:latin typeface="Arial" charset="0"/>
              </a:rPr>
              <a:t>when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endParaRPr lang="en-US" sz="2400" dirty="0">
              <a:solidFill>
                <a:srgbClr val="008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1’s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2’s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295400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008000"/>
                </a:solidFill>
                <a:latin typeface="+mn-lt"/>
              </a:rPr>
            </a:b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)</a:t>
            </a:r>
            <a:endParaRPr lang="en-US" sz="16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= 1)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066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Control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Everything in this lecture is oversimplified.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Lots of details omitted.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But the basic points remain valid….</a:t>
            </a:r>
          </a:p>
        </p:txBody>
      </p:sp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31B502-F654-E747-A8D1-D19CAD2631BD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Congested: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495800" y="4267200"/>
            <a:ext cx="3384550" cy="1447800"/>
            <a:chOff x="2832" y="2688"/>
            <a:chExt cx="2132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832" y="3216"/>
              <a:ext cx="1584" cy="384"/>
            </a:xfrm>
            <a:prstGeom prst="wedgeRectCallout">
              <a:avLst>
                <a:gd name="adj1" fmla="val 38449"/>
                <a:gd name="adj2" fmla="val -13880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315" y="2688"/>
              <a:ext cx="649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66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/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 +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 -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 dirty="0">
                <a:latin typeface="Times New Roman" charset="0"/>
              </a:rPr>
              <a:t>line</a:t>
            </a:r>
            <a:endParaRPr lang="en-US" sz="1400" b="0" baseline="-25000" dirty="0">
              <a:latin typeface="Times New Roman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603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X1 = 1, X2 = 3, capacity can handle total = 5</a:t>
            </a:r>
          </a:p>
          <a:p>
            <a:pPr lvl="1"/>
            <a:r>
              <a:rPr lang="en-US" dirty="0" smtClean="0"/>
              <a:t>Increase: add 2	Decrease: subtract 1</a:t>
            </a:r>
          </a:p>
          <a:p>
            <a:endParaRPr lang="en-US" dirty="0"/>
          </a:p>
          <a:p>
            <a:r>
              <a:rPr lang="en-US" dirty="0" smtClean="0"/>
              <a:t>First window successful:</a:t>
            </a:r>
          </a:p>
          <a:p>
            <a:pPr lvl="1"/>
            <a:r>
              <a:rPr lang="en-US" dirty="0" smtClean="0"/>
              <a:t>X1 → 3, X2 </a:t>
            </a:r>
            <a:r>
              <a:rPr lang="en-US" dirty="0"/>
              <a:t>→ 5</a:t>
            </a:r>
            <a:endParaRPr lang="en-US" dirty="0" smtClean="0"/>
          </a:p>
          <a:p>
            <a:r>
              <a:rPr lang="en-US" dirty="0" smtClean="0"/>
              <a:t>Second window has drops:</a:t>
            </a:r>
          </a:p>
          <a:p>
            <a:pPr lvl="1"/>
            <a:r>
              <a:rPr lang="en-US" dirty="0" smtClean="0"/>
              <a:t>X1 </a:t>
            </a:r>
            <a:r>
              <a:rPr lang="en-US" dirty="0"/>
              <a:t>→ 2, X2 → 4</a:t>
            </a:r>
          </a:p>
          <a:p>
            <a:r>
              <a:rPr lang="en-US" dirty="0" smtClean="0"/>
              <a:t>Third window </a:t>
            </a:r>
            <a:r>
              <a:rPr lang="en-US" dirty="0"/>
              <a:t>has drops:</a:t>
            </a:r>
          </a:p>
          <a:p>
            <a:pPr lvl="1"/>
            <a:r>
              <a:rPr lang="en-US" dirty="0"/>
              <a:t>X1 → </a:t>
            </a:r>
            <a:r>
              <a:rPr lang="en-US" dirty="0" smtClean="0"/>
              <a:t>1, </a:t>
            </a:r>
            <a:r>
              <a:rPr lang="en-US" dirty="0"/>
              <a:t>X2 → </a:t>
            </a:r>
            <a:r>
              <a:rPr lang="en-US" dirty="0" smtClean="0"/>
              <a:t>3</a:t>
            </a:r>
          </a:p>
          <a:p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55800" y="2106613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106613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064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826738" cy="5105400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93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71600"/>
            <a:ext cx="2178050" cy="2057400"/>
            <a:chOff x="3024" y="864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919412" cy="5410200"/>
          </a:xfrm>
        </p:spPr>
        <p:txBody>
          <a:bodyPr lIns="90479" tIns="44446" rIns="90479" bIns="44446"/>
          <a:lstStyle/>
          <a:p>
            <a:r>
              <a:rPr lang="en-US" dirty="0">
                <a:latin typeface="Arial" charset="0"/>
              </a:rPr>
              <a:t>Increase: </a:t>
            </a:r>
            <a:r>
              <a:rPr lang="en-US" dirty="0" err="1">
                <a:latin typeface="Times New Roman" charset="0"/>
              </a:rPr>
              <a:t>x+</a:t>
            </a:r>
            <a:r>
              <a:rPr lang="en-US" dirty="0" err="1" smtClean="0">
                <a:latin typeface="Times New Roman" charset="0"/>
              </a:rPr>
              <a:t>a</a:t>
            </a:r>
            <a:r>
              <a:rPr lang="en-US" baseline="-25000" dirty="0" err="1" smtClean="0">
                <a:latin typeface="Times New Roman" charset="0"/>
              </a:rPr>
              <a:t>I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Arial" charset="0"/>
              </a:rPr>
              <a:t>Decrease:</a:t>
            </a:r>
            <a:r>
              <a:rPr lang="en-US" dirty="0">
                <a:latin typeface="Times New Roman" charset="0"/>
              </a:rPr>
              <a:t> x*</a:t>
            </a:r>
            <a:r>
              <a:rPr lang="en-US" dirty="0" err="1">
                <a:latin typeface="Times New Roman" charset="0"/>
              </a:rPr>
              <a:t>b</a:t>
            </a:r>
            <a:r>
              <a:rPr lang="en-US" baseline="-25000" dirty="0" err="1">
                <a:latin typeface="Times New Roman" charset="0"/>
              </a:rPr>
              <a:t>D</a:t>
            </a:r>
            <a:endParaRPr lang="en-US" baseline="-25000" dirty="0">
              <a:latin typeface="Times New Roman" charset="0"/>
            </a:endParaRPr>
          </a:p>
          <a:p>
            <a:r>
              <a:rPr lang="en-US" dirty="0">
                <a:latin typeface="Arial" charset="0"/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3" name="Text Box 9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5174" name="Text Box 10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6" name="Text Box 12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7" name="Text Box 13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274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55800" y="2106613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106613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7CF50-CF73-764C-8D89-F28B7CC3D467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 smtClean="0">
                <a:latin typeface="+mn-lt"/>
              </a:rPr>
              <a:t>50 </a:t>
            </a:r>
            <a:r>
              <a:rPr lang="en-US" b="0" dirty="0" err="1" smtClean="0">
                <a:latin typeface="+mn-lt"/>
              </a:rPr>
              <a:t>pkts</a:t>
            </a:r>
            <a:r>
              <a:rPr lang="en-US" b="0" dirty="0" smtClean="0">
                <a:latin typeface="+mn-lt"/>
              </a:rPr>
              <a:t>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459037" y="5630069"/>
            <a:ext cx="4643438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Rates equalize </a:t>
            </a:r>
            <a:r>
              <a:rPr lang="en-US" sz="2900" b="0">
                <a:latin typeface="Tahoma" charset="0"/>
                <a:sym typeface="Wingdings" charset="0"/>
              </a:rPr>
              <a:t> fair share</a:t>
            </a:r>
            <a:endParaRPr lang="en-US" sz="29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5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AIMD is only “fair”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But how fair is it?</a:t>
            </a:r>
          </a:p>
          <a:p>
            <a:pPr lvl="2"/>
            <a:endParaRPr lang="en-US" dirty="0"/>
          </a:p>
          <a:p>
            <a:r>
              <a:rPr lang="en-US" dirty="0" smtClean="0"/>
              <a:t>Bandwidth depends on RTT</a:t>
            </a:r>
          </a:p>
          <a:p>
            <a:pPr lvl="2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osts that send more flows get more bandwidth</a:t>
            </a:r>
          </a:p>
          <a:p>
            <a:pPr lvl="1"/>
            <a:r>
              <a:rPr lang="en-US" dirty="0" smtClean="0"/>
              <a:t>Since allocation is equal between flows with same RTT</a:t>
            </a:r>
          </a:p>
          <a:p>
            <a:pPr lvl="1"/>
            <a:endParaRPr lang="en-US" dirty="0"/>
          </a:p>
          <a:p>
            <a:r>
              <a:rPr lang="en-US" dirty="0" smtClean="0"/>
              <a:t>If I use 1 flow and you use 2, you get twice as much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1: Fixed BW Link</a:t>
            </a:r>
          </a:p>
          <a:p>
            <a:pPr lvl="1"/>
            <a:r>
              <a:rPr lang="en-US" dirty="0" smtClean="0"/>
              <a:t>Use Slow-start at beginning</a:t>
            </a:r>
          </a:p>
          <a:p>
            <a:pPr lvl="1"/>
            <a:endParaRPr lang="en-US" dirty="0"/>
          </a:p>
          <a:p>
            <a:r>
              <a:rPr lang="en-US" dirty="0" smtClean="0"/>
              <a:t>Problem 2: Varying BW Link</a:t>
            </a:r>
          </a:p>
          <a:p>
            <a:pPr lvl="1"/>
            <a:r>
              <a:rPr lang="en-US" dirty="0" smtClean="0"/>
              <a:t>Discard MIAD, consider AIAD, MIMD, AIMD</a:t>
            </a:r>
          </a:p>
          <a:p>
            <a:pPr lvl="1"/>
            <a:endParaRPr lang="en-US" dirty="0"/>
          </a:p>
          <a:p>
            <a:r>
              <a:rPr lang="en-US" dirty="0" smtClean="0"/>
              <a:t>Problem 3: Sharing a Link</a:t>
            </a:r>
          </a:p>
          <a:p>
            <a:pPr lvl="1"/>
            <a:r>
              <a:rPr lang="en-US" dirty="0" smtClean="0"/>
              <a:t>AIMD only fair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Early in course, we labeled packets by numbers</a:t>
            </a:r>
          </a:p>
          <a:p>
            <a:pPr lvl="1"/>
            <a:r>
              <a:rPr lang="en-US" dirty="0" smtClean="0"/>
              <a:t>Packet 1, packet 2, etc.</a:t>
            </a:r>
          </a:p>
          <a:p>
            <a:pPr lvl="2"/>
            <a:endParaRPr lang="en-US" dirty="0"/>
          </a:p>
          <a:p>
            <a:r>
              <a:rPr lang="en-US" dirty="0" smtClean="0"/>
              <a:t>TCP uses bytes to label seq. numbers and ACKs</a:t>
            </a:r>
          </a:p>
          <a:p>
            <a:pPr lvl="1"/>
            <a:r>
              <a:rPr lang="en-US" dirty="0" smtClean="0"/>
              <a:t>Seq. number is first byte of packet</a:t>
            </a:r>
          </a:p>
          <a:p>
            <a:pPr lvl="1"/>
            <a:r>
              <a:rPr lang="en-US" dirty="0" smtClean="0"/>
              <a:t>ACKs refer to next byte they are expecting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In lectures we will flip back and forth between using bytes and using packet numbers</a:t>
            </a:r>
          </a:p>
          <a:p>
            <a:pPr lvl="1"/>
            <a:r>
              <a:rPr lang="en-US" dirty="0" smtClean="0"/>
              <a:t>And ACKs labeled by what is </a:t>
            </a:r>
            <a:r>
              <a:rPr lang="en-US" dirty="0" err="1" smtClean="0"/>
              <a:t>ACKed</a:t>
            </a:r>
            <a:r>
              <a:rPr lang="en-US" dirty="0" smtClean="0"/>
              <a:t> or what is expected</a:t>
            </a:r>
          </a:p>
          <a:p>
            <a:pPr lvl="3"/>
            <a:endParaRPr lang="en-US" dirty="0"/>
          </a:p>
          <a:p>
            <a:r>
              <a:rPr lang="en-US" dirty="0" smtClean="0"/>
              <a:t>If you understand basic concepts, not a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04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r>
              <a:rPr lang="en-US" dirty="0" smtClean="0"/>
              <a:t>[Also </a:t>
            </a:r>
            <a:r>
              <a:rPr lang="en-US" dirty="0" err="1" smtClean="0">
                <a:solidFill>
                  <a:srgbClr val="0000FF"/>
                </a:solidFill>
              </a:rPr>
              <a:t>dupACKcount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timer</a:t>
            </a:r>
            <a:r>
              <a:rPr lang="en-US" dirty="0" smtClean="0"/>
              <a:t>, as before]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Events </a:t>
            </a:r>
          </a:p>
          <a:p>
            <a:pPr lvl="1"/>
            <a:r>
              <a:rPr lang="en-US" dirty="0" smtClean="0"/>
              <a:t>ACK (new data) </a:t>
            </a:r>
          </a:p>
          <a:p>
            <a:pPr lvl="1"/>
            <a:r>
              <a:rPr lang="en-US" dirty="0" err="1" smtClean="0"/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/>
              <a:t>Timeout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59400" y="1503362"/>
            <a:ext cx="3352800" cy="1752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6700" y="1779062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    </a:t>
            </a:r>
            <a:r>
              <a:rPr lang="en-US" b="0" i="1" dirty="0" smtClean="0">
                <a:solidFill>
                  <a:srgbClr val="FF0000"/>
                </a:solidFill>
                <a:latin typeface="+mn-lt"/>
              </a:rPr>
              <a:t>CWND = 2xCWND</a:t>
            </a:r>
            <a:endParaRPr lang="en-US" b="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40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&lt;=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489075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9521" y="1791642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Slow start phase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88521" y="4027786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100223"/>
                <a:gd name="adj2" fmla="val -66532"/>
                <a:gd name="adj3" fmla="val 16667"/>
              </a:avLst>
            </a:prstGeom>
            <a:solidFill>
              <a:srgbClr val="E2E2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33009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    </a:t>
              </a:r>
              <a:r>
                <a:rPr lang="en-US" b="0" i="1" dirty="0" smtClean="0">
                  <a:solidFill>
                    <a:srgbClr val="FF0000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2849859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921" y="2760018"/>
            <a:ext cx="304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“Congestion </a:t>
            </a:r>
            <a:br>
              <a:rPr lang="en-US" sz="24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Avoidance” phase (additive increase)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0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TimeOut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6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dupACK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Congestion Control After Loss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42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C60C0D-9AE5-5A46-A197-8B630DF5BCA7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4050" y="5656263"/>
            <a:ext cx="7832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>
                <a:latin typeface="Arial" charset="0"/>
              </a:rPr>
              <a:t>Slow-start restart: Go back to CWND of 1 MSS, but take advantage of knowing the previous value of CWND.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10000"/>
            <a:ext cx="4724400" cy="1676400"/>
            <a:chOff x="1152" y="2400"/>
            <a:chExt cx="2976" cy="1056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52" y="2400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latin typeface="Comic Sans MS" charset="0"/>
                </a:rPr>
                <a:t>Slow start in operation until it reaches half of previous </a:t>
              </a:r>
              <a:r>
                <a:rPr lang="en-US" sz="1600" b="0" i="1">
                  <a:latin typeface="Comic Sans MS" charset="0"/>
                </a:rPr>
                <a:t>CWND</a:t>
              </a:r>
              <a:r>
                <a:rPr lang="en-US" sz="1600" b="0">
                  <a:latin typeface="Comic Sans MS" charset="0"/>
                </a:rPr>
                <a:t>, I.e., </a:t>
              </a:r>
              <a:r>
                <a:rPr lang="en-US" sz="1600" b="0" i="1">
                  <a:latin typeface="Comic Sans MS" charset="0"/>
                </a:rPr>
                <a:t>SSTHRESH</a:t>
              </a:r>
              <a:endParaRPr lang="en-US" sz="1600" b="0">
                <a:latin typeface="Comic Sans MS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1943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9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Phase: Fast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congestion avoidance too slow in recovering from an isolated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be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  <a:p>
            <a:pPr lvl="1"/>
            <a:r>
              <a:rPr lang="en-US" dirty="0" smtClean="0"/>
              <a:t>What ACKs do they generate?</a:t>
            </a:r>
          </a:p>
          <a:p>
            <a:pPr lvl="1"/>
            <a:r>
              <a:rPr lang="en-US" dirty="0" smtClean="0"/>
              <a:t>And how does the sender respond?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RETRANSMIT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(</a:t>
            </a:r>
            <a:r>
              <a:rPr lang="en-US" sz="2000" dirty="0"/>
              <a:t>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Plus no packets in flight so no ACKs for another RTT</a:t>
            </a:r>
          </a:p>
        </p:txBody>
      </p:sp>
    </p:spTree>
    <p:extLst>
      <p:ext uri="{BB962C8B-B14F-4D97-AF65-F5344CB8AC3E}">
        <p14:creationId xmlns:p14="http://schemas.microsoft.com/office/powerpoint/2010/main" val="4153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Idea: Grant the sender temporary “credit” for each </a:t>
            </a:r>
            <a:r>
              <a:rPr lang="en-US" sz="2400" dirty="0" err="1" smtClean="0"/>
              <a:t>dupACK</a:t>
            </a:r>
            <a:r>
              <a:rPr lang="en-US" sz="2400" dirty="0" smtClean="0"/>
              <a:t> so as to keep packets in flight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dupACKcount</a:t>
            </a:r>
            <a:r>
              <a:rPr lang="en-US" sz="2400" dirty="0" smtClean="0"/>
              <a:t> = 3 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= </a:t>
            </a:r>
            <a:r>
              <a:rPr lang="en-US" sz="2000" dirty="0" err="1" smtClean="0"/>
              <a:t>cwnd</a:t>
            </a:r>
            <a:r>
              <a:rPr lang="en-US" sz="2000" dirty="0" smtClean="0"/>
              <a:t>/2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cwnd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+ 3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While in fast recovery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+ 1 for </a:t>
            </a:r>
            <a:r>
              <a:rPr lang="en-US" sz="2000" dirty="0">
                <a:solidFill>
                  <a:srgbClr val="FF0000"/>
                </a:solidFill>
              </a:rPr>
              <a:t>each additional duplicate </a:t>
            </a:r>
            <a:r>
              <a:rPr lang="en-US" sz="2000" dirty="0" smtClean="0">
                <a:solidFill>
                  <a:srgbClr val="FF0000"/>
                </a:solidFill>
              </a:rPr>
              <a:t>ACK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Exit fast recovery after </a:t>
            </a:r>
            <a:r>
              <a:rPr lang="en-US" sz="2400" dirty="0"/>
              <a:t>receiving new </a:t>
            </a:r>
            <a:r>
              <a:rPr lang="en-US" sz="2400" dirty="0" smtClean="0"/>
              <a:t>ACK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ssthresh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9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Retransmission Time Out (RTO)</a:t>
            </a:r>
          </a:p>
          <a:p>
            <a:pPr lvl="1"/>
            <a:r>
              <a:rPr lang="en-US" dirty="0"/>
              <a:t>Timeout after which packets are retransmitted</a:t>
            </a:r>
          </a:p>
          <a:p>
            <a:pPr lvl="1"/>
            <a:r>
              <a:rPr lang="en-US" dirty="0" smtClean="0"/>
              <a:t>ETO is estimate of the “raw” </a:t>
            </a:r>
            <a:r>
              <a:rPr lang="en-US" dirty="0" err="1" smtClean="0"/>
              <a:t>backoff</a:t>
            </a:r>
            <a:r>
              <a:rPr lang="en-US" dirty="0" smtClean="0"/>
              <a:t> timer, based on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constantly updated RTT </a:t>
            </a:r>
            <a:r>
              <a:rPr lang="en-US" dirty="0" smtClean="0"/>
              <a:t>estimate</a:t>
            </a:r>
            <a:endParaRPr lang="en-US" dirty="0"/>
          </a:p>
          <a:p>
            <a:pPr lvl="2"/>
            <a:r>
              <a:rPr lang="en-US" dirty="0"/>
              <a:t>And an estimate of the RTT </a:t>
            </a:r>
            <a:r>
              <a:rPr lang="en-US" dirty="0" smtClean="0"/>
              <a:t>variance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Single timer (not per-packet)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ACK that covers new data resets RTO</a:t>
            </a:r>
          </a:p>
          <a:p>
            <a:pPr lvl="3"/>
            <a:endParaRPr lang="en-US" dirty="0"/>
          </a:p>
          <a:p>
            <a:r>
              <a:rPr lang="en-US" dirty="0"/>
              <a:t>If RTO times out</a:t>
            </a:r>
          </a:p>
          <a:p>
            <a:pPr lvl="1"/>
            <a:r>
              <a:rPr lang="en-US" dirty="0"/>
              <a:t>Retransmit packet containing next expected </a:t>
            </a:r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Wait for ACK before sending anything else</a:t>
            </a:r>
          </a:p>
          <a:p>
            <a:pPr lvl="2"/>
            <a:r>
              <a:rPr lang="en-US" dirty="0" smtClean="0"/>
              <a:t>Because at the end of allowed window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5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Packet 101 is dropped</a:t>
            </a:r>
          </a:p>
        </p:txBody>
      </p:sp>
    </p:spTree>
    <p:extLst>
      <p:ext uri="{BB962C8B-B14F-4D97-AF65-F5344CB8AC3E}">
        <p14:creationId xmlns:p14="http://schemas.microsoft.com/office/powerpoint/2010/main" val="5403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REXMIT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= 9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 = 5 (</a:t>
            </a:r>
            <a:r>
              <a:rPr lang="en-US" sz="2000" dirty="0" err="1" smtClean="0">
                <a:solidFill>
                  <a:srgbClr val="0000FF"/>
                </a:solidFill>
              </a:rPr>
              <a:t>xmit</a:t>
            </a:r>
            <a:r>
              <a:rPr lang="en-US" sz="2000" dirty="0" smtClean="0">
                <a:solidFill>
                  <a:srgbClr val="0000FF"/>
                </a:solidFill>
              </a:rPr>
              <a:t> 115)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congestion avoidance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8119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55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0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3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352800" y="2209800"/>
            <a:ext cx="205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cwnd</a:t>
            </a:r>
            <a:r>
              <a:rPr lang="en-US" sz="1800" i="1" dirty="0" smtClean="0">
                <a:solidFill>
                  <a:srgbClr val="0000FF"/>
                </a:solidFill>
                <a:latin typeface="+mn-lt"/>
              </a:rPr>
              <a:t> &gt; </a:t>
            </a:r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ssthresh</a:t>
            </a:r>
            <a:endParaRPr lang="en-US" sz="1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81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TCP-Tahoe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</a:t>
            </a:r>
            <a:r>
              <a:rPr lang="en-US" dirty="0" smtClean="0"/>
              <a:t>on 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TCP-Reno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on timeout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 </a:t>
            </a:r>
            <a:r>
              <a:rPr lang="en-US" dirty="0" smtClean="0"/>
              <a:t>CWND/</a:t>
            </a:r>
            <a:r>
              <a:rPr lang="en-US" dirty="0"/>
              <a:t>2 on </a:t>
            </a:r>
            <a:r>
              <a:rPr lang="en-US" dirty="0" smtClean="0"/>
              <a:t>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marL="742950" lvl="1" indent="-285750"/>
            <a:r>
              <a:rPr lang="en-US" dirty="0"/>
              <a:t>TCP-Reno + i</a:t>
            </a:r>
            <a:r>
              <a:rPr lang="en-US" dirty="0" smtClean="0"/>
              <a:t>mproved </a:t>
            </a:r>
            <a:r>
              <a:rPr lang="en-US" dirty="0"/>
              <a:t>fast </a:t>
            </a:r>
            <a:r>
              <a:rPr lang="en-US" dirty="0" smtClean="0"/>
              <a:t>recovery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smtClean="0"/>
              <a:t>SACK</a:t>
            </a:r>
          </a:p>
          <a:p>
            <a:pPr lvl="1" indent="-342900"/>
            <a:r>
              <a:rPr lang="en-US" dirty="0" smtClean="0"/>
              <a:t>incorporates selective acknowledgements 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5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Our default </a:t>
            </a:r>
            <a:br>
              <a:rPr lang="en-US" sz="2400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assumption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43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detects loss by: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3 duplicate ACKs</a:t>
            </a:r>
          </a:p>
          <a:p>
            <a:pPr lvl="2"/>
            <a:r>
              <a:rPr lang="en-US" dirty="0" smtClean="0"/>
              <a:t>First ACK, and three duplicate ACKs</a:t>
            </a:r>
          </a:p>
          <a:p>
            <a:pPr lvl="2"/>
            <a:endParaRPr lang="en-US" dirty="0"/>
          </a:p>
          <a:p>
            <a:r>
              <a:rPr lang="en-US" dirty="0" smtClean="0"/>
              <a:t>After three </a:t>
            </a:r>
            <a:r>
              <a:rPr lang="en-US" dirty="0" err="1" smtClean="0"/>
              <a:t>dupacks</a:t>
            </a:r>
            <a:r>
              <a:rPr lang="en-US" dirty="0" smtClean="0"/>
              <a:t>, resend packet in question</a:t>
            </a:r>
          </a:p>
          <a:p>
            <a:pPr lvl="1"/>
            <a:r>
              <a:rPr lang="en-US" dirty="0" smtClean="0"/>
              <a:t>The rest of the behavior is more complicated</a:t>
            </a:r>
          </a:p>
          <a:p>
            <a:pPr lvl="1"/>
            <a:r>
              <a:rPr lang="en-US" dirty="0" smtClean="0"/>
              <a:t>Covered in next few lectures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0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49671</TotalTime>
  <Words>3618</Words>
  <Application>Microsoft Macintosh PowerPoint</Application>
  <PresentationFormat>On-screen Show (4:3)</PresentationFormat>
  <Paragraphs>897</Paragraphs>
  <Slides>86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8" baseType="lpstr">
      <vt:lpstr>Comic Sans MS</vt:lpstr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Network</vt:lpstr>
      <vt:lpstr>VISIO</vt:lpstr>
      <vt:lpstr>Worksheet</vt:lpstr>
      <vt:lpstr>CS 168  Congestion Control</vt:lpstr>
      <vt:lpstr>PowerPoint Presentation</vt:lpstr>
      <vt:lpstr>Announcements</vt:lpstr>
      <vt:lpstr>Quality of Service (QoS)</vt:lpstr>
      <vt:lpstr>Summary: Current QoS Mechanisms</vt:lpstr>
      <vt:lpstr>TCP Congestion Control</vt:lpstr>
      <vt:lpstr>TCP Notation</vt:lpstr>
      <vt:lpstr>TCP Review</vt:lpstr>
      <vt:lpstr>TCP Review</vt:lpstr>
      <vt:lpstr>Flow Control vs Congestion Control</vt:lpstr>
      <vt:lpstr>Congestion is Natural</vt:lpstr>
      <vt:lpstr>Congestion is Harmful</vt:lpstr>
      <vt:lpstr>Huge Literature on Problem</vt:lpstr>
      <vt:lpstr>Who Takes Care of Congestion?</vt:lpstr>
      <vt:lpstr>TCP’s Answer</vt:lpstr>
      <vt:lpstr>Drawbacks</vt:lpstr>
      <vt:lpstr>Some History: TCP in the 1980s</vt:lpstr>
      <vt:lpstr>Van Jacobson</vt:lpstr>
      <vt:lpstr>Jacobson’s Approach</vt:lpstr>
      <vt:lpstr>All These Windows…</vt:lpstr>
      <vt:lpstr>Note</vt:lpstr>
      <vt:lpstr>Basics of TCP Congestion Control</vt:lpstr>
      <vt:lpstr>Detecting Congestion</vt:lpstr>
      <vt:lpstr>Not All Losses the Same</vt:lpstr>
      <vt:lpstr>How to Adjust CWND?</vt:lpstr>
      <vt:lpstr>Additive Increase, Mult. Dec.: AIMD</vt:lpstr>
      <vt:lpstr>Leads to the TCP “Sawtooth”</vt:lpstr>
      <vt:lpstr>Any Questions?</vt:lpstr>
      <vt:lpstr>This has been incredibly successful</vt:lpstr>
      <vt:lpstr>What throughput results from this?</vt:lpstr>
      <vt:lpstr>Throughput Equation</vt:lpstr>
      <vt:lpstr>Calculation on Simple Model</vt:lpstr>
      <vt:lpstr>Some implications</vt:lpstr>
      <vt:lpstr>How does this work at high speed?</vt:lpstr>
      <vt:lpstr>Adapting TCP to High Speed</vt:lpstr>
      <vt:lpstr>Slow-Start</vt:lpstr>
      <vt:lpstr>AIMD Starts Too Slowly!</vt:lpstr>
      <vt:lpstr>Bandwidth Discovery with Slow Start</vt:lpstr>
      <vt:lpstr>“Slow Start” Phase</vt:lpstr>
      <vt:lpstr>Slow Start in Action</vt:lpstr>
      <vt:lpstr>Slow Start and the TCP Sawtooth</vt:lpstr>
      <vt:lpstr>Slow-Start vs. AIMD</vt:lpstr>
      <vt:lpstr>Time Outs</vt:lpstr>
      <vt:lpstr>Loss Detected by Timeout</vt:lpstr>
      <vt:lpstr>Summary of Decrease</vt:lpstr>
      <vt:lpstr>Summary of Increase</vt:lpstr>
      <vt:lpstr>Why AIMD?</vt:lpstr>
      <vt:lpstr>Three Congestion Control Challenges</vt:lpstr>
      <vt:lpstr>Abstract View</vt:lpstr>
      <vt:lpstr>1. Discovering available bandwidth</vt:lpstr>
      <vt:lpstr>2. Adjusting to variations in bandwidth</vt:lpstr>
      <vt:lpstr>3. Multiple flows sharing bandwidth</vt:lpstr>
      <vt:lpstr>Reality</vt:lpstr>
      <vt:lpstr>Problem #1: Single Flow, Fixed BW</vt:lpstr>
      <vt:lpstr>Problem #2: Single Flow, Varying BW</vt:lpstr>
      <vt:lpstr>Four alternatives</vt:lpstr>
      <vt:lpstr>Problem #3: Multiple Flows</vt:lpstr>
      <vt:lpstr>Buffer and Window Dynamics</vt:lpstr>
      <vt:lpstr>Simple Model of Congestion Control</vt:lpstr>
      <vt:lpstr>Example</vt:lpstr>
      <vt:lpstr>AIAD</vt:lpstr>
      <vt:lpstr>Sequence of Values</vt:lpstr>
      <vt:lpstr>AIAD Sharing Dynamics</vt:lpstr>
      <vt:lpstr>MIMD</vt:lpstr>
      <vt:lpstr>AIMD</vt:lpstr>
      <vt:lpstr>AIMD Sharing Dynamics</vt:lpstr>
      <vt:lpstr>AIMD is only “fair” choice</vt:lpstr>
      <vt:lpstr>Recapping</vt:lpstr>
      <vt:lpstr>TCP Congestion Control Details</vt:lpstr>
      <vt:lpstr>Implementation</vt:lpstr>
      <vt:lpstr>Event: ACK (new data)</vt:lpstr>
      <vt:lpstr>Event: ACK (new data)</vt:lpstr>
      <vt:lpstr>Event: TimeOut</vt:lpstr>
      <vt:lpstr>Event: dupACK</vt:lpstr>
      <vt:lpstr>Congestion Control After Loss</vt:lpstr>
      <vt:lpstr>One Final Phase: Fast Recovery</vt:lpstr>
      <vt:lpstr>Example</vt:lpstr>
      <vt:lpstr>Timeline</vt:lpstr>
      <vt:lpstr>Solution: Fast Recovery</vt:lpstr>
      <vt:lpstr>Example</vt:lpstr>
      <vt:lpstr>Timeline</vt:lpstr>
      <vt:lpstr> TCP State Machine</vt:lpstr>
      <vt:lpstr> TCP State Machine</vt:lpstr>
      <vt:lpstr> TCP State Machine</vt:lpstr>
      <vt:lpstr> TCP State Machine</vt:lpstr>
      <vt:lpstr>TCP Flavors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649</cp:revision>
  <cp:lastPrinted>2016-09-07T02:02:02Z</cp:lastPrinted>
  <dcterms:created xsi:type="dcterms:W3CDTF">2015-08-26T13:04:16Z</dcterms:created>
  <dcterms:modified xsi:type="dcterms:W3CDTF">2016-10-20T20:46:55Z</dcterms:modified>
</cp:coreProperties>
</file>