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xls" ContentType="application/vnd.ms-excel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1"/>
  </p:sldMasterIdLst>
  <p:notesMasterIdLst>
    <p:notesMasterId r:id="rId43"/>
  </p:notesMasterIdLst>
  <p:handoutMasterIdLst>
    <p:handoutMasterId r:id="rId44"/>
  </p:handoutMasterIdLst>
  <p:sldIdLst>
    <p:sldId id="1106" r:id="rId2"/>
    <p:sldId id="1108" r:id="rId3"/>
    <p:sldId id="1597" r:id="rId4"/>
    <p:sldId id="1612" r:id="rId5"/>
    <p:sldId id="1521" r:id="rId6"/>
    <p:sldId id="1522" r:id="rId7"/>
    <p:sldId id="1523" r:id="rId8"/>
    <p:sldId id="1524" r:id="rId9"/>
    <p:sldId id="1525" r:id="rId10"/>
    <p:sldId id="1530" r:id="rId11"/>
    <p:sldId id="1531" r:id="rId12"/>
    <p:sldId id="1532" r:id="rId13"/>
    <p:sldId id="1533" r:id="rId14"/>
    <p:sldId id="1534" r:id="rId15"/>
    <p:sldId id="1535" r:id="rId16"/>
    <p:sldId id="1536" r:id="rId17"/>
    <p:sldId id="1537" r:id="rId18"/>
    <p:sldId id="1538" r:id="rId19"/>
    <p:sldId id="1573" r:id="rId20"/>
    <p:sldId id="1539" r:id="rId21"/>
    <p:sldId id="1540" r:id="rId22"/>
    <p:sldId id="1541" r:id="rId23"/>
    <p:sldId id="1542" r:id="rId24"/>
    <p:sldId id="1574" r:id="rId25"/>
    <p:sldId id="1543" r:id="rId26"/>
    <p:sldId id="1544" r:id="rId27"/>
    <p:sldId id="1545" r:id="rId28"/>
    <p:sldId id="1546" r:id="rId29"/>
    <p:sldId id="1547" r:id="rId30"/>
    <p:sldId id="1548" r:id="rId31"/>
    <p:sldId id="1549" r:id="rId32"/>
    <p:sldId id="1550" r:id="rId33"/>
    <p:sldId id="1551" r:id="rId34"/>
    <p:sldId id="1552" r:id="rId35"/>
    <p:sldId id="1575" r:id="rId36"/>
    <p:sldId id="1553" r:id="rId37"/>
    <p:sldId id="1554" r:id="rId38"/>
    <p:sldId id="1555" r:id="rId39"/>
    <p:sldId id="1556" r:id="rId40"/>
    <p:sldId id="1557" r:id="rId41"/>
    <p:sldId id="1558" r:id="rId42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enker@icsi.berkeley.edu" initials="s" lastIdx="1" clrIdx="0"/>
  <p:cmAuthor id="2" name="shenker@icsi.berkeley.edu" initials="s [2]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CCFF"/>
    <a:srgbClr val="800080"/>
    <a:srgbClr val="FF9857"/>
    <a:srgbClr val="FFFF99"/>
    <a:srgbClr val="FFCC99"/>
    <a:srgbClr val="FF3300"/>
    <a:srgbClr val="CCFFFF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5045"/>
    <p:restoredTop sz="76963"/>
  </p:normalViewPr>
  <p:slideViewPr>
    <p:cSldViewPr>
      <p:cViewPr>
        <p:scale>
          <a:sx n="76" d="100"/>
          <a:sy n="76" d="100"/>
        </p:scale>
        <p:origin x="280" y="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0440"/>
    </p:cViewPr>
    <p:sldLst>
      <p:sld r:id="rId1" collapse="1"/>
      <p:sld r:id="rId2" collapse="1"/>
      <p:sld r:id="rId3" collapse="1"/>
      <p:sld r:id="rId4" collapse="1"/>
      <p:sld r:id="rId5" collapse="1"/>
    </p:sldLst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00" d="100"/>
        <a:sy n="100" d="100"/>
      </p:scale>
      <p:origin x="0" y="2432"/>
    </p:cViewPr>
  </p:sorterViewPr>
  <p:notesViewPr>
    <p:cSldViewPr>
      <p:cViewPr varScale="1">
        <p:scale>
          <a:sx n="80" d="100"/>
          <a:sy n="80" d="100"/>
        </p:scale>
        <p:origin x="-1296" y="-12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esProps" Target="presProps.xml"/><Relationship Id="rId47" Type="http://schemas.openxmlformats.org/officeDocument/2006/relationships/viewProps" Target="viewProps.xml"/><Relationship Id="rId48" Type="http://schemas.openxmlformats.org/officeDocument/2006/relationships/theme" Target="theme/theme1.xml"/><Relationship Id="rId49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notesMaster" Target="notesMasters/notesMaster1.xml"/><Relationship Id="rId44" Type="http://schemas.openxmlformats.org/officeDocument/2006/relationships/handoutMaster" Target="handoutMasters/handoutMaster1.xml"/><Relationship Id="rId45" Type="http://schemas.openxmlformats.org/officeDocument/2006/relationships/commentAuthors" Target="commentAuthor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17.xml"/><Relationship Id="rId4" Type="http://schemas.openxmlformats.org/officeDocument/2006/relationships/slide" Target="slides/slide20.xml"/><Relationship Id="rId5" Type="http://schemas.openxmlformats.org/officeDocument/2006/relationships/slide" Target="slides/slide22.xml"/><Relationship Id="rId1" Type="http://schemas.openxmlformats.org/officeDocument/2006/relationships/slide" Target="slides/slide15.xml"/><Relationship Id="rId2" Type="http://schemas.openxmlformats.org/officeDocument/2006/relationships/slide" Target="slides/slide1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algn="l" defTabSz="966788" eaLnBrk="1" hangingPunct="1">
              <a:defRPr sz="13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algn="l" defTabSz="966788" eaLnBrk="1" hangingPunct="1">
              <a:defRPr sz="13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 smtClean="0"/>
            </a:lvl1pPr>
          </a:lstStyle>
          <a:p>
            <a:pPr>
              <a:defRPr/>
            </a:pPr>
            <a:fld id="{B48BE3C3-F760-C44A-B472-7818E133FA7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00495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algn="l" defTabSz="957263" eaLnBrk="1" hangingPunct="1">
              <a:defRPr sz="1300" b="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algn="r" defTabSz="957263" eaLnBrk="1" hangingPunct="1">
              <a:defRPr sz="1300" b="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76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6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algn="l" defTabSz="957263" eaLnBrk="1" hangingPunct="1">
              <a:defRPr sz="1300" b="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algn="r" defTabSz="957263" eaLnBrk="1" hangingPunct="1">
              <a:defRPr sz="1300" b="0" smtClean="0">
                <a:latin typeface="Times New Roman" charset="0"/>
              </a:defRPr>
            </a:lvl1pPr>
          </a:lstStyle>
          <a:p>
            <a:pPr>
              <a:defRPr/>
            </a:pPr>
            <a:fld id="{8BD814C7-3223-AB4B-93E5-59B823641D1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76336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D814C7-3223-AB4B-93E5-59B823641D1E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9183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7E6B17A8-47EE-4343-97AD-4478B3D87BB1}" type="slidenum">
              <a:rPr lang="en-US" sz="1300" b="0">
                <a:latin typeface="Times New Roman" charset="0"/>
              </a:rPr>
              <a:pPr eaLnBrk="1" hangingPunct="1"/>
              <a:t>18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60219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19D8C0A1-83C6-324A-9F8C-9B8F721BE31F}" type="slidenum">
              <a:rPr lang="en-US" sz="1300" b="0">
                <a:latin typeface="Times New Roman" charset="0"/>
              </a:rPr>
              <a:pPr eaLnBrk="1" hangingPunct="1"/>
              <a:t>20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4445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7E6B17A8-47EE-4343-97AD-4478B3D87BB1}" type="slidenum">
              <a:rPr lang="en-US" sz="1300" b="0">
                <a:latin typeface="Times New Roman" charset="0"/>
              </a:rPr>
              <a:pPr eaLnBrk="1" hangingPunct="1"/>
              <a:t>21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79676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073B7972-42B7-8F4F-9165-E6B81B7CBFF4}" type="slidenum">
              <a:rPr lang="en-US" sz="1300" b="0">
                <a:latin typeface="Times New Roman" charset="0"/>
              </a:rPr>
              <a:pPr eaLnBrk="1" hangingPunct="1"/>
              <a:t>22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3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ln/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2515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7B48305-5CDB-0E47-ADEF-D7DA81228169}" type="slidenum">
              <a:rPr lang="en-US" sz="1300" b="0">
                <a:latin typeface="Times New Roman" charset="0"/>
              </a:rPr>
              <a:pPr eaLnBrk="1" hangingPunct="1"/>
              <a:t>23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35403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3A0DC697-34C2-E145-B9F6-BE65FBE83785}" type="slidenum">
              <a:rPr lang="en-US" sz="1300" b="0">
                <a:latin typeface="Times New Roman" charset="0"/>
              </a:rPr>
              <a:pPr eaLnBrk="1" hangingPunct="1"/>
              <a:t>27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64066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44D7B7-8497-9440-908B-E77F83F666B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4155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44D7B7-8497-9440-908B-E77F83F666B6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315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2853705C-35BF-A442-8E55-A6E2782461EE}" type="slidenum">
              <a:rPr lang="en-US" sz="1300" b="0">
                <a:latin typeface="Times New Roman" charset="0"/>
              </a:rPr>
              <a:pPr eaLnBrk="1" hangingPunct="1"/>
              <a:t>33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 smtClean="0">
                <a:ea typeface="ＭＳ Ｐゴシック" charset="0"/>
                <a:cs typeface="ＭＳ Ｐゴシック" charset="0"/>
              </a:rPr>
              <a:t>ASK!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53522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Why?????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DF7BC6-A6E1-CB43-A9F4-FD0222E2649D}" type="slidenum">
              <a:rPr lang="en-US" altLang="en-US" smtClean="0"/>
              <a:pPr>
                <a:defRPr/>
              </a:pPr>
              <a:t>34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9697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E5DA2B1D-5FDE-A743-891C-2D6157A776A1}" type="slidenum">
              <a:rPr lang="en-US" sz="1300" b="0">
                <a:latin typeface="Times New Roman" charset="0"/>
              </a:rPr>
              <a:pPr eaLnBrk="1" hangingPunct="1"/>
              <a:t>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03112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DF7BC6-A6E1-CB43-A9F4-FD0222E2649D}" type="slidenum">
              <a:rPr lang="en-US" altLang="en-US" smtClean="0"/>
              <a:pPr>
                <a:defRPr/>
              </a:pPr>
              <a:t>38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3644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1901D55E-7558-FA4C-9D3F-37F2A98B6344}" type="slidenum">
              <a:rPr lang="en-US" sz="1300" b="0">
                <a:latin typeface="Times New Roman" charset="0"/>
              </a:rPr>
              <a:pPr eaLnBrk="1" hangingPunct="1"/>
              <a:t>10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5284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do you think about these options?</a:t>
            </a:r>
          </a:p>
          <a:p>
            <a:endParaRPr lang="en-US" dirty="0" smtClean="0"/>
          </a:p>
          <a:p>
            <a:r>
              <a:rPr lang="en-US" dirty="0" smtClean="0"/>
              <a:t>Which one is obviously bad?</a:t>
            </a:r>
          </a:p>
          <a:p>
            <a:endParaRPr lang="en-US" dirty="0" smtClean="0"/>
          </a:p>
          <a:p>
            <a:r>
              <a:rPr lang="en-US" dirty="0" smtClean="0"/>
              <a:t>What do you think about</a:t>
            </a:r>
            <a:r>
              <a:rPr lang="en-US" baseline="0" dirty="0" smtClean="0"/>
              <a:t> the other ones?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6AF786-1F47-0B4B-A763-80AC864C6FF4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5960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16ECDA1C-6756-6341-9EC3-07C3F98B28FD}" type="slidenum">
              <a:rPr lang="en-US" sz="1300" b="0">
                <a:latin typeface="Times New Roman" charset="0"/>
              </a:rPr>
              <a:pPr eaLnBrk="1" hangingPunct="1"/>
              <a:t>13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04272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A82AF038-8152-1F4D-974A-8FCC5B579BDE}" type="slidenum">
              <a:rPr lang="en-US" sz="1300" b="0">
                <a:latin typeface="Times New Roman" charset="0"/>
              </a:rPr>
              <a:pPr eaLnBrk="1" hangingPunct="1"/>
              <a:t>14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28548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ED16A600-A7FA-7840-B1E2-D2FDE4B9919E}" type="slidenum">
              <a:rPr lang="en-US" sz="1300" b="0">
                <a:latin typeface="Times New Roman" charset="0"/>
              </a:rPr>
              <a:pPr eaLnBrk="1" hangingPunct="1"/>
              <a:t>15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87921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ED16A600-A7FA-7840-B1E2-D2FDE4B9919E}" type="slidenum">
              <a:rPr lang="en-US" sz="1300" b="0">
                <a:latin typeface="Times New Roman" charset="0"/>
              </a:rPr>
              <a:pPr eaLnBrk="1" hangingPunct="1"/>
              <a:t>16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24052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939529EA-2A83-C840-9F3E-1C516B952A4F}" type="slidenum">
              <a:rPr lang="en-US" sz="1300" b="0">
                <a:latin typeface="Times New Roman" charset="0"/>
              </a:rPr>
              <a:pPr eaLnBrk="1" hangingPunct="1"/>
              <a:t>17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2464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682788-C7CE-9044-87D5-275ACBF2603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1306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0C1565-3E36-7B4A-B50F-E3686F8F960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5472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C9ECEF-3851-E64E-9465-C326272ABD2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1460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2238"/>
            <a:ext cx="9144000" cy="868362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534400" cy="4835525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AD96B3-034F-0E44-B7B5-FAB526374CD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6102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ctr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8C2CCC-6E69-BC47-A41A-7A10A3BF14B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629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2BB04E-45F0-884C-AC41-9D904844269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1979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C4C743-DB08-0142-BD41-3437DE85F9B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6223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DF5061-46DE-5F40-8717-B0C451628FE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5780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DA8D3D-8FC4-F943-8A10-AC38D0F8C23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8973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93B812-F004-4944-A80B-EFB1BB9F100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319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678A81-BDE1-0645-BE0C-CE688D8C5CE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4195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122238"/>
            <a:ext cx="9144000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534400" cy="483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901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000" b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01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 b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011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b="0" smtClean="0">
                <a:latin typeface="Arial" charset="0"/>
              </a:defRPr>
            </a:lvl1pPr>
          </a:lstStyle>
          <a:p>
            <a:pPr>
              <a:defRPr/>
            </a:pPr>
            <a:fld id="{0435BEAC-A497-874B-A146-DD514129D71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2"/>
        <a:buChar char="l"/>
        <a:defRPr sz="28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2"/>
        <a:buChar char="l"/>
        <a:defRPr sz="2400">
          <a:solidFill>
            <a:schemeClr val="tx1"/>
          </a:solidFill>
          <a:latin typeface="+mn-lt"/>
          <a:ea typeface="ＭＳ Ｐゴシック" charset="-128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2"/>
        <a:buChar char="l"/>
        <a:defRPr sz="2000">
          <a:solidFill>
            <a:schemeClr val="tx1"/>
          </a:solidFill>
          <a:latin typeface="+mn-lt"/>
          <a:ea typeface="ＭＳ Ｐゴシック" charset="-128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 sz="1200">
          <a:solidFill>
            <a:schemeClr val="tx1"/>
          </a:solidFill>
          <a:latin typeface="+mn-lt"/>
          <a:ea typeface="ＭＳ Ｐゴシック" charset="-128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Microsoft_Excel_97_-_2004_Worksheet1.xls"/><Relationship Id="rId5" Type="http://schemas.openxmlformats.org/officeDocument/2006/relationships/image" Target="../media/image5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Microsoft_Excel_97_-_2004_Worksheet2.xls"/><Relationship Id="rId5" Type="http://schemas.openxmlformats.org/officeDocument/2006/relationships/image" Target="../media/image5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oleObject" Target="../embeddings/Microsoft_Excel_97_-_2004_Worksheet3.xls"/><Relationship Id="rId5" Type="http://schemas.openxmlformats.org/officeDocument/2006/relationships/image" Target="../media/image6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Relationship Id="rId3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CS 168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 </a:t>
            </a:r>
            <a:r>
              <a:rPr lang="en-US" altLang="en-US" dirty="0" smtClean="0"/>
              <a:t>More Congestion Control</a:t>
            </a:r>
            <a:endParaRPr lang="en-US" altLang="en-US" dirty="0"/>
          </a:p>
        </p:txBody>
      </p:sp>
      <p:sp>
        <p:nvSpPr>
          <p:cNvPr id="16386" name="Subtitle 2"/>
          <p:cNvSpPr>
            <a:spLocks noGrp="1"/>
          </p:cNvSpPr>
          <p:nvPr>
            <p:ph type="subTitle" idx="1"/>
          </p:nvPr>
        </p:nvSpPr>
        <p:spPr>
          <a:xfrm>
            <a:off x="0" y="3886200"/>
            <a:ext cx="9144000" cy="1752600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660066"/>
                </a:solidFill>
              </a:rPr>
              <a:t>Fall </a:t>
            </a:r>
            <a:r>
              <a:rPr lang="en-US" altLang="en-US" dirty="0" smtClean="0">
                <a:solidFill>
                  <a:srgbClr val="660066"/>
                </a:solidFill>
              </a:rPr>
              <a:t>2016</a:t>
            </a:r>
            <a:endParaRPr lang="en-US" altLang="en-US" dirty="0">
              <a:solidFill>
                <a:srgbClr val="660066"/>
              </a:solidFill>
            </a:endParaRPr>
          </a:p>
          <a:p>
            <a:pPr eaLnBrk="1" hangingPunct="1"/>
            <a:r>
              <a:rPr lang="en-US" altLang="en-US" dirty="0">
                <a:solidFill>
                  <a:srgbClr val="660066"/>
                </a:solidFill>
              </a:rPr>
              <a:t>Scott </a:t>
            </a:r>
            <a:r>
              <a:rPr lang="en-US" altLang="en-US" dirty="0" smtClean="0">
                <a:solidFill>
                  <a:srgbClr val="660066"/>
                </a:solidFill>
              </a:rPr>
              <a:t>Shenker</a:t>
            </a:r>
          </a:p>
          <a:p>
            <a:pPr eaLnBrk="1" hangingPunct="1"/>
            <a:r>
              <a:rPr lang="en-US" altLang="en-US" u="sng" dirty="0" smtClean="0">
                <a:solidFill>
                  <a:srgbClr val="660066"/>
                </a:solidFill>
              </a:rPr>
              <a:t>CS168.io</a:t>
            </a:r>
            <a:endParaRPr lang="en-US" altLang="en-US" u="sng" dirty="0">
              <a:solidFill>
                <a:srgbClr val="660066"/>
              </a:solidFill>
            </a:endParaRPr>
          </a:p>
          <a:p>
            <a:pPr eaLnBrk="1" hangingPunct="1"/>
            <a:r>
              <a:rPr lang="en-US" altLang="en-US" u="sng" dirty="0">
                <a:solidFill>
                  <a:srgbClr val="660066"/>
                </a:solidFill>
              </a:rPr>
              <a:t>http://</a:t>
            </a:r>
            <a:r>
              <a:rPr lang="en-US" altLang="en-US" u="sng" dirty="0" err="1">
                <a:solidFill>
                  <a:srgbClr val="660066"/>
                </a:solidFill>
              </a:rPr>
              <a:t>inst.eecs.berkeley.edu</a:t>
            </a:r>
            <a:r>
              <a:rPr lang="en-US" altLang="en-US" u="sng" dirty="0">
                <a:solidFill>
                  <a:srgbClr val="660066"/>
                </a:solidFill>
              </a:rPr>
              <a:t>/~</a:t>
            </a:r>
            <a:r>
              <a:rPr lang="en-US" altLang="en-US" u="sng" dirty="0" smtClean="0">
                <a:solidFill>
                  <a:srgbClr val="660066"/>
                </a:solidFill>
              </a:rPr>
              <a:t>cs168/fa16/</a:t>
            </a:r>
            <a:endParaRPr lang="en-US" altLang="en-US" dirty="0">
              <a:solidFill>
                <a:srgbClr val="660066"/>
              </a:solidFill>
            </a:endParaRPr>
          </a:p>
          <a:p>
            <a:pPr eaLnBrk="1" hangingPunct="1"/>
            <a:endParaRPr lang="en-US" altLang="en-US" dirty="0">
              <a:solidFill>
                <a:srgbClr val="660066"/>
              </a:solidFill>
            </a:endParaRPr>
          </a:p>
        </p:txBody>
      </p:sp>
      <p:sp>
        <p:nvSpPr>
          <p:cNvPr id="16387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algn="r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algn="r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algn="r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algn="r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fld id="{2C38D374-E50A-2840-9D66-740E093B59C9}" type="slidenum">
              <a:rPr lang="en-US" altLang="en-US" sz="1000" b="0">
                <a:latin typeface="Arial" charset="0"/>
              </a:rPr>
              <a:pPr/>
              <a:t>1</a:t>
            </a:fld>
            <a:endParaRPr lang="en-US" altLang="en-US" sz="1000" b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8569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Problem #1: Single Flow, Fixed BW</a:t>
            </a:r>
          </a:p>
        </p:txBody>
      </p:sp>
      <p:sp>
        <p:nvSpPr>
          <p:cNvPr id="27525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 smtClean="0">
                <a:latin typeface="Arial" charset="0"/>
              </a:rPr>
              <a:t>Slow start is pretty good at this</a:t>
            </a:r>
            <a:r>
              <a:rPr lang="is-IS" dirty="0" smtClean="0">
                <a:latin typeface="Arial" charset="0"/>
              </a:rPr>
              <a:t>….</a:t>
            </a:r>
          </a:p>
          <a:p>
            <a:pPr>
              <a:lnSpc>
                <a:spcPct val="80000"/>
              </a:lnSpc>
            </a:pPr>
            <a:endParaRPr lang="is-IS" dirty="0"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is-IS" dirty="0" smtClean="0">
                <a:latin typeface="Arial" charset="0"/>
              </a:rPr>
              <a:t>Identifies fixed BW within factor of two</a:t>
            </a:r>
          </a:p>
          <a:p>
            <a:pPr>
              <a:lnSpc>
                <a:spcPct val="80000"/>
              </a:lnSpc>
            </a:pPr>
            <a:endParaRPr lang="is-IS" dirty="0"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is-IS" dirty="0" smtClean="0">
                <a:latin typeface="Arial" charset="0"/>
              </a:rPr>
              <a:t>And does so in logarithmic time</a:t>
            </a:r>
          </a:p>
          <a:p>
            <a:pPr>
              <a:lnSpc>
                <a:spcPct val="80000"/>
              </a:lnSpc>
            </a:pPr>
            <a:endParaRPr lang="is-IS" dirty="0"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80000"/>
              </a:lnSpc>
            </a:pPr>
            <a:r>
              <a:rPr lang="is-IS" dirty="0" smtClean="0">
                <a:latin typeface="Arial" charset="0"/>
                <a:ea typeface="Arial" charset="0"/>
                <a:cs typeface="Arial" charset="0"/>
              </a:rPr>
              <a:t>...no need to discuss further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264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9BFDB11-0A4C-D443-B1D2-A578347C8BE2}" type="slidenum">
              <a:rPr lang="en-US" sz="1400" b="0">
                <a:latin typeface="Times New Roman" charset="0"/>
              </a:rPr>
              <a:pPr eaLnBrk="1" hangingPunct="1"/>
              <a:t>10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961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2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2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2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2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5251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Problem #2: Single Flow, Varying BW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>
                <a:latin typeface="Arial" charset="0"/>
              </a:rPr>
              <a:t>Want to track available bandwidth</a:t>
            </a:r>
          </a:p>
          <a:p>
            <a:r>
              <a:rPr lang="en-US" dirty="0">
                <a:latin typeface="Arial" charset="0"/>
              </a:rPr>
              <a:t>Oscillate around its current value</a:t>
            </a:r>
          </a:p>
          <a:p>
            <a:r>
              <a:rPr lang="en-US" dirty="0">
                <a:latin typeface="Arial" charset="0"/>
              </a:rPr>
              <a:t>If you never send more than your current rate, you </a:t>
            </a:r>
            <a:r>
              <a:rPr lang="en-US" dirty="0" smtClean="0">
                <a:latin typeface="Arial" charset="0"/>
              </a:rPr>
              <a:t>won’</a:t>
            </a:r>
            <a:r>
              <a:rPr lang="en-US" altLang="ja-JP" dirty="0" smtClean="0">
                <a:latin typeface="Arial" charset="0"/>
              </a:rPr>
              <a:t>t </a:t>
            </a:r>
            <a:r>
              <a:rPr lang="en-US" altLang="ja-JP" dirty="0">
                <a:latin typeface="Arial" charset="0"/>
              </a:rPr>
              <a:t>know if more bandwidth is available</a:t>
            </a:r>
            <a:br>
              <a:rPr lang="en-US" altLang="ja-JP" dirty="0">
                <a:latin typeface="Arial" charset="0"/>
              </a:rPr>
            </a:br>
            <a:endParaRPr lang="en-US" altLang="ja-JP" dirty="0">
              <a:latin typeface="Arial" charset="0"/>
            </a:endParaRPr>
          </a:p>
          <a:p>
            <a:pPr>
              <a:buFontTx/>
              <a:buNone/>
            </a:pPr>
            <a:r>
              <a:rPr lang="en-US" dirty="0">
                <a:latin typeface="Arial" charset="0"/>
              </a:rPr>
              <a:t>Possible variations: (in terms of change per RTT)</a:t>
            </a:r>
          </a:p>
          <a:p>
            <a:r>
              <a:rPr lang="en-US" dirty="0">
                <a:latin typeface="Arial" charset="0"/>
              </a:rPr>
              <a:t>Multiplicative increase or decrease: </a:t>
            </a:r>
          </a:p>
          <a:p>
            <a:pPr lvl="1" algn="ctr">
              <a:buFont typeface="Helvetica" charset="0"/>
              <a:buNone/>
            </a:pP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cwnd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dirty="0" smtClean="0">
                <a:ea typeface="Wingdings" charset="2"/>
                <a:cs typeface="Wingdings" charset="2"/>
              </a:rPr>
              <a:t>→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cwnd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* / a </a:t>
            </a:r>
          </a:p>
          <a:p>
            <a:r>
              <a:rPr lang="en-US" dirty="0">
                <a:latin typeface="Arial" charset="0"/>
              </a:rPr>
              <a:t>Additive increase or decrease: </a:t>
            </a:r>
          </a:p>
          <a:p>
            <a:pPr lvl="1" algn="ctr">
              <a:buFont typeface="Helvetica" charset="0"/>
              <a:buNone/>
            </a:pP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cwnd</a:t>
            </a:r>
            <a:r>
              <a:rPr lang="en-US" dirty="0">
                <a:ea typeface="Wingdings" charset="2"/>
                <a:cs typeface="Wingdings" charset="2"/>
              </a:rPr>
              <a:t> →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dirty="0" err="1">
                <a:latin typeface="Arial" charset="0"/>
                <a:ea typeface="Arial" charset="0"/>
                <a:cs typeface="Arial" charset="0"/>
              </a:rPr>
              <a:t>cwnd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+- b</a:t>
            </a:r>
          </a:p>
          <a:p>
            <a:endParaRPr lang="en-US" dirty="0">
              <a:latin typeface="Arial" charset="0"/>
            </a:endParaRPr>
          </a:p>
        </p:txBody>
      </p:sp>
      <p:sp>
        <p:nvSpPr>
          <p:cNvPr id="11673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80A3A753-B06B-CE48-8BDE-7F112164CA2B}" type="slidenum">
              <a:rPr lang="en-US" sz="1400" b="0">
                <a:latin typeface="Times New Roman" charset="0"/>
              </a:rPr>
              <a:pPr eaLnBrk="1" hangingPunct="1"/>
              <a:t>11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4551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Four alternatives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AIAD: gentle increase, gentle decrease</a:t>
            </a:r>
            <a:br>
              <a:rPr lang="en-US" dirty="0">
                <a:latin typeface="Arial" charset="0"/>
              </a:rPr>
            </a:b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AIMD: gentle increase, drastic decrease</a:t>
            </a:r>
            <a:br>
              <a:rPr lang="en-US" dirty="0">
                <a:latin typeface="Arial" charset="0"/>
              </a:rPr>
            </a:b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MIAD: drastic increase, gentle decrease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too many losses: eliminate</a:t>
            </a:r>
            <a:br>
              <a:rPr lang="en-US" dirty="0">
                <a:latin typeface="Arial" charset="0"/>
                <a:ea typeface="Arial" charset="0"/>
                <a:cs typeface="Arial" charset="0"/>
              </a:rPr>
            </a:b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>
                <a:latin typeface="Arial" charset="0"/>
              </a:rPr>
              <a:t>MIMD: drastic increase and decrease</a:t>
            </a:r>
          </a:p>
          <a:p>
            <a:endParaRPr lang="en-US" dirty="0">
              <a:latin typeface="Arial" charset="0"/>
            </a:endParaRPr>
          </a:p>
        </p:txBody>
      </p:sp>
      <p:sp>
        <p:nvSpPr>
          <p:cNvPr id="11776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83DACF36-09EE-0A40-98EF-2C704C1F45CB}" type="slidenum">
              <a:rPr lang="en-US" sz="1400" b="0">
                <a:latin typeface="Times New Roman" charset="0"/>
              </a:rPr>
              <a:pPr eaLnBrk="1" hangingPunct="1"/>
              <a:t>12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3555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Problem #3: Multiple Flows</a:t>
            </a:r>
          </a:p>
        </p:txBody>
      </p:sp>
      <p:sp>
        <p:nvSpPr>
          <p:cNvPr id="27668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Want steady state to be </a:t>
            </a:r>
            <a:r>
              <a:rPr lang="ja-JP" altLang="en-US">
                <a:latin typeface="Arial" charset="0"/>
              </a:rPr>
              <a:t>“</a:t>
            </a:r>
            <a:r>
              <a:rPr lang="en-US" altLang="ja-JP">
                <a:latin typeface="Arial" charset="0"/>
              </a:rPr>
              <a:t>fair</a:t>
            </a:r>
            <a:r>
              <a:rPr lang="ja-JP" altLang="en-US">
                <a:latin typeface="Arial" charset="0"/>
              </a:rPr>
              <a:t>”</a:t>
            </a:r>
            <a:r>
              <a:rPr lang="en-US" altLang="ja-JP">
                <a:latin typeface="Arial" charset="0"/>
              </a:rPr>
              <a:t/>
            </a:r>
            <a:br>
              <a:rPr lang="en-US" altLang="ja-JP">
                <a:latin typeface="Arial" charset="0"/>
              </a:rPr>
            </a:br>
            <a:endParaRPr lang="en-US" altLang="ja-JP">
              <a:latin typeface="Arial" charset="0"/>
            </a:endParaRPr>
          </a:p>
          <a:p>
            <a:r>
              <a:rPr lang="en-US">
                <a:latin typeface="Arial" charset="0"/>
              </a:rPr>
              <a:t>Many notions of fairness, but here just require two identical flows to end up with the same bandwidth</a:t>
            </a:r>
            <a:br>
              <a:rPr lang="en-US">
                <a:latin typeface="Arial" charset="0"/>
              </a:rPr>
            </a:br>
            <a:endParaRPr lang="en-US">
              <a:latin typeface="Arial" charset="0"/>
            </a:endParaRPr>
          </a:p>
          <a:p>
            <a:r>
              <a:rPr lang="en-US">
                <a:latin typeface="Arial" charset="0"/>
              </a:rPr>
              <a:t>This eliminates MIMD and AIAD</a:t>
            </a:r>
          </a:p>
          <a:p>
            <a:pPr lvl="1"/>
            <a:r>
              <a:rPr lang="en-US">
                <a:latin typeface="Arial" charset="0"/>
                <a:ea typeface="Arial" charset="0"/>
                <a:cs typeface="Arial" charset="0"/>
              </a:rPr>
              <a:t>As we shall see…</a:t>
            </a:r>
            <a:br>
              <a:rPr lang="en-US">
                <a:latin typeface="Arial" charset="0"/>
                <a:ea typeface="Arial" charset="0"/>
                <a:cs typeface="Arial" charset="0"/>
              </a:rPr>
            </a:br>
            <a:endParaRPr lang="en-US">
              <a:latin typeface="Arial" charset="0"/>
              <a:ea typeface="Arial" charset="0"/>
              <a:cs typeface="Arial" charset="0"/>
            </a:endParaRPr>
          </a:p>
          <a:p>
            <a:r>
              <a:rPr lang="en-US">
                <a:latin typeface="Arial" charset="0"/>
              </a:rPr>
              <a:t>AIMD is the only remaining solution!</a:t>
            </a:r>
          </a:p>
          <a:p>
            <a:pPr lvl="1"/>
            <a:r>
              <a:rPr lang="en-US">
                <a:latin typeface="Arial" charset="0"/>
                <a:ea typeface="Arial" charset="0"/>
                <a:cs typeface="Arial" charset="0"/>
              </a:rPr>
              <a:t>Not really, but close enough….</a:t>
            </a:r>
          </a:p>
        </p:txBody>
      </p:sp>
      <p:sp>
        <p:nvSpPr>
          <p:cNvPr id="11878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4F365AF-36FE-0645-BD3A-6A3EA145F4A7}" type="slidenum">
              <a:rPr lang="en-US" sz="1400" b="0">
                <a:latin typeface="Times New Roman" charset="0"/>
              </a:rPr>
              <a:pPr eaLnBrk="1" hangingPunct="1"/>
              <a:t>13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0126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6851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Buffer and Window Dynamics</a:t>
            </a:r>
            <a:endParaRPr lang="en-US" sz="350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2768913" name="Object 2"/>
          <p:cNvGraphicFramePr>
            <a:graphicFrameLocks noGrp="1" noChangeAspect="1"/>
          </p:cNvGraphicFramePr>
          <p:nvPr>
            <p:ph idx="1"/>
            <p:extLst/>
          </p:nvPr>
        </p:nvGraphicFramePr>
        <p:xfrm>
          <a:off x="1763713" y="3189288"/>
          <a:ext cx="4749800" cy="292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" name="VISIO" r:id="rId4" imgW="4749800" imgH="2921000" progId="">
                  <p:embed/>
                </p:oleObj>
              </mc:Choice>
              <mc:Fallback>
                <p:oleObj name="VISIO" r:id="rId4" imgW="4749800" imgH="29210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3189288"/>
                        <a:ext cx="4749800" cy="292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0833" name="Slide Number Placeholder 6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54D6BE9E-E4D8-6B4E-9325-42627C3C107C}" type="slidenum">
              <a:rPr lang="en-US" sz="1400" b="0">
                <a:latin typeface="Times New Roman" charset="0"/>
              </a:rPr>
              <a:pPr eaLnBrk="1" hangingPunct="1"/>
              <a:t>14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2768899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900113" y="2286000"/>
            <a:ext cx="8243887" cy="873125"/>
          </a:xfrm>
        </p:spPr>
        <p:txBody>
          <a:bodyPr/>
          <a:lstStyle/>
          <a:p>
            <a:pPr marL="382588" indent="-382588" defTabSz="1019175">
              <a:lnSpc>
                <a:spcPct val="80000"/>
              </a:lnSpc>
            </a:pPr>
            <a:r>
              <a:rPr lang="en-US" sz="1800" dirty="0">
                <a:latin typeface="Arial" charset="0"/>
              </a:rPr>
              <a:t>No congestion </a:t>
            </a:r>
            <a:r>
              <a:rPr lang="en-US" sz="1800" dirty="0">
                <a:latin typeface="Arial" charset="0"/>
                <a:sym typeface="Wingdings" charset="0"/>
              </a:rPr>
              <a:t></a:t>
            </a:r>
            <a:r>
              <a:rPr lang="en-US" sz="1800" dirty="0">
                <a:latin typeface="Arial" charset="0"/>
              </a:rPr>
              <a:t> x </a:t>
            </a:r>
            <a:r>
              <a:rPr lang="en-US" sz="1800" dirty="0" smtClean="0">
                <a:latin typeface="Arial" charset="0"/>
              </a:rPr>
              <a:t>increases</a:t>
            </a:r>
            <a:endParaRPr lang="en-US" sz="1800" dirty="0">
              <a:latin typeface="Arial" charset="0"/>
            </a:endParaRPr>
          </a:p>
          <a:p>
            <a:pPr marL="382588" indent="-382588" defTabSz="1019175">
              <a:lnSpc>
                <a:spcPct val="80000"/>
              </a:lnSpc>
            </a:pPr>
            <a:r>
              <a:rPr lang="en-US" sz="1800" dirty="0">
                <a:latin typeface="Arial" charset="0"/>
              </a:rPr>
              <a:t>Congestion </a:t>
            </a:r>
            <a:r>
              <a:rPr lang="en-US" sz="1800" dirty="0">
                <a:latin typeface="Arial" charset="0"/>
                <a:sym typeface="Wingdings" charset="0"/>
              </a:rPr>
              <a:t> </a:t>
            </a:r>
            <a:r>
              <a:rPr lang="en-US" sz="1800" dirty="0" smtClean="0">
                <a:latin typeface="Arial" charset="0"/>
                <a:sym typeface="Wingdings" charset="0"/>
              </a:rPr>
              <a:t>x decreases</a:t>
            </a:r>
            <a:endParaRPr lang="en-US" sz="1800" dirty="0">
              <a:latin typeface="Arial" charset="0"/>
            </a:endParaRPr>
          </a:p>
        </p:txBody>
      </p:sp>
      <p:grpSp>
        <p:nvGrpSpPr>
          <p:cNvPr id="120836" name="Group 4"/>
          <p:cNvGrpSpPr>
            <a:grpSpLocks/>
          </p:cNvGrpSpPr>
          <p:nvPr/>
        </p:nvGrpSpPr>
        <p:grpSpPr bwMode="auto">
          <a:xfrm>
            <a:off x="1801813" y="1158875"/>
            <a:ext cx="5264150" cy="750888"/>
            <a:chOff x="1248" y="672"/>
            <a:chExt cx="3648" cy="528"/>
          </a:xfrm>
        </p:grpSpPr>
        <p:sp>
          <p:nvSpPr>
            <p:cNvPr id="120844" name="Rectangle 5"/>
            <p:cNvSpPr>
              <a:spLocks noChangeArrowheads="1"/>
            </p:cNvSpPr>
            <p:nvPr/>
          </p:nvSpPr>
          <p:spPr bwMode="auto">
            <a:xfrm>
              <a:off x="1248" y="864"/>
              <a:ext cx="336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59304" tIns="29651" rIns="59304" bIns="29651" anchor="ctr"/>
            <a:lstStyle/>
            <a:p>
              <a:pPr algn="ctr" defTabSz="820738"/>
              <a:r>
                <a:rPr lang="en-US" sz="3200" b="0">
                  <a:latin typeface="Tahoma" charset="0"/>
                </a:rPr>
                <a:t>A</a:t>
              </a:r>
            </a:p>
          </p:txBody>
        </p:sp>
        <p:sp>
          <p:nvSpPr>
            <p:cNvPr id="120845" name="Rectangle 6"/>
            <p:cNvSpPr>
              <a:spLocks noChangeArrowheads="1"/>
            </p:cNvSpPr>
            <p:nvPr/>
          </p:nvSpPr>
          <p:spPr bwMode="auto">
            <a:xfrm>
              <a:off x="2496" y="864"/>
              <a:ext cx="1152" cy="33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59304" tIns="29651" rIns="59304" bIns="29651" anchor="ctr"/>
            <a:lstStyle/>
            <a:p>
              <a:endParaRPr lang="en-US"/>
            </a:p>
          </p:txBody>
        </p:sp>
        <p:sp>
          <p:nvSpPr>
            <p:cNvPr id="120846" name="Rectangle 7"/>
            <p:cNvSpPr>
              <a:spLocks noChangeArrowheads="1"/>
            </p:cNvSpPr>
            <p:nvPr/>
          </p:nvSpPr>
          <p:spPr bwMode="auto">
            <a:xfrm>
              <a:off x="4560" y="864"/>
              <a:ext cx="336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59304" tIns="29651" rIns="59304" bIns="29651" anchor="ctr"/>
            <a:lstStyle/>
            <a:p>
              <a:pPr algn="ctr" defTabSz="820738"/>
              <a:r>
                <a:rPr lang="en-US" sz="3200" b="0">
                  <a:latin typeface="Tahoma" charset="0"/>
                </a:rPr>
                <a:t>B</a:t>
              </a:r>
            </a:p>
          </p:txBody>
        </p:sp>
        <p:sp>
          <p:nvSpPr>
            <p:cNvPr id="120847" name="Line 8"/>
            <p:cNvSpPr>
              <a:spLocks noChangeShapeType="1"/>
            </p:cNvSpPr>
            <p:nvPr/>
          </p:nvSpPr>
          <p:spPr bwMode="auto">
            <a:xfrm>
              <a:off x="1584" y="1032"/>
              <a:ext cx="9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59304" tIns="29651" rIns="59304" bIns="29651" anchor="ctr"/>
            <a:lstStyle/>
            <a:p>
              <a:endParaRPr lang="en-US"/>
            </a:p>
          </p:txBody>
        </p:sp>
        <p:sp>
          <p:nvSpPr>
            <p:cNvPr id="120848" name="Line 9"/>
            <p:cNvSpPr>
              <a:spLocks noChangeShapeType="1"/>
            </p:cNvSpPr>
            <p:nvPr/>
          </p:nvSpPr>
          <p:spPr bwMode="auto">
            <a:xfrm>
              <a:off x="3648" y="1032"/>
              <a:ext cx="9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59304" tIns="29651" rIns="59304" bIns="29651" anchor="ctr"/>
            <a:lstStyle/>
            <a:p>
              <a:endParaRPr lang="en-US"/>
            </a:p>
          </p:txBody>
        </p:sp>
        <p:sp>
          <p:nvSpPr>
            <p:cNvPr id="120849" name="Text Box 10"/>
            <p:cNvSpPr txBox="1">
              <a:spLocks noChangeArrowheads="1"/>
            </p:cNvSpPr>
            <p:nvPr/>
          </p:nvSpPr>
          <p:spPr bwMode="auto">
            <a:xfrm>
              <a:off x="3744" y="735"/>
              <a:ext cx="116" cy="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59304" tIns="29651" rIns="59304" bIns="29651" anchor="ctr"/>
            <a:lstStyle>
              <a:lvl1pPr defTabSz="820738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820738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defTabSz="820738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defTabSz="820738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defTabSz="820738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 eaLnBrk="1" hangingPunct="1"/>
              <a:endParaRPr lang="en-US" sz="2200" b="0">
                <a:latin typeface="Tahoma" charset="0"/>
              </a:endParaRPr>
            </a:p>
          </p:txBody>
        </p:sp>
        <p:sp>
          <p:nvSpPr>
            <p:cNvPr id="120850" name="Text Box 11"/>
            <p:cNvSpPr txBox="1">
              <a:spLocks noChangeArrowheads="1"/>
            </p:cNvSpPr>
            <p:nvPr/>
          </p:nvSpPr>
          <p:spPr bwMode="auto">
            <a:xfrm>
              <a:off x="1824" y="672"/>
              <a:ext cx="243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59304" tIns="29651" rIns="59304" bIns="29651" anchor="ctr"/>
            <a:lstStyle>
              <a:lvl1pPr defTabSz="820738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820738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defTabSz="820738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defTabSz="820738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defTabSz="820738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 eaLnBrk="1" hangingPunct="1"/>
              <a:endParaRPr lang="en-US" sz="2900" b="0">
                <a:latin typeface="Tahoma" charset="0"/>
              </a:endParaRPr>
            </a:p>
          </p:txBody>
        </p:sp>
      </p:grpSp>
      <p:sp>
        <p:nvSpPr>
          <p:cNvPr id="2768908" name="Rectangle 12"/>
          <p:cNvSpPr>
            <a:spLocks noChangeArrowheads="1"/>
          </p:cNvSpPr>
          <p:nvPr/>
        </p:nvSpPr>
        <p:spPr bwMode="auto">
          <a:xfrm>
            <a:off x="4156075" y="1447800"/>
            <a:ext cx="1108075" cy="471488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8909" name="Rectangle 13"/>
          <p:cNvSpPr>
            <a:spLocks noChangeArrowheads="1"/>
          </p:cNvSpPr>
          <p:nvPr/>
        </p:nvSpPr>
        <p:spPr bwMode="auto">
          <a:xfrm>
            <a:off x="4156075" y="1455738"/>
            <a:ext cx="762000" cy="4635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8910" name="Rectangle 14"/>
          <p:cNvSpPr>
            <a:spLocks noChangeArrowheads="1"/>
          </p:cNvSpPr>
          <p:nvPr/>
        </p:nvSpPr>
        <p:spPr bwMode="auto">
          <a:xfrm>
            <a:off x="4294188" y="1447800"/>
            <a:ext cx="762000" cy="471488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840" name="Text Box 15"/>
          <p:cNvSpPr txBox="1">
            <a:spLocks noChangeArrowheads="1"/>
          </p:cNvSpPr>
          <p:nvPr/>
        </p:nvSpPr>
        <p:spPr bwMode="auto">
          <a:xfrm>
            <a:off x="5086350" y="1851025"/>
            <a:ext cx="184785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b="0">
                <a:latin typeface="Tahoma" charset="0"/>
              </a:rPr>
              <a:t>C = 50 pkts/RTT</a:t>
            </a:r>
          </a:p>
        </p:txBody>
      </p:sp>
      <p:sp>
        <p:nvSpPr>
          <p:cNvPr id="120841" name="Rectangle 16"/>
          <p:cNvSpPr>
            <a:spLocks noChangeArrowheads="1"/>
          </p:cNvSpPr>
          <p:nvPr/>
        </p:nvSpPr>
        <p:spPr bwMode="auto">
          <a:xfrm>
            <a:off x="3602038" y="1447800"/>
            <a:ext cx="1662112" cy="471488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843" name="Text Box 18"/>
          <p:cNvSpPr txBox="1">
            <a:spLocks noChangeArrowheads="1"/>
          </p:cNvSpPr>
          <p:nvPr/>
        </p:nvSpPr>
        <p:spPr bwMode="auto">
          <a:xfrm>
            <a:off x="2892425" y="1676400"/>
            <a:ext cx="2825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 b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41351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8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8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2768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768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2768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768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8899" grpId="0" build="p" autoUpdateAnimBg="0"/>
      <p:bldP spid="2768908" grpId="0" animBg="1"/>
      <p:bldP spid="2768909" grpId="0" animBg="1"/>
      <p:bldP spid="27689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latin typeface="Helvetica" charset="0"/>
                <a:ea typeface="ＭＳ Ｐゴシック" charset="0"/>
                <a:cs typeface="ＭＳ Ｐゴシック" charset="0"/>
              </a:rPr>
              <a:t>Simple Model of Congestion Control</a:t>
            </a:r>
            <a:endParaRPr lang="en-US" sz="3600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9037" name="Rectangle 28"/>
          <p:cNvSpPr>
            <a:spLocks noGrp="1" noChangeArrowheads="1"/>
          </p:cNvSpPr>
          <p:nvPr>
            <p:ph idx="1"/>
          </p:nvPr>
        </p:nvSpPr>
        <p:spPr>
          <a:xfrm>
            <a:off x="140282" y="1295400"/>
            <a:ext cx="3134396" cy="5105400"/>
          </a:xfrm>
        </p:spPr>
        <p:txBody>
          <a:bodyPr/>
          <a:lstStyle/>
          <a:p>
            <a:r>
              <a:rPr lang="en-US" sz="2400" dirty="0" smtClean="0">
                <a:solidFill>
                  <a:srgbClr val="000090"/>
                </a:solidFill>
                <a:latin typeface="Arial" charset="0"/>
              </a:rPr>
              <a:t>Two users</a:t>
            </a:r>
          </a:p>
          <a:p>
            <a:pPr lvl="1"/>
            <a:r>
              <a:rPr lang="en-US" sz="2000" dirty="0" smtClean="0">
                <a:solidFill>
                  <a:srgbClr val="000090"/>
                </a:solidFill>
                <a:latin typeface="Arial" charset="0"/>
              </a:rPr>
              <a:t>rates x</a:t>
            </a:r>
            <a:r>
              <a:rPr lang="en-US" sz="2000" baseline="-25000" dirty="0" smtClean="0">
                <a:solidFill>
                  <a:srgbClr val="000090"/>
                </a:solidFill>
                <a:latin typeface="Arial" charset="0"/>
              </a:rPr>
              <a:t>1</a:t>
            </a:r>
            <a:r>
              <a:rPr lang="en-US" sz="2000" dirty="0" smtClean="0">
                <a:solidFill>
                  <a:srgbClr val="000090"/>
                </a:solidFill>
                <a:latin typeface="Arial" charset="0"/>
              </a:rPr>
              <a:t> and x</a:t>
            </a:r>
            <a:r>
              <a:rPr lang="en-US" sz="2000" baseline="-25000" dirty="0" smtClean="0">
                <a:solidFill>
                  <a:srgbClr val="000090"/>
                </a:solidFill>
                <a:latin typeface="Arial" charset="0"/>
              </a:rPr>
              <a:t>2</a:t>
            </a:r>
            <a:endParaRPr lang="en-US" sz="2000" baseline="-25000" dirty="0">
              <a:solidFill>
                <a:srgbClr val="000090"/>
              </a:solidFill>
              <a:latin typeface="Arial" charset="0"/>
            </a:endParaRPr>
          </a:p>
          <a:p>
            <a:endParaRPr lang="en-US" sz="2400" dirty="0" smtClean="0">
              <a:latin typeface="Arial" charset="0"/>
            </a:endParaRPr>
          </a:p>
          <a:p>
            <a:r>
              <a:rPr lang="en-US" sz="2400" dirty="0" smtClean="0">
                <a:solidFill>
                  <a:srgbClr val="FF0000"/>
                </a:solidFill>
                <a:latin typeface="Arial" charset="0"/>
              </a:rPr>
              <a:t>Congestion when </a:t>
            </a:r>
            <a:br>
              <a:rPr lang="en-US" sz="2400" dirty="0" smtClean="0">
                <a:solidFill>
                  <a:srgbClr val="FF0000"/>
                </a:solidFill>
                <a:latin typeface="Arial" charset="0"/>
              </a:rPr>
            </a:br>
            <a:r>
              <a:rPr lang="en-US" sz="2400" dirty="0" smtClean="0">
                <a:solidFill>
                  <a:srgbClr val="FF0000"/>
                </a:solidFill>
                <a:latin typeface="Arial" charset="0"/>
              </a:rPr>
              <a:t>x</a:t>
            </a:r>
            <a:r>
              <a:rPr lang="en-US" sz="2400" baseline="-25000" dirty="0" smtClean="0">
                <a:solidFill>
                  <a:srgbClr val="FF0000"/>
                </a:solidFill>
                <a:latin typeface="Arial" charset="0"/>
              </a:rPr>
              <a:t>1</a:t>
            </a:r>
            <a:r>
              <a:rPr lang="en-US" sz="2400" dirty="0" smtClean="0">
                <a:solidFill>
                  <a:srgbClr val="FF0000"/>
                </a:solidFill>
                <a:latin typeface="Arial" charset="0"/>
              </a:rPr>
              <a:t>+x</a:t>
            </a:r>
            <a:r>
              <a:rPr lang="en-US" sz="2400" baseline="-25000" dirty="0" smtClean="0">
                <a:solidFill>
                  <a:srgbClr val="FF0000"/>
                </a:solidFill>
                <a:latin typeface="Arial" charset="0"/>
              </a:rPr>
              <a:t>2</a:t>
            </a:r>
            <a:r>
              <a:rPr lang="en-US" sz="2400" dirty="0" smtClean="0">
                <a:solidFill>
                  <a:srgbClr val="FF0000"/>
                </a:solidFill>
                <a:latin typeface="Arial" charset="0"/>
              </a:rPr>
              <a:t> &gt; 1</a:t>
            </a:r>
          </a:p>
          <a:p>
            <a:r>
              <a:rPr lang="en-US" sz="2400" dirty="0" smtClean="0">
                <a:solidFill>
                  <a:srgbClr val="FF0000"/>
                </a:solidFill>
                <a:latin typeface="Arial" charset="0"/>
              </a:rPr>
              <a:t>Unused capacity when </a:t>
            </a:r>
            <a:r>
              <a:rPr lang="en-US" sz="2400" dirty="0">
                <a:solidFill>
                  <a:srgbClr val="FF0000"/>
                </a:solidFill>
                <a:latin typeface="Arial" charset="0"/>
              </a:rPr>
              <a:t>x</a:t>
            </a:r>
            <a:r>
              <a:rPr lang="en-US" sz="2400" baseline="-25000" dirty="0">
                <a:solidFill>
                  <a:srgbClr val="FF0000"/>
                </a:solidFill>
                <a:latin typeface="Arial" charset="0"/>
              </a:rPr>
              <a:t>1</a:t>
            </a:r>
            <a:r>
              <a:rPr lang="en-US" sz="2400" dirty="0">
                <a:solidFill>
                  <a:srgbClr val="FF0000"/>
                </a:solidFill>
                <a:latin typeface="Arial" charset="0"/>
              </a:rPr>
              <a:t>+x</a:t>
            </a:r>
            <a:r>
              <a:rPr lang="en-US" sz="2400" baseline="-25000" dirty="0">
                <a:solidFill>
                  <a:srgbClr val="FF0000"/>
                </a:solidFill>
                <a:latin typeface="Arial" charset="0"/>
              </a:rPr>
              <a:t>2</a:t>
            </a:r>
            <a:r>
              <a:rPr lang="en-US" sz="2400" dirty="0">
                <a:solidFill>
                  <a:srgbClr val="FF0000"/>
                </a:solidFill>
                <a:latin typeface="Arial" charset="0"/>
              </a:rPr>
              <a:t> &lt;</a:t>
            </a:r>
            <a:r>
              <a:rPr lang="en-US" sz="2400" dirty="0" smtClean="0">
                <a:solidFill>
                  <a:srgbClr val="FF0000"/>
                </a:solidFill>
                <a:latin typeface="Arial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Arial" charset="0"/>
              </a:rPr>
              <a:t>1</a:t>
            </a:r>
            <a:endParaRPr lang="en-US" sz="2400" dirty="0" smtClean="0">
              <a:solidFill>
                <a:srgbClr val="FF0000"/>
              </a:solidFill>
              <a:latin typeface="Arial" charset="0"/>
            </a:endParaRPr>
          </a:p>
          <a:p>
            <a:endParaRPr lang="en-US" sz="2400" dirty="0">
              <a:latin typeface="Arial" charset="0"/>
            </a:endParaRPr>
          </a:p>
          <a:p>
            <a:r>
              <a:rPr lang="en-US" sz="2400" dirty="0" smtClean="0">
                <a:solidFill>
                  <a:srgbClr val="008000"/>
                </a:solidFill>
                <a:latin typeface="Arial" charset="0"/>
              </a:rPr>
              <a:t>Fair </a:t>
            </a:r>
            <a:r>
              <a:rPr lang="en-US" sz="2400" dirty="0">
                <a:solidFill>
                  <a:srgbClr val="008000"/>
                </a:solidFill>
                <a:latin typeface="Arial" charset="0"/>
              </a:rPr>
              <a:t>when </a:t>
            </a:r>
            <a:r>
              <a:rPr lang="en-US" sz="2400" dirty="0" smtClean="0">
                <a:solidFill>
                  <a:srgbClr val="008000"/>
                </a:solidFill>
                <a:latin typeface="Arial" charset="0"/>
              </a:rPr>
              <a:t>x</a:t>
            </a:r>
            <a:r>
              <a:rPr lang="en-US" sz="2400" baseline="-25000" dirty="0" smtClean="0">
                <a:solidFill>
                  <a:srgbClr val="008000"/>
                </a:solidFill>
                <a:latin typeface="Arial" charset="0"/>
              </a:rPr>
              <a:t>1 </a:t>
            </a:r>
            <a:r>
              <a:rPr lang="en-US" sz="2400" dirty="0" smtClean="0">
                <a:solidFill>
                  <a:srgbClr val="008000"/>
                </a:solidFill>
                <a:latin typeface="Arial" charset="0"/>
              </a:rPr>
              <a:t>=x</a:t>
            </a:r>
            <a:r>
              <a:rPr lang="en-US" sz="2400" baseline="-25000" dirty="0" smtClean="0">
                <a:solidFill>
                  <a:srgbClr val="008000"/>
                </a:solidFill>
                <a:latin typeface="Arial" charset="0"/>
              </a:rPr>
              <a:t>2</a:t>
            </a:r>
            <a:endParaRPr lang="en-US" sz="2400" dirty="0">
              <a:solidFill>
                <a:srgbClr val="008000"/>
              </a:solidFill>
              <a:latin typeface="Arial" charset="0"/>
            </a:endParaRPr>
          </a:p>
          <a:p>
            <a:endParaRPr lang="en-US" sz="2400" dirty="0">
              <a:latin typeface="Arial" charset="0"/>
            </a:endParaRPr>
          </a:p>
        </p:txBody>
      </p:sp>
      <p:sp>
        <p:nvSpPr>
          <p:cNvPr id="129027" name="Line 3"/>
          <p:cNvSpPr>
            <a:spLocks noChangeShapeType="1"/>
          </p:cNvSpPr>
          <p:nvPr/>
        </p:nvSpPr>
        <p:spPr bwMode="auto">
          <a:xfrm flipH="1" flipV="1">
            <a:off x="3810000" y="13716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29028" name="Text Box 4"/>
          <p:cNvSpPr txBox="1">
            <a:spLocks noChangeArrowheads="1"/>
          </p:cNvSpPr>
          <p:nvPr/>
        </p:nvSpPr>
        <p:spPr bwMode="auto">
          <a:xfrm>
            <a:off x="4910638" y="5867400"/>
            <a:ext cx="2192926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rgbClr val="000090"/>
                </a:solidFill>
                <a:latin typeface="+mn-lt"/>
              </a:rPr>
              <a:t>User </a:t>
            </a:r>
            <a:r>
              <a:rPr lang="en-US" dirty="0" smtClean="0">
                <a:solidFill>
                  <a:srgbClr val="000090"/>
                </a:solidFill>
                <a:latin typeface="+mn-lt"/>
              </a:rPr>
              <a:t>1’s rate (x</a:t>
            </a:r>
            <a:r>
              <a:rPr lang="en-US" baseline="-25000" dirty="0" smtClean="0">
                <a:solidFill>
                  <a:srgbClr val="000090"/>
                </a:solidFill>
                <a:latin typeface="+mn-lt"/>
              </a:rPr>
              <a:t>1</a:t>
            </a:r>
            <a:r>
              <a:rPr lang="en-US" dirty="0" smtClean="0">
                <a:solidFill>
                  <a:srgbClr val="000090"/>
                </a:solidFill>
                <a:latin typeface="+mn-lt"/>
              </a:rPr>
              <a:t>)</a:t>
            </a:r>
            <a:endParaRPr lang="en-US" dirty="0">
              <a:solidFill>
                <a:srgbClr val="000090"/>
              </a:solidFill>
              <a:latin typeface="+mn-lt"/>
            </a:endParaRPr>
          </a:p>
        </p:txBody>
      </p:sp>
      <p:sp>
        <p:nvSpPr>
          <p:cNvPr id="129029" name="Text Box 5"/>
          <p:cNvSpPr txBox="1">
            <a:spLocks noChangeArrowheads="1"/>
          </p:cNvSpPr>
          <p:nvPr/>
        </p:nvSpPr>
        <p:spPr bwMode="auto">
          <a:xfrm rot="-5400000">
            <a:off x="2376989" y="3369928"/>
            <a:ext cx="2192926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rgbClr val="000090"/>
                </a:solidFill>
                <a:latin typeface="+mn-lt"/>
              </a:rPr>
              <a:t>User </a:t>
            </a:r>
            <a:r>
              <a:rPr lang="en-US" dirty="0" smtClean="0">
                <a:solidFill>
                  <a:srgbClr val="000090"/>
                </a:solidFill>
                <a:latin typeface="+mn-lt"/>
              </a:rPr>
              <a:t>2’s rate (x</a:t>
            </a:r>
            <a:r>
              <a:rPr lang="en-US" baseline="-25000" dirty="0" smtClean="0">
                <a:solidFill>
                  <a:srgbClr val="000090"/>
                </a:solidFill>
                <a:latin typeface="+mn-lt"/>
              </a:rPr>
              <a:t>2</a:t>
            </a:r>
            <a:r>
              <a:rPr lang="en-US" dirty="0" smtClean="0">
                <a:solidFill>
                  <a:srgbClr val="000090"/>
                </a:solidFill>
                <a:latin typeface="+mn-lt"/>
              </a:rPr>
              <a:t>)</a:t>
            </a:r>
            <a:endParaRPr lang="en-US" dirty="0">
              <a:solidFill>
                <a:srgbClr val="000090"/>
              </a:solidFill>
              <a:latin typeface="+mn-lt"/>
            </a:endParaRPr>
          </a:p>
        </p:txBody>
      </p:sp>
      <p:sp>
        <p:nvSpPr>
          <p:cNvPr id="129030" name="Line 6"/>
          <p:cNvSpPr>
            <a:spLocks noChangeShapeType="1"/>
          </p:cNvSpPr>
          <p:nvPr/>
        </p:nvSpPr>
        <p:spPr bwMode="auto">
          <a:xfrm flipH="1">
            <a:off x="3810000" y="1676400"/>
            <a:ext cx="4038600" cy="4054475"/>
          </a:xfrm>
          <a:prstGeom prst="line">
            <a:avLst/>
          </a:prstGeom>
          <a:noFill/>
          <a:ln w="25400">
            <a:solidFill>
              <a:srgbClr val="0080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29031" name="Text Box 7"/>
          <p:cNvSpPr txBox="1">
            <a:spLocks noChangeArrowheads="1"/>
          </p:cNvSpPr>
          <p:nvPr/>
        </p:nvSpPr>
        <p:spPr bwMode="auto">
          <a:xfrm>
            <a:off x="7272531" y="1295400"/>
            <a:ext cx="1871469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 dirty="0" smtClean="0">
                <a:solidFill>
                  <a:srgbClr val="008000"/>
                </a:solidFill>
                <a:latin typeface="+mn-lt"/>
              </a:rPr>
              <a:t>Fairness</a:t>
            </a:r>
            <a:r>
              <a:rPr lang="en-US" sz="1600" dirty="0">
                <a:solidFill>
                  <a:srgbClr val="008000"/>
                </a:solidFill>
                <a:latin typeface="+mn-lt"/>
              </a:rPr>
              <a:t> </a:t>
            </a:r>
            <a:r>
              <a:rPr lang="en-US" sz="1600" dirty="0" smtClean="0">
                <a:solidFill>
                  <a:srgbClr val="008000"/>
                </a:solidFill>
                <a:latin typeface="+mn-lt"/>
              </a:rPr>
              <a:t>line</a:t>
            </a:r>
            <a:br>
              <a:rPr lang="en-US" sz="1600" dirty="0" smtClean="0">
                <a:solidFill>
                  <a:srgbClr val="008000"/>
                </a:solidFill>
                <a:latin typeface="+mn-lt"/>
              </a:rPr>
            </a:br>
            <a:r>
              <a:rPr lang="en-US" sz="1600" dirty="0" smtClean="0">
                <a:solidFill>
                  <a:srgbClr val="008000"/>
                </a:solidFill>
                <a:latin typeface="+mn-lt"/>
              </a:rPr>
              <a:t>(</a:t>
            </a:r>
            <a:r>
              <a:rPr lang="en-US" sz="1600" dirty="0">
                <a:solidFill>
                  <a:srgbClr val="008000"/>
                </a:solidFill>
                <a:latin typeface="Arial" charset="0"/>
              </a:rPr>
              <a:t>x</a:t>
            </a:r>
            <a:r>
              <a:rPr lang="en-US" sz="1600" baseline="-25000" dirty="0">
                <a:solidFill>
                  <a:srgbClr val="008000"/>
                </a:solidFill>
                <a:latin typeface="Arial" charset="0"/>
              </a:rPr>
              <a:t>1 </a:t>
            </a:r>
            <a:r>
              <a:rPr lang="en-US" sz="1600" dirty="0">
                <a:solidFill>
                  <a:srgbClr val="008000"/>
                </a:solidFill>
                <a:latin typeface="Arial" charset="0"/>
              </a:rPr>
              <a:t>=</a:t>
            </a:r>
            <a:r>
              <a:rPr lang="en-US" sz="1600" dirty="0" smtClean="0">
                <a:solidFill>
                  <a:srgbClr val="008000"/>
                </a:solidFill>
                <a:latin typeface="Arial" charset="0"/>
              </a:rPr>
              <a:t>x</a:t>
            </a:r>
            <a:r>
              <a:rPr lang="en-US" sz="1600" baseline="-25000" dirty="0" smtClean="0">
                <a:solidFill>
                  <a:srgbClr val="008000"/>
                </a:solidFill>
                <a:latin typeface="Arial" charset="0"/>
              </a:rPr>
              <a:t>2</a:t>
            </a:r>
            <a:r>
              <a:rPr lang="en-US" sz="1600" dirty="0" smtClean="0">
                <a:solidFill>
                  <a:srgbClr val="008000"/>
                </a:solidFill>
                <a:latin typeface="Arial" charset="0"/>
              </a:rPr>
              <a:t>)</a:t>
            </a:r>
            <a:endParaRPr lang="en-US" sz="1600" dirty="0">
              <a:solidFill>
                <a:srgbClr val="008000"/>
              </a:solidFill>
              <a:latin typeface="Arial" charset="0"/>
            </a:endParaRPr>
          </a:p>
        </p:txBody>
      </p:sp>
      <p:sp>
        <p:nvSpPr>
          <p:cNvPr id="129032" name="Text Box 8"/>
          <p:cNvSpPr txBox="1">
            <a:spLocks noChangeArrowheads="1"/>
          </p:cNvSpPr>
          <p:nvPr/>
        </p:nvSpPr>
        <p:spPr bwMode="auto">
          <a:xfrm>
            <a:off x="3935207" y="1398989"/>
            <a:ext cx="1703593" cy="746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 dirty="0" smtClean="0">
                <a:solidFill>
                  <a:srgbClr val="FF0000"/>
                </a:solidFill>
                <a:latin typeface="+mn-lt"/>
              </a:rPr>
              <a:t>Efficiency</a:t>
            </a:r>
            <a:r>
              <a:rPr lang="en-US" sz="1600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+mn-lt"/>
              </a:rPr>
              <a:t>line</a:t>
            </a:r>
            <a:br>
              <a:rPr lang="en-US" sz="1600" dirty="0" smtClean="0">
                <a:solidFill>
                  <a:srgbClr val="FF0000"/>
                </a:solidFill>
                <a:latin typeface="+mn-lt"/>
              </a:rPr>
            </a:br>
            <a:r>
              <a:rPr lang="en-US" sz="1600" dirty="0" smtClean="0">
                <a:solidFill>
                  <a:srgbClr val="FF0000"/>
                </a:solidFill>
                <a:latin typeface="+mn-lt"/>
              </a:rPr>
              <a:t>(</a:t>
            </a:r>
            <a:r>
              <a:rPr lang="en-US" sz="1600" dirty="0" smtClean="0">
                <a:solidFill>
                  <a:srgbClr val="FF0000"/>
                </a:solidFill>
                <a:latin typeface="Arial" charset="0"/>
              </a:rPr>
              <a:t>x</a:t>
            </a:r>
            <a:r>
              <a:rPr lang="en-US" sz="1600" baseline="-25000" dirty="0" smtClean="0">
                <a:solidFill>
                  <a:srgbClr val="FF0000"/>
                </a:solidFill>
                <a:latin typeface="Arial" charset="0"/>
              </a:rPr>
              <a:t>1</a:t>
            </a:r>
            <a:r>
              <a:rPr lang="en-US" sz="1600" dirty="0">
                <a:solidFill>
                  <a:srgbClr val="FF0000"/>
                </a:solidFill>
                <a:latin typeface="Arial" charset="0"/>
              </a:rPr>
              <a:t>+x</a:t>
            </a:r>
            <a:r>
              <a:rPr lang="en-US" sz="1600" baseline="-25000" dirty="0">
                <a:solidFill>
                  <a:srgbClr val="FF0000"/>
                </a:solidFill>
                <a:latin typeface="Arial" charset="0"/>
              </a:rPr>
              <a:t>2</a:t>
            </a:r>
            <a:r>
              <a:rPr lang="en-US" sz="1600" dirty="0">
                <a:solidFill>
                  <a:srgbClr val="FF0000"/>
                </a:solidFill>
                <a:latin typeface="Arial" charset="0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Arial" charset="0"/>
              </a:rPr>
              <a:t>= 1)</a:t>
            </a:r>
            <a:endParaRPr lang="en-US" sz="1600" dirty="0">
              <a:solidFill>
                <a:srgbClr val="FF0000"/>
              </a:solidFill>
              <a:latin typeface="Arial" charset="0"/>
            </a:endParaRPr>
          </a:p>
          <a:p>
            <a:pPr algn="ctr"/>
            <a:endParaRPr lang="en-US" sz="1600" baseline="-25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29033" name="Line 9"/>
          <p:cNvSpPr>
            <a:spLocks noChangeShapeType="1"/>
          </p:cNvSpPr>
          <p:nvPr/>
        </p:nvSpPr>
        <p:spPr bwMode="auto">
          <a:xfrm rot="5400000" flipH="1" flipV="1">
            <a:off x="5981700" y="35433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29034" name="Line 10"/>
          <p:cNvSpPr>
            <a:spLocks noChangeShapeType="1"/>
          </p:cNvSpPr>
          <p:nvPr/>
        </p:nvSpPr>
        <p:spPr bwMode="auto">
          <a:xfrm>
            <a:off x="3810000" y="1524000"/>
            <a:ext cx="4191000" cy="4191000"/>
          </a:xfrm>
          <a:prstGeom prst="line">
            <a:avLst/>
          </a:prstGeom>
          <a:noFill/>
          <a:ln w="25400">
            <a:solidFill>
              <a:srgbClr val="FC012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29035" name="Text Box 26"/>
          <p:cNvSpPr txBox="1">
            <a:spLocks noChangeArrowheads="1"/>
          </p:cNvSpPr>
          <p:nvPr/>
        </p:nvSpPr>
        <p:spPr bwMode="auto">
          <a:xfrm>
            <a:off x="7848600" y="58277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1</a:t>
            </a:r>
          </a:p>
        </p:txBody>
      </p:sp>
      <p:sp>
        <p:nvSpPr>
          <p:cNvPr id="129036" name="Text Box 27"/>
          <p:cNvSpPr txBox="1">
            <a:spLocks noChangeArrowheads="1"/>
          </p:cNvSpPr>
          <p:nvPr/>
        </p:nvSpPr>
        <p:spPr bwMode="auto">
          <a:xfrm>
            <a:off x="3352800" y="13096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1</a:t>
            </a:r>
          </a:p>
        </p:txBody>
      </p:sp>
      <p:sp>
        <p:nvSpPr>
          <p:cNvPr id="31" name="Text Box 8"/>
          <p:cNvSpPr txBox="1">
            <a:spLocks noChangeArrowheads="1"/>
          </p:cNvSpPr>
          <p:nvPr/>
        </p:nvSpPr>
        <p:spPr bwMode="auto">
          <a:xfrm rot="19175588">
            <a:off x="6973905" y="4222743"/>
            <a:ext cx="1236993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 dirty="0">
                <a:solidFill>
                  <a:srgbClr val="FF0000"/>
                </a:solidFill>
                <a:latin typeface="+mn-lt"/>
              </a:rPr>
              <a:t>c</a:t>
            </a:r>
            <a:r>
              <a:rPr lang="en-US" sz="1400" b="0" dirty="0" smtClean="0">
                <a:solidFill>
                  <a:srgbClr val="FF0000"/>
                </a:solidFill>
                <a:latin typeface="+mn-lt"/>
              </a:rPr>
              <a:t>ongested </a:t>
            </a:r>
            <a:r>
              <a:rPr lang="en-US" sz="1400" b="0" dirty="0" smtClean="0">
                <a:solidFill>
                  <a:srgbClr val="FF0000"/>
                </a:solidFill>
                <a:latin typeface="+mn-lt"/>
                <a:sym typeface="Wingdings"/>
              </a:rPr>
              <a:t></a:t>
            </a:r>
            <a:endParaRPr lang="en-US" sz="1400" b="0" baseline="-25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2" name="Text Box 8"/>
          <p:cNvSpPr txBox="1">
            <a:spLocks noChangeArrowheads="1"/>
          </p:cNvSpPr>
          <p:nvPr/>
        </p:nvSpPr>
        <p:spPr bwMode="auto">
          <a:xfrm rot="19175588">
            <a:off x="6109454" y="5066924"/>
            <a:ext cx="1170193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 dirty="0" smtClean="0">
                <a:solidFill>
                  <a:srgbClr val="FF0000"/>
                </a:solidFill>
                <a:latin typeface="+mn-lt"/>
                <a:sym typeface="Wingdings"/>
              </a:rPr>
              <a:t> inefficient</a:t>
            </a:r>
            <a:endParaRPr lang="en-US" sz="1400" b="0" baseline="-25000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934547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37" grpId="0" build="p"/>
      <p:bldP spid="129027" grpId="0" animBg="1"/>
      <p:bldP spid="129028" grpId="0"/>
      <p:bldP spid="129029" grpId="0"/>
      <p:bldP spid="129030" grpId="0" animBg="1"/>
      <p:bldP spid="129031" grpId="0"/>
      <p:bldP spid="129032" grpId="0"/>
      <p:bldP spid="129033" grpId="0" animBg="1"/>
      <p:bldP spid="129034" grpId="0" animBg="1"/>
      <p:bldP spid="129035" grpId="0"/>
      <p:bldP spid="129036" grpId="0"/>
      <p:bldP spid="31" grpId="0"/>
      <p:bldP spid="3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Example</a:t>
            </a:r>
          </a:p>
        </p:txBody>
      </p:sp>
      <p:sp>
        <p:nvSpPr>
          <p:cNvPr id="129027" name="Line 3"/>
          <p:cNvSpPr>
            <a:spLocks noChangeShapeType="1"/>
          </p:cNvSpPr>
          <p:nvPr/>
        </p:nvSpPr>
        <p:spPr bwMode="auto">
          <a:xfrm flipH="1" flipV="1">
            <a:off x="2133600" y="13716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29028" name="Text Box 4"/>
          <p:cNvSpPr txBox="1">
            <a:spLocks noChangeArrowheads="1"/>
          </p:cNvSpPr>
          <p:nvPr/>
        </p:nvSpPr>
        <p:spPr bwMode="auto">
          <a:xfrm>
            <a:off x="3733800" y="5867400"/>
            <a:ext cx="11938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User 1: x</a:t>
            </a:r>
            <a:r>
              <a:rPr lang="en-US" b="0" baseline="-25000">
                <a:latin typeface="Times New Roman" charset="0"/>
              </a:rPr>
              <a:t>1</a:t>
            </a:r>
          </a:p>
        </p:txBody>
      </p:sp>
      <p:sp>
        <p:nvSpPr>
          <p:cNvPr id="129029" name="Text Box 5"/>
          <p:cNvSpPr txBox="1">
            <a:spLocks noChangeArrowheads="1"/>
          </p:cNvSpPr>
          <p:nvPr/>
        </p:nvSpPr>
        <p:spPr bwMode="auto">
          <a:xfrm rot="-5400000">
            <a:off x="1200150" y="3371850"/>
            <a:ext cx="11938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User 2: x</a:t>
            </a:r>
            <a:r>
              <a:rPr lang="en-US" b="0" baseline="-25000">
                <a:latin typeface="Times New Roman" charset="0"/>
              </a:rPr>
              <a:t>2</a:t>
            </a:r>
          </a:p>
        </p:txBody>
      </p:sp>
      <p:sp>
        <p:nvSpPr>
          <p:cNvPr id="129030" name="Line 6"/>
          <p:cNvSpPr>
            <a:spLocks noChangeShapeType="1"/>
          </p:cNvSpPr>
          <p:nvPr/>
        </p:nvSpPr>
        <p:spPr bwMode="auto">
          <a:xfrm flipH="1">
            <a:off x="2133600" y="1676400"/>
            <a:ext cx="4038600" cy="4054475"/>
          </a:xfrm>
          <a:prstGeom prst="line">
            <a:avLst/>
          </a:prstGeom>
          <a:noFill/>
          <a:ln w="254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29031" name="Text Box 7"/>
          <p:cNvSpPr txBox="1">
            <a:spLocks noChangeArrowheads="1"/>
          </p:cNvSpPr>
          <p:nvPr/>
        </p:nvSpPr>
        <p:spPr bwMode="auto">
          <a:xfrm>
            <a:off x="6248400" y="1371600"/>
            <a:ext cx="735013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>
                <a:latin typeface="Times New Roman" charset="0"/>
              </a:rPr>
              <a:t>fairness</a:t>
            </a:r>
          </a:p>
          <a:p>
            <a:pPr algn="ctr"/>
            <a:r>
              <a:rPr lang="en-US" sz="1400" b="0">
                <a:latin typeface="Times New Roman" charset="0"/>
              </a:rPr>
              <a:t>line</a:t>
            </a:r>
            <a:endParaRPr lang="en-US" sz="1400" b="0" baseline="-25000">
              <a:latin typeface="Times New Roman" charset="0"/>
            </a:endParaRPr>
          </a:p>
        </p:txBody>
      </p:sp>
      <p:sp>
        <p:nvSpPr>
          <p:cNvPr id="129032" name="Text Box 8"/>
          <p:cNvSpPr txBox="1">
            <a:spLocks noChangeArrowheads="1"/>
          </p:cNvSpPr>
          <p:nvPr/>
        </p:nvSpPr>
        <p:spPr bwMode="auto">
          <a:xfrm>
            <a:off x="6324600" y="5105400"/>
            <a:ext cx="89217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>
                <a:latin typeface="Times New Roman" charset="0"/>
              </a:rPr>
              <a:t>efficiency</a:t>
            </a:r>
          </a:p>
          <a:p>
            <a:pPr algn="ctr"/>
            <a:r>
              <a:rPr lang="en-US" sz="1400" b="0">
                <a:latin typeface="Times New Roman" charset="0"/>
              </a:rPr>
              <a:t>line</a:t>
            </a:r>
            <a:endParaRPr lang="en-US" sz="1400" b="0" baseline="-25000">
              <a:latin typeface="Times New Roman" charset="0"/>
            </a:endParaRPr>
          </a:p>
        </p:txBody>
      </p:sp>
      <p:sp>
        <p:nvSpPr>
          <p:cNvPr id="129033" name="Line 9"/>
          <p:cNvSpPr>
            <a:spLocks noChangeShapeType="1"/>
          </p:cNvSpPr>
          <p:nvPr/>
        </p:nvSpPr>
        <p:spPr bwMode="auto">
          <a:xfrm rot="5400000" flipH="1" flipV="1">
            <a:off x="4305300" y="35433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29034" name="Line 10"/>
          <p:cNvSpPr>
            <a:spLocks noChangeShapeType="1"/>
          </p:cNvSpPr>
          <p:nvPr/>
        </p:nvSpPr>
        <p:spPr bwMode="auto">
          <a:xfrm>
            <a:off x="2133600" y="1524000"/>
            <a:ext cx="4191000" cy="419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29035" name="Text Box 26"/>
          <p:cNvSpPr txBox="1">
            <a:spLocks noChangeArrowheads="1"/>
          </p:cNvSpPr>
          <p:nvPr/>
        </p:nvSpPr>
        <p:spPr bwMode="auto">
          <a:xfrm>
            <a:off x="6172200" y="58277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1</a:t>
            </a:r>
          </a:p>
        </p:txBody>
      </p:sp>
      <p:sp>
        <p:nvSpPr>
          <p:cNvPr id="129036" name="Text Box 27"/>
          <p:cNvSpPr txBox="1">
            <a:spLocks noChangeArrowheads="1"/>
          </p:cNvSpPr>
          <p:nvPr/>
        </p:nvSpPr>
        <p:spPr bwMode="auto">
          <a:xfrm>
            <a:off x="1676400" y="13096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1</a:t>
            </a:r>
          </a:p>
        </p:txBody>
      </p: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355600" y="3497263"/>
            <a:ext cx="3276600" cy="1433512"/>
            <a:chOff x="1344" y="2073"/>
            <a:chExt cx="2064" cy="903"/>
          </a:xfrm>
        </p:grpSpPr>
        <p:sp>
          <p:nvSpPr>
            <p:cNvPr id="129051" name="AutoShape 29"/>
            <p:cNvSpPr>
              <a:spLocks noChangeArrowheads="1"/>
            </p:cNvSpPr>
            <p:nvPr/>
          </p:nvSpPr>
          <p:spPr bwMode="auto">
            <a:xfrm>
              <a:off x="1344" y="2592"/>
              <a:ext cx="1584" cy="384"/>
            </a:xfrm>
            <a:prstGeom prst="wedgeRectCallout">
              <a:avLst>
                <a:gd name="adj1" fmla="val 35856"/>
                <a:gd name="adj2" fmla="val -145315"/>
              </a:avLst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1800" b="0">
                  <a:latin typeface="Arial" charset="0"/>
                </a:rPr>
                <a:t>Inefficient: x</a:t>
              </a:r>
              <a:r>
                <a:rPr lang="en-US" sz="1800" b="0" baseline="-25000">
                  <a:latin typeface="Arial" charset="0"/>
                </a:rPr>
                <a:t>1</a:t>
              </a:r>
              <a:r>
                <a:rPr lang="en-US" sz="1800" b="0">
                  <a:latin typeface="Arial" charset="0"/>
                </a:rPr>
                <a:t>+x</a:t>
              </a:r>
              <a:r>
                <a:rPr lang="en-US" sz="1800" b="0" baseline="-25000">
                  <a:latin typeface="Arial" charset="0"/>
                </a:rPr>
                <a:t>2</a:t>
              </a:r>
              <a:r>
                <a:rPr lang="en-US" sz="1800" b="0">
                  <a:latin typeface="Arial" charset="0"/>
                </a:rPr>
                <a:t>=0.7 </a:t>
              </a:r>
            </a:p>
          </p:txBody>
        </p:sp>
        <p:sp>
          <p:nvSpPr>
            <p:cNvPr id="129052" name="Oval 30"/>
            <p:cNvSpPr>
              <a:spLocks noChangeArrowheads="1"/>
            </p:cNvSpPr>
            <p:nvPr/>
          </p:nvSpPr>
          <p:spPr bwMode="auto">
            <a:xfrm>
              <a:off x="2688" y="2160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800" b="0"/>
            </a:p>
          </p:txBody>
        </p:sp>
        <p:sp>
          <p:nvSpPr>
            <p:cNvPr id="129053" name="Text Box 31"/>
            <p:cNvSpPr txBox="1">
              <a:spLocks noChangeArrowheads="1"/>
            </p:cNvSpPr>
            <p:nvPr/>
          </p:nvSpPr>
          <p:spPr bwMode="auto">
            <a:xfrm>
              <a:off x="2759" y="2073"/>
              <a:ext cx="64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b="0">
                  <a:latin typeface="Times New Roman" charset="0"/>
                </a:rPr>
                <a:t>(0.2, 0.5)</a:t>
              </a:r>
            </a:p>
          </p:txBody>
        </p:sp>
      </p:grpSp>
      <p:grpSp>
        <p:nvGrpSpPr>
          <p:cNvPr id="3" name="Group 43"/>
          <p:cNvGrpSpPr>
            <a:grpSpLocks/>
          </p:cNvGrpSpPr>
          <p:nvPr/>
        </p:nvGrpSpPr>
        <p:grpSpPr bwMode="auto">
          <a:xfrm>
            <a:off x="4953000" y="2286000"/>
            <a:ext cx="2514600" cy="1298575"/>
            <a:chOff x="4176" y="1440"/>
            <a:chExt cx="1584" cy="818"/>
          </a:xfrm>
        </p:grpSpPr>
        <p:sp>
          <p:nvSpPr>
            <p:cNvPr id="129048" name="AutoShape 34"/>
            <p:cNvSpPr>
              <a:spLocks noChangeArrowheads="1"/>
            </p:cNvSpPr>
            <p:nvPr/>
          </p:nvSpPr>
          <p:spPr bwMode="auto">
            <a:xfrm>
              <a:off x="4176" y="1440"/>
              <a:ext cx="1584" cy="384"/>
            </a:xfrm>
            <a:prstGeom prst="wedgeRectCallout">
              <a:avLst>
                <a:gd name="adj1" fmla="val -43245"/>
                <a:gd name="adj2" fmla="val 123699"/>
              </a:avLst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1800" b="0">
                  <a:latin typeface="Arial" charset="0"/>
                </a:rPr>
                <a:t>Congested: x</a:t>
              </a:r>
              <a:r>
                <a:rPr lang="en-US" sz="1800" b="0" baseline="-25000">
                  <a:latin typeface="Arial" charset="0"/>
                </a:rPr>
                <a:t>1</a:t>
              </a:r>
              <a:r>
                <a:rPr lang="en-US" sz="1800" b="0">
                  <a:latin typeface="Arial" charset="0"/>
                </a:rPr>
                <a:t>+x</a:t>
              </a:r>
              <a:r>
                <a:rPr lang="en-US" sz="1800" b="0" baseline="-25000">
                  <a:latin typeface="Arial" charset="0"/>
                </a:rPr>
                <a:t>2</a:t>
              </a:r>
              <a:r>
                <a:rPr lang="en-US" sz="1800" b="0">
                  <a:latin typeface="Arial" charset="0"/>
                </a:rPr>
                <a:t>=1.2 </a:t>
              </a:r>
            </a:p>
          </p:txBody>
        </p:sp>
        <p:sp>
          <p:nvSpPr>
            <p:cNvPr id="129049" name="Oval 35"/>
            <p:cNvSpPr>
              <a:spLocks noChangeArrowheads="1"/>
            </p:cNvSpPr>
            <p:nvPr/>
          </p:nvSpPr>
          <p:spPr bwMode="auto">
            <a:xfrm>
              <a:off x="4224" y="2112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800" b="0"/>
            </a:p>
          </p:txBody>
        </p:sp>
        <p:sp>
          <p:nvSpPr>
            <p:cNvPr id="129050" name="Text Box 36"/>
            <p:cNvSpPr txBox="1">
              <a:spLocks noChangeArrowheads="1"/>
            </p:cNvSpPr>
            <p:nvPr/>
          </p:nvSpPr>
          <p:spPr bwMode="auto">
            <a:xfrm>
              <a:off x="4295" y="2025"/>
              <a:ext cx="64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b="0">
                  <a:latin typeface="Times New Roman" charset="0"/>
                </a:rPr>
                <a:t>(0.7, 0.5)</a:t>
              </a:r>
            </a:p>
          </p:txBody>
        </p:sp>
      </p:grpSp>
      <p:grpSp>
        <p:nvGrpSpPr>
          <p:cNvPr id="5" name="Group 44"/>
          <p:cNvGrpSpPr>
            <a:grpSpLocks/>
          </p:cNvGrpSpPr>
          <p:nvPr/>
        </p:nvGrpSpPr>
        <p:grpSpPr bwMode="auto">
          <a:xfrm>
            <a:off x="2743200" y="1600200"/>
            <a:ext cx="2514600" cy="2212975"/>
            <a:chOff x="2784" y="1008"/>
            <a:chExt cx="1584" cy="1394"/>
          </a:xfrm>
        </p:grpSpPr>
        <p:sp>
          <p:nvSpPr>
            <p:cNvPr id="129042" name="Oval 40"/>
            <p:cNvSpPr>
              <a:spLocks noChangeArrowheads="1"/>
            </p:cNvSpPr>
            <p:nvPr/>
          </p:nvSpPr>
          <p:spPr bwMode="auto">
            <a:xfrm>
              <a:off x="3676" y="2227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800" b="0"/>
            </a:p>
          </p:txBody>
        </p:sp>
        <p:sp>
          <p:nvSpPr>
            <p:cNvPr id="129043" name="AutoShape 41"/>
            <p:cNvSpPr>
              <a:spLocks noChangeArrowheads="1"/>
            </p:cNvSpPr>
            <p:nvPr/>
          </p:nvSpPr>
          <p:spPr bwMode="auto">
            <a:xfrm>
              <a:off x="2784" y="1008"/>
              <a:ext cx="1584" cy="384"/>
            </a:xfrm>
            <a:prstGeom prst="wedgeRectCallout">
              <a:avLst>
                <a:gd name="adj1" fmla="val 9597"/>
                <a:gd name="adj2" fmla="val 259116"/>
              </a:avLst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l"/>
              <a:r>
                <a:rPr lang="en-US" sz="1800" b="0">
                  <a:solidFill>
                    <a:srgbClr val="FF3300"/>
                  </a:solidFill>
                  <a:latin typeface="Arial" charset="0"/>
                </a:rPr>
                <a:t>Efficient</a:t>
              </a:r>
              <a:r>
                <a:rPr lang="en-US" sz="1800" b="0">
                  <a:latin typeface="Arial" charset="0"/>
                </a:rPr>
                <a:t>: x</a:t>
              </a:r>
              <a:r>
                <a:rPr lang="en-US" sz="1800" b="0" baseline="-25000">
                  <a:latin typeface="Arial" charset="0"/>
                </a:rPr>
                <a:t>1</a:t>
              </a:r>
              <a:r>
                <a:rPr lang="en-US" sz="1800" b="0">
                  <a:latin typeface="Arial" charset="0"/>
                </a:rPr>
                <a:t>+x</a:t>
              </a:r>
              <a:r>
                <a:rPr lang="en-US" sz="1800" b="0" baseline="-25000">
                  <a:latin typeface="Arial" charset="0"/>
                </a:rPr>
                <a:t>2</a:t>
              </a:r>
              <a:r>
                <a:rPr lang="en-US" sz="1800" b="0">
                  <a:latin typeface="Arial" charset="0"/>
                </a:rPr>
                <a:t>=1</a:t>
              </a:r>
            </a:p>
            <a:p>
              <a:pPr algn="l"/>
              <a:r>
                <a:rPr lang="en-US" sz="1800" b="0">
                  <a:solidFill>
                    <a:srgbClr val="FF3300"/>
                  </a:solidFill>
                  <a:latin typeface="Arial" charset="0"/>
                </a:rPr>
                <a:t>Fair</a:t>
              </a:r>
              <a:r>
                <a:rPr lang="en-US" sz="1800" b="0">
                  <a:latin typeface="Arial" charset="0"/>
                </a:rPr>
                <a:t> </a:t>
              </a:r>
            </a:p>
          </p:txBody>
        </p:sp>
        <p:sp>
          <p:nvSpPr>
            <p:cNvPr id="129044" name="Text Box 42"/>
            <p:cNvSpPr txBox="1">
              <a:spLocks noChangeArrowheads="1"/>
            </p:cNvSpPr>
            <p:nvPr/>
          </p:nvSpPr>
          <p:spPr bwMode="auto">
            <a:xfrm>
              <a:off x="3719" y="2169"/>
              <a:ext cx="64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b="0" dirty="0">
                  <a:latin typeface="Times New Roman" charset="0"/>
                </a:rPr>
                <a:t>(0.5, 0.5)</a:t>
              </a:r>
            </a:p>
          </p:txBody>
        </p:sp>
      </p:grpSp>
      <p:sp>
        <p:nvSpPr>
          <p:cNvPr id="31" name="Text Box 8"/>
          <p:cNvSpPr txBox="1">
            <a:spLocks noChangeArrowheads="1"/>
          </p:cNvSpPr>
          <p:nvPr/>
        </p:nvSpPr>
        <p:spPr bwMode="auto">
          <a:xfrm rot="19175588">
            <a:off x="5297505" y="4222743"/>
            <a:ext cx="1236993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 dirty="0">
                <a:solidFill>
                  <a:srgbClr val="FF0000"/>
                </a:solidFill>
                <a:latin typeface="+mn-lt"/>
              </a:rPr>
              <a:t>c</a:t>
            </a:r>
            <a:r>
              <a:rPr lang="en-US" sz="1400" b="0" dirty="0" smtClean="0">
                <a:solidFill>
                  <a:srgbClr val="FF0000"/>
                </a:solidFill>
                <a:latin typeface="+mn-lt"/>
              </a:rPr>
              <a:t>ongested </a:t>
            </a:r>
            <a:r>
              <a:rPr lang="en-US" sz="1400" b="0" dirty="0" smtClean="0">
                <a:solidFill>
                  <a:srgbClr val="FF0000"/>
                </a:solidFill>
                <a:latin typeface="+mn-lt"/>
                <a:sym typeface="Wingdings"/>
              </a:rPr>
              <a:t></a:t>
            </a:r>
            <a:endParaRPr lang="en-US" sz="1400" b="0" baseline="-25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3" name="Text Box 8"/>
          <p:cNvSpPr txBox="1">
            <a:spLocks noChangeArrowheads="1"/>
          </p:cNvSpPr>
          <p:nvPr/>
        </p:nvSpPr>
        <p:spPr bwMode="auto">
          <a:xfrm rot="19175588">
            <a:off x="4433054" y="5066924"/>
            <a:ext cx="1170193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 dirty="0" smtClean="0">
                <a:solidFill>
                  <a:srgbClr val="FF0000"/>
                </a:solidFill>
                <a:latin typeface="+mn-lt"/>
                <a:sym typeface="Wingdings"/>
              </a:rPr>
              <a:t> inefficient</a:t>
            </a:r>
            <a:endParaRPr lang="en-US" sz="1400" b="0" baseline="-25000" dirty="0">
              <a:solidFill>
                <a:srgbClr val="FF0000"/>
              </a:solidFill>
              <a:latin typeface="+mn-lt"/>
            </a:endParaRPr>
          </a:p>
        </p:txBody>
      </p:sp>
      <p:grpSp>
        <p:nvGrpSpPr>
          <p:cNvPr id="4" name="Group 45"/>
          <p:cNvGrpSpPr>
            <a:grpSpLocks/>
          </p:cNvGrpSpPr>
          <p:nvPr/>
        </p:nvGrpSpPr>
        <p:grpSpPr bwMode="auto">
          <a:xfrm>
            <a:off x="2819400" y="4267200"/>
            <a:ext cx="3384550" cy="1447800"/>
            <a:chOff x="2832" y="2688"/>
            <a:chExt cx="2132" cy="912"/>
          </a:xfrm>
        </p:grpSpPr>
        <p:sp>
          <p:nvSpPr>
            <p:cNvPr id="129045" name="AutoShape 37"/>
            <p:cNvSpPr>
              <a:spLocks noChangeArrowheads="1"/>
            </p:cNvSpPr>
            <p:nvPr/>
          </p:nvSpPr>
          <p:spPr bwMode="auto">
            <a:xfrm>
              <a:off x="2832" y="3216"/>
              <a:ext cx="1584" cy="384"/>
            </a:xfrm>
            <a:prstGeom prst="wedgeRectCallout">
              <a:avLst>
                <a:gd name="adj1" fmla="val 38449"/>
                <a:gd name="adj2" fmla="val -138801"/>
              </a:avLst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l"/>
              <a:r>
                <a:rPr lang="en-US" sz="1800" b="0">
                  <a:solidFill>
                    <a:srgbClr val="FF3300"/>
                  </a:solidFill>
                  <a:latin typeface="Arial" charset="0"/>
                </a:rPr>
                <a:t>Efficient</a:t>
              </a:r>
              <a:r>
                <a:rPr lang="en-US" sz="1800" b="0">
                  <a:latin typeface="Arial" charset="0"/>
                </a:rPr>
                <a:t>: x</a:t>
              </a:r>
              <a:r>
                <a:rPr lang="en-US" sz="1800" b="0" baseline="-25000">
                  <a:latin typeface="Arial" charset="0"/>
                </a:rPr>
                <a:t>1</a:t>
              </a:r>
              <a:r>
                <a:rPr lang="en-US" sz="1800" b="0">
                  <a:latin typeface="Arial" charset="0"/>
                </a:rPr>
                <a:t>+x</a:t>
              </a:r>
              <a:r>
                <a:rPr lang="en-US" sz="1800" b="0" baseline="-25000">
                  <a:latin typeface="Arial" charset="0"/>
                </a:rPr>
                <a:t>2</a:t>
              </a:r>
              <a:r>
                <a:rPr lang="en-US" sz="1800" b="0">
                  <a:latin typeface="Arial" charset="0"/>
                </a:rPr>
                <a:t>=1</a:t>
              </a:r>
            </a:p>
            <a:p>
              <a:pPr algn="l"/>
              <a:r>
                <a:rPr lang="en-US" sz="1800" b="0">
                  <a:latin typeface="Arial" charset="0"/>
                </a:rPr>
                <a:t>Not fair </a:t>
              </a:r>
            </a:p>
          </p:txBody>
        </p:sp>
        <p:sp>
          <p:nvSpPr>
            <p:cNvPr id="129046" name="Oval 38"/>
            <p:cNvSpPr>
              <a:spLocks noChangeArrowheads="1"/>
            </p:cNvSpPr>
            <p:nvPr/>
          </p:nvSpPr>
          <p:spPr bwMode="auto">
            <a:xfrm>
              <a:off x="4224" y="2784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800" b="0"/>
            </a:p>
          </p:txBody>
        </p:sp>
        <p:sp>
          <p:nvSpPr>
            <p:cNvPr id="129047" name="Text Box 39"/>
            <p:cNvSpPr txBox="1">
              <a:spLocks noChangeArrowheads="1"/>
            </p:cNvSpPr>
            <p:nvPr/>
          </p:nvSpPr>
          <p:spPr bwMode="auto">
            <a:xfrm>
              <a:off x="4315" y="2688"/>
              <a:ext cx="649" cy="23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b="0" dirty="0">
                  <a:latin typeface="Times New Roman" charset="0"/>
                </a:rPr>
                <a:t>(0.7, 0.3)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413108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AIAD</a:t>
            </a:r>
          </a:p>
        </p:txBody>
      </p:sp>
      <p:sp>
        <p:nvSpPr>
          <p:cNvPr id="2779157" name="Rectangle 21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2819399" cy="4965700"/>
          </a:xfrm>
        </p:spPr>
        <p:txBody>
          <a:bodyPr lIns="90479" tIns="44446" rIns="90479" bIns="44446"/>
          <a:lstStyle/>
          <a:p>
            <a:r>
              <a:rPr lang="en-US" sz="2400" dirty="0">
                <a:latin typeface="Arial" charset="0"/>
              </a:rPr>
              <a:t>Increase: </a:t>
            </a:r>
            <a:r>
              <a:rPr lang="en-US" sz="2400" dirty="0">
                <a:latin typeface="Times New Roman" charset="0"/>
              </a:rPr>
              <a:t>x + </a:t>
            </a:r>
            <a:r>
              <a:rPr lang="en-US" sz="2400" dirty="0" err="1">
                <a:latin typeface="Times New Roman" charset="0"/>
              </a:rPr>
              <a:t>a</a:t>
            </a:r>
            <a:r>
              <a:rPr lang="en-US" sz="2400" baseline="-25000" dirty="0" err="1">
                <a:latin typeface="Times New Roman" charset="0"/>
              </a:rPr>
              <a:t>I</a:t>
            </a:r>
            <a:endParaRPr lang="en-US" sz="2400" dirty="0">
              <a:latin typeface="Times New Roman" charset="0"/>
            </a:endParaRPr>
          </a:p>
          <a:p>
            <a:r>
              <a:rPr lang="en-US" sz="2400" dirty="0">
                <a:latin typeface="Arial" charset="0"/>
              </a:rPr>
              <a:t>Decrease:</a:t>
            </a:r>
            <a:r>
              <a:rPr lang="en-US" sz="2400" dirty="0">
                <a:latin typeface="Times New Roman" charset="0"/>
              </a:rPr>
              <a:t> x - </a:t>
            </a:r>
            <a:r>
              <a:rPr lang="en-US" sz="2400" dirty="0" err="1">
                <a:latin typeface="Times New Roman" charset="0"/>
              </a:rPr>
              <a:t>a</a:t>
            </a:r>
            <a:r>
              <a:rPr lang="en-US" sz="2400" baseline="-25000" dirty="0" err="1">
                <a:latin typeface="Times New Roman" charset="0"/>
              </a:rPr>
              <a:t>D</a:t>
            </a:r>
            <a:endParaRPr lang="en-US" sz="2400" baseline="-25000" dirty="0">
              <a:latin typeface="Times New Roman" charset="0"/>
            </a:endParaRPr>
          </a:p>
          <a:p>
            <a:r>
              <a:rPr lang="en-US" sz="2400" dirty="0">
                <a:solidFill>
                  <a:srgbClr val="FF0000"/>
                </a:solidFill>
                <a:latin typeface="Arial" charset="0"/>
              </a:rPr>
              <a:t>Does not converge to fairness</a:t>
            </a:r>
          </a:p>
        </p:txBody>
      </p:sp>
      <p:sp>
        <p:nvSpPr>
          <p:cNvPr id="131075" name="Line 3"/>
          <p:cNvSpPr>
            <a:spLocks noChangeShapeType="1"/>
          </p:cNvSpPr>
          <p:nvPr/>
        </p:nvSpPr>
        <p:spPr bwMode="auto">
          <a:xfrm flipH="1" flipV="1">
            <a:off x="3810000" y="13716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1076" name="Text Box 4"/>
          <p:cNvSpPr txBox="1">
            <a:spLocks noChangeArrowheads="1"/>
          </p:cNvSpPr>
          <p:nvPr/>
        </p:nvSpPr>
        <p:spPr bwMode="auto">
          <a:xfrm>
            <a:off x="5410200" y="5867400"/>
            <a:ext cx="11938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User 1: x</a:t>
            </a:r>
            <a:r>
              <a:rPr lang="en-US" b="0" baseline="-25000">
                <a:latin typeface="Times New Roman" charset="0"/>
              </a:rPr>
              <a:t>1</a:t>
            </a:r>
          </a:p>
        </p:txBody>
      </p:sp>
      <p:sp>
        <p:nvSpPr>
          <p:cNvPr id="131077" name="Text Box 5"/>
          <p:cNvSpPr txBox="1">
            <a:spLocks noChangeArrowheads="1"/>
          </p:cNvSpPr>
          <p:nvPr/>
        </p:nvSpPr>
        <p:spPr bwMode="auto">
          <a:xfrm rot="-5400000">
            <a:off x="2876550" y="3371850"/>
            <a:ext cx="11938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User 2: x</a:t>
            </a:r>
            <a:r>
              <a:rPr lang="en-US" b="0" baseline="-25000">
                <a:latin typeface="Times New Roman" charset="0"/>
              </a:rPr>
              <a:t>2</a:t>
            </a:r>
          </a:p>
        </p:txBody>
      </p:sp>
      <p:sp>
        <p:nvSpPr>
          <p:cNvPr id="131078" name="Line 6"/>
          <p:cNvSpPr>
            <a:spLocks noChangeShapeType="1"/>
          </p:cNvSpPr>
          <p:nvPr/>
        </p:nvSpPr>
        <p:spPr bwMode="auto">
          <a:xfrm flipH="1">
            <a:off x="3810000" y="1676400"/>
            <a:ext cx="4038600" cy="4054475"/>
          </a:xfrm>
          <a:prstGeom prst="line">
            <a:avLst/>
          </a:prstGeom>
          <a:noFill/>
          <a:ln w="254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1079" name="Text Box 7"/>
          <p:cNvSpPr txBox="1">
            <a:spLocks noChangeArrowheads="1"/>
          </p:cNvSpPr>
          <p:nvPr/>
        </p:nvSpPr>
        <p:spPr bwMode="auto">
          <a:xfrm>
            <a:off x="7924800" y="1371600"/>
            <a:ext cx="735013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 dirty="0">
                <a:latin typeface="Times New Roman" charset="0"/>
              </a:rPr>
              <a:t>fairness</a:t>
            </a:r>
          </a:p>
          <a:p>
            <a:pPr algn="ctr"/>
            <a:r>
              <a:rPr lang="en-US" sz="1400" b="0" dirty="0">
                <a:latin typeface="Times New Roman" charset="0"/>
              </a:rPr>
              <a:t>line</a:t>
            </a:r>
            <a:endParaRPr lang="en-US" sz="1400" b="0" baseline="-25000" dirty="0">
              <a:latin typeface="Times New Roman" charset="0"/>
            </a:endParaRPr>
          </a:p>
        </p:txBody>
      </p:sp>
      <p:sp>
        <p:nvSpPr>
          <p:cNvPr id="131080" name="Text Box 8"/>
          <p:cNvSpPr txBox="1">
            <a:spLocks noChangeArrowheads="1"/>
          </p:cNvSpPr>
          <p:nvPr/>
        </p:nvSpPr>
        <p:spPr bwMode="auto">
          <a:xfrm>
            <a:off x="8001000" y="5105400"/>
            <a:ext cx="89217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>
                <a:latin typeface="Times New Roman" charset="0"/>
              </a:rPr>
              <a:t>efficiency</a:t>
            </a:r>
          </a:p>
          <a:p>
            <a:pPr algn="ctr"/>
            <a:r>
              <a:rPr lang="en-US" sz="1400" b="0">
                <a:latin typeface="Times New Roman" charset="0"/>
              </a:rPr>
              <a:t>line</a:t>
            </a:r>
            <a:endParaRPr lang="en-US" sz="1400" b="0" baseline="-25000">
              <a:latin typeface="Times New Roman" charset="0"/>
            </a:endParaRPr>
          </a:p>
        </p:txBody>
      </p:sp>
      <p:sp>
        <p:nvSpPr>
          <p:cNvPr id="131081" name="Line 9"/>
          <p:cNvSpPr>
            <a:spLocks noChangeShapeType="1"/>
          </p:cNvSpPr>
          <p:nvPr/>
        </p:nvSpPr>
        <p:spPr bwMode="auto">
          <a:xfrm rot="5400000" flipH="1" flipV="1">
            <a:off x="5981700" y="35433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1082" name="Line 10"/>
          <p:cNvSpPr>
            <a:spLocks noChangeShapeType="1"/>
          </p:cNvSpPr>
          <p:nvPr/>
        </p:nvSpPr>
        <p:spPr bwMode="auto">
          <a:xfrm>
            <a:off x="3810000" y="1524000"/>
            <a:ext cx="4191000" cy="419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1083" name="Oval 11"/>
          <p:cNvSpPr>
            <a:spLocks noChangeArrowheads="1"/>
          </p:cNvSpPr>
          <p:nvPr/>
        </p:nvSpPr>
        <p:spPr bwMode="auto">
          <a:xfrm>
            <a:off x="5638800" y="2590800"/>
            <a:ext cx="76200" cy="762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131084" name="Text Box 12"/>
          <p:cNvSpPr txBox="1">
            <a:spLocks noChangeArrowheads="1"/>
          </p:cNvSpPr>
          <p:nvPr/>
        </p:nvSpPr>
        <p:spPr bwMode="auto">
          <a:xfrm>
            <a:off x="5830587" y="2438400"/>
            <a:ext cx="845151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 dirty="0">
                <a:latin typeface="Times New Roman" charset="0"/>
              </a:rPr>
              <a:t>(</a:t>
            </a:r>
            <a:r>
              <a:rPr lang="en-US" b="0" dirty="0" smtClean="0">
                <a:latin typeface="Times New Roman" charset="0"/>
              </a:rPr>
              <a:t>x</a:t>
            </a:r>
            <a:r>
              <a:rPr lang="en-US" b="0" baseline="-25000" dirty="0" smtClean="0">
                <a:latin typeface="Times New Roman" charset="0"/>
              </a:rPr>
              <a:t>1</a:t>
            </a:r>
            <a:r>
              <a:rPr lang="en-US" b="0" dirty="0" smtClean="0">
                <a:latin typeface="Times New Roman" charset="0"/>
              </a:rPr>
              <a:t>,x</a:t>
            </a:r>
            <a:r>
              <a:rPr lang="en-US" b="0" baseline="-25000" dirty="0" smtClean="0">
                <a:latin typeface="Times New Roman" charset="0"/>
              </a:rPr>
              <a:t>2</a:t>
            </a:r>
            <a:r>
              <a:rPr lang="en-US" b="0" dirty="0" smtClean="0">
                <a:latin typeface="Times New Roman" charset="0"/>
              </a:rPr>
              <a:t>)</a:t>
            </a:r>
            <a:endParaRPr lang="en-US" b="0" baseline="-25000" dirty="0">
              <a:latin typeface="Times New Roman" charset="0"/>
            </a:endParaRP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4017963" y="2667001"/>
            <a:ext cx="1544638" cy="1235076"/>
            <a:chOff x="1667" y="1680"/>
            <a:chExt cx="973" cy="778"/>
          </a:xfrm>
        </p:grpSpPr>
        <p:sp>
          <p:nvSpPr>
            <p:cNvPr id="131091" name="Text Box 14"/>
            <p:cNvSpPr txBox="1">
              <a:spLocks noChangeArrowheads="1"/>
            </p:cNvSpPr>
            <p:nvPr/>
          </p:nvSpPr>
          <p:spPr bwMode="auto">
            <a:xfrm>
              <a:off x="1667" y="2208"/>
              <a:ext cx="93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b="0" dirty="0">
                  <a:latin typeface="Times New Roman" charset="0"/>
                </a:rPr>
                <a:t>(</a:t>
              </a:r>
              <a:r>
                <a:rPr lang="en-US" b="0" dirty="0" smtClean="0">
                  <a:latin typeface="Times New Roman" charset="0"/>
                </a:rPr>
                <a:t>x</a:t>
              </a:r>
              <a:r>
                <a:rPr lang="en-US" b="0" baseline="-25000" dirty="0" smtClean="0">
                  <a:latin typeface="Times New Roman" charset="0"/>
                </a:rPr>
                <a:t>1</a:t>
              </a:r>
              <a:r>
                <a:rPr lang="en-US" b="0" dirty="0" smtClean="0">
                  <a:latin typeface="Times New Roman" charset="0"/>
                </a:rPr>
                <a:t>-</a:t>
              </a:r>
              <a:r>
                <a:rPr lang="en-US" b="0" dirty="0">
                  <a:latin typeface="Times New Roman" charset="0"/>
                </a:rPr>
                <a:t>a</a:t>
              </a:r>
              <a:r>
                <a:rPr lang="en-US" b="0" baseline="-25000" dirty="0">
                  <a:latin typeface="Times New Roman" charset="0"/>
                </a:rPr>
                <a:t>D</a:t>
              </a:r>
              <a:r>
                <a:rPr lang="en-US" b="0" dirty="0">
                  <a:latin typeface="Times New Roman" charset="0"/>
                </a:rPr>
                <a:t>,</a:t>
              </a:r>
              <a:r>
                <a:rPr lang="en-US" b="0" dirty="0" smtClean="0">
                  <a:latin typeface="Times New Roman" charset="0"/>
                </a:rPr>
                <a:t>x</a:t>
              </a:r>
              <a:r>
                <a:rPr lang="en-US" b="0" baseline="-25000" dirty="0" smtClean="0">
                  <a:latin typeface="Times New Roman" charset="0"/>
                </a:rPr>
                <a:t>2</a:t>
              </a:r>
              <a:r>
                <a:rPr lang="en-US" b="0" dirty="0" smtClean="0">
                  <a:latin typeface="Times New Roman" charset="0"/>
                </a:rPr>
                <a:t>-</a:t>
              </a:r>
              <a:r>
                <a:rPr lang="en-US" b="0" dirty="0">
                  <a:latin typeface="Times New Roman" charset="0"/>
                </a:rPr>
                <a:t>a</a:t>
              </a:r>
              <a:r>
                <a:rPr lang="en-US" b="0" baseline="-25000" dirty="0">
                  <a:latin typeface="Times New Roman" charset="0"/>
                </a:rPr>
                <a:t>D</a:t>
              </a:r>
              <a:r>
                <a:rPr lang="en-US" b="0" dirty="0">
                  <a:latin typeface="Times New Roman" charset="0"/>
                </a:rPr>
                <a:t>)</a:t>
              </a:r>
              <a:endParaRPr lang="en-US" b="0" baseline="-25000" dirty="0">
                <a:latin typeface="Times New Roman" charset="0"/>
              </a:endParaRPr>
            </a:p>
          </p:txBody>
        </p:sp>
        <p:sp>
          <p:nvSpPr>
            <p:cNvPr id="131092" name="Oval 15"/>
            <p:cNvSpPr>
              <a:spLocks noChangeArrowheads="1"/>
            </p:cNvSpPr>
            <p:nvPr/>
          </p:nvSpPr>
          <p:spPr bwMode="auto">
            <a:xfrm>
              <a:off x="2160" y="2112"/>
              <a:ext cx="48" cy="4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131093" name="Line 16"/>
            <p:cNvSpPr>
              <a:spLocks noChangeShapeType="1"/>
            </p:cNvSpPr>
            <p:nvPr/>
          </p:nvSpPr>
          <p:spPr bwMode="auto">
            <a:xfrm flipH="1">
              <a:off x="2208" y="1680"/>
              <a:ext cx="432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4848225" y="1447800"/>
            <a:ext cx="1290638" cy="1828800"/>
            <a:chOff x="3054" y="912"/>
            <a:chExt cx="813" cy="1152"/>
          </a:xfrm>
        </p:grpSpPr>
        <p:sp>
          <p:nvSpPr>
            <p:cNvPr id="131088" name="Line 18"/>
            <p:cNvSpPr>
              <a:spLocks noChangeShapeType="1"/>
            </p:cNvSpPr>
            <p:nvPr/>
          </p:nvSpPr>
          <p:spPr bwMode="auto">
            <a:xfrm flipV="1">
              <a:off x="3072" y="1440"/>
              <a:ext cx="624" cy="6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31089" name="Text Box 19"/>
            <p:cNvSpPr txBox="1">
              <a:spLocks noChangeArrowheads="1"/>
            </p:cNvSpPr>
            <p:nvPr/>
          </p:nvSpPr>
          <p:spPr bwMode="auto">
            <a:xfrm>
              <a:off x="3054" y="912"/>
              <a:ext cx="813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b="0" dirty="0">
                  <a:latin typeface="Times New Roman" charset="0"/>
                </a:rPr>
                <a:t>(</a:t>
              </a:r>
              <a:r>
                <a:rPr lang="en-US" b="0" dirty="0" smtClean="0">
                  <a:latin typeface="Times New Roman" charset="0"/>
                </a:rPr>
                <a:t>x</a:t>
              </a:r>
              <a:r>
                <a:rPr lang="en-US" b="0" baseline="-25000" dirty="0" smtClean="0">
                  <a:latin typeface="Times New Roman" charset="0"/>
                </a:rPr>
                <a:t>1</a:t>
              </a:r>
              <a:r>
                <a:rPr lang="en-US" b="0" dirty="0" smtClean="0">
                  <a:latin typeface="Times New Roman" charset="0"/>
                </a:rPr>
                <a:t>-</a:t>
              </a:r>
              <a:r>
                <a:rPr lang="en-US" b="0" dirty="0">
                  <a:latin typeface="Times New Roman" charset="0"/>
                </a:rPr>
                <a:t>a</a:t>
              </a:r>
              <a:r>
                <a:rPr lang="en-US" b="0" baseline="-25000" dirty="0">
                  <a:latin typeface="Times New Roman" charset="0"/>
                </a:rPr>
                <a:t>D</a:t>
              </a:r>
              <a:r>
                <a:rPr lang="en-US" b="0" dirty="0">
                  <a:latin typeface="Times New Roman" charset="0"/>
                </a:rPr>
                <a:t>+a</a:t>
              </a:r>
              <a:r>
                <a:rPr lang="en-US" b="0" baseline="-25000" dirty="0">
                  <a:latin typeface="Times New Roman" charset="0"/>
                </a:rPr>
                <a:t>I</a:t>
              </a:r>
              <a:r>
                <a:rPr lang="en-US" b="0" dirty="0">
                  <a:latin typeface="Times New Roman" charset="0"/>
                </a:rPr>
                <a:t>),</a:t>
              </a:r>
              <a:br>
                <a:rPr lang="en-US" b="0" dirty="0">
                  <a:latin typeface="Times New Roman" charset="0"/>
                </a:rPr>
              </a:br>
              <a:r>
                <a:rPr lang="en-US" b="0" dirty="0" smtClean="0">
                  <a:latin typeface="Times New Roman" charset="0"/>
                </a:rPr>
                <a:t>x</a:t>
              </a:r>
              <a:r>
                <a:rPr lang="en-US" b="0" baseline="-25000" dirty="0" smtClean="0">
                  <a:latin typeface="Times New Roman" charset="0"/>
                </a:rPr>
                <a:t>2</a:t>
              </a:r>
              <a:r>
                <a:rPr lang="en-US" b="0" dirty="0" smtClean="0">
                  <a:latin typeface="Times New Roman" charset="0"/>
                </a:rPr>
                <a:t>-</a:t>
              </a:r>
              <a:r>
                <a:rPr lang="en-US" b="0" dirty="0">
                  <a:latin typeface="Times New Roman" charset="0"/>
                </a:rPr>
                <a:t>a</a:t>
              </a:r>
              <a:r>
                <a:rPr lang="en-US" b="0" baseline="-25000" dirty="0">
                  <a:latin typeface="Times New Roman" charset="0"/>
                </a:rPr>
                <a:t>D</a:t>
              </a:r>
              <a:r>
                <a:rPr lang="en-US" b="0" dirty="0">
                  <a:latin typeface="Times New Roman" charset="0"/>
                </a:rPr>
                <a:t>+a</a:t>
              </a:r>
              <a:r>
                <a:rPr lang="en-US" b="0" baseline="-25000" dirty="0">
                  <a:latin typeface="Times New Roman" charset="0"/>
                </a:rPr>
                <a:t>I</a:t>
              </a:r>
              <a:r>
                <a:rPr lang="en-US" b="0" dirty="0">
                  <a:latin typeface="Times New Roman" charset="0"/>
                </a:rPr>
                <a:t>))</a:t>
              </a:r>
            </a:p>
          </p:txBody>
        </p:sp>
        <p:sp>
          <p:nvSpPr>
            <p:cNvPr id="131090" name="Oval 20"/>
            <p:cNvSpPr>
              <a:spLocks noChangeArrowheads="1"/>
            </p:cNvSpPr>
            <p:nvPr/>
          </p:nvSpPr>
          <p:spPr bwMode="auto">
            <a:xfrm>
              <a:off x="3744" y="1440"/>
              <a:ext cx="48" cy="4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</p:grpSp>
      <p:sp>
        <p:nvSpPr>
          <p:cNvPr id="23" name="Text Box 8"/>
          <p:cNvSpPr txBox="1">
            <a:spLocks noChangeArrowheads="1"/>
          </p:cNvSpPr>
          <p:nvPr/>
        </p:nvSpPr>
        <p:spPr bwMode="auto">
          <a:xfrm rot="19175588">
            <a:off x="6973905" y="4222743"/>
            <a:ext cx="1236993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 dirty="0">
                <a:solidFill>
                  <a:srgbClr val="FF0000"/>
                </a:solidFill>
                <a:latin typeface="+mn-lt"/>
              </a:rPr>
              <a:t>c</a:t>
            </a:r>
            <a:r>
              <a:rPr lang="en-US" sz="1400" b="0" dirty="0" smtClean="0">
                <a:solidFill>
                  <a:srgbClr val="FF0000"/>
                </a:solidFill>
                <a:latin typeface="+mn-lt"/>
              </a:rPr>
              <a:t>ongested </a:t>
            </a:r>
            <a:r>
              <a:rPr lang="en-US" sz="1400" b="0" dirty="0" smtClean="0">
                <a:solidFill>
                  <a:srgbClr val="FF0000"/>
                </a:solidFill>
                <a:latin typeface="+mn-lt"/>
                <a:sym typeface="Wingdings"/>
              </a:rPr>
              <a:t></a:t>
            </a:r>
            <a:endParaRPr lang="en-US" sz="1400" b="0" baseline="-25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6" name="Text Box 8"/>
          <p:cNvSpPr txBox="1">
            <a:spLocks noChangeArrowheads="1"/>
          </p:cNvSpPr>
          <p:nvPr/>
        </p:nvSpPr>
        <p:spPr bwMode="auto">
          <a:xfrm rot="19175588">
            <a:off x="6109454" y="5066924"/>
            <a:ext cx="1170193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 dirty="0" smtClean="0">
                <a:solidFill>
                  <a:srgbClr val="FF0000"/>
                </a:solidFill>
                <a:latin typeface="+mn-lt"/>
                <a:sym typeface="Wingdings"/>
              </a:rPr>
              <a:t> inefficient</a:t>
            </a:r>
            <a:endParaRPr lang="en-US" sz="1400" b="0" baseline="-25000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483253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91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9157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AIAD Sharing Dynamics</a:t>
            </a:r>
            <a:endParaRPr lang="en-US" sz="300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124944" name="Object 2"/>
          <p:cNvGraphicFramePr>
            <a:graphicFrameLocks noGrp="1" noChangeAspect="1"/>
          </p:cNvGraphicFramePr>
          <p:nvPr>
            <p:ph idx="1"/>
            <p:extLst/>
          </p:nvPr>
        </p:nvGraphicFramePr>
        <p:xfrm>
          <a:off x="1664494" y="2949575"/>
          <a:ext cx="5537200" cy="321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7" name="Worksheet" r:id="rId4" imgW="5537200" imgH="3213100" progId="Excel.Sheet.8">
                  <p:embed/>
                </p:oleObj>
              </mc:Choice>
              <mc:Fallback>
                <p:oleObj name="Worksheet" r:id="rId4" imgW="5537200" imgH="321310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4494" y="2949575"/>
                        <a:ext cx="5537200" cy="321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492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DF38CA00-F915-114E-A4EF-D875B78480DC}" type="slidenum">
              <a:rPr lang="en-US" sz="1400" b="0">
                <a:latin typeface="Times New Roman" charset="0"/>
              </a:rPr>
              <a:pPr eaLnBrk="1" hangingPunct="1"/>
              <a:t>18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124931" name="Rectangle 3"/>
          <p:cNvSpPr>
            <a:spLocks noChangeArrowheads="1"/>
          </p:cNvSpPr>
          <p:nvPr/>
        </p:nvSpPr>
        <p:spPr bwMode="auto">
          <a:xfrm>
            <a:off x="1801813" y="1636712"/>
            <a:ext cx="484187" cy="4778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820738"/>
            <a:r>
              <a:rPr lang="en-US" sz="3200" b="0">
                <a:latin typeface="Tahoma" charset="0"/>
              </a:rPr>
              <a:t>A</a:t>
            </a:r>
          </a:p>
        </p:txBody>
      </p:sp>
      <p:sp>
        <p:nvSpPr>
          <p:cNvPr id="124932" name="Rectangle 4"/>
          <p:cNvSpPr>
            <a:spLocks noChangeArrowheads="1"/>
          </p:cNvSpPr>
          <p:nvPr/>
        </p:nvSpPr>
        <p:spPr bwMode="auto">
          <a:xfrm>
            <a:off x="3602038" y="1912937"/>
            <a:ext cx="1662112" cy="47783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4933" name="Rectangle 5"/>
          <p:cNvSpPr>
            <a:spLocks noChangeArrowheads="1"/>
          </p:cNvSpPr>
          <p:nvPr/>
        </p:nvSpPr>
        <p:spPr bwMode="auto">
          <a:xfrm>
            <a:off x="6580188" y="1636712"/>
            <a:ext cx="485775" cy="4778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820738"/>
            <a:r>
              <a:rPr lang="en-US" sz="3200" b="0">
                <a:latin typeface="Tahoma" charset="0"/>
              </a:rPr>
              <a:t>B</a:t>
            </a:r>
          </a:p>
        </p:txBody>
      </p:sp>
      <p:sp>
        <p:nvSpPr>
          <p:cNvPr id="124934" name="Line 6"/>
          <p:cNvSpPr>
            <a:spLocks noChangeShapeType="1"/>
          </p:cNvSpPr>
          <p:nvPr/>
        </p:nvSpPr>
        <p:spPr bwMode="auto">
          <a:xfrm>
            <a:off x="2286000" y="1874837"/>
            <a:ext cx="1316038" cy="17145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4935" name="Line 7"/>
          <p:cNvSpPr>
            <a:spLocks noChangeShapeType="1"/>
          </p:cNvSpPr>
          <p:nvPr/>
        </p:nvSpPr>
        <p:spPr bwMode="auto">
          <a:xfrm flipV="1">
            <a:off x="5264150" y="1874837"/>
            <a:ext cx="1316038" cy="17145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4936" name="Text Box 8"/>
          <p:cNvSpPr txBox="1">
            <a:spLocks noChangeArrowheads="1"/>
          </p:cNvSpPr>
          <p:nvPr/>
        </p:nvSpPr>
        <p:spPr bwMode="auto">
          <a:xfrm>
            <a:off x="5403850" y="1452562"/>
            <a:ext cx="165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/>
            <a:endParaRPr lang="en-US" sz="2200" b="0">
              <a:latin typeface="Tahoma" charset="0"/>
            </a:endParaRPr>
          </a:p>
        </p:txBody>
      </p:sp>
      <p:sp>
        <p:nvSpPr>
          <p:cNvPr id="124937" name="Text Box 9"/>
          <p:cNvSpPr txBox="1">
            <a:spLocks noChangeArrowheads="1"/>
          </p:cNvSpPr>
          <p:nvPr/>
        </p:nvSpPr>
        <p:spPr bwMode="auto">
          <a:xfrm>
            <a:off x="2514600" y="1363662"/>
            <a:ext cx="479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2900" b="0">
                <a:latin typeface="Tahoma" charset="0"/>
              </a:rPr>
              <a:t>x</a:t>
            </a:r>
            <a:r>
              <a:rPr lang="en-US" sz="2900" b="0" baseline="-25000">
                <a:latin typeface="Tahoma" charset="0"/>
              </a:rPr>
              <a:t>1</a:t>
            </a:r>
          </a:p>
        </p:txBody>
      </p:sp>
      <p:sp>
        <p:nvSpPr>
          <p:cNvPr id="124938" name="Rectangle 10"/>
          <p:cNvSpPr>
            <a:spLocks noChangeArrowheads="1"/>
          </p:cNvSpPr>
          <p:nvPr/>
        </p:nvSpPr>
        <p:spPr bwMode="auto">
          <a:xfrm>
            <a:off x="1801813" y="2249487"/>
            <a:ext cx="484187" cy="4762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820738"/>
            <a:r>
              <a:rPr lang="en-US" sz="3200" b="0">
                <a:latin typeface="Tahoma" charset="0"/>
              </a:rPr>
              <a:t>D</a:t>
            </a:r>
          </a:p>
        </p:txBody>
      </p:sp>
      <p:sp>
        <p:nvSpPr>
          <p:cNvPr id="124939" name="Rectangle 11"/>
          <p:cNvSpPr>
            <a:spLocks noChangeArrowheads="1"/>
          </p:cNvSpPr>
          <p:nvPr/>
        </p:nvSpPr>
        <p:spPr bwMode="auto">
          <a:xfrm>
            <a:off x="6580188" y="2249487"/>
            <a:ext cx="485775" cy="4762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820738"/>
            <a:r>
              <a:rPr lang="en-US" sz="3200" b="0">
                <a:latin typeface="Tahoma" charset="0"/>
              </a:rPr>
              <a:t>E</a:t>
            </a:r>
          </a:p>
        </p:txBody>
      </p:sp>
      <p:sp>
        <p:nvSpPr>
          <p:cNvPr id="124940" name="Line 12"/>
          <p:cNvSpPr>
            <a:spLocks noChangeShapeType="1"/>
          </p:cNvSpPr>
          <p:nvPr/>
        </p:nvSpPr>
        <p:spPr bwMode="auto">
          <a:xfrm flipV="1">
            <a:off x="2286000" y="2249487"/>
            <a:ext cx="1316038" cy="201613"/>
          </a:xfrm>
          <a:prstGeom prst="line">
            <a:avLst/>
          </a:prstGeom>
          <a:noFill/>
          <a:ln w="19050">
            <a:solidFill>
              <a:srgbClr val="CC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4941" name="Line 13"/>
          <p:cNvSpPr>
            <a:spLocks noChangeShapeType="1"/>
          </p:cNvSpPr>
          <p:nvPr/>
        </p:nvSpPr>
        <p:spPr bwMode="auto">
          <a:xfrm>
            <a:off x="5264150" y="2249487"/>
            <a:ext cx="1316038" cy="201613"/>
          </a:xfrm>
          <a:prstGeom prst="line">
            <a:avLst/>
          </a:prstGeom>
          <a:noFill/>
          <a:ln w="19050">
            <a:solidFill>
              <a:srgbClr val="CC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4942" name="Text Box 14"/>
          <p:cNvSpPr txBox="1">
            <a:spLocks noChangeArrowheads="1"/>
          </p:cNvSpPr>
          <p:nvPr/>
        </p:nvSpPr>
        <p:spPr bwMode="auto">
          <a:xfrm>
            <a:off x="2825750" y="2524125"/>
            <a:ext cx="1651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/>
            <a:endParaRPr lang="en-US" sz="2900" b="0">
              <a:latin typeface="Tahoma" charset="0"/>
            </a:endParaRPr>
          </a:p>
        </p:txBody>
      </p:sp>
      <p:sp>
        <p:nvSpPr>
          <p:cNvPr id="124945" name="Text Box 17"/>
          <p:cNvSpPr txBox="1">
            <a:spLocks noChangeArrowheads="1"/>
          </p:cNvSpPr>
          <p:nvPr/>
        </p:nvSpPr>
        <p:spPr bwMode="auto">
          <a:xfrm>
            <a:off x="2514600" y="1828800"/>
            <a:ext cx="479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2900" b="0">
                <a:solidFill>
                  <a:srgbClr val="CC0000"/>
                </a:solidFill>
                <a:latin typeface="Tahoma" charset="0"/>
              </a:rPr>
              <a:t>x</a:t>
            </a:r>
            <a:r>
              <a:rPr lang="en-US" sz="2900" b="0" baseline="-25000">
                <a:solidFill>
                  <a:srgbClr val="CC0000"/>
                </a:solidFill>
                <a:latin typeface="Tahoma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117294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AIAD Sequence of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X1 = 1, X2 = 3, capacity can handle total = 5</a:t>
            </a:r>
          </a:p>
          <a:p>
            <a:pPr lvl="1"/>
            <a:r>
              <a:rPr lang="en-US" dirty="0" smtClean="0"/>
              <a:t>Increase: add 2	Decrease: subtract 1</a:t>
            </a:r>
          </a:p>
          <a:p>
            <a:endParaRPr lang="en-US" dirty="0"/>
          </a:p>
          <a:p>
            <a:r>
              <a:rPr lang="en-US" dirty="0" smtClean="0"/>
              <a:t>First window successful:</a:t>
            </a:r>
          </a:p>
          <a:p>
            <a:pPr lvl="1"/>
            <a:r>
              <a:rPr lang="en-US" dirty="0" smtClean="0"/>
              <a:t>X1 → 3, X2 </a:t>
            </a:r>
            <a:r>
              <a:rPr lang="en-US" dirty="0"/>
              <a:t>→ 5</a:t>
            </a:r>
            <a:endParaRPr lang="en-US" dirty="0" smtClean="0"/>
          </a:p>
          <a:p>
            <a:r>
              <a:rPr lang="en-US" dirty="0" smtClean="0"/>
              <a:t>Second window has drops:</a:t>
            </a:r>
          </a:p>
          <a:p>
            <a:pPr lvl="1"/>
            <a:r>
              <a:rPr lang="en-US" dirty="0" smtClean="0"/>
              <a:t>X1 </a:t>
            </a:r>
            <a:r>
              <a:rPr lang="en-US" dirty="0"/>
              <a:t>→ 2, X2 → 4</a:t>
            </a:r>
          </a:p>
          <a:p>
            <a:r>
              <a:rPr lang="en-US" dirty="0" smtClean="0"/>
              <a:t>Third window </a:t>
            </a:r>
            <a:r>
              <a:rPr lang="en-US" dirty="0"/>
              <a:t>has drops:</a:t>
            </a:r>
          </a:p>
          <a:p>
            <a:pPr lvl="1"/>
            <a:r>
              <a:rPr lang="en-US" dirty="0"/>
              <a:t>X1 → </a:t>
            </a:r>
            <a:r>
              <a:rPr lang="en-US" dirty="0" smtClean="0"/>
              <a:t>1, </a:t>
            </a:r>
            <a:r>
              <a:rPr lang="en-US" dirty="0"/>
              <a:t>X2 → </a:t>
            </a:r>
            <a:r>
              <a:rPr lang="en-US" dirty="0" smtClean="0"/>
              <a:t>3</a:t>
            </a:r>
          </a:p>
          <a:p>
            <a:r>
              <a:rPr lang="is-IS" dirty="0" smtClean="0"/>
              <a:t>…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989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0" y="0"/>
            <a:ext cx="4166235" cy="6858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27894" y="2967335"/>
            <a:ext cx="84882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Ssssshhhhhhhhhhhhhhh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56677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MIMD</a:t>
            </a:r>
          </a:p>
        </p:txBody>
      </p:sp>
      <p:sp>
        <p:nvSpPr>
          <p:cNvPr id="2781206" name="Rectangle 22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2826738" cy="5105400"/>
          </a:xfrm>
        </p:spPr>
        <p:txBody>
          <a:bodyPr lIns="90479" tIns="44446" rIns="90479" bIns="44446"/>
          <a:lstStyle/>
          <a:p>
            <a:r>
              <a:rPr lang="en-US" sz="2400" dirty="0">
                <a:latin typeface="Arial" charset="0"/>
              </a:rPr>
              <a:t>Increase: </a:t>
            </a:r>
            <a:r>
              <a:rPr lang="en-US" sz="2400" dirty="0">
                <a:latin typeface="Times New Roman" charset="0"/>
              </a:rPr>
              <a:t>x*</a:t>
            </a:r>
            <a:r>
              <a:rPr lang="en-US" sz="2400" dirty="0" err="1">
                <a:latin typeface="Times New Roman" charset="0"/>
              </a:rPr>
              <a:t>b</a:t>
            </a:r>
            <a:r>
              <a:rPr lang="en-US" sz="2400" baseline="-25000" dirty="0" err="1">
                <a:latin typeface="Times New Roman" charset="0"/>
              </a:rPr>
              <a:t>I</a:t>
            </a:r>
            <a:endParaRPr lang="en-US" sz="2400" dirty="0">
              <a:latin typeface="Times New Roman" charset="0"/>
            </a:endParaRPr>
          </a:p>
          <a:p>
            <a:r>
              <a:rPr lang="en-US" sz="2400" dirty="0">
                <a:latin typeface="Arial" charset="0"/>
              </a:rPr>
              <a:t>Decrease:</a:t>
            </a:r>
            <a:r>
              <a:rPr lang="en-US" sz="2400" dirty="0">
                <a:latin typeface="Times New Roman" charset="0"/>
              </a:rPr>
              <a:t> x*</a:t>
            </a:r>
            <a:r>
              <a:rPr lang="en-US" sz="2400" dirty="0" err="1">
                <a:latin typeface="Times New Roman" charset="0"/>
              </a:rPr>
              <a:t>b</a:t>
            </a:r>
            <a:r>
              <a:rPr lang="en-US" sz="2400" baseline="-25000" dirty="0" err="1">
                <a:latin typeface="Times New Roman" charset="0"/>
              </a:rPr>
              <a:t>D</a:t>
            </a:r>
            <a:endParaRPr lang="en-US" sz="2400" baseline="-25000" dirty="0">
              <a:latin typeface="Times New Roman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Arial" charset="0"/>
              </a:rPr>
              <a:t>Does not converge to fairness</a:t>
            </a:r>
          </a:p>
        </p:txBody>
      </p:sp>
      <p:sp>
        <p:nvSpPr>
          <p:cNvPr id="133123" name="Line 3"/>
          <p:cNvSpPr>
            <a:spLocks noChangeShapeType="1"/>
          </p:cNvSpPr>
          <p:nvPr/>
        </p:nvSpPr>
        <p:spPr bwMode="auto">
          <a:xfrm flipH="1" flipV="1">
            <a:off x="3810000" y="13716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3124" name="Text Box 4"/>
          <p:cNvSpPr txBox="1">
            <a:spLocks noChangeArrowheads="1"/>
          </p:cNvSpPr>
          <p:nvPr/>
        </p:nvSpPr>
        <p:spPr bwMode="auto">
          <a:xfrm>
            <a:off x="5410200" y="5867400"/>
            <a:ext cx="11938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User 1: x</a:t>
            </a:r>
            <a:r>
              <a:rPr lang="en-US" b="0" baseline="-25000">
                <a:latin typeface="Times New Roman" charset="0"/>
              </a:rPr>
              <a:t>1</a:t>
            </a:r>
          </a:p>
        </p:txBody>
      </p:sp>
      <p:sp>
        <p:nvSpPr>
          <p:cNvPr id="133125" name="Text Box 5"/>
          <p:cNvSpPr txBox="1">
            <a:spLocks noChangeArrowheads="1"/>
          </p:cNvSpPr>
          <p:nvPr/>
        </p:nvSpPr>
        <p:spPr bwMode="auto">
          <a:xfrm rot="-5400000">
            <a:off x="2876550" y="3371850"/>
            <a:ext cx="11938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User 2: x</a:t>
            </a:r>
            <a:r>
              <a:rPr lang="en-US" b="0" baseline="-25000">
                <a:latin typeface="Times New Roman" charset="0"/>
              </a:rPr>
              <a:t>2</a:t>
            </a:r>
          </a:p>
        </p:txBody>
      </p:sp>
      <p:sp>
        <p:nvSpPr>
          <p:cNvPr id="133126" name="Line 6"/>
          <p:cNvSpPr>
            <a:spLocks noChangeShapeType="1"/>
          </p:cNvSpPr>
          <p:nvPr/>
        </p:nvSpPr>
        <p:spPr bwMode="auto">
          <a:xfrm flipH="1">
            <a:off x="3810000" y="1676400"/>
            <a:ext cx="4038600" cy="4054475"/>
          </a:xfrm>
          <a:prstGeom prst="line">
            <a:avLst/>
          </a:prstGeom>
          <a:noFill/>
          <a:ln w="254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3127" name="Text Box 7"/>
          <p:cNvSpPr txBox="1">
            <a:spLocks noChangeArrowheads="1"/>
          </p:cNvSpPr>
          <p:nvPr/>
        </p:nvSpPr>
        <p:spPr bwMode="auto">
          <a:xfrm>
            <a:off x="7924800" y="1371600"/>
            <a:ext cx="735013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>
                <a:latin typeface="Times New Roman" charset="0"/>
              </a:rPr>
              <a:t>fairness</a:t>
            </a:r>
          </a:p>
          <a:p>
            <a:pPr algn="ctr"/>
            <a:r>
              <a:rPr lang="en-US" sz="1400" b="0">
                <a:latin typeface="Times New Roman" charset="0"/>
              </a:rPr>
              <a:t>line</a:t>
            </a:r>
            <a:endParaRPr lang="en-US" sz="1400" b="0" baseline="-25000">
              <a:latin typeface="Times New Roman" charset="0"/>
            </a:endParaRPr>
          </a:p>
        </p:txBody>
      </p:sp>
      <p:sp>
        <p:nvSpPr>
          <p:cNvPr id="133128" name="Text Box 8"/>
          <p:cNvSpPr txBox="1">
            <a:spLocks noChangeArrowheads="1"/>
          </p:cNvSpPr>
          <p:nvPr/>
        </p:nvSpPr>
        <p:spPr bwMode="auto">
          <a:xfrm>
            <a:off x="8001000" y="5105400"/>
            <a:ext cx="89217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>
                <a:latin typeface="Times New Roman" charset="0"/>
              </a:rPr>
              <a:t>efficiency</a:t>
            </a:r>
          </a:p>
          <a:p>
            <a:pPr algn="ctr"/>
            <a:r>
              <a:rPr lang="en-US" sz="1400" b="0">
                <a:latin typeface="Times New Roman" charset="0"/>
              </a:rPr>
              <a:t>line</a:t>
            </a:r>
            <a:endParaRPr lang="en-US" sz="1400" b="0" baseline="-25000">
              <a:latin typeface="Times New Roman" charset="0"/>
            </a:endParaRPr>
          </a:p>
        </p:txBody>
      </p:sp>
      <p:sp>
        <p:nvSpPr>
          <p:cNvPr id="133129" name="Line 9"/>
          <p:cNvSpPr>
            <a:spLocks noChangeShapeType="1"/>
          </p:cNvSpPr>
          <p:nvPr/>
        </p:nvSpPr>
        <p:spPr bwMode="auto">
          <a:xfrm rot="5400000" flipH="1" flipV="1">
            <a:off x="5981700" y="35433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3130" name="Line 10"/>
          <p:cNvSpPr>
            <a:spLocks noChangeShapeType="1"/>
          </p:cNvSpPr>
          <p:nvPr/>
        </p:nvSpPr>
        <p:spPr bwMode="auto">
          <a:xfrm>
            <a:off x="3810000" y="1524000"/>
            <a:ext cx="4191000" cy="419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3131" name="Text Box 11"/>
          <p:cNvSpPr txBox="1">
            <a:spLocks noChangeArrowheads="1"/>
          </p:cNvSpPr>
          <p:nvPr/>
        </p:nvSpPr>
        <p:spPr bwMode="auto">
          <a:xfrm>
            <a:off x="4641249" y="1752600"/>
            <a:ext cx="845151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 dirty="0">
                <a:latin typeface="Times New Roman" charset="0"/>
              </a:rPr>
              <a:t>(</a:t>
            </a:r>
            <a:r>
              <a:rPr lang="en-US" b="0" dirty="0" smtClean="0">
                <a:latin typeface="Times New Roman" charset="0"/>
              </a:rPr>
              <a:t>x</a:t>
            </a:r>
            <a:r>
              <a:rPr lang="en-US" b="0" baseline="-25000" dirty="0" smtClean="0">
                <a:latin typeface="Times New Roman" charset="0"/>
              </a:rPr>
              <a:t>1</a:t>
            </a:r>
            <a:r>
              <a:rPr lang="en-US" b="0" dirty="0" smtClean="0">
                <a:latin typeface="Times New Roman" charset="0"/>
              </a:rPr>
              <a:t>,x</a:t>
            </a:r>
            <a:r>
              <a:rPr lang="en-US" b="0" baseline="-25000" dirty="0" smtClean="0">
                <a:latin typeface="Times New Roman" charset="0"/>
              </a:rPr>
              <a:t>2</a:t>
            </a:r>
            <a:r>
              <a:rPr lang="en-US" b="0" dirty="0" smtClean="0">
                <a:latin typeface="Times New Roman" charset="0"/>
              </a:rPr>
              <a:t>)</a:t>
            </a:r>
            <a:endParaRPr lang="en-US" b="0" baseline="-25000" dirty="0">
              <a:latin typeface="Times New Roman" charset="0"/>
            </a:endParaRP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3810000" y="2286000"/>
            <a:ext cx="1587500" cy="3429000"/>
            <a:chOff x="2400" y="1440"/>
            <a:chExt cx="1000" cy="2160"/>
          </a:xfrm>
        </p:grpSpPr>
        <p:sp>
          <p:nvSpPr>
            <p:cNvPr id="133139" name="Text Box 13"/>
            <p:cNvSpPr txBox="1">
              <a:spLocks noChangeArrowheads="1"/>
            </p:cNvSpPr>
            <p:nvPr/>
          </p:nvSpPr>
          <p:spPr bwMode="auto">
            <a:xfrm>
              <a:off x="2598" y="2208"/>
              <a:ext cx="80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b="0" dirty="0">
                  <a:latin typeface="Times New Roman" charset="0"/>
                </a:rPr>
                <a:t>(</a:t>
              </a:r>
              <a:r>
                <a:rPr lang="en-US" b="0" dirty="0" smtClean="0">
                  <a:latin typeface="Times New Roman" charset="0"/>
                </a:rPr>
                <a:t>b</a:t>
              </a:r>
              <a:r>
                <a:rPr lang="en-US" b="0" baseline="-25000" dirty="0" smtClean="0">
                  <a:latin typeface="Times New Roman" charset="0"/>
                </a:rPr>
                <a:t>d</a:t>
              </a:r>
              <a:r>
                <a:rPr lang="en-US" b="0" dirty="0" smtClean="0">
                  <a:latin typeface="Times New Roman" charset="0"/>
                </a:rPr>
                <a:t>x</a:t>
              </a:r>
              <a:r>
                <a:rPr lang="en-US" b="0" baseline="-25000" dirty="0" smtClean="0">
                  <a:latin typeface="Times New Roman" charset="0"/>
                </a:rPr>
                <a:t>1</a:t>
              </a:r>
              <a:r>
                <a:rPr lang="en-US" b="0" dirty="0" smtClean="0">
                  <a:latin typeface="Times New Roman" charset="0"/>
                </a:rPr>
                <a:t>,b</a:t>
              </a:r>
              <a:r>
                <a:rPr lang="en-US" b="0" baseline="-25000" dirty="0" smtClean="0">
                  <a:latin typeface="Times New Roman" charset="0"/>
                </a:rPr>
                <a:t>d</a:t>
              </a:r>
              <a:r>
                <a:rPr lang="en-US" b="0" dirty="0" smtClean="0">
                  <a:latin typeface="Times New Roman" charset="0"/>
                </a:rPr>
                <a:t>x</a:t>
              </a:r>
              <a:r>
                <a:rPr lang="en-US" b="0" baseline="-25000" dirty="0" smtClean="0">
                  <a:latin typeface="Times New Roman" charset="0"/>
                </a:rPr>
                <a:t>2</a:t>
              </a:r>
              <a:r>
                <a:rPr lang="en-US" b="0" dirty="0" smtClean="0">
                  <a:latin typeface="Times New Roman" charset="0"/>
                </a:rPr>
                <a:t>)</a:t>
              </a:r>
              <a:endParaRPr lang="en-US" b="0" baseline="-25000" dirty="0">
                <a:latin typeface="Times New Roman" charset="0"/>
              </a:endParaRPr>
            </a:p>
          </p:txBody>
        </p:sp>
        <p:sp>
          <p:nvSpPr>
            <p:cNvPr id="133140" name="Oval 14"/>
            <p:cNvSpPr>
              <a:spLocks noChangeArrowheads="1"/>
            </p:cNvSpPr>
            <p:nvPr/>
          </p:nvSpPr>
          <p:spPr bwMode="auto">
            <a:xfrm>
              <a:off x="3024" y="2112"/>
              <a:ext cx="48" cy="4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133141" name="Line 15"/>
            <p:cNvSpPr>
              <a:spLocks noChangeShapeType="1"/>
            </p:cNvSpPr>
            <p:nvPr/>
          </p:nvSpPr>
          <p:spPr bwMode="auto">
            <a:xfrm flipV="1">
              <a:off x="3072" y="1440"/>
              <a:ext cx="288" cy="6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33142" name="Line 16"/>
            <p:cNvSpPr>
              <a:spLocks noChangeShapeType="1"/>
            </p:cNvSpPr>
            <p:nvPr/>
          </p:nvSpPr>
          <p:spPr bwMode="auto">
            <a:xfrm flipV="1">
              <a:off x="2400" y="2160"/>
              <a:ext cx="624" cy="1440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4953001" y="1981200"/>
            <a:ext cx="1538288" cy="1295400"/>
            <a:chOff x="3120" y="1248"/>
            <a:chExt cx="969" cy="816"/>
          </a:xfrm>
        </p:grpSpPr>
        <p:sp>
          <p:nvSpPr>
            <p:cNvPr id="133136" name="Oval 18"/>
            <p:cNvSpPr>
              <a:spLocks noChangeArrowheads="1"/>
            </p:cNvSpPr>
            <p:nvPr/>
          </p:nvSpPr>
          <p:spPr bwMode="auto">
            <a:xfrm>
              <a:off x="3312" y="1536"/>
              <a:ext cx="48" cy="4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133137" name="Line 19"/>
            <p:cNvSpPr>
              <a:spLocks noChangeShapeType="1"/>
            </p:cNvSpPr>
            <p:nvPr/>
          </p:nvSpPr>
          <p:spPr bwMode="auto">
            <a:xfrm flipV="1">
              <a:off x="3120" y="1632"/>
              <a:ext cx="192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33138" name="Text Box 20"/>
            <p:cNvSpPr txBox="1">
              <a:spLocks noChangeArrowheads="1"/>
            </p:cNvSpPr>
            <p:nvPr/>
          </p:nvSpPr>
          <p:spPr bwMode="auto">
            <a:xfrm>
              <a:off x="3456" y="1248"/>
              <a:ext cx="633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b="0" dirty="0">
                  <a:latin typeface="Times New Roman" charset="0"/>
                </a:rPr>
                <a:t>(</a:t>
              </a:r>
              <a:r>
                <a:rPr lang="en-US" b="0" dirty="0" smtClean="0">
                  <a:latin typeface="Times New Roman" charset="0"/>
                </a:rPr>
                <a:t>b</a:t>
              </a:r>
              <a:r>
                <a:rPr lang="en-US" b="0" baseline="-25000" dirty="0" smtClean="0">
                  <a:latin typeface="Times New Roman" charset="0"/>
                </a:rPr>
                <a:t>I</a:t>
              </a:r>
              <a:r>
                <a:rPr lang="en-US" b="0" dirty="0" smtClean="0">
                  <a:latin typeface="Times New Roman" charset="0"/>
                </a:rPr>
                <a:t>b</a:t>
              </a:r>
              <a:r>
                <a:rPr lang="en-US" b="0" baseline="-25000" dirty="0" smtClean="0">
                  <a:latin typeface="Times New Roman" charset="0"/>
                </a:rPr>
                <a:t>D</a:t>
              </a:r>
              <a:r>
                <a:rPr lang="en-US" b="0" dirty="0" smtClean="0">
                  <a:latin typeface="Times New Roman" charset="0"/>
                </a:rPr>
                <a:t>x</a:t>
              </a:r>
              <a:r>
                <a:rPr lang="en-US" b="0" baseline="-25000" dirty="0" smtClean="0">
                  <a:latin typeface="Times New Roman" charset="0"/>
                </a:rPr>
                <a:t>1</a:t>
              </a:r>
              <a:r>
                <a:rPr lang="en-US" b="0" dirty="0" smtClean="0">
                  <a:latin typeface="Times New Roman" charset="0"/>
                </a:rPr>
                <a:t>,</a:t>
              </a:r>
              <a:r>
                <a:rPr lang="en-US" b="0" dirty="0">
                  <a:latin typeface="Times New Roman" charset="0"/>
                </a:rPr>
                <a:t/>
              </a:r>
              <a:br>
                <a:rPr lang="en-US" b="0" dirty="0">
                  <a:latin typeface="Times New Roman" charset="0"/>
                </a:rPr>
              </a:br>
              <a:r>
                <a:rPr lang="en-US" b="0" dirty="0" smtClean="0">
                  <a:latin typeface="Times New Roman" charset="0"/>
                </a:rPr>
                <a:t>b</a:t>
              </a:r>
              <a:r>
                <a:rPr lang="en-US" b="0" baseline="-25000" dirty="0" smtClean="0">
                  <a:latin typeface="Times New Roman" charset="0"/>
                </a:rPr>
                <a:t>I</a:t>
              </a:r>
              <a:r>
                <a:rPr lang="en-US" b="0" dirty="0" smtClean="0">
                  <a:latin typeface="Times New Roman" charset="0"/>
                </a:rPr>
                <a:t>b</a:t>
              </a:r>
              <a:r>
                <a:rPr lang="en-US" b="0" baseline="-25000" dirty="0" smtClean="0">
                  <a:latin typeface="Times New Roman" charset="0"/>
                </a:rPr>
                <a:t>D</a:t>
              </a:r>
              <a:r>
                <a:rPr lang="en-US" b="0" dirty="0" smtClean="0">
                  <a:latin typeface="Times New Roman" charset="0"/>
                </a:rPr>
                <a:t>x</a:t>
              </a:r>
              <a:r>
                <a:rPr lang="en-US" b="0" baseline="-25000" dirty="0" smtClean="0">
                  <a:latin typeface="Times New Roman" charset="0"/>
                </a:rPr>
                <a:t>2</a:t>
              </a:r>
              <a:r>
                <a:rPr lang="en-US" b="0" dirty="0" smtClean="0">
                  <a:latin typeface="Times New Roman" charset="0"/>
                </a:rPr>
                <a:t>)</a:t>
              </a:r>
              <a:endParaRPr lang="en-US" b="0" dirty="0">
                <a:latin typeface="Times New Roman" charset="0"/>
              </a:endParaRPr>
            </a:p>
          </p:txBody>
        </p:sp>
      </p:grpSp>
      <p:sp>
        <p:nvSpPr>
          <p:cNvPr id="133134" name="Oval 21"/>
          <p:cNvSpPr>
            <a:spLocks noChangeArrowheads="1"/>
          </p:cNvSpPr>
          <p:nvPr/>
        </p:nvSpPr>
        <p:spPr bwMode="auto">
          <a:xfrm>
            <a:off x="5334000" y="2133600"/>
            <a:ext cx="76200" cy="762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24" name="Text Box 8"/>
          <p:cNvSpPr txBox="1">
            <a:spLocks noChangeArrowheads="1"/>
          </p:cNvSpPr>
          <p:nvPr/>
        </p:nvSpPr>
        <p:spPr bwMode="auto">
          <a:xfrm rot="19175588">
            <a:off x="6973905" y="4250714"/>
            <a:ext cx="1236993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 dirty="0">
                <a:solidFill>
                  <a:srgbClr val="FF0000"/>
                </a:solidFill>
                <a:latin typeface="+mn-lt"/>
              </a:rPr>
              <a:t>c</a:t>
            </a:r>
            <a:r>
              <a:rPr lang="en-US" sz="1400" b="0" dirty="0" smtClean="0">
                <a:solidFill>
                  <a:srgbClr val="FF0000"/>
                </a:solidFill>
                <a:latin typeface="+mn-lt"/>
              </a:rPr>
              <a:t>ongested </a:t>
            </a:r>
            <a:r>
              <a:rPr lang="en-US" sz="1400" b="0" dirty="0" smtClean="0">
                <a:solidFill>
                  <a:srgbClr val="FF0000"/>
                </a:solidFill>
                <a:latin typeface="+mn-lt"/>
                <a:sym typeface="Wingdings"/>
              </a:rPr>
              <a:t></a:t>
            </a:r>
            <a:endParaRPr lang="en-US" sz="1400" b="0" baseline="-25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5" name="Text Box 8"/>
          <p:cNvSpPr txBox="1">
            <a:spLocks noChangeArrowheads="1"/>
          </p:cNvSpPr>
          <p:nvPr/>
        </p:nvSpPr>
        <p:spPr bwMode="auto">
          <a:xfrm rot="19175588">
            <a:off x="6109454" y="5094895"/>
            <a:ext cx="1170193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 dirty="0" smtClean="0">
                <a:solidFill>
                  <a:srgbClr val="FF0000"/>
                </a:solidFill>
                <a:latin typeface="+mn-lt"/>
                <a:sym typeface="Wingdings"/>
              </a:rPr>
              <a:t> inefficient</a:t>
            </a:r>
            <a:endParaRPr lang="en-US" sz="1400" b="0" baseline="-25000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327590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812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81206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MIMD 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Sharing Dynamics</a:t>
            </a:r>
            <a:endParaRPr lang="en-US" sz="3000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124944" name="Object 2"/>
          <p:cNvGraphicFramePr>
            <a:graphicFrameLocks noGrp="1" noChangeAspect="1"/>
          </p:cNvGraphicFramePr>
          <p:nvPr>
            <p:ph idx="1"/>
            <p:extLst/>
          </p:nvPr>
        </p:nvGraphicFramePr>
        <p:xfrm>
          <a:off x="1664494" y="2998787"/>
          <a:ext cx="5537200" cy="321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1" name="Worksheet" r:id="rId4" imgW="5537200" imgH="3213100" progId="Excel.Sheet.8">
                  <p:embed/>
                </p:oleObj>
              </mc:Choice>
              <mc:Fallback>
                <p:oleObj name="Worksheet" r:id="rId4" imgW="5537200" imgH="321310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4494" y="2998787"/>
                        <a:ext cx="5537200" cy="321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492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DF38CA00-F915-114E-A4EF-D875B78480DC}" type="slidenum">
              <a:rPr lang="en-US" sz="1400" b="0">
                <a:latin typeface="Times New Roman" charset="0"/>
              </a:rPr>
              <a:pPr eaLnBrk="1" hangingPunct="1"/>
              <a:t>21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124931" name="Rectangle 3"/>
          <p:cNvSpPr>
            <a:spLocks noChangeArrowheads="1"/>
          </p:cNvSpPr>
          <p:nvPr/>
        </p:nvSpPr>
        <p:spPr bwMode="auto">
          <a:xfrm>
            <a:off x="1801813" y="1636712"/>
            <a:ext cx="484187" cy="4778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820738"/>
            <a:r>
              <a:rPr lang="en-US" sz="3200" b="0">
                <a:latin typeface="Tahoma" charset="0"/>
              </a:rPr>
              <a:t>A</a:t>
            </a:r>
          </a:p>
        </p:txBody>
      </p:sp>
      <p:sp>
        <p:nvSpPr>
          <p:cNvPr id="124932" name="Rectangle 4"/>
          <p:cNvSpPr>
            <a:spLocks noChangeArrowheads="1"/>
          </p:cNvSpPr>
          <p:nvPr/>
        </p:nvSpPr>
        <p:spPr bwMode="auto">
          <a:xfrm>
            <a:off x="3602038" y="1912937"/>
            <a:ext cx="1662112" cy="47783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4933" name="Rectangle 5"/>
          <p:cNvSpPr>
            <a:spLocks noChangeArrowheads="1"/>
          </p:cNvSpPr>
          <p:nvPr/>
        </p:nvSpPr>
        <p:spPr bwMode="auto">
          <a:xfrm>
            <a:off x="6580188" y="1636712"/>
            <a:ext cx="485775" cy="4778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820738"/>
            <a:r>
              <a:rPr lang="en-US" sz="3200" b="0">
                <a:latin typeface="Tahoma" charset="0"/>
              </a:rPr>
              <a:t>B</a:t>
            </a:r>
          </a:p>
        </p:txBody>
      </p:sp>
      <p:sp>
        <p:nvSpPr>
          <p:cNvPr id="124934" name="Line 6"/>
          <p:cNvSpPr>
            <a:spLocks noChangeShapeType="1"/>
          </p:cNvSpPr>
          <p:nvPr/>
        </p:nvSpPr>
        <p:spPr bwMode="auto">
          <a:xfrm>
            <a:off x="2286000" y="1874837"/>
            <a:ext cx="1316038" cy="17145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4935" name="Line 7"/>
          <p:cNvSpPr>
            <a:spLocks noChangeShapeType="1"/>
          </p:cNvSpPr>
          <p:nvPr/>
        </p:nvSpPr>
        <p:spPr bwMode="auto">
          <a:xfrm flipV="1">
            <a:off x="5264150" y="1874837"/>
            <a:ext cx="1316038" cy="17145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4936" name="Text Box 8"/>
          <p:cNvSpPr txBox="1">
            <a:spLocks noChangeArrowheads="1"/>
          </p:cNvSpPr>
          <p:nvPr/>
        </p:nvSpPr>
        <p:spPr bwMode="auto">
          <a:xfrm>
            <a:off x="5403850" y="1452562"/>
            <a:ext cx="165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/>
            <a:endParaRPr lang="en-US" sz="2200" b="0">
              <a:latin typeface="Tahoma" charset="0"/>
            </a:endParaRPr>
          </a:p>
        </p:txBody>
      </p:sp>
      <p:sp>
        <p:nvSpPr>
          <p:cNvPr id="124937" name="Text Box 9"/>
          <p:cNvSpPr txBox="1">
            <a:spLocks noChangeArrowheads="1"/>
          </p:cNvSpPr>
          <p:nvPr/>
        </p:nvSpPr>
        <p:spPr bwMode="auto">
          <a:xfrm>
            <a:off x="2514600" y="1363662"/>
            <a:ext cx="479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2900" b="0">
                <a:latin typeface="Tahoma" charset="0"/>
              </a:rPr>
              <a:t>x</a:t>
            </a:r>
            <a:r>
              <a:rPr lang="en-US" sz="2900" b="0" baseline="-25000">
                <a:latin typeface="Tahoma" charset="0"/>
              </a:rPr>
              <a:t>1</a:t>
            </a:r>
          </a:p>
        </p:txBody>
      </p:sp>
      <p:sp>
        <p:nvSpPr>
          <p:cNvPr id="124938" name="Rectangle 10"/>
          <p:cNvSpPr>
            <a:spLocks noChangeArrowheads="1"/>
          </p:cNvSpPr>
          <p:nvPr/>
        </p:nvSpPr>
        <p:spPr bwMode="auto">
          <a:xfrm>
            <a:off x="1801813" y="2249487"/>
            <a:ext cx="484187" cy="4762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820738"/>
            <a:r>
              <a:rPr lang="en-US" sz="3200" b="0">
                <a:latin typeface="Tahoma" charset="0"/>
              </a:rPr>
              <a:t>D</a:t>
            </a:r>
          </a:p>
        </p:txBody>
      </p:sp>
      <p:sp>
        <p:nvSpPr>
          <p:cNvPr id="124939" name="Rectangle 11"/>
          <p:cNvSpPr>
            <a:spLocks noChangeArrowheads="1"/>
          </p:cNvSpPr>
          <p:nvPr/>
        </p:nvSpPr>
        <p:spPr bwMode="auto">
          <a:xfrm>
            <a:off x="6580188" y="2249487"/>
            <a:ext cx="485775" cy="4762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820738"/>
            <a:r>
              <a:rPr lang="en-US" sz="3200" b="0">
                <a:latin typeface="Tahoma" charset="0"/>
              </a:rPr>
              <a:t>E</a:t>
            </a:r>
          </a:p>
        </p:txBody>
      </p:sp>
      <p:sp>
        <p:nvSpPr>
          <p:cNvPr id="124940" name="Line 12"/>
          <p:cNvSpPr>
            <a:spLocks noChangeShapeType="1"/>
          </p:cNvSpPr>
          <p:nvPr/>
        </p:nvSpPr>
        <p:spPr bwMode="auto">
          <a:xfrm flipV="1">
            <a:off x="2286000" y="2249487"/>
            <a:ext cx="1316038" cy="201613"/>
          </a:xfrm>
          <a:prstGeom prst="line">
            <a:avLst/>
          </a:prstGeom>
          <a:noFill/>
          <a:ln w="19050">
            <a:solidFill>
              <a:srgbClr val="CC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4941" name="Line 13"/>
          <p:cNvSpPr>
            <a:spLocks noChangeShapeType="1"/>
          </p:cNvSpPr>
          <p:nvPr/>
        </p:nvSpPr>
        <p:spPr bwMode="auto">
          <a:xfrm>
            <a:off x="5264150" y="2249487"/>
            <a:ext cx="1316038" cy="201613"/>
          </a:xfrm>
          <a:prstGeom prst="line">
            <a:avLst/>
          </a:prstGeom>
          <a:noFill/>
          <a:ln w="19050">
            <a:solidFill>
              <a:srgbClr val="CC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4942" name="Text Box 14"/>
          <p:cNvSpPr txBox="1">
            <a:spLocks noChangeArrowheads="1"/>
          </p:cNvSpPr>
          <p:nvPr/>
        </p:nvSpPr>
        <p:spPr bwMode="auto">
          <a:xfrm>
            <a:off x="2825750" y="2524125"/>
            <a:ext cx="1651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/>
            <a:endParaRPr lang="en-US" sz="2900" b="0">
              <a:latin typeface="Tahoma" charset="0"/>
            </a:endParaRPr>
          </a:p>
        </p:txBody>
      </p:sp>
      <p:sp>
        <p:nvSpPr>
          <p:cNvPr id="124945" name="Text Box 17"/>
          <p:cNvSpPr txBox="1">
            <a:spLocks noChangeArrowheads="1"/>
          </p:cNvSpPr>
          <p:nvPr/>
        </p:nvSpPr>
        <p:spPr bwMode="auto">
          <a:xfrm>
            <a:off x="2514600" y="1828800"/>
            <a:ext cx="479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2900" b="0">
                <a:solidFill>
                  <a:srgbClr val="CC0000"/>
                </a:solidFill>
                <a:latin typeface="Tahoma" charset="0"/>
              </a:rPr>
              <a:t>x</a:t>
            </a:r>
            <a:r>
              <a:rPr lang="en-US" sz="2900" b="0" baseline="-25000">
                <a:solidFill>
                  <a:srgbClr val="CC0000"/>
                </a:solidFill>
                <a:latin typeface="Tahoma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53284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4800600" y="1371600"/>
            <a:ext cx="2178050" cy="2057400"/>
            <a:chOff x="3024" y="864"/>
            <a:chExt cx="1372" cy="1296"/>
          </a:xfrm>
        </p:grpSpPr>
        <p:sp>
          <p:nvSpPr>
            <p:cNvPr id="135194" name="Freeform 3"/>
            <p:cNvSpPr>
              <a:spLocks/>
            </p:cNvSpPr>
            <p:nvPr/>
          </p:nvSpPr>
          <p:spPr bwMode="auto">
            <a:xfrm>
              <a:off x="3024" y="864"/>
              <a:ext cx="1008" cy="1296"/>
            </a:xfrm>
            <a:custGeom>
              <a:avLst/>
              <a:gdLst>
                <a:gd name="T0" fmla="*/ 0 w 1008"/>
                <a:gd name="T1" fmla="*/ 1248 h 1296"/>
                <a:gd name="T2" fmla="*/ 1008 w 1008"/>
                <a:gd name="T3" fmla="*/ 288 h 1296"/>
                <a:gd name="T4" fmla="*/ 576 w 1008"/>
                <a:gd name="T5" fmla="*/ 0 h 1296"/>
                <a:gd name="T6" fmla="*/ 0 w 1008"/>
                <a:gd name="T7" fmla="*/ 1296 h 12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08"/>
                <a:gd name="T13" fmla="*/ 0 h 1296"/>
                <a:gd name="T14" fmla="*/ 1008 w 1008"/>
                <a:gd name="T15" fmla="*/ 1296 h 12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08" h="1296">
                  <a:moveTo>
                    <a:pt x="0" y="1248"/>
                  </a:moveTo>
                  <a:lnTo>
                    <a:pt x="1008" y="288"/>
                  </a:lnTo>
                  <a:lnTo>
                    <a:pt x="576" y="0"/>
                  </a:lnTo>
                  <a:lnTo>
                    <a:pt x="0" y="1296"/>
                  </a:lnTo>
                </a:path>
              </a:pathLst>
            </a:custGeom>
            <a:solidFill>
              <a:srgbClr val="99FF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35195" name="Text Box 4"/>
            <p:cNvSpPr txBox="1">
              <a:spLocks noChangeArrowheads="1"/>
            </p:cNvSpPr>
            <p:nvPr/>
          </p:nvSpPr>
          <p:spPr bwMode="auto">
            <a:xfrm>
              <a:off x="3681" y="1248"/>
              <a:ext cx="715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b="0" dirty="0">
                  <a:latin typeface="Times New Roman" charset="0"/>
                </a:rPr>
                <a:t>(</a:t>
              </a:r>
              <a:r>
                <a:rPr lang="en-US" b="0" dirty="0" smtClean="0">
                  <a:latin typeface="Times New Roman" charset="0"/>
                </a:rPr>
                <a:t>b</a:t>
              </a:r>
              <a:r>
                <a:rPr lang="en-US" b="0" baseline="-25000" dirty="0" smtClean="0">
                  <a:latin typeface="Times New Roman" charset="0"/>
                </a:rPr>
                <a:t>D</a:t>
              </a:r>
              <a:r>
                <a:rPr lang="en-US" b="0" dirty="0" smtClean="0">
                  <a:latin typeface="Times New Roman" charset="0"/>
                </a:rPr>
                <a:t>x</a:t>
              </a:r>
              <a:r>
                <a:rPr lang="en-US" b="0" baseline="-25000" dirty="0" smtClean="0">
                  <a:latin typeface="Times New Roman" charset="0"/>
                </a:rPr>
                <a:t>1</a:t>
              </a:r>
              <a:r>
                <a:rPr lang="en-US" b="0" dirty="0" smtClean="0">
                  <a:latin typeface="Times New Roman" charset="0"/>
                </a:rPr>
                <a:t>+</a:t>
              </a:r>
              <a:r>
                <a:rPr lang="en-US" b="0" dirty="0">
                  <a:latin typeface="Times New Roman" charset="0"/>
                </a:rPr>
                <a:t>a</a:t>
              </a:r>
              <a:r>
                <a:rPr lang="en-US" b="0" baseline="-25000" dirty="0">
                  <a:latin typeface="Times New Roman" charset="0"/>
                </a:rPr>
                <a:t>I</a:t>
              </a:r>
              <a:r>
                <a:rPr lang="en-US" b="0" dirty="0">
                  <a:latin typeface="Times New Roman" charset="0"/>
                </a:rPr>
                <a:t>,</a:t>
              </a:r>
              <a:br>
                <a:rPr lang="en-US" b="0" dirty="0">
                  <a:latin typeface="Times New Roman" charset="0"/>
                </a:rPr>
              </a:br>
              <a:r>
                <a:rPr lang="en-US" b="0" dirty="0" smtClean="0">
                  <a:latin typeface="Times New Roman" charset="0"/>
                </a:rPr>
                <a:t>b</a:t>
              </a:r>
              <a:r>
                <a:rPr lang="en-US" b="0" baseline="-25000" dirty="0" smtClean="0">
                  <a:latin typeface="Times New Roman" charset="0"/>
                </a:rPr>
                <a:t>D</a:t>
              </a:r>
              <a:r>
                <a:rPr lang="en-US" b="0" dirty="0" smtClean="0">
                  <a:latin typeface="Times New Roman" charset="0"/>
                </a:rPr>
                <a:t>x</a:t>
              </a:r>
              <a:r>
                <a:rPr lang="en-US" b="0" baseline="-25000" dirty="0" smtClean="0">
                  <a:latin typeface="Times New Roman" charset="0"/>
                </a:rPr>
                <a:t>2</a:t>
              </a:r>
              <a:r>
                <a:rPr lang="en-US" b="0" dirty="0" smtClean="0">
                  <a:latin typeface="Times New Roman" charset="0"/>
                </a:rPr>
                <a:t>+</a:t>
              </a:r>
              <a:r>
                <a:rPr lang="en-US" b="0" dirty="0">
                  <a:latin typeface="Times New Roman" charset="0"/>
                </a:rPr>
                <a:t>a</a:t>
              </a:r>
              <a:r>
                <a:rPr lang="en-US" b="0" baseline="-25000" dirty="0">
                  <a:latin typeface="Times New Roman" charset="0"/>
                </a:rPr>
                <a:t>I</a:t>
              </a:r>
              <a:r>
                <a:rPr lang="en-US" b="0" dirty="0">
                  <a:latin typeface="Times New Roman" charset="0"/>
                </a:rPr>
                <a:t>)</a:t>
              </a:r>
            </a:p>
          </p:txBody>
        </p:sp>
        <p:sp>
          <p:nvSpPr>
            <p:cNvPr id="135196" name="Oval 5"/>
            <p:cNvSpPr>
              <a:spLocks noChangeArrowheads="1"/>
            </p:cNvSpPr>
            <p:nvPr/>
          </p:nvSpPr>
          <p:spPr bwMode="auto">
            <a:xfrm>
              <a:off x="3552" y="1632"/>
              <a:ext cx="48" cy="4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135197" name="Line 6"/>
            <p:cNvSpPr>
              <a:spLocks noChangeShapeType="1"/>
            </p:cNvSpPr>
            <p:nvPr/>
          </p:nvSpPr>
          <p:spPr bwMode="auto">
            <a:xfrm flipH="1">
              <a:off x="3072" y="1680"/>
              <a:ext cx="432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</p:grpSp>
      <p:sp>
        <p:nvSpPr>
          <p:cNvPr id="135171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AIMD</a:t>
            </a:r>
          </a:p>
        </p:txBody>
      </p:sp>
      <p:sp>
        <p:nvSpPr>
          <p:cNvPr id="2783255" name="Rectangle 2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2941639" cy="5334000"/>
          </a:xfrm>
        </p:spPr>
        <p:txBody>
          <a:bodyPr lIns="90479" tIns="44446" rIns="90479" bIns="44446"/>
          <a:lstStyle/>
          <a:p>
            <a:r>
              <a:rPr lang="en-US" dirty="0">
                <a:latin typeface="Arial" charset="0"/>
              </a:rPr>
              <a:t>Increase: </a:t>
            </a:r>
            <a:r>
              <a:rPr lang="en-US" dirty="0" err="1">
                <a:latin typeface="Times New Roman" charset="0"/>
              </a:rPr>
              <a:t>x+</a:t>
            </a:r>
            <a:r>
              <a:rPr lang="en-US" dirty="0" err="1" smtClean="0">
                <a:latin typeface="Times New Roman" charset="0"/>
              </a:rPr>
              <a:t>a</a:t>
            </a:r>
            <a:r>
              <a:rPr lang="en-US" baseline="-25000" dirty="0" err="1" smtClean="0">
                <a:latin typeface="Times New Roman" charset="0"/>
              </a:rPr>
              <a:t>I</a:t>
            </a:r>
            <a:endParaRPr lang="en-US" dirty="0">
              <a:latin typeface="Times New Roman" charset="0"/>
            </a:endParaRPr>
          </a:p>
          <a:p>
            <a:r>
              <a:rPr lang="en-US" dirty="0">
                <a:latin typeface="Arial" charset="0"/>
              </a:rPr>
              <a:t>Decrease:</a:t>
            </a:r>
            <a:r>
              <a:rPr lang="en-US" dirty="0">
                <a:latin typeface="Times New Roman" charset="0"/>
              </a:rPr>
              <a:t> x*</a:t>
            </a:r>
            <a:r>
              <a:rPr lang="en-US" dirty="0" err="1">
                <a:latin typeface="Times New Roman" charset="0"/>
              </a:rPr>
              <a:t>b</a:t>
            </a:r>
            <a:r>
              <a:rPr lang="en-US" baseline="-25000" dirty="0" err="1">
                <a:latin typeface="Times New Roman" charset="0"/>
              </a:rPr>
              <a:t>D</a:t>
            </a:r>
            <a:endParaRPr lang="en-US" baseline="-25000" dirty="0">
              <a:latin typeface="Times New Roman" charset="0"/>
            </a:endParaRPr>
          </a:p>
          <a:p>
            <a:r>
              <a:rPr lang="en-US" b="1" dirty="0">
                <a:latin typeface="Arial" charset="0"/>
              </a:rPr>
              <a:t>Converges to fairness</a:t>
            </a:r>
          </a:p>
        </p:txBody>
      </p:sp>
      <p:sp>
        <p:nvSpPr>
          <p:cNvPr id="135172" name="Line 8"/>
          <p:cNvSpPr>
            <a:spLocks noChangeShapeType="1"/>
          </p:cNvSpPr>
          <p:nvPr/>
        </p:nvSpPr>
        <p:spPr bwMode="auto">
          <a:xfrm flipH="1" flipV="1">
            <a:off x="3810000" y="13716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5173" name="Text Box 9"/>
          <p:cNvSpPr txBox="1">
            <a:spLocks noChangeArrowheads="1"/>
          </p:cNvSpPr>
          <p:nvPr/>
        </p:nvSpPr>
        <p:spPr bwMode="auto">
          <a:xfrm>
            <a:off x="5410200" y="5867400"/>
            <a:ext cx="11938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User 1: x</a:t>
            </a:r>
            <a:r>
              <a:rPr lang="en-US" b="0" baseline="-25000">
                <a:latin typeface="Times New Roman" charset="0"/>
              </a:rPr>
              <a:t>1</a:t>
            </a:r>
          </a:p>
        </p:txBody>
      </p:sp>
      <p:sp>
        <p:nvSpPr>
          <p:cNvPr id="135174" name="Text Box 10"/>
          <p:cNvSpPr txBox="1">
            <a:spLocks noChangeArrowheads="1"/>
          </p:cNvSpPr>
          <p:nvPr/>
        </p:nvSpPr>
        <p:spPr bwMode="auto">
          <a:xfrm rot="-5400000">
            <a:off x="2876550" y="3371850"/>
            <a:ext cx="11938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User 2: x</a:t>
            </a:r>
            <a:r>
              <a:rPr lang="en-US" b="0" baseline="-25000">
                <a:latin typeface="Times New Roman" charset="0"/>
              </a:rPr>
              <a:t>2</a:t>
            </a:r>
          </a:p>
        </p:txBody>
      </p:sp>
      <p:sp>
        <p:nvSpPr>
          <p:cNvPr id="135175" name="Line 11"/>
          <p:cNvSpPr>
            <a:spLocks noChangeShapeType="1"/>
          </p:cNvSpPr>
          <p:nvPr/>
        </p:nvSpPr>
        <p:spPr bwMode="auto">
          <a:xfrm flipH="1">
            <a:off x="3810000" y="1676400"/>
            <a:ext cx="4038600" cy="4054475"/>
          </a:xfrm>
          <a:prstGeom prst="line">
            <a:avLst/>
          </a:prstGeom>
          <a:noFill/>
          <a:ln w="254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5176" name="Text Box 12"/>
          <p:cNvSpPr txBox="1">
            <a:spLocks noChangeArrowheads="1"/>
          </p:cNvSpPr>
          <p:nvPr/>
        </p:nvSpPr>
        <p:spPr bwMode="auto">
          <a:xfrm>
            <a:off x="7924800" y="1371600"/>
            <a:ext cx="735013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>
                <a:latin typeface="Times New Roman" charset="0"/>
              </a:rPr>
              <a:t>fairness</a:t>
            </a:r>
          </a:p>
          <a:p>
            <a:pPr algn="ctr"/>
            <a:r>
              <a:rPr lang="en-US" sz="1400" b="0">
                <a:latin typeface="Times New Roman" charset="0"/>
              </a:rPr>
              <a:t>line</a:t>
            </a:r>
            <a:endParaRPr lang="en-US" sz="1400" b="0" baseline="-25000">
              <a:latin typeface="Times New Roman" charset="0"/>
            </a:endParaRPr>
          </a:p>
        </p:txBody>
      </p:sp>
      <p:sp>
        <p:nvSpPr>
          <p:cNvPr id="135177" name="Text Box 13"/>
          <p:cNvSpPr txBox="1">
            <a:spLocks noChangeArrowheads="1"/>
          </p:cNvSpPr>
          <p:nvPr/>
        </p:nvSpPr>
        <p:spPr bwMode="auto">
          <a:xfrm>
            <a:off x="8001000" y="5105400"/>
            <a:ext cx="89217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>
                <a:latin typeface="Times New Roman" charset="0"/>
              </a:rPr>
              <a:t>efficiency</a:t>
            </a:r>
          </a:p>
          <a:p>
            <a:pPr algn="ctr"/>
            <a:r>
              <a:rPr lang="en-US" sz="1400" b="0">
                <a:latin typeface="Times New Roman" charset="0"/>
              </a:rPr>
              <a:t>line</a:t>
            </a:r>
            <a:endParaRPr lang="en-US" sz="1400" b="0" baseline="-25000">
              <a:latin typeface="Times New Roman" charset="0"/>
            </a:endParaRPr>
          </a:p>
        </p:txBody>
      </p:sp>
      <p:sp>
        <p:nvSpPr>
          <p:cNvPr id="135178" name="Line 14"/>
          <p:cNvSpPr>
            <a:spLocks noChangeShapeType="1"/>
          </p:cNvSpPr>
          <p:nvPr/>
        </p:nvSpPr>
        <p:spPr bwMode="auto">
          <a:xfrm rot="5400000" flipH="1" flipV="1">
            <a:off x="5981700" y="35433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5179" name="Line 15"/>
          <p:cNvSpPr>
            <a:spLocks noChangeShapeType="1"/>
          </p:cNvSpPr>
          <p:nvPr/>
        </p:nvSpPr>
        <p:spPr bwMode="auto">
          <a:xfrm>
            <a:off x="3810000" y="1524000"/>
            <a:ext cx="4191000" cy="419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5180" name="Text Box 16"/>
          <p:cNvSpPr txBox="1">
            <a:spLocks noChangeArrowheads="1"/>
          </p:cNvSpPr>
          <p:nvPr/>
        </p:nvSpPr>
        <p:spPr bwMode="auto">
          <a:xfrm>
            <a:off x="4992387" y="1676400"/>
            <a:ext cx="845151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 dirty="0">
                <a:latin typeface="Times New Roman" charset="0"/>
              </a:rPr>
              <a:t>(</a:t>
            </a:r>
            <a:r>
              <a:rPr lang="en-US" b="0" dirty="0" smtClean="0">
                <a:latin typeface="Times New Roman" charset="0"/>
              </a:rPr>
              <a:t>x</a:t>
            </a:r>
            <a:r>
              <a:rPr lang="en-US" b="0" baseline="-25000" dirty="0" smtClean="0">
                <a:latin typeface="Times New Roman" charset="0"/>
              </a:rPr>
              <a:t>1</a:t>
            </a:r>
            <a:r>
              <a:rPr lang="en-US" b="0" dirty="0" smtClean="0">
                <a:latin typeface="Times New Roman" charset="0"/>
              </a:rPr>
              <a:t>,x</a:t>
            </a:r>
            <a:r>
              <a:rPr lang="en-US" b="0" baseline="-25000" dirty="0" smtClean="0">
                <a:latin typeface="Times New Roman" charset="0"/>
              </a:rPr>
              <a:t>2</a:t>
            </a:r>
            <a:r>
              <a:rPr lang="en-US" b="0" dirty="0" smtClean="0">
                <a:latin typeface="Times New Roman" charset="0"/>
              </a:rPr>
              <a:t>)</a:t>
            </a:r>
            <a:endParaRPr lang="en-US" b="0" baseline="-25000" dirty="0">
              <a:latin typeface="Times New Roman" charset="0"/>
            </a:endParaRPr>
          </a:p>
        </p:txBody>
      </p: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3810001" y="2286000"/>
            <a:ext cx="1624013" cy="3429000"/>
            <a:chOff x="2400" y="1440"/>
            <a:chExt cx="1023" cy="2160"/>
          </a:xfrm>
        </p:grpSpPr>
        <p:sp>
          <p:nvSpPr>
            <p:cNvPr id="135190" name="Text Box 18"/>
            <p:cNvSpPr txBox="1">
              <a:spLocks noChangeArrowheads="1"/>
            </p:cNvSpPr>
            <p:nvPr/>
          </p:nvSpPr>
          <p:spPr bwMode="auto">
            <a:xfrm>
              <a:off x="2573" y="2208"/>
              <a:ext cx="85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b="0" dirty="0">
                  <a:latin typeface="Times New Roman" charset="0"/>
                </a:rPr>
                <a:t>(</a:t>
              </a:r>
              <a:r>
                <a:rPr lang="en-US" b="0" dirty="0" smtClean="0">
                  <a:latin typeface="Times New Roman" charset="0"/>
                </a:rPr>
                <a:t>b</a:t>
              </a:r>
              <a:r>
                <a:rPr lang="en-US" b="0" baseline="-25000" dirty="0" smtClean="0">
                  <a:latin typeface="Times New Roman" charset="0"/>
                </a:rPr>
                <a:t>D</a:t>
              </a:r>
              <a:r>
                <a:rPr lang="en-US" b="0" dirty="0" smtClean="0">
                  <a:latin typeface="Times New Roman" charset="0"/>
                </a:rPr>
                <a:t>x</a:t>
              </a:r>
              <a:r>
                <a:rPr lang="en-US" b="0" baseline="-25000" dirty="0" smtClean="0">
                  <a:latin typeface="Times New Roman" charset="0"/>
                </a:rPr>
                <a:t>1</a:t>
              </a:r>
              <a:r>
                <a:rPr lang="en-US" b="0" dirty="0" smtClean="0">
                  <a:latin typeface="Times New Roman" charset="0"/>
                </a:rPr>
                <a:t>,b</a:t>
              </a:r>
              <a:r>
                <a:rPr lang="en-US" b="0" baseline="-25000" dirty="0" smtClean="0">
                  <a:latin typeface="Times New Roman" charset="0"/>
                </a:rPr>
                <a:t>D</a:t>
              </a:r>
              <a:r>
                <a:rPr lang="en-US" b="0" dirty="0" smtClean="0">
                  <a:latin typeface="Times New Roman" charset="0"/>
                </a:rPr>
                <a:t>x</a:t>
              </a:r>
              <a:r>
                <a:rPr lang="en-US" b="0" baseline="-25000" dirty="0" smtClean="0">
                  <a:latin typeface="Times New Roman" charset="0"/>
                </a:rPr>
                <a:t>2</a:t>
              </a:r>
              <a:r>
                <a:rPr lang="en-US" b="0" dirty="0" smtClean="0">
                  <a:latin typeface="Times New Roman" charset="0"/>
                </a:rPr>
                <a:t>)</a:t>
              </a:r>
              <a:endParaRPr lang="en-US" b="0" baseline="-25000" dirty="0">
                <a:latin typeface="Times New Roman" charset="0"/>
              </a:endParaRPr>
            </a:p>
          </p:txBody>
        </p:sp>
        <p:sp>
          <p:nvSpPr>
            <p:cNvPr id="135191" name="Oval 19"/>
            <p:cNvSpPr>
              <a:spLocks noChangeArrowheads="1"/>
            </p:cNvSpPr>
            <p:nvPr/>
          </p:nvSpPr>
          <p:spPr bwMode="auto">
            <a:xfrm>
              <a:off x="3024" y="2112"/>
              <a:ext cx="48" cy="4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135192" name="Line 20"/>
            <p:cNvSpPr>
              <a:spLocks noChangeShapeType="1"/>
            </p:cNvSpPr>
            <p:nvPr/>
          </p:nvSpPr>
          <p:spPr bwMode="auto">
            <a:xfrm flipV="1">
              <a:off x="3072" y="1440"/>
              <a:ext cx="288" cy="6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35193" name="Line 21"/>
            <p:cNvSpPr>
              <a:spLocks noChangeShapeType="1"/>
            </p:cNvSpPr>
            <p:nvPr/>
          </p:nvSpPr>
          <p:spPr bwMode="auto">
            <a:xfrm flipV="1">
              <a:off x="2400" y="2160"/>
              <a:ext cx="624" cy="1440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</p:grpSp>
      <p:sp>
        <p:nvSpPr>
          <p:cNvPr id="135182" name="Oval 22"/>
          <p:cNvSpPr>
            <a:spLocks noChangeArrowheads="1"/>
          </p:cNvSpPr>
          <p:nvPr/>
        </p:nvSpPr>
        <p:spPr bwMode="auto">
          <a:xfrm>
            <a:off x="5334000" y="2133600"/>
            <a:ext cx="76200" cy="762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endParaRPr lang="en-US"/>
          </a:p>
        </p:txBody>
      </p: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3810000" y="2667000"/>
            <a:ext cx="1905000" cy="3048000"/>
            <a:chOff x="2400" y="1680"/>
            <a:chExt cx="1200" cy="1920"/>
          </a:xfrm>
        </p:grpSpPr>
        <p:sp>
          <p:nvSpPr>
            <p:cNvPr id="135185" name="Line 25"/>
            <p:cNvSpPr>
              <a:spLocks noChangeShapeType="1"/>
            </p:cNvSpPr>
            <p:nvPr/>
          </p:nvSpPr>
          <p:spPr bwMode="auto">
            <a:xfrm flipH="1">
              <a:off x="3408" y="1824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35186" name="Line 26"/>
            <p:cNvSpPr>
              <a:spLocks noChangeShapeType="1"/>
            </p:cNvSpPr>
            <p:nvPr/>
          </p:nvSpPr>
          <p:spPr bwMode="auto">
            <a:xfrm flipH="1">
              <a:off x="3264" y="1680"/>
              <a:ext cx="288" cy="48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35187" name="Line 27"/>
            <p:cNvSpPr>
              <a:spLocks noChangeShapeType="1"/>
            </p:cNvSpPr>
            <p:nvPr/>
          </p:nvSpPr>
          <p:spPr bwMode="auto">
            <a:xfrm flipV="1">
              <a:off x="3264" y="1824"/>
              <a:ext cx="33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35188" name="Line 28"/>
            <p:cNvSpPr>
              <a:spLocks noChangeShapeType="1"/>
            </p:cNvSpPr>
            <p:nvPr/>
          </p:nvSpPr>
          <p:spPr bwMode="auto">
            <a:xfrm flipV="1">
              <a:off x="2400" y="2160"/>
              <a:ext cx="864" cy="1440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35189" name="Line 29"/>
            <p:cNvSpPr>
              <a:spLocks noChangeShapeType="1"/>
            </p:cNvSpPr>
            <p:nvPr/>
          </p:nvSpPr>
          <p:spPr bwMode="auto">
            <a:xfrm flipV="1">
              <a:off x="2400" y="2112"/>
              <a:ext cx="1008" cy="1488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</p:grpSp>
      <p:sp>
        <p:nvSpPr>
          <p:cNvPr id="31" name="Text Box 8"/>
          <p:cNvSpPr txBox="1">
            <a:spLocks noChangeArrowheads="1"/>
          </p:cNvSpPr>
          <p:nvPr/>
        </p:nvSpPr>
        <p:spPr bwMode="auto">
          <a:xfrm rot="19175588">
            <a:off x="6973905" y="4222743"/>
            <a:ext cx="1236993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 dirty="0">
                <a:solidFill>
                  <a:srgbClr val="FF0000"/>
                </a:solidFill>
                <a:latin typeface="+mn-lt"/>
              </a:rPr>
              <a:t>c</a:t>
            </a:r>
            <a:r>
              <a:rPr lang="en-US" sz="1400" b="0" dirty="0" smtClean="0">
                <a:solidFill>
                  <a:srgbClr val="FF0000"/>
                </a:solidFill>
                <a:latin typeface="+mn-lt"/>
              </a:rPr>
              <a:t>ongested </a:t>
            </a:r>
            <a:r>
              <a:rPr lang="en-US" sz="1400" b="0" dirty="0" smtClean="0">
                <a:solidFill>
                  <a:srgbClr val="FF0000"/>
                </a:solidFill>
                <a:latin typeface="+mn-lt"/>
                <a:sym typeface="Wingdings"/>
              </a:rPr>
              <a:t></a:t>
            </a:r>
            <a:endParaRPr lang="en-US" sz="1400" b="0" baseline="-25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2" name="Text Box 8"/>
          <p:cNvSpPr txBox="1">
            <a:spLocks noChangeArrowheads="1"/>
          </p:cNvSpPr>
          <p:nvPr/>
        </p:nvSpPr>
        <p:spPr bwMode="auto">
          <a:xfrm rot="19175588">
            <a:off x="6109454" y="5066924"/>
            <a:ext cx="1170193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 dirty="0" smtClean="0">
                <a:solidFill>
                  <a:srgbClr val="FF0000"/>
                </a:solidFill>
                <a:latin typeface="+mn-lt"/>
                <a:sym typeface="Wingdings"/>
              </a:rPr>
              <a:t> inefficient</a:t>
            </a:r>
            <a:endParaRPr lang="en-US" sz="1400" b="0" baseline="-25000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558594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832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83255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AIMD Sharing Dynamics</a:t>
            </a:r>
            <a:endParaRPr lang="en-US" sz="300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122894" name="Object 2"/>
          <p:cNvGraphicFramePr>
            <a:graphicFrameLocks noGrp="1" noChangeAspect="1"/>
          </p:cNvGraphicFramePr>
          <p:nvPr>
            <p:ph idx="1"/>
            <p:extLst/>
          </p:nvPr>
        </p:nvGraphicFramePr>
        <p:xfrm>
          <a:off x="1837531" y="2823369"/>
          <a:ext cx="5537200" cy="321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5" name="Worksheet" r:id="rId4" imgW="5537200" imgH="3213100" progId="Excel.Sheet.8">
                  <p:embed/>
                </p:oleObj>
              </mc:Choice>
              <mc:Fallback>
                <p:oleObj name="Worksheet" r:id="rId4" imgW="5537200" imgH="321310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7531" y="2823369"/>
                        <a:ext cx="5537200" cy="321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88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8727CF50-CF73-764C-8D89-F28B7CC3D467}" type="slidenum">
              <a:rPr lang="en-US" sz="1400" b="0">
                <a:latin typeface="Times New Roman" charset="0"/>
              </a:rPr>
              <a:pPr eaLnBrk="1" hangingPunct="1"/>
              <a:t>23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122883" name="Rectangle 3"/>
          <p:cNvSpPr>
            <a:spLocks noChangeArrowheads="1"/>
          </p:cNvSpPr>
          <p:nvPr/>
        </p:nvSpPr>
        <p:spPr bwMode="auto">
          <a:xfrm>
            <a:off x="1974850" y="1636713"/>
            <a:ext cx="484187" cy="4778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820738"/>
            <a:r>
              <a:rPr lang="en-US" sz="3200" b="0">
                <a:latin typeface="Tahoma" charset="0"/>
              </a:rPr>
              <a:t>A</a:t>
            </a:r>
          </a:p>
        </p:txBody>
      </p:sp>
      <p:sp>
        <p:nvSpPr>
          <p:cNvPr id="122884" name="Rectangle 4"/>
          <p:cNvSpPr>
            <a:spLocks noChangeArrowheads="1"/>
          </p:cNvSpPr>
          <p:nvPr/>
        </p:nvSpPr>
        <p:spPr bwMode="auto">
          <a:xfrm>
            <a:off x="3775075" y="1912938"/>
            <a:ext cx="1662112" cy="47783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b="0" dirty="0" smtClean="0">
                <a:latin typeface="+mn-lt"/>
              </a:rPr>
              <a:t>50 </a:t>
            </a:r>
            <a:r>
              <a:rPr lang="en-US" b="0" dirty="0" err="1" smtClean="0">
                <a:latin typeface="+mn-lt"/>
              </a:rPr>
              <a:t>pkts</a:t>
            </a:r>
            <a:r>
              <a:rPr lang="en-US" b="0" dirty="0" smtClean="0">
                <a:latin typeface="+mn-lt"/>
              </a:rPr>
              <a:t>/sec</a:t>
            </a:r>
            <a:endParaRPr lang="en-US" b="0" dirty="0">
              <a:latin typeface="+mn-lt"/>
            </a:endParaRPr>
          </a:p>
        </p:txBody>
      </p:sp>
      <p:sp>
        <p:nvSpPr>
          <p:cNvPr id="122885" name="Rectangle 5"/>
          <p:cNvSpPr>
            <a:spLocks noChangeArrowheads="1"/>
          </p:cNvSpPr>
          <p:nvPr/>
        </p:nvSpPr>
        <p:spPr bwMode="auto">
          <a:xfrm>
            <a:off x="6753225" y="1636713"/>
            <a:ext cx="485775" cy="4778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820738"/>
            <a:r>
              <a:rPr lang="en-US" sz="3200" b="0">
                <a:latin typeface="Tahoma" charset="0"/>
              </a:rPr>
              <a:t>B</a:t>
            </a:r>
          </a:p>
        </p:txBody>
      </p:sp>
      <p:sp>
        <p:nvSpPr>
          <p:cNvPr id="122886" name="Line 6"/>
          <p:cNvSpPr>
            <a:spLocks noChangeShapeType="1"/>
          </p:cNvSpPr>
          <p:nvPr/>
        </p:nvSpPr>
        <p:spPr bwMode="auto">
          <a:xfrm>
            <a:off x="2459037" y="1874838"/>
            <a:ext cx="1316038" cy="17145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2887" name="Line 7"/>
          <p:cNvSpPr>
            <a:spLocks noChangeShapeType="1"/>
          </p:cNvSpPr>
          <p:nvPr/>
        </p:nvSpPr>
        <p:spPr bwMode="auto">
          <a:xfrm flipV="1">
            <a:off x="5437187" y="1874838"/>
            <a:ext cx="1316038" cy="17145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2888" name="Text Box 8"/>
          <p:cNvSpPr txBox="1">
            <a:spLocks noChangeArrowheads="1"/>
          </p:cNvSpPr>
          <p:nvPr/>
        </p:nvSpPr>
        <p:spPr bwMode="auto">
          <a:xfrm>
            <a:off x="5576887" y="1452563"/>
            <a:ext cx="165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/>
            <a:endParaRPr lang="en-US" sz="2200" b="0">
              <a:latin typeface="Tahoma" charset="0"/>
            </a:endParaRPr>
          </a:p>
        </p:txBody>
      </p:sp>
      <p:sp>
        <p:nvSpPr>
          <p:cNvPr id="122889" name="Text Box 9"/>
          <p:cNvSpPr txBox="1">
            <a:spLocks noChangeArrowheads="1"/>
          </p:cNvSpPr>
          <p:nvPr/>
        </p:nvSpPr>
        <p:spPr bwMode="auto">
          <a:xfrm>
            <a:off x="2763837" y="1447800"/>
            <a:ext cx="479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2900" b="0">
                <a:latin typeface="Tahoma" charset="0"/>
              </a:rPr>
              <a:t>x</a:t>
            </a:r>
            <a:r>
              <a:rPr lang="en-US" sz="2900" b="0" baseline="-25000">
                <a:latin typeface="Tahoma" charset="0"/>
              </a:rPr>
              <a:t>1</a:t>
            </a:r>
          </a:p>
        </p:txBody>
      </p:sp>
      <p:sp>
        <p:nvSpPr>
          <p:cNvPr id="122890" name="Rectangle 10"/>
          <p:cNvSpPr>
            <a:spLocks noChangeArrowheads="1"/>
          </p:cNvSpPr>
          <p:nvPr/>
        </p:nvSpPr>
        <p:spPr bwMode="auto">
          <a:xfrm>
            <a:off x="1974850" y="2249488"/>
            <a:ext cx="484187" cy="4762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820738"/>
            <a:r>
              <a:rPr lang="en-US" sz="3200" b="0">
                <a:latin typeface="Tahoma" charset="0"/>
              </a:rPr>
              <a:t>D</a:t>
            </a:r>
          </a:p>
        </p:txBody>
      </p:sp>
      <p:sp>
        <p:nvSpPr>
          <p:cNvPr id="122891" name="Rectangle 11"/>
          <p:cNvSpPr>
            <a:spLocks noChangeArrowheads="1"/>
          </p:cNvSpPr>
          <p:nvPr/>
        </p:nvSpPr>
        <p:spPr bwMode="auto">
          <a:xfrm>
            <a:off x="6753225" y="2249488"/>
            <a:ext cx="485775" cy="4762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820738"/>
            <a:r>
              <a:rPr lang="en-US" sz="3200" b="0">
                <a:latin typeface="Tahoma" charset="0"/>
              </a:rPr>
              <a:t>E</a:t>
            </a:r>
          </a:p>
        </p:txBody>
      </p:sp>
      <p:sp>
        <p:nvSpPr>
          <p:cNvPr id="122892" name="Line 12"/>
          <p:cNvSpPr>
            <a:spLocks noChangeShapeType="1"/>
          </p:cNvSpPr>
          <p:nvPr/>
        </p:nvSpPr>
        <p:spPr bwMode="auto">
          <a:xfrm flipV="1">
            <a:off x="2459037" y="2249488"/>
            <a:ext cx="1316038" cy="201612"/>
          </a:xfrm>
          <a:prstGeom prst="line">
            <a:avLst/>
          </a:prstGeom>
          <a:noFill/>
          <a:ln w="19050">
            <a:solidFill>
              <a:srgbClr val="CC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2893" name="Line 13"/>
          <p:cNvSpPr>
            <a:spLocks noChangeShapeType="1"/>
          </p:cNvSpPr>
          <p:nvPr/>
        </p:nvSpPr>
        <p:spPr bwMode="auto">
          <a:xfrm>
            <a:off x="5437187" y="2249488"/>
            <a:ext cx="1316038" cy="201612"/>
          </a:xfrm>
          <a:prstGeom prst="line">
            <a:avLst/>
          </a:prstGeom>
          <a:noFill/>
          <a:ln w="19050">
            <a:solidFill>
              <a:srgbClr val="CC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2895" name="Text Box 15"/>
          <p:cNvSpPr txBox="1">
            <a:spLocks noChangeArrowheads="1"/>
          </p:cNvSpPr>
          <p:nvPr/>
        </p:nvSpPr>
        <p:spPr bwMode="auto">
          <a:xfrm>
            <a:off x="2998787" y="2524125"/>
            <a:ext cx="1651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/>
            <a:endParaRPr lang="en-US" sz="2900" b="0">
              <a:latin typeface="Tahoma" charset="0"/>
            </a:endParaRPr>
          </a:p>
        </p:txBody>
      </p:sp>
      <p:sp>
        <p:nvSpPr>
          <p:cNvPr id="122897" name="Text Box 17"/>
          <p:cNvSpPr txBox="1">
            <a:spLocks noChangeArrowheads="1"/>
          </p:cNvSpPr>
          <p:nvPr/>
        </p:nvSpPr>
        <p:spPr bwMode="auto">
          <a:xfrm>
            <a:off x="2386012" y="6069013"/>
            <a:ext cx="4643438" cy="533400"/>
          </a:xfrm>
          <a:prstGeom prst="rect">
            <a:avLst/>
          </a:prstGeom>
          <a:solidFill>
            <a:srgbClr val="FFFFCC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2900" b="0">
                <a:latin typeface="Tahoma" charset="0"/>
              </a:rPr>
              <a:t>Rates equalize </a:t>
            </a:r>
            <a:r>
              <a:rPr lang="en-US" sz="2900" b="0">
                <a:latin typeface="Tahoma" charset="0"/>
                <a:sym typeface="Wingdings" charset="0"/>
              </a:rPr>
              <a:t> fair share</a:t>
            </a:r>
            <a:endParaRPr lang="en-US" sz="2900" b="0">
              <a:latin typeface="Tahoma" charset="0"/>
            </a:endParaRPr>
          </a:p>
        </p:txBody>
      </p:sp>
      <p:sp>
        <p:nvSpPr>
          <p:cNvPr id="122898" name="Text Box 18"/>
          <p:cNvSpPr txBox="1">
            <a:spLocks noChangeArrowheads="1"/>
          </p:cNvSpPr>
          <p:nvPr/>
        </p:nvSpPr>
        <p:spPr bwMode="auto">
          <a:xfrm>
            <a:off x="2736850" y="1844675"/>
            <a:ext cx="479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2900" b="0">
                <a:solidFill>
                  <a:srgbClr val="CC0000"/>
                </a:solidFill>
                <a:latin typeface="Tahoma" charset="0"/>
              </a:rPr>
              <a:t>x</a:t>
            </a:r>
            <a:r>
              <a:rPr lang="en-US" sz="2900" b="0" baseline="-25000">
                <a:solidFill>
                  <a:srgbClr val="CC0000"/>
                </a:solidFill>
                <a:latin typeface="Tahoma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94531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MIAD Fair?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X1 = 1, X2 = 3, capacity can handle total = 5</a:t>
            </a:r>
          </a:p>
          <a:p>
            <a:pPr lvl="1"/>
            <a:r>
              <a:rPr lang="en-US" dirty="0" smtClean="0"/>
              <a:t>Increase: x2	Decrease: subtract 1</a:t>
            </a:r>
          </a:p>
          <a:p>
            <a:pPr lvl="4"/>
            <a:endParaRPr lang="en-US" dirty="0"/>
          </a:p>
          <a:p>
            <a:r>
              <a:rPr lang="en-US" dirty="0" smtClean="0"/>
              <a:t>First window successful:</a:t>
            </a:r>
          </a:p>
          <a:p>
            <a:pPr lvl="1"/>
            <a:r>
              <a:rPr lang="en-US" dirty="0" smtClean="0"/>
              <a:t>X1 → 2, X2 </a:t>
            </a:r>
            <a:r>
              <a:rPr lang="en-US" dirty="0"/>
              <a:t>→ </a:t>
            </a:r>
            <a:r>
              <a:rPr lang="en-US" dirty="0" smtClean="0"/>
              <a:t>6</a:t>
            </a:r>
          </a:p>
          <a:p>
            <a:r>
              <a:rPr lang="en-US" dirty="0" smtClean="0"/>
              <a:t>Second window has drops:</a:t>
            </a:r>
          </a:p>
          <a:p>
            <a:pPr lvl="1"/>
            <a:r>
              <a:rPr lang="en-US" dirty="0" smtClean="0"/>
              <a:t>X1 </a:t>
            </a:r>
            <a:r>
              <a:rPr lang="en-US" dirty="0"/>
              <a:t>→ </a:t>
            </a:r>
            <a:r>
              <a:rPr lang="en-US" dirty="0" smtClean="0"/>
              <a:t>1, </a:t>
            </a:r>
            <a:r>
              <a:rPr lang="en-US" dirty="0"/>
              <a:t>X2 → </a:t>
            </a:r>
            <a:r>
              <a:rPr lang="en-US" dirty="0" smtClean="0"/>
              <a:t>5</a:t>
            </a:r>
            <a:endParaRPr lang="en-US" dirty="0"/>
          </a:p>
          <a:p>
            <a:r>
              <a:rPr lang="en-US" dirty="0" smtClean="0"/>
              <a:t>Third window </a:t>
            </a:r>
            <a:r>
              <a:rPr lang="en-US" dirty="0"/>
              <a:t>has drops:</a:t>
            </a:r>
          </a:p>
          <a:p>
            <a:pPr lvl="1"/>
            <a:r>
              <a:rPr lang="en-US" dirty="0"/>
              <a:t>X1 → 0</a:t>
            </a:r>
            <a:r>
              <a:rPr lang="en-US" dirty="0" smtClean="0"/>
              <a:t>, </a:t>
            </a:r>
            <a:r>
              <a:rPr lang="en-US" dirty="0"/>
              <a:t>X2 → </a:t>
            </a:r>
            <a:r>
              <a:rPr lang="en-US" dirty="0" smtClean="0"/>
              <a:t>4</a:t>
            </a:r>
          </a:p>
          <a:p>
            <a:r>
              <a:rPr lang="is-IS" dirty="0" smtClean="0"/>
              <a:t>Fourth window successful:</a:t>
            </a:r>
          </a:p>
          <a:p>
            <a:pPr lvl="1"/>
            <a:r>
              <a:rPr lang="en-US" dirty="0"/>
              <a:t>X1 → 0, X2 → </a:t>
            </a:r>
            <a:r>
              <a:rPr lang="en-US" dirty="0" smtClean="0"/>
              <a:t>8</a:t>
            </a:r>
          </a:p>
          <a:p>
            <a:r>
              <a:rPr lang="en-US" dirty="0" smtClean="0"/>
              <a:t>X1 pegged at 0!  MIAD maximally unfair</a:t>
            </a:r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0608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 to Why AIMD?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AIMD is only reasonable choice that is “fair”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Out of the four options</a:t>
            </a:r>
          </a:p>
          <a:p>
            <a:pPr lvl="1"/>
            <a:r>
              <a:rPr lang="en-US" dirty="0" smtClean="0"/>
              <a:t>AIAD, MIMD: not fair</a:t>
            </a:r>
          </a:p>
          <a:p>
            <a:pPr lvl="1"/>
            <a:r>
              <a:rPr lang="en-US" dirty="0" smtClean="0"/>
              <a:t>MIAD: too much congestion, and maximally unfair</a:t>
            </a:r>
          </a:p>
          <a:p>
            <a:pPr lvl="1"/>
            <a:r>
              <a:rPr lang="en-US" dirty="0" smtClean="0"/>
              <a:t>AIMD: fair and reasonable congestion</a:t>
            </a:r>
          </a:p>
          <a:p>
            <a:pPr lvl="2"/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2287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Any Questions?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9766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TCP Congestion 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Control Details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In what follows refer to </a:t>
            </a:r>
            <a:r>
              <a:rPr lang="en-US" dirty="0" err="1">
                <a:latin typeface="Arial" charset="0"/>
              </a:rPr>
              <a:t>cwnd</a:t>
            </a:r>
            <a:r>
              <a:rPr lang="en-US" dirty="0">
                <a:latin typeface="Arial" charset="0"/>
              </a:rPr>
              <a:t> in units of MSS</a:t>
            </a:r>
          </a:p>
          <a:p>
            <a:endParaRPr lang="en-US" dirty="0"/>
          </a:p>
        </p:txBody>
      </p:sp>
      <p:sp>
        <p:nvSpPr>
          <p:cNvPr id="8908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44F1F930-A380-484A-94DB-816DA06B609D}" type="slidenum">
              <a:rPr lang="en-US" sz="1400" b="0">
                <a:latin typeface="Times New Roman" charset="0"/>
              </a:rPr>
              <a:pPr eaLnBrk="1" hangingPunct="1"/>
              <a:t>27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2995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State at sender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CWND</a:t>
            </a:r>
            <a:r>
              <a:rPr lang="en-US" dirty="0" smtClean="0"/>
              <a:t> (initialized to a small constant)</a:t>
            </a:r>
          </a:p>
          <a:p>
            <a:pPr lvl="1"/>
            <a:r>
              <a:rPr lang="en-US" dirty="0" err="1" smtClean="0">
                <a:solidFill>
                  <a:srgbClr val="0000FF"/>
                </a:solidFill>
              </a:rPr>
              <a:t>ssthresh</a:t>
            </a:r>
            <a:r>
              <a:rPr lang="en-US" dirty="0" smtClean="0"/>
              <a:t> (initialized to a large constant)</a:t>
            </a:r>
          </a:p>
          <a:p>
            <a:pPr lvl="1"/>
            <a:r>
              <a:rPr lang="en-US" dirty="0" err="1" smtClean="0">
                <a:solidFill>
                  <a:srgbClr val="0000FF"/>
                </a:solidFill>
              </a:rPr>
              <a:t>dupACKcount</a:t>
            </a:r>
            <a:endParaRPr lang="en-US" dirty="0">
              <a:solidFill>
                <a:srgbClr val="0000FF"/>
              </a:solidFill>
            </a:endParaRPr>
          </a:p>
          <a:p>
            <a:pPr lvl="1"/>
            <a:r>
              <a:rPr lang="en-US" dirty="0" smtClean="0"/>
              <a:t>[</a:t>
            </a:r>
            <a:r>
              <a:rPr lang="en-US" dirty="0" smtClean="0">
                <a:solidFill>
                  <a:srgbClr val="0000FF"/>
                </a:solidFill>
              </a:rPr>
              <a:t>timer</a:t>
            </a:r>
            <a:r>
              <a:rPr lang="en-US" dirty="0" smtClean="0"/>
              <a:t>, as before]</a:t>
            </a:r>
          </a:p>
          <a:p>
            <a:pPr lvl="3"/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Events at sender</a:t>
            </a:r>
          </a:p>
          <a:p>
            <a:pPr lvl="1"/>
            <a:r>
              <a:rPr lang="en-US" dirty="0" smtClean="0"/>
              <a:t>ACK (new data) </a:t>
            </a:r>
          </a:p>
          <a:p>
            <a:pPr lvl="1"/>
            <a:r>
              <a:rPr lang="en-US" dirty="0" err="1" smtClean="0"/>
              <a:t>dupACK</a:t>
            </a:r>
            <a:r>
              <a:rPr lang="en-US" dirty="0" smtClean="0"/>
              <a:t> (duplicate ACK for old data)</a:t>
            </a:r>
          </a:p>
          <a:p>
            <a:pPr lvl="1"/>
            <a:r>
              <a:rPr lang="en-US" dirty="0" smtClean="0"/>
              <a:t>Timeout </a:t>
            </a:r>
          </a:p>
          <a:p>
            <a:pPr lvl="3"/>
            <a:endParaRPr lang="en-US" dirty="0"/>
          </a:p>
          <a:p>
            <a:r>
              <a:rPr lang="en-US" dirty="0" smtClean="0"/>
              <a:t>What about receiver? Just send ACKs upon arrival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766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Event: ACK (new data)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CWND </a:t>
            </a:r>
            <a:r>
              <a:rPr lang="en-US" dirty="0" smtClean="0"/>
              <a:t>≤ </a:t>
            </a:r>
            <a:r>
              <a:rPr lang="en-US" dirty="0" err="1" smtClean="0"/>
              <a:t>ssthresh</a:t>
            </a:r>
            <a:endParaRPr lang="en-US" dirty="0" smtClean="0"/>
          </a:p>
          <a:p>
            <a:pPr lvl="1"/>
            <a:r>
              <a:rPr lang="en-US" dirty="0" smtClean="0"/>
              <a:t>CWND += 1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Rounded Rectangular Callout 3"/>
          <p:cNvSpPr/>
          <p:nvPr/>
        </p:nvSpPr>
        <p:spPr bwMode="auto">
          <a:xfrm>
            <a:off x="5359400" y="1503362"/>
            <a:ext cx="3352800" cy="1752600"/>
          </a:xfrm>
          <a:prstGeom prst="wedgeRoundRectCallout">
            <a:avLst>
              <a:gd name="adj1" fmla="val -118358"/>
              <a:gd name="adj2" fmla="val -18268"/>
              <a:gd name="adj3" fmla="val 16667"/>
            </a:avLst>
          </a:prstGeom>
          <a:solidFill>
            <a:srgbClr val="E2E2A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46700" y="1779062"/>
            <a:ext cx="3352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/>
              <a:buChar char="•"/>
            </a:pPr>
            <a:r>
              <a:rPr lang="en-US" b="0" i="1" dirty="0" smtClean="0">
                <a:latin typeface="+mn-lt"/>
              </a:rPr>
              <a:t>CWND packets per RTT </a:t>
            </a:r>
            <a:endParaRPr lang="en-US" b="0" i="1" dirty="0">
              <a:latin typeface="+mn-lt"/>
            </a:endParaRPr>
          </a:p>
          <a:p>
            <a:pPr marL="285750" indent="-285750" algn="l">
              <a:buFont typeface="Arial"/>
              <a:buChar char="•"/>
            </a:pPr>
            <a:r>
              <a:rPr lang="en-US" b="0" i="1" dirty="0" smtClean="0">
                <a:latin typeface="+mn-lt"/>
              </a:rPr>
              <a:t>Hence after one RTT </a:t>
            </a:r>
            <a:br>
              <a:rPr lang="en-US" b="0" i="1" dirty="0" smtClean="0">
                <a:latin typeface="+mn-lt"/>
              </a:rPr>
            </a:br>
            <a:r>
              <a:rPr lang="en-US" b="0" i="1" dirty="0" smtClean="0">
                <a:latin typeface="+mn-lt"/>
              </a:rPr>
              <a:t>with no drops:</a:t>
            </a:r>
            <a:br>
              <a:rPr lang="en-US" b="0" i="1" dirty="0" smtClean="0">
                <a:latin typeface="+mn-lt"/>
              </a:rPr>
            </a:br>
            <a:r>
              <a:rPr lang="en-US" b="0" i="1" dirty="0" smtClean="0">
                <a:latin typeface="+mn-lt"/>
              </a:rPr>
              <a:t>    </a:t>
            </a:r>
            <a:r>
              <a:rPr lang="en-US" b="0" i="1" dirty="0" smtClean="0">
                <a:solidFill>
                  <a:srgbClr val="FF0000"/>
                </a:solidFill>
                <a:latin typeface="+mn-lt"/>
              </a:rPr>
              <a:t>CWND = 2xCWND</a:t>
            </a:r>
            <a:endParaRPr lang="en-US" b="0" i="1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95250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126 students have recorded participation</a:t>
            </a:r>
          </a:p>
          <a:p>
            <a:pPr lvl="1"/>
            <a:r>
              <a:rPr lang="en-US" dirty="0" smtClean="0"/>
              <a:t>If you don’t participate, you will fail</a:t>
            </a:r>
          </a:p>
          <a:p>
            <a:pPr lvl="1"/>
            <a:endParaRPr lang="en-US" dirty="0"/>
          </a:p>
          <a:p>
            <a:r>
              <a:rPr lang="en-US" dirty="0" smtClean="0"/>
              <a:t>Project 3 out</a:t>
            </a:r>
          </a:p>
          <a:p>
            <a:endParaRPr lang="en-US" dirty="0"/>
          </a:p>
          <a:p>
            <a:r>
              <a:rPr lang="en-US" dirty="0" smtClean="0"/>
              <a:t>Homework 4 next week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9751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Event: ACK (new data)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CWND ≤ </a:t>
            </a:r>
            <a:r>
              <a:rPr lang="en-US" dirty="0" err="1" smtClean="0"/>
              <a:t>ssthresh</a:t>
            </a:r>
            <a:endParaRPr lang="en-US" dirty="0" smtClean="0"/>
          </a:p>
          <a:p>
            <a:pPr lvl="1"/>
            <a:r>
              <a:rPr lang="en-US" dirty="0" smtClean="0"/>
              <a:t>CWND += 1</a:t>
            </a:r>
          </a:p>
          <a:p>
            <a:pPr lvl="1"/>
            <a:endParaRPr lang="en-US" dirty="0"/>
          </a:p>
          <a:p>
            <a:r>
              <a:rPr lang="en-US" dirty="0" smtClean="0"/>
              <a:t>Else </a:t>
            </a:r>
          </a:p>
          <a:p>
            <a:pPr lvl="1"/>
            <a:r>
              <a:rPr lang="en-US" dirty="0" smtClean="0"/>
              <a:t>CWND = CWND + 1/CWND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Right Brace 5"/>
          <p:cNvSpPr/>
          <p:nvPr/>
        </p:nvSpPr>
        <p:spPr bwMode="auto">
          <a:xfrm>
            <a:off x="5506121" y="1489075"/>
            <a:ext cx="533400" cy="1066800"/>
          </a:xfrm>
          <a:prstGeom prst="rightBrac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39521" y="1791642"/>
            <a:ext cx="27066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FF0000"/>
                </a:solidFill>
                <a:latin typeface="+mn-lt"/>
              </a:rPr>
              <a:t>Slow start phase</a:t>
            </a:r>
            <a:endParaRPr lang="en-US" sz="2400" i="1" dirty="0">
              <a:solidFill>
                <a:srgbClr val="FF0000"/>
              </a:solidFill>
              <a:latin typeface="+mn-lt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4388521" y="4027786"/>
            <a:ext cx="3352800" cy="1371600"/>
            <a:chOff x="5105400" y="4267200"/>
            <a:chExt cx="3352800" cy="1371600"/>
          </a:xfrm>
        </p:grpSpPr>
        <p:sp>
          <p:nvSpPr>
            <p:cNvPr id="8" name="Rounded Rectangular Callout 7"/>
            <p:cNvSpPr/>
            <p:nvPr/>
          </p:nvSpPr>
          <p:spPr bwMode="auto">
            <a:xfrm>
              <a:off x="5105400" y="4267200"/>
              <a:ext cx="3352800" cy="1371600"/>
            </a:xfrm>
            <a:prstGeom prst="wedgeRoundRectCallout">
              <a:avLst>
                <a:gd name="adj1" fmla="val -100223"/>
                <a:gd name="adj2" fmla="val -66532"/>
                <a:gd name="adj3" fmla="val 16667"/>
              </a:avLst>
            </a:prstGeom>
            <a:solidFill>
              <a:srgbClr val="E2E2AA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105400" y="4315361"/>
              <a:ext cx="3300904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 algn="l">
                <a:buFont typeface="Arial"/>
                <a:buChar char="•"/>
              </a:pPr>
              <a:r>
                <a:rPr lang="en-US" b="0" i="1" dirty="0" smtClean="0">
                  <a:latin typeface="+mn-lt"/>
                </a:rPr>
                <a:t>CWND packets per RTT </a:t>
              </a:r>
              <a:endParaRPr lang="en-US" b="0" i="1" dirty="0">
                <a:latin typeface="+mn-lt"/>
              </a:endParaRPr>
            </a:p>
            <a:p>
              <a:pPr marL="285750" indent="-285750" algn="l">
                <a:buFont typeface="Arial"/>
                <a:buChar char="•"/>
              </a:pPr>
              <a:r>
                <a:rPr lang="en-US" b="0" i="1" dirty="0" smtClean="0">
                  <a:latin typeface="+mn-lt"/>
                </a:rPr>
                <a:t>Hence after one RTT </a:t>
              </a:r>
              <a:br>
                <a:rPr lang="en-US" b="0" i="1" dirty="0" smtClean="0">
                  <a:latin typeface="+mn-lt"/>
                </a:rPr>
              </a:br>
              <a:r>
                <a:rPr lang="en-US" b="0" i="1" dirty="0" smtClean="0">
                  <a:latin typeface="+mn-lt"/>
                </a:rPr>
                <a:t>with no drops:</a:t>
              </a:r>
              <a:br>
                <a:rPr lang="en-US" b="0" i="1" dirty="0" smtClean="0">
                  <a:latin typeface="+mn-lt"/>
                </a:rPr>
              </a:br>
              <a:r>
                <a:rPr lang="en-US" b="0" i="1" dirty="0" smtClean="0">
                  <a:latin typeface="+mn-lt"/>
                </a:rPr>
                <a:t>    </a:t>
              </a:r>
              <a:r>
                <a:rPr lang="en-US" b="0" i="1" dirty="0" smtClean="0">
                  <a:solidFill>
                    <a:srgbClr val="FF0000"/>
                  </a:solidFill>
                  <a:latin typeface="+mn-lt"/>
                </a:rPr>
                <a:t>CWND = CWND + 1</a:t>
              </a:r>
              <a:endParaRPr lang="en-US" b="0" i="1" dirty="0">
                <a:solidFill>
                  <a:srgbClr val="FF0000"/>
                </a:solidFill>
                <a:latin typeface="+mn-lt"/>
              </a:endParaRPr>
            </a:p>
          </p:txBody>
        </p:sp>
      </p:grpSp>
      <p:sp>
        <p:nvSpPr>
          <p:cNvPr id="10" name="Right Brace 9"/>
          <p:cNvSpPr/>
          <p:nvPr/>
        </p:nvSpPr>
        <p:spPr bwMode="auto">
          <a:xfrm>
            <a:off x="5506121" y="2849859"/>
            <a:ext cx="533400" cy="1066800"/>
          </a:xfrm>
          <a:prstGeom prst="rightBrac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64921" y="2760018"/>
            <a:ext cx="30480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i="1" dirty="0" smtClean="0">
                <a:solidFill>
                  <a:srgbClr val="FF0000"/>
                </a:solidFill>
                <a:latin typeface="+mn-lt"/>
              </a:rPr>
              <a:t>“Congestion </a:t>
            </a:r>
            <a:br>
              <a:rPr lang="en-US" sz="2400" i="1" dirty="0" smtClean="0">
                <a:solidFill>
                  <a:srgbClr val="FF0000"/>
                </a:solidFill>
                <a:latin typeface="+mn-lt"/>
              </a:rPr>
            </a:br>
            <a:r>
              <a:rPr lang="en-US" sz="2400" i="1" dirty="0" smtClean="0">
                <a:solidFill>
                  <a:srgbClr val="FF0000"/>
                </a:solidFill>
                <a:latin typeface="+mn-lt"/>
              </a:rPr>
              <a:t>Avoidance” phase (additive increase)</a:t>
            </a:r>
            <a:endParaRPr lang="en-US" sz="2400" i="1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453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Event: </a:t>
            </a:r>
            <a:r>
              <a:rPr lang="en-US" dirty="0" err="1" smtClean="0"/>
              <a:t>TimeOut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On Timeout </a:t>
            </a:r>
          </a:p>
          <a:p>
            <a:pPr lvl="1"/>
            <a:r>
              <a:rPr lang="en-US" dirty="0" err="1" smtClean="0"/>
              <a:t>ssthresh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</a:t>
            </a:r>
            <a:r>
              <a:rPr lang="en-US" dirty="0" smtClean="0"/>
              <a:t> CWND/2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CWND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</a:t>
            </a:r>
            <a:r>
              <a:rPr lang="en-US" dirty="0" smtClean="0">
                <a:solidFill>
                  <a:srgbClr val="FF0000"/>
                </a:solidFill>
              </a:rPr>
              <a:t> 1</a:t>
            </a:r>
          </a:p>
          <a:p>
            <a:pPr lvl="1"/>
            <a:endParaRPr lang="en-US" dirty="0" smtClean="0">
              <a:solidFill>
                <a:srgbClr val="FF0000"/>
              </a:solidFill>
            </a:endParaRPr>
          </a:p>
          <a:p>
            <a:endParaRPr lang="en-US" dirty="0" smtClean="0"/>
          </a:p>
          <a:p>
            <a:endParaRPr lang="en-US" dirty="0" smtClean="0"/>
          </a:p>
          <a:p>
            <a:pPr marL="344487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199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Event: </a:t>
            </a:r>
            <a:r>
              <a:rPr lang="en-US" dirty="0" err="1" smtClean="0"/>
              <a:t>dupACK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err="1" smtClean="0"/>
              <a:t>dupACKcount</a:t>
            </a:r>
            <a:r>
              <a:rPr lang="en-US" dirty="0" smtClean="0"/>
              <a:t> ++ </a:t>
            </a:r>
          </a:p>
          <a:p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 err="1" smtClean="0"/>
              <a:t>dupACKcount</a:t>
            </a:r>
            <a:r>
              <a:rPr lang="en-US" dirty="0" smtClean="0"/>
              <a:t> = 3 /* fast retransmit  */ </a:t>
            </a:r>
          </a:p>
          <a:p>
            <a:pPr lvl="1"/>
            <a:r>
              <a:rPr lang="en-US" dirty="0" err="1" smtClean="0"/>
              <a:t>ssthresh</a:t>
            </a:r>
            <a:r>
              <a:rPr lang="en-US" dirty="0" smtClean="0"/>
              <a:t> = CWND/2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CWND = CWND/2</a:t>
            </a:r>
          </a:p>
          <a:p>
            <a:pPr lvl="1"/>
            <a:endParaRPr lang="en-US" dirty="0"/>
          </a:p>
          <a:p>
            <a:pPr lvl="1"/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4" name="Rounded Rectangular Callout 3"/>
          <p:cNvSpPr/>
          <p:nvPr/>
        </p:nvSpPr>
        <p:spPr bwMode="auto">
          <a:xfrm>
            <a:off x="5181600" y="4572000"/>
            <a:ext cx="3352800" cy="1752600"/>
          </a:xfrm>
          <a:prstGeom prst="wedgeRoundRectCallout">
            <a:avLst>
              <a:gd name="adj1" fmla="val -114570"/>
              <a:gd name="adj2" fmla="val -68993"/>
              <a:gd name="adj3" fmla="val 16667"/>
            </a:avLst>
          </a:prstGeom>
          <a:solidFill>
            <a:srgbClr val="E2E2A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 smtClean="0">
                <a:latin typeface="+mn-lt"/>
              </a:rPr>
              <a:t>Remains in congestion 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>
                <a:latin typeface="+mn-lt"/>
              </a:rPr>
              <a:t>a</a:t>
            </a:r>
            <a:r>
              <a:rPr lang="en-US" sz="2400" b="0" dirty="0" smtClean="0">
                <a:latin typeface="+mn-lt"/>
              </a:rPr>
              <a:t>voidance after fast </a:t>
            </a:r>
            <a:br>
              <a:rPr lang="en-US" sz="2400" b="0" dirty="0" smtClean="0">
                <a:latin typeface="+mn-lt"/>
              </a:rPr>
            </a:br>
            <a:r>
              <a:rPr lang="en-US" sz="2400" b="0" dirty="0" smtClean="0">
                <a:latin typeface="+mn-lt"/>
              </a:rPr>
              <a:t>retransmission</a:t>
            </a:r>
            <a:r>
              <a:rPr lang="is-IS" sz="2400" b="0" dirty="0" smtClean="0">
                <a:latin typeface="+mn-lt"/>
              </a:rPr>
              <a:t>…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59424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Time Diagram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3425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93C60C0D-9AE5-5A46-A197-8B630DF5BCA7}" type="slidenum">
              <a:rPr lang="en-US" sz="1400" b="0">
                <a:latin typeface="Times New Roman" charset="0"/>
              </a:rPr>
              <a:pPr eaLnBrk="1" hangingPunct="1"/>
              <a:t>33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103427" name="Freeform 3"/>
          <p:cNvSpPr>
            <a:spLocks/>
          </p:cNvSpPr>
          <p:nvPr/>
        </p:nvSpPr>
        <p:spPr bwMode="auto">
          <a:xfrm>
            <a:off x="914400" y="2035175"/>
            <a:ext cx="7010400" cy="2819400"/>
          </a:xfrm>
          <a:custGeom>
            <a:avLst/>
            <a:gdLst>
              <a:gd name="T0" fmla="*/ 0 w 4416"/>
              <a:gd name="T1" fmla="*/ 0 h 1968"/>
              <a:gd name="T2" fmla="*/ 0 w 4416"/>
              <a:gd name="T3" fmla="*/ 2147483647 h 1968"/>
              <a:gd name="T4" fmla="*/ 2147483647 w 4416"/>
              <a:gd name="T5" fmla="*/ 2147483647 h 1968"/>
              <a:gd name="T6" fmla="*/ 0 60000 65536"/>
              <a:gd name="T7" fmla="*/ 0 60000 65536"/>
              <a:gd name="T8" fmla="*/ 0 60000 65536"/>
              <a:gd name="T9" fmla="*/ 0 w 4416"/>
              <a:gd name="T10" fmla="*/ 0 h 1968"/>
              <a:gd name="T11" fmla="*/ 4416 w 4416"/>
              <a:gd name="T12" fmla="*/ 1968 h 19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416" h="1968">
                <a:moveTo>
                  <a:pt x="0" y="0"/>
                </a:moveTo>
                <a:lnTo>
                  <a:pt x="0" y="1968"/>
                </a:lnTo>
                <a:lnTo>
                  <a:pt x="4416" y="1968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28" name="Freeform 4"/>
          <p:cNvSpPr>
            <a:spLocks/>
          </p:cNvSpPr>
          <p:nvPr/>
        </p:nvSpPr>
        <p:spPr bwMode="auto">
          <a:xfrm>
            <a:off x="914400" y="3406775"/>
            <a:ext cx="1828800" cy="1371600"/>
          </a:xfrm>
          <a:custGeom>
            <a:avLst/>
            <a:gdLst>
              <a:gd name="T0" fmla="*/ 2147483647 w 1152"/>
              <a:gd name="T1" fmla="*/ 0 h 864"/>
              <a:gd name="T2" fmla="*/ 2147483647 w 1152"/>
              <a:gd name="T3" fmla="*/ 2147483647 h 864"/>
              <a:gd name="T4" fmla="*/ 2147483647 w 1152"/>
              <a:gd name="T5" fmla="*/ 2147483647 h 864"/>
              <a:gd name="T6" fmla="*/ 2147483647 w 1152"/>
              <a:gd name="T7" fmla="*/ 2147483647 h 864"/>
              <a:gd name="T8" fmla="*/ 0 w 1152"/>
              <a:gd name="T9" fmla="*/ 2147483647 h 8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52"/>
              <a:gd name="T16" fmla="*/ 0 h 864"/>
              <a:gd name="T17" fmla="*/ 1152 w 1152"/>
              <a:gd name="T18" fmla="*/ 864 h 8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52" h="864">
                <a:moveTo>
                  <a:pt x="1152" y="0"/>
                </a:moveTo>
                <a:cubicBezTo>
                  <a:pt x="1132" y="116"/>
                  <a:pt x="1112" y="232"/>
                  <a:pt x="1056" y="336"/>
                </a:cubicBezTo>
                <a:cubicBezTo>
                  <a:pt x="1000" y="440"/>
                  <a:pt x="928" y="544"/>
                  <a:pt x="816" y="624"/>
                </a:cubicBezTo>
                <a:cubicBezTo>
                  <a:pt x="704" y="704"/>
                  <a:pt x="520" y="776"/>
                  <a:pt x="384" y="816"/>
                </a:cubicBezTo>
                <a:cubicBezTo>
                  <a:pt x="248" y="856"/>
                  <a:pt x="124" y="860"/>
                  <a:pt x="0" y="864"/>
                </a:cubicBez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29" name="Text Box 5"/>
          <p:cNvSpPr txBox="1">
            <a:spLocks noChangeArrowheads="1"/>
          </p:cNvSpPr>
          <p:nvPr/>
        </p:nvSpPr>
        <p:spPr bwMode="auto">
          <a:xfrm>
            <a:off x="7504113" y="4876800"/>
            <a:ext cx="2682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 b="0" i="1">
                <a:latin typeface="Times New Roman" charset="0"/>
              </a:rPr>
              <a:t>t</a:t>
            </a:r>
          </a:p>
        </p:txBody>
      </p:sp>
      <p:sp>
        <p:nvSpPr>
          <p:cNvPr id="103430" name="Text Box 6"/>
          <p:cNvSpPr txBox="1">
            <a:spLocks noChangeArrowheads="1"/>
          </p:cNvSpPr>
          <p:nvPr/>
        </p:nvSpPr>
        <p:spPr bwMode="auto">
          <a:xfrm>
            <a:off x="341313" y="1501775"/>
            <a:ext cx="11826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 b="0" i="1">
                <a:latin typeface="Times New Roman" charset="0"/>
              </a:rPr>
              <a:t>Window</a:t>
            </a:r>
          </a:p>
        </p:txBody>
      </p:sp>
      <p:sp>
        <p:nvSpPr>
          <p:cNvPr id="986119" name="Text Box 7"/>
          <p:cNvSpPr txBox="1">
            <a:spLocks noChangeArrowheads="1"/>
          </p:cNvSpPr>
          <p:nvPr/>
        </p:nvSpPr>
        <p:spPr bwMode="auto">
          <a:xfrm>
            <a:off x="654050" y="5656263"/>
            <a:ext cx="78327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400" b="0">
                <a:latin typeface="Arial" charset="0"/>
              </a:rPr>
              <a:t>Slow-start restart: Go back to CWND of 1 MSS, but take advantage of knowing the previous value of CWND.</a:t>
            </a:r>
          </a:p>
        </p:txBody>
      </p:sp>
      <p:sp>
        <p:nvSpPr>
          <p:cNvPr id="103432" name="Freeform 8"/>
          <p:cNvSpPr>
            <a:spLocks/>
          </p:cNvSpPr>
          <p:nvPr/>
        </p:nvSpPr>
        <p:spPr bwMode="auto">
          <a:xfrm>
            <a:off x="2743200" y="2873375"/>
            <a:ext cx="2667000" cy="1524000"/>
          </a:xfrm>
          <a:custGeom>
            <a:avLst/>
            <a:gdLst>
              <a:gd name="T0" fmla="*/ 0 w 1680"/>
              <a:gd name="T1" fmla="*/ 2147483647 h 960"/>
              <a:gd name="T2" fmla="*/ 0 w 1680"/>
              <a:gd name="T3" fmla="*/ 2147483647 h 960"/>
              <a:gd name="T4" fmla="*/ 2147483647 w 1680"/>
              <a:gd name="T5" fmla="*/ 2147483647 h 960"/>
              <a:gd name="T6" fmla="*/ 2147483647 w 1680"/>
              <a:gd name="T7" fmla="*/ 2147483647 h 960"/>
              <a:gd name="T8" fmla="*/ 2147483647 w 1680"/>
              <a:gd name="T9" fmla="*/ 0 h 9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80"/>
              <a:gd name="T16" fmla="*/ 0 h 960"/>
              <a:gd name="T17" fmla="*/ 1680 w 1680"/>
              <a:gd name="T18" fmla="*/ 960 h 9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80" h="960">
                <a:moveTo>
                  <a:pt x="0" y="336"/>
                </a:moveTo>
                <a:lnTo>
                  <a:pt x="0" y="816"/>
                </a:lnTo>
                <a:lnTo>
                  <a:pt x="384" y="528"/>
                </a:lnTo>
                <a:lnTo>
                  <a:pt x="384" y="960"/>
                </a:lnTo>
                <a:lnTo>
                  <a:pt x="1680" y="0"/>
                </a:lnTo>
              </a:path>
            </a:pathLst>
          </a:cu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33" name="Line 9"/>
          <p:cNvSpPr>
            <a:spLocks noChangeShapeType="1"/>
          </p:cNvSpPr>
          <p:nvPr/>
        </p:nvSpPr>
        <p:spPr bwMode="auto">
          <a:xfrm>
            <a:off x="5410200" y="2873375"/>
            <a:ext cx="0" cy="198120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1828800" y="3810000"/>
            <a:ext cx="4724400" cy="1676400"/>
            <a:chOff x="1152" y="2400"/>
            <a:chExt cx="2976" cy="1056"/>
          </a:xfrm>
        </p:grpSpPr>
        <p:sp>
          <p:nvSpPr>
            <p:cNvPr id="103450" name="Freeform 11"/>
            <p:cNvSpPr>
              <a:spLocks/>
            </p:cNvSpPr>
            <p:nvPr/>
          </p:nvSpPr>
          <p:spPr bwMode="auto">
            <a:xfrm>
              <a:off x="3552" y="2400"/>
              <a:ext cx="576" cy="624"/>
            </a:xfrm>
            <a:custGeom>
              <a:avLst/>
              <a:gdLst>
                <a:gd name="T0" fmla="*/ 36 w 1152"/>
                <a:gd name="T1" fmla="*/ 0 h 864"/>
                <a:gd name="T2" fmla="*/ 33 w 1152"/>
                <a:gd name="T3" fmla="*/ 66 h 864"/>
                <a:gd name="T4" fmla="*/ 26 w 1152"/>
                <a:gd name="T5" fmla="*/ 123 h 864"/>
                <a:gd name="T6" fmla="*/ 12 w 1152"/>
                <a:gd name="T7" fmla="*/ 160 h 864"/>
                <a:gd name="T8" fmla="*/ 0 w 1152"/>
                <a:gd name="T9" fmla="*/ 170 h 8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52"/>
                <a:gd name="T16" fmla="*/ 0 h 864"/>
                <a:gd name="T17" fmla="*/ 1152 w 1152"/>
                <a:gd name="T18" fmla="*/ 864 h 8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52" h="864">
                  <a:moveTo>
                    <a:pt x="1152" y="0"/>
                  </a:moveTo>
                  <a:cubicBezTo>
                    <a:pt x="1132" y="116"/>
                    <a:pt x="1112" y="232"/>
                    <a:pt x="1056" y="336"/>
                  </a:cubicBezTo>
                  <a:cubicBezTo>
                    <a:pt x="1000" y="440"/>
                    <a:pt x="928" y="544"/>
                    <a:pt x="816" y="624"/>
                  </a:cubicBezTo>
                  <a:cubicBezTo>
                    <a:pt x="704" y="704"/>
                    <a:pt x="520" y="776"/>
                    <a:pt x="384" y="816"/>
                  </a:cubicBezTo>
                  <a:cubicBezTo>
                    <a:pt x="248" y="856"/>
                    <a:pt x="124" y="860"/>
                    <a:pt x="0" y="864"/>
                  </a:cubicBezTo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51" name="AutoShape 12"/>
            <p:cNvSpPr>
              <a:spLocks noChangeArrowheads="1"/>
            </p:cNvSpPr>
            <p:nvPr/>
          </p:nvSpPr>
          <p:spPr bwMode="auto">
            <a:xfrm>
              <a:off x="1152" y="2880"/>
              <a:ext cx="1824" cy="576"/>
            </a:xfrm>
            <a:prstGeom prst="wedgeRectCallout">
              <a:avLst>
                <a:gd name="adj1" fmla="val 106361"/>
                <a:gd name="adj2" fmla="val -71009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600" b="0">
                  <a:latin typeface="Comic Sans MS" charset="0"/>
                </a:rPr>
                <a:t>Slow start in operation until it reaches half of previous </a:t>
              </a:r>
              <a:r>
                <a:rPr lang="en-US" sz="1600" b="0" i="1">
                  <a:latin typeface="Comic Sans MS" charset="0"/>
                </a:rPr>
                <a:t>CWND</a:t>
              </a:r>
              <a:r>
                <a:rPr lang="en-US" sz="1600" b="0">
                  <a:latin typeface="Comic Sans MS" charset="0"/>
                </a:rPr>
                <a:t>, I.e., </a:t>
              </a:r>
              <a:r>
                <a:rPr lang="en-US" sz="1600" b="0" i="1">
                  <a:latin typeface="Comic Sans MS" charset="0"/>
                </a:rPr>
                <a:t>SSTHRESH</a:t>
              </a:r>
              <a:endParaRPr lang="en-US" sz="1600" b="0">
                <a:latin typeface="Comic Sans MS" charset="0"/>
              </a:endParaRPr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4724400" y="3119438"/>
            <a:ext cx="4114800" cy="1452562"/>
            <a:chOff x="2976" y="1965"/>
            <a:chExt cx="2592" cy="915"/>
          </a:xfrm>
        </p:grpSpPr>
        <p:sp>
          <p:nvSpPr>
            <p:cNvPr id="103447" name="Freeform 14"/>
            <p:cNvSpPr>
              <a:spLocks/>
            </p:cNvSpPr>
            <p:nvPr/>
          </p:nvSpPr>
          <p:spPr bwMode="auto">
            <a:xfrm>
              <a:off x="4560" y="1965"/>
              <a:ext cx="1008" cy="624"/>
            </a:xfrm>
            <a:custGeom>
              <a:avLst/>
              <a:gdLst>
                <a:gd name="T0" fmla="*/ 0 w 1008"/>
                <a:gd name="T1" fmla="*/ 0 h 624"/>
                <a:gd name="T2" fmla="*/ 0 w 1008"/>
                <a:gd name="T3" fmla="*/ 624 h 624"/>
                <a:gd name="T4" fmla="*/ 720 w 1008"/>
                <a:gd name="T5" fmla="*/ 48 h 624"/>
                <a:gd name="T6" fmla="*/ 720 w 1008"/>
                <a:gd name="T7" fmla="*/ 576 h 624"/>
                <a:gd name="T8" fmla="*/ 1008 w 1008"/>
                <a:gd name="T9" fmla="*/ 336 h 6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08"/>
                <a:gd name="T16" fmla="*/ 0 h 624"/>
                <a:gd name="T17" fmla="*/ 1008 w 1008"/>
                <a:gd name="T18" fmla="*/ 624 h 6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08" h="624">
                  <a:moveTo>
                    <a:pt x="0" y="0"/>
                  </a:moveTo>
                  <a:lnTo>
                    <a:pt x="0" y="624"/>
                  </a:lnTo>
                  <a:lnTo>
                    <a:pt x="720" y="48"/>
                  </a:lnTo>
                  <a:lnTo>
                    <a:pt x="720" y="576"/>
                  </a:lnTo>
                  <a:lnTo>
                    <a:pt x="1008" y="336"/>
                  </a:lnTo>
                </a:path>
              </a:pathLst>
            </a:custGeom>
            <a:noFill/>
            <a:ln w="190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48" name="Line 15"/>
            <p:cNvSpPr>
              <a:spLocks noChangeShapeType="1"/>
            </p:cNvSpPr>
            <p:nvPr/>
          </p:nvSpPr>
          <p:spPr bwMode="auto">
            <a:xfrm flipV="1">
              <a:off x="4128" y="1968"/>
              <a:ext cx="432" cy="432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49" name="Line 16"/>
            <p:cNvSpPr>
              <a:spLocks noChangeShapeType="1"/>
            </p:cNvSpPr>
            <p:nvPr/>
          </p:nvSpPr>
          <p:spPr bwMode="auto">
            <a:xfrm flipV="1">
              <a:off x="2976" y="2352"/>
              <a:ext cx="1136" cy="528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5105400" y="1816100"/>
            <a:ext cx="1411288" cy="1079500"/>
            <a:chOff x="3216" y="1144"/>
            <a:chExt cx="889" cy="680"/>
          </a:xfrm>
        </p:grpSpPr>
        <p:sp>
          <p:nvSpPr>
            <p:cNvPr id="103444" name="Line 18"/>
            <p:cNvSpPr>
              <a:spLocks noChangeShapeType="1"/>
            </p:cNvSpPr>
            <p:nvPr/>
          </p:nvSpPr>
          <p:spPr bwMode="auto">
            <a:xfrm flipH="1">
              <a:off x="3485" y="1344"/>
              <a:ext cx="163" cy="46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45" name="Text Box 19"/>
            <p:cNvSpPr txBox="1">
              <a:spLocks noChangeArrowheads="1"/>
            </p:cNvSpPr>
            <p:nvPr/>
          </p:nvSpPr>
          <p:spPr bwMode="auto">
            <a:xfrm>
              <a:off x="3216" y="1144"/>
              <a:ext cx="88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>
                  <a:latin typeface="Arial" charset="0"/>
                </a:rPr>
                <a:t>Timeout</a:t>
              </a:r>
            </a:p>
          </p:txBody>
        </p:sp>
        <p:sp>
          <p:nvSpPr>
            <p:cNvPr id="103446" name="Line 20"/>
            <p:cNvSpPr>
              <a:spLocks noChangeShapeType="1"/>
            </p:cNvSpPr>
            <p:nvPr/>
          </p:nvSpPr>
          <p:spPr bwMode="auto">
            <a:xfrm>
              <a:off x="3408" y="182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1981200" y="1981200"/>
            <a:ext cx="2362200" cy="2425700"/>
            <a:chOff x="1248" y="1248"/>
            <a:chExt cx="1488" cy="1528"/>
          </a:xfrm>
        </p:grpSpPr>
        <p:sp>
          <p:nvSpPr>
            <p:cNvPr id="103441" name="Text Box 22"/>
            <p:cNvSpPr txBox="1">
              <a:spLocks noChangeArrowheads="1"/>
            </p:cNvSpPr>
            <p:nvPr/>
          </p:nvSpPr>
          <p:spPr bwMode="auto">
            <a:xfrm>
              <a:off x="1248" y="1248"/>
              <a:ext cx="1488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>
                  <a:latin typeface="Arial" charset="0"/>
                </a:rPr>
                <a:t>Fast Retransmission</a:t>
              </a:r>
            </a:p>
          </p:txBody>
        </p:sp>
        <p:cxnSp>
          <p:nvCxnSpPr>
            <p:cNvPr id="103442" name="AutoShape 23"/>
            <p:cNvCxnSpPr>
              <a:cxnSpLocks noChangeShapeType="1"/>
              <a:stCxn id="103441" idx="2"/>
              <a:endCxn id="103432" idx="1"/>
            </p:cNvCxnSpPr>
            <p:nvPr/>
          </p:nvCxnSpPr>
          <p:spPr bwMode="auto">
            <a:xfrm flipH="1">
              <a:off x="1722" y="1690"/>
              <a:ext cx="270" cy="936"/>
            </a:xfrm>
            <a:prstGeom prst="straightConnector1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03443" name="AutoShape 24"/>
            <p:cNvCxnSpPr>
              <a:cxnSpLocks noChangeShapeType="1"/>
              <a:stCxn id="103441" idx="2"/>
              <a:endCxn id="103432" idx="3"/>
            </p:cNvCxnSpPr>
            <p:nvPr/>
          </p:nvCxnSpPr>
          <p:spPr bwMode="auto">
            <a:xfrm>
              <a:off x="1992" y="1690"/>
              <a:ext cx="120" cy="1086"/>
            </a:xfrm>
            <a:prstGeom prst="straightConnector1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6" name="Group 25"/>
          <p:cNvGrpSpPr>
            <a:grpSpLocks/>
          </p:cNvGrpSpPr>
          <p:nvPr/>
        </p:nvGrpSpPr>
        <p:grpSpPr bwMode="auto">
          <a:xfrm>
            <a:off x="5410200" y="1905000"/>
            <a:ext cx="2895600" cy="1981200"/>
            <a:chOff x="3408" y="1200"/>
            <a:chExt cx="1824" cy="1248"/>
          </a:xfrm>
        </p:grpSpPr>
        <p:sp>
          <p:nvSpPr>
            <p:cNvPr id="103439" name="Line 26"/>
            <p:cNvSpPr>
              <a:spLocks noChangeShapeType="1"/>
            </p:cNvSpPr>
            <p:nvPr/>
          </p:nvSpPr>
          <p:spPr bwMode="auto">
            <a:xfrm flipH="1">
              <a:off x="3408" y="1632"/>
              <a:ext cx="1152" cy="81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40" name="Text Box 27"/>
            <p:cNvSpPr txBox="1">
              <a:spLocks noChangeArrowheads="1"/>
            </p:cNvSpPr>
            <p:nvPr/>
          </p:nvSpPr>
          <p:spPr bwMode="auto">
            <a:xfrm>
              <a:off x="4080" y="1200"/>
              <a:ext cx="1152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>
                  <a:latin typeface="Arial" charset="0"/>
                </a:rPr>
                <a:t>SSThresh</a:t>
              </a:r>
            </a:p>
            <a:p>
              <a:pPr algn="ctr" eaLnBrk="1" hangingPunct="1"/>
              <a:r>
                <a:rPr lang="en-US">
                  <a:latin typeface="Arial" charset="0"/>
                </a:rPr>
                <a:t>Set to Here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64084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611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really looks like…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03F619-A754-B943-A0E1-8831E8AB2CC2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pic>
        <p:nvPicPr>
          <p:cNvPr id="4" name="Picture 3" descr="new-rttb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34117"/>
            <a:ext cx="8140700" cy="572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4522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of TCP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Slow-Start: ramp up quickly</a:t>
            </a:r>
          </a:p>
          <a:p>
            <a:endParaRPr lang="en-US" dirty="0"/>
          </a:p>
          <a:p>
            <a:r>
              <a:rPr lang="en-US" dirty="0" smtClean="0"/>
              <a:t>Congestion Avoidance: probe bandwidth gently</a:t>
            </a:r>
          </a:p>
          <a:p>
            <a:pPr lvl="1"/>
            <a:r>
              <a:rPr lang="en-US" dirty="0" smtClean="0"/>
              <a:t>AIMD</a:t>
            </a:r>
          </a:p>
          <a:p>
            <a:endParaRPr lang="en-US" dirty="0"/>
          </a:p>
          <a:p>
            <a:r>
              <a:rPr lang="en-US" dirty="0" smtClean="0"/>
              <a:t>Tractable version:</a:t>
            </a:r>
          </a:p>
          <a:p>
            <a:pPr lvl="1"/>
            <a:r>
              <a:rPr lang="en-US" dirty="0" smtClean="0"/>
              <a:t>CWND </a:t>
            </a:r>
            <a:r>
              <a:rPr lang="en-US" dirty="0">
                <a:sym typeface="Wingdings"/>
              </a:rPr>
              <a:t></a:t>
            </a:r>
            <a:r>
              <a:rPr lang="en-US" dirty="0"/>
              <a:t> </a:t>
            </a:r>
            <a:r>
              <a:rPr lang="en-US" dirty="0" smtClean="0"/>
              <a:t>FLOOR[CWND/2] on loss</a:t>
            </a:r>
          </a:p>
          <a:p>
            <a:pPr lvl="1"/>
            <a:r>
              <a:rPr lang="en-US" dirty="0" smtClean="0"/>
              <a:t>CWND </a:t>
            </a:r>
            <a:r>
              <a:rPr lang="en-US" dirty="0">
                <a:sym typeface="Wingdings"/>
              </a:rPr>
              <a:t></a:t>
            </a:r>
            <a:r>
              <a:rPr lang="en-US" dirty="0"/>
              <a:t> </a:t>
            </a:r>
            <a:r>
              <a:rPr lang="en-US" dirty="0" smtClean="0"/>
              <a:t>CWND+1/FLOOR[CWND] 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DF5061-46DE-5F40-8717-B0C451628FED}" type="slidenum">
              <a:rPr lang="en-US" altLang="en-US" smtClean="0"/>
              <a:pPr>
                <a:defRPr/>
              </a:pPr>
              <a:t>35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754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Final Phase: Fast Recovery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problem: congestion avoidance too slow in recovering from an isolated loss </a:t>
            </a:r>
          </a:p>
          <a:p>
            <a:endParaRPr lang="en-US" dirty="0"/>
          </a:p>
          <a:p>
            <a:r>
              <a:rPr lang="en-US" dirty="0" smtClean="0"/>
              <a:t>This last feature improves performance, but is not conceptually important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912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a TCP connection with:</a:t>
            </a:r>
          </a:p>
          <a:p>
            <a:pPr lvl="1"/>
            <a:r>
              <a:rPr lang="en-US" dirty="0" smtClean="0"/>
              <a:t>CWND=10 packets</a:t>
            </a:r>
          </a:p>
          <a:p>
            <a:pPr lvl="1"/>
            <a:r>
              <a:rPr lang="en-US" dirty="0" smtClean="0"/>
              <a:t>Last ACK was for packet # 101</a:t>
            </a:r>
          </a:p>
          <a:p>
            <a:pPr lvl="2"/>
            <a:r>
              <a:rPr lang="en-US" dirty="0" smtClean="0"/>
              <a:t>i.e., receiver expecting next packet to have seq. no. 101</a:t>
            </a:r>
          </a:p>
          <a:p>
            <a:pPr lvl="2"/>
            <a:endParaRPr lang="en-US" dirty="0"/>
          </a:p>
          <a:p>
            <a:r>
              <a:rPr lang="en-US" dirty="0" smtClean="0"/>
              <a:t>10 packets [101, 102, 103,…, 110] are in flight</a:t>
            </a:r>
          </a:p>
          <a:p>
            <a:pPr lvl="1"/>
            <a:r>
              <a:rPr lang="en-US" dirty="0" smtClean="0"/>
              <a:t>Packet 101 is dropped</a:t>
            </a:r>
          </a:p>
          <a:p>
            <a:pPr lvl="1"/>
            <a:r>
              <a:rPr lang="en-US" dirty="0" smtClean="0"/>
              <a:t>What ACKs do they generate?</a:t>
            </a:r>
          </a:p>
          <a:p>
            <a:pPr lvl="1"/>
            <a:r>
              <a:rPr lang="en-US" dirty="0" smtClean="0"/>
              <a:t>And how does the sender respond?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74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ACK 101 (due to 102)  </a:t>
            </a:r>
            <a:r>
              <a:rPr lang="en-US" sz="2000" dirty="0" err="1" smtClean="0"/>
              <a:t>cwnd</a:t>
            </a:r>
            <a:r>
              <a:rPr lang="en-US" sz="2000" dirty="0" smtClean="0"/>
              <a:t>=10  dupACK#1 (no </a:t>
            </a:r>
            <a:r>
              <a:rPr lang="en-US" sz="2000" dirty="0" err="1" smtClean="0"/>
              <a:t>xmit</a:t>
            </a:r>
            <a:r>
              <a:rPr lang="en-US" sz="2000" dirty="0" smtClean="0"/>
              <a:t>)</a:t>
            </a:r>
            <a:endParaRPr lang="en-US" sz="2000" dirty="0"/>
          </a:p>
          <a:p>
            <a:r>
              <a:rPr lang="en-US" sz="2000" dirty="0" smtClean="0"/>
              <a:t>ACK 101 (due to 103)  </a:t>
            </a:r>
            <a:r>
              <a:rPr lang="en-US" sz="2000" dirty="0" err="1" smtClean="0"/>
              <a:t>cwnd</a:t>
            </a:r>
            <a:r>
              <a:rPr lang="en-US" sz="2000" dirty="0" smtClean="0"/>
              <a:t>=10  dupACK#2 (no </a:t>
            </a:r>
            <a:r>
              <a:rPr lang="en-US" sz="2000" dirty="0" err="1" smtClean="0"/>
              <a:t>xmit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ACK 101 (due to 104)  </a:t>
            </a:r>
            <a:r>
              <a:rPr lang="en-US" sz="2000" dirty="0" err="1" smtClean="0"/>
              <a:t>cwnd</a:t>
            </a:r>
            <a:r>
              <a:rPr lang="en-US" sz="2000" dirty="0" smtClean="0"/>
              <a:t>=10  dupACK#3 (no </a:t>
            </a:r>
            <a:r>
              <a:rPr lang="en-US" sz="2000" dirty="0" err="1" smtClean="0"/>
              <a:t>xmit</a:t>
            </a:r>
            <a:r>
              <a:rPr lang="en-US" sz="2000" dirty="0" smtClean="0"/>
              <a:t>)</a:t>
            </a:r>
          </a:p>
          <a:p>
            <a:r>
              <a:rPr lang="en-US" sz="2000" dirty="0" smtClean="0">
                <a:solidFill>
                  <a:srgbClr val="0000FF"/>
                </a:solidFill>
              </a:rPr>
              <a:t>RETRANSMIT 101 </a:t>
            </a:r>
            <a:r>
              <a:rPr lang="en-US" sz="2000" dirty="0" err="1" smtClean="0">
                <a:solidFill>
                  <a:srgbClr val="0000FF"/>
                </a:solidFill>
              </a:rPr>
              <a:t>ssthresh</a:t>
            </a:r>
            <a:r>
              <a:rPr lang="en-US" sz="2000" dirty="0" smtClean="0">
                <a:solidFill>
                  <a:srgbClr val="0000FF"/>
                </a:solidFill>
              </a:rPr>
              <a:t>=5  </a:t>
            </a:r>
            <a:r>
              <a:rPr lang="en-US" sz="2000" dirty="0" err="1" smtClean="0">
                <a:solidFill>
                  <a:srgbClr val="0000FF"/>
                </a:solidFill>
              </a:rPr>
              <a:t>cwnd</a:t>
            </a:r>
            <a:r>
              <a:rPr lang="en-US" sz="2000" dirty="0" smtClean="0">
                <a:solidFill>
                  <a:srgbClr val="0000FF"/>
                </a:solidFill>
              </a:rPr>
              <a:t>= 5</a:t>
            </a:r>
          </a:p>
          <a:p>
            <a:r>
              <a:rPr lang="en-US" sz="2000" dirty="0" smtClean="0"/>
              <a:t>ACK 101 (due to 105)  </a:t>
            </a:r>
            <a:r>
              <a:rPr lang="en-US" sz="2000" dirty="0" err="1" smtClean="0"/>
              <a:t>cwnd</a:t>
            </a:r>
            <a:r>
              <a:rPr lang="en-US" sz="2000" dirty="0" smtClean="0"/>
              <a:t>=5 (no </a:t>
            </a:r>
            <a:r>
              <a:rPr lang="en-US" sz="2000" dirty="0" err="1" smtClean="0"/>
              <a:t>xmit</a:t>
            </a:r>
            <a:r>
              <a:rPr lang="en-US" sz="2000" dirty="0" smtClean="0"/>
              <a:t>)</a:t>
            </a:r>
          </a:p>
          <a:p>
            <a:r>
              <a:rPr lang="en-US" sz="2000" dirty="0"/>
              <a:t>ACK </a:t>
            </a:r>
            <a:r>
              <a:rPr lang="en-US" sz="2000" dirty="0" smtClean="0"/>
              <a:t>101 </a:t>
            </a:r>
            <a:r>
              <a:rPr lang="en-US" sz="2000" dirty="0"/>
              <a:t>(due to </a:t>
            </a:r>
            <a:r>
              <a:rPr lang="en-US" sz="2000" dirty="0" smtClean="0"/>
              <a:t>106)  </a:t>
            </a:r>
            <a:r>
              <a:rPr lang="en-US" sz="2000" dirty="0" err="1"/>
              <a:t>cwnd</a:t>
            </a:r>
            <a:r>
              <a:rPr lang="en-US" sz="2000" dirty="0" smtClean="0"/>
              <a:t>=5 (no </a:t>
            </a:r>
            <a:r>
              <a:rPr lang="en-US" sz="2000" dirty="0" err="1" smtClean="0"/>
              <a:t>xmit</a:t>
            </a:r>
            <a:r>
              <a:rPr lang="en-US" sz="2000" dirty="0" smtClean="0"/>
              <a:t>)</a:t>
            </a:r>
            <a:endParaRPr lang="en-US" sz="2000" dirty="0"/>
          </a:p>
          <a:p>
            <a:r>
              <a:rPr lang="en-US" sz="2000" dirty="0"/>
              <a:t>ACK </a:t>
            </a:r>
            <a:r>
              <a:rPr lang="en-US" sz="2000" dirty="0" smtClean="0"/>
              <a:t>101 </a:t>
            </a:r>
            <a:r>
              <a:rPr lang="en-US" sz="2000" dirty="0"/>
              <a:t>(due to </a:t>
            </a:r>
            <a:r>
              <a:rPr lang="en-US" sz="2000" dirty="0" smtClean="0"/>
              <a:t>107)  </a:t>
            </a:r>
            <a:r>
              <a:rPr lang="en-US" sz="2000" dirty="0" err="1"/>
              <a:t>cwnd</a:t>
            </a:r>
            <a:r>
              <a:rPr lang="en-US" sz="2000" dirty="0" smtClean="0"/>
              <a:t>=5 (no </a:t>
            </a:r>
            <a:r>
              <a:rPr lang="en-US" sz="2000" dirty="0" err="1" smtClean="0"/>
              <a:t>xmit</a:t>
            </a:r>
            <a:r>
              <a:rPr lang="en-US" sz="2000" dirty="0" smtClean="0"/>
              <a:t>)</a:t>
            </a:r>
            <a:endParaRPr lang="en-US" sz="2000" dirty="0"/>
          </a:p>
          <a:p>
            <a:r>
              <a:rPr lang="en-US" sz="2000" dirty="0"/>
              <a:t>ACK </a:t>
            </a:r>
            <a:r>
              <a:rPr lang="en-US" sz="2000" dirty="0" smtClean="0"/>
              <a:t>101 </a:t>
            </a:r>
            <a:r>
              <a:rPr lang="en-US" sz="2000" dirty="0"/>
              <a:t>(due to </a:t>
            </a:r>
            <a:r>
              <a:rPr lang="en-US" sz="2000" dirty="0" smtClean="0"/>
              <a:t>108)  </a:t>
            </a:r>
            <a:r>
              <a:rPr lang="en-US" sz="2000" dirty="0" err="1"/>
              <a:t>cwnd</a:t>
            </a:r>
            <a:r>
              <a:rPr lang="en-US" sz="2000" dirty="0" smtClean="0"/>
              <a:t>=5 (no </a:t>
            </a:r>
            <a:r>
              <a:rPr lang="en-US" sz="2000" dirty="0" err="1" smtClean="0"/>
              <a:t>xmit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ACK 101 (due to 109)  </a:t>
            </a:r>
            <a:r>
              <a:rPr lang="en-US" sz="2000" dirty="0" err="1" smtClean="0"/>
              <a:t>cwnd</a:t>
            </a:r>
            <a:r>
              <a:rPr lang="en-US" sz="2000" dirty="0" smtClean="0"/>
              <a:t>=5 (no </a:t>
            </a:r>
            <a:r>
              <a:rPr lang="en-US" sz="2000" dirty="0" err="1" smtClean="0"/>
              <a:t>xmit</a:t>
            </a:r>
            <a:r>
              <a:rPr lang="en-US" sz="2000" dirty="0" smtClean="0"/>
              <a:t>)</a:t>
            </a:r>
          </a:p>
          <a:p>
            <a:r>
              <a:rPr lang="en-US" sz="2000" dirty="0"/>
              <a:t>ACK 101 (due to </a:t>
            </a:r>
            <a:r>
              <a:rPr lang="en-US" sz="2000" dirty="0" smtClean="0"/>
              <a:t>110)  </a:t>
            </a:r>
            <a:r>
              <a:rPr lang="en-US" sz="2000" dirty="0" err="1" smtClean="0"/>
              <a:t>cwnd</a:t>
            </a:r>
            <a:r>
              <a:rPr lang="en-US" sz="2000" dirty="0" smtClean="0"/>
              <a:t>=5 (</a:t>
            </a:r>
            <a:r>
              <a:rPr lang="en-US" sz="2000" dirty="0"/>
              <a:t>no </a:t>
            </a:r>
            <a:r>
              <a:rPr lang="en-US" sz="2000" dirty="0" err="1" smtClean="0"/>
              <a:t>xmit</a:t>
            </a:r>
            <a:r>
              <a:rPr lang="en-US" sz="2000" dirty="0" smtClean="0"/>
              <a:t>)</a:t>
            </a:r>
          </a:p>
          <a:p>
            <a:r>
              <a:rPr lang="en-US" sz="2000" dirty="0">
                <a:solidFill>
                  <a:srgbClr val="0000FF"/>
                </a:solidFill>
              </a:rPr>
              <a:t>ACK </a:t>
            </a:r>
            <a:r>
              <a:rPr lang="en-US" sz="2000" dirty="0" smtClean="0">
                <a:solidFill>
                  <a:srgbClr val="0000FF"/>
                </a:solidFill>
              </a:rPr>
              <a:t>111 </a:t>
            </a:r>
            <a:r>
              <a:rPr lang="en-US" sz="2000" dirty="0">
                <a:solidFill>
                  <a:srgbClr val="0000FF"/>
                </a:solidFill>
              </a:rPr>
              <a:t>(due to </a:t>
            </a:r>
            <a:r>
              <a:rPr lang="en-US" sz="2000" dirty="0" smtClean="0">
                <a:solidFill>
                  <a:srgbClr val="0000FF"/>
                </a:solidFill>
              </a:rPr>
              <a:t>101)  </a:t>
            </a:r>
            <a:r>
              <a:rPr lang="en-US" sz="2000" dirty="0" smtClean="0">
                <a:solidFill>
                  <a:srgbClr val="0000FF"/>
                </a:solidFill>
                <a:sym typeface="Wingdings"/>
              </a:rPr>
              <a:t> only now can we transmit new packets</a:t>
            </a:r>
          </a:p>
          <a:p>
            <a:r>
              <a:rPr lang="en-US" sz="2000" dirty="0" smtClean="0">
                <a:solidFill>
                  <a:srgbClr val="FF0000"/>
                </a:solidFill>
                <a:sym typeface="Wingdings"/>
              </a:rPr>
              <a:t>Plus no packets in flight so no ACKs for another RTT</a:t>
            </a:r>
          </a:p>
        </p:txBody>
      </p:sp>
      <p:sp>
        <p:nvSpPr>
          <p:cNvPr id="4" name="Rounded Rectangular Callout 3"/>
          <p:cNvSpPr/>
          <p:nvPr/>
        </p:nvSpPr>
        <p:spPr bwMode="auto">
          <a:xfrm>
            <a:off x="5638800" y="3124200"/>
            <a:ext cx="3810000" cy="1828800"/>
          </a:xfrm>
          <a:prstGeom prst="wedgeRoundRectCallout">
            <a:avLst>
              <a:gd name="adj1" fmla="val -79947"/>
              <a:gd name="adj2" fmla="val -20632"/>
              <a:gd name="adj3" fmla="val 16667"/>
            </a:avLst>
          </a:prstGeom>
          <a:solidFill>
            <a:srgbClr val="E2E2A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 smtClean="0">
                <a:latin typeface="+mn-lt"/>
              </a:rPr>
              <a:t>Note that you do not 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>
                <a:latin typeface="+mn-lt"/>
              </a:rPr>
              <a:t>r</a:t>
            </a:r>
            <a:r>
              <a:rPr lang="en-US" sz="2400" b="0" dirty="0" smtClean="0">
                <a:latin typeface="+mn-lt"/>
              </a:rPr>
              <a:t>estart </a:t>
            </a:r>
            <a:r>
              <a:rPr lang="en-US" sz="2400" b="0" dirty="0" err="1" smtClean="0">
                <a:latin typeface="+mn-lt"/>
              </a:rPr>
              <a:t>dupACK</a:t>
            </a:r>
            <a:r>
              <a:rPr lang="en-US" sz="2400" b="0" dirty="0" smtClean="0">
                <a:latin typeface="+mn-lt"/>
              </a:rPr>
              <a:t> counter</a:t>
            </a:r>
            <a:endParaRPr lang="en-US" sz="2400" b="0" dirty="0">
              <a:latin typeface="+mn-lt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 smtClean="0">
                <a:latin typeface="+mn-lt"/>
              </a:rPr>
              <a:t>on same packet!</a:t>
            </a:r>
          </a:p>
        </p:txBody>
      </p:sp>
    </p:spTree>
    <p:extLst>
      <p:ext uri="{BB962C8B-B14F-4D97-AF65-F5344CB8AC3E}">
        <p14:creationId xmlns:p14="http://schemas.microsoft.com/office/powerpoint/2010/main" val="1175518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4" grpId="2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Fast Recovery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/>
              <a:t>Idea: Grant the sender temporary “credit” for each </a:t>
            </a:r>
            <a:r>
              <a:rPr lang="en-US" sz="2400" dirty="0" err="1" smtClean="0"/>
              <a:t>dupACK</a:t>
            </a:r>
            <a:r>
              <a:rPr lang="en-US" sz="2400" dirty="0" smtClean="0"/>
              <a:t> so as to keep packets in flight (each ACK due to arriving </a:t>
            </a:r>
            <a:r>
              <a:rPr lang="en-US" sz="2400" dirty="0" err="1" smtClean="0"/>
              <a:t>pkt</a:t>
            </a:r>
            <a:r>
              <a:rPr lang="en-US" sz="2400" dirty="0" smtClean="0"/>
              <a:t>)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If </a:t>
            </a:r>
            <a:r>
              <a:rPr lang="en-US" sz="2400" dirty="0" err="1" smtClean="0"/>
              <a:t>dupACKcount</a:t>
            </a:r>
            <a:r>
              <a:rPr lang="en-US" sz="2400" dirty="0" smtClean="0"/>
              <a:t> = 3 </a:t>
            </a:r>
          </a:p>
          <a:p>
            <a:pPr lvl="1"/>
            <a:r>
              <a:rPr lang="en-US" sz="2000" dirty="0" smtClean="0"/>
              <a:t> </a:t>
            </a:r>
            <a:r>
              <a:rPr lang="en-US" sz="2000" dirty="0" err="1" smtClean="0"/>
              <a:t>ssthresh</a:t>
            </a:r>
            <a:r>
              <a:rPr lang="en-US" sz="2000" dirty="0" smtClean="0"/>
              <a:t> = </a:t>
            </a:r>
            <a:r>
              <a:rPr lang="en-US" sz="2000" dirty="0" err="1" smtClean="0"/>
              <a:t>cwnd</a:t>
            </a:r>
            <a:r>
              <a:rPr lang="en-US" sz="2000" dirty="0" smtClean="0"/>
              <a:t>/2</a:t>
            </a:r>
          </a:p>
          <a:p>
            <a:pPr lvl="1"/>
            <a:r>
              <a:rPr lang="en-US" sz="2000" dirty="0" smtClean="0"/>
              <a:t> </a:t>
            </a:r>
            <a:r>
              <a:rPr lang="en-US" sz="2000" dirty="0" err="1"/>
              <a:t>cwnd</a:t>
            </a:r>
            <a:r>
              <a:rPr lang="en-US" sz="2000" dirty="0"/>
              <a:t> </a:t>
            </a:r>
            <a:r>
              <a:rPr lang="en-US" sz="2000" dirty="0" smtClean="0"/>
              <a:t>= </a:t>
            </a:r>
            <a:r>
              <a:rPr lang="en-US" sz="2000" dirty="0" err="1" smtClean="0"/>
              <a:t>ssthresh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+ 3</a:t>
            </a:r>
          </a:p>
          <a:p>
            <a:pPr lvl="1"/>
            <a:endParaRPr lang="en-US" sz="2000" dirty="0"/>
          </a:p>
          <a:p>
            <a:r>
              <a:rPr lang="en-US" sz="2400" dirty="0" smtClean="0">
                <a:solidFill>
                  <a:srgbClr val="FF0000"/>
                </a:solidFill>
              </a:rPr>
              <a:t>While in fast recovery</a:t>
            </a:r>
          </a:p>
          <a:p>
            <a:pPr lvl="1"/>
            <a:r>
              <a:rPr lang="en-US" sz="2000" dirty="0" err="1" smtClean="0">
                <a:solidFill>
                  <a:srgbClr val="FF0000"/>
                </a:solidFill>
              </a:rPr>
              <a:t>cwnd</a:t>
            </a:r>
            <a:r>
              <a:rPr lang="en-US" sz="2000" dirty="0" smtClean="0">
                <a:solidFill>
                  <a:srgbClr val="FF0000"/>
                </a:solidFill>
              </a:rPr>
              <a:t> = </a:t>
            </a:r>
            <a:r>
              <a:rPr lang="en-US" sz="2000" dirty="0" err="1" smtClean="0">
                <a:solidFill>
                  <a:srgbClr val="FF0000"/>
                </a:solidFill>
              </a:rPr>
              <a:t>cwnd</a:t>
            </a:r>
            <a:r>
              <a:rPr lang="en-US" sz="2000" dirty="0" smtClean="0">
                <a:solidFill>
                  <a:srgbClr val="FF0000"/>
                </a:solidFill>
              </a:rPr>
              <a:t> + 1 for </a:t>
            </a:r>
            <a:r>
              <a:rPr lang="en-US" sz="2000" dirty="0">
                <a:solidFill>
                  <a:srgbClr val="FF0000"/>
                </a:solidFill>
              </a:rPr>
              <a:t>each additional duplicate </a:t>
            </a:r>
            <a:r>
              <a:rPr lang="en-US" sz="2000" dirty="0" smtClean="0">
                <a:solidFill>
                  <a:srgbClr val="FF0000"/>
                </a:solidFill>
              </a:rPr>
              <a:t>ACK</a:t>
            </a:r>
          </a:p>
          <a:p>
            <a:pPr lvl="1"/>
            <a:endParaRPr lang="en-US" sz="2000" dirty="0" smtClean="0"/>
          </a:p>
          <a:p>
            <a:r>
              <a:rPr lang="en-US" sz="2400" dirty="0" smtClean="0"/>
              <a:t>Exit fast recovery after </a:t>
            </a:r>
            <a:r>
              <a:rPr lang="en-US" sz="2400" dirty="0"/>
              <a:t>receiving new </a:t>
            </a:r>
            <a:r>
              <a:rPr lang="en-US" sz="2400" dirty="0" smtClean="0"/>
              <a:t>ACK</a:t>
            </a:r>
          </a:p>
          <a:p>
            <a:pPr lvl="1"/>
            <a:r>
              <a:rPr lang="en-US" sz="2000" dirty="0" smtClean="0"/>
              <a:t>set </a:t>
            </a:r>
            <a:r>
              <a:rPr lang="en-US" sz="2000" dirty="0" err="1" smtClean="0">
                <a:solidFill>
                  <a:srgbClr val="FF0000"/>
                </a:solidFill>
              </a:rPr>
              <a:t>cwnd</a:t>
            </a:r>
            <a:r>
              <a:rPr lang="en-US" sz="2000" dirty="0" smtClean="0">
                <a:solidFill>
                  <a:srgbClr val="FF0000"/>
                </a:solidFill>
              </a:rPr>
              <a:t> = </a:t>
            </a:r>
            <a:r>
              <a:rPr lang="en-US" sz="2000" dirty="0" err="1" smtClean="0">
                <a:solidFill>
                  <a:srgbClr val="FF0000"/>
                </a:solidFill>
              </a:rPr>
              <a:t>ssthresh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smtClean="0"/>
              <a:t>(which had been set to </a:t>
            </a:r>
            <a:r>
              <a:rPr lang="en-US" sz="2000" dirty="0" err="1" smtClean="0"/>
              <a:t>cwnd</a:t>
            </a:r>
            <a:r>
              <a:rPr lang="en-US" sz="2000" dirty="0" smtClean="0"/>
              <a:t>/2 after loss)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30447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And Now, Kay </a:t>
            </a:r>
            <a:r>
              <a:rPr lang="en-US" dirty="0" err="1" smtClean="0"/>
              <a:t>Ousterhout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0887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a TCP connection with:</a:t>
            </a:r>
          </a:p>
          <a:p>
            <a:pPr lvl="1"/>
            <a:r>
              <a:rPr lang="en-US" dirty="0" smtClean="0"/>
              <a:t>CWND=10 packets</a:t>
            </a:r>
          </a:p>
          <a:p>
            <a:pPr lvl="1"/>
            <a:r>
              <a:rPr lang="en-US" dirty="0" smtClean="0"/>
              <a:t>Last ACK was for packet # 101</a:t>
            </a:r>
          </a:p>
          <a:p>
            <a:pPr lvl="2"/>
            <a:r>
              <a:rPr lang="en-US" dirty="0" smtClean="0"/>
              <a:t>i.e., receiver expecting next packet to have seq. no. 101</a:t>
            </a:r>
          </a:p>
          <a:p>
            <a:pPr lvl="2"/>
            <a:endParaRPr lang="en-US" dirty="0"/>
          </a:p>
          <a:p>
            <a:r>
              <a:rPr lang="en-US" dirty="0" smtClean="0"/>
              <a:t>10 packets [101, 102, 103,…, 110] are in flight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Packet 101 is dropped</a:t>
            </a:r>
          </a:p>
        </p:txBody>
      </p:sp>
    </p:spTree>
    <p:extLst>
      <p:ext uri="{BB962C8B-B14F-4D97-AF65-F5344CB8AC3E}">
        <p14:creationId xmlns:p14="http://schemas.microsoft.com/office/powerpoint/2010/main" val="2006271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ACK 101 (due to 102)  </a:t>
            </a:r>
            <a:r>
              <a:rPr lang="en-US" sz="2000" dirty="0" err="1" smtClean="0"/>
              <a:t>cwnd</a:t>
            </a:r>
            <a:r>
              <a:rPr lang="en-US" sz="2000" dirty="0" smtClean="0"/>
              <a:t>=10  dup#1</a:t>
            </a:r>
            <a:endParaRPr lang="en-US" sz="2000" dirty="0"/>
          </a:p>
          <a:p>
            <a:r>
              <a:rPr lang="en-US" sz="2000" dirty="0" smtClean="0"/>
              <a:t>ACK 101 (due to 103)  </a:t>
            </a:r>
            <a:r>
              <a:rPr lang="en-US" sz="2000" dirty="0" err="1" smtClean="0"/>
              <a:t>cwnd</a:t>
            </a:r>
            <a:r>
              <a:rPr lang="en-US" sz="2000" dirty="0" smtClean="0"/>
              <a:t>=10  dup#2</a:t>
            </a:r>
          </a:p>
          <a:p>
            <a:r>
              <a:rPr lang="en-US" sz="2000" dirty="0" smtClean="0"/>
              <a:t>ACK 101 (due to 104)  </a:t>
            </a:r>
            <a:r>
              <a:rPr lang="en-US" sz="2000" dirty="0" err="1" smtClean="0"/>
              <a:t>cwnd</a:t>
            </a:r>
            <a:r>
              <a:rPr lang="en-US" sz="2000" dirty="0" smtClean="0"/>
              <a:t>=10  dup#3</a:t>
            </a:r>
          </a:p>
          <a:p>
            <a:r>
              <a:rPr lang="en-US" sz="2000" dirty="0" smtClean="0">
                <a:solidFill>
                  <a:srgbClr val="0000FF"/>
                </a:solidFill>
              </a:rPr>
              <a:t>REXMIT 101 </a:t>
            </a:r>
            <a:r>
              <a:rPr lang="en-US" sz="2000" dirty="0" err="1" smtClean="0">
                <a:solidFill>
                  <a:srgbClr val="0000FF"/>
                </a:solidFill>
              </a:rPr>
              <a:t>ssthresh</a:t>
            </a:r>
            <a:r>
              <a:rPr lang="en-US" sz="2000" dirty="0" smtClean="0">
                <a:solidFill>
                  <a:srgbClr val="0000FF"/>
                </a:solidFill>
              </a:rPr>
              <a:t>=5  </a:t>
            </a:r>
            <a:r>
              <a:rPr lang="en-US" sz="2000" dirty="0" err="1" smtClean="0">
                <a:solidFill>
                  <a:srgbClr val="0000FF"/>
                </a:solidFill>
              </a:rPr>
              <a:t>cwnd</a:t>
            </a:r>
            <a:r>
              <a:rPr lang="en-US" sz="2000" dirty="0" smtClean="0">
                <a:solidFill>
                  <a:srgbClr val="0000FF"/>
                </a:solidFill>
              </a:rPr>
              <a:t>= 8 (5+3)</a:t>
            </a:r>
          </a:p>
          <a:p>
            <a:r>
              <a:rPr lang="en-US" sz="2000" dirty="0" smtClean="0"/>
              <a:t>ACK 101 (due to 105)  </a:t>
            </a:r>
            <a:r>
              <a:rPr lang="en-US" sz="2000" dirty="0" err="1" smtClean="0">
                <a:solidFill>
                  <a:srgbClr val="FF0000"/>
                </a:solidFill>
              </a:rPr>
              <a:t>cwnd</a:t>
            </a:r>
            <a:r>
              <a:rPr lang="en-US" sz="2000" dirty="0" smtClean="0">
                <a:solidFill>
                  <a:srgbClr val="FF0000"/>
                </a:solidFill>
              </a:rPr>
              <a:t>= 9 </a:t>
            </a:r>
            <a:r>
              <a:rPr lang="en-US" sz="2000" dirty="0" smtClean="0"/>
              <a:t>(no </a:t>
            </a:r>
            <a:r>
              <a:rPr lang="en-US" sz="2000" dirty="0" err="1" smtClean="0"/>
              <a:t>xmit</a:t>
            </a:r>
            <a:r>
              <a:rPr lang="en-US" sz="2000" dirty="0" smtClean="0"/>
              <a:t>)</a:t>
            </a:r>
          </a:p>
          <a:p>
            <a:r>
              <a:rPr lang="en-US" sz="2000" dirty="0"/>
              <a:t>ACK </a:t>
            </a:r>
            <a:r>
              <a:rPr lang="en-US" sz="2000" dirty="0" smtClean="0"/>
              <a:t>101 </a:t>
            </a:r>
            <a:r>
              <a:rPr lang="en-US" sz="2000" dirty="0"/>
              <a:t>(due to </a:t>
            </a:r>
            <a:r>
              <a:rPr lang="en-US" sz="2000" dirty="0" smtClean="0"/>
              <a:t>106)  </a:t>
            </a:r>
            <a:r>
              <a:rPr lang="en-US" sz="2000" dirty="0" err="1"/>
              <a:t>cwnd</a:t>
            </a:r>
            <a:r>
              <a:rPr lang="en-US" sz="2000" dirty="0" smtClean="0"/>
              <a:t>=10 (no </a:t>
            </a:r>
            <a:r>
              <a:rPr lang="en-US" sz="2000" dirty="0" err="1" smtClean="0"/>
              <a:t>xmit</a:t>
            </a:r>
            <a:r>
              <a:rPr lang="en-US" sz="2000" dirty="0" smtClean="0"/>
              <a:t>)</a:t>
            </a:r>
            <a:endParaRPr lang="en-US" sz="2000" dirty="0"/>
          </a:p>
          <a:p>
            <a:r>
              <a:rPr lang="en-US" sz="2000" dirty="0"/>
              <a:t>ACK </a:t>
            </a:r>
            <a:r>
              <a:rPr lang="en-US" sz="2000" dirty="0" smtClean="0"/>
              <a:t>101 </a:t>
            </a:r>
            <a:r>
              <a:rPr lang="en-US" sz="2000" dirty="0"/>
              <a:t>(due to </a:t>
            </a:r>
            <a:r>
              <a:rPr lang="en-US" sz="2000" dirty="0" smtClean="0"/>
              <a:t>107)  </a:t>
            </a:r>
            <a:r>
              <a:rPr lang="en-US" sz="2000" dirty="0" err="1"/>
              <a:t>cwnd</a:t>
            </a:r>
            <a:r>
              <a:rPr lang="en-US" sz="2000" dirty="0" smtClean="0"/>
              <a:t>=11 (</a:t>
            </a:r>
            <a:r>
              <a:rPr lang="en-US" sz="2000" dirty="0" err="1" smtClean="0"/>
              <a:t>xmit</a:t>
            </a:r>
            <a:r>
              <a:rPr lang="en-US" sz="2000" dirty="0" smtClean="0"/>
              <a:t> 111)</a:t>
            </a:r>
            <a:endParaRPr lang="en-US" sz="2000" dirty="0"/>
          </a:p>
          <a:p>
            <a:r>
              <a:rPr lang="en-US" sz="2000" dirty="0"/>
              <a:t>ACK </a:t>
            </a:r>
            <a:r>
              <a:rPr lang="en-US" sz="2000" dirty="0" smtClean="0"/>
              <a:t>101 </a:t>
            </a:r>
            <a:r>
              <a:rPr lang="en-US" sz="2000" dirty="0"/>
              <a:t>(due to </a:t>
            </a:r>
            <a:r>
              <a:rPr lang="en-US" sz="2000" dirty="0" smtClean="0"/>
              <a:t>108)  </a:t>
            </a:r>
            <a:r>
              <a:rPr lang="en-US" sz="2000" dirty="0" err="1"/>
              <a:t>cwnd</a:t>
            </a:r>
            <a:r>
              <a:rPr lang="en-US" sz="2000" dirty="0" smtClean="0"/>
              <a:t>=12 (</a:t>
            </a:r>
            <a:r>
              <a:rPr lang="en-US" sz="2000" dirty="0" err="1" smtClean="0"/>
              <a:t>xmit</a:t>
            </a:r>
            <a:r>
              <a:rPr lang="en-US" sz="2000" dirty="0" smtClean="0"/>
              <a:t> 112)</a:t>
            </a:r>
          </a:p>
          <a:p>
            <a:r>
              <a:rPr lang="en-US" sz="2000" dirty="0" smtClean="0"/>
              <a:t>ACK 101 (due to 109)  </a:t>
            </a:r>
            <a:r>
              <a:rPr lang="en-US" sz="2000" dirty="0" err="1" smtClean="0"/>
              <a:t>cwnd</a:t>
            </a:r>
            <a:r>
              <a:rPr lang="en-US" sz="2000" dirty="0" smtClean="0"/>
              <a:t>=13 (</a:t>
            </a:r>
            <a:r>
              <a:rPr lang="en-US" sz="2000" dirty="0" err="1" smtClean="0"/>
              <a:t>xmit</a:t>
            </a:r>
            <a:r>
              <a:rPr lang="en-US" sz="2000" dirty="0" smtClean="0"/>
              <a:t> 113)</a:t>
            </a:r>
          </a:p>
          <a:p>
            <a:r>
              <a:rPr lang="en-US" sz="2000" dirty="0"/>
              <a:t>ACK 101 (due to </a:t>
            </a:r>
            <a:r>
              <a:rPr lang="en-US" sz="2000" dirty="0" smtClean="0"/>
              <a:t>110)  </a:t>
            </a:r>
            <a:r>
              <a:rPr lang="en-US" sz="2000" dirty="0" err="1"/>
              <a:t>cwnd</a:t>
            </a:r>
            <a:r>
              <a:rPr lang="en-US" sz="2000" dirty="0" smtClean="0"/>
              <a:t>=14 (</a:t>
            </a:r>
            <a:r>
              <a:rPr lang="en-US" sz="2000" dirty="0" err="1" smtClean="0"/>
              <a:t>xmit</a:t>
            </a:r>
            <a:r>
              <a:rPr lang="en-US" sz="2000" dirty="0" smtClean="0"/>
              <a:t> 114)</a:t>
            </a:r>
          </a:p>
          <a:p>
            <a:r>
              <a:rPr lang="en-US" sz="2000" dirty="0">
                <a:solidFill>
                  <a:srgbClr val="0000FF"/>
                </a:solidFill>
              </a:rPr>
              <a:t>ACK </a:t>
            </a:r>
            <a:r>
              <a:rPr lang="en-US" sz="2000" dirty="0" smtClean="0">
                <a:solidFill>
                  <a:srgbClr val="0000FF"/>
                </a:solidFill>
              </a:rPr>
              <a:t>111 </a:t>
            </a:r>
            <a:r>
              <a:rPr lang="en-US" sz="2000" dirty="0">
                <a:solidFill>
                  <a:srgbClr val="0000FF"/>
                </a:solidFill>
              </a:rPr>
              <a:t>(due to </a:t>
            </a:r>
            <a:r>
              <a:rPr lang="en-US" sz="2000" dirty="0" smtClean="0">
                <a:solidFill>
                  <a:srgbClr val="0000FF"/>
                </a:solidFill>
              </a:rPr>
              <a:t>101) </a:t>
            </a:r>
            <a:r>
              <a:rPr lang="en-US" sz="2000" dirty="0" err="1" smtClean="0">
                <a:solidFill>
                  <a:srgbClr val="0000FF"/>
                </a:solidFill>
              </a:rPr>
              <a:t>cwnd</a:t>
            </a:r>
            <a:r>
              <a:rPr lang="en-US" sz="2000" dirty="0" smtClean="0">
                <a:solidFill>
                  <a:srgbClr val="0000FF"/>
                </a:solidFill>
              </a:rPr>
              <a:t> = 5 (</a:t>
            </a:r>
            <a:r>
              <a:rPr lang="en-US" sz="2000" dirty="0" err="1" smtClean="0">
                <a:solidFill>
                  <a:srgbClr val="0000FF"/>
                </a:solidFill>
              </a:rPr>
              <a:t>xmit</a:t>
            </a:r>
            <a:r>
              <a:rPr lang="en-US" sz="2000" dirty="0" smtClean="0">
                <a:solidFill>
                  <a:srgbClr val="0000FF"/>
                </a:solidFill>
              </a:rPr>
              <a:t> 115)  </a:t>
            </a:r>
            <a:r>
              <a:rPr lang="en-US" sz="2000" dirty="0" smtClean="0">
                <a:solidFill>
                  <a:srgbClr val="0000FF"/>
                </a:solidFill>
                <a:sym typeface="Wingdings"/>
              </a:rPr>
              <a:t> exiting fast recovery</a:t>
            </a:r>
          </a:p>
          <a:p>
            <a:r>
              <a:rPr lang="en-US" sz="2000" dirty="0" smtClean="0">
                <a:solidFill>
                  <a:srgbClr val="FF0000"/>
                </a:solidFill>
                <a:sym typeface="Wingdings"/>
              </a:rPr>
              <a:t>Packets 111-114 already in flight (and now sending 115)</a:t>
            </a:r>
          </a:p>
          <a:p>
            <a:r>
              <a:rPr lang="en-US" sz="2000" dirty="0" smtClean="0">
                <a:sym typeface="Wingdings"/>
              </a:rPr>
              <a:t>ACK 112 (due to 111) </a:t>
            </a:r>
            <a:r>
              <a:rPr lang="en-US" sz="2000" dirty="0" err="1" smtClean="0">
                <a:sym typeface="Wingdings"/>
              </a:rPr>
              <a:t>cwnd</a:t>
            </a:r>
            <a:r>
              <a:rPr lang="en-US" sz="2000" dirty="0" smtClean="0">
                <a:sym typeface="Wingdings"/>
              </a:rPr>
              <a:t> = 5 + 1/5   back in congestion avoidance</a:t>
            </a:r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771552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Why AIMD?</a:t>
            </a:r>
          </a:p>
        </p:txBody>
      </p:sp>
      <p:sp>
        <p:nvSpPr>
          <p:cNvPr id="109571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In what follows refer to </a:t>
            </a:r>
            <a:r>
              <a:rPr lang="en-US" dirty="0" err="1">
                <a:latin typeface="Arial" charset="0"/>
              </a:rPr>
              <a:t>cwnd</a:t>
            </a:r>
            <a:r>
              <a:rPr lang="en-US" dirty="0">
                <a:latin typeface="Arial" charset="0"/>
              </a:rPr>
              <a:t> in units of MSS</a:t>
            </a:r>
          </a:p>
        </p:txBody>
      </p:sp>
      <p:sp>
        <p:nvSpPr>
          <p:cNvPr id="10956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1B8FBB6F-1854-7946-989E-03D5DDDCB547}" type="slidenum">
              <a:rPr lang="en-US" sz="1400" b="0">
                <a:latin typeface="Times New Roman" charset="0"/>
              </a:rPr>
              <a:pPr eaLnBrk="1" hangingPunct="1"/>
              <a:t>5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005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Reality Of Congestion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9226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1225" y="3149600"/>
            <a:ext cx="771525" cy="446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6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5225" y="2746375"/>
            <a:ext cx="771525" cy="446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6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1038" y="3957638"/>
            <a:ext cx="769937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6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1113" y="2276475"/>
            <a:ext cx="769937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6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3300" y="4159250"/>
            <a:ext cx="771525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65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9113" y="3419475"/>
            <a:ext cx="769937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66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3113" y="3351213"/>
            <a:ext cx="769937" cy="446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67" name="Picture 1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881313"/>
            <a:ext cx="827088" cy="725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68" name="Picture 12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0813" y="4159250"/>
            <a:ext cx="825500" cy="725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69" name="Picture 13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925" y="4697413"/>
            <a:ext cx="825500" cy="725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70" name="Picture 1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5113" y="2141538"/>
            <a:ext cx="827087" cy="725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71" name="Picture 15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5150" y="4764088"/>
            <a:ext cx="827088" cy="725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72" name="Picture 16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1375" y="1738313"/>
            <a:ext cx="827088" cy="725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73" name="Picture 17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7413" y="3351213"/>
            <a:ext cx="827087" cy="72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992274" name="Line 18"/>
          <p:cNvSpPr>
            <a:spLocks noChangeShapeType="1"/>
          </p:cNvSpPr>
          <p:nvPr/>
        </p:nvSpPr>
        <p:spPr bwMode="auto">
          <a:xfrm flipV="1">
            <a:off x="2874963" y="3082925"/>
            <a:ext cx="830262" cy="26828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75" name="Line 19"/>
          <p:cNvSpPr>
            <a:spLocks noChangeShapeType="1"/>
          </p:cNvSpPr>
          <p:nvPr/>
        </p:nvSpPr>
        <p:spPr bwMode="auto">
          <a:xfrm flipV="1">
            <a:off x="4397375" y="2544763"/>
            <a:ext cx="831850" cy="26987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76" name="Line 20"/>
          <p:cNvSpPr>
            <a:spLocks noChangeShapeType="1"/>
          </p:cNvSpPr>
          <p:nvPr/>
        </p:nvSpPr>
        <p:spPr bwMode="auto">
          <a:xfrm>
            <a:off x="1905000" y="3419475"/>
            <a:ext cx="346075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77" name="Line 21"/>
          <p:cNvSpPr>
            <a:spLocks noChangeShapeType="1"/>
          </p:cNvSpPr>
          <p:nvPr/>
        </p:nvSpPr>
        <p:spPr bwMode="auto">
          <a:xfrm flipV="1">
            <a:off x="2043113" y="3554413"/>
            <a:ext cx="346075" cy="60483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78" name="Line 22"/>
          <p:cNvSpPr>
            <a:spLocks noChangeShapeType="1"/>
          </p:cNvSpPr>
          <p:nvPr/>
        </p:nvSpPr>
        <p:spPr bwMode="auto">
          <a:xfrm>
            <a:off x="3567113" y="2679700"/>
            <a:ext cx="207962" cy="1349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79" name="Line 23"/>
          <p:cNvSpPr>
            <a:spLocks noChangeShapeType="1"/>
          </p:cNvSpPr>
          <p:nvPr/>
        </p:nvSpPr>
        <p:spPr bwMode="auto">
          <a:xfrm>
            <a:off x="2874963" y="3486150"/>
            <a:ext cx="484187" cy="47148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80" name="Line 24"/>
          <p:cNvSpPr>
            <a:spLocks noChangeShapeType="1"/>
          </p:cNvSpPr>
          <p:nvPr/>
        </p:nvSpPr>
        <p:spPr bwMode="auto">
          <a:xfrm flipV="1">
            <a:off x="3843338" y="3756025"/>
            <a:ext cx="554037" cy="26828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81" name="Line 25"/>
          <p:cNvSpPr>
            <a:spLocks noChangeShapeType="1"/>
          </p:cNvSpPr>
          <p:nvPr/>
        </p:nvSpPr>
        <p:spPr bwMode="auto">
          <a:xfrm>
            <a:off x="4329113" y="3082925"/>
            <a:ext cx="276225" cy="3365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82" name="Line 26"/>
          <p:cNvSpPr>
            <a:spLocks noChangeShapeType="1"/>
          </p:cNvSpPr>
          <p:nvPr/>
        </p:nvSpPr>
        <p:spPr bwMode="auto">
          <a:xfrm>
            <a:off x="4951413" y="3486150"/>
            <a:ext cx="9017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83" name="Line 27"/>
          <p:cNvSpPr>
            <a:spLocks noChangeShapeType="1"/>
          </p:cNvSpPr>
          <p:nvPr/>
        </p:nvSpPr>
        <p:spPr bwMode="auto">
          <a:xfrm>
            <a:off x="5713413" y="2613025"/>
            <a:ext cx="415925" cy="73818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84" name="Line 28"/>
          <p:cNvSpPr>
            <a:spLocks noChangeShapeType="1"/>
          </p:cNvSpPr>
          <p:nvPr/>
        </p:nvSpPr>
        <p:spPr bwMode="auto">
          <a:xfrm>
            <a:off x="3983038" y="4225925"/>
            <a:ext cx="830262" cy="6667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85" name="Line 29"/>
          <p:cNvSpPr>
            <a:spLocks noChangeShapeType="1"/>
          </p:cNvSpPr>
          <p:nvPr/>
        </p:nvSpPr>
        <p:spPr bwMode="auto">
          <a:xfrm flipV="1">
            <a:off x="5507038" y="3756025"/>
            <a:ext cx="554037" cy="4699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86" name="Line 30"/>
          <p:cNvSpPr>
            <a:spLocks noChangeShapeType="1"/>
          </p:cNvSpPr>
          <p:nvPr/>
        </p:nvSpPr>
        <p:spPr bwMode="auto">
          <a:xfrm>
            <a:off x="4883150" y="3822700"/>
            <a:ext cx="207963" cy="3365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87" name="Line 31"/>
          <p:cNvSpPr>
            <a:spLocks noChangeShapeType="1"/>
          </p:cNvSpPr>
          <p:nvPr/>
        </p:nvSpPr>
        <p:spPr bwMode="auto">
          <a:xfrm flipV="1">
            <a:off x="3567113" y="4360863"/>
            <a:ext cx="0" cy="3365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88" name="Line 32"/>
          <p:cNvSpPr>
            <a:spLocks noChangeShapeType="1"/>
          </p:cNvSpPr>
          <p:nvPr/>
        </p:nvSpPr>
        <p:spPr bwMode="auto">
          <a:xfrm flipH="1" flipV="1">
            <a:off x="5507038" y="4562475"/>
            <a:ext cx="346075" cy="26828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89" name="Line 33"/>
          <p:cNvSpPr>
            <a:spLocks noChangeShapeType="1"/>
          </p:cNvSpPr>
          <p:nvPr/>
        </p:nvSpPr>
        <p:spPr bwMode="auto">
          <a:xfrm flipH="1" flipV="1">
            <a:off x="6545263" y="3621088"/>
            <a:ext cx="692150" cy="201612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90" name="Freeform 34"/>
          <p:cNvSpPr>
            <a:spLocks/>
          </p:cNvSpPr>
          <p:nvPr/>
        </p:nvSpPr>
        <p:spPr bwMode="auto">
          <a:xfrm>
            <a:off x="2043113" y="3419475"/>
            <a:ext cx="3856037" cy="1512888"/>
          </a:xfrm>
          <a:custGeom>
            <a:avLst/>
            <a:gdLst>
              <a:gd name="T0" fmla="*/ 0 w 2672"/>
              <a:gd name="T1" fmla="*/ 528 h 1080"/>
              <a:gd name="T2" fmla="*/ 240 w 2672"/>
              <a:gd name="T3" fmla="*/ 96 h 1080"/>
              <a:gd name="T4" fmla="*/ 576 w 2672"/>
              <a:gd name="T5" fmla="*/ 48 h 1080"/>
              <a:gd name="T6" fmla="*/ 912 w 2672"/>
              <a:gd name="T7" fmla="*/ 384 h 1080"/>
              <a:gd name="T8" fmla="*/ 1392 w 2672"/>
              <a:gd name="T9" fmla="*/ 576 h 1080"/>
              <a:gd name="T10" fmla="*/ 2160 w 2672"/>
              <a:gd name="T11" fmla="*/ 624 h 1080"/>
              <a:gd name="T12" fmla="*/ 2592 w 2672"/>
              <a:gd name="T13" fmla="*/ 1008 h 1080"/>
              <a:gd name="T14" fmla="*/ 2640 w 2672"/>
              <a:gd name="T15" fmla="*/ 1056 h 10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672" h="1080">
                <a:moveTo>
                  <a:pt x="0" y="528"/>
                </a:moveTo>
                <a:cubicBezTo>
                  <a:pt x="72" y="352"/>
                  <a:pt x="144" y="176"/>
                  <a:pt x="240" y="96"/>
                </a:cubicBezTo>
                <a:cubicBezTo>
                  <a:pt x="336" y="16"/>
                  <a:pt x="464" y="0"/>
                  <a:pt x="576" y="48"/>
                </a:cubicBezTo>
                <a:cubicBezTo>
                  <a:pt x="688" y="96"/>
                  <a:pt x="776" y="296"/>
                  <a:pt x="912" y="384"/>
                </a:cubicBezTo>
                <a:cubicBezTo>
                  <a:pt x="1048" y="472"/>
                  <a:pt x="1184" y="536"/>
                  <a:pt x="1392" y="576"/>
                </a:cubicBezTo>
                <a:cubicBezTo>
                  <a:pt x="1600" y="616"/>
                  <a:pt x="1960" y="552"/>
                  <a:pt x="2160" y="624"/>
                </a:cubicBezTo>
                <a:cubicBezTo>
                  <a:pt x="2360" y="696"/>
                  <a:pt x="2512" y="936"/>
                  <a:pt x="2592" y="1008"/>
                </a:cubicBezTo>
                <a:cubicBezTo>
                  <a:pt x="2672" y="1080"/>
                  <a:pt x="2656" y="1068"/>
                  <a:pt x="2640" y="1056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91" name="Freeform 35"/>
          <p:cNvSpPr>
            <a:spLocks/>
          </p:cNvSpPr>
          <p:nvPr/>
        </p:nvSpPr>
        <p:spPr bwMode="auto">
          <a:xfrm>
            <a:off x="1905000" y="3262313"/>
            <a:ext cx="5402263" cy="750887"/>
          </a:xfrm>
          <a:custGeom>
            <a:avLst/>
            <a:gdLst>
              <a:gd name="T0" fmla="*/ 0 w 3744"/>
              <a:gd name="T1" fmla="*/ 112 h 536"/>
              <a:gd name="T2" fmla="*/ 672 w 3744"/>
              <a:gd name="T3" fmla="*/ 64 h 536"/>
              <a:gd name="T4" fmla="*/ 1104 w 3744"/>
              <a:gd name="T5" fmla="*/ 496 h 536"/>
              <a:gd name="T6" fmla="*/ 1680 w 3744"/>
              <a:gd name="T7" fmla="*/ 304 h 536"/>
              <a:gd name="T8" fmla="*/ 1968 w 3744"/>
              <a:gd name="T9" fmla="*/ 160 h 536"/>
              <a:gd name="T10" fmla="*/ 3024 w 3744"/>
              <a:gd name="T11" fmla="*/ 112 h 536"/>
              <a:gd name="T12" fmla="*/ 3744 w 3744"/>
              <a:gd name="T13" fmla="*/ 352 h 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744" h="536">
                <a:moveTo>
                  <a:pt x="0" y="112"/>
                </a:moveTo>
                <a:cubicBezTo>
                  <a:pt x="244" y="56"/>
                  <a:pt x="488" y="0"/>
                  <a:pt x="672" y="64"/>
                </a:cubicBezTo>
                <a:cubicBezTo>
                  <a:pt x="856" y="128"/>
                  <a:pt x="936" y="456"/>
                  <a:pt x="1104" y="496"/>
                </a:cubicBezTo>
                <a:cubicBezTo>
                  <a:pt x="1272" y="536"/>
                  <a:pt x="1536" y="360"/>
                  <a:pt x="1680" y="304"/>
                </a:cubicBezTo>
                <a:cubicBezTo>
                  <a:pt x="1824" y="248"/>
                  <a:pt x="1744" y="192"/>
                  <a:pt x="1968" y="160"/>
                </a:cubicBezTo>
                <a:cubicBezTo>
                  <a:pt x="2192" y="128"/>
                  <a:pt x="2728" y="80"/>
                  <a:pt x="3024" y="112"/>
                </a:cubicBezTo>
                <a:cubicBezTo>
                  <a:pt x="3320" y="144"/>
                  <a:pt x="3532" y="248"/>
                  <a:pt x="3744" y="352"/>
                </a:cubicBezTo>
              </a:path>
            </a:pathLst>
          </a:custGeom>
          <a:noFill/>
          <a:ln w="38100" cap="flat" cmpd="sng">
            <a:solidFill>
              <a:srgbClr val="CC0000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92" name="Freeform 36"/>
          <p:cNvSpPr>
            <a:spLocks/>
          </p:cNvSpPr>
          <p:nvPr/>
        </p:nvSpPr>
        <p:spPr bwMode="auto">
          <a:xfrm>
            <a:off x="3475038" y="2343150"/>
            <a:ext cx="2943225" cy="2352675"/>
          </a:xfrm>
          <a:custGeom>
            <a:avLst/>
            <a:gdLst>
              <a:gd name="T0" fmla="*/ 64 w 2040"/>
              <a:gd name="T1" fmla="*/ 1680 h 1680"/>
              <a:gd name="T2" fmla="*/ 64 w 2040"/>
              <a:gd name="T3" fmla="*/ 1440 h 1680"/>
              <a:gd name="T4" fmla="*/ 208 w 2040"/>
              <a:gd name="T5" fmla="*/ 1392 h 1680"/>
              <a:gd name="T6" fmla="*/ 1312 w 2040"/>
              <a:gd name="T7" fmla="*/ 1440 h 1680"/>
              <a:gd name="T8" fmla="*/ 1984 w 2040"/>
              <a:gd name="T9" fmla="*/ 912 h 1680"/>
              <a:gd name="T10" fmla="*/ 1648 w 2040"/>
              <a:gd name="T11" fmla="*/ 240 h 1680"/>
              <a:gd name="T12" fmla="*/ 1792 w 2040"/>
              <a:gd name="T13" fmla="*/ 0 h 1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40" h="1680">
                <a:moveTo>
                  <a:pt x="64" y="1680"/>
                </a:moveTo>
                <a:cubicBezTo>
                  <a:pt x="52" y="1584"/>
                  <a:pt x="40" y="1488"/>
                  <a:pt x="64" y="1440"/>
                </a:cubicBezTo>
                <a:cubicBezTo>
                  <a:pt x="88" y="1392"/>
                  <a:pt x="0" y="1392"/>
                  <a:pt x="208" y="1392"/>
                </a:cubicBezTo>
                <a:cubicBezTo>
                  <a:pt x="416" y="1392"/>
                  <a:pt x="1016" y="1520"/>
                  <a:pt x="1312" y="1440"/>
                </a:cubicBezTo>
                <a:cubicBezTo>
                  <a:pt x="1608" y="1360"/>
                  <a:pt x="1928" y="1112"/>
                  <a:pt x="1984" y="912"/>
                </a:cubicBezTo>
                <a:cubicBezTo>
                  <a:pt x="2040" y="712"/>
                  <a:pt x="1680" y="392"/>
                  <a:pt x="1648" y="240"/>
                </a:cubicBezTo>
                <a:cubicBezTo>
                  <a:pt x="1616" y="88"/>
                  <a:pt x="1704" y="44"/>
                  <a:pt x="1792" y="0"/>
                </a:cubicBezTo>
              </a:path>
            </a:pathLst>
          </a:custGeom>
          <a:noFill/>
          <a:ln w="38100" cap="flat" cmpd="sng">
            <a:solidFill>
              <a:srgbClr val="008000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93" name="Freeform 37"/>
          <p:cNvSpPr>
            <a:spLocks/>
          </p:cNvSpPr>
          <p:nvPr/>
        </p:nvSpPr>
        <p:spPr bwMode="auto">
          <a:xfrm>
            <a:off x="3705225" y="2679700"/>
            <a:ext cx="3671888" cy="941388"/>
          </a:xfrm>
          <a:custGeom>
            <a:avLst/>
            <a:gdLst>
              <a:gd name="T0" fmla="*/ 0 w 2544"/>
              <a:gd name="T1" fmla="*/ 0 h 672"/>
              <a:gd name="T2" fmla="*/ 576 w 2544"/>
              <a:gd name="T3" fmla="*/ 288 h 672"/>
              <a:gd name="T4" fmla="*/ 672 w 2544"/>
              <a:gd name="T5" fmla="*/ 480 h 672"/>
              <a:gd name="T6" fmla="*/ 1680 w 2544"/>
              <a:gd name="T7" fmla="*/ 432 h 672"/>
              <a:gd name="T8" fmla="*/ 2544 w 2544"/>
              <a:gd name="T9" fmla="*/ 672 h 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4" h="672">
                <a:moveTo>
                  <a:pt x="0" y="0"/>
                </a:moveTo>
                <a:cubicBezTo>
                  <a:pt x="232" y="104"/>
                  <a:pt x="464" y="208"/>
                  <a:pt x="576" y="288"/>
                </a:cubicBezTo>
                <a:cubicBezTo>
                  <a:pt x="688" y="368"/>
                  <a:pt x="488" y="456"/>
                  <a:pt x="672" y="480"/>
                </a:cubicBezTo>
                <a:cubicBezTo>
                  <a:pt x="856" y="504"/>
                  <a:pt x="1368" y="400"/>
                  <a:pt x="1680" y="432"/>
                </a:cubicBezTo>
                <a:cubicBezTo>
                  <a:pt x="1992" y="464"/>
                  <a:pt x="2268" y="568"/>
                  <a:pt x="2544" y="672"/>
                </a:cubicBezTo>
              </a:path>
            </a:pathLst>
          </a:custGeom>
          <a:noFill/>
          <a:ln w="38100" cap="flat" cmpd="sng">
            <a:solidFill>
              <a:srgbClr val="CC9900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96" name="Text Box 40"/>
          <p:cNvSpPr txBox="1">
            <a:spLocks noChangeArrowheads="1"/>
          </p:cNvSpPr>
          <p:nvPr/>
        </p:nvSpPr>
        <p:spPr bwMode="auto">
          <a:xfrm>
            <a:off x="762000" y="5771679"/>
            <a:ext cx="7772400" cy="705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000" dirty="0">
                <a:latin typeface="+mn-lt"/>
              </a:rPr>
              <a:t>Congestion control is a resource allocation problem involving many flows, many links, and complicated global dynamics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488877" y="3581400"/>
            <a:ext cx="7433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+mn-lt"/>
              </a:rPr>
              <a:t>1Gbps</a:t>
            </a:r>
            <a:endParaRPr lang="en-US" sz="1400" dirty="0">
              <a:latin typeface="+mn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886200" y="4343400"/>
            <a:ext cx="9529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+mn-lt"/>
              </a:rPr>
              <a:t>600Mbps</a:t>
            </a:r>
            <a:endParaRPr lang="en-US" sz="1400" dirty="0">
              <a:latin typeface="+mn-lt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124050" y="3429000"/>
            <a:ext cx="7433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+mn-lt"/>
              </a:rPr>
              <a:t>1Gbps</a:t>
            </a:r>
            <a:endParaRPr lang="en-US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25662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9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9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9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9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2290" grpId="0" animBg="1"/>
      <p:bldP spid="992291" grpId="0" animBg="1"/>
      <p:bldP spid="992292" grpId="0" animBg="1"/>
      <p:bldP spid="99229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is too complicated</a:t>
            </a:r>
            <a:r>
              <a:rPr lang="is-IS" dirty="0" smtClean="0"/>
              <a:t>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Goal:</a:t>
            </a:r>
          </a:p>
          <a:p>
            <a:pPr lvl="1"/>
            <a:r>
              <a:rPr lang="en-US" dirty="0" smtClean="0"/>
              <a:t>Avoid overloading links, but don’t waste bandwidth</a:t>
            </a:r>
          </a:p>
          <a:p>
            <a:pPr lvl="1"/>
            <a:endParaRPr lang="en-US" dirty="0"/>
          </a:p>
          <a:p>
            <a:r>
              <a:rPr lang="en-US" dirty="0" smtClean="0"/>
              <a:t>Must do so in the presence of</a:t>
            </a:r>
          </a:p>
          <a:p>
            <a:pPr lvl="1"/>
            <a:r>
              <a:rPr lang="en-US" dirty="0" smtClean="0"/>
              <a:t>Many competing flows</a:t>
            </a:r>
          </a:p>
          <a:p>
            <a:pPr lvl="1"/>
            <a:r>
              <a:rPr lang="en-US" dirty="0" smtClean="0"/>
              <a:t>Dynamic conditions (flows arriving, leaving)</a:t>
            </a:r>
          </a:p>
          <a:p>
            <a:pPr lvl="1"/>
            <a:r>
              <a:rPr lang="en-US" dirty="0" smtClean="0"/>
              <a:t>Complicated topology</a:t>
            </a:r>
          </a:p>
          <a:p>
            <a:pPr lvl="1"/>
            <a:r>
              <a:rPr lang="en-US" dirty="0" smtClean="0"/>
              <a:t>Limited visibility</a:t>
            </a:r>
          </a:p>
          <a:p>
            <a:pPr lvl="1"/>
            <a:endParaRPr lang="en-US" dirty="0"/>
          </a:p>
          <a:p>
            <a:r>
              <a:rPr lang="en-US" dirty="0" smtClean="0"/>
              <a:t>How do you think about such a problem?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71954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Modularity is not just for design</a:t>
            </a:r>
            <a:r>
              <a:rPr lang="is-IS" dirty="0" smtClean="0"/>
              <a:t>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a lesson in how to think!</a:t>
            </a:r>
          </a:p>
          <a:p>
            <a:endParaRPr lang="en-US" dirty="0"/>
          </a:p>
          <a:p>
            <a:r>
              <a:rPr lang="en-US" dirty="0" smtClean="0"/>
              <a:t>Break problems into </a:t>
            </a:r>
            <a:r>
              <a:rPr lang="en-US" dirty="0" err="1" smtClean="0"/>
              <a:t>subproblems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Gain insight into the </a:t>
            </a:r>
            <a:r>
              <a:rPr lang="en-US" dirty="0" err="1" smtClean="0"/>
              <a:t>subproblems</a:t>
            </a:r>
            <a:r>
              <a:rPr lang="en-US" dirty="0" smtClean="0"/>
              <a:t>,</a:t>
            </a:r>
          </a:p>
          <a:p>
            <a:pPr lvl="1"/>
            <a:r>
              <a:rPr lang="en-US" dirty="0" smtClean="0"/>
              <a:t>And hope that union solves real problem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9232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Three Congestion Control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Single flow adjusting to </a:t>
            </a:r>
            <a:r>
              <a:rPr lang="en-US">
                <a:solidFill>
                  <a:srgbClr val="FF0000"/>
                </a:solidFill>
                <a:latin typeface="Arial" charset="0"/>
              </a:rPr>
              <a:t>bottleneck</a:t>
            </a:r>
            <a:r>
              <a:rPr lang="en-US">
                <a:latin typeface="Arial" charset="0"/>
              </a:rPr>
              <a:t> bandwidth</a:t>
            </a:r>
          </a:p>
          <a:p>
            <a:pPr lvl="1"/>
            <a:r>
              <a:rPr lang="en-US">
                <a:latin typeface="Arial" charset="0"/>
                <a:ea typeface="Arial" charset="0"/>
                <a:cs typeface="Arial" charset="0"/>
              </a:rPr>
              <a:t>Without any </a:t>
            </a:r>
            <a:r>
              <a:rPr lang="en-US" i="1">
                <a:latin typeface="Arial" charset="0"/>
                <a:ea typeface="Arial" charset="0"/>
                <a:cs typeface="Arial" charset="0"/>
              </a:rPr>
              <a:t>a priori</a:t>
            </a:r>
            <a:r>
              <a:rPr lang="en-US">
                <a:latin typeface="Arial" charset="0"/>
                <a:ea typeface="Arial" charset="0"/>
                <a:cs typeface="Arial" charset="0"/>
              </a:rPr>
              <a:t> knowledge</a:t>
            </a:r>
          </a:p>
          <a:p>
            <a:pPr lvl="1"/>
            <a:r>
              <a:rPr lang="en-US">
                <a:latin typeface="Arial" charset="0"/>
                <a:ea typeface="Arial" charset="0"/>
                <a:cs typeface="Arial" charset="0"/>
              </a:rPr>
              <a:t>Could be a Gbps link; could be a modem</a:t>
            </a:r>
            <a:br>
              <a:rPr lang="en-US">
                <a:latin typeface="Arial" charset="0"/>
                <a:ea typeface="Arial" charset="0"/>
                <a:cs typeface="Arial" charset="0"/>
              </a:rPr>
            </a:br>
            <a:endParaRPr lang="en-US">
              <a:latin typeface="Arial" charset="0"/>
              <a:ea typeface="Arial" charset="0"/>
              <a:cs typeface="Arial" charset="0"/>
            </a:endParaRPr>
          </a:p>
          <a:p>
            <a:r>
              <a:rPr lang="en-US">
                <a:latin typeface="Arial" charset="0"/>
              </a:rPr>
              <a:t>Single flow adjusting to </a:t>
            </a:r>
            <a:r>
              <a:rPr lang="en-US">
                <a:solidFill>
                  <a:srgbClr val="FF0000"/>
                </a:solidFill>
                <a:latin typeface="Arial" charset="0"/>
              </a:rPr>
              <a:t>variations</a:t>
            </a:r>
            <a:r>
              <a:rPr lang="en-US">
                <a:latin typeface="Arial" charset="0"/>
              </a:rPr>
              <a:t> in bandwidth</a:t>
            </a:r>
          </a:p>
          <a:p>
            <a:pPr lvl="1"/>
            <a:r>
              <a:rPr lang="en-US">
                <a:latin typeface="Arial" charset="0"/>
                <a:ea typeface="Arial" charset="0"/>
                <a:cs typeface="Arial" charset="0"/>
              </a:rPr>
              <a:t>When bandwidth decreases, must lower sending rate</a:t>
            </a:r>
          </a:p>
          <a:p>
            <a:pPr lvl="1"/>
            <a:r>
              <a:rPr lang="en-US">
                <a:latin typeface="Arial" charset="0"/>
                <a:ea typeface="Arial" charset="0"/>
                <a:cs typeface="Arial" charset="0"/>
              </a:rPr>
              <a:t>When bandwidth increases, must increase sending rate</a:t>
            </a:r>
            <a:br>
              <a:rPr lang="en-US">
                <a:latin typeface="Arial" charset="0"/>
                <a:ea typeface="Arial" charset="0"/>
                <a:cs typeface="Arial" charset="0"/>
              </a:rPr>
            </a:br>
            <a:endParaRPr lang="en-US">
              <a:latin typeface="Arial" charset="0"/>
              <a:ea typeface="Arial" charset="0"/>
              <a:cs typeface="Arial" charset="0"/>
            </a:endParaRPr>
          </a:p>
          <a:p>
            <a:pPr>
              <a:buClr>
                <a:schemeClr val="tx2"/>
              </a:buClr>
            </a:pPr>
            <a:r>
              <a:rPr lang="en-US">
                <a:latin typeface="Arial" charset="0"/>
              </a:rPr>
              <a:t>Multiple flows </a:t>
            </a:r>
            <a:r>
              <a:rPr lang="en-US">
                <a:solidFill>
                  <a:srgbClr val="FF0000"/>
                </a:solidFill>
                <a:latin typeface="Arial" charset="0"/>
              </a:rPr>
              <a:t>sharing </a:t>
            </a:r>
            <a:r>
              <a:rPr lang="en-US">
                <a:solidFill>
                  <a:srgbClr val="000000"/>
                </a:solidFill>
                <a:latin typeface="Arial" charset="0"/>
              </a:rPr>
              <a:t>the bandwidth</a:t>
            </a:r>
          </a:p>
          <a:p>
            <a:pPr lvl="1">
              <a:buClr>
                <a:schemeClr val="tx2"/>
              </a:buClr>
            </a:pPr>
            <a:r>
              <a:rPr lang="en-US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Must avoid overloading network</a:t>
            </a:r>
          </a:p>
          <a:p>
            <a:pPr lvl="1">
              <a:buClr>
                <a:schemeClr val="tx2"/>
              </a:buClr>
            </a:pPr>
            <a:r>
              <a:rPr lang="en-US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And share bandwidth </a:t>
            </a:r>
            <a:r>
              <a:rPr lang="ja-JP" altLang="en-US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“</a:t>
            </a:r>
            <a:r>
              <a:rPr lang="en-US" altLang="ja-JP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fairly</a:t>
            </a:r>
            <a:r>
              <a:rPr lang="ja-JP" altLang="en-US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”</a:t>
            </a:r>
            <a:r>
              <a:rPr lang="en-US" altLang="ja-JP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 among the flows</a:t>
            </a:r>
          </a:p>
          <a:p>
            <a:pPr lvl="1">
              <a:buClr>
                <a:schemeClr val="tx2"/>
              </a:buClr>
            </a:pPr>
            <a:endParaRPr lang="en-US">
              <a:latin typeface="Arial" charset="0"/>
              <a:ea typeface="Arial" charset="0"/>
              <a:cs typeface="Arial" charset="0"/>
            </a:endParaRPr>
          </a:p>
          <a:p>
            <a:endParaRPr lang="en-US">
              <a:latin typeface="Arial" charset="0"/>
            </a:endParaRPr>
          </a:p>
        </p:txBody>
      </p:sp>
      <p:sp>
        <p:nvSpPr>
          <p:cNvPr id="11161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D29D134D-FF4C-1744-B2E2-17BE14E29B5A}" type="slidenum">
              <a:rPr lang="en-US" sz="1400" b="0">
                <a:latin typeface="Times New Roman" charset="0"/>
              </a:rPr>
              <a:pPr eaLnBrk="1" hangingPunct="1"/>
              <a:t>9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1477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ourier New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ourier New" charset="0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51765</TotalTime>
  <Words>1464</Words>
  <Application>Microsoft Macintosh PowerPoint</Application>
  <PresentationFormat>On-screen Show (4:3)</PresentationFormat>
  <Paragraphs>410</Paragraphs>
  <Slides>41</Slides>
  <Notes>20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41</vt:i4>
      </vt:variant>
    </vt:vector>
  </HeadingPairs>
  <TitlesOfParts>
    <vt:vector size="52" baseType="lpstr">
      <vt:lpstr>Comic Sans MS</vt:lpstr>
      <vt:lpstr>Courier New</vt:lpstr>
      <vt:lpstr>Helvetica</vt:lpstr>
      <vt:lpstr>ＭＳ Ｐゴシック</vt:lpstr>
      <vt:lpstr>Tahoma</vt:lpstr>
      <vt:lpstr>Times New Roman</vt:lpstr>
      <vt:lpstr>Wingdings</vt:lpstr>
      <vt:lpstr>Arial</vt:lpstr>
      <vt:lpstr>Network</vt:lpstr>
      <vt:lpstr>VISIO</vt:lpstr>
      <vt:lpstr>Worksheet</vt:lpstr>
      <vt:lpstr>CS 168  More Congestion Control</vt:lpstr>
      <vt:lpstr>PowerPoint Presentation</vt:lpstr>
      <vt:lpstr>Announcements</vt:lpstr>
      <vt:lpstr>And Now, Kay Ousterhout!</vt:lpstr>
      <vt:lpstr>Why AIMD?</vt:lpstr>
      <vt:lpstr>Reality Of Congestion Control</vt:lpstr>
      <vt:lpstr>Problem is too complicated….</vt:lpstr>
      <vt:lpstr>Modularity is not just for design….</vt:lpstr>
      <vt:lpstr>Three Congestion Control Challenges</vt:lpstr>
      <vt:lpstr>Problem #1: Single Flow, Fixed BW</vt:lpstr>
      <vt:lpstr>Problem #2: Single Flow, Varying BW</vt:lpstr>
      <vt:lpstr>Four alternatives</vt:lpstr>
      <vt:lpstr>Problem #3: Multiple Flows</vt:lpstr>
      <vt:lpstr>Buffer and Window Dynamics</vt:lpstr>
      <vt:lpstr>Simple Model of Congestion Control</vt:lpstr>
      <vt:lpstr>Example</vt:lpstr>
      <vt:lpstr>AIAD</vt:lpstr>
      <vt:lpstr>AIAD Sharing Dynamics</vt:lpstr>
      <vt:lpstr>AIAD Sequence of Values</vt:lpstr>
      <vt:lpstr>MIMD</vt:lpstr>
      <vt:lpstr>MIMD Sharing Dynamics</vt:lpstr>
      <vt:lpstr>AIMD</vt:lpstr>
      <vt:lpstr>AIMD Sharing Dynamics</vt:lpstr>
      <vt:lpstr>Is MIAD Fair?</vt:lpstr>
      <vt:lpstr>Answer to Why AIMD?</vt:lpstr>
      <vt:lpstr>Any Questions?</vt:lpstr>
      <vt:lpstr>TCP Congestion Control Details</vt:lpstr>
      <vt:lpstr>Implementation</vt:lpstr>
      <vt:lpstr>Event: ACK (new data)</vt:lpstr>
      <vt:lpstr>Event: ACK (new data)</vt:lpstr>
      <vt:lpstr>Event: TimeOut</vt:lpstr>
      <vt:lpstr>Event: dupACK</vt:lpstr>
      <vt:lpstr>Time Diagram</vt:lpstr>
      <vt:lpstr>What is really looks like…</vt:lpstr>
      <vt:lpstr>Components of TCP</vt:lpstr>
      <vt:lpstr>One Final Phase: Fast Recovery</vt:lpstr>
      <vt:lpstr>Example</vt:lpstr>
      <vt:lpstr>Timeline</vt:lpstr>
      <vt:lpstr>Solution: Fast Recovery</vt:lpstr>
      <vt:lpstr>Example</vt:lpstr>
      <vt:lpstr>Timeline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168  Introduction to the Internet: Architecture and Protocols</dc:title>
  <dc:creator>shenker@icsi.berkeley.edu</dc:creator>
  <cp:lastModifiedBy>shenker@icsi.berkeley.edu</cp:lastModifiedBy>
  <cp:revision>690</cp:revision>
  <cp:lastPrinted>2016-10-24T05:31:02Z</cp:lastPrinted>
  <dcterms:created xsi:type="dcterms:W3CDTF">2015-08-26T13:04:16Z</dcterms:created>
  <dcterms:modified xsi:type="dcterms:W3CDTF">2016-10-27T18:29:04Z</dcterms:modified>
</cp:coreProperties>
</file>