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72"/>
  </p:notesMasterIdLst>
  <p:handoutMasterIdLst>
    <p:handoutMasterId r:id="rId73"/>
  </p:handoutMasterIdLst>
  <p:sldIdLst>
    <p:sldId id="1106" r:id="rId2"/>
    <p:sldId id="1108" r:id="rId3"/>
    <p:sldId id="1711" r:id="rId4"/>
    <p:sldId id="1705" r:id="rId5"/>
    <p:sldId id="1706" r:id="rId6"/>
    <p:sldId id="1707" r:id="rId7"/>
    <p:sldId id="1559" r:id="rId8"/>
    <p:sldId id="1684" r:id="rId9"/>
    <p:sldId id="1685" r:id="rId10"/>
    <p:sldId id="1617" r:id="rId11"/>
    <p:sldId id="1618" r:id="rId12"/>
    <p:sldId id="1639" r:id="rId13"/>
    <p:sldId id="1640" r:id="rId14"/>
    <p:sldId id="1641" r:id="rId15"/>
    <p:sldId id="1642" r:id="rId16"/>
    <p:sldId id="1643" r:id="rId17"/>
    <p:sldId id="1644" r:id="rId18"/>
    <p:sldId id="1645" r:id="rId19"/>
    <p:sldId id="1647" r:id="rId20"/>
    <p:sldId id="1648" r:id="rId21"/>
    <p:sldId id="1700" r:id="rId22"/>
    <p:sldId id="1649" r:id="rId23"/>
    <p:sldId id="1650" r:id="rId24"/>
    <p:sldId id="1698" r:id="rId25"/>
    <p:sldId id="1653" r:id="rId26"/>
    <p:sldId id="1654" r:id="rId27"/>
    <p:sldId id="1655" r:id="rId28"/>
    <p:sldId id="1656" r:id="rId29"/>
    <p:sldId id="1657" r:id="rId30"/>
    <p:sldId id="1658" r:id="rId31"/>
    <p:sldId id="1702" r:id="rId32"/>
    <p:sldId id="1659" r:id="rId33"/>
    <p:sldId id="1660" r:id="rId34"/>
    <p:sldId id="1661" r:id="rId35"/>
    <p:sldId id="1662" r:id="rId36"/>
    <p:sldId id="1663" r:id="rId37"/>
    <p:sldId id="1703" r:id="rId38"/>
    <p:sldId id="1664" r:id="rId39"/>
    <p:sldId id="1665" r:id="rId40"/>
    <p:sldId id="1691" r:id="rId41"/>
    <p:sldId id="1708" r:id="rId42"/>
    <p:sldId id="1701" r:id="rId43"/>
    <p:sldId id="1712" r:id="rId44"/>
    <p:sldId id="1666" r:id="rId45"/>
    <p:sldId id="1667" r:id="rId46"/>
    <p:sldId id="1668" r:id="rId47"/>
    <p:sldId id="1669" r:id="rId48"/>
    <p:sldId id="1670" r:id="rId49"/>
    <p:sldId id="1671" r:id="rId50"/>
    <p:sldId id="1687" r:id="rId51"/>
    <p:sldId id="1688" r:id="rId52"/>
    <p:sldId id="1709" r:id="rId53"/>
    <p:sldId id="1672" r:id="rId54"/>
    <p:sldId id="1673" r:id="rId55"/>
    <p:sldId id="1674" r:id="rId56"/>
    <p:sldId id="1675" r:id="rId57"/>
    <p:sldId id="1713" r:id="rId58"/>
    <p:sldId id="1676" r:id="rId59"/>
    <p:sldId id="1677" r:id="rId60"/>
    <p:sldId id="1678" r:id="rId61"/>
    <p:sldId id="1679" r:id="rId62"/>
    <p:sldId id="1680" r:id="rId63"/>
    <p:sldId id="1692" r:id="rId64"/>
    <p:sldId id="1694" r:id="rId65"/>
    <p:sldId id="1695" r:id="rId66"/>
    <p:sldId id="1710" r:id="rId67"/>
    <p:sldId id="1696" r:id="rId68"/>
    <p:sldId id="1704" r:id="rId69"/>
    <p:sldId id="1697" r:id="rId70"/>
    <p:sldId id="1699" r:id="rId7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243"/>
    <p:restoredTop sz="76963"/>
  </p:normalViewPr>
  <p:slideViewPr>
    <p:cSldViewPr>
      <p:cViewPr>
        <p:scale>
          <a:sx n="76" d="100"/>
          <a:sy n="76" d="100"/>
        </p:scale>
        <p:origin x="36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handoutMaster" Target="handoutMasters/handoutMaster1.xml"/><Relationship Id="rId74" Type="http://schemas.openxmlformats.org/officeDocument/2006/relationships/commentAuthors" Target="commentAuthors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5E09E-C8A3-CB48-89C9-C736783AD834}" type="slidenum">
              <a:rPr lang="en-GB">
                <a:solidFill>
                  <a:srgbClr val="000000"/>
                </a:solidFill>
              </a:rPr>
              <a:pPr/>
              <a:t>60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453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3747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2416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92B15A-FC0D-BE47-8BCD-E82CD28FAFF1}" type="slidenum">
              <a:rPr lang="en-US"/>
              <a:pPr/>
              <a:t>13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4288" y="746125"/>
            <a:ext cx="4757737" cy="3568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7713"/>
            <a:ext cx="5365750" cy="4303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4916" tIns="47459" rIns="94916" bIns="47459"/>
          <a:lstStyle/>
          <a:p>
            <a:pPr defTabSz="95885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3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C298DB-7297-7747-8500-F18E83A59716}" type="slidenum">
              <a:rPr lang="en-US"/>
              <a:pPr/>
              <a:t>14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19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714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19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8871BD-2AAC-E24F-8798-DB564F72453B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40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A0DC697-34C2-E145-B9F6-BE65FBE83785}" type="slidenum">
              <a:rPr lang="en-US" sz="1300" b="0">
                <a:latin typeface="Times New Roman" charset="0"/>
              </a:rPr>
              <a:pPr eaLnBrk="1" hangingPunct="1"/>
              <a:t>59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201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ietf.org/internet-drafts/draft-briscoe-tsvarea-fair-01.pdf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Last Lecture on Congestion Control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</a:t>
            </a:r>
            <a:r>
              <a:rPr lang="en-US" altLang="en-US" u="sng" dirty="0" smtClean="0">
                <a:solidFill>
                  <a:srgbClr val="660066"/>
                </a:solidFill>
              </a:rPr>
              <a:t>cs168/fa16/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Critical Analysis of TCP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79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Many Failings of TCP 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 smtClean="0"/>
              <a:t>Cumulative ACKs are stupid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smtClean="0"/>
              <a:t>Fills </a:t>
            </a:r>
            <a:r>
              <a:rPr lang="en-US" strike="sngStrike" dirty="0"/>
              <a:t>up queues (large delays)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Depends on losses (</a:t>
            </a:r>
            <a:r>
              <a:rPr lang="en-US" strike="sngStrike" dirty="0" err="1"/>
              <a:t>noncongestive</a:t>
            </a:r>
            <a:r>
              <a:rPr lang="en-US" strike="sngStrike" dirty="0"/>
              <a:t> losses)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smtClean="0"/>
              <a:t>Does not scale to high-speed</a:t>
            </a:r>
            <a:endParaRPr lang="en-US" strike="sngStrike" dirty="0"/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smtClean="0"/>
              <a:t>Produces irregular saw-tooth behavior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Depends on RTT (unfair</a:t>
            </a:r>
            <a:r>
              <a:rPr lang="en-US" dirty="0" smtClean="0"/>
              <a:t>) [TCP equation]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Short flows take several RTTs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Easy to cheat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Relies on homogeneity for performance/fairness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62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(8) 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was designed assuming a cooperative world</a:t>
            </a:r>
          </a:p>
          <a:p>
            <a:endParaRPr lang="en-US" dirty="0"/>
          </a:p>
          <a:p>
            <a:r>
              <a:rPr lang="en-US" dirty="0" smtClean="0"/>
              <a:t>No attempt was made to prevent cheating</a:t>
            </a:r>
          </a:p>
          <a:p>
            <a:endParaRPr lang="en-US" dirty="0"/>
          </a:p>
          <a:p>
            <a:r>
              <a:rPr lang="en-US" dirty="0" smtClean="0"/>
              <a:t>Many ways to cheat, will present three</a:t>
            </a:r>
          </a:p>
        </p:txBody>
      </p:sp>
    </p:spTree>
    <p:extLst>
      <p:ext uri="{BB962C8B-B14F-4D97-AF65-F5344CB8AC3E}">
        <p14:creationId xmlns:p14="http://schemas.microsoft.com/office/powerpoint/2010/main" val="35421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6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4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Cheating #1: ACK-splitting (</a:t>
            </a:r>
            <a:r>
              <a:rPr lang="en-US" sz="3500" dirty="0" err="1" smtClean="0"/>
              <a:t>Rcvr</a:t>
            </a:r>
            <a:r>
              <a:rPr lang="en-US" sz="3500" dirty="0" smtClean="0"/>
              <a:t>)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471B6-9EDE-3748-BF9B-5A42D75EE218}" type="slidenum">
              <a:rPr lang="en-US"/>
              <a:pPr/>
              <a:t>13</a:t>
            </a:fld>
            <a:endParaRPr lang="en-US"/>
          </a:p>
        </p:txBody>
      </p:sp>
      <p:sp>
        <p:nvSpPr>
          <p:cNvPr id="934914" name="Line 2"/>
          <p:cNvSpPr>
            <a:spLocks noChangeShapeType="1"/>
          </p:cNvSpPr>
          <p:nvPr/>
        </p:nvSpPr>
        <p:spPr bwMode="auto">
          <a:xfrm>
            <a:off x="1701800" y="2005013"/>
            <a:ext cx="6350" cy="4573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4915" name="AutoShape 3"/>
          <p:cNvSpPr>
            <a:spLocks/>
          </p:cNvSpPr>
          <p:nvPr/>
        </p:nvSpPr>
        <p:spPr bwMode="auto">
          <a:xfrm>
            <a:off x="1309688" y="2135188"/>
            <a:ext cx="425450" cy="1096962"/>
          </a:xfrm>
          <a:prstGeom prst="leftBrace">
            <a:avLst>
              <a:gd name="adj1" fmla="val 2148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Ins="1280160" anchor="ctr"/>
          <a:lstStyle/>
          <a:p>
            <a:pPr algn="ctr" eaLnBrk="0" hangingPunct="0"/>
            <a:r>
              <a:rPr lang="en-US" sz="2400" b="0">
                <a:latin typeface="Arial" charset="0"/>
              </a:rPr>
              <a:t>Round-</a:t>
            </a:r>
          </a:p>
          <a:p>
            <a:pPr algn="ctr" eaLnBrk="0" hangingPunct="0"/>
            <a:r>
              <a:rPr lang="en-US" sz="2400" b="0">
                <a:latin typeface="Arial" charset="0"/>
              </a:rPr>
              <a:t>Trip</a:t>
            </a:r>
          </a:p>
          <a:p>
            <a:pPr algn="ctr" eaLnBrk="0" hangingPunct="0"/>
            <a:r>
              <a:rPr lang="en-US" sz="2400" b="0">
                <a:latin typeface="Arial" charset="0"/>
              </a:rPr>
              <a:t>Time</a:t>
            </a:r>
          </a:p>
          <a:p>
            <a:pPr algn="ctr" eaLnBrk="0" hangingPunct="0"/>
            <a:r>
              <a:rPr lang="en-US" sz="2400" b="0">
                <a:latin typeface="Arial" charset="0"/>
              </a:rPr>
              <a:t>(RTT)</a:t>
            </a:r>
            <a:endParaRPr lang="en-US" sz="2400" b="0"/>
          </a:p>
        </p:txBody>
      </p:sp>
      <p:sp>
        <p:nvSpPr>
          <p:cNvPr id="934916" name="Text Box 4"/>
          <p:cNvSpPr txBox="1">
            <a:spLocks noChangeArrowheads="1"/>
          </p:cNvSpPr>
          <p:nvPr/>
        </p:nvSpPr>
        <p:spPr bwMode="auto">
          <a:xfrm>
            <a:off x="1076325" y="1447800"/>
            <a:ext cx="1217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Arial" charset="0"/>
              </a:rPr>
              <a:t>Sender</a:t>
            </a:r>
          </a:p>
        </p:txBody>
      </p:sp>
      <p:sp>
        <p:nvSpPr>
          <p:cNvPr id="934917" name="Text Box 5"/>
          <p:cNvSpPr txBox="1">
            <a:spLocks noChangeArrowheads="1"/>
          </p:cNvSpPr>
          <p:nvPr/>
        </p:nvSpPr>
        <p:spPr bwMode="auto">
          <a:xfrm>
            <a:off x="3886200" y="1447800"/>
            <a:ext cx="1455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Arial" charset="0"/>
              </a:rPr>
              <a:t>Receiver</a:t>
            </a:r>
          </a:p>
        </p:txBody>
      </p:sp>
      <p:grpSp>
        <p:nvGrpSpPr>
          <p:cNvPr id="934918" name="Group 6"/>
          <p:cNvGrpSpPr>
            <a:grpSpLocks/>
          </p:cNvGrpSpPr>
          <p:nvPr/>
        </p:nvGrpSpPr>
        <p:grpSpPr bwMode="auto">
          <a:xfrm rot="-621974">
            <a:off x="1701800" y="2501900"/>
            <a:ext cx="2938463" cy="846138"/>
            <a:chOff x="3264" y="1795"/>
            <a:chExt cx="1968" cy="533"/>
          </a:xfrm>
        </p:grpSpPr>
        <p:sp>
          <p:nvSpPr>
            <p:cNvPr id="934919" name="Text Box 7"/>
            <p:cNvSpPr txBox="1">
              <a:spLocks noChangeArrowheads="1"/>
            </p:cNvSpPr>
            <p:nvPr/>
          </p:nvSpPr>
          <p:spPr bwMode="auto">
            <a:xfrm>
              <a:off x="3782" y="1795"/>
              <a:ext cx="72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91440" bIns="0"/>
            <a:lstStyle/>
            <a:p>
              <a:pPr algn="ctr" eaLnBrk="0" hangingPunct="0"/>
              <a:r>
                <a:rPr lang="en-US" sz="2400" b="0">
                  <a:latin typeface="Arial" charset="0"/>
                </a:rPr>
                <a:t>ACK 486</a:t>
              </a:r>
            </a:p>
          </p:txBody>
        </p:sp>
        <p:sp>
          <p:nvSpPr>
            <p:cNvPr id="934920" name="Line 8"/>
            <p:cNvSpPr>
              <a:spLocks noChangeShapeType="1"/>
            </p:cNvSpPr>
            <p:nvPr/>
          </p:nvSpPr>
          <p:spPr bwMode="auto">
            <a:xfrm flipH="1">
              <a:off x="3264" y="2066"/>
              <a:ext cx="1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91440" bIns="0"/>
            <a:lstStyle/>
            <a:p>
              <a:endParaRPr lang="en-US"/>
            </a:p>
          </p:txBody>
        </p:sp>
        <p:sp>
          <p:nvSpPr>
            <p:cNvPr id="934921" name="Text Box 9"/>
            <p:cNvSpPr txBox="1">
              <a:spLocks noChangeArrowheads="1"/>
            </p:cNvSpPr>
            <p:nvPr/>
          </p:nvSpPr>
          <p:spPr bwMode="auto">
            <a:xfrm>
              <a:off x="4128" y="2081"/>
              <a:ext cx="1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91440" bIns="0"/>
            <a:lstStyle/>
            <a:p>
              <a:pPr algn="ctr" eaLnBrk="0" hangingPunct="0"/>
              <a:endParaRPr lang="en-US" sz="2400" b="0">
                <a:latin typeface="Arial" charset="0"/>
              </a:endParaRPr>
            </a:p>
          </p:txBody>
        </p:sp>
      </p:grpSp>
      <p:grpSp>
        <p:nvGrpSpPr>
          <p:cNvPr id="934922" name="Group 10"/>
          <p:cNvGrpSpPr>
            <a:grpSpLocks/>
          </p:cNvGrpSpPr>
          <p:nvPr/>
        </p:nvGrpSpPr>
        <p:grpSpPr bwMode="auto">
          <a:xfrm rot="657088">
            <a:off x="1716088" y="5040313"/>
            <a:ext cx="3028950" cy="358775"/>
            <a:chOff x="3504" y="1702"/>
            <a:chExt cx="1920" cy="288"/>
          </a:xfrm>
        </p:grpSpPr>
        <p:sp>
          <p:nvSpPr>
            <p:cNvPr id="934923" name="Line 11"/>
            <p:cNvSpPr>
              <a:spLocks noChangeShapeType="1"/>
            </p:cNvSpPr>
            <p:nvPr/>
          </p:nvSpPr>
          <p:spPr bwMode="auto">
            <a:xfrm>
              <a:off x="3504" y="196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924" name="Text Box 12"/>
            <p:cNvSpPr txBox="1">
              <a:spLocks noChangeArrowheads="1"/>
            </p:cNvSpPr>
            <p:nvPr/>
          </p:nvSpPr>
          <p:spPr bwMode="auto">
            <a:xfrm>
              <a:off x="3734" y="1702"/>
              <a:ext cx="1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>
                  <a:latin typeface="Arial" charset="0"/>
                </a:rPr>
                <a:t>Data 4381:5841</a:t>
              </a:r>
              <a:endParaRPr lang="en-US" sz="2400" b="0"/>
            </a:p>
          </p:txBody>
        </p:sp>
      </p:grpSp>
      <p:grpSp>
        <p:nvGrpSpPr>
          <p:cNvPr id="934925" name="Group 13"/>
          <p:cNvGrpSpPr>
            <a:grpSpLocks/>
          </p:cNvGrpSpPr>
          <p:nvPr/>
        </p:nvGrpSpPr>
        <p:grpSpPr bwMode="auto">
          <a:xfrm rot="657088">
            <a:off x="1716088" y="4160838"/>
            <a:ext cx="3028950" cy="358775"/>
            <a:chOff x="3504" y="1702"/>
            <a:chExt cx="1920" cy="288"/>
          </a:xfrm>
        </p:grpSpPr>
        <p:sp>
          <p:nvSpPr>
            <p:cNvPr id="934926" name="Line 14"/>
            <p:cNvSpPr>
              <a:spLocks noChangeShapeType="1"/>
            </p:cNvSpPr>
            <p:nvPr/>
          </p:nvSpPr>
          <p:spPr bwMode="auto">
            <a:xfrm>
              <a:off x="3504" y="196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927" name="Text Box 15"/>
            <p:cNvSpPr txBox="1">
              <a:spLocks noChangeArrowheads="1"/>
            </p:cNvSpPr>
            <p:nvPr/>
          </p:nvSpPr>
          <p:spPr bwMode="auto">
            <a:xfrm>
              <a:off x="3734" y="1702"/>
              <a:ext cx="1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>
                  <a:latin typeface="Arial" charset="0"/>
                </a:rPr>
                <a:t>Data 1461:2921</a:t>
              </a:r>
              <a:endParaRPr lang="en-US" sz="2400" b="0"/>
            </a:p>
          </p:txBody>
        </p:sp>
      </p:grpSp>
      <p:grpSp>
        <p:nvGrpSpPr>
          <p:cNvPr id="934928" name="Group 16"/>
          <p:cNvGrpSpPr>
            <a:grpSpLocks/>
          </p:cNvGrpSpPr>
          <p:nvPr/>
        </p:nvGrpSpPr>
        <p:grpSpPr bwMode="auto">
          <a:xfrm rot="657088">
            <a:off x="1714500" y="4605338"/>
            <a:ext cx="3030538" cy="358775"/>
            <a:chOff x="3504" y="1702"/>
            <a:chExt cx="1920" cy="288"/>
          </a:xfrm>
        </p:grpSpPr>
        <p:sp>
          <p:nvSpPr>
            <p:cNvPr id="934929" name="Line 17"/>
            <p:cNvSpPr>
              <a:spLocks noChangeShapeType="1"/>
            </p:cNvSpPr>
            <p:nvPr/>
          </p:nvSpPr>
          <p:spPr bwMode="auto">
            <a:xfrm>
              <a:off x="3504" y="196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930" name="Text Box 18"/>
            <p:cNvSpPr txBox="1">
              <a:spLocks noChangeArrowheads="1"/>
            </p:cNvSpPr>
            <p:nvPr/>
          </p:nvSpPr>
          <p:spPr bwMode="auto">
            <a:xfrm>
              <a:off x="3734" y="1702"/>
              <a:ext cx="1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>
                  <a:latin typeface="Arial" charset="0"/>
                </a:rPr>
                <a:t>Data 2921:4381</a:t>
              </a:r>
              <a:endParaRPr lang="en-US" sz="2400" b="0"/>
            </a:p>
          </p:txBody>
        </p:sp>
      </p:grpSp>
      <p:grpSp>
        <p:nvGrpSpPr>
          <p:cNvPr id="934931" name="Group 19"/>
          <p:cNvGrpSpPr>
            <a:grpSpLocks/>
          </p:cNvGrpSpPr>
          <p:nvPr/>
        </p:nvGrpSpPr>
        <p:grpSpPr bwMode="auto">
          <a:xfrm rot="657088">
            <a:off x="1714500" y="5478463"/>
            <a:ext cx="3030538" cy="360362"/>
            <a:chOff x="3504" y="1702"/>
            <a:chExt cx="1920" cy="288"/>
          </a:xfrm>
        </p:grpSpPr>
        <p:sp>
          <p:nvSpPr>
            <p:cNvPr id="934932" name="Line 20"/>
            <p:cNvSpPr>
              <a:spLocks noChangeShapeType="1"/>
            </p:cNvSpPr>
            <p:nvPr/>
          </p:nvSpPr>
          <p:spPr bwMode="auto">
            <a:xfrm>
              <a:off x="3504" y="196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933" name="Text Box 21"/>
            <p:cNvSpPr txBox="1">
              <a:spLocks noChangeArrowheads="1"/>
            </p:cNvSpPr>
            <p:nvPr/>
          </p:nvSpPr>
          <p:spPr bwMode="auto">
            <a:xfrm>
              <a:off x="3734" y="1702"/>
              <a:ext cx="1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>
                  <a:latin typeface="Arial" charset="0"/>
                </a:rPr>
                <a:t>Data 5841:7301</a:t>
              </a:r>
              <a:endParaRPr lang="en-US" sz="2400" b="0"/>
            </a:p>
          </p:txBody>
        </p:sp>
      </p:grpSp>
      <p:grpSp>
        <p:nvGrpSpPr>
          <p:cNvPr id="934934" name="Group 22"/>
          <p:cNvGrpSpPr>
            <a:grpSpLocks/>
          </p:cNvGrpSpPr>
          <p:nvPr/>
        </p:nvGrpSpPr>
        <p:grpSpPr bwMode="auto">
          <a:xfrm rot="-621974">
            <a:off x="1714500" y="2917825"/>
            <a:ext cx="2941638" cy="847725"/>
            <a:chOff x="3264" y="1795"/>
            <a:chExt cx="1968" cy="533"/>
          </a:xfrm>
        </p:grpSpPr>
        <p:sp>
          <p:nvSpPr>
            <p:cNvPr id="934935" name="Text Box 23"/>
            <p:cNvSpPr txBox="1">
              <a:spLocks noChangeArrowheads="1"/>
            </p:cNvSpPr>
            <p:nvPr/>
          </p:nvSpPr>
          <p:spPr bwMode="auto">
            <a:xfrm>
              <a:off x="3782" y="1795"/>
              <a:ext cx="72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pPr algn="ctr" eaLnBrk="0" hangingPunct="0"/>
              <a:r>
                <a:rPr lang="en-US" sz="2400" b="0">
                  <a:latin typeface="Arial" charset="0"/>
                </a:rPr>
                <a:t>ACK 973</a:t>
              </a:r>
            </a:p>
          </p:txBody>
        </p:sp>
        <p:sp>
          <p:nvSpPr>
            <p:cNvPr id="934936" name="Line 24"/>
            <p:cNvSpPr>
              <a:spLocks noChangeShapeType="1"/>
            </p:cNvSpPr>
            <p:nvPr/>
          </p:nvSpPr>
          <p:spPr bwMode="auto">
            <a:xfrm flipH="1">
              <a:off x="3264" y="2066"/>
              <a:ext cx="1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endParaRPr lang="en-US"/>
            </a:p>
          </p:txBody>
        </p:sp>
        <p:sp>
          <p:nvSpPr>
            <p:cNvPr id="934937" name="Text Box 25"/>
            <p:cNvSpPr txBox="1">
              <a:spLocks noChangeArrowheads="1"/>
            </p:cNvSpPr>
            <p:nvPr/>
          </p:nvSpPr>
          <p:spPr bwMode="auto">
            <a:xfrm>
              <a:off x="4128" y="2081"/>
              <a:ext cx="1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pPr algn="ctr" eaLnBrk="0" hangingPunct="0"/>
              <a:endParaRPr lang="en-US" sz="2400" b="0">
                <a:latin typeface="Arial" charset="0"/>
              </a:endParaRPr>
            </a:p>
          </p:txBody>
        </p:sp>
      </p:grpSp>
      <p:grpSp>
        <p:nvGrpSpPr>
          <p:cNvPr id="934938" name="Group 26"/>
          <p:cNvGrpSpPr>
            <a:grpSpLocks/>
          </p:cNvGrpSpPr>
          <p:nvPr/>
        </p:nvGrpSpPr>
        <p:grpSpPr bwMode="auto">
          <a:xfrm rot="-621974">
            <a:off x="1714500" y="3311525"/>
            <a:ext cx="2941638" cy="846138"/>
            <a:chOff x="3264" y="1795"/>
            <a:chExt cx="1968" cy="533"/>
          </a:xfrm>
        </p:grpSpPr>
        <p:sp>
          <p:nvSpPr>
            <p:cNvPr id="934939" name="Text Box 27"/>
            <p:cNvSpPr txBox="1">
              <a:spLocks noChangeArrowheads="1"/>
            </p:cNvSpPr>
            <p:nvPr/>
          </p:nvSpPr>
          <p:spPr bwMode="auto">
            <a:xfrm>
              <a:off x="3782" y="1795"/>
              <a:ext cx="72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pPr algn="ctr" eaLnBrk="0" hangingPunct="0"/>
              <a:r>
                <a:rPr lang="en-US" sz="2400" b="0">
                  <a:latin typeface="Arial" charset="0"/>
                </a:rPr>
                <a:t>ACK 1461</a:t>
              </a:r>
            </a:p>
          </p:txBody>
        </p:sp>
        <p:sp>
          <p:nvSpPr>
            <p:cNvPr id="934940" name="Line 28"/>
            <p:cNvSpPr>
              <a:spLocks noChangeShapeType="1"/>
            </p:cNvSpPr>
            <p:nvPr/>
          </p:nvSpPr>
          <p:spPr bwMode="auto">
            <a:xfrm flipH="1">
              <a:off x="3264" y="2066"/>
              <a:ext cx="1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endParaRPr lang="en-US"/>
            </a:p>
          </p:txBody>
        </p:sp>
        <p:sp>
          <p:nvSpPr>
            <p:cNvPr id="934941" name="Text Box 29"/>
            <p:cNvSpPr txBox="1">
              <a:spLocks noChangeArrowheads="1"/>
            </p:cNvSpPr>
            <p:nvPr/>
          </p:nvSpPr>
          <p:spPr bwMode="auto">
            <a:xfrm>
              <a:off x="4127" y="2081"/>
              <a:ext cx="106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pPr algn="ctr" eaLnBrk="0" hangingPunct="0"/>
              <a:endParaRPr lang="en-US" sz="2400" b="0">
                <a:latin typeface="Arial" charset="0"/>
              </a:endParaRPr>
            </a:p>
          </p:txBody>
        </p:sp>
      </p:grpSp>
      <p:sp>
        <p:nvSpPr>
          <p:cNvPr id="934942" name="Line 30"/>
          <p:cNvSpPr>
            <a:spLocks noChangeShapeType="1"/>
          </p:cNvSpPr>
          <p:nvPr/>
        </p:nvSpPr>
        <p:spPr bwMode="auto">
          <a:xfrm>
            <a:off x="4641850" y="2005013"/>
            <a:ext cx="7938" cy="4573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34943" name="Group 31"/>
          <p:cNvGrpSpPr>
            <a:grpSpLocks/>
          </p:cNvGrpSpPr>
          <p:nvPr/>
        </p:nvGrpSpPr>
        <p:grpSpPr bwMode="auto">
          <a:xfrm rot="657088">
            <a:off x="1714500" y="2070100"/>
            <a:ext cx="3030538" cy="358775"/>
            <a:chOff x="3504" y="1702"/>
            <a:chExt cx="1920" cy="288"/>
          </a:xfrm>
        </p:grpSpPr>
        <p:sp>
          <p:nvSpPr>
            <p:cNvPr id="934944" name="Line 32"/>
            <p:cNvSpPr>
              <a:spLocks noChangeShapeType="1"/>
            </p:cNvSpPr>
            <p:nvPr/>
          </p:nvSpPr>
          <p:spPr bwMode="auto">
            <a:xfrm>
              <a:off x="3504" y="196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945" name="Text Box 33"/>
            <p:cNvSpPr txBox="1">
              <a:spLocks noChangeArrowheads="1"/>
            </p:cNvSpPr>
            <p:nvPr/>
          </p:nvSpPr>
          <p:spPr bwMode="auto">
            <a:xfrm>
              <a:off x="3734" y="1702"/>
              <a:ext cx="1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>
                  <a:latin typeface="Arial" charset="0"/>
                </a:rPr>
                <a:t>Data 1:1461</a:t>
              </a:r>
              <a:endParaRPr lang="en-US" sz="2400" b="0"/>
            </a:p>
          </p:txBody>
        </p:sp>
      </p:grpSp>
      <p:sp>
        <p:nvSpPr>
          <p:cNvPr id="934946" name="Text Box 34"/>
          <p:cNvSpPr txBox="1">
            <a:spLocks noChangeArrowheads="1"/>
          </p:cNvSpPr>
          <p:nvPr/>
        </p:nvSpPr>
        <p:spPr bwMode="auto">
          <a:xfrm>
            <a:off x="5075238" y="2286000"/>
            <a:ext cx="406876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buFontTx/>
              <a:buChar char="•"/>
            </a:pPr>
            <a:r>
              <a:rPr lang="en-US" sz="2400" b="0" dirty="0">
                <a:latin typeface="Arial" charset="0"/>
              </a:rPr>
              <a:t> Rule: grow window by one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  full-sized packet for each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  valid ACK received 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 </a:t>
            </a:r>
          </a:p>
          <a:p>
            <a:pPr algn="l" eaLnBrk="0" hangingPunct="0">
              <a:buFontTx/>
              <a:buChar char="•"/>
            </a:pPr>
            <a:r>
              <a:rPr lang="en-US" sz="2400" b="0" dirty="0">
                <a:latin typeface="Arial" charset="0"/>
              </a:rPr>
              <a:t> Send </a:t>
            </a:r>
            <a:r>
              <a:rPr lang="en-US" sz="2400" dirty="0">
                <a:latin typeface="Arial" charset="0"/>
              </a:rPr>
              <a:t>M</a:t>
            </a:r>
            <a:r>
              <a:rPr lang="en-US" sz="2400" b="0" dirty="0">
                <a:latin typeface="Arial" charset="0"/>
              </a:rPr>
              <a:t> (distinct) ACKs for one packet</a:t>
            </a:r>
          </a:p>
          <a:p>
            <a:pPr algn="l" eaLnBrk="0" hangingPunct="0">
              <a:buFontTx/>
              <a:buChar char="•"/>
            </a:pPr>
            <a:endParaRPr lang="en-US" sz="2400" b="0" dirty="0">
              <a:latin typeface="Arial" charset="0"/>
            </a:endParaRPr>
          </a:p>
          <a:p>
            <a:pPr algn="l" eaLnBrk="0" hangingPunct="0">
              <a:buFontTx/>
              <a:buChar char="•"/>
            </a:pPr>
            <a:r>
              <a:rPr lang="en-US" sz="2400" b="0" dirty="0">
                <a:latin typeface="Arial" charset="0"/>
              </a:rPr>
              <a:t> Growth factor proportional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  to </a:t>
            </a:r>
            <a:r>
              <a:rPr lang="en-US" sz="2400" dirty="0">
                <a:latin typeface="Arial" charset="0"/>
              </a:rPr>
              <a:t>M</a:t>
            </a:r>
            <a:endParaRPr lang="en-US" sz="2400" b="0" dirty="0">
              <a:latin typeface="Arial" charset="0"/>
            </a:endParaRPr>
          </a:p>
          <a:p>
            <a:pPr algn="l" eaLnBrk="0" hangingPunct="0"/>
            <a:endParaRPr lang="en-US" sz="2400" b="0" dirty="0" smtClean="0">
              <a:latin typeface="Arial" charset="0"/>
            </a:endParaRPr>
          </a:p>
          <a:p>
            <a:pPr algn="l" eaLnBrk="0" hangingPunct="0">
              <a:buFontTx/>
              <a:buChar char="•"/>
            </a:pPr>
            <a:r>
              <a:rPr lang="en-US" sz="2400" b="0" dirty="0" smtClean="0">
                <a:latin typeface="Arial" charset="0"/>
              </a:rPr>
              <a:t> What</a:t>
            </a:r>
            <a:r>
              <a:rPr lang="en-US" sz="2400" b="0" dirty="0" smtClean="0">
                <a:latin typeface="Arial"/>
              </a:rPr>
              <a:t>’</a:t>
            </a:r>
            <a:r>
              <a:rPr lang="en-US" sz="2400" b="0" dirty="0" smtClean="0">
                <a:latin typeface="Arial" charset="0"/>
              </a:rPr>
              <a:t>s the fix?</a:t>
            </a:r>
          </a:p>
          <a:p>
            <a:pPr algn="l" eaLnBrk="0" hangingPunct="0"/>
            <a:r>
              <a:rPr lang="en-US" sz="2400" b="0" dirty="0" smtClean="0">
                <a:latin typeface="Arial" charset="0"/>
              </a:rPr>
              <a:t> </a:t>
            </a:r>
            <a:endParaRPr lang="en-US" sz="2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3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 line change to Linux TCP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EC51-5424-2C49-96E7-69ED63E6BCA5}" type="slidenum">
              <a:rPr lang="en-US"/>
              <a:pPr/>
              <a:t>14</a:t>
            </a:fld>
            <a:endParaRPr lang="en-US"/>
          </a:p>
        </p:txBody>
      </p:sp>
      <p:graphicFrame>
        <p:nvGraphicFramePr>
          <p:cNvPr id="936962" name="Object 2"/>
          <p:cNvGraphicFramePr>
            <a:graphicFrameLocks noChangeAspect="1"/>
          </p:cNvGraphicFramePr>
          <p:nvPr/>
        </p:nvGraphicFramePr>
        <p:xfrm>
          <a:off x="368300" y="1604963"/>
          <a:ext cx="8162925" cy="49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4" name="Chart" r:id="rId4" imgW="5549900" imgH="3149600" progId="Excel.Chart.8">
                  <p:embed/>
                </p:oleObj>
              </mc:Choice>
              <mc:Fallback>
                <p:oleObj name="Chart" r:id="rId4" imgW="5549900" imgH="3149600" progId="Excel.Chart.8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1604963"/>
                        <a:ext cx="8162925" cy="492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6964" name="Text Box 4"/>
          <p:cNvSpPr txBox="1">
            <a:spLocks noChangeArrowheads="1"/>
          </p:cNvSpPr>
          <p:nvPr/>
        </p:nvSpPr>
        <p:spPr bwMode="auto">
          <a:xfrm>
            <a:off x="7239000" y="3459163"/>
            <a:ext cx="14097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b="0">
                <a:latin typeface="Arial" charset="0"/>
              </a:rPr>
              <a:t>(Courtesy of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b="0">
                <a:latin typeface="Arial" charset="0"/>
              </a:rPr>
              <a:t>Stefan Savage)</a:t>
            </a:r>
          </a:p>
        </p:txBody>
      </p:sp>
    </p:spTree>
    <p:extLst>
      <p:ext uri="{BB962C8B-B14F-4D97-AF65-F5344CB8AC3E}">
        <p14:creationId xmlns:p14="http://schemas.microsoft.com/office/powerpoint/2010/main" val="6207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Cheating #2: Increasing CWND </a:t>
            </a:r>
            <a:r>
              <a:rPr lang="en-US" dirty="0"/>
              <a:t>Faster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1651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defTabSz="820738" eaLnBrk="1" hangingPunct="1"/>
            <a:endParaRPr lang="en-US" sz="2000">
              <a:latin typeface="Tahoma" charset="0"/>
            </a:endParaRPr>
          </a:p>
        </p:txBody>
      </p:sp>
      <p:sp>
        <p:nvSpPr>
          <p:cNvPr id="1051667" name="Text Box 19"/>
          <p:cNvSpPr txBox="1">
            <a:spLocks noChangeArrowheads="1"/>
          </p:cNvSpPr>
          <p:nvPr/>
        </p:nvSpPr>
        <p:spPr bwMode="auto">
          <a:xfrm>
            <a:off x="5756032" y="4210834"/>
            <a:ext cx="2562225" cy="971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900" b="0">
                <a:solidFill>
                  <a:srgbClr val="FF6699"/>
                </a:solidFill>
                <a:latin typeface="+mn-lt"/>
              </a:rPr>
              <a:t>Limit rates:</a:t>
            </a:r>
          </a:p>
          <a:p>
            <a:pPr algn="ctr" eaLnBrk="1" hangingPunct="1"/>
            <a:r>
              <a:rPr lang="en-US" sz="2900" b="0">
                <a:solidFill>
                  <a:srgbClr val="FF6699"/>
                </a:solidFill>
                <a:latin typeface="+mn-lt"/>
              </a:rPr>
              <a:t>x = 2y</a:t>
            </a:r>
          </a:p>
        </p:txBody>
      </p:sp>
      <p:sp>
        <p:nvSpPr>
          <p:cNvPr id="1051668" name="Line 20"/>
          <p:cNvSpPr>
            <a:spLocks noChangeShapeType="1"/>
          </p:cNvSpPr>
          <p:nvPr/>
        </p:nvSpPr>
        <p:spPr bwMode="auto">
          <a:xfrm flipH="1">
            <a:off x="3954219" y="4872821"/>
            <a:ext cx="2286000" cy="146050"/>
          </a:xfrm>
          <a:prstGeom prst="line">
            <a:avLst/>
          </a:prstGeom>
          <a:noFill/>
          <a:ln w="28575">
            <a:solidFill>
              <a:srgbClr val="FF6699"/>
            </a:solidFill>
            <a:prstDash val="sysDot"/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69" name="Line 21"/>
          <p:cNvSpPr>
            <a:spLocks noChangeShapeType="1"/>
          </p:cNvSpPr>
          <p:nvPr/>
        </p:nvSpPr>
        <p:spPr bwMode="auto">
          <a:xfrm flipH="1">
            <a:off x="1965082" y="4547384"/>
            <a:ext cx="447675" cy="1270000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70" name="Line 22"/>
          <p:cNvSpPr>
            <a:spLocks noChangeShapeType="1"/>
          </p:cNvSpPr>
          <p:nvPr/>
        </p:nvSpPr>
        <p:spPr bwMode="auto">
          <a:xfrm flipV="1">
            <a:off x="1952382" y="2124859"/>
            <a:ext cx="1587" cy="37099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51671" name="Freeform 23"/>
          <p:cNvSpPr>
            <a:spLocks/>
          </p:cNvSpPr>
          <p:nvPr/>
        </p:nvSpPr>
        <p:spPr bwMode="auto">
          <a:xfrm>
            <a:off x="1869832" y="2124859"/>
            <a:ext cx="163512" cy="77787"/>
          </a:xfrm>
          <a:custGeom>
            <a:avLst/>
            <a:gdLst>
              <a:gd name="T0" fmla="*/ 113 w 113"/>
              <a:gd name="T1" fmla="*/ 56 h 56"/>
              <a:gd name="T2" fmla="*/ 57 w 113"/>
              <a:gd name="T3" fmla="*/ 0 h 56"/>
              <a:gd name="T4" fmla="*/ 0 w 113"/>
              <a:gd name="T5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" h="56">
                <a:moveTo>
                  <a:pt x="113" y="56"/>
                </a:moveTo>
                <a:lnTo>
                  <a:pt x="57" y="0"/>
                </a:lnTo>
                <a:lnTo>
                  <a:pt x="0" y="56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51672" name="Line 24"/>
          <p:cNvSpPr>
            <a:spLocks noChangeShapeType="1"/>
          </p:cNvSpPr>
          <p:nvPr/>
        </p:nvSpPr>
        <p:spPr bwMode="auto">
          <a:xfrm>
            <a:off x="1952382" y="5834846"/>
            <a:ext cx="387826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51673" name="Freeform 25"/>
          <p:cNvSpPr>
            <a:spLocks/>
          </p:cNvSpPr>
          <p:nvPr/>
        </p:nvSpPr>
        <p:spPr bwMode="auto">
          <a:xfrm>
            <a:off x="5749682" y="5757059"/>
            <a:ext cx="80962" cy="157162"/>
          </a:xfrm>
          <a:custGeom>
            <a:avLst/>
            <a:gdLst>
              <a:gd name="T0" fmla="*/ 0 w 56"/>
              <a:gd name="T1" fmla="*/ 113 h 113"/>
              <a:gd name="T2" fmla="*/ 56 w 56"/>
              <a:gd name="T3" fmla="*/ 56 h 113"/>
              <a:gd name="T4" fmla="*/ 0 w 56"/>
              <a:gd name="T5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113">
                <a:moveTo>
                  <a:pt x="0" y="113"/>
                </a:moveTo>
                <a:lnTo>
                  <a:pt x="56" y="56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51674" name="Rectangle 26"/>
          <p:cNvSpPr>
            <a:spLocks noChangeArrowheads="1"/>
          </p:cNvSpPr>
          <p:nvPr/>
        </p:nvSpPr>
        <p:spPr bwMode="auto">
          <a:xfrm>
            <a:off x="1524000" y="2131209"/>
            <a:ext cx="28709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20738" eaLnBrk="1" hangingPunct="1"/>
            <a:r>
              <a:rPr lang="en-US" sz="3100">
                <a:solidFill>
                  <a:srgbClr val="000000"/>
                </a:solidFill>
                <a:latin typeface="+mn-lt"/>
              </a:rPr>
              <a:t>C</a:t>
            </a:r>
            <a:endParaRPr lang="en-US" sz="2000">
              <a:latin typeface="+mn-lt"/>
            </a:endParaRPr>
          </a:p>
        </p:txBody>
      </p:sp>
      <p:sp>
        <p:nvSpPr>
          <p:cNvPr id="1051675" name="Rectangle 27"/>
          <p:cNvSpPr>
            <a:spLocks noChangeArrowheads="1"/>
          </p:cNvSpPr>
          <p:nvPr/>
        </p:nvSpPr>
        <p:spPr bwMode="auto">
          <a:xfrm>
            <a:off x="5954037" y="5771346"/>
            <a:ext cx="22109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20738" eaLnBrk="1" hangingPunct="1"/>
            <a:r>
              <a:rPr lang="en-US" sz="3100">
                <a:solidFill>
                  <a:srgbClr val="FF0000"/>
                </a:solidFill>
                <a:latin typeface="+mn-lt"/>
              </a:rPr>
              <a:t>x</a:t>
            </a:r>
            <a:endParaRPr lang="en-US" sz="2000">
              <a:latin typeface="+mn-lt"/>
            </a:endParaRPr>
          </a:p>
        </p:txBody>
      </p:sp>
      <p:sp>
        <p:nvSpPr>
          <p:cNvPr id="1051676" name="Rectangle 28"/>
          <p:cNvSpPr>
            <a:spLocks noChangeArrowheads="1"/>
          </p:cNvSpPr>
          <p:nvPr/>
        </p:nvSpPr>
        <p:spPr bwMode="auto">
          <a:xfrm>
            <a:off x="2137687" y="1939121"/>
            <a:ext cx="22109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20738" eaLnBrk="1" hangingPunct="1"/>
            <a:r>
              <a:rPr lang="en-US" sz="3100">
                <a:solidFill>
                  <a:srgbClr val="3366FF"/>
                </a:solidFill>
                <a:latin typeface="+mn-lt"/>
              </a:rPr>
              <a:t>y</a:t>
            </a:r>
            <a:endParaRPr lang="en-US" sz="2000">
              <a:latin typeface="+mn-lt"/>
            </a:endParaRPr>
          </a:p>
        </p:txBody>
      </p:sp>
      <p:sp>
        <p:nvSpPr>
          <p:cNvPr id="1051677" name="Oval 29"/>
          <p:cNvSpPr>
            <a:spLocks noChangeArrowheads="1"/>
          </p:cNvSpPr>
          <p:nvPr/>
        </p:nvSpPr>
        <p:spPr bwMode="auto">
          <a:xfrm>
            <a:off x="2361957" y="4412446"/>
            <a:ext cx="138112" cy="134938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051678" name="Oval 30"/>
          <p:cNvSpPr>
            <a:spLocks noChangeArrowheads="1"/>
          </p:cNvSpPr>
          <p:nvPr/>
        </p:nvSpPr>
        <p:spPr bwMode="auto">
          <a:xfrm>
            <a:off x="2222257" y="3326596"/>
            <a:ext cx="139700" cy="13335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051679" name="Text Box 31"/>
          <p:cNvSpPr txBox="1">
            <a:spLocks noChangeArrowheads="1"/>
          </p:cNvSpPr>
          <p:nvPr/>
        </p:nvSpPr>
        <p:spPr bwMode="auto">
          <a:xfrm>
            <a:off x="4082997" y="2288371"/>
            <a:ext cx="4020947" cy="91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700" b="0" dirty="0">
                <a:latin typeface="+mn-lt"/>
              </a:rPr>
              <a:t>x increases by 2 per RTT</a:t>
            </a:r>
          </a:p>
          <a:p>
            <a:pPr eaLnBrk="1" hangingPunct="1"/>
            <a:r>
              <a:rPr lang="en-US" sz="2700" b="0" dirty="0">
                <a:latin typeface="+mn-lt"/>
              </a:rPr>
              <a:t>y increases by 1 per RTT</a:t>
            </a:r>
          </a:p>
        </p:txBody>
      </p:sp>
      <p:sp>
        <p:nvSpPr>
          <p:cNvPr id="1051680" name="Line 32"/>
          <p:cNvSpPr>
            <a:spLocks noChangeShapeType="1"/>
          </p:cNvSpPr>
          <p:nvPr/>
        </p:nvSpPr>
        <p:spPr bwMode="auto">
          <a:xfrm flipH="1">
            <a:off x="2481019" y="3124984"/>
            <a:ext cx="434975" cy="1250950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1" name="Line 33"/>
          <p:cNvSpPr>
            <a:spLocks noChangeShapeType="1"/>
          </p:cNvSpPr>
          <p:nvPr/>
        </p:nvSpPr>
        <p:spPr bwMode="auto">
          <a:xfrm>
            <a:off x="1946032" y="2518559"/>
            <a:ext cx="3394075" cy="3295650"/>
          </a:xfrm>
          <a:prstGeom prst="line">
            <a:avLst/>
          </a:prstGeom>
          <a:noFill/>
          <a:ln w="28575">
            <a:solidFill>
              <a:srgbClr val="00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2" name="Line 34"/>
          <p:cNvSpPr>
            <a:spLocks noChangeShapeType="1"/>
          </p:cNvSpPr>
          <p:nvPr/>
        </p:nvSpPr>
        <p:spPr bwMode="auto">
          <a:xfrm flipV="1">
            <a:off x="2292107" y="3090059"/>
            <a:ext cx="623887" cy="303212"/>
          </a:xfrm>
          <a:prstGeom prst="line">
            <a:avLst/>
          </a:prstGeom>
          <a:noFill/>
          <a:ln w="28575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3" name="Line 35"/>
          <p:cNvSpPr>
            <a:spLocks noChangeShapeType="1"/>
          </p:cNvSpPr>
          <p:nvPr/>
        </p:nvSpPr>
        <p:spPr bwMode="auto">
          <a:xfrm flipV="1">
            <a:off x="2430219" y="3840946"/>
            <a:ext cx="1316038" cy="639763"/>
          </a:xfrm>
          <a:prstGeom prst="line">
            <a:avLst/>
          </a:prstGeom>
          <a:noFill/>
          <a:ln w="28575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4" name="Line 36"/>
          <p:cNvSpPr>
            <a:spLocks noChangeShapeType="1"/>
          </p:cNvSpPr>
          <p:nvPr/>
        </p:nvSpPr>
        <p:spPr bwMode="auto">
          <a:xfrm flipH="1">
            <a:off x="1971432" y="4883934"/>
            <a:ext cx="850900" cy="947737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5" name="Line 37"/>
          <p:cNvSpPr>
            <a:spLocks noChangeShapeType="1"/>
          </p:cNvSpPr>
          <p:nvPr/>
        </p:nvSpPr>
        <p:spPr bwMode="auto">
          <a:xfrm flipH="1">
            <a:off x="2933457" y="3942546"/>
            <a:ext cx="762000" cy="806450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6" name="Oval 38"/>
          <p:cNvSpPr>
            <a:spLocks noChangeArrowheads="1"/>
          </p:cNvSpPr>
          <p:nvPr/>
        </p:nvSpPr>
        <p:spPr bwMode="auto">
          <a:xfrm>
            <a:off x="2776294" y="4748996"/>
            <a:ext cx="139700" cy="134938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051687" name="Line 39"/>
          <p:cNvSpPr>
            <a:spLocks noChangeShapeType="1"/>
          </p:cNvSpPr>
          <p:nvPr/>
        </p:nvSpPr>
        <p:spPr bwMode="auto">
          <a:xfrm flipV="1">
            <a:off x="2846144" y="4244171"/>
            <a:ext cx="1177925" cy="571500"/>
          </a:xfrm>
          <a:prstGeom prst="line">
            <a:avLst/>
          </a:prstGeom>
          <a:noFill/>
          <a:ln w="28575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8" name="Line 40"/>
          <p:cNvSpPr>
            <a:spLocks noChangeShapeType="1"/>
          </p:cNvSpPr>
          <p:nvPr/>
        </p:nvSpPr>
        <p:spPr bwMode="auto">
          <a:xfrm flipH="1">
            <a:off x="1946032" y="5033159"/>
            <a:ext cx="1038225" cy="792162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9" name="Oval 41"/>
          <p:cNvSpPr>
            <a:spLocks noChangeArrowheads="1"/>
          </p:cNvSpPr>
          <p:nvPr/>
        </p:nvSpPr>
        <p:spPr bwMode="auto">
          <a:xfrm>
            <a:off x="2915994" y="4950609"/>
            <a:ext cx="138113" cy="134937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051690" name="Line 42"/>
          <p:cNvSpPr>
            <a:spLocks noChangeShapeType="1"/>
          </p:cNvSpPr>
          <p:nvPr/>
        </p:nvSpPr>
        <p:spPr bwMode="auto">
          <a:xfrm flipH="1">
            <a:off x="3066807" y="4279096"/>
            <a:ext cx="887412" cy="692150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91" name="Line 43"/>
          <p:cNvSpPr>
            <a:spLocks noChangeShapeType="1"/>
          </p:cNvSpPr>
          <p:nvPr/>
        </p:nvSpPr>
        <p:spPr bwMode="auto">
          <a:xfrm flipV="1">
            <a:off x="2984257" y="4447371"/>
            <a:ext cx="1177925" cy="571500"/>
          </a:xfrm>
          <a:prstGeom prst="line">
            <a:avLst/>
          </a:prstGeom>
          <a:noFill/>
          <a:ln w="28575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92" name="Line 44"/>
          <p:cNvSpPr>
            <a:spLocks noChangeShapeType="1"/>
          </p:cNvSpPr>
          <p:nvPr/>
        </p:nvSpPr>
        <p:spPr bwMode="auto">
          <a:xfrm flipH="1">
            <a:off x="2014294" y="4412446"/>
            <a:ext cx="2147888" cy="1412875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93" name="Line 45"/>
          <p:cNvSpPr>
            <a:spLocks noChangeShapeType="1"/>
          </p:cNvSpPr>
          <p:nvPr/>
        </p:nvSpPr>
        <p:spPr bwMode="auto">
          <a:xfrm flipV="1">
            <a:off x="1946032" y="4580721"/>
            <a:ext cx="2562225" cy="1244600"/>
          </a:xfrm>
          <a:prstGeom prst="line">
            <a:avLst/>
          </a:prstGeom>
          <a:noFill/>
          <a:ln w="19050">
            <a:solidFill>
              <a:srgbClr val="FF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94" name="Line 46"/>
          <p:cNvSpPr>
            <a:spLocks noChangeShapeType="1"/>
          </p:cNvSpPr>
          <p:nvPr/>
        </p:nvSpPr>
        <p:spPr bwMode="auto">
          <a:xfrm flipV="1">
            <a:off x="3123957" y="4614059"/>
            <a:ext cx="1316037" cy="639762"/>
          </a:xfrm>
          <a:prstGeom prst="line">
            <a:avLst/>
          </a:prstGeom>
          <a:noFill/>
          <a:ln w="38100">
            <a:solidFill>
              <a:srgbClr val="FF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390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Cheating #3: Open Many Connections</a:t>
            </a:r>
            <a:endParaRPr lang="en-US" sz="2400" dirty="0" smtClean="0"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600200" y="1527175"/>
            <a:ext cx="5264150" cy="1673225"/>
            <a:chOff x="1309" y="834"/>
            <a:chExt cx="3316" cy="1054"/>
          </a:xfrm>
        </p:grpSpPr>
        <p:sp>
          <p:nvSpPr>
            <p:cNvPr id="1054725" name="Rectangle 5"/>
            <p:cNvSpPr>
              <a:spLocks noChangeArrowheads="1"/>
            </p:cNvSpPr>
            <p:nvPr/>
          </p:nvSpPr>
          <p:spPr bwMode="auto">
            <a:xfrm>
              <a:off x="1309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A</a:t>
              </a:r>
            </a:p>
          </p:txBody>
        </p:sp>
        <p:sp>
          <p:nvSpPr>
            <p:cNvPr id="1054726" name="Rectangle 6"/>
            <p:cNvSpPr>
              <a:spLocks noChangeArrowheads="1"/>
            </p:cNvSpPr>
            <p:nvPr/>
          </p:nvSpPr>
          <p:spPr bwMode="auto">
            <a:xfrm>
              <a:off x="2443" y="1180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7" name="Rectangle 7"/>
            <p:cNvSpPr>
              <a:spLocks noChangeArrowheads="1"/>
            </p:cNvSpPr>
            <p:nvPr/>
          </p:nvSpPr>
          <p:spPr bwMode="auto">
            <a:xfrm>
              <a:off x="4320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B</a:t>
              </a:r>
            </a:p>
          </p:txBody>
        </p:sp>
        <p:sp>
          <p:nvSpPr>
            <p:cNvPr id="1054728" name="Line 8"/>
            <p:cNvSpPr>
              <a:spLocks noChangeShapeType="1"/>
            </p:cNvSpPr>
            <p:nvPr/>
          </p:nvSpPr>
          <p:spPr bwMode="auto">
            <a:xfrm>
              <a:off x="1614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9" name="Line 9"/>
            <p:cNvSpPr>
              <a:spLocks noChangeShapeType="1"/>
            </p:cNvSpPr>
            <p:nvPr/>
          </p:nvSpPr>
          <p:spPr bwMode="auto">
            <a:xfrm flipV="1">
              <a:off x="3491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0" name="Text Box 10"/>
            <p:cNvSpPr txBox="1">
              <a:spLocks noChangeArrowheads="1"/>
            </p:cNvSpPr>
            <p:nvPr/>
          </p:nvSpPr>
          <p:spPr bwMode="auto">
            <a:xfrm>
              <a:off x="3578" y="891"/>
              <a:ext cx="10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200" b="0" smtClean="0">
                <a:latin typeface="Tahoma" charset="0"/>
                <a:cs typeface="+mn-cs"/>
              </a:endParaRPr>
            </a:p>
          </p:txBody>
        </p:sp>
        <p:sp>
          <p:nvSpPr>
            <p:cNvPr id="1054731" name="Text Box 11"/>
            <p:cNvSpPr txBox="1">
              <a:spLocks noChangeArrowheads="1"/>
            </p:cNvSpPr>
            <p:nvPr/>
          </p:nvSpPr>
          <p:spPr bwMode="auto">
            <a:xfrm>
              <a:off x="1833" y="834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 smtClean="0">
                  <a:solidFill>
                    <a:srgbClr val="CC0000"/>
                  </a:solidFill>
                  <a:latin typeface="Tahoma" charset="0"/>
                  <a:cs typeface="+mn-cs"/>
                </a:rPr>
                <a:t>x</a:t>
              </a:r>
            </a:p>
          </p:txBody>
        </p:sp>
        <p:sp>
          <p:nvSpPr>
            <p:cNvPr id="1054732" name="Rectangle 12"/>
            <p:cNvSpPr>
              <a:spLocks noChangeArrowheads="1"/>
            </p:cNvSpPr>
            <p:nvPr/>
          </p:nvSpPr>
          <p:spPr bwMode="auto">
            <a:xfrm>
              <a:off x="1309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D</a:t>
              </a:r>
            </a:p>
          </p:txBody>
        </p:sp>
        <p:sp>
          <p:nvSpPr>
            <p:cNvPr id="1054733" name="Rectangle 13"/>
            <p:cNvSpPr>
              <a:spLocks noChangeArrowheads="1"/>
            </p:cNvSpPr>
            <p:nvPr/>
          </p:nvSpPr>
          <p:spPr bwMode="auto">
            <a:xfrm>
              <a:off x="4320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E</a:t>
              </a:r>
            </a:p>
          </p:txBody>
        </p:sp>
        <p:sp>
          <p:nvSpPr>
            <p:cNvPr id="1054734" name="Line 14"/>
            <p:cNvSpPr>
              <a:spLocks noChangeShapeType="1"/>
            </p:cNvSpPr>
            <p:nvPr/>
          </p:nvSpPr>
          <p:spPr bwMode="auto">
            <a:xfrm flipV="1">
              <a:off x="1614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5" name="Line 15"/>
            <p:cNvSpPr>
              <a:spLocks noChangeShapeType="1"/>
            </p:cNvSpPr>
            <p:nvPr/>
          </p:nvSpPr>
          <p:spPr bwMode="auto">
            <a:xfrm>
              <a:off x="3491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6" name="Text Box 16"/>
            <p:cNvSpPr txBox="1">
              <a:spLocks noChangeArrowheads="1"/>
            </p:cNvSpPr>
            <p:nvPr/>
          </p:nvSpPr>
          <p:spPr bwMode="auto">
            <a:xfrm>
              <a:off x="1954" y="1566"/>
              <a:ext cx="10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900" b="0" smtClean="0">
                <a:latin typeface="Tahoma" charset="0"/>
                <a:cs typeface="+mn-cs"/>
              </a:endParaRPr>
            </a:p>
          </p:txBody>
        </p:sp>
        <p:sp>
          <p:nvSpPr>
            <p:cNvPr id="1054737" name="Text Box 17"/>
            <p:cNvSpPr txBox="1">
              <a:spLocks noChangeArrowheads="1"/>
            </p:cNvSpPr>
            <p:nvPr/>
          </p:nvSpPr>
          <p:spPr bwMode="auto">
            <a:xfrm>
              <a:off x="1833" y="1223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 smtClean="0">
                  <a:solidFill>
                    <a:srgbClr val="0000FF"/>
                  </a:solidFill>
                  <a:latin typeface="Tahoma" charset="0"/>
                  <a:cs typeface="+mn-cs"/>
                </a:rPr>
                <a:t>y</a:t>
              </a:r>
            </a:p>
          </p:txBody>
        </p:sp>
      </p:grpSp>
      <p:sp>
        <p:nvSpPr>
          <p:cNvPr id="1054738" name="Text Box 18"/>
          <p:cNvSpPr txBox="1">
            <a:spLocks noChangeArrowheads="1"/>
          </p:cNvSpPr>
          <p:nvPr/>
        </p:nvSpPr>
        <p:spPr bwMode="auto">
          <a:xfrm>
            <a:off x="701675" y="3429000"/>
            <a:ext cx="7375525" cy="2298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b="0" dirty="0" smtClean="0">
                <a:latin typeface="+mn-lt"/>
                <a:cs typeface="+mn-cs"/>
              </a:rPr>
              <a:t>Assume </a:t>
            </a:r>
          </a:p>
          <a:p>
            <a:pPr algn="l" eaLnBrk="1" hangingPunct="1">
              <a:buFontTx/>
              <a:buChar char="•"/>
              <a:defRPr/>
            </a:pPr>
            <a:r>
              <a:rPr lang="en-US" b="0" dirty="0" smtClean="0">
                <a:latin typeface="+mn-lt"/>
                <a:cs typeface="+mn-cs"/>
              </a:rPr>
              <a:t> A starts 10 connections to B</a:t>
            </a:r>
          </a:p>
          <a:p>
            <a:pPr algn="l" eaLnBrk="1" hangingPunct="1">
              <a:buFontTx/>
              <a:buChar char="•"/>
              <a:defRPr/>
            </a:pPr>
            <a:r>
              <a:rPr lang="en-US" b="0" dirty="0" smtClean="0">
                <a:latin typeface="+mn-lt"/>
                <a:cs typeface="+mn-cs"/>
              </a:rPr>
              <a:t> D starts 1 connection to E</a:t>
            </a:r>
          </a:p>
          <a:p>
            <a:pPr algn="l" eaLnBrk="1" hangingPunct="1">
              <a:buFontTx/>
              <a:buChar char="•"/>
              <a:defRPr/>
            </a:pPr>
            <a:r>
              <a:rPr lang="en-US" b="0" dirty="0" smtClean="0">
                <a:latin typeface="+mn-lt"/>
                <a:cs typeface="+mn-cs"/>
              </a:rPr>
              <a:t> Each connection gets about the same throughput</a:t>
            </a:r>
          </a:p>
          <a:p>
            <a:pPr algn="l" eaLnBrk="1" hangingPunct="1">
              <a:defRPr/>
            </a:pPr>
            <a:endParaRPr lang="en-US" b="0" dirty="0" smtClean="0">
              <a:latin typeface="+mn-lt"/>
              <a:cs typeface="+mn-cs"/>
            </a:endParaRPr>
          </a:p>
          <a:p>
            <a:pPr algn="l" eaLnBrk="1" hangingPunct="1">
              <a:defRPr/>
            </a:pPr>
            <a:r>
              <a:rPr lang="en-US" b="0" dirty="0" smtClean="0">
                <a:latin typeface="+mn-lt"/>
                <a:cs typeface="+mn-cs"/>
              </a:rPr>
              <a:t>Then A gets 10 times more throughput than D</a:t>
            </a:r>
          </a:p>
        </p:txBody>
      </p:sp>
    </p:spTree>
    <p:extLst>
      <p:ext uri="{BB962C8B-B14F-4D97-AF65-F5344CB8AC3E}">
        <p14:creationId xmlns:p14="http://schemas.microsoft.com/office/powerpoint/2010/main" val="62717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8991600" cy="4835525"/>
          </a:xfrm>
        </p:spPr>
        <p:txBody>
          <a:bodyPr/>
          <a:lstStyle/>
          <a:p>
            <a:r>
              <a:rPr lang="en-US" dirty="0" smtClean="0"/>
              <a:t>Either sender or receiver can independently cheat!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Why hasn’t Internet suffered congestion collapse yet?</a:t>
            </a:r>
          </a:p>
          <a:p>
            <a:pPr lvl="1"/>
            <a:r>
              <a:rPr lang="en-US" dirty="0" smtClean="0"/>
              <a:t>Individuals don’t hack TCP (not worth it)</a:t>
            </a:r>
          </a:p>
          <a:p>
            <a:pPr lvl="1"/>
            <a:r>
              <a:rPr lang="en-US" dirty="0" smtClean="0"/>
              <a:t>Companies need to avoid TCP wars</a:t>
            </a: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r>
              <a:rPr lang="en-US" dirty="0" smtClean="0"/>
              <a:t>How can we prevent cheating?</a:t>
            </a:r>
          </a:p>
          <a:p>
            <a:pPr lvl="1"/>
            <a:r>
              <a:rPr lang="en-US" dirty="0" smtClean="0"/>
              <a:t>Verify TCP implementations?</a:t>
            </a:r>
          </a:p>
          <a:p>
            <a:pPr lvl="1"/>
            <a:r>
              <a:rPr lang="en-US" dirty="0" smtClean="0"/>
              <a:t>Controlling end points is hopeless!</a:t>
            </a:r>
          </a:p>
          <a:p>
            <a:pPr lvl="1"/>
            <a:endParaRPr lang="en-US" dirty="0"/>
          </a:p>
          <a:p>
            <a:r>
              <a:rPr lang="en-US" dirty="0" smtClean="0"/>
              <a:t>So what should we do?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994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(9) Converse of Cheating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fair, need to be TCP-friendly</a:t>
            </a:r>
          </a:p>
          <a:p>
            <a:endParaRPr lang="en-US" dirty="0"/>
          </a:p>
          <a:p>
            <a:r>
              <a:rPr lang="en-US" dirty="0" smtClean="0"/>
              <a:t>Everyone uses “similar” CC algorithm</a:t>
            </a:r>
          </a:p>
          <a:p>
            <a:endParaRPr lang="en-US" dirty="0"/>
          </a:p>
          <a:p>
            <a:r>
              <a:rPr lang="en-US" dirty="0" smtClean="0"/>
              <a:t>Slows down innovation!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3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solve these 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Bias against long RTTs</a:t>
            </a:r>
          </a:p>
          <a:p>
            <a:endParaRPr lang="en-US" dirty="0"/>
          </a:p>
          <a:p>
            <a:r>
              <a:rPr lang="en-US" dirty="0" smtClean="0"/>
              <a:t>Slow to ramp up (bad for short flows)</a:t>
            </a:r>
          </a:p>
          <a:p>
            <a:endParaRPr lang="en-US" dirty="0" smtClean="0"/>
          </a:p>
          <a:p>
            <a:r>
              <a:rPr lang="en-US" dirty="0" smtClean="0"/>
              <a:t>Cheating</a:t>
            </a:r>
          </a:p>
          <a:p>
            <a:endParaRPr lang="en-US" dirty="0"/>
          </a:p>
          <a:p>
            <a:r>
              <a:rPr lang="en-US" dirty="0" smtClean="0"/>
              <a:t>Need for uniformity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37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67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Network Involved!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i="1" dirty="0" smtClean="0"/>
              <a:t>How can routers help?</a:t>
            </a:r>
          </a:p>
          <a:p>
            <a:endParaRPr lang="en-US" dirty="0"/>
          </a:p>
          <a:p>
            <a:r>
              <a:rPr lang="en-US" dirty="0" smtClean="0"/>
              <a:t>Routers can provide guidance for speed to send at</a:t>
            </a:r>
          </a:p>
          <a:p>
            <a:pPr lvl="1"/>
            <a:r>
              <a:rPr lang="en-US" dirty="0" smtClean="0"/>
              <a:t>Routers have better visibility, and their feedback flows through network, collecting from routers along path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Routers can provide isolation/fairness</a:t>
            </a:r>
          </a:p>
          <a:p>
            <a:pPr lvl="1"/>
            <a:r>
              <a:rPr lang="en-US" dirty="0" smtClean="0"/>
              <a:t>Via packet scheduling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Routers can provide priority for some flows</a:t>
            </a:r>
          </a:p>
          <a:p>
            <a:pPr lvl="1"/>
            <a:r>
              <a:rPr lang="en-US" dirty="0" smtClean="0"/>
              <a:t>Via packet scheduling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5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Guidance for sending rate deals with</a:t>
            </a:r>
          </a:p>
          <a:p>
            <a:pPr lvl="1"/>
            <a:r>
              <a:rPr lang="en-US" dirty="0" smtClean="0"/>
              <a:t>Slow to ramp up</a:t>
            </a:r>
          </a:p>
          <a:p>
            <a:pPr lvl="1"/>
            <a:r>
              <a:rPr lang="en-US" dirty="0" smtClean="0"/>
              <a:t>Bias against long RTTs</a:t>
            </a:r>
          </a:p>
          <a:p>
            <a:pPr lvl="1"/>
            <a:r>
              <a:rPr lang="en-US" dirty="0" smtClean="0"/>
              <a:t>Does not deal with cheating or need for uniformity</a:t>
            </a:r>
          </a:p>
          <a:p>
            <a:pPr lvl="1"/>
            <a:endParaRPr lang="en-US" dirty="0"/>
          </a:p>
          <a:p>
            <a:r>
              <a:rPr lang="en-US" dirty="0" smtClean="0"/>
              <a:t>Providing Isolation/Fairness deals with</a:t>
            </a:r>
          </a:p>
          <a:p>
            <a:pPr lvl="1"/>
            <a:r>
              <a:rPr lang="en-US" dirty="0" smtClean="0"/>
              <a:t>Prevents most cheating, allows innovation</a:t>
            </a:r>
          </a:p>
          <a:p>
            <a:pPr lvl="1"/>
            <a:r>
              <a:rPr lang="en-US" dirty="0" smtClean="0"/>
              <a:t>Innovation deals with bias and ramp up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Priorities</a:t>
            </a:r>
          </a:p>
          <a:p>
            <a:pPr lvl="1"/>
            <a:r>
              <a:rPr lang="en-US" dirty="0" smtClean="0"/>
              <a:t>You’ll see</a:t>
            </a:r>
            <a:r>
              <a:rPr lang="is-IS" dirty="0" smtClean="0"/>
              <a:t>….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31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outers tell hosts how fast to send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60538"/>
            <a:ext cx="8686800" cy="4411662"/>
          </a:xfrm>
        </p:spPr>
        <p:txBody>
          <a:bodyPr/>
          <a:lstStyle/>
          <a:p>
            <a:r>
              <a:rPr lang="en-US" dirty="0" smtClean="0"/>
              <a:t>Packets carry “rate field”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Routers insert “fair share” </a:t>
            </a:r>
            <a:r>
              <a:rPr lang="en-US" i="1" dirty="0" smtClean="0"/>
              <a:t>f</a:t>
            </a:r>
            <a:r>
              <a:rPr lang="en-US" dirty="0" smtClean="0"/>
              <a:t> in packet header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Only insert if your f is smaller than current field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Source then sees minimum fair share along path</a:t>
            </a:r>
          </a:p>
          <a:p>
            <a:pPr lvl="4"/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End-hosts set sending rate (or window size) to </a:t>
            </a:r>
            <a:r>
              <a:rPr lang="en-US" i="1" dirty="0" smtClean="0">
                <a:latin typeface="Arial" charset="0"/>
                <a:cs typeface="Arial" charset="0"/>
              </a:rPr>
              <a:t>f</a:t>
            </a:r>
          </a:p>
          <a:p>
            <a:pPr lvl="3"/>
            <a:endParaRPr lang="en-US" i="1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This is the basic idea behind the “Rate Control Protocol” (RCP) from </a:t>
            </a:r>
            <a:r>
              <a:rPr lang="en-US" dirty="0" err="1" smtClean="0">
                <a:latin typeface="Arial" charset="0"/>
                <a:cs typeface="Arial" charset="0"/>
              </a:rPr>
              <a:t>Dukkipati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i="1" dirty="0" smtClean="0">
                <a:latin typeface="Arial" charset="0"/>
                <a:cs typeface="Arial" charset="0"/>
              </a:rPr>
              <a:t>et al.</a:t>
            </a:r>
            <a:r>
              <a:rPr lang="en-US" dirty="0" smtClean="0">
                <a:latin typeface="Arial" charset="0"/>
                <a:cs typeface="Arial" charset="0"/>
              </a:rPr>
              <a:t> ’07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3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More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this work?</a:t>
            </a:r>
          </a:p>
          <a:p>
            <a:pPr lvl="1"/>
            <a:r>
              <a:rPr lang="en-US" dirty="0" smtClean="0"/>
              <a:t>Router estimates rate </a:t>
            </a:r>
            <a:r>
              <a:rPr lang="en-US" i="1" dirty="0" smtClean="0"/>
              <a:t>f</a:t>
            </a:r>
            <a:r>
              <a:rPr lang="en-US" dirty="0" smtClean="0"/>
              <a:t> that will use its capacity</a:t>
            </a:r>
          </a:p>
          <a:p>
            <a:pPr lvl="1"/>
            <a:r>
              <a:rPr lang="en-US" dirty="0"/>
              <a:t>Adaptive process of guessing (why not exact</a:t>
            </a:r>
            <a:r>
              <a:rPr lang="en-US" dirty="0" smtClean="0"/>
              <a:t>?)</a:t>
            </a:r>
          </a:p>
          <a:p>
            <a:pPr lvl="2"/>
            <a:r>
              <a:rPr lang="en-US" dirty="0" smtClean="0"/>
              <a:t>Link underutilized: increase f   Link congested: decrease f</a:t>
            </a:r>
            <a:endParaRPr lang="en-US" dirty="0"/>
          </a:p>
          <a:p>
            <a:pPr lvl="4"/>
            <a:endParaRPr lang="en-US" dirty="0" smtClean="0"/>
          </a:p>
          <a:p>
            <a:r>
              <a:rPr lang="en-US" dirty="0" smtClean="0"/>
              <a:t>Why does this work?</a:t>
            </a:r>
          </a:p>
          <a:p>
            <a:pPr lvl="1"/>
            <a:r>
              <a:rPr lang="en-US" dirty="0" smtClean="0"/>
              <a:t>Flows get immediately up to speed</a:t>
            </a:r>
          </a:p>
          <a:p>
            <a:pPr lvl="1"/>
            <a:r>
              <a:rPr lang="en-US" dirty="0" smtClean="0"/>
              <a:t>And no need to “probe” (gently or otherwise)</a:t>
            </a:r>
          </a:p>
          <a:p>
            <a:pPr lvl="1"/>
            <a:endParaRPr lang="en-US" dirty="0"/>
          </a:p>
          <a:p>
            <a:r>
              <a:rPr lang="en-US" dirty="0" smtClean="0"/>
              <a:t>TCP still does loss recovery through </a:t>
            </a:r>
            <a:r>
              <a:rPr lang="en-US" dirty="0" err="1" smtClean="0"/>
              <a:t>retx’s</a:t>
            </a:r>
            <a:endParaRPr lang="en-US" dirty="0" smtClean="0"/>
          </a:p>
          <a:p>
            <a:pPr lvl="1"/>
            <a:r>
              <a:rPr lang="en-US" dirty="0" smtClean="0"/>
              <a:t>But does not need to worry about adjusting CWND based on these</a:t>
            </a:r>
            <a:r>
              <a:rPr lang="is-IS" dirty="0" smtClean="0"/>
              <a:t>….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20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45013"/>
            <a:ext cx="628650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1698625"/>
            <a:ext cx="62642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Helps! (Ignore XCP)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55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75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32038"/>
            <a:ext cx="8229600" cy="1173162"/>
          </a:xfrm>
        </p:spPr>
        <p:txBody>
          <a:bodyPr/>
          <a:lstStyle/>
          <a:p>
            <a:r>
              <a:rPr lang="en-US" sz="4000" dirty="0" smtClean="0"/>
              <a:t>How can routers ensure each flow gets its “fair share”?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054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 each “flow” separately</a:t>
            </a:r>
          </a:p>
          <a:p>
            <a:pPr lvl="1"/>
            <a:r>
              <a:rPr lang="en-US" dirty="0" smtClean="0"/>
              <a:t>For now, flows are packets between same Source/</a:t>
            </a:r>
            <a:r>
              <a:rPr lang="en-US" dirty="0" err="1" smtClean="0"/>
              <a:t>Dest</a:t>
            </a:r>
            <a:r>
              <a:rPr lang="en-US" dirty="0" smtClean="0"/>
              <a:t>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Each flow has its own FIFO queue in router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Service flows in a round-robin fashion</a:t>
            </a:r>
          </a:p>
          <a:p>
            <a:pPr lvl="1"/>
            <a:r>
              <a:rPr lang="en-US" dirty="0" smtClean="0"/>
              <a:t>When line becomes free, take packet from next flow</a:t>
            </a:r>
          </a:p>
          <a:p>
            <a:pPr lvl="7"/>
            <a:endParaRPr lang="en-US" dirty="0"/>
          </a:p>
          <a:p>
            <a:r>
              <a:rPr lang="en-US" dirty="0" smtClean="0"/>
              <a:t>Assuming all flows are sending MTU packets, all flows can get their fair share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0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r>
              <a:rPr lang="en-US" dirty="0" smtClean="0"/>
              <a:t>Each flow can use their own adjustment algorithm</a:t>
            </a:r>
          </a:p>
          <a:p>
            <a:pPr lvl="1"/>
            <a:r>
              <a:rPr lang="en-US" dirty="0" smtClean="0"/>
              <a:t>Perhaps aided by the router telling them how fast to send</a:t>
            </a:r>
          </a:p>
          <a:p>
            <a:pPr lvl="1"/>
            <a:endParaRPr lang="en-US" dirty="0"/>
          </a:p>
          <a:p>
            <a:r>
              <a:rPr lang="en-US" dirty="0" smtClean="0"/>
              <a:t>If I send too fast, only my packets are dropped</a:t>
            </a:r>
          </a:p>
          <a:p>
            <a:pPr lvl="1"/>
            <a:r>
              <a:rPr lang="en-US" dirty="0" smtClean="0"/>
              <a:t>I can’t hurt other users</a:t>
            </a:r>
            <a:r>
              <a:rPr lang="is-IS" dirty="0" smtClean="0"/>
              <a:t>…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This solves the innovation problem!</a:t>
            </a:r>
          </a:p>
          <a:p>
            <a:pPr lvl="1"/>
            <a:r>
              <a:rPr lang="en-US" dirty="0" smtClean="0"/>
              <a:t>People can experiment with any CC algorithm</a:t>
            </a:r>
          </a:p>
          <a:p>
            <a:pPr lvl="2"/>
            <a:endParaRPr lang="en-US" dirty="0"/>
          </a:p>
          <a:p>
            <a:r>
              <a:rPr lang="en-US" dirty="0" smtClean="0"/>
              <a:t>And the cheating problem!</a:t>
            </a:r>
          </a:p>
          <a:p>
            <a:pPr lvl="1"/>
            <a:r>
              <a:rPr lang="en-US" dirty="0" smtClean="0"/>
              <a:t>No matter what you do, you can’t get more than your 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29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fair?</a:t>
            </a:r>
          </a:p>
          <a:p>
            <a:endParaRPr lang="en-US" dirty="0"/>
          </a:p>
          <a:p>
            <a:r>
              <a:rPr lang="en-US" dirty="0" smtClean="0"/>
              <a:t>How to implement fairness in general</a:t>
            </a:r>
          </a:p>
          <a:p>
            <a:pPr lvl="1"/>
            <a:r>
              <a:rPr lang="en-US" dirty="0" smtClean="0"/>
              <a:t>Going beyond round-robin</a:t>
            </a:r>
          </a:p>
          <a:p>
            <a:pPr lvl="1"/>
            <a:endParaRPr lang="en-US" dirty="0"/>
          </a:p>
          <a:p>
            <a:r>
              <a:rPr lang="en-US" dirty="0" smtClean="0"/>
              <a:t>Are there simpler ways to implement this?</a:t>
            </a:r>
          </a:p>
          <a:p>
            <a:endParaRPr lang="en-US" dirty="0"/>
          </a:p>
          <a:p>
            <a:r>
              <a:rPr lang="en-US" dirty="0" smtClean="0"/>
              <a:t>And what’s wrong with this approach?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34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updated class schedule</a:t>
            </a:r>
            <a:r>
              <a:rPr lang="is-IS" dirty="0" smtClean="0"/>
              <a:t>….</a:t>
            </a:r>
          </a:p>
          <a:p>
            <a:endParaRPr lang="is-IS" dirty="0"/>
          </a:p>
          <a:p>
            <a:r>
              <a:rPr lang="is-IS" dirty="0" smtClean="0"/>
              <a:t>HW4 out on Monday</a:t>
            </a:r>
          </a:p>
          <a:p>
            <a:endParaRPr lang="is-IS" dirty="0"/>
          </a:p>
          <a:p>
            <a:r>
              <a:rPr lang="is-IS" dirty="0" smtClean="0"/>
              <a:t>HW6 will just be a worksheet (after Turkey Day)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25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fair?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How to implement fairness in general</a:t>
            </a:r>
          </a:p>
          <a:p>
            <a:pPr lvl="1"/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Going beyond round-robin</a:t>
            </a:r>
          </a:p>
          <a:p>
            <a:pPr lvl="1"/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Are there simpler ways to implement this?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And what’s wrong with this approach?</a:t>
            </a:r>
          </a:p>
          <a:p>
            <a:pPr lvl="1"/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34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a Simple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Flows </a:t>
            </a:r>
            <a:r>
              <a:rPr lang="en-US" i="1" u="sng" dirty="0" smtClean="0"/>
              <a:t>ask</a:t>
            </a:r>
            <a:r>
              <a:rPr lang="en-US" dirty="0" smtClean="0"/>
              <a:t> for an amount of bandwidth </a:t>
            </a:r>
            <a:r>
              <a:rPr lang="en-US" dirty="0" err="1" smtClean="0"/>
              <a:t>ri</a:t>
            </a:r>
            <a:endParaRPr lang="en-US" dirty="0" smtClean="0"/>
          </a:p>
          <a:p>
            <a:pPr lvl="1"/>
            <a:r>
              <a:rPr lang="en-US" dirty="0" smtClean="0"/>
              <a:t>In reality, this request is implicit (the amount they send)</a:t>
            </a:r>
          </a:p>
          <a:p>
            <a:pPr lvl="1"/>
            <a:endParaRPr lang="en-US" dirty="0"/>
          </a:p>
          <a:p>
            <a:r>
              <a:rPr lang="en-US" dirty="0" smtClean="0"/>
              <a:t>The link gives them an amount </a:t>
            </a:r>
            <a:r>
              <a:rPr lang="en-US" dirty="0" err="1" smtClean="0"/>
              <a:t>ai</a:t>
            </a:r>
            <a:endParaRPr lang="en-US" dirty="0" smtClean="0"/>
          </a:p>
          <a:p>
            <a:pPr lvl="1"/>
            <a:r>
              <a:rPr lang="en-US" dirty="0" smtClean="0"/>
              <a:t>Again, this is implicit (by how much is forwarded)</a:t>
            </a:r>
          </a:p>
          <a:p>
            <a:pPr lvl="1"/>
            <a:endParaRPr lang="en-US" dirty="0"/>
          </a:p>
          <a:p>
            <a:r>
              <a:rPr lang="en-US" dirty="0" smtClean="0"/>
              <a:t>There is some total capacity C</a:t>
            </a:r>
          </a:p>
          <a:p>
            <a:pPr lvl="1"/>
            <a:r>
              <a:rPr lang="en-US" dirty="0" smtClean="0"/>
              <a:t>Sum </a:t>
            </a:r>
            <a:r>
              <a:rPr lang="en-US" dirty="0" err="1" smtClean="0"/>
              <a:t>ai</a:t>
            </a:r>
            <a:r>
              <a:rPr lang="en-US" dirty="0" smtClean="0"/>
              <a:t> ≤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369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15400" cy="4835525"/>
          </a:xfrm>
        </p:spPr>
        <p:txBody>
          <a:bodyPr/>
          <a:lstStyle/>
          <a:p>
            <a:r>
              <a:rPr lang="en-US" dirty="0" smtClean="0"/>
              <a:t>When all flows want the same rate, fair is easy</a:t>
            </a:r>
          </a:p>
          <a:p>
            <a:pPr lvl="1"/>
            <a:r>
              <a:rPr lang="en-US" dirty="0" smtClean="0"/>
              <a:t>Fair share = C/N</a:t>
            </a:r>
          </a:p>
          <a:p>
            <a:pPr lvl="1"/>
            <a:r>
              <a:rPr lang="en-US" dirty="0" smtClean="0"/>
              <a:t>C = capacity of link</a:t>
            </a:r>
          </a:p>
          <a:p>
            <a:pPr lvl="1"/>
            <a:r>
              <a:rPr lang="en-US" dirty="0" smtClean="0"/>
              <a:t>N = number of flows</a:t>
            </a:r>
          </a:p>
          <a:p>
            <a:pPr lvl="1"/>
            <a:endParaRPr lang="en-US" dirty="0"/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This is fair share per link.  This is not a global fair share.</a:t>
            </a:r>
          </a:p>
          <a:p>
            <a:pPr lvl="1"/>
            <a:endParaRPr lang="en-US" dirty="0"/>
          </a:p>
          <a:p>
            <a:r>
              <a:rPr lang="en-US" dirty="0" smtClean="0"/>
              <a:t>When not all flows have the same demand?</a:t>
            </a:r>
          </a:p>
          <a:p>
            <a:pPr lvl="1"/>
            <a:r>
              <a:rPr lang="en-US" dirty="0" smtClean="0"/>
              <a:t>Either flow isn’t high bandwidth</a:t>
            </a:r>
          </a:p>
          <a:p>
            <a:pPr lvl="1"/>
            <a:r>
              <a:rPr lang="en-US" dirty="0" smtClean="0"/>
              <a:t>Or limited by C/N on some other 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16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Requests: </a:t>
            </a:r>
            <a:r>
              <a:rPr lang="en-US" dirty="0" err="1" smtClean="0"/>
              <a:t>ri</a:t>
            </a:r>
            <a:r>
              <a:rPr lang="en-US" dirty="0" smtClean="0"/>
              <a:t>    Allocations: </a:t>
            </a:r>
            <a:r>
              <a:rPr lang="en-US" dirty="0" err="1" smtClean="0"/>
              <a:t>ai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C=20</a:t>
            </a:r>
            <a:endParaRPr lang="en-US" dirty="0"/>
          </a:p>
          <a:p>
            <a:pPr lvl="1"/>
            <a:r>
              <a:rPr lang="en-US" dirty="0"/>
              <a:t>Requests: r1=6, r2=5, </a:t>
            </a:r>
            <a:r>
              <a:rPr lang="en-US" dirty="0" smtClean="0"/>
              <a:t>r3=4</a:t>
            </a:r>
          </a:p>
          <a:p>
            <a:pPr lvl="1"/>
            <a:endParaRPr lang="en-US" dirty="0"/>
          </a:p>
          <a:p>
            <a:r>
              <a:rPr lang="en-US" dirty="0"/>
              <a:t>Solution: a1=6, a2=5, </a:t>
            </a:r>
            <a:r>
              <a:rPr lang="en-US" dirty="0" smtClean="0"/>
              <a:t>a3=4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bandwidth is plentiful, everyone gets their request</a:t>
            </a:r>
          </a:p>
          <a:p>
            <a:endParaRPr lang="en-US" dirty="0"/>
          </a:p>
          <a:p>
            <a:r>
              <a:rPr lang="en-US" dirty="0" smtClean="0"/>
              <a:t>This is the easy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1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C=12</a:t>
            </a:r>
          </a:p>
          <a:p>
            <a:pPr lvl="1"/>
            <a:r>
              <a:rPr lang="en-US" dirty="0" smtClean="0"/>
              <a:t>Requests: r1=6, r2=5, r3=4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One solution: a1=4, a2=4, a3=4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veryone gets the same</a:t>
            </a:r>
          </a:p>
          <a:p>
            <a:pPr marL="344487" lvl="1" indent="0">
              <a:buNone/>
            </a:pPr>
            <a:endParaRPr lang="en-US" dirty="0" smtClean="0"/>
          </a:p>
          <a:p>
            <a:r>
              <a:rPr lang="en-US" b="1" i="1" dirty="0" smtClean="0">
                <a:solidFill>
                  <a:srgbClr val="C00000"/>
                </a:solidFill>
              </a:rPr>
              <a:t>Why not proportional to their demands?</a:t>
            </a:r>
          </a:p>
          <a:p>
            <a:pPr lvl="1"/>
            <a:r>
              <a:rPr lang="en-US" b="1" i="1" dirty="0" err="1" smtClean="0">
                <a:solidFill>
                  <a:srgbClr val="C00000"/>
                </a:solidFill>
              </a:rPr>
              <a:t>ai</a:t>
            </a:r>
            <a:r>
              <a:rPr lang="en-US" b="1" i="1" dirty="0" smtClean="0">
                <a:solidFill>
                  <a:srgbClr val="C00000"/>
                </a:solidFill>
              </a:rPr>
              <a:t> = (12/15)</a:t>
            </a:r>
            <a:r>
              <a:rPr lang="en-US" b="1" i="1" dirty="0" err="1" smtClean="0">
                <a:solidFill>
                  <a:srgbClr val="C00000"/>
                </a:solidFill>
              </a:rPr>
              <a:t>ri</a:t>
            </a:r>
            <a:endParaRPr lang="en-US" dirty="0"/>
          </a:p>
          <a:p>
            <a:pPr lvl="7"/>
            <a:endParaRPr lang="en-US" dirty="0"/>
          </a:p>
          <a:p>
            <a:r>
              <a:rPr lang="en-US" dirty="0" smtClean="0"/>
              <a:t>Asking for more gets you more!</a:t>
            </a:r>
          </a:p>
          <a:p>
            <a:pPr lvl="1"/>
            <a:r>
              <a:rPr lang="en-US" dirty="0" smtClean="0"/>
              <a:t>Not incentive compatible (i.e., cheating works)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26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C=14; Requests</a:t>
            </a:r>
            <a:r>
              <a:rPr lang="en-US" dirty="0"/>
              <a:t>: r1=6, r2=5, </a:t>
            </a:r>
            <a:r>
              <a:rPr lang="en-US" dirty="0" smtClean="0"/>
              <a:t>r3=4</a:t>
            </a:r>
          </a:p>
          <a:p>
            <a:endParaRPr lang="en-US" dirty="0"/>
          </a:p>
          <a:p>
            <a:r>
              <a:rPr lang="en-US" dirty="0" smtClean="0"/>
              <a:t>a3=4 (can’t give more than a flow wants)</a:t>
            </a:r>
          </a:p>
          <a:p>
            <a:endParaRPr lang="en-US" dirty="0"/>
          </a:p>
          <a:p>
            <a:r>
              <a:rPr lang="en-US" dirty="0" smtClean="0"/>
              <a:t>Remaining bandwidth is 10, with demands 6 and 5</a:t>
            </a:r>
          </a:p>
          <a:p>
            <a:pPr lvl="1"/>
            <a:r>
              <a:rPr lang="en-US" dirty="0" smtClean="0"/>
              <a:t>From previous example, if both want more than their share, they both get half</a:t>
            </a:r>
          </a:p>
          <a:p>
            <a:pPr lvl="1"/>
            <a:r>
              <a:rPr lang="en-US" dirty="0" smtClean="0"/>
              <a:t>a1=a2=5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11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7925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Given </a:t>
            </a:r>
            <a:r>
              <a:rPr lang="en-US" dirty="0" smtClean="0">
                <a:latin typeface="Arial" charset="0"/>
                <a:cs typeface="Arial" charset="0"/>
              </a:rPr>
              <a:t>set </a:t>
            </a:r>
            <a:r>
              <a:rPr lang="en-US" dirty="0">
                <a:latin typeface="Arial" charset="0"/>
                <a:cs typeface="Arial" charset="0"/>
              </a:rPr>
              <a:t>of bandwidth demands </a:t>
            </a:r>
            <a:r>
              <a:rPr lang="en-US" i="1" dirty="0" err="1">
                <a:latin typeface="Arial" charset="0"/>
                <a:cs typeface="Arial" charset="0"/>
              </a:rPr>
              <a:t>r</a:t>
            </a:r>
            <a:r>
              <a:rPr lang="en-US" baseline="-25000" dirty="0" err="1">
                <a:latin typeface="Arial" charset="0"/>
                <a:cs typeface="Arial" charset="0"/>
              </a:rPr>
              <a:t>i</a:t>
            </a:r>
            <a:r>
              <a:rPr lang="en-US" baseline="-25000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and </a:t>
            </a:r>
            <a:r>
              <a:rPr lang="en-US" dirty="0" smtClean="0">
                <a:latin typeface="Arial" charset="0"/>
                <a:cs typeface="Arial" charset="0"/>
              </a:rPr>
              <a:t>total </a:t>
            </a:r>
            <a:r>
              <a:rPr lang="en-US" dirty="0">
                <a:latin typeface="Arial" charset="0"/>
                <a:cs typeface="Arial" charset="0"/>
              </a:rPr>
              <a:t>bandwidth C, </a:t>
            </a:r>
            <a:r>
              <a:rPr lang="en-US" dirty="0" smtClean="0">
                <a:latin typeface="Arial" charset="0"/>
                <a:cs typeface="Arial" charset="0"/>
              </a:rPr>
              <a:t>max</a:t>
            </a:r>
            <a:r>
              <a:rPr lang="en-US" dirty="0">
                <a:latin typeface="Arial" charset="0"/>
                <a:cs typeface="Arial" charset="0"/>
              </a:rPr>
              <a:t>-min bandwidth allocations are:</a:t>
            </a:r>
          </a:p>
          <a:p>
            <a:pPr algn="ctr">
              <a:buFontTx/>
              <a:buNone/>
            </a:pPr>
            <a:r>
              <a:rPr lang="en-US" i="1" dirty="0" err="1">
                <a:latin typeface="Arial" charset="0"/>
                <a:cs typeface="Arial" charset="0"/>
              </a:rPr>
              <a:t>a</a:t>
            </a:r>
            <a:r>
              <a:rPr lang="en-US" baseline="-25000" dirty="0" err="1">
                <a:latin typeface="Arial" charset="0"/>
                <a:cs typeface="Arial" charset="0"/>
              </a:rPr>
              <a:t>i</a:t>
            </a:r>
            <a:r>
              <a:rPr lang="en-US" baseline="-25000" dirty="0">
                <a:latin typeface="Arial" charset="0"/>
                <a:cs typeface="Arial" charset="0"/>
              </a:rPr>
              <a:t>  </a:t>
            </a:r>
            <a:r>
              <a:rPr lang="en-US" dirty="0">
                <a:latin typeface="Arial" charset="0"/>
                <a:cs typeface="Arial" charset="0"/>
              </a:rPr>
              <a:t>= min(</a:t>
            </a:r>
            <a:r>
              <a:rPr lang="en-US" i="1" dirty="0">
                <a:latin typeface="Arial" charset="0"/>
                <a:cs typeface="Arial" charset="0"/>
              </a:rPr>
              <a:t>f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i="1" dirty="0" err="1">
                <a:latin typeface="Arial" charset="0"/>
                <a:cs typeface="Arial" charset="0"/>
              </a:rPr>
              <a:t>r</a:t>
            </a:r>
            <a:r>
              <a:rPr lang="en-US" baseline="-25000" dirty="0" err="1">
                <a:latin typeface="Arial" charset="0"/>
                <a:cs typeface="Arial" charset="0"/>
              </a:rPr>
              <a:t>i</a:t>
            </a:r>
            <a:r>
              <a:rPr lang="en-US" dirty="0">
                <a:latin typeface="Arial" charset="0"/>
                <a:cs typeface="Aria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cs typeface="Arial" charset="0"/>
              </a:rPr>
              <a:t>   where </a:t>
            </a:r>
            <a:r>
              <a:rPr lang="en-US" dirty="0">
                <a:latin typeface="Arial" charset="0"/>
                <a:cs typeface="Arial" charset="0"/>
              </a:rPr>
              <a:t>f is the unique value such that Sum(</a:t>
            </a:r>
            <a:r>
              <a:rPr lang="en-US" i="1" dirty="0" err="1">
                <a:latin typeface="Arial" charset="0"/>
                <a:cs typeface="Arial" charset="0"/>
              </a:rPr>
              <a:t>a</a:t>
            </a:r>
            <a:r>
              <a:rPr lang="en-US" baseline="-25000" dirty="0" err="1">
                <a:latin typeface="Arial" charset="0"/>
                <a:cs typeface="Arial" charset="0"/>
              </a:rPr>
              <a:t>i</a:t>
            </a:r>
            <a:r>
              <a:rPr lang="en-US" dirty="0">
                <a:latin typeface="Arial" charset="0"/>
                <a:cs typeface="Arial" charset="0"/>
              </a:rPr>
              <a:t>) = </a:t>
            </a:r>
            <a:r>
              <a:rPr lang="en-US" dirty="0" smtClean="0">
                <a:latin typeface="Arial" charset="0"/>
                <a:cs typeface="Arial" charset="0"/>
              </a:rPr>
              <a:t>C</a:t>
            </a:r>
          </a:p>
          <a:p>
            <a:pPr marL="0" indent="0"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or set f to be infinite if no such value exists</a:t>
            </a:r>
            <a:endParaRPr lang="en-US" dirty="0">
              <a:latin typeface="Arial" charset="0"/>
              <a:cs typeface="Arial" charset="0"/>
            </a:endParaRPr>
          </a:p>
          <a:p>
            <a:pPr lvl="3"/>
            <a:endParaRPr lang="en-US" dirty="0">
              <a:latin typeface="Arial" charset="0"/>
              <a:cs typeface="Arial" charset="0"/>
            </a:endParaRPr>
          </a:p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This is what round-robin service gives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if all packets are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MTUs</a:t>
            </a:r>
          </a:p>
          <a:p>
            <a:pPr lvl="5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Property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If you don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 get full demand, no one gets more than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you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6FF553-3033-5B4C-90C7-5012BFA34A74}" type="slidenum">
              <a:rPr lang="en-US" sz="1400" b="0">
                <a:latin typeface="Times New Roman" charset="0"/>
              </a:rPr>
              <a:pPr eaLnBrk="1" hangingPunct="1"/>
              <a:t>36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60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Max-Min Fairness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Assume demands are in increasing order</a:t>
            </a:r>
            <a:r>
              <a:rPr lang="is-IS" dirty="0" smtClean="0">
                <a:latin typeface="Arial" charset="0"/>
                <a:cs typeface="Arial" charset="0"/>
              </a:rPr>
              <a:t>….</a:t>
            </a:r>
          </a:p>
          <a:p>
            <a:endParaRPr lang="is-IS" dirty="0">
              <a:latin typeface="Arial" charset="0"/>
              <a:cs typeface="Arial" charset="0"/>
            </a:endParaRPr>
          </a:p>
          <a:p>
            <a:r>
              <a:rPr lang="is-IS" dirty="0" smtClean="0">
                <a:latin typeface="Arial" charset="0"/>
                <a:cs typeface="Arial" charset="0"/>
              </a:rPr>
              <a:t>If C/N ≤ r1, then ai = C/N for all i.</a:t>
            </a:r>
          </a:p>
          <a:p>
            <a:endParaRPr lang="is-IS" dirty="0">
              <a:latin typeface="Arial" charset="0"/>
              <a:cs typeface="Arial" charset="0"/>
            </a:endParaRPr>
          </a:p>
          <a:p>
            <a:r>
              <a:rPr lang="is-IS" dirty="0" smtClean="0">
                <a:latin typeface="Arial" charset="0"/>
                <a:cs typeface="Arial" charset="0"/>
              </a:rPr>
              <a:t>Else, a1 = r1, set C = C-a1 and N = N-1</a:t>
            </a:r>
          </a:p>
          <a:p>
            <a:endParaRPr lang="is-IS" dirty="0">
              <a:latin typeface="Arial" charset="0"/>
              <a:cs typeface="Arial" charset="0"/>
            </a:endParaRPr>
          </a:p>
          <a:p>
            <a:r>
              <a:rPr lang="is-IS" dirty="0" smtClean="0">
                <a:latin typeface="Arial" charset="0"/>
                <a:cs typeface="Arial" charset="0"/>
              </a:rPr>
              <a:t>Repeat</a:t>
            </a:r>
          </a:p>
          <a:p>
            <a:endParaRPr lang="is-IS" dirty="0">
              <a:latin typeface="Arial" charset="0"/>
              <a:cs typeface="Arial" charset="0"/>
            </a:endParaRPr>
          </a:p>
          <a:p>
            <a:r>
              <a:rPr lang="is-IS" dirty="0" smtClean="0">
                <a:latin typeface="Arial" charset="0"/>
                <a:cs typeface="Arial" charset="0"/>
              </a:rPr>
              <a:t>Intuition: all flows requesting less than fair share get their request.  Remaining flows divide equally.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03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Assume link speed C is 10mbps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Have three flows: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Flow 1 is sending at a rate 8mbps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Flow 2 is sending at a rate 6mbps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Flow 3 is sending at a rate 2mbps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How much bandwidth should each get?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According to max-min fairness?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Work this out, talk to your neighbors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8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Arial" charset="0"/>
                <a:cs typeface="Arial" charset="0"/>
              </a:rPr>
              <a:t>C</a:t>
            </a:r>
            <a:r>
              <a:rPr lang="en-US" dirty="0">
                <a:latin typeface="Arial" charset="0"/>
                <a:cs typeface="Arial" charset="0"/>
              </a:rPr>
              <a:t> = 10;    </a:t>
            </a:r>
            <a:r>
              <a:rPr lang="en-US" i="1" dirty="0"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latin typeface="Arial" charset="0"/>
                <a:cs typeface="Arial" charset="0"/>
              </a:rPr>
              <a:t>1</a:t>
            </a:r>
            <a:r>
              <a:rPr lang="en-US" dirty="0">
                <a:latin typeface="Arial" charset="0"/>
                <a:cs typeface="Arial" charset="0"/>
              </a:rPr>
              <a:t> = 8, </a:t>
            </a:r>
            <a:r>
              <a:rPr lang="en-US" i="1" dirty="0"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latin typeface="Arial" charset="0"/>
                <a:cs typeface="Arial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 = 6, </a:t>
            </a:r>
            <a:r>
              <a:rPr lang="en-US" i="1" dirty="0"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latin typeface="Arial" charset="0"/>
                <a:cs typeface="Arial" charset="0"/>
              </a:rPr>
              <a:t>3</a:t>
            </a:r>
            <a:r>
              <a:rPr lang="en-US" dirty="0">
                <a:latin typeface="Arial" charset="0"/>
                <a:cs typeface="Arial" charset="0"/>
              </a:rPr>
              <a:t> = 2;    </a:t>
            </a:r>
            <a:r>
              <a:rPr lang="en-US" i="1" dirty="0">
                <a:latin typeface="Arial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= 3</a:t>
            </a:r>
          </a:p>
          <a:p>
            <a:r>
              <a:rPr lang="en-US" i="1" dirty="0">
                <a:latin typeface="Arial" charset="0"/>
                <a:cs typeface="Arial" charset="0"/>
              </a:rPr>
              <a:t>C</a:t>
            </a:r>
            <a:r>
              <a:rPr lang="en-US" dirty="0">
                <a:latin typeface="Arial" charset="0"/>
                <a:cs typeface="Arial" charset="0"/>
              </a:rPr>
              <a:t>/3 = 3.33 </a:t>
            </a:r>
            <a:r>
              <a:rPr lang="en-US" dirty="0">
                <a:latin typeface="Arial" charset="0"/>
                <a:cs typeface="Arial" charset="0"/>
                <a:sym typeface="Symbol" charset="0"/>
              </a:rPr>
              <a:t></a:t>
            </a:r>
            <a:endParaRPr lang="en-US" dirty="0">
              <a:latin typeface="Arial" charset="0"/>
              <a:cs typeface="Arial" charset="0"/>
              <a:sym typeface="Wingdings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Can service all of r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3</a:t>
            </a:r>
            <a:endParaRPr lang="en-US" dirty="0">
              <a:latin typeface="Arial" charset="0"/>
              <a:ea typeface="Arial" charset="0"/>
              <a:cs typeface="Arial" charset="0"/>
              <a:sym typeface="Wingdings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Remove r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3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from the accounting: </a:t>
            </a:r>
            <a:r>
              <a:rPr lang="en-US" i="1" dirty="0">
                <a:latin typeface="Arial" charset="0"/>
                <a:ea typeface="Arial" charset="0"/>
                <a:cs typeface="Arial" charset="0"/>
                <a:sym typeface="Wingdings" charset="0"/>
              </a:rPr>
              <a:t>C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=</a:t>
            </a:r>
            <a:r>
              <a:rPr lang="en-US" i="1" dirty="0">
                <a:latin typeface="Arial" charset="0"/>
                <a:ea typeface="Arial" charset="0"/>
                <a:cs typeface="Arial" charset="0"/>
                <a:sym typeface="Wingdings" charset="0"/>
              </a:rPr>
              <a:t> C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– r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3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= 8; </a:t>
            </a:r>
            <a:r>
              <a:rPr lang="en-US" i="1" dirty="0">
                <a:latin typeface="Arial" charset="0"/>
                <a:ea typeface="Arial" charset="0"/>
                <a:cs typeface="Arial" charset="0"/>
                <a:sym typeface="Wingdings" charset="0"/>
              </a:rPr>
              <a:t>N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= 2</a:t>
            </a:r>
          </a:p>
          <a:p>
            <a:r>
              <a:rPr lang="en-US" i="1" dirty="0">
                <a:latin typeface="Arial" charset="0"/>
                <a:cs typeface="Arial" charset="0"/>
                <a:sym typeface="Wingdings" charset="0"/>
              </a:rPr>
              <a:t>C</a:t>
            </a:r>
            <a:r>
              <a:rPr lang="en-US" dirty="0">
                <a:latin typeface="Arial" charset="0"/>
                <a:cs typeface="Arial" charset="0"/>
                <a:sym typeface="Wingdings" charset="0"/>
              </a:rPr>
              <a:t>/2 = 4 </a:t>
            </a:r>
            <a:r>
              <a:rPr lang="en-US" dirty="0">
                <a:latin typeface="Arial" charset="0"/>
                <a:cs typeface="Arial" charset="0"/>
                <a:sym typeface="Symbol" charset="0"/>
              </a:rPr>
              <a:t></a:t>
            </a:r>
            <a:endParaRPr lang="en-US" dirty="0">
              <a:latin typeface="Arial" charset="0"/>
              <a:cs typeface="Arial" charset="0"/>
              <a:sym typeface="Wingdings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Can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t service all of r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1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or r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2</a:t>
            </a:r>
            <a:endParaRPr lang="en-US" dirty="0">
              <a:latin typeface="Arial" charset="0"/>
              <a:ea typeface="Arial" charset="0"/>
              <a:cs typeface="Arial" charset="0"/>
              <a:sym typeface="Wingdings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So hold them to the remaining fair share: </a:t>
            </a:r>
            <a:r>
              <a:rPr lang="en-US" i="1" dirty="0">
                <a:latin typeface="Arial" charset="0"/>
                <a:ea typeface="Arial" charset="0"/>
                <a:cs typeface="Arial" charset="0"/>
                <a:sym typeface="Wingdings" charset="0"/>
              </a:rPr>
              <a:t>f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= 4</a:t>
            </a:r>
          </a:p>
        </p:txBody>
      </p:sp>
      <p:sp>
        <p:nvSpPr>
          <p:cNvPr id="737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0BB38F-666D-D846-97D1-C48655DBD34D}" type="slidenum">
              <a:rPr lang="en-US" sz="1400" b="0">
                <a:latin typeface="Times New Roman" charset="0"/>
              </a:rPr>
              <a:pPr eaLnBrk="1" hangingPunct="1"/>
              <a:t>39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48006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Comic Sans MS" charset="0"/>
                </a:rPr>
                <a:t>8</a:t>
              </a:r>
              <a:endParaRPr lang="en-US" sz="1800" b="0">
                <a:latin typeface="Comic Sans MS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Comic Sans MS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Comic Sans MS" charset="0"/>
                </a:rPr>
                <a:t>2</a:t>
              </a:r>
              <a:endParaRPr lang="en-US" sz="1800" b="0">
                <a:latin typeface="Comic Sans MS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Comic Sans MS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1800" b="0">
                <a:latin typeface="Comic Sans MS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Comic Sans MS" charset="0"/>
                </a:rPr>
                <a:t>2</a:t>
              </a:r>
              <a:endParaRPr lang="en-US" sz="1800" b="0">
                <a:latin typeface="Comic Sans MS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>
                  <a:latin typeface="Times" charset="0"/>
                </a:rPr>
                <a:t>f </a:t>
              </a:r>
              <a:r>
                <a:rPr lang="en-US" sz="1800" b="0">
                  <a:latin typeface="Arial" charset="0"/>
                </a:rPr>
                <a:t>= 4</a:t>
              </a:r>
              <a:r>
                <a:rPr lang="en-US" sz="1800" b="0">
                  <a:latin typeface="Comic Sans MS" charset="0"/>
                </a:rPr>
                <a:t>:  </a:t>
              </a:r>
            </a:p>
            <a:p>
              <a:pPr algn="l"/>
              <a:r>
                <a:rPr lang="en-US" sz="1800" b="0">
                  <a:latin typeface="Arial" charset="0"/>
                </a:rPr>
                <a:t>min(</a:t>
              </a:r>
              <a:r>
                <a:rPr lang="en-US" sz="1800" b="0">
                  <a:solidFill>
                    <a:schemeClr val="accent1"/>
                  </a:solidFill>
                  <a:latin typeface="Arial" charset="0"/>
                </a:rPr>
                <a:t>8</a:t>
              </a:r>
              <a:r>
                <a:rPr lang="en-US" sz="1800" b="0">
                  <a:latin typeface="Arial" charset="0"/>
                </a:rPr>
                <a:t>, 4) = </a:t>
              </a:r>
              <a:r>
                <a:rPr lang="en-US" sz="1800" b="0">
                  <a:solidFill>
                    <a:schemeClr val="accent1"/>
                  </a:solidFill>
                  <a:latin typeface="Arial" charset="0"/>
                </a:rPr>
                <a:t>4</a:t>
              </a:r>
              <a:r>
                <a:rPr lang="en-US" sz="1800" b="0">
                  <a:latin typeface="Arial" charset="0"/>
                </a:rPr>
                <a:t> </a:t>
              </a:r>
            </a:p>
            <a:p>
              <a:pPr algn="l"/>
              <a:r>
                <a:rPr lang="en-US" sz="1800" b="0">
                  <a:latin typeface="Arial" charset="0"/>
                </a:rPr>
                <a:t>min(</a:t>
              </a:r>
              <a:r>
                <a:rPr lang="en-US" sz="1800" b="0">
                  <a:solidFill>
                    <a:srgbClr val="66CCFF"/>
                  </a:solidFill>
                  <a:latin typeface="Arial" charset="0"/>
                </a:rPr>
                <a:t>6</a:t>
              </a:r>
              <a:r>
                <a:rPr lang="en-US" sz="1800" b="0">
                  <a:latin typeface="Arial" charset="0"/>
                </a:rPr>
                <a:t>, 4) = </a:t>
              </a:r>
              <a:r>
                <a:rPr lang="en-US" sz="1800" b="0">
                  <a:solidFill>
                    <a:srgbClr val="66CCFF"/>
                  </a:solidFill>
                  <a:latin typeface="Arial" charset="0"/>
                </a:rPr>
                <a:t>4</a:t>
              </a:r>
              <a:r>
                <a:rPr lang="en-US" sz="1800" b="0">
                  <a:solidFill>
                    <a:srgbClr val="FF0000"/>
                  </a:solidFill>
                  <a:latin typeface="Arial" charset="0"/>
                </a:rPr>
                <a:t> </a:t>
              </a:r>
            </a:p>
            <a:p>
              <a:pPr algn="l"/>
              <a:r>
                <a:rPr lang="en-US" sz="1800" b="0">
                  <a:latin typeface="Arial" charset="0"/>
                </a:rPr>
                <a:t>min(</a:t>
              </a:r>
              <a:r>
                <a:rPr lang="en-US" sz="1800" b="0">
                  <a:solidFill>
                    <a:schemeClr val="accent2"/>
                  </a:solidFill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, 4) = </a:t>
              </a:r>
              <a:r>
                <a:rPr lang="en-US" sz="1800" b="0">
                  <a:solidFill>
                    <a:schemeClr val="accent2"/>
                  </a:solidFill>
                  <a:latin typeface="Arial" charset="0"/>
                </a:rPr>
                <a:t>2</a:t>
              </a:r>
              <a:r>
                <a:rPr lang="en-US" sz="1600" b="0">
                  <a:latin typeface="Comic Sans MS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5" y="2160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Comic Sans MS" charset="0"/>
                </a:rPr>
                <a:t>10</a:t>
              </a:r>
              <a:endParaRPr lang="en-US" b="0">
                <a:latin typeface="Comic Sans MS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021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Pre-Election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835525"/>
          </a:xfrm>
        </p:spPr>
        <p:txBody>
          <a:bodyPr/>
          <a:lstStyle/>
          <a:p>
            <a:r>
              <a:rPr lang="en-US" dirty="0" smtClean="0"/>
              <a:t>Who is Nate Silver?</a:t>
            </a:r>
          </a:p>
          <a:p>
            <a:pPr lvl="4"/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is the significance of 538?</a:t>
            </a:r>
          </a:p>
          <a:p>
            <a:pPr lvl="4"/>
            <a:endParaRPr lang="en-US" dirty="0"/>
          </a:p>
          <a:p>
            <a:r>
              <a:rPr lang="en-US" dirty="0" smtClean="0"/>
              <a:t>Which 3</a:t>
            </a:r>
            <a:r>
              <a:rPr lang="en-US" baseline="30000" dirty="0" smtClean="0"/>
              <a:t>rd</a:t>
            </a:r>
            <a:r>
              <a:rPr lang="en-US" dirty="0" smtClean="0"/>
              <a:t> party candidate is most likely to win a state?</a:t>
            </a:r>
          </a:p>
          <a:p>
            <a:pPr lvl="4"/>
            <a:endParaRPr lang="en-US" dirty="0"/>
          </a:p>
          <a:p>
            <a:r>
              <a:rPr lang="en-US" dirty="0" smtClean="0"/>
              <a:t>Who is Catherine Cortez </a:t>
            </a:r>
            <a:r>
              <a:rPr lang="en-US" dirty="0" err="1" smtClean="0"/>
              <a:t>Masto</a:t>
            </a:r>
            <a:r>
              <a:rPr lang="en-US" dirty="0" smtClean="0"/>
              <a:t>?</a:t>
            </a:r>
          </a:p>
          <a:p>
            <a:pPr lvl="4"/>
            <a:endParaRPr lang="en-US" dirty="0"/>
          </a:p>
          <a:p>
            <a:r>
              <a:rPr lang="en-US" dirty="0" smtClean="0"/>
              <a:t>Who is Richard Burr?</a:t>
            </a:r>
          </a:p>
          <a:p>
            <a:pPr lvl="4"/>
            <a:endParaRPr lang="en-US" dirty="0"/>
          </a:p>
          <a:p>
            <a:r>
              <a:rPr lang="en-US" dirty="0" smtClean="0"/>
              <a:t>Which state has no Republican senatorial candidate, yet has an election for Senator?</a:t>
            </a:r>
          </a:p>
          <a:p>
            <a:pPr lvl="4"/>
            <a:endParaRPr lang="en-US" dirty="0"/>
          </a:p>
          <a:p>
            <a:r>
              <a:rPr lang="en-US" dirty="0" smtClean="0"/>
              <a:t>Who is Doug Applegate?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18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Max-Min Fairness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Max-min fairness the natural per-link fairness</a:t>
            </a:r>
          </a:p>
          <a:p>
            <a:endParaRPr lang="en-US" dirty="0"/>
          </a:p>
          <a:p>
            <a:r>
              <a:rPr lang="en-US" dirty="0" smtClean="0"/>
              <a:t>Only one that is:</a:t>
            </a:r>
          </a:p>
          <a:p>
            <a:pPr lvl="1"/>
            <a:r>
              <a:rPr lang="en-US" dirty="0" smtClean="0"/>
              <a:t>Symmetric</a:t>
            </a:r>
          </a:p>
          <a:p>
            <a:pPr lvl="1"/>
            <a:r>
              <a:rPr lang="en-US" dirty="0" smtClean="0"/>
              <a:t>Incentive compatible (asking for more doesn’t help)</a:t>
            </a:r>
          </a:p>
          <a:p>
            <a:pPr lvl="1"/>
            <a:endParaRPr lang="en-US" dirty="0"/>
          </a:p>
          <a:p>
            <a:r>
              <a:rPr lang="en-US" dirty="0" smtClean="0"/>
              <a:t>Why is incentive compatibility important here, but not for TCP (where we ignore cheating)?</a:t>
            </a:r>
          </a:p>
          <a:p>
            <a:pPr lvl="1"/>
            <a:r>
              <a:rPr lang="en-US" dirty="0" smtClean="0"/>
              <a:t>TCP requires uniformity, FQ enables innovation</a:t>
            </a:r>
          </a:p>
          <a:p>
            <a:pPr lvl="1"/>
            <a:r>
              <a:rPr lang="en-US" dirty="0" smtClean="0"/>
              <a:t>Want to make sure innovation does not hurt others!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0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Of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3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13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7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8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9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0" name="Picture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1" name="Picture 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2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3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3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2274" name="Line 18"/>
          <p:cNvSpPr>
            <a:spLocks noChangeShapeType="1"/>
          </p:cNvSpPr>
          <p:nvPr/>
        </p:nvSpPr>
        <p:spPr bwMode="auto">
          <a:xfrm flipV="1">
            <a:off x="2874963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 flipV="1">
            <a:off x="4397375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6" name="Line 20"/>
          <p:cNvSpPr>
            <a:spLocks noChangeShapeType="1"/>
          </p:cNvSpPr>
          <p:nvPr/>
        </p:nvSpPr>
        <p:spPr bwMode="auto">
          <a:xfrm>
            <a:off x="1905000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 flipV="1">
            <a:off x="2043113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8" name="Line 22"/>
          <p:cNvSpPr>
            <a:spLocks noChangeShapeType="1"/>
          </p:cNvSpPr>
          <p:nvPr/>
        </p:nvSpPr>
        <p:spPr bwMode="auto">
          <a:xfrm>
            <a:off x="3567113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2874963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0" name="Line 24"/>
          <p:cNvSpPr>
            <a:spLocks noChangeShapeType="1"/>
          </p:cNvSpPr>
          <p:nvPr/>
        </p:nvSpPr>
        <p:spPr bwMode="auto">
          <a:xfrm flipV="1">
            <a:off x="3843338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1" name="Line 25"/>
          <p:cNvSpPr>
            <a:spLocks noChangeShapeType="1"/>
          </p:cNvSpPr>
          <p:nvPr/>
        </p:nvSpPr>
        <p:spPr bwMode="auto">
          <a:xfrm>
            <a:off x="4329113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2" name="Line 26"/>
          <p:cNvSpPr>
            <a:spLocks noChangeShapeType="1"/>
          </p:cNvSpPr>
          <p:nvPr/>
        </p:nvSpPr>
        <p:spPr bwMode="auto">
          <a:xfrm>
            <a:off x="4951413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5713413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4" name="Line 28"/>
          <p:cNvSpPr>
            <a:spLocks noChangeShapeType="1"/>
          </p:cNvSpPr>
          <p:nvPr/>
        </p:nvSpPr>
        <p:spPr bwMode="auto">
          <a:xfrm>
            <a:off x="3983038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 flipV="1">
            <a:off x="5507038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6" name="Line 30"/>
          <p:cNvSpPr>
            <a:spLocks noChangeShapeType="1"/>
          </p:cNvSpPr>
          <p:nvPr/>
        </p:nvSpPr>
        <p:spPr bwMode="auto">
          <a:xfrm>
            <a:off x="4883150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7" name="Line 31"/>
          <p:cNvSpPr>
            <a:spLocks noChangeShapeType="1"/>
          </p:cNvSpPr>
          <p:nvPr/>
        </p:nvSpPr>
        <p:spPr bwMode="auto">
          <a:xfrm flipV="1">
            <a:off x="3567113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8" name="Line 32"/>
          <p:cNvSpPr>
            <a:spLocks noChangeShapeType="1"/>
          </p:cNvSpPr>
          <p:nvPr/>
        </p:nvSpPr>
        <p:spPr bwMode="auto">
          <a:xfrm flipH="1" flipV="1">
            <a:off x="5507038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9" name="Line 33"/>
          <p:cNvSpPr>
            <a:spLocks noChangeShapeType="1"/>
          </p:cNvSpPr>
          <p:nvPr/>
        </p:nvSpPr>
        <p:spPr bwMode="auto">
          <a:xfrm flipH="1" flipV="1">
            <a:off x="6545263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0" name="Freeform 34"/>
          <p:cNvSpPr>
            <a:spLocks/>
          </p:cNvSpPr>
          <p:nvPr/>
        </p:nvSpPr>
        <p:spPr bwMode="auto">
          <a:xfrm>
            <a:off x="2043113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1" name="Freeform 35"/>
          <p:cNvSpPr>
            <a:spLocks/>
          </p:cNvSpPr>
          <p:nvPr/>
        </p:nvSpPr>
        <p:spPr bwMode="auto">
          <a:xfrm>
            <a:off x="1905000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2" name="Freeform 36"/>
          <p:cNvSpPr>
            <a:spLocks/>
          </p:cNvSpPr>
          <p:nvPr/>
        </p:nvSpPr>
        <p:spPr bwMode="auto">
          <a:xfrm>
            <a:off x="3475038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3" name="Freeform 37"/>
          <p:cNvSpPr>
            <a:spLocks/>
          </p:cNvSpPr>
          <p:nvPr/>
        </p:nvSpPr>
        <p:spPr bwMode="auto">
          <a:xfrm>
            <a:off x="3705225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6" name="Text Box 40"/>
          <p:cNvSpPr txBox="1">
            <a:spLocks noChangeArrowheads="1"/>
          </p:cNvSpPr>
          <p:nvPr/>
        </p:nvSpPr>
        <p:spPr bwMode="auto">
          <a:xfrm>
            <a:off x="762000" y="5771679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8877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1Gbps</a:t>
            </a:r>
            <a:endParaRPr lang="en-US" sz="1400" dirty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86200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600Mbps</a:t>
            </a:r>
            <a:endParaRPr lang="en-US" sz="1400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24050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1Gbps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89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90" grpId="0" animBg="1"/>
      <p:bldP spid="992291" grpId="0" animBg="1"/>
      <p:bldP spid="992292" grpId="0" animBg="1"/>
      <p:bldP spid="99229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As A Whole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way more complicated! But calculating allocations just a bit more complicated</a:t>
            </a:r>
            <a:r>
              <a:rPr lang="is-IS" dirty="0" smtClean="0"/>
              <a:t>….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tart with switch 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dirty="0" smtClean="0"/>
              <a:t> with smallest C</a:t>
            </a:r>
            <a:r>
              <a:rPr lang="en-US" baseline="30000" dirty="0" smtClean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/</a:t>
            </a:r>
            <a:r>
              <a:rPr lang="en-US" dirty="0" smtClean="0"/>
              <a:t>N</a:t>
            </a:r>
            <a:r>
              <a:rPr lang="en-US" baseline="30000" dirty="0" smtClean="0">
                <a:latin typeface="Symbol" charset="2"/>
                <a:ea typeface="Symbol" charset="2"/>
                <a:cs typeface="Symbol" charset="2"/>
              </a:rPr>
              <a:t>a</a:t>
            </a:r>
          </a:p>
          <a:p>
            <a:endParaRPr lang="en-US" baseline="30000" dirty="0">
              <a:latin typeface="Symbol" charset="2"/>
              <a:ea typeface="Symbol" charset="2"/>
              <a:cs typeface="Symbol" charset="2"/>
            </a:endParaRPr>
          </a:p>
          <a:p>
            <a:r>
              <a:rPr lang="en-US" dirty="0" smtClean="0">
                <a:ea typeface="Symbol" charset="2"/>
                <a:cs typeface="Symbol" charset="2"/>
              </a:rPr>
              <a:t>Apply algorithm to smallest </a:t>
            </a:r>
            <a:r>
              <a:rPr lang="en-US" dirty="0" err="1">
                <a:ea typeface="Symbol" charset="2"/>
                <a:cs typeface="Symbol" charset="2"/>
              </a:rPr>
              <a:t>r</a:t>
            </a:r>
            <a:r>
              <a:rPr lang="en-US" dirty="0" err="1" smtClean="0">
                <a:ea typeface="Symbol" charset="2"/>
                <a:cs typeface="Symbol" charset="2"/>
              </a:rPr>
              <a:t>i</a:t>
            </a:r>
            <a:r>
              <a:rPr lang="en-US" dirty="0" smtClean="0">
                <a:ea typeface="Symbol" charset="2"/>
                <a:cs typeface="Symbol" charset="2"/>
              </a:rPr>
              <a:t> at switch</a:t>
            </a:r>
          </a:p>
          <a:p>
            <a:pPr lvl="1"/>
            <a:endParaRPr lang="en-US" dirty="0">
              <a:ea typeface="Symbol" charset="2"/>
              <a:cs typeface="Symbol" charset="2"/>
            </a:endParaRPr>
          </a:p>
          <a:p>
            <a:r>
              <a:rPr lang="en-US" dirty="0" smtClean="0">
                <a:ea typeface="Symbol" charset="2"/>
                <a:cs typeface="Symbol" charset="2"/>
              </a:rPr>
              <a:t>Remove that flow from system, adjusting C and N where </a:t>
            </a:r>
            <a:r>
              <a:rPr lang="en-US" dirty="0" smtClean="0">
                <a:ea typeface="Symbol" charset="2"/>
                <a:cs typeface="Symbol" charset="2"/>
              </a:rPr>
              <a:t>appropriate (all hops along path).</a:t>
            </a:r>
            <a:endParaRPr lang="en-US" dirty="0" smtClean="0">
              <a:ea typeface="Symbol" charset="2"/>
              <a:cs typeface="Symbol" charset="2"/>
            </a:endParaRPr>
          </a:p>
          <a:p>
            <a:pPr lvl="1"/>
            <a:endParaRPr lang="en-US" dirty="0">
              <a:ea typeface="Symbol" charset="2"/>
              <a:cs typeface="Symbol" charset="2"/>
            </a:endParaRPr>
          </a:p>
          <a:p>
            <a:r>
              <a:rPr lang="en-US" dirty="0" smtClean="0">
                <a:ea typeface="Symbol" charset="2"/>
                <a:cs typeface="Symbol" charset="2"/>
              </a:rPr>
              <a:t>Repeat</a:t>
            </a:r>
            <a:endParaRPr lang="en-US" dirty="0">
              <a:ea typeface="Symbol" charset="2"/>
              <a:cs typeface="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1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91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What is fair?</a:t>
            </a:r>
          </a:p>
          <a:p>
            <a:endParaRPr lang="en-US" dirty="0"/>
          </a:p>
          <a:p>
            <a:r>
              <a:rPr lang="en-US" dirty="0" smtClean="0"/>
              <a:t>How to implement fairness in general</a:t>
            </a:r>
          </a:p>
          <a:p>
            <a:pPr lvl="1"/>
            <a:r>
              <a:rPr lang="en-US" dirty="0" smtClean="0"/>
              <a:t>Going beyond round-robin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Are there simpler ways to implement this?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And what’s wrong with this approach?</a:t>
            </a:r>
          </a:p>
          <a:p>
            <a:pPr lvl="1"/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31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122238"/>
            <a:ext cx="9677400" cy="8683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Dealing with different packet sizes</a:t>
            </a:r>
          </a:p>
        </p:txBody>
      </p:sp>
      <p:sp>
        <p:nvSpPr>
          <p:cNvPr id="111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Mental model: Bit-by-bit round robin (“fluid flow”)</a:t>
            </a:r>
          </a:p>
          <a:p>
            <a:pPr lvl="1">
              <a:defRPr/>
            </a:pPr>
            <a:r>
              <a:rPr lang="en-US" dirty="0" smtClean="0">
                <a:cs typeface="+mn-cs"/>
              </a:rPr>
              <a:t>Treat every bit as a separate packet! 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Can you do this in practice?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No, packets cannot be shredded into separate bits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But we can approximate it </a:t>
            </a:r>
          </a:p>
          <a:p>
            <a:pPr lvl="1">
              <a:defRPr/>
            </a:pPr>
            <a:r>
              <a:rPr lang="en-US" dirty="0" smtClean="0">
                <a:cs typeface="+mn-cs"/>
              </a:rPr>
              <a:t>This is what “fair queuing” routers do</a:t>
            </a:r>
          </a:p>
        </p:txBody>
      </p:sp>
    </p:spTree>
    <p:extLst>
      <p:ext uri="{BB962C8B-B14F-4D97-AF65-F5344CB8AC3E}">
        <p14:creationId xmlns:p14="http://schemas.microsoft.com/office/powerpoint/2010/main" val="49772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Fair Queuing (FQ) </a:t>
            </a:r>
          </a:p>
        </p:txBody>
      </p:sp>
      <p:sp>
        <p:nvSpPr>
          <p:cNvPr id="111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For each packet, compute the time at which the last bit of a packet would have left the router </a:t>
            </a:r>
            <a:r>
              <a:rPr lang="en-US" i="1" dirty="0" smtClean="0">
                <a:cs typeface="+mn-cs"/>
              </a:rPr>
              <a:t>if</a:t>
            </a:r>
            <a:r>
              <a:rPr lang="en-US" dirty="0" smtClean="0">
                <a:cs typeface="+mn-cs"/>
              </a:rPr>
              <a:t> flows are served bit-by-bit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Then serve packets in the increasing order of their deadlines (i.e., sending times under bit-by-bit)</a:t>
            </a:r>
          </a:p>
        </p:txBody>
      </p:sp>
    </p:spTree>
    <p:extLst>
      <p:ext uri="{BB962C8B-B14F-4D97-AF65-F5344CB8AC3E}">
        <p14:creationId xmlns:p14="http://schemas.microsoft.com/office/powerpoint/2010/main" val="86300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16163" name="Line 3"/>
          <p:cNvSpPr>
            <a:spLocks noChangeShapeType="1"/>
          </p:cNvSpPr>
          <p:nvPr/>
        </p:nvSpPr>
        <p:spPr bwMode="auto">
          <a:xfrm>
            <a:off x="1981200" y="22844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4" name="Rectangle 4"/>
          <p:cNvSpPr>
            <a:spLocks noChangeArrowheads="1"/>
          </p:cNvSpPr>
          <p:nvPr/>
        </p:nvSpPr>
        <p:spPr bwMode="auto">
          <a:xfrm>
            <a:off x="3200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5" name="Rectangle 5"/>
          <p:cNvSpPr>
            <a:spLocks noChangeArrowheads="1"/>
          </p:cNvSpPr>
          <p:nvPr/>
        </p:nvSpPr>
        <p:spPr bwMode="auto">
          <a:xfrm>
            <a:off x="38100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6" name="Rectangle 6"/>
          <p:cNvSpPr>
            <a:spLocks noChangeArrowheads="1"/>
          </p:cNvSpPr>
          <p:nvPr/>
        </p:nvSpPr>
        <p:spPr bwMode="auto">
          <a:xfrm>
            <a:off x="44196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7" name="Rectangle 7"/>
          <p:cNvSpPr>
            <a:spLocks noChangeArrowheads="1"/>
          </p:cNvSpPr>
          <p:nvPr/>
        </p:nvSpPr>
        <p:spPr bwMode="auto">
          <a:xfrm>
            <a:off x="50292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8" name="Line 8"/>
          <p:cNvSpPr>
            <a:spLocks noChangeShapeType="1"/>
          </p:cNvSpPr>
          <p:nvPr/>
        </p:nvSpPr>
        <p:spPr bwMode="auto">
          <a:xfrm>
            <a:off x="1981200" y="32750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9" name="Rectangle 9"/>
          <p:cNvSpPr>
            <a:spLocks noChangeArrowheads="1"/>
          </p:cNvSpPr>
          <p:nvPr/>
        </p:nvSpPr>
        <p:spPr bwMode="auto">
          <a:xfrm>
            <a:off x="19812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0" name="Rectangle 10"/>
          <p:cNvSpPr>
            <a:spLocks noChangeArrowheads="1"/>
          </p:cNvSpPr>
          <p:nvPr/>
        </p:nvSpPr>
        <p:spPr bwMode="auto">
          <a:xfrm>
            <a:off x="25908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1" name="Rectangle 11"/>
          <p:cNvSpPr>
            <a:spLocks noChangeArrowheads="1"/>
          </p:cNvSpPr>
          <p:nvPr/>
        </p:nvSpPr>
        <p:spPr bwMode="auto">
          <a:xfrm>
            <a:off x="32004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2" name="Rectangle 12"/>
          <p:cNvSpPr>
            <a:spLocks noChangeArrowheads="1"/>
          </p:cNvSpPr>
          <p:nvPr/>
        </p:nvSpPr>
        <p:spPr bwMode="auto">
          <a:xfrm>
            <a:off x="38100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3" name="Rectangle 13"/>
          <p:cNvSpPr>
            <a:spLocks noChangeArrowheads="1"/>
          </p:cNvSpPr>
          <p:nvPr/>
        </p:nvSpPr>
        <p:spPr bwMode="auto">
          <a:xfrm>
            <a:off x="44196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4" name="Text Box 14"/>
          <p:cNvSpPr txBox="1">
            <a:spLocks noChangeArrowheads="1"/>
          </p:cNvSpPr>
          <p:nvPr/>
        </p:nvSpPr>
        <p:spPr bwMode="auto">
          <a:xfrm>
            <a:off x="21359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75" name="Text Box 15"/>
          <p:cNvSpPr txBox="1">
            <a:spLocks noChangeArrowheads="1"/>
          </p:cNvSpPr>
          <p:nvPr/>
        </p:nvSpPr>
        <p:spPr bwMode="auto">
          <a:xfrm>
            <a:off x="27455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76" name="Text Box 16"/>
          <p:cNvSpPr txBox="1">
            <a:spLocks noChangeArrowheads="1"/>
          </p:cNvSpPr>
          <p:nvPr/>
        </p:nvSpPr>
        <p:spPr bwMode="auto">
          <a:xfrm>
            <a:off x="33551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77" name="Text Box 17"/>
          <p:cNvSpPr txBox="1">
            <a:spLocks noChangeArrowheads="1"/>
          </p:cNvSpPr>
          <p:nvPr/>
        </p:nvSpPr>
        <p:spPr bwMode="auto">
          <a:xfrm>
            <a:off x="3966372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78" name="Text Box 18"/>
          <p:cNvSpPr txBox="1">
            <a:spLocks noChangeArrowheads="1"/>
          </p:cNvSpPr>
          <p:nvPr/>
        </p:nvSpPr>
        <p:spPr bwMode="auto">
          <a:xfrm>
            <a:off x="45743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179" name="Text Box 19"/>
          <p:cNvSpPr txBox="1">
            <a:spLocks noChangeArrowheads="1"/>
          </p:cNvSpPr>
          <p:nvPr/>
        </p:nvSpPr>
        <p:spPr bwMode="auto">
          <a:xfrm>
            <a:off x="3202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80" name="Text Box 20"/>
          <p:cNvSpPr txBox="1">
            <a:spLocks noChangeArrowheads="1"/>
          </p:cNvSpPr>
          <p:nvPr/>
        </p:nvSpPr>
        <p:spPr bwMode="auto">
          <a:xfrm>
            <a:off x="38139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81" name="Text Box 21"/>
          <p:cNvSpPr txBox="1">
            <a:spLocks noChangeArrowheads="1"/>
          </p:cNvSpPr>
          <p:nvPr/>
        </p:nvSpPr>
        <p:spPr bwMode="auto">
          <a:xfrm>
            <a:off x="44235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82" name="Text Box 22"/>
          <p:cNvSpPr txBox="1">
            <a:spLocks noChangeArrowheads="1"/>
          </p:cNvSpPr>
          <p:nvPr/>
        </p:nvSpPr>
        <p:spPr bwMode="auto">
          <a:xfrm>
            <a:off x="50315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83" name="Line 23"/>
          <p:cNvSpPr>
            <a:spLocks noChangeShapeType="1"/>
          </p:cNvSpPr>
          <p:nvPr/>
        </p:nvSpPr>
        <p:spPr bwMode="auto">
          <a:xfrm>
            <a:off x="1981200" y="4572000"/>
            <a:ext cx="6019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4" name="Line 24"/>
          <p:cNvSpPr>
            <a:spLocks noChangeShapeType="1"/>
          </p:cNvSpPr>
          <p:nvPr/>
        </p:nvSpPr>
        <p:spPr bwMode="auto">
          <a:xfrm>
            <a:off x="1981200" y="5887765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5" name="Rectangle 25"/>
          <p:cNvSpPr>
            <a:spLocks noChangeArrowheads="1"/>
          </p:cNvSpPr>
          <p:nvPr/>
        </p:nvSpPr>
        <p:spPr bwMode="auto">
          <a:xfrm>
            <a:off x="19812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6" name="Rectangle 26"/>
          <p:cNvSpPr>
            <a:spLocks noChangeArrowheads="1"/>
          </p:cNvSpPr>
          <p:nvPr/>
        </p:nvSpPr>
        <p:spPr bwMode="auto">
          <a:xfrm>
            <a:off x="25908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7" name="Rectangle 27"/>
          <p:cNvSpPr>
            <a:spLocks noChangeArrowheads="1"/>
          </p:cNvSpPr>
          <p:nvPr/>
        </p:nvSpPr>
        <p:spPr bwMode="auto">
          <a:xfrm>
            <a:off x="3200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8" name="Rectangle 28"/>
          <p:cNvSpPr>
            <a:spLocks noChangeArrowheads="1"/>
          </p:cNvSpPr>
          <p:nvPr/>
        </p:nvSpPr>
        <p:spPr bwMode="auto">
          <a:xfrm>
            <a:off x="32004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9" name="Rectangle 29"/>
          <p:cNvSpPr>
            <a:spLocks noChangeArrowheads="1"/>
          </p:cNvSpPr>
          <p:nvPr/>
        </p:nvSpPr>
        <p:spPr bwMode="auto">
          <a:xfrm>
            <a:off x="38100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0" name="Rectangle 30"/>
          <p:cNvSpPr>
            <a:spLocks noChangeArrowheads="1"/>
          </p:cNvSpPr>
          <p:nvPr/>
        </p:nvSpPr>
        <p:spPr bwMode="auto">
          <a:xfrm>
            <a:off x="44196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1" name="Rectangle 31"/>
          <p:cNvSpPr>
            <a:spLocks noChangeArrowheads="1"/>
          </p:cNvSpPr>
          <p:nvPr/>
        </p:nvSpPr>
        <p:spPr bwMode="auto">
          <a:xfrm>
            <a:off x="44196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2" name="Rectangle 32"/>
          <p:cNvSpPr>
            <a:spLocks noChangeArrowheads="1"/>
          </p:cNvSpPr>
          <p:nvPr/>
        </p:nvSpPr>
        <p:spPr bwMode="auto">
          <a:xfrm>
            <a:off x="50292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3" name="Text Box 33"/>
          <p:cNvSpPr txBox="1">
            <a:spLocks noChangeArrowheads="1"/>
          </p:cNvSpPr>
          <p:nvPr/>
        </p:nvSpPr>
        <p:spPr bwMode="auto">
          <a:xfrm>
            <a:off x="21375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94" name="Text Box 34"/>
          <p:cNvSpPr txBox="1">
            <a:spLocks noChangeArrowheads="1"/>
          </p:cNvSpPr>
          <p:nvPr/>
        </p:nvSpPr>
        <p:spPr bwMode="auto">
          <a:xfrm>
            <a:off x="27471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95" name="Text Box 35"/>
          <p:cNvSpPr txBox="1">
            <a:spLocks noChangeArrowheads="1"/>
          </p:cNvSpPr>
          <p:nvPr/>
        </p:nvSpPr>
        <p:spPr bwMode="auto">
          <a:xfrm>
            <a:off x="36694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196" name="Text Box 36"/>
          <p:cNvSpPr txBox="1">
            <a:spLocks noChangeArrowheads="1"/>
          </p:cNvSpPr>
          <p:nvPr/>
        </p:nvSpPr>
        <p:spPr bwMode="auto">
          <a:xfrm>
            <a:off x="33694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1</a:t>
            </a:r>
          </a:p>
        </p:txBody>
      </p:sp>
      <p:sp>
        <p:nvSpPr>
          <p:cNvPr id="1116197" name="Text Box 37"/>
          <p:cNvSpPr txBox="1">
            <a:spLocks noChangeArrowheads="1"/>
          </p:cNvSpPr>
          <p:nvPr/>
        </p:nvSpPr>
        <p:spPr bwMode="auto">
          <a:xfrm>
            <a:off x="39790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2</a:t>
            </a:r>
          </a:p>
        </p:txBody>
      </p:sp>
      <p:sp>
        <p:nvSpPr>
          <p:cNvPr id="1116198" name="Text Box 38"/>
          <p:cNvSpPr txBox="1">
            <a:spLocks noChangeArrowheads="1"/>
          </p:cNvSpPr>
          <p:nvPr/>
        </p:nvSpPr>
        <p:spPr bwMode="auto">
          <a:xfrm>
            <a:off x="48886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199" name="Text Box 39"/>
          <p:cNvSpPr txBox="1">
            <a:spLocks noChangeArrowheads="1"/>
          </p:cNvSpPr>
          <p:nvPr/>
        </p:nvSpPr>
        <p:spPr bwMode="auto">
          <a:xfrm>
            <a:off x="45886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200" name="Text Box 40"/>
          <p:cNvSpPr txBox="1">
            <a:spLocks noChangeArrowheads="1"/>
          </p:cNvSpPr>
          <p:nvPr/>
        </p:nvSpPr>
        <p:spPr bwMode="auto">
          <a:xfrm>
            <a:off x="51871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201" name="Rectangle 41"/>
          <p:cNvSpPr>
            <a:spLocks noChangeArrowheads="1"/>
          </p:cNvSpPr>
          <p:nvPr/>
        </p:nvSpPr>
        <p:spPr bwMode="auto">
          <a:xfrm>
            <a:off x="56388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2" name="Rectangle 42"/>
          <p:cNvSpPr>
            <a:spLocks noChangeArrowheads="1"/>
          </p:cNvSpPr>
          <p:nvPr/>
        </p:nvSpPr>
        <p:spPr bwMode="auto">
          <a:xfrm>
            <a:off x="56388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3" name="Rectangle 43"/>
          <p:cNvSpPr>
            <a:spLocks noChangeArrowheads="1"/>
          </p:cNvSpPr>
          <p:nvPr/>
        </p:nvSpPr>
        <p:spPr bwMode="auto">
          <a:xfrm>
            <a:off x="6248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4" name="Text Box 44"/>
          <p:cNvSpPr txBox="1">
            <a:spLocks noChangeArrowheads="1"/>
          </p:cNvSpPr>
          <p:nvPr/>
        </p:nvSpPr>
        <p:spPr bwMode="auto">
          <a:xfrm>
            <a:off x="61078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5" name="Text Box 45"/>
          <p:cNvSpPr txBox="1">
            <a:spLocks noChangeArrowheads="1"/>
          </p:cNvSpPr>
          <p:nvPr/>
        </p:nvSpPr>
        <p:spPr bwMode="auto">
          <a:xfrm>
            <a:off x="58078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6" name="Text Box 46"/>
          <p:cNvSpPr txBox="1">
            <a:spLocks noChangeArrowheads="1"/>
          </p:cNvSpPr>
          <p:nvPr/>
        </p:nvSpPr>
        <p:spPr bwMode="auto">
          <a:xfrm>
            <a:off x="64063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6</a:t>
            </a:r>
          </a:p>
        </p:txBody>
      </p:sp>
      <p:sp>
        <p:nvSpPr>
          <p:cNvPr id="1116207" name="Rectangle 47"/>
          <p:cNvSpPr>
            <a:spLocks noChangeArrowheads="1"/>
          </p:cNvSpPr>
          <p:nvPr/>
        </p:nvSpPr>
        <p:spPr bwMode="auto">
          <a:xfrm>
            <a:off x="1981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8" name="Rectangle 48"/>
          <p:cNvSpPr>
            <a:spLocks noChangeArrowheads="1"/>
          </p:cNvSpPr>
          <p:nvPr/>
        </p:nvSpPr>
        <p:spPr bwMode="auto">
          <a:xfrm>
            <a:off x="25908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9" name="Text Box 49"/>
          <p:cNvSpPr txBox="1">
            <a:spLocks noChangeArrowheads="1"/>
          </p:cNvSpPr>
          <p:nvPr/>
        </p:nvSpPr>
        <p:spPr bwMode="auto">
          <a:xfrm>
            <a:off x="21375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0" name="Text Box 50"/>
          <p:cNvSpPr txBox="1">
            <a:spLocks noChangeArrowheads="1"/>
          </p:cNvSpPr>
          <p:nvPr/>
        </p:nvSpPr>
        <p:spPr bwMode="auto">
          <a:xfrm>
            <a:off x="27471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1" name="Rectangle 51"/>
          <p:cNvSpPr>
            <a:spLocks noChangeArrowheads="1"/>
          </p:cNvSpPr>
          <p:nvPr/>
        </p:nvSpPr>
        <p:spPr bwMode="auto">
          <a:xfrm>
            <a:off x="32035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2" name="Text Box 52"/>
          <p:cNvSpPr txBox="1">
            <a:spLocks noChangeArrowheads="1"/>
          </p:cNvSpPr>
          <p:nvPr/>
        </p:nvSpPr>
        <p:spPr bwMode="auto">
          <a:xfrm>
            <a:off x="32059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3" name="Rectangle 53"/>
          <p:cNvSpPr>
            <a:spLocks noChangeArrowheads="1"/>
          </p:cNvSpPr>
          <p:nvPr/>
        </p:nvSpPr>
        <p:spPr bwMode="auto">
          <a:xfrm>
            <a:off x="3505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4" name="Text Box 54"/>
          <p:cNvSpPr txBox="1">
            <a:spLocks noChangeArrowheads="1"/>
          </p:cNvSpPr>
          <p:nvPr/>
        </p:nvSpPr>
        <p:spPr bwMode="auto">
          <a:xfrm>
            <a:off x="3659984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5" name="Rectangle 55"/>
          <p:cNvSpPr>
            <a:spLocks noChangeArrowheads="1"/>
          </p:cNvSpPr>
          <p:nvPr/>
        </p:nvSpPr>
        <p:spPr bwMode="auto">
          <a:xfrm>
            <a:off x="4116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6" name="Text Box 56"/>
          <p:cNvSpPr txBox="1">
            <a:spLocks noChangeArrowheads="1"/>
          </p:cNvSpPr>
          <p:nvPr/>
        </p:nvSpPr>
        <p:spPr bwMode="auto">
          <a:xfrm>
            <a:off x="4120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7" name="Rectangle 57"/>
          <p:cNvSpPr>
            <a:spLocks noChangeArrowheads="1"/>
          </p:cNvSpPr>
          <p:nvPr/>
        </p:nvSpPr>
        <p:spPr bwMode="auto">
          <a:xfrm>
            <a:off x="44211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8" name="Text Box 58"/>
          <p:cNvSpPr txBox="1">
            <a:spLocks noChangeArrowheads="1"/>
          </p:cNvSpPr>
          <p:nvPr/>
        </p:nvSpPr>
        <p:spPr bwMode="auto">
          <a:xfrm>
            <a:off x="44251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9" name="Rectangle 59"/>
          <p:cNvSpPr>
            <a:spLocks noChangeArrowheads="1"/>
          </p:cNvSpPr>
          <p:nvPr/>
        </p:nvSpPr>
        <p:spPr bwMode="auto">
          <a:xfrm>
            <a:off x="47244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0" name="Text Box 60"/>
          <p:cNvSpPr txBox="1">
            <a:spLocks noChangeArrowheads="1"/>
          </p:cNvSpPr>
          <p:nvPr/>
        </p:nvSpPr>
        <p:spPr bwMode="auto">
          <a:xfrm>
            <a:off x="48807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1" name="Rectangle 61"/>
          <p:cNvSpPr>
            <a:spLocks noChangeArrowheads="1"/>
          </p:cNvSpPr>
          <p:nvPr/>
        </p:nvSpPr>
        <p:spPr bwMode="auto">
          <a:xfrm>
            <a:off x="53371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2" name="Text Box 62"/>
          <p:cNvSpPr txBox="1">
            <a:spLocks noChangeArrowheads="1"/>
          </p:cNvSpPr>
          <p:nvPr/>
        </p:nvSpPr>
        <p:spPr bwMode="auto">
          <a:xfrm>
            <a:off x="53395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3" name="Rectangle 63"/>
          <p:cNvSpPr>
            <a:spLocks noChangeArrowheads="1"/>
          </p:cNvSpPr>
          <p:nvPr/>
        </p:nvSpPr>
        <p:spPr bwMode="auto">
          <a:xfrm>
            <a:off x="56388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4" name="Rectangle 64"/>
          <p:cNvSpPr>
            <a:spLocks noChangeArrowheads="1"/>
          </p:cNvSpPr>
          <p:nvPr/>
        </p:nvSpPr>
        <p:spPr bwMode="auto">
          <a:xfrm>
            <a:off x="6248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5" name="Text Box 65"/>
          <p:cNvSpPr txBox="1">
            <a:spLocks noChangeArrowheads="1"/>
          </p:cNvSpPr>
          <p:nvPr/>
        </p:nvSpPr>
        <p:spPr bwMode="auto">
          <a:xfrm>
            <a:off x="56427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6" name="Text Box 66"/>
          <p:cNvSpPr txBox="1">
            <a:spLocks noChangeArrowheads="1"/>
          </p:cNvSpPr>
          <p:nvPr/>
        </p:nvSpPr>
        <p:spPr bwMode="auto">
          <a:xfrm>
            <a:off x="6250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27" name="Rectangle 67"/>
          <p:cNvSpPr>
            <a:spLocks noChangeArrowheads="1"/>
          </p:cNvSpPr>
          <p:nvPr/>
        </p:nvSpPr>
        <p:spPr bwMode="auto">
          <a:xfrm>
            <a:off x="59436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8" name="Text Box 68"/>
          <p:cNvSpPr txBox="1">
            <a:spLocks noChangeArrowheads="1"/>
          </p:cNvSpPr>
          <p:nvPr/>
        </p:nvSpPr>
        <p:spPr bwMode="auto">
          <a:xfrm>
            <a:off x="60999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9" name="Rectangle 69"/>
          <p:cNvSpPr>
            <a:spLocks noChangeArrowheads="1"/>
          </p:cNvSpPr>
          <p:nvPr/>
        </p:nvSpPr>
        <p:spPr bwMode="auto">
          <a:xfrm>
            <a:off x="5640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0" name="Rectangle 70"/>
          <p:cNvSpPr>
            <a:spLocks noChangeArrowheads="1"/>
          </p:cNvSpPr>
          <p:nvPr/>
        </p:nvSpPr>
        <p:spPr bwMode="auto">
          <a:xfrm>
            <a:off x="65563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1" name="Text Box 71"/>
          <p:cNvSpPr txBox="1">
            <a:spLocks noChangeArrowheads="1"/>
          </p:cNvSpPr>
          <p:nvPr/>
        </p:nvSpPr>
        <p:spPr bwMode="auto">
          <a:xfrm>
            <a:off x="5644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32" name="Text Box 72"/>
          <p:cNvSpPr txBox="1">
            <a:spLocks noChangeArrowheads="1"/>
          </p:cNvSpPr>
          <p:nvPr/>
        </p:nvSpPr>
        <p:spPr bwMode="auto">
          <a:xfrm>
            <a:off x="65587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33" name="Text Box 73"/>
          <p:cNvSpPr txBox="1">
            <a:spLocks noChangeArrowheads="1"/>
          </p:cNvSpPr>
          <p:nvPr/>
        </p:nvSpPr>
        <p:spPr bwMode="auto">
          <a:xfrm>
            <a:off x="243240" y="18288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1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4" name="Text Box 74"/>
          <p:cNvSpPr txBox="1">
            <a:spLocks noChangeArrowheads="1"/>
          </p:cNvSpPr>
          <p:nvPr/>
        </p:nvSpPr>
        <p:spPr bwMode="auto">
          <a:xfrm>
            <a:off x="243240" y="27432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2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5" name="Text Box 75"/>
          <p:cNvSpPr txBox="1">
            <a:spLocks noChangeArrowheads="1"/>
          </p:cNvSpPr>
          <p:nvPr/>
        </p:nvSpPr>
        <p:spPr bwMode="auto">
          <a:xfrm>
            <a:off x="365977" y="4038600"/>
            <a:ext cx="1465146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Service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in fluid flow 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system</a:t>
            </a:r>
          </a:p>
        </p:txBody>
      </p:sp>
      <p:sp>
        <p:nvSpPr>
          <p:cNvPr id="1116236" name="Text Box 76"/>
          <p:cNvSpPr txBox="1">
            <a:spLocks noChangeArrowheads="1"/>
          </p:cNvSpPr>
          <p:nvPr/>
        </p:nvSpPr>
        <p:spPr bwMode="auto">
          <a:xfrm>
            <a:off x="635967" y="5463902"/>
            <a:ext cx="99501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 dirty="0" smtClean="0">
                <a:latin typeface="+mn-lt"/>
                <a:cs typeface="+mn-cs"/>
              </a:rPr>
              <a:t>FQ</a:t>
            </a:r>
            <a:br>
              <a:rPr lang="en-US" b="0" dirty="0" smtClean="0">
                <a:latin typeface="+mn-lt"/>
                <a:cs typeface="+mn-cs"/>
              </a:rPr>
            </a:br>
            <a:r>
              <a:rPr lang="en-US" b="0" dirty="0" smtClean="0">
                <a:latin typeface="+mn-lt"/>
                <a:cs typeface="+mn-cs"/>
              </a:rPr>
              <a:t>Packet</a:t>
            </a:r>
            <a:endParaRPr lang="en-US" b="0" dirty="0">
              <a:latin typeface="+mn-lt"/>
              <a:cs typeface="+mn-cs"/>
            </a:endParaRPr>
          </a:p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system</a:t>
            </a:r>
          </a:p>
        </p:txBody>
      </p:sp>
      <p:sp>
        <p:nvSpPr>
          <p:cNvPr id="1116237" name="Text Box 77"/>
          <p:cNvSpPr txBox="1">
            <a:spLocks noChangeArrowheads="1"/>
          </p:cNvSpPr>
          <p:nvPr/>
        </p:nvSpPr>
        <p:spPr bwMode="auto">
          <a:xfrm>
            <a:off x="7918187" y="2119313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8" name="Text Box 78"/>
          <p:cNvSpPr txBox="1">
            <a:spLocks noChangeArrowheads="1"/>
          </p:cNvSpPr>
          <p:nvPr/>
        </p:nvSpPr>
        <p:spPr bwMode="auto">
          <a:xfrm>
            <a:off x="7949937" y="30956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9" name="Text Box 79"/>
          <p:cNvSpPr txBox="1">
            <a:spLocks noChangeArrowheads="1"/>
          </p:cNvSpPr>
          <p:nvPr/>
        </p:nvSpPr>
        <p:spPr bwMode="auto">
          <a:xfrm>
            <a:off x="7994387" y="43910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40" name="Text Box 80"/>
          <p:cNvSpPr txBox="1">
            <a:spLocks noChangeArrowheads="1"/>
          </p:cNvSpPr>
          <p:nvPr/>
        </p:nvSpPr>
        <p:spPr bwMode="auto">
          <a:xfrm>
            <a:off x="7994387" y="5736952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6695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3" grpId="0" animBg="1"/>
      <p:bldP spid="1116184" grpId="0" animBg="1"/>
      <p:bldP spid="1116185" grpId="0" animBg="1"/>
      <p:bldP spid="1116186" grpId="0" animBg="1"/>
      <p:bldP spid="1116187" grpId="0" animBg="1"/>
      <p:bldP spid="1116188" grpId="0" animBg="1"/>
      <p:bldP spid="1116189" grpId="0" animBg="1"/>
      <p:bldP spid="1116190" grpId="0" animBg="1"/>
      <p:bldP spid="1116191" grpId="0" animBg="1"/>
      <p:bldP spid="1116192" grpId="0" animBg="1"/>
      <p:bldP spid="1116193" grpId="0"/>
      <p:bldP spid="1116194" grpId="0"/>
      <p:bldP spid="1116195" grpId="0"/>
      <p:bldP spid="1116196" grpId="0"/>
      <p:bldP spid="1116197" grpId="0"/>
      <p:bldP spid="1116198" grpId="0"/>
      <p:bldP spid="1116199" grpId="0"/>
      <p:bldP spid="1116200" grpId="0"/>
      <p:bldP spid="1116201" grpId="0" animBg="1"/>
      <p:bldP spid="1116202" grpId="0" animBg="1"/>
      <p:bldP spid="1116203" grpId="0" animBg="1"/>
      <p:bldP spid="1116204" grpId="0"/>
      <p:bldP spid="1116205" grpId="0"/>
      <p:bldP spid="1116206" grpId="0"/>
      <p:bldP spid="1116207" grpId="0" animBg="1"/>
      <p:bldP spid="1116208" grpId="0" animBg="1"/>
      <p:bldP spid="1116209" grpId="0"/>
      <p:bldP spid="1116210" grpId="0"/>
      <p:bldP spid="1116211" grpId="0" animBg="1"/>
      <p:bldP spid="1116212" grpId="0"/>
      <p:bldP spid="1116213" grpId="0" animBg="1"/>
      <p:bldP spid="1116214" grpId="0"/>
      <p:bldP spid="1116215" grpId="0" animBg="1"/>
      <p:bldP spid="1116216" grpId="0"/>
      <p:bldP spid="1116217" grpId="0" animBg="1"/>
      <p:bldP spid="1116218" grpId="0"/>
      <p:bldP spid="1116219" grpId="0" animBg="1"/>
      <p:bldP spid="1116220" grpId="0"/>
      <p:bldP spid="1116221" grpId="0" animBg="1"/>
      <p:bldP spid="1116222" grpId="0"/>
      <p:bldP spid="1116227" grpId="0" animBg="1"/>
      <p:bldP spid="1116228" grpId="0"/>
      <p:bldP spid="1116229" grpId="0" animBg="1"/>
      <p:bldP spid="1116230" grpId="0" animBg="1"/>
      <p:bldP spid="1116231" grpId="0"/>
      <p:bldP spid="1116232" grpId="0"/>
      <p:bldP spid="1116235" grpId="0"/>
      <p:bldP spid="1116236" grpId="0"/>
      <p:bldP spid="1116239" grpId="0"/>
      <p:bldP spid="111624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Fair Queuing (FQ)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Implementation of round-robin generalized to case where not all packets are MTUs</a:t>
            </a:r>
          </a:p>
          <a:p>
            <a:pPr lvl="3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Weighted fair </a:t>
            </a:r>
            <a:r>
              <a:rPr lang="en-US" dirty="0" err="1" smtClean="0">
                <a:latin typeface="Arial" charset="0"/>
                <a:cs typeface="Arial" charset="0"/>
              </a:rPr>
              <a:t>queueing</a:t>
            </a:r>
            <a:r>
              <a:rPr lang="en-US" dirty="0" smtClean="0">
                <a:latin typeface="Arial" charset="0"/>
                <a:cs typeface="Arial" charset="0"/>
              </a:rPr>
              <a:t> (WFQ) lets you assign different flows different shares</a:t>
            </a:r>
          </a:p>
          <a:p>
            <a:pPr lvl="4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WFQ is implemented in almost all routers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Not </a:t>
            </a:r>
            <a:r>
              <a:rPr lang="en-US" dirty="0" smtClean="0">
                <a:latin typeface="Arial" charset="0"/>
                <a:cs typeface="Arial" charset="0"/>
              </a:rPr>
              <a:t>true in </a:t>
            </a:r>
            <a:r>
              <a:rPr lang="en-US" dirty="0">
                <a:latin typeface="Arial" charset="0"/>
                <a:cs typeface="Arial" charset="0"/>
              </a:rPr>
              <a:t>the 1980-90s, when CC was being developed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Mostly used to isolate </a:t>
            </a:r>
            <a:r>
              <a:rPr lang="en-US" dirty="0" smtClean="0">
                <a:latin typeface="Arial" charset="0"/>
                <a:cs typeface="Arial" charset="0"/>
              </a:rPr>
              <a:t>larger </a:t>
            </a:r>
            <a:r>
              <a:rPr lang="en-US" dirty="0">
                <a:latin typeface="Arial" charset="0"/>
                <a:cs typeface="Arial" charset="0"/>
              </a:rPr>
              <a:t>granularities (e.g., per-prefix</a:t>
            </a:r>
            <a:r>
              <a:rPr lang="en-US" dirty="0" smtClean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757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9F07DA-2F41-2641-AFF5-8D3E4AB82D53}" type="slidenum">
              <a:rPr lang="en-US" sz="1400" b="0">
                <a:latin typeface="Times New Roman" charset="0"/>
              </a:rPr>
              <a:pPr eaLnBrk="1" hangingPunct="1"/>
              <a:t>48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8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FQ vs. FIFO</a:t>
            </a:r>
          </a:p>
        </p:txBody>
      </p:sp>
      <p:sp>
        <p:nvSpPr>
          <p:cNvPr id="111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FQ advantages: </a:t>
            </a:r>
          </a:p>
          <a:p>
            <a:pPr lvl="1">
              <a:defRPr/>
            </a:pPr>
            <a:r>
              <a:rPr lang="en-US" dirty="0"/>
              <a:t>C</a:t>
            </a:r>
            <a:r>
              <a:rPr lang="en-US" dirty="0" smtClean="0"/>
              <a:t>heating flows don’t benefit</a:t>
            </a:r>
          </a:p>
          <a:p>
            <a:pPr lvl="1"/>
            <a:r>
              <a:rPr lang="en-US" dirty="0" smtClean="0"/>
              <a:t>Bandwidth </a:t>
            </a:r>
            <a:r>
              <a:rPr lang="en-US" dirty="0"/>
              <a:t>share does not depend on </a:t>
            </a:r>
            <a:r>
              <a:rPr lang="en-US" dirty="0" smtClean="0"/>
              <a:t>RTT</a:t>
            </a:r>
          </a:p>
          <a:p>
            <a:pPr lvl="1"/>
            <a:r>
              <a:rPr lang="en-US" dirty="0"/>
              <a:t>Flows can pick any rate adjustment scheme they </a:t>
            </a:r>
            <a:r>
              <a:rPr lang="en-US" dirty="0" smtClean="0"/>
              <a:t>want</a:t>
            </a:r>
            <a:endParaRPr lang="en-US" dirty="0"/>
          </a:p>
          <a:p>
            <a:pPr marL="693737" lvl="2" indent="0"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Disadvantages:</a:t>
            </a:r>
          </a:p>
          <a:p>
            <a:pPr lvl="1">
              <a:defRPr/>
            </a:pPr>
            <a:r>
              <a:rPr lang="en-US" dirty="0" smtClean="0"/>
              <a:t>More complex than FIFO: per flow queue/state, additional per-packet book-keeping </a:t>
            </a:r>
          </a:p>
        </p:txBody>
      </p:sp>
    </p:spTree>
    <p:extLst>
      <p:ext uri="{BB962C8B-B14F-4D97-AF65-F5344CB8AC3E}">
        <p14:creationId xmlns:p14="http://schemas.microsoft.com/office/powerpoint/2010/main" val="64408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Serious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does UC get so little funding from the state?</a:t>
            </a:r>
          </a:p>
          <a:p>
            <a:endParaRPr lang="en-US" dirty="0"/>
          </a:p>
          <a:p>
            <a:r>
              <a:rPr lang="en-US" dirty="0" smtClean="0"/>
              <a:t>Get involved in the 2018 Governor’s race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Make a difference....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3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in “Control Theory”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have FQ routers, the network is globally stable as long as every congestion control algorithm is “unilaterally stable”.</a:t>
            </a:r>
          </a:p>
          <a:p>
            <a:pPr lvl="1"/>
            <a:r>
              <a:rPr lang="en-US" dirty="0" smtClean="0"/>
              <a:t>If each flow is stable (holding others fixed) then system is stable.  Why?</a:t>
            </a:r>
            <a:endParaRPr lang="en-US" dirty="0"/>
          </a:p>
          <a:p>
            <a:r>
              <a:rPr lang="en-US" dirty="0" smtClean="0"/>
              <a:t>This is not true with FIFO routers….</a:t>
            </a:r>
          </a:p>
          <a:p>
            <a:pPr lvl="8"/>
            <a:endParaRPr lang="en-US" dirty="0"/>
          </a:p>
          <a:p>
            <a:r>
              <a:rPr lang="en-US" dirty="0" smtClean="0"/>
              <a:t>There’s an interesting theory question here:</a:t>
            </a:r>
          </a:p>
          <a:p>
            <a:pPr lvl="1"/>
            <a:r>
              <a:rPr lang="en-US" dirty="0" smtClean="0"/>
              <a:t>What kinds of unilateral stability guarantee global stability with FIFO?</a:t>
            </a:r>
          </a:p>
          <a:p>
            <a:pPr lvl="1"/>
            <a:r>
              <a:rPr lang="en-US" dirty="0" smtClean="0"/>
              <a:t>Conjecture about guaranteed unilateral stability</a:t>
            </a:r>
            <a:r>
              <a:rPr lang="is-IS" dirty="0" smtClean="0"/>
              <a:t>…..</a:t>
            </a:r>
          </a:p>
          <a:p>
            <a:pPr lvl="2"/>
            <a:r>
              <a:rPr lang="is-IS" dirty="0" smtClean="0"/>
              <a:t>Haven’t thought about in years, but seems doable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441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in Economics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FQ became “serial cost sharing”</a:t>
            </a:r>
          </a:p>
          <a:p>
            <a:pPr lvl="1"/>
            <a:r>
              <a:rPr lang="en-US" dirty="0" err="1" smtClean="0"/>
              <a:t>Herve</a:t>
            </a:r>
            <a:r>
              <a:rPr lang="en-US" dirty="0" smtClean="0"/>
              <a:t>’ Moulin: “You are stupid: your mechanism is neat”</a:t>
            </a:r>
          </a:p>
          <a:p>
            <a:pPr lvl="8"/>
            <a:endParaRPr lang="en-US" dirty="0"/>
          </a:p>
          <a:p>
            <a:r>
              <a:rPr lang="en-US" dirty="0" smtClean="0"/>
              <a:t>Applies to problems where total cost increases with total usage, but agents want different amounts</a:t>
            </a:r>
            <a:endParaRPr lang="en-US" dirty="0"/>
          </a:p>
          <a:p>
            <a:pPr lvl="1"/>
            <a:r>
              <a:rPr lang="en-US" dirty="0" smtClean="0"/>
              <a:t>Serial cost sharing is strategy-proof, and uniquely so…</a:t>
            </a:r>
          </a:p>
          <a:p>
            <a:pPr lvl="1"/>
            <a:r>
              <a:rPr lang="en-US" dirty="0" smtClean="0"/>
              <a:t>Very strong strategic properties (e.g., coalitions, etc.)</a:t>
            </a:r>
          </a:p>
          <a:p>
            <a:pPr lvl="5"/>
            <a:endParaRPr lang="en-US" dirty="0"/>
          </a:p>
          <a:p>
            <a:r>
              <a:rPr lang="en-US" dirty="0" smtClean="0"/>
              <a:t>Now a popular cost sharing mechanism in econ</a:t>
            </a:r>
            <a:endParaRPr lang="en-US" dirty="0"/>
          </a:p>
          <a:p>
            <a:pPr lvl="1"/>
            <a:r>
              <a:rPr lang="en-US" dirty="0" smtClean="0"/>
              <a:t>Not the most “fair” but it is the most “stable”….</a:t>
            </a:r>
          </a:p>
          <a:p>
            <a:pPr lvl="1"/>
            <a:r>
              <a:rPr lang="en-US" dirty="0" smtClean="0"/>
              <a:t>In econ, if allocation isn’t stable, then it isn’t relevant…..</a:t>
            </a:r>
          </a:p>
        </p:txBody>
      </p:sp>
    </p:spTree>
    <p:extLst>
      <p:ext uri="{BB962C8B-B14F-4D97-AF65-F5344CB8AC3E}">
        <p14:creationId xmlns:p14="http://schemas.microsoft.com/office/powerpoint/2010/main" val="64148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of Networking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assume all users are selfish, how can you design network so that the resulting outcome is socially optimal?</a:t>
            </a:r>
          </a:p>
          <a:p>
            <a:pPr lvl="4"/>
            <a:endParaRPr lang="en-US" dirty="0"/>
          </a:p>
          <a:p>
            <a:r>
              <a:rPr lang="en-US" dirty="0" smtClean="0"/>
              <a:t>FQ is the answer for packet scheduling.</a:t>
            </a:r>
          </a:p>
          <a:p>
            <a:pPr lvl="4"/>
            <a:endParaRPr lang="en-US" dirty="0"/>
          </a:p>
          <a:p>
            <a:r>
              <a:rPr lang="en-US" dirty="0" smtClean="0"/>
              <a:t>But the question is more generally applicable</a:t>
            </a:r>
          </a:p>
          <a:p>
            <a:pPr lvl="4"/>
            <a:endParaRPr lang="en-US" dirty="0"/>
          </a:p>
          <a:p>
            <a:r>
              <a:rPr lang="en-US" dirty="0" smtClean="0"/>
              <a:t>This is not about celebrating greed, but about how to design complicated distributed systems that can achieve socially optimal outcomes</a:t>
            </a:r>
            <a:r>
              <a:rPr lang="is-IS" dirty="0" smtClean="0"/>
              <a:t>….</a:t>
            </a:r>
          </a:p>
          <a:p>
            <a:pPr lvl="1"/>
            <a:r>
              <a:rPr lang="is-IS" dirty="0" smtClean="0"/>
              <a:t>Selfish behavior is merely doing local maximization</a:t>
            </a:r>
          </a:p>
          <a:p>
            <a:pPr lvl="1"/>
            <a:r>
              <a:rPr lang="is-IS" dirty="0" smtClean="0"/>
              <a:t>Nice if that results in overall system optimality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72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What is fair?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How to implement fairness in general</a:t>
            </a:r>
          </a:p>
          <a:p>
            <a:pPr lvl="1"/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Going beyond round-robin</a:t>
            </a:r>
          </a:p>
          <a:p>
            <a:pPr lvl="1"/>
            <a:endParaRPr lang="en-US" dirty="0"/>
          </a:p>
          <a:p>
            <a:r>
              <a:rPr lang="en-US" dirty="0" smtClean="0"/>
              <a:t>Are there simpler ways to implement FQ?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And what’s wrong with this approach?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19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 Through Dropping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FQ uses scheduling to achieve fairness</a:t>
            </a:r>
          </a:p>
          <a:p>
            <a:pPr lvl="1"/>
            <a:r>
              <a:rPr lang="en-US" dirty="0" smtClean="0"/>
              <a:t>Scheduling: order in which packets are sent</a:t>
            </a:r>
          </a:p>
          <a:p>
            <a:endParaRPr lang="en-US" dirty="0"/>
          </a:p>
          <a:p>
            <a:r>
              <a:rPr lang="en-US" dirty="0" smtClean="0"/>
              <a:t>But note that dropping is sufficient to give fairness</a:t>
            </a:r>
          </a:p>
          <a:p>
            <a:endParaRPr lang="en-US" dirty="0"/>
          </a:p>
          <a:p>
            <a:r>
              <a:rPr lang="en-US" dirty="0" smtClean="0"/>
              <a:t>Assume a set of incoming rates </a:t>
            </a:r>
            <a:r>
              <a:rPr lang="en-US" dirty="0" err="1" smtClean="0"/>
              <a:t>ri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Dropping at rates pi </a:t>
            </a:r>
            <a:r>
              <a:rPr lang="en-US" smtClean="0"/>
              <a:t>= </a:t>
            </a:r>
            <a:r>
              <a:rPr lang="en-US" smtClean="0"/>
              <a:t>MAX[0,1-f/</a:t>
            </a:r>
            <a:r>
              <a:rPr lang="en-US" dirty="0" err="1" smtClean="0"/>
              <a:t>ri</a:t>
            </a:r>
            <a:r>
              <a:rPr lang="en-US" dirty="0" smtClean="0"/>
              <a:t>] yields fairness</a:t>
            </a:r>
          </a:p>
          <a:p>
            <a:endParaRPr lang="en-US" dirty="0"/>
          </a:p>
          <a:p>
            <a:r>
              <a:rPr lang="en-US" dirty="0" err="1"/>
              <a:t>r</a:t>
            </a:r>
            <a:r>
              <a:rPr lang="en-US" dirty="0" err="1" smtClean="0"/>
              <a:t>i</a:t>
            </a:r>
            <a:r>
              <a:rPr lang="en-US" dirty="0" smtClean="0"/>
              <a:t>(1-pi) = Min[</a:t>
            </a:r>
            <a:r>
              <a:rPr lang="en-US" dirty="0" err="1" smtClean="0"/>
              <a:t>ri,f</a:t>
            </a:r>
            <a:r>
              <a:rPr lang="en-US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40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with 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RED: all flows have same drop probability</a:t>
            </a:r>
          </a:p>
          <a:p>
            <a:endParaRPr lang="en-US" dirty="0"/>
          </a:p>
          <a:p>
            <a:r>
              <a:rPr lang="en-US" dirty="0" smtClean="0"/>
              <a:t>FQ via dropping: per-flow drop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7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Dropping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dirty="0" smtClean="0"/>
              <a:t>Estimate rate </a:t>
            </a:r>
            <a:r>
              <a:rPr lang="en-US" dirty="0" err="1" smtClean="0"/>
              <a:t>ri</a:t>
            </a:r>
            <a:r>
              <a:rPr lang="en-US" dirty="0" smtClean="0"/>
              <a:t> at edge, stick in packet header</a:t>
            </a:r>
          </a:p>
          <a:p>
            <a:pPr lvl="1"/>
            <a:r>
              <a:rPr lang="en-US" dirty="0" smtClean="0"/>
              <a:t>Then individual routers drop with probability 1-</a:t>
            </a:r>
            <a:r>
              <a:rPr lang="en-US" i="1" dirty="0" smtClean="0"/>
              <a:t>f</a:t>
            </a:r>
            <a:r>
              <a:rPr lang="en-US" dirty="0" smtClean="0"/>
              <a:t>/</a:t>
            </a:r>
            <a:r>
              <a:rPr lang="en-US" dirty="0" err="1" smtClean="0"/>
              <a:t>ri</a:t>
            </a:r>
            <a:endParaRPr lang="en-US" dirty="0" smtClean="0"/>
          </a:p>
          <a:p>
            <a:pPr lvl="1"/>
            <a:r>
              <a:rPr lang="en-US" dirty="0" smtClean="0"/>
              <a:t>Where each router computes its own </a:t>
            </a:r>
            <a:r>
              <a:rPr lang="en-US" i="1" dirty="0" smtClean="0"/>
              <a:t>f</a:t>
            </a:r>
          </a:p>
          <a:p>
            <a:pPr lvl="1"/>
            <a:endParaRPr lang="en-US" dirty="0"/>
          </a:p>
          <a:p>
            <a:r>
              <a:rPr lang="en-US" dirty="0" smtClean="0"/>
              <a:t>Estimate rate at every router using “shadow buffer”</a:t>
            </a:r>
          </a:p>
          <a:p>
            <a:pPr lvl="1"/>
            <a:r>
              <a:rPr lang="en-US" dirty="0" smtClean="0"/>
              <a:t>See how many packets of a flow are in shadow buffer</a:t>
            </a:r>
          </a:p>
          <a:p>
            <a:pPr lvl="1"/>
            <a:r>
              <a:rPr lang="en-US" dirty="0" smtClean="0"/>
              <a:t>Use this to estimate </a:t>
            </a:r>
            <a:r>
              <a:rPr lang="en-US" dirty="0" err="1" smtClean="0"/>
              <a:t>ri</a:t>
            </a:r>
            <a:endParaRPr lang="en-US" dirty="0" smtClean="0"/>
          </a:p>
          <a:p>
            <a:pPr lvl="1"/>
            <a:r>
              <a:rPr lang="en-US" dirty="0" smtClean="0"/>
              <a:t>Why does this simple estimation strategy work?</a:t>
            </a:r>
          </a:p>
          <a:p>
            <a:pPr lvl="1"/>
            <a:r>
              <a:rPr lang="en-US" dirty="0" smtClean="0"/>
              <a:t>Implemented on significant fraction of Cisco product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1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05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What is fair?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How to implement fairness in general</a:t>
            </a:r>
          </a:p>
          <a:p>
            <a:pPr lvl="1"/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Going beyond round-robin</a:t>
            </a:r>
          </a:p>
          <a:p>
            <a:pPr lvl="1"/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Are there simpler ways to implement this?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And what’s wrong with this approach?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3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Why is Scott a Moron?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09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Arial" charset="0"/>
              </a:rPr>
              <a:t>Or why does Bob Briscoe think so?</a:t>
            </a:r>
            <a:endParaRPr lang="en-US" b="1" dirty="0">
              <a:latin typeface="Arial" charset="0"/>
            </a:endParaRPr>
          </a:p>
        </p:txBody>
      </p:sp>
      <p:sp>
        <p:nvSpPr>
          <p:cNvPr id="890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4F1F930-A380-484A-94DB-816DA06B609D}" type="slidenum">
              <a:rPr lang="en-US" sz="1400" b="0">
                <a:latin typeface="Times New Roman" charset="0"/>
              </a:rPr>
              <a:pPr eaLnBrk="1" hangingPunct="1"/>
              <a:t>59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0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 to Networking</a:t>
            </a:r>
            <a:r>
              <a:rPr lang="is-IS" dirty="0" smtClean="0"/>
              <a:t>…..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82788-C7CE-9044-87D5-275ACBF2603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18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/>
              <a:t>flow rate fairness</a:t>
            </a:r>
            <a:br>
              <a:rPr lang="en-GB" sz="3200"/>
            </a:br>
            <a:r>
              <a:rPr lang="en-GB" sz="3200"/>
              <a:t>dismantling a religion</a:t>
            </a:r>
            <a:br>
              <a:rPr lang="en-GB" sz="3200"/>
            </a:br>
            <a:r>
              <a:rPr lang="en-GB" sz="2000"/>
              <a:t>&lt;</a:t>
            </a:r>
            <a:r>
              <a:rPr lang="en-GB" sz="2000">
                <a:hlinkClick r:id="rId3"/>
              </a:rPr>
              <a:t>draft-briscoe-tsvarea-fair-01.pdf</a:t>
            </a:r>
            <a:r>
              <a:rPr lang="en-GB" sz="2000"/>
              <a:t>&gt;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Bob Briscoe</a:t>
            </a:r>
          </a:p>
          <a:p>
            <a:r>
              <a:rPr lang="en-GB"/>
              <a:t>Chief Researcher, BT Group</a:t>
            </a:r>
          </a:p>
          <a:p>
            <a:r>
              <a:rPr lang="en-GB"/>
              <a:t>IETF-68 tsvwg Mar 2007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771775" y="3203575"/>
            <a:ext cx="57610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algn="l" eaLnBrk="0" hangingPunct="0"/>
            <a:r>
              <a:rPr lang="en-GB" smtClean="0">
                <a:solidFill>
                  <a:srgbClr val="FFFFFF"/>
                </a:solidFill>
                <a:latin typeface="Arial" charset="0"/>
                <a:cs typeface="Arial" charset="0"/>
              </a:rPr>
              <a:t>status: </a:t>
            </a:r>
            <a:r>
              <a:rPr lang="en-GB" b="0" smtClean="0">
                <a:solidFill>
                  <a:srgbClr val="FFFFFF"/>
                </a:solidFill>
                <a:latin typeface="Arial" charset="0"/>
                <a:cs typeface="Arial" charset="0"/>
              </a:rPr>
              <a:t>		individual draft</a:t>
            </a:r>
          </a:p>
          <a:p>
            <a:pPr algn="l" eaLnBrk="0" hangingPunct="0"/>
            <a:r>
              <a:rPr lang="en-GB" sz="1800" smtClean="0">
                <a:solidFill>
                  <a:srgbClr val="FFFFFF"/>
                </a:solidFill>
                <a:latin typeface="Arial" charset="0"/>
                <a:cs typeface="Arial" charset="0"/>
              </a:rPr>
              <a:t>final intent:</a:t>
            </a:r>
            <a:r>
              <a:rPr lang="en-GB" sz="18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	informational</a:t>
            </a:r>
          </a:p>
          <a:p>
            <a:pPr algn="l" eaLnBrk="0" hangingPunct="0"/>
            <a:r>
              <a:rPr lang="en-GB" sz="1800" smtClean="0">
                <a:solidFill>
                  <a:srgbClr val="FFFFFF"/>
                </a:solidFill>
                <a:latin typeface="Arial" charset="0"/>
                <a:cs typeface="Arial" charset="0"/>
              </a:rPr>
              <a:t>intent next:</a:t>
            </a:r>
            <a:r>
              <a:rPr lang="en-GB" sz="18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	tsvwg WG item after (or at) next draft</a:t>
            </a:r>
          </a:p>
        </p:txBody>
      </p:sp>
    </p:spTree>
    <p:extLst>
      <p:ext uri="{BB962C8B-B14F-4D97-AF65-F5344CB8AC3E}">
        <p14:creationId xmlns:p14="http://schemas.microsoft.com/office/powerpoint/2010/main" val="179392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Giving equal </a:t>
            </a:r>
            <a:r>
              <a:rPr lang="en-US" dirty="0"/>
              <a:t>shares to </a:t>
            </a:r>
            <a:r>
              <a:rPr lang="en-US" dirty="0" smtClean="0"/>
              <a:t>“</a:t>
            </a:r>
            <a:r>
              <a:rPr lang="en-US" dirty="0"/>
              <a:t>flows” is silly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 have 8 flows, and I have 4…</a:t>
            </a:r>
          </a:p>
          <a:p>
            <a:pPr lvl="1"/>
            <a:r>
              <a:rPr lang="en-US" dirty="0" smtClean="0"/>
              <a:t>Why should you get twice the bandwidth?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What if your flow goes over 4 congested hops, and mine only goes over 1?</a:t>
            </a:r>
          </a:p>
          <a:p>
            <a:pPr lvl="1"/>
            <a:r>
              <a:rPr lang="en-US" dirty="0" smtClean="0"/>
              <a:t>Why not penalize for using more scarce bandwidth?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And what is a flow anyway?</a:t>
            </a:r>
          </a:p>
          <a:p>
            <a:pPr lvl="1"/>
            <a:r>
              <a:rPr lang="en-US" dirty="0" smtClean="0"/>
              <a:t>TCP connection</a:t>
            </a:r>
          </a:p>
          <a:p>
            <a:pPr lvl="1"/>
            <a:r>
              <a:rPr lang="en-US" dirty="0" smtClean="0"/>
              <a:t>Source-Destination pair?</a:t>
            </a:r>
          </a:p>
          <a:p>
            <a:pPr lvl="1"/>
            <a:r>
              <a:rPr lang="en-US" dirty="0" smtClean="0"/>
              <a:t>Source?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Charge people for congestion!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ECN as congestion markers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Whenever I get ECN bit set, I have to pay $$$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No debate over what a flow is, or what fair is…</a:t>
            </a:r>
          </a:p>
          <a:p>
            <a:pPr lvl="2"/>
            <a:endParaRPr lang="en-US" dirty="0"/>
          </a:p>
          <a:p>
            <a:r>
              <a:rPr lang="en-US" dirty="0" smtClean="0"/>
              <a:t>Idea started by Frank Kelly, backed by much math</a:t>
            </a:r>
          </a:p>
          <a:p>
            <a:pPr lvl="1"/>
            <a:r>
              <a:rPr lang="en-US" dirty="0" smtClean="0"/>
              <a:t>Great idea: simple, elegant, effective</a:t>
            </a:r>
          </a:p>
          <a:p>
            <a:pPr lvl="1"/>
            <a:r>
              <a:rPr lang="en-US" b="1" dirty="0" smtClean="0"/>
              <a:t>Never going to happen…</a:t>
            </a:r>
          </a:p>
          <a:p>
            <a:pPr lvl="1"/>
            <a:endParaRPr lang="en-US" b="1" dirty="0"/>
          </a:p>
          <a:p>
            <a:r>
              <a:rPr lang="en-US" i="1" dirty="0" smtClean="0"/>
              <a:t>Cannot bake economics into architecture</a:t>
            </a:r>
            <a:r>
              <a:rPr lang="is-IS" i="1" dirty="0" smtClean="0"/>
              <a:t>….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Network Involvement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considered two approaches:</a:t>
            </a:r>
          </a:p>
          <a:p>
            <a:pPr lvl="1"/>
            <a:r>
              <a:rPr lang="en-US" dirty="0" smtClean="0"/>
              <a:t>Providing guidance for sending rate</a:t>
            </a:r>
          </a:p>
          <a:p>
            <a:pPr lvl="1"/>
            <a:r>
              <a:rPr lang="en-US" dirty="0" smtClean="0"/>
              <a:t>Providing isolation/fairness</a:t>
            </a:r>
          </a:p>
          <a:p>
            <a:pPr lvl="1"/>
            <a:endParaRPr lang="en-US" dirty="0"/>
          </a:p>
          <a:p>
            <a:r>
              <a:rPr lang="en-US" dirty="0" smtClean="0"/>
              <a:t>What have we left out?</a:t>
            </a:r>
          </a:p>
          <a:p>
            <a:pPr lvl="1"/>
            <a:r>
              <a:rPr lang="en-US" dirty="0" smtClean="0"/>
              <a:t>Providing priority for some flows</a:t>
            </a:r>
          </a:p>
          <a:p>
            <a:pPr lvl="1"/>
            <a:endParaRPr lang="en-US" dirty="0"/>
          </a:p>
          <a:p>
            <a:r>
              <a:rPr lang="en-US" dirty="0" smtClean="0"/>
              <a:t>To motivate this, we need to step back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4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Metric of Success?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want to improve application performance!</a:t>
            </a:r>
          </a:p>
          <a:p>
            <a:pPr lvl="3"/>
            <a:endParaRPr lang="en-US" dirty="0"/>
          </a:p>
          <a:p>
            <a:r>
              <a:rPr lang="en-US" dirty="0" smtClean="0"/>
              <a:t>And how do you do that?</a:t>
            </a:r>
          </a:p>
          <a:p>
            <a:pPr lvl="3"/>
            <a:endParaRPr lang="en-US" dirty="0"/>
          </a:p>
          <a:p>
            <a:r>
              <a:rPr lang="en-US" dirty="0" smtClean="0"/>
              <a:t>By minimizing flow completion time (FCT)</a:t>
            </a:r>
          </a:p>
          <a:p>
            <a:pPr lvl="2"/>
            <a:endParaRPr lang="en-US" dirty="0"/>
          </a:p>
          <a:p>
            <a:r>
              <a:rPr lang="en-US" dirty="0" smtClean="0"/>
              <a:t>We have said congestion control should utilize available bandwidth, minimize packet delay</a:t>
            </a:r>
          </a:p>
          <a:p>
            <a:pPr lvl="1"/>
            <a:r>
              <a:rPr lang="en-US" dirty="0" smtClean="0"/>
              <a:t>But these are only means to a higher goal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The ultimate goal is minimizing FCT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86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a single router, to minimize FCT you prioritize packets in terms of the shortest remaining processing time (SRPT)</a:t>
            </a:r>
          </a:p>
          <a:p>
            <a:pPr lvl="3"/>
            <a:endParaRPr lang="en-US" dirty="0"/>
          </a:p>
          <a:p>
            <a:r>
              <a:rPr lang="en-US" dirty="0" smtClean="0"/>
              <a:t>In other words: packets whose flows are closest to finishing are sent first</a:t>
            </a:r>
          </a:p>
          <a:p>
            <a:pPr lvl="4"/>
            <a:endParaRPr lang="en-US" dirty="0"/>
          </a:p>
          <a:p>
            <a:r>
              <a:rPr lang="en-US" dirty="0" smtClean="0"/>
              <a:t>If you don’t know how many bytes have left, then round-robin (FQ) is best you can do</a:t>
            </a:r>
          </a:p>
          <a:p>
            <a:pPr lvl="1"/>
            <a:r>
              <a:rPr lang="en-US" dirty="0" smtClean="0"/>
              <a:t>FQ FCT much better than FIFO FCT</a:t>
            </a:r>
          </a:p>
          <a:p>
            <a:pPr lvl="4"/>
            <a:endParaRPr lang="en-US" dirty="0"/>
          </a:p>
          <a:p>
            <a:r>
              <a:rPr lang="en-US" dirty="0" smtClean="0"/>
              <a:t>But if you know, then you can do SRPT directly</a:t>
            </a:r>
          </a:p>
          <a:p>
            <a:pPr lvl="1"/>
            <a:r>
              <a:rPr lang="en-US" dirty="0" smtClean="0"/>
              <a:t>Ignore the issue of how you know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17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A of size 5 (packets) arrives first.</a:t>
            </a:r>
          </a:p>
          <a:p>
            <a:r>
              <a:rPr lang="en-US" dirty="0" smtClean="0"/>
              <a:t>Then Flow B of size 2 (packet) arrives, while first packet of Flow A is in transmission.</a:t>
            </a:r>
          </a:p>
          <a:p>
            <a:pPr lvl="1"/>
            <a:r>
              <a:rPr lang="en-US" dirty="0" smtClean="0"/>
              <a:t>Assume each packet takes one time unit.</a:t>
            </a:r>
          </a:p>
          <a:p>
            <a:endParaRPr lang="en-US" dirty="0"/>
          </a:p>
          <a:p>
            <a:r>
              <a:rPr lang="en-US" dirty="0" smtClean="0"/>
              <a:t>FIFO: Average FCT = 6</a:t>
            </a:r>
          </a:p>
          <a:p>
            <a:pPr lvl="1"/>
            <a:r>
              <a:rPr lang="en-US" dirty="0" smtClean="0"/>
              <a:t>Flow A finishes at time 5, Flow B finishes at time 7</a:t>
            </a:r>
          </a:p>
          <a:p>
            <a:r>
              <a:rPr lang="en-US" dirty="0" smtClean="0"/>
              <a:t>FQ: Average FCT = 5.5</a:t>
            </a:r>
          </a:p>
          <a:p>
            <a:pPr lvl="1"/>
            <a:r>
              <a:rPr lang="en-US" dirty="0" smtClean="0"/>
              <a:t>Flow B finishes at time 4, Flow A at time 7</a:t>
            </a:r>
          </a:p>
          <a:p>
            <a:r>
              <a:rPr lang="en-US" dirty="0" smtClean="0"/>
              <a:t>SRPT: Average FCT = 5</a:t>
            </a:r>
          </a:p>
          <a:p>
            <a:pPr lvl="1"/>
            <a:r>
              <a:rPr lang="en-US" dirty="0" smtClean="0"/>
              <a:t>Flow B finishes at time 3, Flow A at time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62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put SRPT scheduling in router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oesn’t matter what endpoints do as long as isn’t stupid</a:t>
            </a:r>
            <a:endParaRPr lang="en-US" dirty="0"/>
          </a:p>
          <a:p>
            <a:r>
              <a:rPr lang="en-US" dirty="0" smtClean="0"/>
              <a:t>But if you have FIFO, then it matters a lot how you respond to congestion.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90075" y="4001631"/>
            <a:ext cx="396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DCTCP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is a sophisticated CC design</a:t>
            </a:r>
          </a:p>
          <a:p>
            <a:endParaRPr lang="en-US" sz="2400" dirty="0" smtClean="0">
              <a:latin typeface="+mn-lt"/>
            </a:endParaRPr>
          </a:p>
          <a:p>
            <a:r>
              <a:rPr lang="en-US" sz="2400" dirty="0" err="1" smtClean="0">
                <a:latin typeface="+mn-lt"/>
              </a:rPr>
              <a:t>minTCP</a:t>
            </a:r>
            <a:r>
              <a:rPr lang="en-US" sz="2400" dirty="0" smtClean="0">
                <a:latin typeface="+mn-lt"/>
              </a:rPr>
              <a:t> is a very simple CC design</a:t>
            </a:r>
          </a:p>
          <a:p>
            <a:endParaRPr lang="en-US" dirty="0" smtClean="0">
              <a:latin typeface="+mn-lt"/>
            </a:endParaRPr>
          </a:p>
        </p:txBody>
      </p:sp>
      <p:pic>
        <p:nvPicPr>
          <p:cNvPr id="1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259667"/>
            <a:ext cx="5264675" cy="3598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8019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for CC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important task: Make SRPT practical</a:t>
            </a:r>
          </a:p>
          <a:p>
            <a:endParaRPr lang="en-US" dirty="0"/>
          </a:p>
          <a:p>
            <a:r>
              <a:rPr lang="en-US" dirty="0" smtClean="0"/>
              <a:t>Router mechanisms</a:t>
            </a:r>
            <a:r>
              <a:rPr lang="is-IS" dirty="0" smtClean="0"/>
              <a:t>….in progress</a:t>
            </a:r>
          </a:p>
          <a:p>
            <a:endParaRPr lang="is-IS" dirty="0"/>
          </a:p>
          <a:p>
            <a:r>
              <a:rPr lang="is-IS" dirty="0" smtClean="0"/>
              <a:t>Host mechanisms to make flow size visible</a:t>
            </a:r>
          </a:p>
          <a:p>
            <a:pPr lvl="1"/>
            <a:r>
              <a:rPr lang="is-IS" dirty="0" smtClean="0"/>
              <a:t>Straightforward.....</a:t>
            </a:r>
          </a:p>
          <a:p>
            <a:pPr lvl="1"/>
            <a:endParaRPr lang="is-IS" dirty="0"/>
          </a:p>
          <a:p>
            <a:r>
              <a:rPr lang="is-IS" dirty="0" smtClean="0"/>
              <a:t>Highly applicable to </a:t>
            </a:r>
            <a:r>
              <a:rPr lang="is-IS" dirty="0" smtClean="0"/>
              <a:t>datacenters (perf. </a:t>
            </a:r>
            <a:r>
              <a:rPr lang="en-US" dirty="0" err="1"/>
              <a:t>i</a:t>
            </a:r>
            <a:r>
              <a:rPr lang="is-IS" dirty="0" smtClean="0"/>
              <a:t>mportant)</a:t>
            </a:r>
            <a:endParaRPr lang="is-IS" dirty="0" smtClean="0"/>
          </a:p>
          <a:p>
            <a:pPr lvl="1"/>
            <a:r>
              <a:rPr lang="is-IS" dirty="0" smtClean="0"/>
              <a:t>Doubtful for wide-area</a:t>
            </a:r>
            <a:r>
              <a:rPr lang="is-IS" dirty="0" smtClean="0"/>
              <a:t>...(where fairness more important)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Congestion Control </a:t>
            </a:r>
            <a:r>
              <a:rPr lang="en-US" dirty="0" err="1" smtClean="0"/>
              <a:t>Rsch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early days:</a:t>
            </a:r>
          </a:p>
          <a:p>
            <a:pPr lvl="1"/>
            <a:r>
              <a:rPr lang="en-US" dirty="0" smtClean="0"/>
              <a:t>Jacobsen/DEC invented modern CC</a:t>
            </a:r>
          </a:p>
          <a:p>
            <a:pPr lvl="1"/>
            <a:r>
              <a:rPr lang="en-US" dirty="0" smtClean="0"/>
              <a:t>Then many papers on small variations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Continued stream of papers</a:t>
            </a:r>
          </a:p>
          <a:p>
            <a:pPr lvl="1"/>
            <a:r>
              <a:rPr lang="en-US" dirty="0" smtClean="0"/>
              <a:t>Small hacks for how flows should react to congestion</a:t>
            </a:r>
          </a:p>
          <a:p>
            <a:pPr lvl="1"/>
            <a:r>
              <a:rPr lang="en-US" dirty="0" smtClean="0"/>
              <a:t>Control theory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Datacenters!</a:t>
            </a:r>
          </a:p>
          <a:p>
            <a:pPr lvl="1"/>
            <a:r>
              <a:rPr lang="en-US" dirty="0" smtClean="0"/>
              <a:t>Can actually deploy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erformance extremely critical (more on this later)</a:t>
            </a:r>
          </a:p>
          <a:p>
            <a:pPr lvl="1"/>
            <a:r>
              <a:rPr lang="en-US" dirty="0" smtClean="0"/>
              <a:t>More hacks for how flows should react to congestion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41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TCP State Machine: Confusion Killer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slow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start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congstn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avoid.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fast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recovery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721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cwnd</a:t>
            </a:r>
            <a:r>
              <a:rPr lang="en-US" sz="1600" b="0" i="1" dirty="0" smtClean="0">
                <a:latin typeface="+mn-lt"/>
              </a:rPr>
              <a:t> &gt; </a:t>
            </a:r>
            <a:r>
              <a:rPr lang="en-US" sz="1600" b="0" i="1" dirty="0" err="1" smtClean="0">
                <a:latin typeface="+mn-lt"/>
              </a:rPr>
              <a:t>ssthresh</a:t>
            </a:r>
            <a:endParaRPr lang="en-US" sz="1600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906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timeout</a:t>
            </a:r>
            <a:endParaRPr lang="en-US" sz="1600" b="0" i="1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231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r>
              <a:rPr lang="en-US" sz="1600" b="0" i="1" dirty="0" smtClean="0">
                <a:latin typeface="+mn-lt"/>
              </a:rPr>
              <a:t>=3</a:t>
            </a:r>
            <a:endParaRPr lang="en-US" sz="1600" b="0" i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906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timeout</a:t>
            </a:r>
            <a:endParaRPr lang="en-US" sz="1600" b="0" i="1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231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r>
              <a:rPr lang="en-US" sz="1600" b="0" i="1" dirty="0" smtClean="0">
                <a:latin typeface="+mn-lt"/>
              </a:rPr>
              <a:t>=3</a:t>
            </a:r>
            <a:endParaRPr lang="en-US" sz="1600" b="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81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ACK</a:t>
            </a:r>
            <a:endParaRPr lang="en-US" sz="1600" b="0" i="1" dirty="0"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97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endParaRPr lang="en-US" sz="1600" b="0" i="1" dirty="0"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242846"/>
            <a:ext cx="1081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ACK</a:t>
            </a:r>
            <a:endParaRPr lang="en-US" sz="1600" b="0" i="1" dirty="0"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906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timeout</a:t>
            </a:r>
            <a:endParaRPr lang="en-US" sz="1600" b="0" i="1" dirty="0"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555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</a:t>
            </a:r>
            <a:br>
              <a:rPr lang="en-US" sz="1600" b="0" i="1" dirty="0" smtClean="0">
                <a:latin typeface="+mn-lt"/>
              </a:rPr>
            </a:br>
            <a:r>
              <a:rPr lang="en-US" sz="1600" b="0" i="1" dirty="0" smtClean="0">
                <a:latin typeface="+mn-lt"/>
              </a:rPr>
              <a:t>ACK</a:t>
            </a:r>
            <a:endParaRPr lang="en-US" sz="1600" b="0" i="1" dirty="0"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347719">
            <a:off x="245879" y="2326137"/>
            <a:ext cx="809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dirty="0" err="1" smtClean="0">
                <a:latin typeface="+mn-lt"/>
              </a:rPr>
              <a:t>dupACK</a:t>
            </a:r>
            <a:endParaRPr lang="en-US" sz="1200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347719">
            <a:off x="7480807" y="3093293"/>
            <a:ext cx="91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 err="1" smtClean="0">
                <a:latin typeface="+mn-lt"/>
              </a:rPr>
              <a:t>dupACK</a:t>
            </a:r>
            <a:endParaRPr lang="en-US" sz="1400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704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if you use SRPT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most of the congestion control research on how to respond to congestion is a waste of time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is-IS" dirty="0" smtClean="0"/>
              <a:t>Golden rule of research:</a:t>
            </a:r>
          </a:p>
          <a:p>
            <a:pPr lvl="1"/>
            <a:r>
              <a:rPr lang="is-IS" dirty="0" smtClean="0"/>
              <a:t>If you can’t come up with good ideas on your own</a:t>
            </a:r>
          </a:p>
          <a:p>
            <a:pPr lvl="1"/>
            <a:r>
              <a:rPr lang="is-IS" dirty="0" smtClean="0"/>
              <a:t>Then prove that their research is a waste of time...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04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Cong. Control So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aspects of Internet architecture are abstract</a:t>
            </a:r>
          </a:p>
          <a:p>
            <a:pPr lvl="1"/>
            <a:r>
              <a:rPr lang="en-US" dirty="0" smtClean="0"/>
              <a:t>Peer-to-peer interactions across layers treat lower layers as virtual pipe</a:t>
            </a:r>
          </a:p>
          <a:p>
            <a:pPr lvl="1"/>
            <a:r>
              <a:rPr lang="en-US" dirty="0" smtClean="0"/>
              <a:t>Good enough to ensure </a:t>
            </a:r>
            <a:r>
              <a:rPr lang="en-US" b="1" i="1" dirty="0" smtClean="0"/>
              <a:t>correctness</a:t>
            </a:r>
            <a:r>
              <a:rPr lang="en-US" dirty="0" smtClean="0"/>
              <a:t> of design</a:t>
            </a:r>
          </a:p>
          <a:p>
            <a:pPr lvl="1"/>
            <a:endParaRPr lang="en-US" dirty="0"/>
          </a:p>
          <a:p>
            <a:r>
              <a:rPr lang="en-US" dirty="0" smtClean="0"/>
              <a:t>Performance is not about correctness</a:t>
            </a:r>
          </a:p>
          <a:p>
            <a:pPr lvl="1"/>
            <a:r>
              <a:rPr lang="en-US" dirty="0" smtClean="0"/>
              <a:t>Depends on actual delays</a:t>
            </a:r>
          </a:p>
          <a:p>
            <a:pPr lvl="1"/>
            <a:endParaRPr lang="en-US" dirty="0"/>
          </a:p>
          <a:p>
            <a:r>
              <a:rPr lang="en-US" dirty="0" smtClean="0"/>
              <a:t>Cong. control crucial in lowering network delay</a:t>
            </a:r>
          </a:p>
          <a:p>
            <a:pPr lvl="1"/>
            <a:r>
              <a:rPr lang="en-US" dirty="0" smtClean="0"/>
              <a:t>Utilizing available bandwidth</a:t>
            </a:r>
          </a:p>
          <a:p>
            <a:pPr lvl="1"/>
            <a:r>
              <a:rPr lang="en-US" dirty="0" smtClean="0"/>
              <a:t>Without causing overly high packet delays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65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Cong. Control So Interesting?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Millions of end points independently adjusting</a:t>
            </a:r>
          </a:p>
          <a:p>
            <a:endParaRPr lang="en-US" dirty="0"/>
          </a:p>
          <a:p>
            <a:r>
              <a:rPr lang="en-US" dirty="0" smtClean="0"/>
              <a:t>Performance of each flow a complicated function of what everyone else is doing</a:t>
            </a:r>
          </a:p>
          <a:p>
            <a:endParaRPr lang="en-US" dirty="0"/>
          </a:p>
          <a:p>
            <a:r>
              <a:rPr lang="en-US" dirty="0" smtClean="0"/>
              <a:t>Challenge: understanding overall behavior</a:t>
            </a:r>
          </a:p>
          <a:p>
            <a:pPr lvl="1"/>
            <a:r>
              <a:rPr lang="en-US" dirty="0" smtClean="0"/>
              <a:t>Read my paper on “A Theoretical Analysis of Congestion Control” for a taste of this (for the mathematically oriented)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09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58577</TotalTime>
  <Words>3160</Words>
  <Application>Microsoft Macintosh PowerPoint</Application>
  <PresentationFormat>On-screen Show (4:3)</PresentationFormat>
  <Paragraphs>716</Paragraphs>
  <Slides>70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2" baseType="lpstr">
      <vt:lpstr>Comic Sans MS</vt:lpstr>
      <vt:lpstr>Courier New</vt:lpstr>
      <vt:lpstr>Helvetica</vt:lpstr>
      <vt:lpstr>ＭＳ Ｐゴシック</vt:lpstr>
      <vt:lpstr>Symbol</vt:lpstr>
      <vt:lpstr>Tahoma</vt:lpstr>
      <vt:lpstr>Times</vt:lpstr>
      <vt:lpstr>Times New Roman</vt:lpstr>
      <vt:lpstr>Wingdings</vt:lpstr>
      <vt:lpstr>Arial</vt:lpstr>
      <vt:lpstr>Network</vt:lpstr>
      <vt:lpstr>Chart</vt:lpstr>
      <vt:lpstr>CS 168  Last Lecture on Congestion Control</vt:lpstr>
      <vt:lpstr>PowerPoint Presentation</vt:lpstr>
      <vt:lpstr>Announcements</vt:lpstr>
      <vt:lpstr>Pre-Election Quiz</vt:lpstr>
      <vt:lpstr>More Serious Question</vt:lpstr>
      <vt:lpstr>Back to Networking…..</vt:lpstr>
      <vt:lpstr> TCP State Machine: Confusion Killer</vt:lpstr>
      <vt:lpstr>Why Is Cong. Control So Important?</vt:lpstr>
      <vt:lpstr>Why Is Cong. Control So Interesting?</vt:lpstr>
      <vt:lpstr>A Critical Analysis of TCP</vt:lpstr>
      <vt:lpstr>The Many Failings of TCP CC</vt:lpstr>
      <vt:lpstr>(8) Cheating</vt:lpstr>
      <vt:lpstr>Cheating #1: ACK-splitting (Rcvr)</vt:lpstr>
      <vt:lpstr>10 line change to Linux TCP</vt:lpstr>
      <vt:lpstr>Cheating #2: Increasing CWND Faster</vt:lpstr>
      <vt:lpstr>Cheating #3: Open Many Connections</vt:lpstr>
      <vt:lpstr>Cheating</vt:lpstr>
      <vt:lpstr>(9) Converse of Cheating</vt:lpstr>
      <vt:lpstr>How do you solve these problems?</vt:lpstr>
      <vt:lpstr>Get the Network Involved!</vt:lpstr>
      <vt:lpstr>How Does This Help?</vt:lpstr>
      <vt:lpstr>Routers tell hosts how fast to send</vt:lpstr>
      <vt:lpstr>A Few More Details</vt:lpstr>
      <vt:lpstr>How This Helps! (Ignore XCP)</vt:lpstr>
      <vt:lpstr>Any Questions?</vt:lpstr>
      <vt:lpstr>How can routers ensure each flow gets its “fair share”?</vt:lpstr>
      <vt:lpstr>Isolation</vt:lpstr>
      <vt:lpstr>Benefits</vt:lpstr>
      <vt:lpstr>Four Challenges</vt:lpstr>
      <vt:lpstr>Four Challenges</vt:lpstr>
      <vt:lpstr>Consider a Simple Model</vt:lpstr>
      <vt:lpstr>Fairness</vt:lpstr>
      <vt:lpstr>Example 1</vt:lpstr>
      <vt:lpstr>Example 2</vt:lpstr>
      <vt:lpstr>Example 3</vt:lpstr>
      <vt:lpstr>Max-Min Fairness</vt:lpstr>
      <vt:lpstr>Computing Max-Min Fairness</vt:lpstr>
      <vt:lpstr>Example</vt:lpstr>
      <vt:lpstr>Example</vt:lpstr>
      <vt:lpstr>Max-Min Fairness</vt:lpstr>
      <vt:lpstr>Reality Of Congestion Control</vt:lpstr>
      <vt:lpstr>Network As A Whole….</vt:lpstr>
      <vt:lpstr>Any Questions?</vt:lpstr>
      <vt:lpstr>Four Challenges</vt:lpstr>
      <vt:lpstr>Dealing with different packet sizes</vt:lpstr>
      <vt:lpstr>Fair Queuing (FQ) </vt:lpstr>
      <vt:lpstr>Example</vt:lpstr>
      <vt:lpstr>Fair Queuing (FQ)</vt:lpstr>
      <vt:lpstr>FQ vs. FIFO</vt:lpstr>
      <vt:lpstr>Role in “Control Theory” Literature</vt:lpstr>
      <vt:lpstr>Role in Economics Literature</vt:lpstr>
      <vt:lpstr>Line of Networking Research</vt:lpstr>
      <vt:lpstr>Four Challenges</vt:lpstr>
      <vt:lpstr>Fairness Through Dropping</vt:lpstr>
      <vt:lpstr>Contrast with RED</vt:lpstr>
      <vt:lpstr>Two Dropping Approaches</vt:lpstr>
      <vt:lpstr>Any Questions?</vt:lpstr>
      <vt:lpstr>Four Challenges</vt:lpstr>
      <vt:lpstr>Why is Scott a Moron?</vt:lpstr>
      <vt:lpstr>flow rate fairness dismantling a religion &lt;draft-briscoe-tsvarea-fair-01.pdf&gt;</vt:lpstr>
      <vt:lpstr>Giving equal shares to “flows” is silly</vt:lpstr>
      <vt:lpstr>Charge people for congestion!</vt:lpstr>
      <vt:lpstr>Review of Network Involvement</vt:lpstr>
      <vt:lpstr>What Is Metric of Success?</vt:lpstr>
      <vt:lpstr>Theory Result</vt:lpstr>
      <vt:lpstr>Example</vt:lpstr>
      <vt:lpstr>Practical Result</vt:lpstr>
      <vt:lpstr>Implications for CC Research</vt:lpstr>
      <vt:lpstr>History of Congestion Control Rsch</vt:lpstr>
      <vt:lpstr>But if you use SRPT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Scott Shenker</cp:lastModifiedBy>
  <cp:revision>806</cp:revision>
  <cp:lastPrinted>2016-11-01T19:31:32Z</cp:lastPrinted>
  <dcterms:created xsi:type="dcterms:W3CDTF">2015-08-26T13:04:16Z</dcterms:created>
  <dcterms:modified xsi:type="dcterms:W3CDTF">2016-11-01T22:54:21Z</dcterms:modified>
</cp:coreProperties>
</file>