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2"/>
  </p:notesMasterIdLst>
  <p:handoutMasterIdLst>
    <p:handoutMasterId r:id="rId73"/>
  </p:handoutMasterIdLst>
  <p:sldIdLst>
    <p:sldId id="1106" r:id="rId2"/>
    <p:sldId id="1108" r:id="rId3"/>
    <p:sldId id="1760" r:id="rId4"/>
    <p:sldId id="1945" r:id="rId5"/>
    <p:sldId id="1761" r:id="rId6"/>
    <p:sldId id="1762" r:id="rId7"/>
    <p:sldId id="1763" r:id="rId8"/>
    <p:sldId id="1764" r:id="rId9"/>
    <p:sldId id="1766" r:id="rId10"/>
    <p:sldId id="1765" r:id="rId11"/>
    <p:sldId id="1842" r:id="rId12"/>
    <p:sldId id="1846" r:id="rId13"/>
    <p:sldId id="1767" r:id="rId14"/>
    <p:sldId id="1768" r:id="rId15"/>
    <p:sldId id="1769" r:id="rId16"/>
    <p:sldId id="1770" r:id="rId17"/>
    <p:sldId id="1844" r:id="rId18"/>
    <p:sldId id="1843" r:id="rId19"/>
    <p:sldId id="1771" r:id="rId20"/>
    <p:sldId id="1772" r:id="rId21"/>
    <p:sldId id="1773" r:id="rId22"/>
    <p:sldId id="1847" r:id="rId23"/>
    <p:sldId id="1774" r:id="rId24"/>
    <p:sldId id="1775" r:id="rId25"/>
    <p:sldId id="1849" r:id="rId26"/>
    <p:sldId id="1776" r:id="rId27"/>
    <p:sldId id="1845" r:id="rId28"/>
    <p:sldId id="1777" r:id="rId29"/>
    <p:sldId id="1778" r:id="rId30"/>
    <p:sldId id="1779" r:id="rId31"/>
    <p:sldId id="1780" r:id="rId32"/>
    <p:sldId id="1781" r:id="rId33"/>
    <p:sldId id="1782" r:id="rId34"/>
    <p:sldId id="1783" r:id="rId35"/>
    <p:sldId id="1784" r:id="rId36"/>
    <p:sldId id="1785" r:id="rId37"/>
    <p:sldId id="1786" r:id="rId38"/>
    <p:sldId id="1787" r:id="rId39"/>
    <p:sldId id="1788" r:id="rId40"/>
    <p:sldId id="1850" r:id="rId41"/>
    <p:sldId id="1790" r:id="rId42"/>
    <p:sldId id="1851" r:id="rId43"/>
    <p:sldId id="1789" r:id="rId44"/>
    <p:sldId id="1791" r:id="rId45"/>
    <p:sldId id="1792" r:id="rId46"/>
    <p:sldId id="1793" r:id="rId47"/>
    <p:sldId id="1943" r:id="rId48"/>
    <p:sldId id="1794" r:id="rId49"/>
    <p:sldId id="1795" r:id="rId50"/>
    <p:sldId id="1796" r:id="rId51"/>
    <p:sldId id="1797" r:id="rId52"/>
    <p:sldId id="1798" r:id="rId53"/>
    <p:sldId id="1799" r:id="rId54"/>
    <p:sldId id="1800" r:id="rId55"/>
    <p:sldId id="1801" r:id="rId56"/>
    <p:sldId id="1944" r:id="rId57"/>
    <p:sldId id="1802" r:id="rId58"/>
    <p:sldId id="1803" r:id="rId59"/>
    <p:sldId id="1804" r:id="rId60"/>
    <p:sldId id="1805" r:id="rId61"/>
    <p:sldId id="1806" r:id="rId62"/>
    <p:sldId id="1807" r:id="rId63"/>
    <p:sldId id="1808" r:id="rId64"/>
    <p:sldId id="1809" r:id="rId65"/>
    <p:sldId id="1810" r:id="rId66"/>
    <p:sldId id="1811" r:id="rId67"/>
    <p:sldId id="1812" r:id="rId68"/>
    <p:sldId id="1813" r:id="rId69"/>
    <p:sldId id="1716" r:id="rId70"/>
    <p:sldId id="1717" r:id="rId7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79"/>
    <p:restoredTop sz="76963"/>
  </p:normalViewPr>
  <p:slideViewPr>
    <p:cSldViewPr>
      <p:cViewPr>
        <p:scale>
          <a:sx n="76" d="100"/>
          <a:sy n="76" d="100"/>
        </p:scale>
        <p:origin x="53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  <p:sldLst>
      <p:sld r:id="rId1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handoutMaster" Target="handoutMasters/handoutMaster1.xml"/><Relationship Id="rId74" Type="http://schemas.openxmlformats.org/officeDocument/2006/relationships/commentAuthors" Target="commentAuthors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about through Q??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31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86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323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09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2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35A287-02D9-004F-A57D-664705A2B669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42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36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30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 smtClean="0">
                <a:ea typeface="宋体" charset="0"/>
                <a:cs typeface="宋体" charset="0"/>
              </a:rPr>
              <a:t>Arrows:</a:t>
            </a:r>
            <a:r>
              <a:rPr lang="en-US" altLang="zh-CN" baseline="0" dirty="0" smtClean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86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593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971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2000" b="1">
                <a:ea typeface="ＭＳ Ｐゴシック" charset="0"/>
                <a:cs typeface="ＭＳ Ｐゴシック" charset="0"/>
              </a:rPr>
              <a:t>Say 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“</a:t>
            </a:r>
            <a:r>
              <a:rPr lang="en-US" sz="2000" b="1">
                <a:ea typeface="ＭＳ Ｐゴシック" charset="0"/>
                <a:cs typeface="ＭＳ Ｐゴシック" charset="0"/>
              </a:rPr>
              <a:t>There are four parts to internet routing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”</a:t>
            </a:r>
            <a:r>
              <a:rPr lang="en-US" sz="2000" b="1">
                <a:ea typeface="ＭＳ Ｐゴシック" charset="0"/>
                <a:cs typeface="ＭＳ Ｐゴシック" charset="0"/>
              </a:rPr>
              <a:t> (don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’</a:t>
            </a:r>
            <a:r>
              <a:rPr lang="en-US" sz="2000" b="1">
                <a:ea typeface="ＭＳ Ｐゴシック" charset="0"/>
                <a:cs typeface="ＭＳ Ｐゴシック" charset="0"/>
              </a:rPr>
              <a:t>t say in route selection)</a:t>
            </a:r>
            <a:endParaRPr lang="en-US" b="1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72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36CF59-68AF-4245-9CD2-3D7A42496AF5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97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2000" b="1">
                <a:ea typeface="ＭＳ Ｐゴシック" charset="0"/>
                <a:cs typeface="ＭＳ Ｐゴシック" charset="0"/>
              </a:rPr>
              <a:t>Say 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“</a:t>
            </a:r>
            <a:r>
              <a:rPr lang="en-US" sz="2000" b="1">
                <a:ea typeface="ＭＳ Ｐゴシック" charset="0"/>
                <a:cs typeface="ＭＳ Ｐゴシック" charset="0"/>
              </a:rPr>
              <a:t>There are four parts to internet routing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”</a:t>
            </a:r>
            <a:r>
              <a:rPr lang="en-US" sz="2000" b="1">
                <a:ea typeface="ＭＳ Ｐゴシック" charset="0"/>
                <a:cs typeface="ＭＳ Ｐゴシック" charset="0"/>
              </a:rPr>
              <a:t> (don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’</a:t>
            </a:r>
            <a:r>
              <a:rPr lang="en-US" sz="2000" b="1">
                <a:ea typeface="ＭＳ Ｐゴシック" charset="0"/>
                <a:cs typeface="ＭＳ Ｐゴシック" charset="0"/>
              </a:rPr>
              <a:t>t say in route selection)</a:t>
            </a:r>
            <a:endParaRPr lang="en-US" b="1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20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2000" b="1">
                <a:ea typeface="ＭＳ Ｐゴシック" charset="0"/>
                <a:cs typeface="ＭＳ Ｐゴシック" charset="0"/>
              </a:rPr>
              <a:t>Say 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“</a:t>
            </a:r>
            <a:r>
              <a:rPr lang="en-US" sz="2000" b="1">
                <a:ea typeface="ＭＳ Ｐゴシック" charset="0"/>
                <a:cs typeface="ＭＳ Ｐゴシック" charset="0"/>
              </a:rPr>
              <a:t>There are four parts to internet routing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”</a:t>
            </a:r>
            <a:r>
              <a:rPr lang="en-US" sz="2000" b="1">
                <a:ea typeface="ＭＳ Ｐゴシック" charset="0"/>
                <a:cs typeface="ＭＳ Ｐゴシック" charset="0"/>
              </a:rPr>
              <a:t> (don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’</a:t>
            </a:r>
            <a:r>
              <a:rPr lang="en-US" sz="2000" b="1">
                <a:ea typeface="ＭＳ Ｐゴシック" charset="0"/>
                <a:cs typeface="ＭＳ Ｐゴシック" charset="0"/>
              </a:rPr>
              <a:t>t say in route selection)</a:t>
            </a:r>
            <a:endParaRPr lang="en-US" b="1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74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54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57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069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58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59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9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2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BB814C-055E-DD45-BC51-F1D8C511ABA9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003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2671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622D1-63B0-524A-9D40-135FF79FEB48}" type="slidenum">
              <a:rPr lang="en-US" sz="1300" b="0">
                <a:latin typeface="Times New Roman" charset="0"/>
              </a:rPr>
              <a:pPr eaLnBrk="1" hangingPunct="1"/>
              <a:t>62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437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1479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267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68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0275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70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6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897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9A3F4D-72CB-314E-ACE9-719FF98BAABA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sz="1600">
                <a:ea typeface="ＭＳ Ｐゴシック" charset="0"/>
                <a:cs typeface="ＭＳ Ｐゴシック" charset="0"/>
              </a:rPr>
              <a:t>Stub AS</a:t>
            </a:r>
          </a:p>
          <a:p>
            <a:endParaRPr lang="en-US" sz="1600">
              <a:ea typeface="ＭＳ Ｐゴシック" charset="0"/>
              <a:cs typeface="ＭＳ Ｐゴシック" charset="0"/>
            </a:endParaRPr>
          </a:p>
          <a:p>
            <a:r>
              <a:rPr lang="en-US" sz="1600">
                <a:ea typeface="ＭＳ Ｐゴシック" charset="0"/>
                <a:cs typeface="ＭＳ Ｐゴシック" charset="0"/>
              </a:rPr>
              <a:t>Multihomed AS</a:t>
            </a:r>
          </a:p>
          <a:p>
            <a:endParaRPr lang="en-US" sz="1600">
              <a:ea typeface="ＭＳ Ｐゴシック" charset="0"/>
              <a:cs typeface="ＭＳ Ｐゴシック" charset="0"/>
            </a:endParaRPr>
          </a:p>
          <a:p>
            <a:r>
              <a:rPr lang="en-US" sz="1600">
                <a:ea typeface="ＭＳ Ｐゴシック" charset="0"/>
                <a:cs typeface="ＭＳ Ｐゴシック" charset="0"/>
              </a:rPr>
              <a:t>Trnsit AS</a:t>
            </a:r>
          </a:p>
        </p:txBody>
      </p:sp>
    </p:spTree>
    <p:extLst>
      <p:ext uri="{BB962C8B-B14F-4D97-AF65-F5344CB8AC3E}">
        <p14:creationId xmlns:p14="http://schemas.microsoft.com/office/powerpoint/2010/main" val="435852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418A65-7E92-564B-8BFF-88748FE45146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94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692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ea typeface="ＭＳ Ｐゴシック" charset="0"/>
                <a:cs typeface="ＭＳ Ｐゴシック" charset="0"/>
              </a:rPr>
              <a:t>Ehy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???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5.bin"/><Relationship Id="rId9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.png"/><Relationship Id="rId5" Type="http://schemas.openxmlformats.org/officeDocument/2006/relationships/oleObject" Target="../embeddings/oleObject8.bin"/><Relationship Id="rId6" Type="http://schemas.openxmlformats.org/officeDocument/2006/relationships/oleObject" Target="../embeddings/oleObject9.bin"/><Relationship Id="rId7" Type="http://schemas.openxmlformats.org/officeDocument/2006/relationships/oleObject" Target="../embeddings/oleObject10.bin"/><Relationship Id="rId8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.png"/><Relationship Id="rId6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8" Type="http://schemas.openxmlformats.org/officeDocument/2006/relationships/oleObject" Target="../embeddings/oleObject15.bin"/><Relationship Id="rId9" Type="http://schemas.openxmlformats.org/officeDocument/2006/relationships/oleObject" Target="../embeddings/oleObject16.bin"/><Relationship Id="rId10" Type="http://schemas.openxmlformats.org/officeDocument/2006/relationships/oleObject" Target="../embeddings/oleObject17.bin"/><Relationship Id="rId11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.png"/><Relationship Id="rId6" Type="http://schemas.openxmlformats.org/officeDocument/2006/relationships/oleObject" Target="../embeddings/oleObject20.bin"/><Relationship Id="rId7" Type="http://schemas.openxmlformats.org/officeDocument/2006/relationships/oleObject" Target="../embeddings/oleObject21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.png"/><Relationship Id="rId5" Type="http://schemas.openxmlformats.org/officeDocument/2006/relationships/oleObject" Target="../embeddings/oleObject23.bin"/><Relationship Id="rId6" Type="http://schemas.openxmlformats.org/officeDocument/2006/relationships/oleObject" Target="../embeddings/oleObject24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.png"/><Relationship Id="rId6" Type="http://schemas.openxmlformats.org/officeDocument/2006/relationships/oleObject" Target="../embeddings/oleObject26.bin"/><Relationship Id="rId7" Type="http://schemas.openxmlformats.org/officeDocument/2006/relationships/oleObject" Target="../embeddings/oleObject2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.png"/><Relationship Id="rId6" Type="http://schemas.openxmlformats.org/officeDocument/2006/relationships/oleObject" Target="../embeddings/oleObject29.bin"/><Relationship Id="rId7" Type="http://schemas.openxmlformats.org/officeDocument/2006/relationships/oleObject" Target="../embeddings/oleObject30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32.bin"/><Relationship Id="rId7" Type="http://schemas.openxmlformats.org/officeDocument/2006/relationships/oleObject" Target="../embeddings/oleObject33.bin"/><Relationship Id="rId8" Type="http://schemas.openxmlformats.org/officeDocument/2006/relationships/oleObject" Target="../embeddings/oleObject34.bin"/><Relationship Id="rId9" Type="http://schemas.openxmlformats.org/officeDocument/2006/relationships/oleObject" Target="../embeddings/oleObject35.bin"/><Relationship Id="rId10" Type="http://schemas.openxmlformats.org/officeDocument/2006/relationships/oleObject" Target="../embeddings/oleObject36.bin"/><Relationship Id="rId11" Type="http://schemas.openxmlformats.org/officeDocument/2006/relationships/oleObject" Target="../embeddings/oleObject37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4.bin"/><Relationship Id="rId12" Type="http://schemas.openxmlformats.org/officeDocument/2006/relationships/oleObject" Target="../embeddings/oleObject45.bin"/><Relationship Id="rId13" Type="http://schemas.openxmlformats.org/officeDocument/2006/relationships/oleObject" Target="../embeddings/oleObject46.bin"/><Relationship Id="rId14" Type="http://schemas.openxmlformats.org/officeDocument/2006/relationships/oleObject" Target="../embeddings/oleObject47.bin"/><Relationship Id="rId15" Type="http://schemas.openxmlformats.org/officeDocument/2006/relationships/oleObject" Target="../embeddings/oleObject4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39.bin"/><Relationship Id="rId7" Type="http://schemas.openxmlformats.org/officeDocument/2006/relationships/oleObject" Target="../embeddings/oleObject40.bin"/><Relationship Id="rId8" Type="http://schemas.openxmlformats.org/officeDocument/2006/relationships/oleObject" Target="../embeddings/oleObject41.bin"/><Relationship Id="rId9" Type="http://schemas.openxmlformats.org/officeDocument/2006/relationships/oleObject" Target="../embeddings/oleObject42.bin"/><Relationship Id="rId10" Type="http://schemas.openxmlformats.org/officeDocument/2006/relationships/oleObject" Target="../embeddings/oleObject43.bin"/></Relationships>
</file>

<file path=ppt/slides/_rels/slide5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5.bin"/><Relationship Id="rId12" Type="http://schemas.openxmlformats.org/officeDocument/2006/relationships/oleObject" Target="../embeddings/oleObject56.bin"/><Relationship Id="rId13" Type="http://schemas.openxmlformats.org/officeDocument/2006/relationships/oleObject" Target="../embeddings/oleObject57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50.bin"/><Relationship Id="rId7" Type="http://schemas.openxmlformats.org/officeDocument/2006/relationships/oleObject" Target="../embeddings/oleObject51.bin"/><Relationship Id="rId8" Type="http://schemas.openxmlformats.org/officeDocument/2006/relationships/oleObject" Target="../embeddings/oleObject52.bin"/><Relationship Id="rId9" Type="http://schemas.openxmlformats.org/officeDocument/2006/relationships/oleObject" Target="../embeddings/oleObject53.bin"/><Relationship Id="rId10" Type="http://schemas.openxmlformats.org/officeDocument/2006/relationships/oleObject" Target="../embeddings/oleObject54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59.bin"/><Relationship Id="rId7" Type="http://schemas.openxmlformats.org/officeDocument/2006/relationships/oleObject" Target="../embeddings/oleObject60.bin"/><Relationship Id="rId8" Type="http://schemas.openxmlformats.org/officeDocument/2006/relationships/oleObject" Target="../embeddings/oleObject61.bin"/><Relationship Id="rId9" Type="http://schemas.openxmlformats.org/officeDocument/2006/relationships/oleObject" Target="../embeddings/oleObject62.bin"/><Relationship Id="rId10" Type="http://schemas.openxmlformats.org/officeDocument/2006/relationships/oleObject" Target="../embeddings/oleObject63.bin"/><Relationship Id="rId11" Type="http://schemas.openxmlformats.org/officeDocument/2006/relationships/oleObject" Target="../embeddings/oleObject64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err="1" smtClean="0"/>
              <a:t>Interdomain</a:t>
            </a:r>
            <a:r>
              <a:rPr lang="en-US" altLang="en-US" dirty="0" smtClean="0"/>
              <a:t> Routing</a:t>
            </a:r>
            <a:br>
              <a:rPr lang="en-US" altLang="en-US" dirty="0" smtClean="0"/>
            </a:br>
            <a:r>
              <a:rPr lang="en-US" altLang="en-US" sz="4000" i="1" dirty="0"/>
              <a:t>(the good, the bad, and the ugly)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</a:t>
            </a:r>
            <a:r>
              <a:rPr lang="en-US" altLang="en-US" u="sng" dirty="0" smtClean="0">
                <a:solidFill>
                  <a:srgbClr val="660066"/>
                </a:solidFill>
              </a:rPr>
              <a:t>cs168/fa16/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378"/>
          <p:cNvSpPr/>
          <p:nvPr/>
        </p:nvSpPr>
        <p:spPr>
          <a:xfrm>
            <a:off x="2971800" y="3810000"/>
            <a:ext cx="1981200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" name="Shape 378"/>
          <p:cNvSpPr/>
          <p:nvPr/>
        </p:nvSpPr>
        <p:spPr>
          <a:xfrm>
            <a:off x="5638800" y="3048000"/>
            <a:ext cx="1981200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6" name="Shape 378"/>
          <p:cNvSpPr/>
          <p:nvPr/>
        </p:nvSpPr>
        <p:spPr>
          <a:xfrm>
            <a:off x="1524000" y="2209800"/>
            <a:ext cx="1981200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endCxn id="114" idx="1"/>
          </p:cNvCxnSpPr>
          <p:nvPr/>
        </p:nvCxnSpPr>
        <p:spPr bwMode="auto">
          <a:xfrm flipV="1">
            <a:off x="2438400" y="4719042"/>
            <a:ext cx="457200" cy="7999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endCxn id="115" idx="2"/>
          </p:cNvCxnSpPr>
          <p:nvPr/>
        </p:nvCxnSpPr>
        <p:spPr bwMode="auto">
          <a:xfrm flipV="1">
            <a:off x="3131095" y="5323284"/>
            <a:ext cx="488405" cy="4138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Rounded Rectangle 122"/>
          <p:cNvSpPr/>
          <p:nvPr/>
        </p:nvSpPr>
        <p:spPr bwMode="auto">
          <a:xfrm>
            <a:off x="5486400" y="5486400"/>
            <a:ext cx="2743200" cy="6096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685800" y="457200"/>
            <a:ext cx="7239000" cy="838200"/>
          </a:xfrm>
          <a:prstGeom prst="round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“Autonomous </a:t>
            </a:r>
            <a:r>
              <a:rPr lang="en-US" b="0" dirty="0" smtClean="0">
                <a:solidFill>
                  <a:schemeClr val="tx1"/>
                </a:solidFill>
              </a:rPr>
              <a:t>System (AS)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“Domain”</a:t>
            </a:r>
            <a:r>
              <a:rPr lang="en-US" b="0" dirty="0">
                <a:solidFill>
                  <a:schemeClr val="tx1"/>
                </a:solidFill>
              </a:rPr>
              <a:t/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7432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6800" y="3048000"/>
            <a:ext cx="5562600" cy="1828800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5715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8" name="Shape 388"/>
          <p:cNvSpPr/>
          <p:nvPr/>
        </p:nvSpPr>
        <p:spPr>
          <a:xfrm>
            <a:off x="762000" y="281940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9" name="Shape 388"/>
          <p:cNvSpPr/>
          <p:nvPr/>
        </p:nvSpPr>
        <p:spPr>
          <a:xfrm>
            <a:off x="2133600" y="4595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Shape 388"/>
          <p:cNvSpPr/>
          <p:nvPr/>
        </p:nvSpPr>
        <p:spPr>
          <a:xfrm>
            <a:off x="2895600" y="563880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8" name="Shape 388"/>
          <p:cNvSpPr/>
          <p:nvPr/>
        </p:nvSpPr>
        <p:spPr>
          <a:xfrm>
            <a:off x="3962400" y="251460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5" name="Shape 388"/>
          <p:cNvSpPr/>
          <p:nvPr/>
        </p:nvSpPr>
        <p:spPr>
          <a:xfrm>
            <a:off x="6400800" y="480060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7" name="Shape 388"/>
          <p:cNvSpPr/>
          <p:nvPr/>
        </p:nvSpPr>
        <p:spPr>
          <a:xfrm>
            <a:off x="8001000" y="358140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0" name="Shape 411"/>
          <p:cNvSpPr/>
          <p:nvPr/>
        </p:nvSpPr>
        <p:spPr>
          <a:xfrm>
            <a:off x="1524000" y="2819400"/>
            <a:ext cx="446484" cy="3702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3" name="Shape 411"/>
          <p:cNvSpPr/>
          <p:nvPr/>
        </p:nvSpPr>
        <p:spPr>
          <a:xfrm>
            <a:off x="2209800" y="3439716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4" name="Shape 411"/>
          <p:cNvSpPr/>
          <p:nvPr/>
        </p:nvSpPr>
        <p:spPr>
          <a:xfrm>
            <a:off x="2667000" y="2372916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6" name="Shape 411"/>
          <p:cNvSpPr/>
          <p:nvPr/>
        </p:nvSpPr>
        <p:spPr>
          <a:xfrm>
            <a:off x="2514600" y="28194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7" name="Shape 411"/>
          <p:cNvSpPr/>
          <p:nvPr/>
        </p:nvSpPr>
        <p:spPr>
          <a:xfrm>
            <a:off x="3276600" y="2514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8" name="Shape 411"/>
          <p:cNvSpPr/>
          <p:nvPr/>
        </p:nvSpPr>
        <p:spPr>
          <a:xfrm>
            <a:off x="5638800" y="3657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FF6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0" name="Shape 411"/>
          <p:cNvSpPr/>
          <p:nvPr/>
        </p:nvSpPr>
        <p:spPr>
          <a:xfrm>
            <a:off x="3048000" y="32004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FF6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2" name="Shape 411"/>
          <p:cNvSpPr/>
          <p:nvPr/>
        </p:nvSpPr>
        <p:spPr>
          <a:xfrm>
            <a:off x="3124200" y="4038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FF6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3" name="Shape 411"/>
          <p:cNvSpPr/>
          <p:nvPr/>
        </p:nvSpPr>
        <p:spPr>
          <a:xfrm>
            <a:off x="4572000" y="4038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FF6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4" name="Shape 411"/>
          <p:cNvSpPr/>
          <p:nvPr/>
        </p:nvSpPr>
        <p:spPr>
          <a:xfrm>
            <a:off x="2895600" y="45720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5" name="Shape 411"/>
          <p:cNvSpPr/>
          <p:nvPr/>
        </p:nvSpPr>
        <p:spPr>
          <a:xfrm>
            <a:off x="3429000" y="50292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7" name="Shape 411"/>
          <p:cNvSpPr/>
          <p:nvPr/>
        </p:nvSpPr>
        <p:spPr>
          <a:xfrm>
            <a:off x="3810000" y="4419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8" name="Shape 411"/>
          <p:cNvSpPr/>
          <p:nvPr/>
        </p:nvSpPr>
        <p:spPr>
          <a:xfrm>
            <a:off x="4267200" y="48768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9" name="Shape 411"/>
          <p:cNvSpPr/>
          <p:nvPr/>
        </p:nvSpPr>
        <p:spPr>
          <a:xfrm>
            <a:off x="6858000" y="3211116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0" name="Shape 411"/>
          <p:cNvSpPr/>
          <p:nvPr/>
        </p:nvSpPr>
        <p:spPr>
          <a:xfrm>
            <a:off x="6172200" y="31242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1" name="Shape 411"/>
          <p:cNvSpPr/>
          <p:nvPr/>
        </p:nvSpPr>
        <p:spPr>
          <a:xfrm>
            <a:off x="6400800" y="42672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2" name="Shape 411"/>
          <p:cNvSpPr/>
          <p:nvPr/>
        </p:nvSpPr>
        <p:spPr>
          <a:xfrm>
            <a:off x="7391400" y="3657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4" name="Rounded Rectangle 123"/>
          <p:cNvSpPr/>
          <p:nvPr/>
        </p:nvSpPr>
        <p:spPr bwMode="auto">
          <a:xfrm>
            <a:off x="4800600" y="1828800"/>
            <a:ext cx="2743200" cy="609600"/>
          </a:xfrm>
          <a:prstGeom prst="roundRect">
            <a:avLst/>
          </a:prstGeom>
          <a:solidFill>
            <a:srgbClr val="FF6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92" name="Rounded Rectangle 91"/>
          <p:cNvSpPr/>
          <p:nvPr/>
        </p:nvSpPr>
        <p:spPr bwMode="auto">
          <a:xfrm>
            <a:off x="228600" y="4495800"/>
            <a:ext cx="31242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An “end-to-end” route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95400"/>
            <a:ext cx="3505200" cy="2590800"/>
            <a:chOff x="2438400" y="1295400"/>
            <a:chExt cx="3505200" cy="25908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>
              <a:off x="3962400" y="1295400"/>
              <a:ext cx="152400" cy="25908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19600" y="1371600"/>
              <a:ext cx="1524000" cy="19812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644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3" grpId="1" animBg="1"/>
      <p:bldP spid="125" grpId="0" animBg="1"/>
      <p:bldP spid="125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124" grpId="0" animBg="1"/>
      <p:bldP spid="124" grpId="1" animBg="1"/>
      <p:bldP spid="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Kinds of </a:t>
            </a:r>
            <a:r>
              <a:rPr lang="en-US" dirty="0" err="1" smtClean="0"/>
              <a:t>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835525"/>
          </a:xfrm>
        </p:spPr>
        <p:txBody>
          <a:bodyPr/>
          <a:lstStyle/>
          <a:p>
            <a:r>
              <a:rPr lang="en-US" dirty="0" smtClean="0"/>
              <a:t>Stub: An AS that merely sends/receives packets on behalf of its users.</a:t>
            </a:r>
          </a:p>
          <a:p>
            <a:pPr lvl="1"/>
            <a:r>
              <a:rPr lang="en-US" dirty="0" smtClean="0"/>
              <a:t>Companies, Universities, etc.</a:t>
            </a:r>
          </a:p>
          <a:p>
            <a:endParaRPr lang="en-US" dirty="0"/>
          </a:p>
          <a:p>
            <a:r>
              <a:rPr lang="en-US" dirty="0" smtClean="0"/>
              <a:t>Transit: carries packets on behalf of other </a:t>
            </a:r>
            <a:r>
              <a:rPr lang="en-US" dirty="0" err="1" smtClean="0"/>
              <a:t>ASes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Typically one of three “tiers”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Tier 1: global ISPs, don’t buy service from other ISPs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Tier 2: regional ISPs, typically buy service from tier 1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Tier 3: local ISPs, buy service from tier 1 or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3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 on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talked about so many routing algorithms</a:t>
            </a:r>
          </a:p>
          <a:p>
            <a:pPr lvl="1"/>
            <a:r>
              <a:rPr lang="en-US" dirty="0" smtClean="0"/>
              <a:t>Distance vector</a:t>
            </a:r>
          </a:p>
          <a:p>
            <a:pPr lvl="1"/>
            <a:r>
              <a:rPr lang="en-US" dirty="0" smtClean="0"/>
              <a:t>Link state</a:t>
            </a:r>
          </a:p>
          <a:p>
            <a:pPr lvl="1"/>
            <a:r>
              <a:rPr lang="en-US" dirty="0" smtClean="0"/>
              <a:t>Learning switches</a:t>
            </a:r>
          </a:p>
          <a:p>
            <a:pPr lvl="1"/>
            <a:r>
              <a:rPr lang="en-US" dirty="0" smtClean="0"/>
              <a:t>Spanning trees</a:t>
            </a:r>
          </a:p>
          <a:p>
            <a:pPr lvl="1"/>
            <a:r>
              <a:rPr lang="en-US" dirty="0" smtClean="0"/>
              <a:t>Path vector</a:t>
            </a:r>
          </a:p>
          <a:p>
            <a:pPr lvl="1"/>
            <a:r>
              <a:rPr lang="is-IS" dirty="0" smtClean="0"/>
              <a:t>…..</a:t>
            </a:r>
          </a:p>
          <a:p>
            <a:pPr lvl="1"/>
            <a:endParaRPr lang="is-IS" dirty="0"/>
          </a:p>
          <a:p>
            <a:r>
              <a:rPr lang="is-IS" b="1" i="1" dirty="0" smtClean="0"/>
              <a:t>How do they fit together?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27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Three levels in routing hierarchy</a:t>
            </a:r>
          </a:p>
        </p:txBody>
      </p:sp>
      <p:sp>
        <p:nvSpPr>
          <p:cNvPr id="1817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L2</a:t>
            </a:r>
            <a:r>
              <a:rPr lang="en-US" dirty="0" smtClean="0">
                <a:latin typeface="Arial" charset="0"/>
                <a:cs typeface="Arial" charset="0"/>
              </a:rPr>
              <a:t>: Within single subnet: to reach </a:t>
            </a:r>
            <a:r>
              <a:rPr lang="en-US" dirty="0">
                <a:latin typeface="Arial" charset="0"/>
                <a:cs typeface="Arial" charset="0"/>
              </a:rPr>
              <a:t>individual hosts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Learning switches; based on MAC addresses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err="1">
                <a:latin typeface="Arial" charset="0"/>
                <a:cs typeface="Arial" charset="0"/>
              </a:rPr>
              <a:t>Intradomain</a:t>
            </a:r>
            <a:r>
              <a:rPr lang="en-US" dirty="0">
                <a:latin typeface="Arial" charset="0"/>
                <a:cs typeface="Arial" charset="0"/>
              </a:rPr>
              <a:t>: routes between </a:t>
            </a:r>
            <a:r>
              <a:rPr lang="en-US" dirty="0" smtClean="0">
                <a:latin typeface="Arial" charset="0"/>
                <a:cs typeface="Arial" charset="0"/>
              </a:rPr>
              <a:t>networks (L3)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Distance Vector, Link State: based on IP addresses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err="1">
                <a:latin typeface="Arial" charset="0"/>
                <a:cs typeface="Arial" charset="0"/>
              </a:rPr>
              <a:t>Interdomain</a:t>
            </a:r>
            <a:r>
              <a:rPr lang="en-US" dirty="0">
                <a:latin typeface="Arial" charset="0"/>
                <a:cs typeface="Arial" charset="0"/>
              </a:rPr>
              <a:t>: routes between </a:t>
            </a:r>
            <a:r>
              <a:rPr lang="en-US" dirty="0" err="1" smtClean="0">
                <a:latin typeface="Arial" charset="0"/>
                <a:cs typeface="Arial" charset="0"/>
              </a:rPr>
              <a:t>ASes</a:t>
            </a:r>
            <a:r>
              <a:rPr lang="en-US" dirty="0" smtClean="0">
                <a:latin typeface="Arial" charset="0"/>
                <a:cs typeface="Arial" charset="0"/>
              </a:rPr>
              <a:t> (L3)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Today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lecture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  <a:cs typeface="Arial" charset="0"/>
              </a:rPr>
              <a:t>Need a protocol to route between domains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BGP is current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standard: based on IP addresses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F06747-D43C-4447-98ED-C05F5C46D575}" type="slidenum">
              <a:rPr lang="en-US" sz="1400" b="0">
                <a:latin typeface="Times New Roman" charset="0"/>
              </a:rPr>
              <a:pPr eaLnBrk="1" hangingPunct="1"/>
              <a:t>13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152400" y="5410200"/>
            <a:ext cx="8839200" cy="914400"/>
          </a:xfrm>
          <a:prstGeom prst="wedgeRoundRectCallout">
            <a:avLst>
              <a:gd name="adj1" fmla="val -15332"/>
              <a:gd name="adj2" fmla="val -31764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Aside: using IP addresses for both </a:t>
            </a:r>
            <a:r>
              <a:rPr lang="en-US" sz="2800" dirty="0" err="1" smtClean="0">
                <a:latin typeface="+mn-lt"/>
              </a:rPr>
              <a:t>intradomain</a:t>
            </a:r>
            <a:endParaRPr lang="en-US" sz="2800" dirty="0" smtClean="0">
              <a:latin typeface="+mn-lt"/>
            </a:endParaRPr>
          </a:p>
          <a:p>
            <a:pPr algn="ctr"/>
            <a:r>
              <a:rPr lang="en-US" sz="2800" dirty="0" smtClean="0">
                <a:latin typeface="+mn-lt"/>
              </a:rPr>
              <a:t>and </a:t>
            </a:r>
            <a:r>
              <a:rPr lang="en-US" sz="2800" dirty="0" err="1" smtClean="0">
                <a:latin typeface="+mn-lt"/>
              </a:rPr>
              <a:t>interdomain</a:t>
            </a:r>
            <a:r>
              <a:rPr lang="en-US" sz="2800" dirty="0" smtClean="0">
                <a:latin typeface="+mn-lt"/>
              </a:rPr>
              <a:t> routing is Internet’s biggest mistake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97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760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>
          <a:xfrm>
            <a:off x="-76200" y="122238"/>
            <a:ext cx="9220200" cy="868362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The Rise of a New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Routing Paradigm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idea of routing through networks was well-known before the Internet</a:t>
            </a:r>
          </a:p>
          <a:p>
            <a:pPr lvl="1"/>
            <a:r>
              <a:rPr lang="en-US" dirty="0" err="1">
                <a:latin typeface="Arial" charset="0"/>
                <a:ea typeface="Arial" charset="0"/>
                <a:cs typeface="Arial" charset="0"/>
              </a:rPr>
              <a:t>Dijkstra's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algorithm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1956 (shortest path on graph)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Bellman-Ford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1958 (distributed shortest path algorithm)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All designed to find “least cost” paths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 notion of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autonomous systems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 which could implement their own private policies was </a:t>
            </a:r>
            <a:r>
              <a:rPr lang="en-US" dirty="0" smtClean="0">
                <a:latin typeface="Arial" charset="0"/>
                <a:cs typeface="Arial" charset="0"/>
              </a:rPr>
              <a:t>new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BGP </a:t>
            </a:r>
            <a:r>
              <a:rPr lang="en-US" dirty="0">
                <a:latin typeface="Arial" charset="0"/>
                <a:cs typeface="Arial" charset="0"/>
              </a:rPr>
              <a:t>was hastily designed in response to this </a:t>
            </a:r>
            <a:r>
              <a:rPr lang="en-US" dirty="0" smtClean="0">
                <a:latin typeface="Arial" charset="0"/>
                <a:cs typeface="Arial" charset="0"/>
              </a:rPr>
              <a:t>need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Developed </a:t>
            </a:r>
            <a:r>
              <a:rPr lang="en-US" dirty="0" smtClean="0">
                <a:latin typeface="Arial" charset="0"/>
                <a:cs typeface="Arial" charset="0"/>
              </a:rPr>
              <a:t>1989-1995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b="1" i="1" dirty="0">
                <a:solidFill>
                  <a:srgbClr val="FF6600"/>
                </a:solidFill>
                <a:latin typeface="Arial" charset="0"/>
                <a:cs typeface="Arial" charset="0"/>
              </a:rPr>
              <a:t>It has mystified us ever since</a:t>
            </a:r>
            <a:r>
              <a:rPr lang="en-US" b="1" i="1" dirty="0" smtClean="0">
                <a:solidFill>
                  <a:srgbClr val="FF6600"/>
                </a:solidFill>
                <a:latin typeface="Arial" charset="0"/>
                <a:cs typeface="Arial" charset="0"/>
              </a:rPr>
              <a:t>…..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Initially ignored by research community, then subject of a flurry of papers exploring its many mysteries</a:t>
            </a:r>
            <a:r>
              <a:rPr lang="is-IS" dirty="0" smtClean="0">
                <a:latin typeface="Arial" charset="0"/>
                <a:cs typeface="Arial" charset="0"/>
              </a:rPr>
              <a:t>….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7423C3-05E1-6C40-90E4-692AA2C5F41D}" type="slidenum">
              <a:rPr lang="en-US" sz="1400" b="0">
                <a:latin typeface="Times New Roman" charset="0"/>
              </a:rPr>
              <a:pPr eaLnBrk="1" hangingPunct="1"/>
              <a:t>14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5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401762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Administrative Preferences shape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nterdomain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routing (IDR)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1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en-US" sz="2400" dirty="0" err="1" smtClean="0">
                <a:latin typeface="Arial" charset="0"/>
                <a:cs typeface="Arial" charset="0"/>
              </a:rPr>
              <a:t>ASes</a:t>
            </a:r>
            <a:r>
              <a:rPr lang="en-US" sz="2400" dirty="0" smtClean="0">
                <a:latin typeface="Arial" charset="0"/>
                <a:cs typeface="Arial" charset="0"/>
              </a:rPr>
              <a:t> want freedom to pick routes based </a:t>
            </a:r>
            <a:r>
              <a:rPr lang="en-US" sz="2400" dirty="0">
                <a:latin typeface="Arial" charset="0"/>
                <a:cs typeface="Arial" charset="0"/>
              </a:rPr>
              <a:t>on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policy </a:t>
            </a:r>
          </a:p>
          <a:p>
            <a:pPr lvl="1"/>
            <a:r>
              <a:rPr lang="ja-JP" altLang="en-US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My traffic can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t be carried over my competitor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 network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endParaRPr lang="en-US" i="1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I don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t want to carry </a:t>
            </a:r>
            <a:r>
              <a:rPr lang="en-US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that AS’s 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traffic through my network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endParaRPr lang="en-US" i="1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Not expressible as Internet-wide </a:t>
            </a:r>
            <a:r>
              <a:rPr lang="ja-JP" alt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least cost</a:t>
            </a:r>
            <a:r>
              <a:rPr lang="ja-JP" alt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!</a:t>
            </a:r>
          </a:p>
          <a:p>
            <a:pPr lvl="2"/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All old routing paradigms useless</a:t>
            </a:r>
            <a:r>
              <a:rPr lang="is-I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…..</a:t>
            </a:r>
            <a:endParaRPr lang="en-US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pPr lvl="4"/>
            <a:endParaRPr lang="en-US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err="1">
                <a:latin typeface="Arial" charset="0"/>
                <a:cs typeface="Arial" charset="0"/>
              </a:rPr>
              <a:t>ASes</a:t>
            </a:r>
            <a:r>
              <a:rPr lang="en-US" sz="2400" dirty="0">
                <a:latin typeface="Arial" charset="0"/>
                <a:cs typeface="Arial" charset="0"/>
              </a:rPr>
              <a:t> want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autonomy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cs typeface="Arial" charset="0"/>
              </a:rPr>
              <a:t>Want to choose their own </a:t>
            </a:r>
            <a:r>
              <a:rPr lang="en-US" b="1" i="1" dirty="0">
                <a:solidFill>
                  <a:srgbClr val="000090"/>
                </a:solidFill>
                <a:latin typeface="Arial" charset="0"/>
                <a:cs typeface="Arial" charset="0"/>
              </a:rPr>
              <a:t>internal routing 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protocol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Want to choose their own </a:t>
            </a:r>
            <a:r>
              <a:rPr lang="en-US" b="1" i="1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external policy</a:t>
            </a:r>
            <a:endParaRPr lang="en-US" b="1" i="1" dirty="0">
              <a:solidFill>
                <a:srgbClr val="000090"/>
              </a:solidFill>
              <a:latin typeface="Arial" charset="0"/>
              <a:cs typeface="Arial" charset="0"/>
            </a:endParaRPr>
          </a:p>
          <a:p>
            <a:pPr lvl="4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err="1" smtClean="0">
                <a:latin typeface="Arial" charset="0"/>
                <a:cs typeface="Arial" charset="0"/>
              </a:rPr>
              <a:t>ASes</a:t>
            </a:r>
            <a:r>
              <a:rPr lang="en-US" sz="2400" dirty="0" smtClean="0">
                <a:latin typeface="Arial" charset="0"/>
                <a:cs typeface="Arial" charset="0"/>
              </a:rPr>
              <a:t> want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privacy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on’t want to announce these choices to others</a:t>
            </a:r>
            <a:endParaRPr lang="en-US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4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Interdomain</a:t>
            </a:r>
            <a:r>
              <a:rPr lang="en-US" dirty="0" smtClean="0"/>
              <a:t> Routing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Policy</a:t>
            </a:r>
            <a:r>
              <a:rPr lang="en-US" dirty="0" smtClean="0"/>
              <a:t> is </a:t>
            </a:r>
            <a:r>
              <a:rPr lang="en-US" b="1" i="1" dirty="0" smtClean="0"/>
              <a:t>what</a:t>
            </a:r>
            <a:r>
              <a:rPr lang="en-US" dirty="0" smtClean="0"/>
              <a:t> IDR must support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Autonomy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privacy</a:t>
            </a:r>
            <a:r>
              <a:rPr lang="en-US" dirty="0" smtClean="0"/>
              <a:t> is </a:t>
            </a:r>
            <a:r>
              <a:rPr lang="en-US" b="1" i="1" dirty="0" smtClean="0"/>
              <a:t>how</a:t>
            </a:r>
            <a:r>
              <a:rPr lang="en-US" dirty="0" smtClean="0"/>
              <a:t> it must be supported</a:t>
            </a:r>
          </a:p>
          <a:p>
            <a:endParaRPr lang="en-US" dirty="0"/>
          </a:p>
          <a:p>
            <a:r>
              <a:rPr lang="en-US" dirty="0" smtClean="0"/>
              <a:t>BGP might seem like a very unnatural design</a:t>
            </a:r>
          </a:p>
          <a:p>
            <a:pPr lvl="1"/>
            <a:r>
              <a:rPr lang="en-US" dirty="0" smtClean="0"/>
              <a:t>But is the only reasonable solution to these requirements!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54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76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drives these policies?  Why not just use shortest paths?</a:t>
            </a:r>
          </a:p>
          <a:p>
            <a:endParaRPr lang="en-US" dirty="0"/>
          </a:p>
          <a:p>
            <a:r>
              <a:rPr lang="en-US" dirty="0" smtClean="0"/>
              <a:t>How do we support them, while providing autonomy and privacy?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36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9144000" cy="685800"/>
          </a:xfrm>
        </p:spPr>
        <p:txBody>
          <a:bodyPr/>
          <a:lstStyle/>
          <a:p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Topology and policy is shaped by the business relationships between </a:t>
            </a:r>
            <a:r>
              <a:rPr lang="en-US" sz="3600" dirty="0" err="1" smtClean="0">
                <a:latin typeface="Helvetica" charset="0"/>
                <a:ea typeface="ＭＳ Ｐゴシック" charset="0"/>
                <a:cs typeface="ＭＳ Ｐゴシック" charset="0"/>
              </a:rPr>
              <a:t>ASes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9067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Arial" charset="0"/>
                <a:cs typeface="Arial" charset="0"/>
              </a:rPr>
              <a:t>ASes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i="1" dirty="0" smtClean="0">
                <a:latin typeface="Arial" charset="0"/>
                <a:cs typeface="Arial" charset="0"/>
              </a:rPr>
              <a:t>connect</a:t>
            </a:r>
            <a:r>
              <a:rPr lang="en-US" dirty="0" smtClean="0">
                <a:latin typeface="Arial" charset="0"/>
                <a:cs typeface="Arial" charset="0"/>
              </a:rPr>
              <a:t> only if they have business relationship</a:t>
            </a:r>
          </a:p>
          <a:p>
            <a:pPr lvl="6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Two basic </a:t>
            </a:r>
            <a:r>
              <a:rPr lang="en-US" dirty="0">
                <a:latin typeface="Arial" charset="0"/>
                <a:cs typeface="Arial" charset="0"/>
              </a:rPr>
              <a:t>kinds of relationships between </a:t>
            </a:r>
            <a:r>
              <a:rPr lang="en-US" dirty="0" err="1">
                <a:latin typeface="Arial" charset="0"/>
                <a:cs typeface="Arial" charset="0"/>
              </a:rPr>
              <a:t>ASes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Customer-provider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 AS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 carries AS A’s traffic, for a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fee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 is A’s provider, A is B’s customer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Peers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 AS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 and B carry each other’s traffic,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free</a:t>
            </a:r>
          </a:p>
          <a:p>
            <a:pPr lvl="6">
              <a:lnSpc>
                <a:spcPct val="90000"/>
              </a:lnSpc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 Money flow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Customer pays provider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Peers 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 pay each other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Exchange roughly equal traffic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80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6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 Business Relationships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533400" y="1620838"/>
          <a:ext cx="2465388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3" name="Photo Editor Photo" r:id="rId3" imgW="1905266" imgH="1390844" progId="">
                  <p:embed/>
                </p:oleObj>
              </mc:Choice>
              <mc:Fallback>
                <p:oleObj name="Photo Editor Photo" r:id="rId3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20838"/>
                        <a:ext cx="2465388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3402013" y="1636713"/>
          <a:ext cx="2465387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4" name="Photo Editor Photo" r:id="rId5" imgW="1905266" imgH="1390844" progId="">
                  <p:embed/>
                </p:oleObj>
              </mc:Choice>
              <mc:Fallback>
                <p:oleObj name="Photo Editor Photo" r:id="rId5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1636713"/>
                        <a:ext cx="2465387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6221413" y="1581150"/>
          <a:ext cx="2465387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5" name="Photo Editor Photo" r:id="rId6" imgW="1905266" imgH="1390844" progId="">
                  <p:embed/>
                </p:oleObj>
              </mc:Choice>
              <mc:Fallback>
                <p:oleObj name="Photo Editor Photo" r:id="rId6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1413" y="1581150"/>
                        <a:ext cx="2465387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928688" y="3678238"/>
          <a:ext cx="158591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6" name="Photo Editor Photo" r:id="rId7" imgW="1905266" imgH="1390844" progId="">
                  <p:embed/>
                </p:oleObj>
              </mc:Choice>
              <mc:Fallback>
                <p:oleObj name="Photo Editor Photo" r:id="rId7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678238"/>
                        <a:ext cx="158591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3900488" y="3678238"/>
          <a:ext cx="158591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7" name="Photo Editor Photo" r:id="rId8" imgW="1905266" imgH="1390844" progId="">
                  <p:embed/>
                </p:oleObj>
              </mc:Choice>
              <mc:Fallback>
                <p:oleObj name="Photo Editor Photo" r:id="rId8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3678238"/>
                        <a:ext cx="158591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6796088" y="3678238"/>
          <a:ext cx="158591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8" name="Photo Editor Photo" r:id="rId9" imgW="1905266" imgH="1390844" progId="">
                  <p:embed/>
                </p:oleObj>
              </mc:Choice>
              <mc:Fallback>
                <p:oleObj name="Photo Editor Photo" r:id="rId9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088" y="3678238"/>
                        <a:ext cx="158591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2895600" y="2209800"/>
            <a:ext cx="6858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Straight Connector 12"/>
          <p:cNvCxnSpPr>
            <a:cxnSpLocks noChangeShapeType="1"/>
          </p:cNvCxnSpPr>
          <p:nvPr/>
        </p:nvCxnSpPr>
        <p:spPr bwMode="auto">
          <a:xfrm>
            <a:off x="5715000" y="2209800"/>
            <a:ext cx="6858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1409701" y="3314700"/>
            <a:ext cx="83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4304507" y="3313906"/>
            <a:ext cx="8382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 rot="5400000">
            <a:off x="7123907" y="3313906"/>
            <a:ext cx="8382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81638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937250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530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1768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FFFF99"/>
          </a:solidFill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</a:t>
            </a:r>
            <a:r>
              <a:rPr lang="en-US" sz="2400" b="0" i="1" dirty="0" err="1">
                <a:latin typeface="+mn-lt"/>
                <a:ea typeface="+mn-ea"/>
                <a:cs typeface="+mn-cs"/>
              </a:rPr>
              <a:t>ASes</a:t>
            </a:r>
            <a:endParaRPr lang="en-US" sz="2400" b="0" i="1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Arial" charset="0"/>
                <a:ea typeface="+mn-ea"/>
                <a:cs typeface="+mn-cs"/>
              </a:rPr>
              <a:t> Customers </a:t>
            </a:r>
            <a:r>
              <a:rPr lang="en-US" sz="2400" dirty="0">
                <a:latin typeface="Arial" charset="0"/>
                <a:ea typeface="+mn-ea"/>
                <a:cs typeface="+mn-cs"/>
              </a:rPr>
              <a:t>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+mn-lt"/>
                <a:ea typeface="+mn-ea"/>
                <a:cs typeface="+mn-cs"/>
              </a:rPr>
              <a:t> Peers </a:t>
            </a:r>
            <a:r>
              <a:rPr lang="en-US" sz="2400" dirty="0">
                <a:latin typeface="+mn-lt"/>
                <a:ea typeface="+mn-ea"/>
                <a:cs typeface="+mn-cs"/>
              </a:rPr>
              <a:t>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219450" cy="461963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</p:spTree>
    <p:extLst>
      <p:ext uri="{BB962C8B-B14F-4D97-AF65-F5344CB8AC3E}">
        <p14:creationId xmlns:p14="http://schemas.microsoft.com/office/powerpoint/2010/main" val="126606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638800"/>
            <a:ext cx="4495800" cy="1143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991600" cy="117316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Why peer?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>
            <p:extLst/>
          </p:nvPr>
        </p:nvGraphicFramePr>
        <p:xfrm>
          <a:off x="2438400" y="2473791"/>
          <a:ext cx="1912404" cy="1190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7" name="Photo Editor Photo" r:id="rId3" imgW="1905266" imgH="1390844" progId="">
                  <p:embed/>
                </p:oleObj>
              </mc:Choice>
              <mc:Fallback>
                <p:oleObj name="Photo Editor Photo" r:id="rId3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73791"/>
                        <a:ext cx="1912404" cy="1190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>
            <p:extLst/>
          </p:nvPr>
        </p:nvGraphicFramePr>
        <p:xfrm>
          <a:off x="4663586" y="2487947"/>
          <a:ext cx="1912403" cy="1190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8" name="Photo Editor Photo" r:id="rId5" imgW="1905266" imgH="1390844" progId="">
                  <p:embed/>
                </p:oleObj>
              </mc:Choice>
              <mc:Fallback>
                <p:oleObj name="Photo Editor Photo" r:id="rId5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586" y="2487947"/>
                        <a:ext cx="1912403" cy="1190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>
            <p:extLst/>
          </p:nvPr>
        </p:nvGraphicFramePr>
        <p:xfrm>
          <a:off x="3886200" y="1219200"/>
          <a:ext cx="1912403" cy="119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9" name="Photo Editor Photo" r:id="rId6" imgW="1905266" imgH="1390844" progId="">
                  <p:embed/>
                </p:oleObj>
              </mc:Choice>
              <mc:Fallback>
                <p:oleObj name="Photo Editor Photo" r:id="rId6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219200"/>
                        <a:ext cx="1912403" cy="1190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>
            <p:extLst/>
          </p:nvPr>
        </p:nvGraphicFramePr>
        <p:xfrm>
          <a:off x="2745025" y="4222062"/>
          <a:ext cx="1230193" cy="79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0" name="Photo Editor Photo" r:id="rId7" imgW="1905266" imgH="1390844" progId="">
                  <p:embed/>
                </p:oleObj>
              </mc:Choice>
              <mc:Fallback>
                <p:oleObj name="Photo Editor Photo" r:id="rId7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025" y="4222062"/>
                        <a:ext cx="1230193" cy="796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>
            <p:extLst/>
          </p:nvPr>
        </p:nvGraphicFramePr>
        <p:xfrm>
          <a:off x="5050253" y="4308415"/>
          <a:ext cx="1230193" cy="79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1" name="Photo Editor Photo" r:id="rId8" imgW="1905266" imgH="1390844" progId="">
                  <p:embed/>
                </p:oleObj>
              </mc:Choice>
              <mc:Fallback>
                <p:oleObj name="Photo Editor Photo" r:id="rId8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0253" y="4308415"/>
                        <a:ext cx="1230193" cy="796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3122784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069524" y="3984425"/>
            <a:ext cx="747439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315028" y="3983625"/>
            <a:ext cx="747439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2133600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6015038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6470650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61674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61674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7864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7102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5334000"/>
            <a:ext cx="3602038" cy="461963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</a:t>
            </a:r>
            <a:r>
              <a:rPr lang="en-US" sz="2400" b="0" i="1" dirty="0" err="1">
                <a:latin typeface="+mn-lt"/>
                <a:ea typeface="+mn-ea"/>
                <a:cs typeface="+mn-cs"/>
              </a:rPr>
              <a:t>ASes</a:t>
            </a:r>
            <a:endParaRPr lang="en-US" sz="2400" b="0" i="1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638800"/>
            <a:ext cx="4267200" cy="114300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Arial" charset="0"/>
                <a:ea typeface="+mn-ea"/>
                <a:cs typeface="+mn-cs"/>
              </a:rPr>
              <a:t> Customers </a:t>
            </a:r>
            <a:r>
              <a:rPr lang="en-US" sz="2400" dirty="0">
                <a:latin typeface="Arial" charset="0"/>
                <a:ea typeface="+mn-ea"/>
                <a:cs typeface="+mn-cs"/>
              </a:rPr>
              <a:t>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+mn-lt"/>
                <a:ea typeface="+mn-ea"/>
                <a:cs typeface="+mn-cs"/>
              </a:rPr>
              <a:t> Peers </a:t>
            </a:r>
            <a:r>
              <a:rPr lang="en-US" sz="2400" dirty="0">
                <a:latin typeface="+mn-lt"/>
                <a:ea typeface="+mn-ea"/>
                <a:cs typeface="+mn-cs"/>
              </a:rPr>
              <a:t>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5334000"/>
            <a:ext cx="3219450" cy="461963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2133600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16002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88238" y="2743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486400" y="2743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200400" y="43434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574238" y="441513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5" name="Freeform 4"/>
          <p:cNvSpPr/>
          <p:nvPr/>
        </p:nvSpPr>
        <p:spPr>
          <a:xfrm>
            <a:off x="3580867" y="2057400"/>
            <a:ext cx="1909124" cy="267043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828800" cy="8382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E.g., D and E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talk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Peering saves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 B </a:t>
            </a:r>
            <a:r>
              <a:rPr lang="en-US" i="1" u="sng" dirty="0" smtClean="0">
                <a:latin typeface="+mn-lt"/>
              </a:rPr>
              <a:t>and</a:t>
            </a:r>
            <a:r>
              <a:rPr lang="en-US" dirty="0" smtClean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600855" y="3270337"/>
            <a:ext cx="1524533" cy="1447796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6565026" y="3962400"/>
            <a:ext cx="2449205" cy="7620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Why don’t </a:t>
            </a:r>
            <a:r>
              <a:rPr lang="en-US" smtClean="0">
                <a:latin typeface="+mn-lt"/>
              </a:rPr>
              <a:t>D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and E peer directly?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617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Principles </a:t>
            </a:r>
            <a:r>
              <a:rPr lang="en-US" dirty="0" smtClean="0"/>
              <a:t>For Typical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835525"/>
          </a:xfrm>
        </p:spPr>
        <p:txBody>
          <a:bodyPr/>
          <a:lstStyle/>
          <a:p>
            <a:r>
              <a:rPr lang="en-US" b="1" dirty="0" smtClean="0"/>
              <a:t>#1: Don’t carry traffic if you are not being paid!</a:t>
            </a:r>
          </a:p>
          <a:p>
            <a:pPr lvl="3"/>
            <a:endParaRPr lang="en-US" dirty="0"/>
          </a:p>
          <a:p>
            <a:r>
              <a:rPr lang="en-US" dirty="0" smtClean="0"/>
              <a:t>That means traffic either comes from customer</a:t>
            </a:r>
          </a:p>
          <a:p>
            <a:pPr lvl="1"/>
            <a:r>
              <a:rPr lang="en-US" dirty="0" smtClean="0"/>
              <a:t>Or is going to a customer</a:t>
            </a:r>
          </a:p>
          <a:p>
            <a:pPr lvl="1"/>
            <a:endParaRPr lang="en-US" dirty="0"/>
          </a:p>
          <a:p>
            <a:r>
              <a:rPr lang="en-US" b="1" dirty="0" smtClean="0"/>
              <a:t>#2: </a:t>
            </a:r>
            <a:r>
              <a:rPr lang="en-US" b="1" dirty="0"/>
              <a:t>S</a:t>
            </a:r>
            <a:r>
              <a:rPr lang="en-US" b="1" dirty="0" smtClean="0"/>
              <a:t>ave/make </a:t>
            </a:r>
            <a:r>
              <a:rPr lang="en-US" b="1" dirty="0" smtClean="0"/>
              <a:t>money when sending traffic</a:t>
            </a:r>
          </a:p>
          <a:p>
            <a:pPr lvl="3"/>
            <a:endParaRPr lang="en-US" dirty="0"/>
          </a:p>
          <a:p>
            <a:r>
              <a:rPr lang="en-US" dirty="0" smtClean="0"/>
              <a:t>This means d</a:t>
            </a:r>
            <a:r>
              <a:rPr lang="en-US" dirty="0" smtClean="0"/>
              <a:t>on’t send to provider if you have choice</a:t>
            </a:r>
          </a:p>
          <a:p>
            <a:endParaRPr lang="en-US" dirty="0"/>
          </a:p>
          <a:p>
            <a:pPr algn="ctr"/>
            <a:r>
              <a:rPr lang="en-US" i="1" dirty="0" smtClean="0">
                <a:solidFill>
                  <a:srgbClr val="FF0000"/>
                </a:solidFill>
              </a:rPr>
              <a:t>Remember </a:t>
            </a:r>
            <a:r>
              <a:rPr lang="en-US" i="1" dirty="0" smtClean="0">
                <a:solidFill>
                  <a:srgbClr val="FF0000"/>
                </a:solidFill>
              </a:rPr>
              <a:t>these, and everything makes sense!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48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944562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  Routing Follows the Money!</a:t>
            </a:r>
          </a:p>
        </p:txBody>
      </p:sp>
      <p:sp>
        <p:nvSpPr>
          <p:cNvPr id="46089" name="Content Placeholder 39"/>
          <p:cNvSpPr>
            <a:spLocks noGrp="1"/>
          </p:cNvSpPr>
          <p:nvPr>
            <p:ph idx="1"/>
          </p:nvPr>
        </p:nvSpPr>
        <p:spPr>
          <a:xfrm>
            <a:off x="381000" y="5638800"/>
            <a:ext cx="8763000" cy="1066800"/>
          </a:xfrm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ASes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provide </a:t>
            </a:r>
            <a:r>
              <a:rPr lang="en-US" dirty="0" smtClean="0">
                <a:latin typeface="Arial" charset="0"/>
                <a:cs typeface="Arial" charset="0"/>
              </a:rPr>
              <a:t>“transit” </a:t>
            </a:r>
            <a:r>
              <a:rPr lang="en-US" dirty="0">
                <a:latin typeface="Arial" charset="0"/>
                <a:cs typeface="Arial" charset="0"/>
              </a:rPr>
              <a:t>between their customers</a:t>
            </a:r>
          </a:p>
          <a:p>
            <a:r>
              <a:rPr lang="en-US" dirty="0">
                <a:latin typeface="Arial" charset="0"/>
                <a:cs typeface="Arial" charset="0"/>
              </a:rPr>
              <a:t>Peers do </a:t>
            </a:r>
            <a:r>
              <a:rPr lang="en-US" b="1" dirty="0">
                <a:latin typeface="Arial" charset="0"/>
                <a:cs typeface="Arial" charset="0"/>
              </a:rPr>
              <a:t>not</a:t>
            </a:r>
            <a:r>
              <a:rPr lang="en-US" dirty="0">
                <a:latin typeface="Arial" charset="0"/>
                <a:cs typeface="Arial" charset="0"/>
              </a:rPr>
              <a:t> provide </a:t>
            </a:r>
            <a:r>
              <a:rPr lang="en-US" dirty="0" smtClean="0">
                <a:latin typeface="Arial" charset="0"/>
                <a:cs typeface="Arial" charset="0"/>
              </a:rPr>
              <a:t>transit between other peers</a:t>
            </a:r>
            <a:endParaRPr lang="en-US" dirty="0">
              <a:latin typeface="Arial" charset="0"/>
              <a:cs typeface="Arial" charset="0"/>
            </a:endParaRPr>
          </a:p>
        </p:txBody>
      </p:sp>
      <p:cxnSp>
        <p:nvCxnSpPr>
          <p:cNvPr id="4609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/>
          </p:nvPr>
        </p:nvGraphicFramePr>
        <p:xfrm>
          <a:off x="838200" y="2620124"/>
          <a:ext cx="2234978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1" name="Photo Editor Photo" r:id="rId4" imgW="1905266" imgH="1390844" progId="">
                  <p:embed/>
                </p:oleObj>
              </mc:Choice>
              <mc:Fallback>
                <p:oleObj name="Photo Editor Photo" r:id="rId4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20124"/>
                        <a:ext cx="2234978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/>
          </p:nvPr>
        </p:nvGraphicFramePr>
        <p:xfrm>
          <a:off x="3438718" y="2631853"/>
          <a:ext cx="2234977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2" name="Photo Editor Photo" r:id="rId6" imgW="1905266" imgH="1390844" progId="">
                  <p:embed/>
                </p:oleObj>
              </mc:Choice>
              <mc:Fallback>
                <p:oleObj name="Photo Editor Photo" r:id="rId6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718" y="2631853"/>
                        <a:ext cx="2234977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/>
          </p:nvPr>
        </p:nvGraphicFramePr>
        <p:xfrm>
          <a:off x="5994623" y="2590800"/>
          <a:ext cx="2234977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3" name="Photo Editor Photo" r:id="rId7" imgW="1905266" imgH="1390844" progId="">
                  <p:embed/>
                </p:oleObj>
              </mc:Choice>
              <mc:Fallback>
                <p:oleObj name="Photo Editor Photo" r:id="rId7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623" y="2590800"/>
                        <a:ext cx="2234977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/>
          </p:nvPr>
        </p:nvGraphicFramePr>
        <p:xfrm>
          <a:off x="1196545" y="4140241"/>
          <a:ext cx="1437696" cy="66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4" name="Photo Editor Photo" r:id="rId8" imgW="1905266" imgH="1390844" progId="">
                  <p:embed/>
                </p:oleObj>
              </mc:Choice>
              <mc:Fallback>
                <p:oleObj name="Photo Editor Photo" r:id="rId8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545" y="4140241"/>
                        <a:ext cx="1437696" cy="66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/>
          </p:nvPr>
        </p:nvGraphicFramePr>
        <p:xfrm>
          <a:off x="3890607" y="4140241"/>
          <a:ext cx="1437696" cy="66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5" name="Photo Editor Photo" r:id="rId9" imgW="1905266" imgH="1390844" progId="">
                  <p:embed/>
                </p:oleObj>
              </mc:Choice>
              <mc:Fallback>
                <p:oleObj name="Photo Editor Photo" r:id="rId9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607" y="4140241"/>
                        <a:ext cx="1437696" cy="66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>
            <p:extLst/>
          </p:nvPr>
        </p:nvGraphicFramePr>
        <p:xfrm>
          <a:off x="6515590" y="4140241"/>
          <a:ext cx="1437696" cy="66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6" name="Photo Editor Photo" r:id="rId10" imgW="1905266" imgH="1390844" progId="">
                  <p:embed/>
                </p:oleObj>
              </mc:Choice>
              <mc:Fallback>
                <p:oleObj name="Photo Editor Photo" r:id="rId10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590" y="4140241"/>
                        <a:ext cx="1437696" cy="66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091" name="Straight Connector 11"/>
          <p:cNvCxnSpPr>
            <a:cxnSpLocks noChangeShapeType="1"/>
          </p:cNvCxnSpPr>
          <p:nvPr/>
        </p:nvCxnSpPr>
        <p:spPr bwMode="auto">
          <a:xfrm>
            <a:off x="2979634" y="3055280"/>
            <a:ext cx="621707" cy="117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Straight Connector 12"/>
          <p:cNvCxnSpPr>
            <a:cxnSpLocks noChangeShapeType="1"/>
          </p:cNvCxnSpPr>
          <p:nvPr/>
        </p:nvCxnSpPr>
        <p:spPr bwMode="auto">
          <a:xfrm>
            <a:off x="5535538" y="3055280"/>
            <a:ext cx="621707" cy="117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Straight Connector 13"/>
          <p:cNvCxnSpPr>
            <a:cxnSpLocks noChangeShapeType="1"/>
          </p:cNvCxnSpPr>
          <p:nvPr/>
        </p:nvCxnSpPr>
        <p:spPr bwMode="auto">
          <a:xfrm rot="5400000">
            <a:off x="1702882" y="3871373"/>
            <a:ext cx="619307" cy="287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4" name="Straight Connector 15"/>
          <p:cNvCxnSpPr>
            <a:cxnSpLocks noChangeShapeType="1"/>
          </p:cNvCxnSpPr>
          <p:nvPr/>
        </p:nvCxnSpPr>
        <p:spPr bwMode="auto">
          <a:xfrm rot="5400000">
            <a:off x="4327145" y="3870920"/>
            <a:ext cx="619307" cy="143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5" name="Straight Connector 16"/>
          <p:cNvCxnSpPr>
            <a:cxnSpLocks noChangeShapeType="1"/>
          </p:cNvCxnSpPr>
          <p:nvPr/>
        </p:nvCxnSpPr>
        <p:spPr bwMode="auto">
          <a:xfrm rot="5400000">
            <a:off x="6883050" y="3870920"/>
            <a:ext cx="619307" cy="143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096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6097" name="Freeform 32"/>
          <p:cNvSpPr>
            <a:spLocks noChangeArrowheads="1"/>
          </p:cNvSpPr>
          <p:nvPr/>
        </p:nvSpPr>
        <p:spPr bwMode="auto">
          <a:xfrm>
            <a:off x="2192427" y="3137385"/>
            <a:ext cx="235442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6098" name="Freeform 33"/>
          <p:cNvSpPr>
            <a:spLocks noChangeArrowheads="1"/>
          </p:cNvSpPr>
          <p:nvPr/>
        </p:nvSpPr>
        <p:spPr bwMode="auto">
          <a:xfrm>
            <a:off x="4706596" y="3111581"/>
            <a:ext cx="235442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1884" y="288307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48855" y="2886378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62501" y="2886378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736221" y="423759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9911" y="423759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065816" y="423759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graphicFrame>
        <p:nvGraphicFramePr>
          <p:cNvPr id="30" name="Object 4"/>
          <p:cNvGraphicFramePr>
            <a:graphicFrameLocks noChangeAspect="1"/>
          </p:cNvGraphicFramePr>
          <p:nvPr>
            <p:extLst/>
          </p:nvPr>
        </p:nvGraphicFramePr>
        <p:xfrm>
          <a:off x="2438400" y="1324076"/>
          <a:ext cx="1912403" cy="119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7" name="Photo Editor Photo" r:id="rId11" imgW="1905266" imgH="1390844" progId="">
                  <p:embed/>
                </p:oleObj>
              </mc:Choice>
              <mc:Fallback>
                <p:oleObj name="Photo Editor Photo" r:id="rId11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24076"/>
                        <a:ext cx="1912403" cy="1190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16"/>
          <p:cNvCxnSpPr>
            <a:cxnSpLocks noChangeShapeType="1"/>
          </p:cNvCxnSpPr>
          <p:nvPr/>
        </p:nvCxnSpPr>
        <p:spPr bwMode="auto">
          <a:xfrm>
            <a:off x="3886200" y="2133600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16"/>
          <p:cNvCxnSpPr>
            <a:cxnSpLocks noChangeShapeType="1"/>
          </p:cNvCxnSpPr>
          <p:nvPr/>
        </p:nvCxnSpPr>
        <p:spPr bwMode="auto">
          <a:xfrm flipH="1">
            <a:off x="2514600" y="2209800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32120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cxnSp>
        <p:nvCxnSpPr>
          <p:cNvPr id="34" name="Straight Connector 16"/>
          <p:cNvCxnSpPr>
            <a:cxnSpLocks noChangeShapeType="1"/>
          </p:cNvCxnSpPr>
          <p:nvPr/>
        </p:nvCxnSpPr>
        <p:spPr bwMode="auto">
          <a:xfrm>
            <a:off x="7851314" y="1447800"/>
            <a:ext cx="5334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7355795" y="1219200"/>
            <a:ext cx="4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n-lt"/>
              </a:rPr>
              <a:t>Pr</a:t>
            </a:r>
            <a:endParaRPr lang="en-US" sz="1800" b="0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46395" y="1249978"/>
            <a:ext cx="49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Cu</a:t>
            </a:r>
            <a:endParaRPr lang="en-US" sz="1800" b="0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27195" y="1581090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Peer</a:t>
            </a:r>
            <a:endParaRPr lang="en-US" sz="1800" b="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58784" y="1611868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Peer</a:t>
            </a:r>
            <a:endParaRPr lang="en-US" sz="1800" b="0" dirty="0">
              <a:latin typeface="+mn-lt"/>
            </a:endParaRPr>
          </a:p>
        </p:txBody>
      </p:sp>
      <p:cxnSp>
        <p:nvCxnSpPr>
          <p:cNvPr id="42" name="Straight Connector 11"/>
          <p:cNvCxnSpPr>
            <a:cxnSpLocks noChangeShapeType="1"/>
          </p:cNvCxnSpPr>
          <p:nvPr/>
        </p:nvCxnSpPr>
        <p:spPr bwMode="auto">
          <a:xfrm>
            <a:off x="7914969" y="1752600"/>
            <a:ext cx="355226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09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 build="p"/>
      <p:bldP spid="44" grpId="0"/>
      <p:bldP spid="45" grpId="0"/>
      <p:bldP spid="46096" grpId="0" animBg="1"/>
      <p:bldP spid="46097" grpId="0" animBg="1"/>
      <p:bldP spid="4609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944562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  Routing Follows the Money!</a:t>
            </a:r>
          </a:p>
        </p:txBody>
      </p:sp>
      <p:sp>
        <p:nvSpPr>
          <p:cNvPr id="46089" name="Content Placeholder 39"/>
          <p:cNvSpPr>
            <a:spLocks noGrp="1"/>
          </p:cNvSpPr>
          <p:nvPr>
            <p:ph idx="1"/>
          </p:nvPr>
        </p:nvSpPr>
        <p:spPr>
          <a:xfrm>
            <a:off x="76200" y="4849645"/>
            <a:ext cx="9067800" cy="2008356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Routes are “valley free” (we return to this later)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F does not carry traffic for which: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cs typeface="Arial" charset="0"/>
              </a:rPr>
              <a:t>t has to pay both A and C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And does not satisfy any of its own customers</a:t>
            </a: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>
            <p:extLst/>
          </p:nvPr>
        </p:nvGraphicFramePr>
        <p:xfrm>
          <a:off x="1609918" y="2657294"/>
          <a:ext cx="2234977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5" name="Photo Editor Photo" r:id="rId4" imgW="1905266" imgH="1390844" progId="">
                  <p:embed/>
                </p:oleObj>
              </mc:Choice>
              <mc:Fallback>
                <p:oleObj name="Photo Editor Photo" r:id="rId4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918" y="2657294"/>
                        <a:ext cx="2234977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/>
          </p:nvPr>
        </p:nvGraphicFramePr>
        <p:xfrm>
          <a:off x="4165823" y="2616241"/>
          <a:ext cx="2234977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6" name="Photo Editor Photo" r:id="rId6" imgW="1905266" imgH="1390844" progId="">
                  <p:embed/>
                </p:oleObj>
              </mc:Choice>
              <mc:Fallback>
                <p:oleObj name="Photo Editor Photo" r:id="rId6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823" y="2616241"/>
                        <a:ext cx="2234977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>
            <p:extLst/>
          </p:nvPr>
        </p:nvGraphicFramePr>
        <p:xfrm>
          <a:off x="3810000" y="4140241"/>
          <a:ext cx="1437696" cy="66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7" name="Photo Editor Photo" r:id="rId7" imgW="1905266" imgH="1390844" progId="">
                  <p:embed/>
                </p:oleObj>
              </mc:Choice>
              <mc:Fallback>
                <p:oleObj name="Photo Editor Photo" r:id="rId7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40241"/>
                        <a:ext cx="1437696" cy="66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095" name="Straight Connector 16"/>
          <p:cNvCxnSpPr>
            <a:cxnSpLocks noChangeShapeType="1"/>
          </p:cNvCxnSpPr>
          <p:nvPr/>
        </p:nvCxnSpPr>
        <p:spPr bwMode="auto">
          <a:xfrm flipH="1">
            <a:off x="4876800" y="3587427"/>
            <a:ext cx="487824" cy="70521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5410200" y="2743200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267200" y="421644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34" name="Straight Connector 16"/>
          <p:cNvCxnSpPr>
            <a:cxnSpLocks noChangeShapeType="1"/>
          </p:cNvCxnSpPr>
          <p:nvPr/>
        </p:nvCxnSpPr>
        <p:spPr bwMode="auto">
          <a:xfrm>
            <a:off x="7851314" y="1447800"/>
            <a:ext cx="5334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7355795" y="1219200"/>
            <a:ext cx="4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n-lt"/>
              </a:rPr>
              <a:t>Pr</a:t>
            </a:r>
            <a:endParaRPr lang="en-US" sz="1800" b="0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46395" y="1249978"/>
            <a:ext cx="49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Cu</a:t>
            </a:r>
            <a:endParaRPr lang="en-US" sz="1800" b="0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27195" y="1581090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Peer</a:t>
            </a:r>
            <a:endParaRPr lang="en-US" sz="1800" b="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58784" y="1611868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Peer</a:t>
            </a:r>
            <a:endParaRPr lang="en-US" sz="1800" b="0" dirty="0">
              <a:latin typeface="+mn-lt"/>
            </a:endParaRPr>
          </a:p>
        </p:txBody>
      </p:sp>
      <p:cxnSp>
        <p:nvCxnSpPr>
          <p:cNvPr id="42" name="Straight Connector 11"/>
          <p:cNvCxnSpPr>
            <a:cxnSpLocks noChangeShapeType="1"/>
          </p:cNvCxnSpPr>
          <p:nvPr/>
        </p:nvCxnSpPr>
        <p:spPr bwMode="auto">
          <a:xfrm>
            <a:off x="7914969" y="1752600"/>
            <a:ext cx="355226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16"/>
          <p:cNvCxnSpPr>
            <a:cxnSpLocks noChangeShapeType="1"/>
          </p:cNvCxnSpPr>
          <p:nvPr/>
        </p:nvCxnSpPr>
        <p:spPr bwMode="auto">
          <a:xfrm>
            <a:off x="3200400" y="3378241"/>
            <a:ext cx="1066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Freeform 8"/>
          <p:cNvSpPr/>
          <p:nvPr/>
        </p:nvSpPr>
        <p:spPr>
          <a:xfrm>
            <a:off x="3210433" y="3122485"/>
            <a:ext cx="2204967" cy="1220915"/>
          </a:xfrm>
          <a:custGeom>
            <a:avLst/>
            <a:gdLst>
              <a:gd name="connsiteX0" fmla="*/ 0 w 2204967"/>
              <a:gd name="connsiteY0" fmla="*/ 0 h 1287804"/>
              <a:gd name="connsiteX1" fmla="*/ 1358260 w 2204967"/>
              <a:gd name="connsiteY1" fmla="*/ 1287804 h 1287804"/>
              <a:gd name="connsiteX2" fmla="*/ 1358260 w 2204967"/>
              <a:gd name="connsiteY2" fmla="*/ 1287804 h 1287804"/>
              <a:gd name="connsiteX3" fmla="*/ 2204967 w 2204967"/>
              <a:gd name="connsiteY3" fmla="*/ 17641 h 128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4967" h="1287804">
                <a:moveTo>
                  <a:pt x="0" y="0"/>
                </a:moveTo>
                <a:lnTo>
                  <a:pt x="1358260" y="1287804"/>
                </a:lnTo>
                <a:lnTo>
                  <a:pt x="1358260" y="1287804"/>
                </a:lnTo>
                <a:lnTo>
                  <a:pt x="2204967" y="17641"/>
                </a:ln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59592" y="293549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cxnSp>
        <p:nvCxnSpPr>
          <p:cNvPr id="40" name="Straight Connector 11"/>
          <p:cNvCxnSpPr>
            <a:cxnSpLocks noChangeShapeType="1"/>
          </p:cNvCxnSpPr>
          <p:nvPr/>
        </p:nvCxnSpPr>
        <p:spPr bwMode="auto">
          <a:xfrm>
            <a:off x="3581400" y="3124200"/>
            <a:ext cx="11430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Multiply 10"/>
          <p:cNvSpPr/>
          <p:nvPr/>
        </p:nvSpPr>
        <p:spPr bwMode="auto">
          <a:xfrm>
            <a:off x="37338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37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 build="p"/>
      <p:bldP spid="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 1 and Typical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Tier 1 providers peer with each other</a:t>
            </a:r>
          </a:p>
          <a:p>
            <a:pPr lvl="1"/>
            <a:r>
              <a:rPr lang="en-US" dirty="0" smtClean="0"/>
              <a:t>(mostly true)</a:t>
            </a:r>
          </a:p>
          <a:p>
            <a:pPr lvl="1"/>
            <a:endParaRPr lang="en-US" dirty="0"/>
          </a:p>
          <a:p>
            <a:r>
              <a:rPr lang="en-US" dirty="0" smtClean="0"/>
              <a:t>They form a fully-connected core of the Internet</a:t>
            </a:r>
          </a:p>
          <a:p>
            <a:pPr lvl="1"/>
            <a:endParaRPr lang="en-US" dirty="0"/>
          </a:p>
          <a:p>
            <a:r>
              <a:rPr lang="en-US" dirty="0" smtClean="0"/>
              <a:t>Policy-based routing only works because:</a:t>
            </a:r>
          </a:p>
          <a:p>
            <a:pPr lvl="1"/>
            <a:r>
              <a:rPr lang="en-US" dirty="0" smtClean="0"/>
              <a:t>Policies follow basic money rule (discussed more later)</a:t>
            </a:r>
          </a:p>
          <a:p>
            <a:pPr lvl="1"/>
            <a:r>
              <a:rPr lang="en-US" dirty="0" smtClean="0"/>
              <a:t>Tier 1 a full mesh</a:t>
            </a:r>
          </a:p>
          <a:p>
            <a:pPr lvl="2"/>
            <a:endParaRPr lang="en-US" dirty="0"/>
          </a:p>
          <a:p>
            <a:r>
              <a:rPr lang="en-US" dirty="0" smtClean="0"/>
              <a:t>Otherwise, policy-based routing could have </a:t>
            </a:r>
            <a:r>
              <a:rPr lang="en-US" i="1" dirty="0" smtClean="0"/>
              <a:t>connectivity</a:t>
            </a:r>
            <a:r>
              <a:rPr lang="en-US" dirty="0" smtClean="0"/>
              <a:t> and </a:t>
            </a:r>
            <a:r>
              <a:rPr lang="en-US" i="1" dirty="0" smtClean="0"/>
              <a:t>convergence</a:t>
            </a:r>
            <a:r>
              <a:rPr lang="en-US" dirty="0" smtClean="0"/>
              <a:t> problems</a:t>
            </a:r>
          </a:p>
          <a:p>
            <a:pPr lvl="1"/>
            <a:r>
              <a:rPr lang="en-US" dirty="0" smtClean="0"/>
              <a:t>to be discussed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4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138"/>
            <a:ext cx="8382000" cy="4411662"/>
          </a:xfrm>
        </p:spPr>
        <p:txBody>
          <a:bodyPr/>
          <a:lstStyle/>
          <a:p>
            <a:r>
              <a:rPr lang="en-US" dirty="0" smtClean="0"/>
              <a:t>AS topology reflects </a:t>
            </a:r>
            <a:r>
              <a:rPr lang="en-US" dirty="0"/>
              <a:t>b</a:t>
            </a:r>
            <a:r>
              <a:rPr lang="en-US" dirty="0" smtClean="0"/>
              <a:t>usiness relationships between </a:t>
            </a:r>
            <a:r>
              <a:rPr lang="en-US" dirty="0" err="1" smtClean="0"/>
              <a:t>ASes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 smtClean="0"/>
              <a:t>Business relationships between </a:t>
            </a:r>
            <a:r>
              <a:rPr lang="en-US" dirty="0" err="1" smtClean="0"/>
              <a:t>ASes</a:t>
            </a:r>
            <a:r>
              <a:rPr lang="en-US" dirty="0" smtClean="0"/>
              <a:t> impact which routes are acceptable</a:t>
            </a:r>
          </a:p>
          <a:p>
            <a:pPr lvl="8"/>
            <a:endParaRPr lang="en-US" dirty="0"/>
          </a:p>
          <a:p>
            <a:r>
              <a:rPr lang="en-US" dirty="0" smtClean="0"/>
              <a:t>IDR design must support these </a:t>
            </a:r>
            <a:r>
              <a:rPr lang="en-US" b="1" i="1" dirty="0" smtClean="0">
                <a:solidFill>
                  <a:srgbClr val="C00000"/>
                </a:solidFill>
              </a:rPr>
              <a:t>policy</a:t>
            </a:r>
            <a:r>
              <a:rPr lang="en-US" dirty="0" smtClean="0"/>
              <a:t> choices</a:t>
            </a:r>
          </a:p>
          <a:p>
            <a:pPr lvl="1"/>
            <a:r>
              <a:rPr lang="en-US" dirty="0" smtClean="0"/>
              <a:t>Allowing domains </a:t>
            </a:r>
            <a:r>
              <a:rPr lang="en-US" b="1" i="1" dirty="0" smtClean="0">
                <a:solidFill>
                  <a:srgbClr val="C00000"/>
                </a:solidFill>
              </a:rPr>
              <a:t>autonomy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rgbClr val="C00000"/>
                </a:solidFill>
              </a:rPr>
              <a:t>privacy</a:t>
            </a:r>
          </a:p>
          <a:p>
            <a:pPr lvl="6"/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 smtClean="0"/>
              <a:t>Border Gateway Protocol (BGP) is current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32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Border Gateway Protocol (BGP)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Interdomain</a:t>
            </a:r>
            <a:r>
              <a:rPr lang="en-US" dirty="0" smtClean="0"/>
              <a:t> Routing: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305800" cy="4986337"/>
          </a:xfrm>
        </p:spPr>
        <p:txBody>
          <a:bodyPr/>
          <a:lstStyle/>
          <a:p>
            <a:r>
              <a:rPr lang="en-US" dirty="0" smtClean="0"/>
              <a:t>Destinations are IP prefixes (12.0.0.0/8)</a:t>
            </a:r>
          </a:p>
          <a:p>
            <a:pPr lvl="1"/>
            <a:r>
              <a:rPr lang="en-US" dirty="0" smtClean="0"/>
              <a:t>Prefix residing in some domain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Nodes are Autonomous Systems (</a:t>
            </a:r>
            <a:r>
              <a:rPr lang="en-US" dirty="0" err="1" smtClean="0"/>
              <a:t>ASes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Internals of each AS are hidden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Link represent presence of both physical/virtual link and business relationship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BGP is </a:t>
            </a:r>
            <a:r>
              <a:rPr lang="en-US" dirty="0"/>
              <a:t>i</a:t>
            </a:r>
            <a:r>
              <a:rPr lang="en-US" dirty="0" smtClean="0"/>
              <a:t>mplemented by AS border routers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6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out survey!  Due tomorrow</a:t>
            </a:r>
            <a:r>
              <a:rPr lang="is-IS" dirty="0" smtClean="0"/>
              <a:t>….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dirty="0" smtClean="0"/>
              <a:t>171 people have registered their participation</a:t>
            </a:r>
          </a:p>
          <a:p>
            <a:pPr lvl="1"/>
            <a:r>
              <a:rPr lang="en-US" i="1" dirty="0" smtClean="0"/>
              <a:t>Come see me during office hours, or ask a question</a:t>
            </a:r>
          </a:p>
          <a:p>
            <a:pPr lvl="1"/>
            <a:r>
              <a:rPr lang="en-US" i="1" dirty="0" smtClean="0"/>
              <a:t>You only have a few weeks left!</a:t>
            </a:r>
          </a:p>
          <a:p>
            <a:pPr lvl="4"/>
            <a:endParaRPr lang="en-US" i="1" dirty="0"/>
          </a:p>
          <a:p>
            <a:r>
              <a:rPr lang="en-US" dirty="0" smtClean="0"/>
              <a:t>Plan for rest of semester</a:t>
            </a:r>
            <a:r>
              <a:rPr lang="en-US" dirty="0" smtClean="0"/>
              <a:t>: 7 more lectures</a:t>
            </a:r>
            <a:endParaRPr lang="en-US" dirty="0" smtClean="0"/>
          </a:p>
          <a:p>
            <a:pPr lvl="1"/>
            <a:r>
              <a:rPr lang="en-US" dirty="0" err="1" smtClean="0"/>
              <a:t>Interdomain</a:t>
            </a:r>
            <a:r>
              <a:rPr lang="en-US" dirty="0" smtClean="0"/>
              <a:t> routing </a:t>
            </a:r>
            <a:r>
              <a:rPr lang="en-US" dirty="0" smtClean="0"/>
              <a:t>(this and next lecture)</a:t>
            </a:r>
            <a:endParaRPr lang="en-US" dirty="0" smtClean="0"/>
          </a:p>
          <a:p>
            <a:pPr lvl="1"/>
            <a:r>
              <a:rPr lang="en-US" dirty="0" smtClean="0"/>
              <a:t>Routing research and multicast</a:t>
            </a:r>
          </a:p>
          <a:p>
            <a:pPr lvl="1"/>
            <a:r>
              <a:rPr lang="en-US" dirty="0" smtClean="0"/>
              <a:t>Datacenters (Kay)</a:t>
            </a:r>
          </a:p>
          <a:p>
            <a:pPr lvl="1"/>
            <a:r>
              <a:rPr lang="en-US" dirty="0" smtClean="0"/>
              <a:t>SDN, NFV, security, and other topics (two lectures)</a:t>
            </a:r>
          </a:p>
          <a:p>
            <a:pPr lvl="1"/>
            <a:r>
              <a:rPr lang="en-US" dirty="0" smtClean="0"/>
              <a:t>Rethinking </a:t>
            </a:r>
            <a:r>
              <a:rPr lang="en-US" dirty="0" smtClean="0"/>
              <a:t>Internet</a:t>
            </a:r>
          </a:p>
          <a:p>
            <a:pPr lvl="1"/>
            <a:r>
              <a:rPr lang="en-US" dirty="0" smtClean="0"/>
              <a:t>Final 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47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2562"/>
            <a:ext cx="8229600" cy="1173162"/>
          </a:xfrm>
        </p:spPr>
        <p:txBody>
          <a:bodyPr/>
          <a:lstStyle/>
          <a:p>
            <a:r>
              <a:rPr lang="en-US" sz="4000" dirty="0" smtClean="0">
                <a:latin typeface="Helvetica" charset="0"/>
                <a:ea typeface="ＭＳ Ｐゴシック" charset="0"/>
                <a:cs typeface="ＭＳ Ｐゴシック" charset="0"/>
              </a:rPr>
              <a:t>BGP: Basic Idea</a:t>
            </a:r>
            <a:endParaRPr lang="en-US" sz="40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Each AS </a:t>
            </a:r>
            <a:r>
              <a:rPr lang="en-US" sz="2400" dirty="0" smtClean="0">
                <a:solidFill>
                  <a:srgbClr val="0000FF"/>
                </a:solidFill>
              </a:rPr>
              <a:t>selects</a:t>
            </a:r>
            <a:r>
              <a:rPr lang="en-US" sz="2400" dirty="0" smtClean="0"/>
              <a:t> the </a:t>
            </a:r>
            <a:br>
              <a:rPr lang="en-US" sz="2400" dirty="0" smtClean="0"/>
            </a:br>
            <a:r>
              <a:rPr lang="en-US" sz="2400" dirty="0" smtClean="0"/>
              <a:t>“best” route it hears advertised for a prefix</a:t>
            </a:r>
            <a:endParaRPr lang="en-US" sz="2400" dirty="0"/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 smtClean="0"/>
              <a:t>An AS advertises </a:t>
            </a:r>
            <a:br>
              <a:rPr lang="en-US" sz="2400" b="0" dirty="0" smtClean="0"/>
            </a:br>
            <a:r>
              <a:rPr lang="en-US" sz="2400" b="0" dirty="0" smtClean="0"/>
              <a:t>(“</a:t>
            </a:r>
            <a:r>
              <a:rPr lang="en-US" sz="2400" b="0" dirty="0" smtClean="0">
                <a:solidFill>
                  <a:srgbClr val="0000FF"/>
                </a:solidFill>
              </a:rPr>
              <a:t>exports</a:t>
            </a:r>
            <a:r>
              <a:rPr lang="en-US" sz="2400" b="0" dirty="0" smtClean="0"/>
              <a:t>”) its best routes </a:t>
            </a:r>
            <a:br>
              <a:rPr lang="en-US" sz="2400" b="0" dirty="0" smtClean="0"/>
            </a:br>
            <a:r>
              <a:rPr lang="en-US" sz="2400" b="0" dirty="0" smtClean="0"/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6186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You’ve heard this story before!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946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34400" cy="1173162"/>
          </a:xfrm>
        </p:spPr>
        <p:txBody>
          <a:bodyPr/>
          <a:lstStyle/>
          <a:p>
            <a:r>
              <a:rPr lang="en-US" dirty="0" smtClean="0"/>
              <a:t>BGP inspired by Distance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dirty="0" smtClean="0"/>
              <a:t>Per-destination route advertisements </a:t>
            </a:r>
          </a:p>
          <a:p>
            <a:endParaRPr lang="en-US" dirty="0" smtClean="0"/>
          </a:p>
          <a:p>
            <a:r>
              <a:rPr lang="en-US" dirty="0" smtClean="0"/>
              <a:t>No global sharing of network topology information</a:t>
            </a:r>
          </a:p>
          <a:p>
            <a:pPr lvl="1"/>
            <a:r>
              <a:rPr lang="en-US" b="1" i="1" dirty="0" smtClean="0"/>
              <a:t>Why not use link-state approach?</a:t>
            </a:r>
          </a:p>
          <a:p>
            <a:endParaRPr lang="en-US" dirty="0"/>
          </a:p>
          <a:p>
            <a:r>
              <a:rPr lang="en-US" dirty="0" smtClean="0"/>
              <a:t>Iterative and distributed convergence on paths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With four crucial differences!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757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Differences from Classic DV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required to pick “shortest path”</a:t>
            </a:r>
          </a:p>
          <a:p>
            <a:pPr lvl="1"/>
            <a:r>
              <a:rPr lang="en-US" dirty="0" smtClean="0"/>
              <a:t>Can make choices consistent with policy</a:t>
            </a:r>
          </a:p>
          <a:p>
            <a:pPr lvl="1"/>
            <a:r>
              <a:rPr lang="en-US" dirty="0" smtClean="0"/>
              <a:t>And these choices are autonomous and private</a:t>
            </a:r>
          </a:p>
          <a:p>
            <a:pPr lvl="6"/>
            <a:endParaRPr lang="en-US" dirty="0"/>
          </a:p>
          <a:p>
            <a:r>
              <a:rPr lang="en-US" dirty="0" smtClean="0"/>
              <a:t>But then must find another way to avoid loops</a:t>
            </a:r>
          </a:p>
          <a:p>
            <a:pPr lvl="1"/>
            <a:r>
              <a:rPr lang="en-US" dirty="0" smtClean="0"/>
              <a:t>Use Path Vector (</a:t>
            </a:r>
            <a:r>
              <a:rPr lang="en-US" smtClean="0"/>
              <a:t>already discussed)</a:t>
            </a:r>
            <a:endParaRPr lang="en-US" dirty="0" smtClean="0"/>
          </a:p>
          <a:p>
            <a:pPr lvl="6"/>
            <a:endParaRPr lang="en-US" dirty="0"/>
          </a:p>
          <a:p>
            <a:r>
              <a:rPr lang="en-US" dirty="0" smtClean="0"/>
              <a:t>Selective route advertisements</a:t>
            </a:r>
          </a:p>
          <a:p>
            <a:pPr lvl="1"/>
            <a:r>
              <a:rPr lang="en-US" dirty="0" smtClean="0"/>
              <a:t>Another aspect of policy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one autonomously and privately</a:t>
            </a:r>
          </a:p>
          <a:p>
            <a:pPr lvl="6"/>
            <a:endParaRPr lang="en-US" dirty="0"/>
          </a:p>
          <a:p>
            <a:r>
              <a:rPr lang="en-US" dirty="0" smtClean="0"/>
              <a:t>Route aggregation (already discussed</a:t>
            </a:r>
            <a:r>
              <a:rPr lang="is-IS" dirty="0" smtClean="0"/>
              <a:t>...)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23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7038"/>
            <a:ext cx="9144000" cy="1173162"/>
          </a:xfrm>
        </p:spPr>
        <p:txBody>
          <a:bodyPr/>
          <a:lstStyle/>
          <a:p>
            <a:pPr algn="ctr"/>
            <a:r>
              <a:rPr lang="en-US" dirty="0" smtClean="0"/>
              <a:t>Differences between BGP and DV </a:t>
            </a:r>
            <a:br>
              <a:rPr lang="en-US" dirty="0" smtClean="0"/>
            </a:br>
            <a:r>
              <a:rPr lang="en-US" dirty="0" smtClean="0"/>
              <a:t>(1)</a:t>
            </a:r>
            <a:r>
              <a:rPr lang="en-US" dirty="0" smtClean="0">
                <a:solidFill>
                  <a:srgbClr val="0000FF"/>
                </a:solidFill>
              </a:rPr>
              <a:t> not picking shortest path routes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9262"/>
            <a:ext cx="8686800" cy="51387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BGP selects the best route based on policy, not shortest distance (least cost) 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 do we avoid loops? 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773612" y="3505200"/>
            <a:ext cx="3379788" cy="2189163"/>
            <a:chOff x="1728" y="2484"/>
            <a:chExt cx="2410" cy="1732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15" name="Object 7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59" name="Photo Editor Photo" r:id="rId3" imgW="1905266" imgH="1390844" progId="MSPhotoEd.3">
                      <p:embed/>
                    </p:oleObj>
                  </mc:Choice>
                  <mc:Fallback>
                    <p:oleObj name="Photo Editor Photo" r:id="rId3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>
                    <a:latin typeface="Times New Roman" charset="0"/>
                  </a:rPr>
                  <a:t>2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13" name="Object 6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60" name="Photo Editor Photo" r:id="rId5" imgW="1905266" imgH="1390844" progId="MSPhotoEd.3">
                      <p:embed/>
                    </p:oleObj>
                  </mc:Choice>
                  <mc:Fallback>
                    <p:oleObj name="Photo Editor Photo" r:id="rId5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dirty="0">
                    <a:latin typeface="Times New Roman" charset="0"/>
                  </a:rPr>
                  <a:t>3</a:t>
                </a:r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11" name="Object 5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61" name="Photo Editor Photo" r:id="rId6" imgW="1905266" imgH="1390844" progId="MSPhotoEd.3">
                      <p:embed/>
                    </p:oleObj>
                  </mc:Choice>
                  <mc:Fallback>
                    <p:oleObj name="Photo Editor Photo" r:id="rId6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>
                    <a:latin typeface="Times New Roman" charset="0"/>
                  </a:rPr>
                  <a:t>1</a:t>
                </a:r>
              </a:p>
            </p:txBody>
          </p:sp>
        </p:grp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Freeform 30"/>
          <p:cNvSpPr>
            <a:spLocks/>
          </p:cNvSpPr>
          <p:nvPr/>
        </p:nvSpPr>
        <p:spPr bwMode="auto">
          <a:xfrm>
            <a:off x="5940425" y="4005263"/>
            <a:ext cx="1044575" cy="692150"/>
          </a:xfrm>
          <a:custGeom>
            <a:avLst/>
            <a:gdLst>
              <a:gd name="T0" fmla="*/ 0 w 658"/>
              <a:gd name="T1" fmla="*/ 0 h 436"/>
              <a:gd name="T2" fmla="*/ 2147483647 w 658"/>
              <a:gd name="T3" fmla="*/ 2147483647 h 436"/>
              <a:gd name="T4" fmla="*/ 2147483647 w 658"/>
              <a:gd name="T5" fmla="*/ 2147483647 h 436"/>
              <a:gd name="T6" fmla="*/ 0 60000 65536"/>
              <a:gd name="T7" fmla="*/ 0 60000 65536"/>
              <a:gd name="T8" fmla="*/ 0 60000 65536"/>
              <a:gd name="T9" fmla="*/ 0 w 658"/>
              <a:gd name="T10" fmla="*/ 0 h 436"/>
              <a:gd name="T11" fmla="*/ 658 w 658"/>
              <a:gd name="T12" fmla="*/ 436 h 4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8" h="436">
                <a:moveTo>
                  <a:pt x="0" y="0"/>
                </a:moveTo>
                <a:cubicBezTo>
                  <a:pt x="252" y="0"/>
                  <a:pt x="504" y="0"/>
                  <a:pt x="581" y="73"/>
                </a:cubicBezTo>
                <a:cubicBezTo>
                  <a:pt x="658" y="146"/>
                  <a:pt x="559" y="291"/>
                  <a:pt x="460" y="436"/>
                </a:cubicBezTo>
              </a:path>
            </a:pathLst>
          </a:custGeom>
          <a:noFill/>
          <a:ln w="50800">
            <a:solidFill>
              <a:srgbClr val="009900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>
            <a:off x="5334000" y="4389438"/>
            <a:ext cx="652463" cy="614362"/>
          </a:xfrm>
          <a:prstGeom prst="line">
            <a:avLst/>
          </a:prstGeom>
          <a:noFill/>
          <a:ln w="50800">
            <a:solidFill>
              <a:srgbClr val="009900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Box 35"/>
          <p:cNvSpPr txBox="1">
            <a:spLocks noChangeArrowheads="1"/>
          </p:cNvSpPr>
          <p:nvPr/>
        </p:nvSpPr>
        <p:spPr bwMode="auto">
          <a:xfrm>
            <a:off x="533400" y="4038600"/>
            <a:ext cx="3733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Node 2 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may prefer</a:t>
            </a:r>
            <a:br>
              <a:rPr lang="en-US" sz="2800" dirty="0" smtClean="0">
                <a:solidFill>
                  <a:srgbClr val="008000"/>
                </a:solidFill>
                <a:latin typeface="Times New Roman" charset="0"/>
                <a:cs typeface="Times New Roman" charset="0"/>
              </a:rPr>
            </a:br>
            <a:r>
              <a:rPr lang="en-US" sz="2800" dirty="0" smtClean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ja-JP" alt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“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2, 3, 1</a:t>
            </a:r>
            <a:r>
              <a:rPr lang="ja-JP" alt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”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 over </a:t>
            </a:r>
            <a:r>
              <a:rPr lang="ja-JP" alt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“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2, 1</a:t>
            </a:r>
            <a:r>
              <a:rPr lang="ja-JP" alt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”</a:t>
            </a:r>
            <a:endParaRPr lang="en-US" sz="2800" dirty="0">
              <a:solidFill>
                <a:srgbClr val="008000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2141538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b="0" dirty="0" smtClean="0">
                <a:ea typeface="ＭＳ Ｐゴシック" charset="0"/>
                <a:cs typeface="ＭＳ Ｐゴシック" charset="0"/>
              </a:rPr>
              <a:t>Key idea: advertise the entire path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Distance vector: send </a:t>
            </a:r>
            <a:r>
              <a:rPr lang="en-US" b="0" i="1" dirty="0" smtClean="0">
                <a:ea typeface="ＭＳ Ｐゴシック" charset="0"/>
              </a:rPr>
              <a:t>distance metric</a:t>
            </a:r>
            <a:r>
              <a:rPr lang="en-US" b="0" dirty="0" smtClean="0">
                <a:ea typeface="ＭＳ Ｐゴシック" charset="0"/>
              </a:rPr>
              <a:t> per </a:t>
            </a:r>
            <a:r>
              <a:rPr lang="en-US" b="0" dirty="0" err="1" smtClean="0">
                <a:ea typeface="ＭＳ Ｐゴシック" charset="0"/>
              </a:rPr>
              <a:t>dest</a:t>
            </a:r>
            <a:r>
              <a:rPr lang="en-US" b="0" dirty="0" smtClean="0">
                <a:ea typeface="ＭＳ Ｐゴシック" charset="0"/>
              </a:rPr>
              <a:t> d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Path vector: send the </a:t>
            </a:r>
            <a:r>
              <a:rPr lang="en-US" b="0" i="1" dirty="0" smtClean="0">
                <a:ea typeface="ＭＳ Ｐゴシック" charset="0"/>
              </a:rPr>
              <a:t>entire path</a:t>
            </a:r>
            <a:r>
              <a:rPr lang="en-US" b="0" dirty="0" smtClean="0">
                <a:ea typeface="ＭＳ Ｐゴシック" charset="0"/>
              </a:rPr>
              <a:t> for each </a:t>
            </a:r>
            <a:r>
              <a:rPr lang="en-US" b="0" dirty="0" err="1" smtClean="0">
                <a:ea typeface="ＭＳ Ｐゴシック" charset="0"/>
              </a:rPr>
              <a:t>dest</a:t>
            </a:r>
            <a:r>
              <a:rPr lang="en-US" b="0" dirty="0" smtClean="0">
                <a:ea typeface="ＭＳ Ｐゴシック" charset="0"/>
              </a:rPr>
              <a:t> d</a:t>
            </a:r>
            <a:endParaRPr lang="en-US" b="0" dirty="0">
              <a:ea typeface="ＭＳ Ｐゴシック" charset="0"/>
            </a:endParaRPr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420688" y="3805238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3" name="Photo Editor Photo" r:id="rId4" imgW="1905266" imgH="1390844" progId="MSPhotoEd.3">
                  <p:embed/>
                </p:oleObj>
              </mc:Choice>
              <mc:Fallback>
                <p:oleObj name="Photo Editor Photo" r:id="rId4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3805238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557338" y="45624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Times New Roman" charset="0"/>
              </a:rPr>
              <a:t>3</a:t>
            </a:r>
            <a:endParaRPr lang="en-US" sz="1600" b="0" dirty="0">
              <a:latin typeface="Times New Roman" charset="0"/>
            </a:endParaRP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 flipV="1">
            <a:off x="6084888" y="5081588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4867275" y="4433888"/>
            <a:ext cx="1290638" cy="1098550"/>
            <a:chOff x="2193" y="3325"/>
            <a:chExt cx="813" cy="692"/>
          </a:xfrm>
        </p:grpSpPr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4" name="Photo Editor Photo" r:id="rId6" imgW="1905266" imgH="1390844" progId="MSPhotoEd.3">
                    <p:embed/>
                  </p:oleObj>
                </mc:Choice>
                <mc:Fallback>
                  <p:oleObj name="Photo Editor Photo" r:id="rId6" imgW="1905266" imgH="1390844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2507" y="350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latin typeface="Times New Roman" charset="0"/>
                </a:rPr>
                <a:t>2</a:t>
              </a:r>
            </a:p>
          </p:txBody>
        </p:sp>
      </p:grp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2852738" y="5060950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8040688" y="4583113"/>
          <a:ext cx="8334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5" name="Photo Editor Photo" r:id="rId7" imgW="1905266" imgH="1390844" progId="MSPhotoEd.3">
                  <p:embed/>
                </p:oleObj>
              </mc:Choice>
              <mc:Fallback>
                <p:oleObj name="Photo Editor Photo" r:id="rId7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4583113"/>
                        <a:ext cx="83343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12"/>
          <p:cNvSpPr>
            <a:spLocks noChangeShapeType="1"/>
          </p:cNvSpPr>
          <p:nvPr/>
        </p:nvSpPr>
        <p:spPr bwMode="auto">
          <a:xfrm flipH="1" flipV="1">
            <a:off x="8435975" y="5192713"/>
            <a:ext cx="0" cy="4000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8315325" y="471011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Times New Roman" charset="0"/>
              </a:rPr>
              <a:t>1</a:t>
            </a:r>
            <a:endParaRPr lang="en-US" sz="1600" b="0" dirty="0">
              <a:latin typeface="Times New Roman" charset="0"/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8281988" y="5500688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800">
                <a:latin typeface="Times New Roman" charset="0"/>
              </a:rPr>
              <a:t>d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3213100" y="4298950"/>
            <a:ext cx="17860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ja-JP" altLang="en-US" dirty="0">
                <a:solidFill>
                  <a:srgbClr val="FF0000"/>
                </a:solidFill>
                <a:latin typeface="Times New Roman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d: path </a:t>
            </a:r>
            <a:r>
              <a:rPr lang="en-US" dirty="0" smtClean="0">
                <a:solidFill>
                  <a:srgbClr val="FF0000"/>
                </a:solidFill>
                <a:latin typeface="Times New Roman" charset="0"/>
              </a:rPr>
              <a:t>(2,1)</a:t>
            </a:r>
            <a:r>
              <a:rPr lang="ja-JP" altLang="en-US" dirty="0">
                <a:solidFill>
                  <a:srgbClr val="FF0000"/>
                </a:solidFill>
                <a:latin typeface="Times New Roman" charset="0"/>
              </a:rPr>
              <a:t>”</a:t>
            </a:r>
            <a:endParaRPr lang="en-US" b="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H="1">
            <a:off x="2928938" y="4752975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250159" y="4300538"/>
            <a:ext cx="15937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  <a:latin typeface="Times New Roman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d: path </a:t>
            </a:r>
            <a:r>
              <a:rPr lang="en-US" dirty="0" smtClean="0">
                <a:solidFill>
                  <a:srgbClr val="FF0000"/>
                </a:solidFill>
                <a:latin typeface="Times New Roman" charset="0"/>
              </a:rPr>
              <a:t>(1)</a:t>
            </a:r>
            <a:r>
              <a:rPr lang="ja-JP" altLang="en-US" dirty="0">
                <a:solidFill>
                  <a:srgbClr val="FF0000"/>
                </a:solidFill>
                <a:latin typeface="Times New Roman" charset="0"/>
              </a:rPr>
              <a:t>”</a:t>
            </a:r>
            <a:endParaRPr lang="en-US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6051550" y="4756150"/>
            <a:ext cx="21463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3187700" y="5157788"/>
            <a:ext cx="1287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3333FF"/>
                </a:solidFill>
                <a:latin typeface="Times New Roman" charset="0"/>
              </a:rPr>
              <a:t>data traffic</a:t>
            </a: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6426200" y="5187950"/>
            <a:ext cx="1287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3333FF"/>
                </a:solidFill>
                <a:latin typeface="Times New Roman" charset="0"/>
              </a:rPr>
              <a:t>data traffic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73162"/>
          </a:xfrm>
        </p:spPr>
        <p:txBody>
          <a:bodyPr/>
          <a:lstStyle/>
          <a:p>
            <a:pPr algn="ctr"/>
            <a:r>
              <a:rPr lang="en-US" dirty="0" smtClean="0"/>
              <a:t>Differences between BGP and DV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(2) path-vector routing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2" grpId="0"/>
      <p:bldP spid="23" grpId="0" animBg="1"/>
      <p:bldP spid="27" grpId="0" animBg="1"/>
      <p:bldP spid="29" grpId="0" animBg="1"/>
      <p:bldP spid="30" grpId="0"/>
      <p:bldP spid="31" grpId="0"/>
      <p:bldP spid="32" grpId="0"/>
      <p:bldP spid="33" grpId="0" animBg="1"/>
      <p:bldP spid="34" grpId="0"/>
      <p:bldP spid="35" grpId="0" animBg="1"/>
      <p:bldP spid="36" grpId="0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2141538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b="0" dirty="0" smtClean="0">
                <a:ea typeface="ＭＳ Ｐゴシック" charset="0"/>
                <a:cs typeface="ＭＳ Ｐゴシック" charset="0"/>
              </a:rPr>
              <a:t>Key idea: advertise the entire path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Distance vector: send </a:t>
            </a:r>
            <a:r>
              <a:rPr lang="en-US" b="0" i="1" dirty="0" smtClean="0">
                <a:ea typeface="ＭＳ Ｐゴシック" charset="0"/>
              </a:rPr>
              <a:t>distance metric</a:t>
            </a:r>
            <a:r>
              <a:rPr lang="en-US" b="0" dirty="0" smtClean="0">
                <a:ea typeface="ＭＳ Ｐゴシック" charset="0"/>
              </a:rPr>
              <a:t> per destination</a:t>
            </a:r>
            <a:endParaRPr lang="en-US" b="0" i="1" dirty="0" smtClean="0">
              <a:ea typeface="ＭＳ Ｐゴシック" charset="0"/>
            </a:endParaRPr>
          </a:p>
          <a:p>
            <a:pPr lvl="1"/>
            <a:r>
              <a:rPr lang="en-US" b="0" dirty="0" smtClean="0">
                <a:ea typeface="ＭＳ Ｐゴシック" charset="0"/>
              </a:rPr>
              <a:t>Path vector: send the </a:t>
            </a:r>
            <a:r>
              <a:rPr lang="en-US" b="0" i="1" dirty="0" smtClean="0">
                <a:ea typeface="ＭＳ Ｐゴシック" charset="0"/>
              </a:rPr>
              <a:t>entire path</a:t>
            </a:r>
            <a:r>
              <a:rPr lang="en-US" b="0" dirty="0" smtClean="0">
                <a:ea typeface="ＭＳ Ｐゴシック" charset="0"/>
              </a:rPr>
              <a:t> for each destination</a:t>
            </a:r>
            <a:endParaRPr lang="en-US" b="0" i="1" dirty="0" smtClean="0">
              <a:ea typeface="ＭＳ Ｐゴシック" charset="0"/>
            </a:endParaRPr>
          </a:p>
          <a:p>
            <a:pPr lvl="1"/>
            <a:endParaRPr lang="en-US" b="0" dirty="0">
              <a:ea typeface="ＭＳ Ｐゴシック" charset="0"/>
            </a:endParaRPr>
          </a:p>
          <a:p>
            <a:r>
              <a:rPr lang="en-US" b="0" dirty="0" smtClean="0">
                <a:ea typeface="ＭＳ Ｐゴシック" charset="0"/>
              </a:rPr>
              <a:t>Benefits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loop avoidance is easy 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73162"/>
          </a:xfrm>
        </p:spPr>
        <p:txBody>
          <a:bodyPr/>
          <a:lstStyle/>
          <a:p>
            <a:pPr algn="ctr"/>
            <a:r>
              <a:rPr lang="en-US" dirty="0" smtClean="0"/>
              <a:t>Differences between BGP and DV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(2) path-vector routing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7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Loop Detection w/ Path-Vector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7"/>
            <a:ext cx="8458200" cy="2862263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Node can easily detect a loop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Look for its own node identifier in the path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Node can simply discard paths with loops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node 1 sees itself in the path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3, 2, 1</a:t>
            </a:r>
            <a:r>
              <a:rPr lang="ja-JP" altLang="en-US" dirty="0" smtClean="0">
                <a:latin typeface="Arial" charset="0"/>
                <a:ea typeface="Arial" charset="0"/>
                <a:cs typeface="Arial" charset="0"/>
              </a:rPr>
              <a:t>”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E.g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., node 1 simply discards the advertisement</a:t>
            </a: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>
            <p:extLst/>
          </p:nvPr>
        </p:nvGraphicFramePr>
        <p:xfrm>
          <a:off x="228600" y="4210050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7" name="Photo Editor Photo" r:id="rId4" imgW="1905266" imgH="1390844" progId="MSPhotoEd.3">
                  <p:embed/>
                </p:oleObj>
              </mc:Choice>
              <mc:Fallback>
                <p:oleObj name="Photo Editor Photo" r:id="rId4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10050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 Box 5"/>
          <p:cNvSpPr txBox="1">
            <a:spLocks noChangeArrowheads="1"/>
          </p:cNvSpPr>
          <p:nvPr/>
        </p:nvSpPr>
        <p:spPr bwMode="auto">
          <a:xfrm>
            <a:off x="1365250" y="496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>
                <a:latin typeface="Times New Roman" charset="0"/>
              </a:rPr>
              <a:t>3</a:t>
            </a:r>
            <a:endParaRPr lang="en-US" sz="1600" b="0">
              <a:latin typeface="Times New Roman" charset="0"/>
            </a:endParaRPr>
          </a:p>
        </p:txBody>
      </p:sp>
      <p:grpSp>
        <p:nvGrpSpPr>
          <p:cNvPr id="55305" name="Group 6"/>
          <p:cNvGrpSpPr>
            <a:grpSpLocks/>
          </p:cNvGrpSpPr>
          <p:nvPr/>
        </p:nvGrpSpPr>
        <p:grpSpPr bwMode="auto">
          <a:xfrm>
            <a:off x="4675187" y="4838700"/>
            <a:ext cx="1290638" cy="1098550"/>
            <a:chOff x="2193" y="3325"/>
            <a:chExt cx="813" cy="692"/>
          </a:xfrm>
        </p:grpSpPr>
        <p:graphicFrame>
          <p:nvGraphicFramePr>
            <p:cNvPr id="55300" name="Object 4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08" name="Photo Editor Photo" r:id="rId6" imgW="1905266" imgH="1390844" progId="MSPhotoEd.3">
                    <p:embed/>
                  </p:oleObj>
                </mc:Choice>
                <mc:Fallback>
                  <p:oleObj name="Photo Editor Photo" r:id="rId6" imgW="1905266" imgH="1390844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3" name="Text Box 8"/>
            <p:cNvSpPr txBox="1">
              <a:spLocks noChangeArrowheads="1"/>
            </p:cNvSpPr>
            <p:nvPr/>
          </p:nvSpPr>
          <p:spPr bwMode="auto">
            <a:xfrm>
              <a:off x="2507" y="35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>
                  <a:latin typeface="Times New Roman" charset="0"/>
                </a:rPr>
                <a:t>2</a:t>
              </a:r>
            </a:p>
          </p:txBody>
        </p:sp>
      </p:grpSp>
      <p:graphicFrame>
        <p:nvGraphicFramePr>
          <p:cNvPr id="55299" name="Object 3"/>
          <p:cNvGraphicFramePr>
            <a:graphicFrameLocks noChangeAspect="1"/>
          </p:cNvGraphicFramePr>
          <p:nvPr>
            <p:extLst/>
          </p:nvPr>
        </p:nvGraphicFramePr>
        <p:xfrm>
          <a:off x="7848600" y="4987925"/>
          <a:ext cx="8334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9" name="Photo Editor Photo" r:id="rId7" imgW="1905266" imgH="1390844" progId="MSPhotoEd.3">
                  <p:embed/>
                </p:oleObj>
              </mc:Choice>
              <mc:Fallback>
                <p:oleObj name="Photo Editor Photo" r:id="rId7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987925"/>
                        <a:ext cx="83343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123237" y="5165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latin typeface="Times New Roman" charset="0"/>
              </a:rPr>
              <a:t>1</a:t>
            </a:r>
            <a:endParaRPr lang="en-US" sz="1600" b="0" dirty="0">
              <a:latin typeface="Times New Roman" charset="0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3021012" y="4703763"/>
            <a:ext cx="177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ja-JP" altLang="en-US">
                <a:solidFill>
                  <a:srgbClr val="FF0000"/>
                </a:solidFill>
                <a:latin typeface="Times New Roman" charset="0"/>
              </a:rPr>
              <a:t>“</a:t>
            </a:r>
            <a:r>
              <a:rPr lang="en-US">
                <a:solidFill>
                  <a:srgbClr val="FF0000"/>
                </a:solidFill>
                <a:latin typeface="Times New Roman" charset="0"/>
              </a:rPr>
              <a:t>d: path (2,1)</a:t>
            </a:r>
            <a:r>
              <a:rPr lang="ja-JP" altLang="en-US">
                <a:solidFill>
                  <a:srgbClr val="FF0000"/>
                </a:solidFill>
                <a:latin typeface="Times New Roman" charset="0"/>
              </a:rPr>
              <a:t>”</a:t>
            </a:r>
            <a:endParaRPr lang="en-US" b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H="1">
            <a:off x="2736850" y="5157788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6130925" y="4705350"/>
            <a:ext cx="158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  <a:latin typeface="Times New Roman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d: path (1)</a:t>
            </a:r>
            <a:r>
              <a:rPr lang="ja-JP" altLang="en-US" dirty="0">
                <a:solidFill>
                  <a:srgbClr val="FF0000"/>
                </a:solidFill>
                <a:latin typeface="Times New Roman" charset="0"/>
              </a:rPr>
              <a:t>”</a:t>
            </a:r>
            <a:endParaRPr lang="en-US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 flipH="1">
            <a:off x="5859462" y="5160963"/>
            <a:ext cx="21463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Freeform 15"/>
          <p:cNvSpPr>
            <a:spLocks/>
          </p:cNvSpPr>
          <p:nvPr/>
        </p:nvSpPr>
        <p:spPr bwMode="auto">
          <a:xfrm>
            <a:off x="687387" y="5618163"/>
            <a:ext cx="8166100" cy="903287"/>
          </a:xfrm>
          <a:custGeom>
            <a:avLst/>
            <a:gdLst>
              <a:gd name="T0" fmla="*/ 922377188 w 5144"/>
              <a:gd name="T1" fmla="*/ 488910042 h 569"/>
              <a:gd name="T2" fmla="*/ 1716227200 w 5144"/>
              <a:gd name="T3" fmla="*/ 1280238666 h 569"/>
              <a:gd name="T4" fmla="*/ 2147483647 w 5144"/>
              <a:gd name="T5" fmla="*/ 1219754950 h 569"/>
              <a:gd name="T6" fmla="*/ 2147483647 w 5144"/>
              <a:gd name="T7" fmla="*/ 0 h 569"/>
              <a:gd name="T8" fmla="*/ 0 60000 65536"/>
              <a:gd name="T9" fmla="*/ 0 60000 65536"/>
              <a:gd name="T10" fmla="*/ 0 60000 65536"/>
              <a:gd name="T11" fmla="*/ 0 60000 65536"/>
              <a:gd name="T12" fmla="*/ 0 w 5144"/>
              <a:gd name="T13" fmla="*/ 0 h 569"/>
              <a:gd name="T14" fmla="*/ 5144 w 5144"/>
              <a:gd name="T15" fmla="*/ 569 h 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44" h="569">
                <a:moveTo>
                  <a:pt x="366" y="194"/>
                </a:moveTo>
                <a:cubicBezTo>
                  <a:pt x="183" y="327"/>
                  <a:pt x="0" y="460"/>
                  <a:pt x="681" y="508"/>
                </a:cubicBezTo>
                <a:cubicBezTo>
                  <a:pt x="1362" y="556"/>
                  <a:pt x="3766" y="569"/>
                  <a:pt x="4455" y="484"/>
                </a:cubicBezTo>
                <a:cubicBezTo>
                  <a:pt x="5144" y="399"/>
                  <a:pt x="4981" y="199"/>
                  <a:pt x="4818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841750" y="6078538"/>
            <a:ext cx="196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ja-JP" altLang="en-US">
                <a:solidFill>
                  <a:srgbClr val="FF0000"/>
                </a:solidFill>
                <a:latin typeface="Times New Roman" charset="0"/>
              </a:rPr>
              <a:t>“</a:t>
            </a:r>
            <a:r>
              <a:rPr lang="en-US">
                <a:solidFill>
                  <a:srgbClr val="FF0000"/>
                </a:solidFill>
                <a:latin typeface="Times New Roman" charset="0"/>
              </a:rPr>
              <a:t>d: path (3,2,1)</a:t>
            </a:r>
            <a:r>
              <a:rPr lang="ja-JP" altLang="en-US">
                <a:solidFill>
                  <a:srgbClr val="FF0000"/>
                </a:solidFill>
                <a:latin typeface="Times New Roman" charset="0"/>
              </a:rPr>
              <a:t>”</a:t>
            </a:r>
            <a:endParaRPr lang="en-US" b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63000" y="51054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8534400" y="5334000"/>
            <a:ext cx="2286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636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/>
      <p:bldP spid="55306" grpId="0"/>
      <p:bldP spid="55307" grpId="0"/>
      <p:bldP spid="55308" grpId="0" animBg="1"/>
      <p:bldP spid="55309" grpId="0"/>
      <p:bldP spid="55310" grpId="0" animBg="1"/>
      <p:bldP spid="55311" grpId="0" animBg="1"/>
      <p:bldP spid="55312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2141538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b="0" dirty="0" smtClean="0">
                <a:ea typeface="ＭＳ Ｐゴシック" charset="0"/>
                <a:cs typeface="ＭＳ Ｐゴシック" charset="0"/>
              </a:rPr>
              <a:t>Key idea: advertise the entire path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Distance vector: send </a:t>
            </a:r>
            <a:r>
              <a:rPr lang="en-US" b="0" i="1" dirty="0" smtClean="0">
                <a:ea typeface="ＭＳ Ｐゴシック" charset="0"/>
              </a:rPr>
              <a:t>distance metric</a:t>
            </a:r>
            <a:r>
              <a:rPr lang="en-US" b="0" dirty="0" smtClean="0">
                <a:ea typeface="ＭＳ Ｐゴシック" charset="0"/>
              </a:rPr>
              <a:t> per destination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Path vector: send the </a:t>
            </a:r>
            <a:r>
              <a:rPr lang="en-US" b="0" i="1" dirty="0" smtClean="0">
                <a:ea typeface="ＭＳ Ｐゴシック" charset="0"/>
              </a:rPr>
              <a:t>entire path</a:t>
            </a:r>
            <a:r>
              <a:rPr lang="en-US" b="0" dirty="0" smtClean="0">
                <a:ea typeface="ＭＳ Ｐゴシック" charset="0"/>
              </a:rPr>
              <a:t> for each destination</a:t>
            </a:r>
          </a:p>
          <a:p>
            <a:pPr lvl="1"/>
            <a:endParaRPr lang="en-US" b="0" dirty="0">
              <a:ea typeface="ＭＳ Ｐゴシック" charset="0"/>
            </a:endParaRPr>
          </a:p>
          <a:p>
            <a:r>
              <a:rPr lang="en-US" b="0" dirty="0" smtClean="0">
                <a:ea typeface="ＭＳ Ｐゴシック" charset="0"/>
              </a:rPr>
              <a:t>Benefits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loop avoidance is easy 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flexible policies based on entire path</a:t>
            </a:r>
          </a:p>
          <a:p>
            <a:pPr lvl="2"/>
            <a:r>
              <a:rPr lang="en-US" b="0" dirty="0" smtClean="0">
                <a:ea typeface="ＭＳ Ｐゴシック" charset="0"/>
              </a:rPr>
              <a:t>E.g., avoid certain countries or providers</a:t>
            </a:r>
            <a:endParaRPr lang="en-US" b="0" dirty="0">
              <a:ea typeface="ＭＳ Ｐゴシック" charset="0"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73162"/>
          </a:xfrm>
        </p:spPr>
        <p:txBody>
          <a:bodyPr/>
          <a:lstStyle/>
          <a:p>
            <a:pPr algn="ctr"/>
            <a:r>
              <a:rPr lang="en-US" dirty="0" smtClean="0"/>
              <a:t>Differences between BGP an</a:t>
            </a:r>
            <a:r>
              <a:rPr lang="en-US" dirty="0" smtClean="0">
                <a:solidFill>
                  <a:srgbClr val="000000"/>
                </a:solidFill>
              </a:rPr>
              <a:t>d DV </a:t>
            </a: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(2) path-vector routing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2141538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b="0" dirty="0" smtClean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b="0" dirty="0" smtClean="0">
                <a:latin typeface="Arial" charset="0"/>
                <a:cs typeface="Arial" charset="0"/>
                <a:sym typeface="Wingdings"/>
              </a:rPr>
              <a:t>reachability is not guaranteed even if graph is connected</a:t>
            </a:r>
          </a:p>
          <a:p>
            <a:pPr marL="0" indent="0">
              <a:buNone/>
            </a:pPr>
            <a:endParaRPr lang="en-US" b="0" dirty="0" smtClean="0">
              <a:ea typeface="ＭＳ Ｐゴシック" charset="0"/>
            </a:endParaRPr>
          </a:p>
          <a:p>
            <a:endParaRPr lang="en-US" b="0" dirty="0">
              <a:ea typeface="ＭＳ Ｐゴシック" charset="0"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73162"/>
          </a:xfrm>
        </p:spPr>
        <p:txBody>
          <a:bodyPr/>
          <a:lstStyle/>
          <a:p>
            <a:pPr algn="ctr"/>
            <a:r>
              <a:rPr lang="en-US" dirty="0" smtClean="0"/>
              <a:t>Differences between BGP and DV </a:t>
            </a:r>
            <a:br>
              <a:rPr lang="en-US" dirty="0" smtClean="0"/>
            </a:br>
            <a:r>
              <a:rPr lang="en-US" dirty="0" smtClean="0"/>
              <a:t>(3) </a:t>
            </a:r>
            <a:r>
              <a:rPr lang="en-US" dirty="0" smtClean="0">
                <a:solidFill>
                  <a:srgbClr val="0000FF"/>
                </a:solidFill>
              </a:rPr>
              <a:t>Selective route advertisement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76400" y="4267200"/>
            <a:ext cx="3087223" cy="1981200"/>
            <a:chOff x="2850494" y="3810000"/>
            <a:chExt cx="3550306" cy="24384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267200" y="5334000"/>
              <a:ext cx="8382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20506" y="5565617"/>
              <a:ext cx="868088" cy="49244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AS 2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562600" y="3810000"/>
              <a:ext cx="8382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517494" y="4041617"/>
              <a:ext cx="868088" cy="49244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AS 3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895600" y="3810000"/>
              <a:ext cx="8382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50494" y="4041617"/>
              <a:ext cx="868088" cy="49244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AS 1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953000" y="4648200"/>
              <a:ext cx="762000" cy="76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 flipV="1">
              <a:off x="3581400" y="4648200"/>
              <a:ext cx="762000" cy="838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15295" y="5048072"/>
            <a:ext cx="359019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+mn-lt"/>
              </a:rPr>
              <a:t>Example: AS#2 does not</a:t>
            </a:r>
            <a:br>
              <a:rPr lang="en-US" sz="2400" b="0" dirty="0" smtClean="0">
                <a:latin typeface="+mn-lt"/>
              </a:rPr>
            </a:br>
            <a:r>
              <a:rPr lang="en-US" sz="2400" b="0" dirty="0" smtClean="0">
                <a:latin typeface="+mn-lt"/>
              </a:rPr>
              <a:t> want to carry traffic </a:t>
            </a:r>
            <a:br>
              <a:rPr lang="en-US" sz="2400" b="0" dirty="0" smtClean="0">
                <a:latin typeface="+mn-lt"/>
              </a:rPr>
            </a:br>
            <a:r>
              <a:rPr lang="en-US" sz="2400" b="0" dirty="0" smtClean="0">
                <a:latin typeface="+mn-lt"/>
              </a:rPr>
              <a:t>between AS#1 and AS#3 </a:t>
            </a: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294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73162"/>
          </a:xfrm>
        </p:spPr>
        <p:txBody>
          <a:bodyPr/>
          <a:lstStyle/>
          <a:p>
            <a:pPr algn="ctr"/>
            <a:r>
              <a:rPr lang="en-US" dirty="0" smtClean="0"/>
              <a:t>Differences between BGP and DV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(4) BGP may </a:t>
            </a:r>
            <a:r>
              <a:rPr lang="en-US" i="1" dirty="0" smtClean="0">
                <a:solidFill>
                  <a:srgbClr val="0000FF"/>
                </a:solidFill>
              </a:rPr>
              <a:t>aggregate</a:t>
            </a:r>
            <a:r>
              <a:rPr lang="en-US" dirty="0" smtClean="0">
                <a:solidFill>
                  <a:srgbClr val="0000FF"/>
                </a:solidFill>
              </a:rPr>
              <a:t> routes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24063"/>
            <a:ext cx="8229600" cy="947737"/>
          </a:xfrm>
        </p:spPr>
        <p:txBody>
          <a:bodyPr/>
          <a:lstStyle/>
          <a:p>
            <a:r>
              <a:rPr lang="en-US" dirty="0" smtClean="0"/>
              <a:t>For scalability, BGP may aggregate routes for different prefixes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 bwMode="auto">
          <a:xfrm>
            <a:off x="3619445" y="3575030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Cloud 15"/>
          <p:cNvSpPr/>
          <p:nvPr/>
        </p:nvSpPr>
        <p:spPr bwMode="auto">
          <a:xfrm>
            <a:off x="2705045" y="5022830"/>
            <a:ext cx="2133600" cy="1066800"/>
          </a:xfrm>
          <a:prstGeom prst="cloud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LBL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Cloud 16"/>
          <p:cNvSpPr/>
          <p:nvPr/>
        </p:nvSpPr>
        <p:spPr bwMode="auto">
          <a:xfrm>
            <a:off x="5067245" y="5022830"/>
            <a:ext cx="2133600" cy="106680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UCB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905000" y="41218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flipH="1">
            <a:off x="4229045" y="4718030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372045" y="4641830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Freeform 21"/>
          <p:cNvSpPr/>
          <p:nvPr/>
        </p:nvSpPr>
        <p:spPr>
          <a:xfrm>
            <a:off x="1898009" y="3931773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Arrow 22"/>
          <p:cNvSpPr/>
          <p:nvPr/>
        </p:nvSpPr>
        <p:spPr bwMode="auto">
          <a:xfrm rot="10800000">
            <a:off x="2095445" y="3651229"/>
            <a:ext cx="1524000" cy="152400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8800" y="3282237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a.*.*.* is this way</a:t>
            </a:r>
            <a:endParaRPr lang="en-US" b="0" dirty="0">
              <a:latin typeface="+mn-lt"/>
            </a:endParaRPr>
          </a:p>
        </p:txBody>
      </p:sp>
      <p:sp>
        <p:nvSpPr>
          <p:cNvPr id="25" name="Cloud 24"/>
          <p:cNvSpPr/>
          <p:nvPr/>
        </p:nvSpPr>
        <p:spPr bwMode="auto">
          <a:xfrm>
            <a:off x="6972245" y="4291947"/>
            <a:ext cx="1447800" cy="99060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6" name="Straight Connector 25"/>
          <p:cNvCxnSpPr>
            <a:endCxn id="25" idx="2"/>
          </p:cNvCxnSpPr>
          <p:nvPr/>
        </p:nvCxnSpPr>
        <p:spPr bwMode="auto">
          <a:xfrm>
            <a:off x="6210245" y="4215747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726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4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Engagement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is confusing, but not deep.</a:t>
            </a:r>
          </a:p>
          <a:p>
            <a:endParaRPr lang="en-US" dirty="0"/>
          </a:p>
          <a:p>
            <a:r>
              <a:rPr lang="en-US" dirty="0" smtClean="0"/>
              <a:t>Ask questions if you are confused, or yell “help!”</a:t>
            </a:r>
          </a:p>
          <a:p>
            <a:endParaRPr lang="en-US" dirty="0"/>
          </a:p>
          <a:p>
            <a:r>
              <a:rPr lang="en-US" dirty="0" smtClean="0"/>
              <a:t>I have limited myself to 70 slides today to make time for </a:t>
            </a:r>
            <a:r>
              <a:rPr lang="en-US" b="1" i="1" dirty="0" smtClean="0"/>
              <a:t>clarifying</a:t>
            </a:r>
            <a:r>
              <a:rPr lang="en-US" dirty="0" smtClean="0"/>
              <a:t> questions</a:t>
            </a:r>
            <a:r>
              <a:rPr lang="is-IS" dirty="0" smtClean="0"/>
              <a:t>….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40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of BGP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Start with two things we know about:</a:t>
            </a:r>
          </a:p>
          <a:p>
            <a:pPr lvl="1"/>
            <a:r>
              <a:rPr lang="en-US" b="1" dirty="0" smtClean="0"/>
              <a:t>Path-vector</a:t>
            </a:r>
            <a:r>
              <a:rPr lang="en-US" dirty="0" smtClean="0"/>
              <a:t> (needed for loop-freeness)</a:t>
            </a:r>
          </a:p>
          <a:p>
            <a:pPr lvl="1"/>
            <a:r>
              <a:rPr lang="en-US" b="1" dirty="0" smtClean="0"/>
              <a:t>Aggregation</a:t>
            </a:r>
            <a:r>
              <a:rPr lang="en-US" dirty="0" smtClean="0"/>
              <a:t> (needed for scaling)</a:t>
            </a:r>
          </a:p>
          <a:p>
            <a:pPr lvl="1"/>
            <a:endParaRPr lang="en-US" dirty="0"/>
          </a:p>
          <a:p>
            <a:r>
              <a:rPr lang="en-US" dirty="0" smtClean="0"/>
              <a:t>Introduce two new concepts:</a:t>
            </a:r>
          </a:p>
          <a:p>
            <a:pPr lvl="1"/>
            <a:r>
              <a:rPr lang="en-US" b="1" dirty="0" smtClean="0"/>
              <a:t>General path selection </a:t>
            </a:r>
            <a:r>
              <a:rPr lang="en-US" dirty="0" smtClean="0"/>
              <a:t>(based on arbitrary criteria)</a:t>
            </a:r>
          </a:p>
          <a:p>
            <a:pPr lvl="1"/>
            <a:r>
              <a:rPr lang="en-US" b="1" dirty="0" smtClean="0"/>
              <a:t>General path advertisement </a:t>
            </a:r>
            <a:r>
              <a:rPr lang="en-US" dirty="0" smtClean="0"/>
              <a:t>(based on arbitrary </a:t>
            </a:r>
            <a:r>
              <a:rPr lang="en-US" dirty="0"/>
              <a:t>criteria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All four are needed to make BGP work</a:t>
            </a:r>
          </a:p>
          <a:p>
            <a:pPr lvl="1"/>
            <a:r>
              <a:rPr lang="en-US" dirty="0" smtClean="0"/>
              <a:t>The first two are straightforward</a:t>
            </a:r>
          </a:p>
          <a:p>
            <a:pPr lvl="1"/>
            <a:r>
              <a:rPr lang="en-US" dirty="0" smtClean="0"/>
              <a:t>But </a:t>
            </a:r>
            <a:r>
              <a:rPr lang="en-US" dirty="0" smtClean="0"/>
              <a:t>the latter two can make your head spin</a:t>
            </a:r>
            <a:r>
              <a:rPr lang="is-IS" dirty="0" smtClean="0"/>
              <a:t>…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3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8438"/>
            <a:ext cx="8915400" cy="1173162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Helvetica" charset="0"/>
                <a:ea typeface="宋体" charset="0"/>
                <a:cs typeface="宋体" charset="0"/>
              </a:rPr>
              <a:t>Policy imposed in how routes are </a:t>
            </a:r>
            <a:r>
              <a:rPr lang="en-US" altLang="zh-CN" dirty="0" smtClean="0">
                <a:solidFill>
                  <a:srgbClr val="0000FF"/>
                </a:solidFill>
                <a:latin typeface="Helvetica" charset="0"/>
                <a:ea typeface="宋体" charset="0"/>
                <a:cs typeface="宋体" charset="0"/>
              </a:rPr>
              <a:t>selected and exported</a:t>
            </a:r>
            <a:endParaRPr lang="en-US" altLang="zh-CN" sz="3200" dirty="0">
              <a:solidFill>
                <a:srgbClr val="0000FF"/>
              </a:solidFill>
              <a:latin typeface="Helvetica" charset="0"/>
              <a:ea typeface="宋体" charset="0"/>
              <a:cs typeface="宋体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7800" y="5105400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Selection</a:t>
            </a:r>
            <a:r>
              <a:rPr lang="en-US" sz="2400" dirty="0" smtClean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Export</a:t>
            </a:r>
            <a:r>
              <a:rPr lang="en-US" sz="2400" dirty="0" smtClean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3215579"/>
            <a:ext cx="1600200" cy="899221"/>
            <a:chOff x="7620000" y="3215579"/>
            <a:chExt cx="1600200" cy="899221"/>
          </a:xfrm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blah blah</a:t>
              </a:r>
              <a:endParaRPr lang="en-US" sz="1400" dirty="0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743075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4800" y="2667000"/>
            <a:ext cx="7848600" cy="2286000"/>
            <a:chOff x="304800" y="2667000"/>
            <a:chExt cx="7848600" cy="2286000"/>
          </a:xfrm>
        </p:grpSpPr>
        <p:grpSp>
          <p:nvGrpSpPr>
            <p:cNvPr id="7" name="Group 6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61454" name="Line 24"/>
              <p:cNvSpPr>
                <a:spLocks noChangeShapeType="1"/>
              </p:cNvSpPr>
              <p:nvPr/>
            </p:nvSpPr>
            <p:spPr bwMode="auto">
              <a:xfrm flipH="1" flipV="1">
                <a:off x="1601788" y="3049588"/>
                <a:ext cx="1141412" cy="1508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04800" y="2667000"/>
                <a:ext cx="7848600" cy="2286000"/>
                <a:chOff x="304800" y="2667000"/>
                <a:chExt cx="7848600" cy="2286000"/>
              </a:xfrm>
            </p:grpSpPr>
            <p:sp>
              <p:nvSpPr>
                <p:cNvPr id="1979395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2057400" y="2667000"/>
                  <a:ext cx="3962400" cy="1981200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1979408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304800" y="2667000"/>
                  <a:ext cx="1600200" cy="836613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6144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5562600" y="3201988"/>
                  <a:ext cx="990600" cy="228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448" name="Line 18"/>
                <p:cNvSpPr>
                  <a:spLocks noChangeShapeType="1"/>
                </p:cNvSpPr>
                <p:nvPr/>
              </p:nvSpPr>
              <p:spPr bwMode="auto">
                <a:xfrm>
                  <a:off x="5562600" y="3582988"/>
                  <a:ext cx="1143000" cy="914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414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6477000" y="4116388"/>
                  <a:ext cx="1600200" cy="836612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1979415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6553200" y="2822575"/>
                  <a:ext cx="1600200" cy="836613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1979432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304800" y="3886200"/>
                  <a:ext cx="1600200" cy="836613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61470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25450" y="2833688"/>
                  <a:ext cx="1250950" cy="366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solidFill>
                        <a:srgbClr val="FF0000"/>
                      </a:solidFill>
                      <a:latin typeface="Arial" charset="0"/>
                      <a:ea typeface="宋体" charset="0"/>
                      <a:cs typeface="宋体" charset="0"/>
                    </a:rPr>
                    <a:t>Customer</a:t>
                  </a:r>
                </a:p>
              </p:txBody>
            </p:sp>
            <p:sp>
              <p:nvSpPr>
                <p:cNvPr id="6147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49250" y="4114800"/>
                  <a:ext cx="1403350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solidFill>
                        <a:srgbClr val="FF0000"/>
                      </a:solidFill>
                      <a:latin typeface="Arial" charset="0"/>
                      <a:ea typeface="宋体" charset="0"/>
                      <a:cs typeface="宋体" charset="0"/>
                    </a:rPr>
                    <a:t>Competitor</a:t>
                  </a:r>
                </a:p>
              </p:txBody>
            </p:sp>
            <p:sp>
              <p:nvSpPr>
                <p:cNvPr id="61472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7162800" y="2971800"/>
                  <a:ext cx="31304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CN" sz="1800" dirty="0" smtClean="0">
                      <a:solidFill>
                        <a:srgbClr val="FF0000"/>
                      </a:solidFill>
                      <a:latin typeface="Arial" charset="0"/>
                      <a:ea typeface="宋体" charset="0"/>
                      <a:cs typeface="宋体" charset="0"/>
                    </a:rPr>
                    <a:t>1</a:t>
                  </a:r>
                  <a:endParaRPr lang="en-US" altLang="zh-CN" sz="1800" dirty="0">
                    <a:solidFill>
                      <a:srgbClr val="FF0000"/>
                    </a:solidFill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7086600" y="4278868"/>
                  <a:ext cx="31304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CN" sz="1800" dirty="0" smtClean="0">
                      <a:solidFill>
                        <a:srgbClr val="FF0000"/>
                      </a:solidFill>
                      <a:latin typeface="Arial" charset="0"/>
                      <a:ea typeface="宋体" charset="0"/>
                      <a:cs typeface="宋体" charset="0"/>
                    </a:rPr>
                    <a:t>5</a:t>
                  </a:r>
                  <a:endParaRPr lang="en-US" altLang="zh-CN" sz="1800" dirty="0">
                    <a:solidFill>
                      <a:srgbClr val="FF0000"/>
                    </a:solidFill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</p:grpSp>
          <p:sp>
            <p:nvSpPr>
              <p:cNvPr id="61468" name="Line 41"/>
              <p:cNvSpPr>
                <a:spLocks noChangeShapeType="1"/>
              </p:cNvSpPr>
              <p:nvPr/>
            </p:nvSpPr>
            <p:spPr bwMode="auto">
              <a:xfrm flipH="1">
                <a:off x="1600200" y="4038600"/>
                <a:ext cx="10668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" name="Text Box 45"/>
            <p:cNvSpPr txBox="1">
              <a:spLocks noChangeArrowheads="1"/>
            </p:cNvSpPr>
            <p:nvPr/>
          </p:nvSpPr>
          <p:spPr bwMode="auto">
            <a:xfrm>
              <a:off x="3757822" y="35930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CN" sz="1800" dirty="0" smtClean="0">
                  <a:solidFill>
                    <a:srgbClr val="FF0000"/>
                  </a:solidFill>
                  <a:latin typeface="Arial" charset="0"/>
                  <a:ea typeface="宋体" charset="0"/>
                  <a:cs typeface="宋体" charset="0"/>
                </a:rPr>
                <a:t>10</a:t>
              </a:r>
              <a:endParaRPr lang="en-US" altLang="zh-CN" sz="1800" dirty="0">
                <a:solidFill>
                  <a:srgbClr val="FF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895600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810000"/>
            <a:ext cx="304800" cy="533400"/>
            <a:chOff x="1392" y="2688"/>
            <a:chExt cx="192" cy="336"/>
          </a:xfrm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886200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743200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657600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2133600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666875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971800"/>
            <a:ext cx="73638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38100" cmpd="sng">
            <a:solidFill>
              <a:schemeClr val="tx1"/>
            </a:solidFill>
            <a:prstDash val="dash"/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8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10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0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10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Crucial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Selection: Which path to use?</a:t>
            </a:r>
          </a:p>
          <a:p>
            <a:pPr lvl="1"/>
            <a:r>
              <a:rPr lang="en-US" dirty="0" smtClean="0"/>
              <a:t>Determines </a:t>
            </a:r>
            <a:r>
              <a:rPr lang="en-US" b="1" dirty="0" smtClean="0"/>
              <a:t>where</a:t>
            </a:r>
            <a:r>
              <a:rPr lang="en-US" dirty="0" smtClean="0"/>
              <a:t> your traffic </a:t>
            </a:r>
            <a:r>
              <a:rPr lang="en-US" b="1" i="1" dirty="0" smtClean="0">
                <a:solidFill>
                  <a:srgbClr val="FF0000"/>
                </a:solidFill>
              </a:rPr>
              <a:t>goes</a:t>
            </a:r>
          </a:p>
          <a:p>
            <a:pPr lvl="1"/>
            <a:r>
              <a:rPr lang="en-US" dirty="0" smtClean="0"/>
              <a:t>Why?  Because this involves choosing the route</a:t>
            </a:r>
            <a:r>
              <a:rPr lang="is-IS" dirty="0" smtClean="0"/>
              <a:t>….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Export: Which path to advertise?</a:t>
            </a:r>
          </a:p>
          <a:p>
            <a:pPr lvl="1"/>
            <a:r>
              <a:rPr lang="en-US" dirty="0" smtClean="0"/>
              <a:t>Determines </a:t>
            </a:r>
            <a:r>
              <a:rPr lang="en-US" b="1" dirty="0" smtClean="0"/>
              <a:t>which</a:t>
            </a:r>
            <a:r>
              <a:rPr lang="en-US" dirty="0" smtClean="0"/>
              <a:t> traffic you </a:t>
            </a:r>
            <a:r>
              <a:rPr lang="en-US" b="1" i="1" dirty="0" smtClean="0">
                <a:solidFill>
                  <a:srgbClr val="FF0000"/>
                </a:solidFill>
              </a:rPr>
              <a:t>carry</a:t>
            </a:r>
          </a:p>
          <a:p>
            <a:pPr lvl="1"/>
            <a:r>
              <a:rPr lang="en-US" dirty="0"/>
              <a:t>Why?  T</a:t>
            </a:r>
            <a:r>
              <a:rPr lang="en-US" dirty="0" smtClean="0"/>
              <a:t>his determines who can send traffic to you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4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Border Gateway Protocol (BGP)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Common 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02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u="sng" dirty="0" smtClean="0"/>
              <a:t>Selection</a:t>
            </a:r>
            <a:r>
              <a:rPr lang="en-US" dirty="0" smtClean="0"/>
              <a:t>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decreasing order of priority</a:t>
            </a:r>
          </a:p>
          <a:p>
            <a:pPr lvl="1"/>
            <a:r>
              <a:rPr lang="en-US" dirty="0" smtClean="0"/>
              <a:t>make/save money (send to customer &gt; peer &gt; provider)</a:t>
            </a:r>
          </a:p>
          <a:p>
            <a:pPr lvl="1"/>
            <a:r>
              <a:rPr lang="en-US" dirty="0" smtClean="0"/>
              <a:t>maximize performance (smallest AS path length?) </a:t>
            </a:r>
          </a:p>
          <a:p>
            <a:pPr lvl="1"/>
            <a:r>
              <a:rPr lang="en-US" dirty="0" smtClean="0"/>
              <a:t>minimize use of my network bandwidth (“hot potato”)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r>
              <a:rPr lang="en-US" b="1" i="1" dirty="0" smtClean="0"/>
              <a:t>Most important rule:</a:t>
            </a:r>
          </a:p>
          <a:p>
            <a:pPr lvl="1"/>
            <a:r>
              <a:rPr lang="en-US" dirty="0" smtClean="0"/>
              <a:t>Favor customers over peers</a:t>
            </a:r>
            <a:r>
              <a:rPr lang="is-IS" dirty="0" smtClean="0"/>
              <a:t>….</a:t>
            </a:r>
            <a:endParaRPr lang="en-US" dirty="0" smtClean="0"/>
          </a:p>
          <a:p>
            <a:pPr lvl="1"/>
            <a:r>
              <a:rPr lang="is-IS" dirty="0" smtClean="0"/>
              <a:t>….a</a:t>
            </a:r>
            <a:r>
              <a:rPr lang="en-US" dirty="0" err="1" smtClean="0"/>
              <a:t>nd</a:t>
            </a:r>
            <a:r>
              <a:rPr lang="en-US" dirty="0" smtClean="0"/>
              <a:t> peers over providers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314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u="sng" dirty="0" smtClean="0"/>
              <a:t>Export</a:t>
            </a:r>
            <a:r>
              <a:rPr lang="en-US" dirty="0" smtClean="0"/>
              <a:t> Policy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71600" y="1778001"/>
          <a:ext cx="6019800" cy="35959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09900"/>
                <a:gridCol w="3009900"/>
              </a:tblGrid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Destination</a:t>
                      </a:r>
                      <a:r>
                        <a:rPr lang="en-US" sz="2400" baseline="0" dirty="0" smtClean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Export route to…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7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Everyone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 (providers, peers, other customers)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Provider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066800" y="56388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 smtClean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-- but not required! --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</a:rPr>
              <a:t>practice!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52500" y="122238"/>
            <a:ext cx="6972300" cy="1458012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Notice that ”Customer” shows up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on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one side or another!</a:t>
            </a:r>
            <a:endParaRPr kumimoji="0" lang="en-US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006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Gao</a:t>
            </a:r>
            <a:r>
              <a:rPr lang="en-US" dirty="0" smtClean="0"/>
              <a:t>-Rexford</a:t>
            </a:r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rgbClr val="9966FF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79486" y="2971800"/>
            <a:ext cx="9542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peers</a:t>
            </a:r>
            <a:endParaRPr lang="en-US" dirty="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335114" y="1885890"/>
            <a:ext cx="15698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698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rgbClr val="9966FF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rgbClr val="9966FF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With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-Rexford,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the </a:t>
            </a:r>
            <a:r>
              <a:rPr lang="en-US" sz="2400" b="0" dirty="0" smtClean="0">
                <a:solidFill>
                  <a:schemeClr val="bg1"/>
                </a:solidFill>
              </a:rPr>
              <a:t>AS policy graph is a </a:t>
            </a:r>
            <a:br>
              <a:rPr lang="en-US" sz="2400" b="0" dirty="0" smtClean="0">
                <a:solidFill>
                  <a:schemeClr val="bg1"/>
                </a:solidFill>
              </a:rPr>
            </a:br>
            <a:r>
              <a:rPr lang="en-US" sz="2400" b="0" dirty="0" smtClean="0">
                <a:solidFill>
                  <a:schemeClr val="bg1"/>
                </a:solidFill>
              </a:rPr>
              <a:t>DAG (directed acyclic graph) and routes are “valley free”</a:t>
            </a:r>
          </a:p>
        </p:txBody>
      </p:sp>
    </p:spTree>
    <p:extLst>
      <p:ext uri="{BB962C8B-B14F-4D97-AF65-F5344CB8AC3E}">
        <p14:creationId xmlns:p14="http://schemas.microsoft.com/office/powerpoint/2010/main" val="169822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51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Border Gateway Protocol (BGP)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Protocol Details (</a:t>
            </a:r>
            <a:r>
              <a:rPr lang="en-US" dirty="0" err="1" smtClean="0"/>
              <a:t>zzzzzzz</a:t>
            </a:r>
            <a:r>
              <a:rPr lang="is-IS" dirty="0" smtClean="0"/>
              <a:t>….)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07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4" name="Group 2"/>
          <p:cNvGrpSpPr>
            <a:grpSpLocks/>
          </p:cNvGrpSpPr>
          <p:nvPr/>
        </p:nvGrpSpPr>
        <p:grpSpPr bwMode="auto">
          <a:xfrm>
            <a:off x="1524433" y="3048000"/>
            <a:ext cx="6172200" cy="1524000"/>
            <a:chOff x="-423" y="1008"/>
            <a:chExt cx="1584" cy="864"/>
          </a:xfrm>
        </p:grpSpPr>
        <p:sp>
          <p:nvSpPr>
            <p:cNvPr id="36960" name="AutoShape 3"/>
            <p:cNvSpPr>
              <a:spLocks noChangeArrowheads="1"/>
            </p:cNvSpPr>
            <p:nvPr/>
          </p:nvSpPr>
          <p:spPr bwMode="auto">
            <a:xfrm>
              <a:off x="-423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61" name="Oval 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2" name="Oval 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953000" y="20574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772400" y="38100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7" name="Group 8"/>
          <p:cNvGrpSpPr>
            <a:grpSpLocks/>
          </p:cNvGrpSpPr>
          <p:nvPr/>
        </p:nvGrpSpPr>
        <p:grpSpPr bwMode="auto">
          <a:xfrm>
            <a:off x="533400" y="1905000"/>
            <a:ext cx="2057400" cy="1371600"/>
            <a:chOff x="-384" y="1008"/>
            <a:chExt cx="1584" cy="864"/>
          </a:xfrm>
        </p:grpSpPr>
        <p:sp>
          <p:nvSpPr>
            <p:cNvPr id="36957" name="AutoShape 9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8" name="Oval 10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9" name="Oval 11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8" name="Group 12"/>
          <p:cNvGrpSpPr>
            <a:grpSpLocks/>
          </p:cNvGrpSpPr>
          <p:nvPr/>
        </p:nvGrpSpPr>
        <p:grpSpPr bwMode="auto">
          <a:xfrm>
            <a:off x="2514600" y="1371600"/>
            <a:ext cx="2514600" cy="1371600"/>
            <a:chOff x="-384" y="1008"/>
            <a:chExt cx="1584" cy="864"/>
          </a:xfrm>
        </p:grpSpPr>
        <p:sp>
          <p:nvSpPr>
            <p:cNvPr id="36954" name="AutoShape 1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5" name="Oval 1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6" name="Oval 1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9" name="Group 16"/>
          <p:cNvGrpSpPr>
            <a:grpSpLocks/>
          </p:cNvGrpSpPr>
          <p:nvPr/>
        </p:nvGrpSpPr>
        <p:grpSpPr bwMode="auto">
          <a:xfrm>
            <a:off x="6324600" y="1600200"/>
            <a:ext cx="2514600" cy="1371600"/>
            <a:chOff x="-384" y="1008"/>
            <a:chExt cx="1584" cy="864"/>
          </a:xfrm>
        </p:grpSpPr>
        <p:sp>
          <p:nvSpPr>
            <p:cNvPr id="36951" name="AutoShape 17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2" name="Oval 18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3" name="Oval 19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80" name="Group 20"/>
          <p:cNvGrpSpPr>
            <a:grpSpLocks/>
          </p:cNvGrpSpPr>
          <p:nvPr/>
        </p:nvGrpSpPr>
        <p:grpSpPr bwMode="auto">
          <a:xfrm>
            <a:off x="6400800" y="4419600"/>
            <a:ext cx="2514600" cy="1371600"/>
            <a:chOff x="-384" y="1008"/>
            <a:chExt cx="1584" cy="864"/>
          </a:xfrm>
        </p:grpSpPr>
        <p:sp>
          <p:nvSpPr>
            <p:cNvPr id="36948" name="AutoShape 21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49" name="Oval 22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0" name="Oval 23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Who speaks BGP?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696200" y="28194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0"/>
            <a:ext cx="1835150" cy="762000"/>
            <a:chOff x="192" y="2496"/>
            <a:chExt cx="1156" cy="480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1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Times New Roman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00200" y="2970213"/>
            <a:ext cx="6477000" cy="1711325"/>
            <a:chOff x="1008" y="1871"/>
            <a:chExt cx="4080" cy="1078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008" y="2255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1" name="Visio" r:id="rId4" imgW="1095022" imgH="666045" progId="Visio.Drawing.11">
                    <p:embed/>
                  </p:oleObj>
                </mc:Choice>
                <mc:Fallback>
                  <p:oleObj name="Visio" r:id="rId4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5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2928" y="2688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2" name="Visio" r:id="rId6" imgW="1095022" imgH="666045" progId="Visio.Drawing.11">
                    <p:embed/>
                  </p:oleObj>
                </mc:Choice>
                <mc:Fallback>
                  <p:oleObj name="Visio" r:id="rId6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2256" y="1871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3" name="Visio" r:id="rId7" imgW="1095022" imgH="666045" progId="Visio.Drawing.11">
                    <p:embed/>
                  </p:oleObj>
                </mc:Choice>
                <mc:Fallback>
                  <p:oleObj name="Visio" r:id="rId7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1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/>
          </p:nvGraphicFramePr>
          <p:xfrm>
            <a:off x="4656" y="2160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4" name="Visio" r:id="rId8" imgW="1095022" imgH="666045" progId="Visio.Drawing.11">
                    <p:embed/>
                  </p:oleObj>
                </mc:Choice>
                <mc:Fallback>
                  <p:oleObj name="Visio" r:id="rId8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1905000" y="3579813"/>
            <a:ext cx="4876800" cy="1449387"/>
            <a:chOff x="1200" y="2255"/>
            <a:chExt cx="3072" cy="913"/>
          </a:xfrm>
        </p:grpSpPr>
        <p:grpSp>
          <p:nvGrpSpPr>
            <p:cNvPr id="36937" name="Group 44"/>
            <p:cNvGrpSpPr>
              <a:grpSpLocks/>
            </p:cNvGrpSpPr>
            <p:nvPr/>
          </p:nvGrpSpPr>
          <p:grpSpPr bwMode="auto">
            <a:xfrm>
              <a:off x="2112" y="2255"/>
              <a:ext cx="2160" cy="319"/>
              <a:chOff x="1824" y="2303"/>
              <a:chExt cx="2160" cy="319"/>
            </a:xfrm>
          </p:grpSpPr>
          <p:graphicFrame>
            <p:nvGraphicFramePr>
              <p:cNvPr id="36866" name="Object 2"/>
              <p:cNvGraphicFramePr>
                <a:graphicFrameLocks noChangeAspect="1"/>
              </p:cNvGraphicFramePr>
              <p:nvPr/>
            </p:nvGraphicFramePr>
            <p:xfrm>
              <a:off x="2880" y="2303"/>
              <a:ext cx="28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75" name="Visio" r:id="rId9" imgW="1095022" imgH="666045" progId="Visio.Drawing.11">
                      <p:embed/>
                    </p:oleObj>
                  </mc:Choice>
                  <mc:Fallback>
                    <p:oleObj name="Visio" r:id="rId9" imgW="1095022" imgH="66604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303"/>
                            <a:ext cx="288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67" name="Object 3"/>
              <p:cNvGraphicFramePr>
                <a:graphicFrameLocks noChangeAspect="1"/>
              </p:cNvGraphicFramePr>
              <p:nvPr/>
            </p:nvGraphicFramePr>
            <p:xfrm>
              <a:off x="1824" y="2448"/>
              <a:ext cx="28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76" name="Visio" r:id="rId10" imgW="1095022" imgH="666045" progId="Visio.Drawing.11">
                      <p:embed/>
                    </p:oleObj>
                  </mc:Choice>
                  <mc:Fallback>
                    <p:oleObj name="Visio" r:id="rId10" imgW="1095022" imgH="66604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2448"/>
                            <a:ext cx="288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68" name="Object 4"/>
              <p:cNvGraphicFramePr>
                <a:graphicFrameLocks noChangeAspect="1"/>
              </p:cNvGraphicFramePr>
              <p:nvPr/>
            </p:nvGraphicFramePr>
            <p:xfrm>
              <a:off x="3696" y="2400"/>
              <a:ext cx="28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77" name="Visio" r:id="rId11" imgW="1095022" imgH="666045" progId="Visio.Drawing.11">
                      <p:embed/>
                    </p:oleObj>
                  </mc:Choice>
                  <mc:Fallback>
                    <p:oleObj name="Visio" r:id="rId11" imgW="1095022" imgH="66604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400"/>
                            <a:ext cx="288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938" name="Text Box 48"/>
            <p:cNvSpPr txBox="1">
              <a:spLocks noChangeArrowheads="1"/>
            </p:cNvSpPr>
            <p:nvPr/>
          </p:nvSpPr>
          <p:spPr bwMode="auto">
            <a:xfrm>
              <a:off x="1200" y="2880"/>
              <a:ext cx="1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>
                  <a:latin typeface="Times New Roman" charset="0"/>
                </a:rPr>
                <a:t>Internal router</a:t>
              </a:r>
            </a:p>
          </p:txBody>
        </p:sp>
        <p:sp>
          <p:nvSpPr>
            <p:cNvPr id="36939" name="Line 49"/>
            <p:cNvSpPr>
              <a:spLocks noChangeShapeType="1"/>
            </p:cNvSpPr>
            <p:nvPr/>
          </p:nvSpPr>
          <p:spPr bwMode="auto">
            <a:xfrm flipV="1">
              <a:off x="1968" y="2592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at an Autonomous System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for </a:t>
            </a:r>
            <a:r>
              <a:rPr lang="en-US" dirty="0" err="1" smtClean="0"/>
              <a:t>interdomain</a:t>
            </a:r>
            <a:r>
              <a:rPr lang="en-US" dirty="0" smtClean="0"/>
              <a:t> routing</a:t>
            </a:r>
          </a:p>
          <a:p>
            <a:endParaRPr lang="en-US" dirty="0"/>
          </a:p>
          <a:p>
            <a:r>
              <a:rPr lang="en-US" dirty="0" smtClean="0"/>
              <a:t>BGP: Key ideas</a:t>
            </a:r>
          </a:p>
          <a:p>
            <a:endParaRPr lang="en-US" dirty="0"/>
          </a:p>
          <a:p>
            <a:r>
              <a:rPr lang="en-US" dirty="0"/>
              <a:t>BGP: </a:t>
            </a:r>
            <a:r>
              <a:rPr lang="en-US" dirty="0" smtClean="0"/>
              <a:t>Common policies</a:t>
            </a:r>
          </a:p>
          <a:p>
            <a:endParaRPr lang="en-US" dirty="0"/>
          </a:p>
          <a:p>
            <a:r>
              <a:rPr lang="en-US" dirty="0" smtClean="0"/>
              <a:t>BGP: Protocol details</a:t>
            </a:r>
          </a:p>
          <a:p>
            <a:endParaRPr lang="en-US" dirty="0"/>
          </a:p>
          <a:p>
            <a:r>
              <a:rPr lang="en-US" dirty="0" smtClean="0"/>
              <a:t>BGP: </a:t>
            </a:r>
            <a:r>
              <a:rPr lang="en-US" dirty="0" smtClean="0"/>
              <a:t>Issues (next time)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05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8686800" cy="1173162"/>
          </a:xfrm>
        </p:spPr>
        <p:txBody>
          <a:bodyPr/>
          <a:lstStyle/>
          <a:p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Some </a:t>
            </a:r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Border Routers Don’t </a:t>
            </a:r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Need BGP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839200" cy="1557337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Customer that connects to a single upstream ISP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The ISP can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advertise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prefixes into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BGP on behalf of customer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… and the customer can simply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default-route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to the ISP</a:t>
            </a:r>
          </a:p>
        </p:txBody>
      </p:sp>
      <p:sp>
        <p:nvSpPr>
          <p:cNvPr id="150533" name="Line 4"/>
          <p:cNvSpPr>
            <a:spLocks noChangeShapeType="1"/>
          </p:cNvSpPr>
          <p:nvPr/>
        </p:nvSpPr>
        <p:spPr bwMode="auto">
          <a:xfrm>
            <a:off x="6000750" y="4368800"/>
            <a:ext cx="0" cy="908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4" name="Line 5"/>
          <p:cNvSpPr>
            <a:spLocks noChangeShapeType="1"/>
          </p:cNvSpPr>
          <p:nvPr/>
        </p:nvSpPr>
        <p:spPr bwMode="auto">
          <a:xfrm>
            <a:off x="3244850" y="4305300"/>
            <a:ext cx="0" cy="9064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053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814638"/>
            <a:ext cx="7686675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6" name="Text Box 7"/>
          <p:cNvSpPr txBox="1">
            <a:spLocks noChangeArrowheads="1"/>
          </p:cNvSpPr>
          <p:nvPr/>
        </p:nvSpPr>
        <p:spPr bwMode="auto">
          <a:xfrm>
            <a:off x="4191000" y="2891135"/>
            <a:ext cx="14333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dirty="0" smtClean="0">
                <a:latin typeface="+mn-lt"/>
              </a:rPr>
              <a:t>Provider</a:t>
            </a:r>
            <a:endParaRPr lang="en-US" sz="2400" dirty="0">
              <a:latin typeface="+mn-lt"/>
            </a:endParaRPr>
          </a:p>
        </p:txBody>
      </p:sp>
      <p:pic>
        <p:nvPicPr>
          <p:cNvPr id="150537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4757738"/>
            <a:ext cx="507682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8" name="Rectangle 9"/>
          <p:cNvSpPr>
            <a:spLocks noChangeArrowheads="1"/>
          </p:cNvSpPr>
          <p:nvPr/>
        </p:nvSpPr>
        <p:spPr bwMode="auto">
          <a:xfrm>
            <a:off x="4092511" y="5786093"/>
            <a:ext cx="162248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 smtClean="0">
                <a:latin typeface="+mn-lt"/>
              </a:rPr>
              <a:t>Customer</a:t>
            </a:r>
            <a:endParaRPr lang="en-US" sz="2400" dirty="0">
              <a:latin typeface="+mn-lt"/>
            </a:endParaRPr>
          </a:p>
        </p:txBody>
      </p:sp>
      <p:pic>
        <p:nvPicPr>
          <p:cNvPr id="150539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4044950"/>
            <a:ext cx="7143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40" name="Picture 1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3" y="4887913"/>
            <a:ext cx="7143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41" name="Picture 1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38" y="4887913"/>
            <a:ext cx="7143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42" name="Picture 1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4110038"/>
            <a:ext cx="7143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43" name="Text Box 14"/>
          <p:cNvSpPr txBox="1">
            <a:spLocks noChangeArrowheads="1"/>
          </p:cNvSpPr>
          <p:nvPr/>
        </p:nvSpPr>
        <p:spPr bwMode="auto">
          <a:xfrm>
            <a:off x="3048000" y="5144869"/>
            <a:ext cx="327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 smtClean="0">
                <a:latin typeface="+mn-lt"/>
              </a:rPr>
              <a:t>Install default </a:t>
            </a:r>
            <a:r>
              <a:rPr lang="en-US" sz="1800" b="0" dirty="0">
                <a:latin typeface="+mn-lt"/>
              </a:rPr>
              <a:t>routes </a:t>
            </a:r>
            <a:r>
              <a:rPr lang="en-US" sz="1800" b="0" dirty="0" smtClean="0">
                <a:latin typeface="+mn-lt"/>
              </a:rPr>
              <a:t/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pointing </a:t>
            </a:r>
            <a:r>
              <a:rPr lang="en-US" sz="1800" b="0" dirty="0">
                <a:latin typeface="+mn-lt"/>
              </a:rPr>
              <a:t>to </a:t>
            </a:r>
            <a:r>
              <a:rPr lang="en-US" sz="1800" b="0" dirty="0" smtClean="0">
                <a:latin typeface="+mn-lt"/>
              </a:rPr>
              <a:t>Provider</a:t>
            </a:r>
            <a:endParaRPr lang="en-US" sz="1800" b="0" dirty="0">
              <a:latin typeface="+mn-lt"/>
            </a:endParaRPr>
          </a:p>
        </p:txBody>
      </p:sp>
      <p:sp>
        <p:nvSpPr>
          <p:cNvPr id="150544" name="Text Box 15"/>
          <p:cNvSpPr txBox="1">
            <a:spLocks noChangeArrowheads="1"/>
          </p:cNvSpPr>
          <p:nvPr/>
        </p:nvSpPr>
        <p:spPr bwMode="auto">
          <a:xfrm>
            <a:off x="2362200" y="3429000"/>
            <a:ext cx="5791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800" b="0" dirty="0" smtClean="0">
                <a:latin typeface="+mn-lt"/>
              </a:rPr>
              <a:t>Install </a:t>
            </a:r>
            <a:r>
              <a:rPr lang="en-US" sz="1800" b="0" dirty="0">
                <a:latin typeface="+mn-lt"/>
              </a:rPr>
              <a:t>routes 130.132.0.0/</a:t>
            </a:r>
            <a:r>
              <a:rPr lang="en-US" sz="1800" b="0" dirty="0" smtClean="0">
                <a:latin typeface="+mn-lt"/>
              </a:rPr>
              <a:t>16 pointing to Customer</a:t>
            </a:r>
            <a:endParaRPr lang="en-US" sz="1800" b="0" dirty="0">
              <a:latin typeface="+mn-lt"/>
            </a:endParaRPr>
          </a:p>
        </p:txBody>
      </p:sp>
      <p:sp>
        <p:nvSpPr>
          <p:cNvPr id="150545" name="Text Box 16"/>
          <p:cNvSpPr txBox="1">
            <a:spLocks noChangeArrowheads="1"/>
          </p:cNvSpPr>
          <p:nvPr/>
        </p:nvSpPr>
        <p:spPr bwMode="auto">
          <a:xfrm>
            <a:off x="3970338" y="6183313"/>
            <a:ext cx="20002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800" b="0">
                <a:solidFill>
                  <a:schemeClr val="bg1"/>
                </a:solidFill>
                <a:latin typeface="Arial Black" charset="0"/>
              </a:rPr>
              <a:t>130.132.0.0/16</a:t>
            </a:r>
          </a:p>
        </p:txBody>
      </p:sp>
    </p:spTree>
    <p:extLst>
      <p:ext uri="{BB962C8B-B14F-4D97-AF65-F5344CB8AC3E}">
        <p14:creationId xmlns:p14="http://schemas.microsoft.com/office/powerpoint/2010/main" val="185596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animBg="1"/>
      <p:bldP spid="150534" grpId="0" animBg="1"/>
      <p:bldP spid="150536" grpId="0"/>
      <p:bldP spid="150538" grpId="0"/>
      <p:bldP spid="150543" grpId="0"/>
      <p:bldP spid="150544" grpId="0"/>
      <p:bldP spid="15054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“speak BGP” mean?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dirty="0"/>
              <a:t>Implement the BGP protocol standard </a:t>
            </a:r>
          </a:p>
          <a:p>
            <a:pPr lvl="1"/>
            <a:r>
              <a:rPr lang="en-US" dirty="0"/>
              <a:t>read more here: http://</a:t>
            </a:r>
            <a:r>
              <a:rPr lang="en-US" dirty="0" err="1"/>
              <a:t>tools.ietf.org</a:t>
            </a:r>
            <a:r>
              <a:rPr lang="en-US" dirty="0"/>
              <a:t>/html/rfc4271</a:t>
            </a:r>
          </a:p>
          <a:p>
            <a:pPr lvl="8"/>
            <a:endParaRPr lang="en-US" dirty="0"/>
          </a:p>
          <a:p>
            <a:r>
              <a:rPr lang="en-US" dirty="0"/>
              <a:t>Specifies </a:t>
            </a:r>
            <a:r>
              <a:rPr lang="en-US" dirty="0" smtClean="0"/>
              <a:t>messaging with other </a:t>
            </a:r>
            <a:r>
              <a:rPr lang="en-US" dirty="0"/>
              <a:t>BGP “speakers”</a:t>
            </a:r>
          </a:p>
          <a:p>
            <a:pPr lvl="1"/>
            <a:r>
              <a:rPr lang="en-US" dirty="0"/>
              <a:t>message types (e.g., route advertisements, updates)</a:t>
            </a:r>
          </a:p>
          <a:p>
            <a:pPr lvl="1"/>
            <a:r>
              <a:rPr lang="en-US" dirty="0"/>
              <a:t>message syntax</a:t>
            </a:r>
          </a:p>
          <a:p>
            <a:pPr lvl="4"/>
            <a:endParaRPr lang="en-US" dirty="0"/>
          </a:p>
          <a:p>
            <a:r>
              <a:rPr lang="en-US" dirty="0"/>
              <a:t>And </a:t>
            </a:r>
            <a:r>
              <a:rPr lang="en-US" dirty="0" smtClean="0"/>
              <a:t>how </a:t>
            </a:r>
            <a:r>
              <a:rPr lang="en-US" dirty="0"/>
              <a:t>to process these messages</a:t>
            </a:r>
          </a:p>
          <a:p>
            <a:pPr lvl="1"/>
            <a:r>
              <a:rPr lang="en-US" dirty="0"/>
              <a:t>e.g., “when you receive a BGP update, do…. “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ollows </a:t>
            </a:r>
            <a:r>
              <a:rPr lang="en-US" dirty="0"/>
              <a:t>BGP state </a:t>
            </a:r>
            <a:r>
              <a:rPr lang="en-US" dirty="0" smtClean="0"/>
              <a:t>machine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rotocol </a:t>
            </a:r>
            <a:r>
              <a:rPr lang="en-US" dirty="0"/>
              <a:t>spec + policy decisions,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0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4" name="Group 2"/>
          <p:cNvGrpSpPr>
            <a:grpSpLocks/>
          </p:cNvGrpSpPr>
          <p:nvPr/>
        </p:nvGrpSpPr>
        <p:grpSpPr bwMode="auto">
          <a:xfrm>
            <a:off x="1524433" y="3048000"/>
            <a:ext cx="6172200" cy="1524000"/>
            <a:chOff x="-423" y="1008"/>
            <a:chExt cx="1584" cy="864"/>
          </a:xfrm>
        </p:grpSpPr>
        <p:sp>
          <p:nvSpPr>
            <p:cNvPr id="36960" name="AutoShape 3"/>
            <p:cNvSpPr>
              <a:spLocks noChangeArrowheads="1"/>
            </p:cNvSpPr>
            <p:nvPr/>
          </p:nvSpPr>
          <p:spPr bwMode="auto">
            <a:xfrm>
              <a:off x="-423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61" name="Oval 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2" name="Oval 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953000" y="20574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772400" y="38100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7" name="Group 8"/>
          <p:cNvGrpSpPr>
            <a:grpSpLocks/>
          </p:cNvGrpSpPr>
          <p:nvPr/>
        </p:nvGrpSpPr>
        <p:grpSpPr bwMode="auto">
          <a:xfrm>
            <a:off x="533400" y="1981200"/>
            <a:ext cx="2057400" cy="1371600"/>
            <a:chOff x="-384" y="1008"/>
            <a:chExt cx="1584" cy="864"/>
          </a:xfrm>
        </p:grpSpPr>
        <p:sp>
          <p:nvSpPr>
            <p:cNvPr id="36957" name="AutoShape 9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8" name="Oval 10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9" name="Oval 11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8" name="Group 12"/>
          <p:cNvGrpSpPr>
            <a:grpSpLocks/>
          </p:cNvGrpSpPr>
          <p:nvPr/>
        </p:nvGrpSpPr>
        <p:grpSpPr bwMode="auto">
          <a:xfrm>
            <a:off x="2514600" y="1371600"/>
            <a:ext cx="2514600" cy="1371600"/>
            <a:chOff x="-384" y="1008"/>
            <a:chExt cx="1584" cy="864"/>
          </a:xfrm>
        </p:grpSpPr>
        <p:sp>
          <p:nvSpPr>
            <p:cNvPr id="36954" name="AutoShape 1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5" name="Oval 1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6" name="Oval 1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9" name="Group 16"/>
          <p:cNvGrpSpPr>
            <a:grpSpLocks/>
          </p:cNvGrpSpPr>
          <p:nvPr/>
        </p:nvGrpSpPr>
        <p:grpSpPr bwMode="auto">
          <a:xfrm>
            <a:off x="6324600" y="1600200"/>
            <a:ext cx="2514600" cy="1371600"/>
            <a:chOff x="-384" y="1008"/>
            <a:chExt cx="1584" cy="864"/>
          </a:xfrm>
        </p:grpSpPr>
        <p:sp>
          <p:nvSpPr>
            <p:cNvPr id="36951" name="AutoShape 17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2" name="Oval 18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3" name="Oval 19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80" name="Group 20"/>
          <p:cNvGrpSpPr>
            <a:grpSpLocks/>
          </p:cNvGrpSpPr>
          <p:nvPr/>
        </p:nvGrpSpPr>
        <p:grpSpPr bwMode="auto">
          <a:xfrm>
            <a:off x="6400800" y="4419600"/>
            <a:ext cx="2514600" cy="1371600"/>
            <a:chOff x="-384" y="1008"/>
            <a:chExt cx="1584" cy="864"/>
          </a:xfrm>
        </p:grpSpPr>
        <p:sp>
          <p:nvSpPr>
            <p:cNvPr id="36948" name="AutoShape 21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49" name="Oval 22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0" name="Oval 23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820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BGP “sessions”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447800" y="3124200"/>
            <a:ext cx="381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10000" y="25908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696200" y="28194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00200" y="2970213"/>
            <a:ext cx="6477000" cy="1711325"/>
            <a:chOff x="1008" y="1871"/>
            <a:chExt cx="4080" cy="1078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008" y="2255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35" name="Visio" r:id="rId4" imgW="1095022" imgH="666045" progId="Visio.Drawing.11">
                    <p:embed/>
                  </p:oleObj>
                </mc:Choice>
                <mc:Fallback>
                  <p:oleObj name="Visio" r:id="rId4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5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2928" y="2688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36" name="Visio" r:id="rId6" imgW="1095022" imgH="666045" progId="Visio.Drawing.11">
                    <p:embed/>
                  </p:oleObj>
                </mc:Choice>
                <mc:Fallback>
                  <p:oleObj name="Visio" r:id="rId6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2256" y="1871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37" name="Visio" r:id="rId7" imgW="1095022" imgH="666045" progId="Visio.Drawing.11">
                    <p:embed/>
                  </p:oleObj>
                </mc:Choice>
                <mc:Fallback>
                  <p:oleObj name="Visio" r:id="rId7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1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656" y="2160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38" name="Visio" r:id="rId8" imgW="1095022" imgH="666045" progId="Visio.Drawing.11">
                    <p:embed/>
                  </p:oleObj>
                </mc:Choice>
                <mc:Fallback>
                  <p:oleObj name="Visio" r:id="rId8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37" name="Group 44"/>
          <p:cNvGrpSpPr>
            <a:grpSpLocks/>
          </p:cNvGrpSpPr>
          <p:nvPr/>
        </p:nvGrpSpPr>
        <p:grpSpPr bwMode="auto">
          <a:xfrm>
            <a:off x="3352800" y="3579811"/>
            <a:ext cx="3429000" cy="506412"/>
            <a:chOff x="1824" y="2303"/>
            <a:chExt cx="2160" cy="319"/>
          </a:xfrm>
        </p:grpSpPr>
        <p:graphicFrame>
          <p:nvGraphicFramePr>
            <p:cNvPr id="36866" name="Object 2"/>
            <p:cNvGraphicFramePr>
              <a:graphicFrameLocks noChangeAspect="1"/>
            </p:cNvGraphicFramePr>
            <p:nvPr/>
          </p:nvGraphicFramePr>
          <p:xfrm>
            <a:off x="2880" y="2303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39" name="Visio" r:id="rId9" imgW="1095022" imgH="666045" progId="Visio.Drawing.11">
                    <p:embed/>
                  </p:oleObj>
                </mc:Choice>
                <mc:Fallback>
                  <p:oleObj name="Visio" r:id="rId9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03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7" name="Object 3"/>
            <p:cNvGraphicFramePr>
              <a:graphicFrameLocks noChangeAspect="1"/>
            </p:cNvGraphicFramePr>
            <p:nvPr/>
          </p:nvGraphicFramePr>
          <p:xfrm>
            <a:off x="1824" y="2448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40" name="Visio" r:id="rId10" imgW="1095022" imgH="666045" progId="Visio.Drawing.11">
                    <p:embed/>
                  </p:oleObj>
                </mc:Choice>
                <mc:Fallback>
                  <p:oleObj name="Visio" r:id="rId10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48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3696" y="2400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41" name="Visio" r:id="rId11" imgW="1095022" imgH="666045" progId="Visio.Drawing.11">
                    <p:embed/>
                  </p:oleObj>
                </mc:Choice>
                <mc:Fallback>
                  <p:oleObj name="Visio" r:id="rId11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00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52800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 border router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speaks BGP with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border routers in other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ASes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6" name="Object 8"/>
          <p:cNvGraphicFramePr>
            <a:graphicFrameLocks noChangeAspect="1"/>
          </p:cNvGraphicFramePr>
          <p:nvPr>
            <p:extLst/>
          </p:nvPr>
        </p:nvGraphicFramePr>
        <p:xfrm>
          <a:off x="7620000" y="24384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42" name="Visio" r:id="rId12" imgW="1095022" imgH="666045" progId="Visio.Drawing.11">
                  <p:embed/>
                </p:oleObj>
              </mc:Choice>
              <mc:Fallback>
                <p:oleObj name="Visio" r:id="rId12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4384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8"/>
          <p:cNvGraphicFramePr>
            <a:graphicFrameLocks noChangeAspect="1"/>
          </p:cNvGraphicFramePr>
          <p:nvPr>
            <p:extLst/>
          </p:nvPr>
        </p:nvGraphicFramePr>
        <p:xfrm>
          <a:off x="7696200" y="43434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43" name="Visio" r:id="rId13" imgW="1095022" imgH="666045" progId="Visio.Drawing.11">
                  <p:embed/>
                </p:oleObj>
              </mc:Choice>
              <mc:Fallback>
                <p:oleObj name="Visio" r:id="rId13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3434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 bwMode="auto">
          <a:xfrm flipH="1">
            <a:off x="7848600" y="28194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7848600" y="37338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81400" y="24384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8" name="Text Box 36"/>
          <p:cNvSpPr txBox="1">
            <a:spLocks noChangeArrowheads="1"/>
          </p:cNvSpPr>
          <p:nvPr/>
        </p:nvSpPr>
        <p:spPr bwMode="auto">
          <a:xfrm>
            <a:off x="5715000" y="685800"/>
            <a:ext cx="2146742" cy="461665"/>
          </a:xfrm>
          <a:prstGeom prst="rect">
            <a:avLst/>
          </a:prstGeom>
          <a:solidFill>
            <a:srgbClr val="3333CC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 smtClean="0">
                <a:solidFill>
                  <a:schemeClr val="bg1"/>
                </a:solidFill>
                <a:latin typeface="Times New Roman" charset="0"/>
              </a:rPr>
              <a:t>“</a:t>
            </a:r>
            <a:r>
              <a:rPr lang="en-US" sz="2400" b="0" dirty="0" err="1" smtClean="0">
                <a:solidFill>
                  <a:schemeClr val="bg1"/>
                </a:solidFill>
                <a:latin typeface="Times New Roman" charset="0"/>
              </a:rPr>
              <a:t>eBGP</a:t>
            </a:r>
            <a:r>
              <a:rPr lang="en-US" sz="2400" b="0" dirty="0" smtClean="0">
                <a:solidFill>
                  <a:schemeClr val="bg1"/>
                </a:solidFill>
                <a:latin typeface="Times New Roman" charset="0"/>
              </a:rPr>
              <a:t> session”</a:t>
            </a:r>
            <a:endParaRPr lang="en-US" sz="2400" b="0" dirty="0">
              <a:solidFill>
                <a:schemeClr val="bg1"/>
              </a:solidFill>
              <a:latin typeface="Times New Roman" charset="0"/>
            </a:endParaRPr>
          </a:p>
        </p:txBody>
      </p:sp>
      <p:cxnSp>
        <p:nvCxnSpPr>
          <p:cNvPr id="12" name="Straight Arrow Connector 11"/>
          <p:cNvCxnSpPr>
            <a:stCxn id="78" idx="2"/>
          </p:cNvCxnSpPr>
          <p:nvPr/>
        </p:nvCxnSpPr>
        <p:spPr bwMode="auto">
          <a:xfrm>
            <a:off x="6788371" y="1147465"/>
            <a:ext cx="1136429" cy="20529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>
            <a:endCxn id="36954" idx="1"/>
          </p:cNvCxnSpPr>
          <p:nvPr/>
        </p:nvCxnSpPr>
        <p:spPr bwMode="auto">
          <a:xfrm flipH="1">
            <a:off x="3771900" y="1143000"/>
            <a:ext cx="2476500" cy="15987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aphicFrame>
        <p:nvGraphicFramePr>
          <p:cNvPr id="57" name="Object 8"/>
          <p:cNvGraphicFramePr>
            <a:graphicFrameLocks noChangeAspect="1"/>
          </p:cNvGraphicFramePr>
          <p:nvPr>
            <p:extLst/>
          </p:nvPr>
        </p:nvGraphicFramePr>
        <p:xfrm>
          <a:off x="3505200" y="22098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44" name="Visio" r:id="rId14" imgW="1095022" imgH="666045" progId="Visio.Drawing.11">
                  <p:embed/>
                </p:oleObj>
              </mc:Choice>
              <mc:Fallback>
                <p:oleObj name="Visio" r:id="rId14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8"/>
          <p:cNvGraphicFramePr>
            <a:graphicFrameLocks noChangeAspect="1"/>
          </p:cNvGraphicFramePr>
          <p:nvPr>
            <p:extLst/>
          </p:nvPr>
        </p:nvGraphicFramePr>
        <p:xfrm>
          <a:off x="1143000" y="27432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45" name="Visio" r:id="rId15" imgW="1095022" imgH="666045" progId="Visio.Drawing.11">
                  <p:embed/>
                </p:oleObj>
              </mc:Choice>
              <mc:Fallback>
                <p:oleObj name="Visio" r:id="rId15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Arrow Connector 73"/>
          <p:cNvCxnSpPr/>
          <p:nvPr/>
        </p:nvCxnSpPr>
        <p:spPr bwMode="auto">
          <a:xfrm>
            <a:off x="1524000" y="3048000"/>
            <a:ext cx="4572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1665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7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7" name="Group 8"/>
          <p:cNvGrpSpPr>
            <a:grpSpLocks/>
          </p:cNvGrpSpPr>
          <p:nvPr/>
        </p:nvGrpSpPr>
        <p:grpSpPr bwMode="auto">
          <a:xfrm>
            <a:off x="533400" y="1981200"/>
            <a:ext cx="2057400" cy="1371600"/>
            <a:chOff x="-384" y="1008"/>
            <a:chExt cx="1584" cy="864"/>
          </a:xfrm>
        </p:grpSpPr>
        <p:sp>
          <p:nvSpPr>
            <p:cNvPr id="36957" name="AutoShape 9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8" name="Oval 10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9" name="Oval 11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8" name="Group 12"/>
          <p:cNvGrpSpPr>
            <a:grpSpLocks/>
          </p:cNvGrpSpPr>
          <p:nvPr/>
        </p:nvGrpSpPr>
        <p:grpSpPr bwMode="auto">
          <a:xfrm>
            <a:off x="2514600" y="1371600"/>
            <a:ext cx="2514600" cy="1371600"/>
            <a:chOff x="-384" y="1008"/>
            <a:chExt cx="1584" cy="864"/>
          </a:xfrm>
        </p:grpSpPr>
        <p:sp>
          <p:nvSpPr>
            <p:cNvPr id="36954" name="AutoShape 1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5" name="Oval 1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6" name="Oval 1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4" name="Group 2"/>
          <p:cNvGrpSpPr>
            <a:grpSpLocks/>
          </p:cNvGrpSpPr>
          <p:nvPr/>
        </p:nvGrpSpPr>
        <p:grpSpPr bwMode="auto">
          <a:xfrm>
            <a:off x="1524433" y="3048000"/>
            <a:ext cx="6172200" cy="1524000"/>
            <a:chOff x="-423" y="1008"/>
            <a:chExt cx="1584" cy="864"/>
          </a:xfrm>
        </p:grpSpPr>
        <p:sp>
          <p:nvSpPr>
            <p:cNvPr id="36960" name="AutoShape 3"/>
            <p:cNvSpPr>
              <a:spLocks noChangeArrowheads="1"/>
            </p:cNvSpPr>
            <p:nvPr/>
          </p:nvSpPr>
          <p:spPr bwMode="auto">
            <a:xfrm>
              <a:off x="-423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61" name="Oval 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2" name="Oval 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953000" y="20574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772400" y="38100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9" name="Group 16"/>
          <p:cNvGrpSpPr>
            <a:grpSpLocks/>
          </p:cNvGrpSpPr>
          <p:nvPr/>
        </p:nvGrpSpPr>
        <p:grpSpPr bwMode="auto">
          <a:xfrm>
            <a:off x="6324600" y="1600200"/>
            <a:ext cx="2514600" cy="1371600"/>
            <a:chOff x="-384" y="1008"/>
            <a:chExt cx="1584" cy="864"/>
          </a:xfrm>
        </p:grpSpPr>
        <p:sp>
          <p:nvSpPr>
            <p:cNvPr id="36951" name="AutoShape 17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2" name="Oval 18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3" name="Oval 19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80" name="Group 20"/>
          <p:cNvGrpSpPr>
            <a:grpSpLocks/>
          </p:cNvGrpSpPr>
          <p:nvPr/>
        </p:nvGrpSpPr>
        <p:grpSpPr bwMode="auto">
          <a:xfrm>
            <a:off x="6400800" y="4419600"/>
            <a:ext cx="2514600" cy="1371600"/>
            <a:chOff x="-384" y="1008"/>
            <a:chExt cx="1584" cy="864"/>
          </a:xfrm>
        </p:grpSpPr>
        <p:sp>
          <p:nvSpPr>
            <p:cNvPr id="36948" name="AutoShape 21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49" name="Oval 22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0" name="Oval 23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820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BGP “sessions”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10000" y="25908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696200" y="28194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00200" y="2970213"/>
            <a:ext cx="6477000" cy="1711325"/>
            <a:chOff x="1008" y="1871"/>
            <a:chExt cx="4080" cy="1078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008" y="2255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39" name="Visio" r:id="rId4" imgW="1095022" imgH="666045" progId="Visio.Drawing.11">
                    <p:embed/>
                  </p:oleObj>
                </mc:Choice>
                <mc:Fallback>
                  <p:oleObj name="Visio" r:id="rId4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5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2928" y="2688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40" name="Visio" r:id="rId6" imgW="1095022" imgH="666045" progId="Visio.Drawing.11">
                    <p:embed/>
                  </p:oleObj>
                </mc:Choice>
                <mc:Fallback>
                  <p:oleObj name="Visio" r:id="rId6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2256" y="1871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41" name="Visio" r:id="rId7" imgW="1095022" imgH="666045" progId="Visio.Drawing.11">
                    <p:embed/>
                  </p:oleObj>
                </mc:Choice>
                <mc:Fallback>
                  <p:oleObj name="Visio" r:id="rId7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1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656" y="2160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42" name="Visio" r:id="rId8" imgW="1095022" imgH="666045" progId="Visio.Drawing.11">
                    <p:embed/>
                  </p:oleObj>
                </mc:Choice>
                <mc:Fallback>
                  <p:oleObj name="Visio" r:id="rId8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37" name="Group 44"/>
          <p:cNvGrpSpPr>
            <a:grpSpLocks/>
          </p:cNvGrpSpPr>
          <p:nvPr/>
        </p:nvGrpSpPr>
        <p:grpSpPr bwMode="auto">
          <a:xfrm>
            <a:off x="3352800" y="3581400"/>
            <a:ext cx="3429000" cy="506412"/>
            <a:chOff x="1824" y="2303"/>
            <a:chExt cx="2160" cy="319"/>
          </a:xfrm>
        </p:grpSpPr>
        <p:graphicFrame>
          <p:nvGraphicFramePr>
            <p:cNvPr id="36866" name="Object 2"/>
            <p:cNvGraphicFramePr>
              <a:graphicFrameLocks noChangeAspect="1"/>
            </p:cNvGraphicFramePr>
            <p:nvPr/>
          </p:nvGraphicFramePr>
          <p:xfrm>
            <a:off x="2880" y="2303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43" name="Visio" r:id="rId9" imgW="1095022" imgH="666045" progId="Visio.Drawing.11">
                    <p:embed/>
                  </p:oleObj>
                </mc:Choice>
                <mc:Fallback>
                  <p:oleObj name="Visio" r:id="rId9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03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7" name="Object 3"/>
            <p:cNvGraphicFramePr>
              <a:graphicFrameLocks noChangeAspect="1"/>
            </p:cNvGraphicFramePr>
            <p:nvPr/>
          </p:nvGraphicFramePr>
          <p:xfrm>
            <a:off x="1824" y="2448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44" name="Visio" r:id="rId10" imgW="1095022" imgH="666045" progId="Visio.Drawing.11">
                    <p:embed/>
                  </p:oleObj>
                </mc:Choice>
                <mc:Fallback>
                  <p:oleObj name="Visio" r:id="rId10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48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3696" y="2400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45" name="Visio" r:id="rId11" imgW="1095022" imgH="666045" progId="Visio.Drawing.11">
                    <p:embed/>
                  </p:oleObj>
                </mc:Choice>
                <mc:Fallback>
                  <p:oleObj name="Visio" r:id="rId11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00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52800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 border router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speaks BGP with other 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(interior and border) routers in its own AS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6" name="Object 8"/>
          <p:cNvGraphicFramePr>
            <a:graphicFrameLocks noChangeAspect="1"/>
          </p:cNvGraphicFramePr>
          <p:nvPr>
            <p:extLst/>
          </p:nvPr>
        </p:nvGraphicFramePr>
        <p:xfrm>
          <a:off x="7620000" y="24384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46" name="Visio" r:id="rId12" imgW="1095022" imgH="666045" progId="Visio.Drawing.11">
                  <p:embed/>
                </p:oleObj>
              </mc:Choice>
              <mc:Fallback>
                <p:oleObj name="Visio" r:id="rId12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4384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8"/>
          <p:cNvGraphicFramePr>
            <a:graphicFrameLocks noChangeAspect="1"/>
          </p:cNvGraphicFramePr>
          <p:nvPr>
            <p:extLst/>
          </p:nvPr>
        </p:nvGraphicFramePr>
        <p:xfrm>
          <a:off x="7696200" y="43434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47" name="Visio" r:id="rId13" imgW="1095022" imgH="666045" progId="Visio.Drawing.11">
                  <p:embed/>
                </p:oleObj>
              </mc:Choice>
              <mc:Fallback>
                <p:oleObj name="Visio" r:id="rId13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3434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 bwMode="auto">
          <a:xfrm flipH="1">
            <a:off x="7848600" y="28194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7848600" y="37338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81400" y="24384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1524000" y="3048000"/>
            <a:ext cx="4572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8" name="Text Box 36"/>
          <p:cNvSpPr txBox="1">
            <a:spLocks noChangeArrowheads="1"/>
          </p:cNvSpPr>
          <p:nvPr/>
        </p:nvSpPr>
        <p:spPr bwMode="auto">
          <a:xfrm>
            <a:off x="5610322" y="1062335"/>
            <a:ext cx="20858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 smtClean="0">
                <a:latin typeface="Times New Roman" charset="0"/>
              </a:rPr>
              <a:t>“</a:t>
            </a:r>
            <a:r>
              <a:rPr lang="en-US" sz="2400" b="0" dirty="0" err="1" smtClean="0">
                <a:latin typeface="Times New Roman" charset="0"/>
              </a:rPr>
              <a:t>iBGP</a:t>
            </a:r>
            <a:r>
              <a:rPr lang="en-US" sz="2400" b="0" dirty="0" smtClean="0">
                <a:latin typeface="Times New Roman" charset="0"/>
              </a:rPr>
              <a:t> session”</a:t>
            </a:r>
            <a:endParaRPr lang="en-US" sz="2400" b="0" dirty="0">
              <a:latin typeface="Times New Roman" charset="0"/>
            </a:endParaRPr>
          </a:p>
        </p:txBody>
      </p:sp>
      <p:cxnSp>
        <p:nvCxnSpPr>
          <p:cNvPr id="12" name="Straight Arrow Connector 11"/>
          <p:cNvCxnSpPr>
            <a:stCxn id="78" idx="2"/>
          </p:cNvCxnSpPr>
          <p:nvPr/>
        </p:nvCxnSpPr>
        <p:spPr bwMode="auto">
          <a:xfrm flipH="1">
            <a:off x="6019800" y="1524000"/>
            <a:ext cx="633461" cy="1828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flipH="1">
            <a:off x="4419600" y="1524000"/>
            <a:ext cx="1752600" cy="1981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pSp>
        <p:nvGrpSpPr>
          <p:cNvPr id="95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9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541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991600" cy="1173162"/>
          </a:xfrm>
        </p:spPr>
        <p:txBody>
          <a:bodyPr/>
          <a:lstStyle/>
          <a:p>
            <a:r>
              <a:rPr lang="en-US" dirty="0" err="1" smtClean="0"/>
              <a:t>eBGP</a:t>
            </a:r>
            <a:r>
              <a:rPr lang="en-US" dirty="0" smtClean="0"/>
              <a:t>, </a:t>
            </a:r>
            <a:r>
              <a:rPr lang="en-US" dirty="0" err="1" smtClean="0"/>
              <a:t>iBGP</a:t>
            </a:r>
            <a:r>
              <a:rPr lang="en-US" dirty="0" smtClean="0"/>
              <a:t>, IGP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9220200" cy="5138737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eBGP</a:t>
            </a:r>
            <a:r>
              <a:rPr lang="en-US" sz="2400" dirty="0" smtClean="0"/>
              <a:t>: BGP sessions between border routers in </a:t>
            </a:r>
            <a:r>
              <a:rPr lang="en-US" sz="2400" u="sng" dirty="0" smtClean="0"/>
              <a:t>different</a:t>
            </a:r>
            <a:r>
              <a:rPr lang="en-US" sz="2400" dirty="0" smtClean="0"/>
              <a:t> </a:t>
            </a:r>
            <a:r>
              <a:rPr lang="en-US" sz="2400" dirty="0" err="1" smtClean="0"/>
              <a:t>ASes</a:t>
            </a:r>
            <a:endParaRPr lang="en-US" sz="2400" dirty="0" smtClean="0"/>
          </a:p>
          <a:p>
            <a:pPr lvl="1"/>
            <a:r>
              <a:rPr lang="en-US" sz="2000" dirty="0" smtClean="0"/>
              <a:t>Learn routes to external destinations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iBGP</a:t>
            </a:r>
            <a:r>
              <a:rPr lang="en-US" sz="2400" dirty="0" smtClean="0"/>
              <a:t>: BGP sessions between border routers and other</a:t>
            </a:r>
            <a:br>
              <a:rPr lang="en-US" sz="2400" dirty="0" smtClean="0"/>
            </a:br>
            <a:r>
              <a:rPr lang="en-US" sz="2400" dirty="0" smtClean="0"/>
              <a:t>routers within the </a:t>
            </a:r>
            <a:r>
              <a:rPr lang="en-US" sz="2400" u="sng" dirty="0" smtClean="0"/>
              <a:t>same</a:t>
            </a:r>
            <a:r>
              <a:rPr lang="en-US" sz="2400" dirty="0" smtClean="0"/>
              <a:t> AS</a:t>
            </a:r>
            <a:endParaRPr lang="en-US" sz="2400" dirty="0"/>
          </a:p>
          <a:p>
            <a:pPr lvl="1"/>
            <a:r>
              <a:rPr lang="en-US" sz="2000" dirty="0" smtClean="0"/>
              <a:t>distribute externally learned routes internally</a:t>
            </a:r>
          </a:p>
          <a:p>
            <a:pPr lvl="1"/>
            <a:endParaRPr lang="en-US" sz="18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IGP</a:t>
            </a:r>
            <a:r>
              <a:rPr lang="en-US" sz="2400" dirty="0" smtClean="0"/>
              <a:t>: “Interior Gateway Protocol” = </a:t>
            </a:r>
            <a:r>
              <a:rPr lang="en-US" sz="2400" dirty="0" err="1" smtClean="0"/>
              <a:t>Intradomain</a:t>
            </a:r>
            <a:r>
              <a:rPr lang="en-US" sz="2400" dirty="0" smtClean="0"/>
              <a:t> routing protocol</a:t>
            </a:r>
          </a:p>
          <a:p>
            <a:pPr lvl="1"/>
            <a:r>
              <a:rPr lang="en-US" sz="2000" dirty="0" smtClean="0"/>
              <a:t>provide internal reachability </a:t>
            </a:r>
          </a:p>
          <a:p>
            <a:pPr lvl="1"/>
            <a:r>
              <a:rPr lang="en-US" sz="2000" dirty="0" smtClean="0"/>
              <a:t>e.g., OSPF, RIP</a:t>
            </a:r>
          </a:p>
          <a:p>
            <a:endParaRPr lang="en-US" sz="2400" dirty="0" smtClean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567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4" name="Group 2"/>
          <p:cNvGrpSpPr>
            <a:grpSpLocks/>
          </p:cNvGrpSpPr>
          <p:nvPr/>
        </p:nvGrpSpPr>
        <p:grpSpPr bwMode="auto">
          <a:xfrm>
            <a:off x="1676400" y="3048000"/>
            <a:ext cx="6172200" cy="1524000"/>
            <a:chOff x="-384" y="1008"/>
            <a:chExt cx="1584" cy="864"/>
          </a:xfrm>
        </p:grpSpPr>
        <p:sp>
          <p:nvSpPr>
            <p:cNvPr id="36960" name="AutoShape 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61" name="Oval 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2" name="Oval 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953000" y="20574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772400" y="38100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7" name="Group 8"/>
          <p:cNvGrpSpPr>
            <a:grpSpLocks/>
          </p:cNvGrpSpPr>
          <p:nvPr/>
        </p:nvGrpSpPr>
        <p:grpSpPr bwMode="auto">
          <a:xfrm>
            <a:off x="533400" y="1981200"/>
            <a:ext cx="2057400" cy="1371600"/>
            <a:chOff x="-384" y="1008"/>
            <a:chExt cx="1584" cy="864"/>
          </a:xfrm>
        </p:grpSpPr>
        <p:sp>
          <p:nvSpPr>
            <p:cNvPr id="36957" name="AutoShape 9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8" name="Oval 10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9" name="Oval 11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8" name="Group 12"/>
          <p:cNvGrpSpPr>
            <a:grpSpLocks/>
          </p:cNvGrpSpPr>
          <p:nvPr/>
        </p:nvGrpSpPr>
        <p:grpSpPr bwMode="auto">
          <a:xfrm>
            <a:off x="2514600" y="1371600"/>
            <a:ext cx="2514600" cy="1371600"/>
            <a:chOff x="-384" y="1008"/>
            <a:chExt cx="1584" cy="864"/>
          </a:xfrm>
        </p:grpSpPr>
        <p:sp>
          <p:nvSpPr>
            <p:cNvPr id="36954" name="AutoShape 1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5" name="Oval 1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6" name="Oval 1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9" name="Group 16"/>
          <p:cNvGrpSpPr>
            <a:grpSpLocks/>
          </p:cNvGrpSpPr>
          <p:nvPr/>
        </p:nvGrpSpPr>
        <p:grpSpPr bwMode="auto">
          <a:xfrm>
            <a:off x="6324600" y="1600200"/>
            <a:ext cx="2514600" cy="1371600"/>
            <a:chOff x="-384" y="1008"/>
            <a:chExt cx="1584" cy="864"/>
          </a:xfrm>
        </p:grpSpPr>
        <p:sp>
          <p:nvSpPr>
            <p:cNvPr id="36951" name="AutoShape 17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2" name="Oval 18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3" name="Oval 19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80" name="Group 20"/>
          <p:cNvGrpSpPr>
            <a:grpSpLocks/>
          </p:cNvGrpSpPr>
          <p:nvPr/>
        </p:nvGrpSpPr>
        <p:grpSpPr bwMode="auto">
          <a:xfrm>
            <a:off x="6400800" y="4419600"/>
            <a:ext cx="2514600" cy="1371600"/>
            <a:chOff x="-384" y="1008"/>
            <a:chExt cx="1584" cy="864"/>
          </a:xfrm>
        </p:grpSpPr>
        <p:sp>
          <p:nvSpPr>
            <p:cNvPr id="36948" name="AutoShape 21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49" name="Oval 22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0" name="Oval 23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Putting the pieces together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696200" y="28194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36942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4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6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00200" y="2970213"/>
            <a:ext cx="6477000" cy="1711325"/>
            <a:chOff x="1008" y="1871"/>
            <a:chExt cx="4080" cy="1078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008" y="2255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3" name="Visio" r:id="rId4" imgW="1095022" imgH="666045" progId="Visio.Drawing.11">
                    <p:embed/>
                  </p:oleObj>
                </mc:Choice>
                <mc:Fallback>
                  <p:oleObj name="Visio" r:id="rId4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5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2928" y="2688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4" name="Visio" r:id="rId6" imgW="1095022" imgH="666045" progId="Visio.Drawing.11">
                    <p:embed/>
                  </p:oleObj>
                </mc:Choice>
                <mc:Fallback>
                  <p:oleObj name="Visio" r:id="rId6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2256" y="1871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5" name="Visio" r:id="rId7" imgW="1095022" imgH="666045" progId="Visio.Drawing.11">
                    <p:embed/>
                  </p:oleObj>
                </mc:Choice>
                <mc:Fallback>
                  <p:oleObj name="Visio" r:id="rId7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1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/>
          </p:nvGraphicFramePr>
          <p:xfrm>
            <a:off x="4656" y="2160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6" name="Visio" r:id="rId8" imgW="1095022" imgH="666045" progId="Visio.Drawing.11">
                    <p:embed/>
                  </p:oleObj>
                </mc:Choice>
                <mc:Fallback>
                  <p:oleObj name="Visio" r:id="rId8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37" name="Group 44"/>
          <p:cNvGrpSpPr>
            <a:grpSpLocks/>
          </p:cNvGrpSpPr>
          <p:nvPr/>
        </p:nvGrpSpPr>
        <p:grpSpPr bwMode="auto">
          <a:xfrm>
            <a:off x="3352800" y="3579811"/>
            <a:ext cx="3429000" cy="506412"/>
            <a:chOff x="1824" y="2303"/>
            <a:chExt cx="2160" cy="319"/>
          </a:xfrm>
        </p:grpSpPr>
        <p:graphicFrame>
          <p:nvGraphicFramePr>
            <p:cNvPr id="36866" name="Object 2"/>
            <p:cNvGraphicFramePr>
              <a:graphicFrameLocks noChangeAspect="1"/>
            </p:cNvGraphicFramePr>
            <p:nvPr/>
          </p:nvGraphicFramePr>
          <p:xfrm>
            <a:off x="2880" y="2303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7" name="Visio" r:id="rId9" imgW="1095022" imgH="666045" progId="Visio.Drawing.11">
                    <p:embed/>
                  </p:oleObj>
                </mc:Choice>
                <mc:Fallback>
                  <p:oleObj name="Visio" r:id="rId9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03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7" name="Object 3"/>
            <p:cNvGraphicFramePr>
              <a:graphicFrameLocks noChangeAspect="1"/>
            </p:cNvGraphicFramePr>
            <p:nvPr/>
          </p:nvGraphicFramePr>
          <p:xfrm>
            <a:off x="1824" y="2448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8" name="Visio" r:id="rId10" imgW="1095022" imgH="666045" progId="Visio.Drawing.11">
                    <p:embed/>
                  </p:oleObj>
                </mc:Choice>
                <mc:Fallback>
                  <p:oleObj name="Visio" r:id="rId10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48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3696" y="2400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9" name="Visio" r:id="rId11" imgW="1095022" imgH="666045" progId="Visio.Drawing.11">
                    <p:embed/>
                  </p:oleObj>
                </mc:Choice>
                <mc:Fallback>
                  <p:oleObj name="Visio" r:id="rId11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00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50"/>
          <p:cNvGrpSpPr>
            <a:grpSpLocks/>
          </p:cNvGrpSpPr>
          <p:nvPr/>
        </p:nvGrpSpPr>
        <p:grpSpPr bwMode="auto">
          <a:xfrm>
            <a:off x="2284413" y="3209925"/>
            <a:ext cx="5183187" cy="1362075"/>
            <a:chOff x="1439" y="2016"/>
            <a:chExt cx="3265" cy="858"/>
          </a:xfrm>
        </p:grpSpPr>
        <p:grpSp>
          <p:nvGrpSpPr>
            <p:cNvPr id="36930" name="Group 51"/>
            <p:cNvGrpSpPr>
              <a:grpSpLocks/>
            </p:cNvGrpSpPr>
            <p:nvPr/>
          </p:nvGrpSpPr>
          <p:grpSpPr bwMode="auto">
            <a:xfrm>
              <a:off x="1439" y="2016"/>
              <a:ext cx="3265" cy="858"/>
              <a:chOff x="1439" y="2030"/>
              <a:chExt cx="3265" cy="858"/>
            </a:xfrm>
          </p:grpSpPr>
          <p:sp>
            <p:nvSpPr>
              <p:cNvPr id="36932" name="Freeform 52"/>
              <p:cNvSpPr>
                <a:spLocks/>
              </p:cNvSpPr>
              <p:nvPr/>
            </p:nvSpPr>
            <p:spPr bwMode="auto">
              <a:xfrm>
                <a:off x="3463" y="2322"/>
                <a:ext cx="1197" cy="51"/>
              </a:xfrm>
              <a:custGeom>
                <a:avLst/>
                <a:gdLst>
                  <a:gd name="T0" fmla="*/ 1197 w 1197"/>
                  <a:gd name="T1" fmla="*/ 0 h 51"/>
                  <a:gd name="T2" fmla="*/ 204 w 1197"/>
                  <a:gd name="T3" fmla="*/ 45 h 51"/>
                  <a:gd name="T4" fmla="*/ 0 w 1197"/>
                  <a:gd name="T5" fmla="*/ 38 h 51"/>
                  <a:gd name="T6" fmla="*/ 0 60000 65536"/>
                  <a:gd name="T7" fmla="*/ 0 60000 65536"/>
                  <a:gd name="T8" fmla="*/ 0 60000 65536"/>
                  <a:gd name="T9" fmla="*/ 0 w 1197"/>
                  <a:gd name="T10" fmla="*/ 0 h 51"/>
                  <a:gd name="T11" fmla="*/ 1197 w 1197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97" h="51">
                    <a:moveTo>
                      <a:pt x="1197" y="0"/>
                    </a:moveTo>
                    <a:cubicBezTo>
                      <a:pt x="1032" y="7"/>
                      <a:pt x="403" y="39"/>
                      <a:pt x="204" y="45"/>
                    </a:cubicBezTo>
                    <a:cubicBezTo>
                      <a:pt x="5" y="51"/>
                      <a:pt x="42" y="39"/>
                      <a:pt x="0" y="38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3" name="Freeform 53"/>
              <p:cNvSpPr>
                <a:spLocks/>
              </p:cNvSpPr>
              <p:nvPr/>
            </p:nvSpPr>
            <p:spPr bwMode="auto">
              <a:xfrm>
                <a:off x="2697" y="2030"/>
                <a:ext cx="1959" cy="234"/>
              </a:xfrm>
              <a:custGeom>
                <a:avLst/>
                <a:gdLst>
                  <a:gd name="T0" fmla="*/ 1959 w 1959"/>
                  <a:gd name="T1" fmla="*/ 234 h 234"/>
                  <a:gd name="T2" fmla="*/ 373 w 1959"/>
                  <a:gd name="T3" fmla="*/ 42 h 234"/>
                  <a:gd name="T4" fmla="*/ 0 w 1959"/>
                  <a:gd name="T5" fmla="*/ 0 h 234"/>
                  <a:gd name="T6" fmla="*/ 0 60000 65536"/>
                  <a:gd name="T7" fmla="*/ 0 60000 65536"/>
                  <a:gd name="T8" fmla="*/ 0 60000 65536"/>
                  <a:gd name="T9" fmla="*/ 0 w 1959"/>
                  <a:gd name="T10" fmla="*/ 0 h 234"/>
                  <a:gd name="T11" fmla="*/ 1959 w 1959"/>
                  <a:gd name="T12" fmla="*/ 234 h 2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9" h="234">
                    <a:moveTo>
                      <a:pt x="1959" y="234"/>
                    </a:moveTo>
                    <a:cubicBezTo>
                      <a:pt x="1695" y="202"/>
                      <a:pt x="699" y="81"/>
                      <a:pt x="373" y="42"/>
                    </a:cubicBezTo>
                    <a:cubicBezTo>
                      <a:pt x="47" y="3"/>
                      <a:pt x="78" y="9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4" name="Freeform 54"/>
              <p:cNvSpPr>
                <a:spLocks/>
              </p:cNvSpPr>
              <p:nvPr/>
            </p:nvSpPr>
            <p:spPr bwMode="auto">
              <a:xfrm rot="366366">
                <a:off x="1439" y="2112"/>
                <a:ext cx="3216" cy="432"/>
              </a:xfrm>
              <a:custGeom>
                <a:avLst/>
                <a:gdLst>
                  <a:gd name="T0" fmla="*/ 3475 w 2976"/>
                  <a:gd name="T1" fmla="*/ 0 h 192"/>
                  <a:gd name="T2" fmla="*/ 1233 w 2976"/>
                  <a:gd name="T3" fmla="*/ 243 h 192"/>
                  <a:gd name="T4" fmla="*/ 0 w 2976"/>
                  <a:gd name="T5" fmla="*/ 972 h 192"/>
                  <a:gd name="T6" fmla="*/ 0 60000 65536"/>
                  <a:gd name="T7" fmla="*/ 0 60000 65536"/>
                  <a:gd name="T8" fmla="*/ 0 60000 65536"/>
                  <a:gd name="T9" fmla="*/ 0 w 2976"/>
                  <a:gd name="T10" fmla="*/ 0 h 192"/>
                  <a:gd name="T11" fmla="*/ 2976 w 297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76" h="192">
                    <a:moveTo>
                      <a:pt x="2976" y="0"/>
                    </a:moveTo>
                    <a:cubicBezTo>
                      <a:pt x="2264" y="8"/>
                      <a:pt x="1552" y="16"/>
                      <a:pt x="1056" y="48"/>
                    </a:cubicBezTo>
                    <a:cubicBezTo>
                      <a:pt x="560" y="80"/>
                      <a:pt x="280" y="136"/>
                      <a:pt x="0" y="192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5" name="Freeform 55"/>
              <p:cNvSpPr>
                <a:spLocks/>
              </p:cNvSpPr>
              <p:nvPr/>
            </p:nvSpPr>
            <p:spPr bwMode="auto">
              <a:xfrm rot="238716">
                <a:off x="2352" y="2208"/>
                <a:ext cx="2304" cy="288"/>
              </a:xfrm>
              <a:custGeom>
                <a:avLst/>
                <a:gdLst>
                  <a:gd name="T0" fmla="*/ 2353 w 2256"/>
                  <a:gd name="T1" fmla="*/ 0 h 288"/>
                  <a:gd name="T2" fmla="*/ 400 w 2256"/>
                  <a:gd name="T3" fmla="*/ 144 h 288"/>
                  <a:gd name="T4" fmla="*/ 0 w 2256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2256"/>
                  <a:gd name="T10" fmla="*/ 0 h 288"/>
                  <a:gd name="T11" fmla="*/ 2256 w 2256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56" h="288">
                    <a:moveTo>
                      <a:pt x="2256" y="0"/>
                    </a:moveTo>
                    <a:cubicBezTo>
                      <a:pt x="1508" y="48"/>
                      <a:pt x="760" y="96"/>
                      <a:pt x="384" y="144"/>
                    </a:cubicBezTo>
                    <a:cubicBezTo>
                      <a:pt x="8" y="192"/>
                      <a:pt x="4" y="240"/>
                      <a:pt x="0" y="288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6" name="Freeform 56"/>
              <p:cNvSpPr>
                <a:spLocks/>
              </p:cNvSpPr>
              <p:nvPr/>
            </p:nvSpPr>
            <p:spPr bwMode="auto">
              <a:xfrm>
                <a:off x="3360" y="2360"/>
                <a:ext cx="1344" cy="528"/>
              </a:xfrm>
              <a:custGeom>
                <a:avLst/>
                <a:gdLst>
                  <a:gd name="T0" fmla="*/ 1344 w 1344"/>
                  <a:gd name="T1" fmla="*/ 0 h 528"/>
                  <a:gd name="T2" fmla="*/ 336 w 1344"/>
                  <a:gd name="T3" fmla="*/ 336 h 528"/>
                  <a:gd name="T4" fmla="*/ 0 w 1344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1344"/>
                  <a:gd name="T10" fmla="*/ 0 h 528"/>
                  <a:gd name="T11" fmla="*/ 1344 w 1344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44" h="528">
                    <a:moveTo>
                      <a:pt x="1344" y="0"/>
                    </a:moveTo>
                    <a:cubicBezTo>
                      <a:pt x="952" y="124"/>
                      <a:pt x="560" y="248"/>
                      <a:pt x="336" y="336"/>
                    </a:cubicBezTo>
                    <a:cubicBezTo>
                      <a:pt x="112" y="424"/>
                      <a:pt x="56" y="476"/>
                      <a:pt x="0" y="528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31" name="Freeform 57"/>
            <p:cNvSpPr>
              <a:spLocks/>
            </p:cNvSpPr>
            <p:nvPr/>
          </p:nvSpPr>
          <p:spPr bwMode="auto">
            <a:xfrm rot="1272211">
              <a:off x="4272" y="2304"/>
              <a:ext cx="432" cy="192"/>
            </a:xfrm>
            <a:custGeom>
              <a:avLst/>
              <a:gdLst>
                <a:gd name="T0" fmla="*/ 648 w 288"/>
                <a:gd name="T1" fmla="*/ 0 h 240"/>
                <a:gd name="T2" fmla="*/ 432 w 288"/>
                <a:gd name="T3" fmla="*/ 92 h 240"/>
                <a:gd name="T4" fmla="*/ 0 w 288"/>
                <a:gd name="T5" fmla="*/ 154 h 240"/>
                <a:gd name="T6" fmla="*/ 0 60000 65536"/>
                <a:gd name="T7" fmla="*/ 0 60000 65536"/>
                <a:gd name="T8" fmla="*/ 0 60000 65536"/>
                <a:gd name="T9" fmla="*/ 0 w 288"/>
                <a:gd name="T10" fmla="*/ 0 h 240"/>
                <a:gd name="T11" fmla="*/ 288 w 28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40">
                  <a:moveTo>
                    <a:pt x="288" y="0"/>
                  </a:moveTo>
                  <a:cubicBezTo>
                    <a:pt x="264" y="52"/>
                    <a:pt x="240" y="104"/>
                    <a:pt x="192" y="144"/>
                  </a:cubicBezTo>
                  <a:cubicBezTo>
                    <a:pt x="144" y="184"/>
                    <a:pt x="72" y="212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1447800" y="2233613"/>
            <a:ext cx="6781800" cy="2262187"/>
            <a:chOff x="912" y="1407"/>
            <a:chExt cx="4272" cy="1425"/>
          </a:xfrm>
        </p:grpSpPr>
        <p:sp>
          <p:nvSpPr>
            <p:cNvPr id="36926" name="AutoShape 59"/>
            <p:cNvSpPr>
              <a:spLocks noChangeArrowheads="1"/>
            </p:cNvSpPr>
            <p:nvPr/>
          </p:nvSpPr>
          <p:spPr bwMode="auto">
            <a:xfrm rot="4154241">
              <a:off x="2112" y="1503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7" name="AutoShape 60"/>
            <p:cNvSpPr>
              <a:spLocks noChangeArrowheads="1"/>
            </p:cNvSpPr>
            <p:nvPr/>
          </p:nvSpPr>
          <p:spPr bwMode="auto">
            <a:xfrm rot="2975012">
              <a:off x="816" y="1871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8" name="AutoShape 61"/>
            <p:cNvSpPr>
              <a:spLocks noChangeArrowheads="1"/>
            </p:cNvSpPr>
            <p:nvPr/>
          </p:nvSpPr>
          <p:spPr bwMode="auto">
            <a:xfrm rot="6537443">
              <a:off x="4752" y="1632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9" name="AutoShape 62"/>
            <p:cNvSpPr>
              <a:spLocks noChangeArrowheads="1"/>
            </p:cNvSpPr>
            <p:nvPr/>
          </p:nvSpPr>
          <p:spPr bwMode="auto">
            <a:xfrm rot="-6498625">
              <a:off x="4848" y="2496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63"/>
          <p:cNvGrpSpPr>
            <a:grpSpLocks/>
          </p:cNvGrpSpPr>
          <p:nvPr/>
        </p:nvGrpSpPr>
        <p:grpSpPr bwMode="auto">
          <a:xfrm>
            <a:off x="2209800" y="3340100"/>
            <a:ext cx="5181600" cy="1155700"/>
            <a:chOff x="1392" y="2104"/>
            <a:chExt cx="3264" cy="728"/>
          </a:xfrm>
        </p:grpSpPr>
        <p:sp>
          <p:nvSpPr>
            <p:cNvPr id="36919" name="Freeform 64"/>
            <p:cNvSpPr>
              <a:spLocks/>
            </p:cNvSpPr>
            <p:nvPr/>
          </p:nvSpPr>
          <p:spPr bwMode="auto">
            <a:xfrm>
              <a:off x="1440" y="2264"/>
              <a:ext cx="1776" cy="48"/>
            </a:xfrm>
            <a:custGeom>
              <a:avLst/>
              <a:gdLst>
                <a:gd name="T0" fmla="*/ 0 w 1776"/>
                <a:gd name="T1" fmla="*/ 21 h 112"/>
                <a:gd name="T2" fmla="*/ 1296 w 1776"/>
                <a:gd name="T3" fmla="*/ 3 h 112"/>
                <a:gd name="T4" fmla="*/ 1776 w 1776"/>
                <a:gd name="T5" fmla="*/ 3 h 112"/>
                <a:gd name="T6" fmla="*/ 0 60000 65536"/>
                <a:gd name="T7" fmla="*/ 0 60000 65536"/>
                <a:gd name="T8" fmla="*/ 0 60000 65536"/>
                <a:gd name="T9" fmla="*/ 0 w 1776"/>
                <a:gd name="T10" fmla="*/ 0 h 112"/>
                <a:gd name="T11" fmla="*/ 1776 w 1776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6" h="112">
                  <a:moveTo>
                    <a:pt x="0" y="112"/>
                  </a:moveTo>
                  <a:cubicBezTo>
                    <a:pt x="500" y="72"/>
                    <a:pt x="1000" y="32"/>
                    <a:pt x="1296" y="16"/>
                  </a:cubicBezTo>
                  <a:cubicBezTo>
                    <a:pt x="1592" y="0"/>
                    <a:pt x="1684" y="8"/>
                    <a:pt x="1776" y="1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920" name="Group 65"/>
            <p:cNvGrpSpPr>
              <a:grpSpLocks/>
            </p:cNvGrpSpPr>
            <p:nvPr/>
          </p:nvGrpSpPr>
          <p:grpSpPr bwMode="auto">
            <a:xfrm>
              <a:off x="1392" y="2104"/>
              <a:ext cx="3264" cy="728"/>
              <a:chOff x="1392" y="2112"/>
              <a:chExt cx="3264" cy="728"/>
            </a:xfrm>
          </p:grpSpPr>
          <p:sp>
            <p:nvSpPr>
              <p:cNvPr id="36921" name="Freeform 66"/>
              <p:cNvSpPr>
                <a:spLocks/>
              </p:cNvSpPr>
              <p:nvPr/>
            </p:nvSpPr>
            <p:spPr bwMode="auto">
              <a:xfrm>
                <a:off x="1440" y="2120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480 w 864"/>
                  <a:gd name="T3" fmla="*/ 96 h 192"/>
                  <a:gd name="T4" fmla="*/ 864 w 864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192"/>
                  <a:gd name="T11" fmla="*/ 864 w 864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192">
                    <a:moveTo>
                      <a:pt x="0" y="192"/>
                    </a:moveTo>
                    <a:cubicBezTo>
                      <a:pt x="168" y="160"/>
                      <a:pt x="336" y="128"/>
                      <a:pt x="480" y="96"/>
                    </a:cubicBezTo>
                    <a:cubicBezTo>
                      <a:pt x="624" y="64"/>
                      <a:pt x="744" y="32"/>
                      <a:pt x="864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2" name="Freeform 67"/>
              <p:cNvSpPr>
                <a:spLocks/>
              </p:cNvSpPr>
              <p:nvPr/>
            </p:nvSpPr>
            <p:spPr bwMode="auto">
              <a:xfrm>
                <a:off x="1392" y="2408"/>
                <a:ext cx="720" cy="96"/>
              </a:xfrm>
              <a:custGeom>
                <a:avLst/>
                <a:gdLst>
                  <a:gd name="T0" fmla="*/ 0 w 720"/>
                  <a:gd name="T1" fmla="*/ 0 h 96"/>
                  <a:gd name="T2" fmla="*/ 720 w 720"/>
                  <a:gd name="T3" fmla="*/ 96 h 96"/>
                  <a:gd name="T4" fmla="*/ 0 60000 65536"/>
                  <a:gd name="T5" fmla="*/ 0 60000 65536"/>
                  <a:gd name="T6" fmla="*/ 0 w 720"/>
                  <a:gd name="T7" fmla="*/ 0 h 96"/>
                  <a:gd name="T8" fmla="*/ 720 w 720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20" h="96">
                    <a:moveTo>
                      <a:pt x="0" y="0"/>
                    </a:moveTo>
                    <a:cubicBezTo>
                      <a:pt x="300" y="40"/>
                      <a:pt x="600" y="80"/>
                      <a:pt x="720" y="9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3" name="Freeform 68"/>
              <p:cNvSpPr>
                <a:spLocks/>
              </p:cNvSpPr>
              <p:nvPr/>
            </p:nvSpPr>
            <p:spPr bwMode="auto">
              <a:xfrm>
                <a:off x="1440" y="2208"/>
                <a:ext cx="2592" cy="152"/>
              </a:xfrm>
              <a:custGeom>
                <a:avLst/>
                <a:gdLst>
                  <a:gd name="T0" fmla="*/ 0 w 2592"/>
                  <a:gd name="T1" fmla="*/ 104 h 152"/>
                  <a:gd name="T2" fmla="*/ 1968 w 2592"/>
                  <a:gd name="T3" fmla="*/ 8 h 152"/>
                  <a:gd name="T4" fmla="*/ 2592 w 2592"/>
                  <a:gd name="T5" fmla="*/ 152 h 152"/>
                  <a:gd name="T6" fmla="*/ 0 60000 65536"/>
                  <a:gd name="T7" fmla="*/ 0 60000 65536"/>
                  <a:gd name="T8" fmla="*/ 0 60000 65536"/>
                  <a:gd name="T9" fmla="*/ 0 w 2592"/>
                  <a:gd name="T10" fmla="*/ 0 h 152"/>
                  <a:gd name="T11" fmla="*/ 2592 w 2592"/>
                  <a:gd name="T12" fmla="*/ 152 h 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92" h="152">
                    <a:moveTo>
                      <a:pt x="0" y="104"/>
                    </a:moveTo>
                    <a:cubicBezTo>
                      <a:pt x="768" y="52"/>
                      <a:pt x="1536" y="0"/>
                      <a:pt x="1968" y="8"/>
                    </a:cubicBezTo>
                    <a:cubicBezTo>
                      <a:pt x="2400" y="16"/>
                      <a:pt x="2496" y="84"/>
                      <a:pt x="2592" y="152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4" name="Freeform 69"/>
              <p:cNvSpPr>
                <a:spLocks/>
              </p:cNvSpPr>
              <p:nvPr/>
            </p:nvSpPr>
            <p:spPr bwMode="auto">
              <a:xfrm rot="-171745">
                <a:off x="1440" y="2112"/>
                <a:ext cx="3216" cy="200"/>
              </a:xfrm>
              <a:custGeom>
                <a:avLst/>
                <a:gdLst>
                  <a:gd name="T0" fmla="*/ 0 w 3360"/>
                  <a:gd name="T1" fmla="*/ 152 h 200"/>
                  <a:gd name="T2" fmla="*/ 2243 w 3360"/>
                  <a:gd name="T3" fmla="*/ 8 h 200"/>
                  <a:gd name="T4" fmla="*/ 3078 w 3360"/>
                  <a:gd name="T5" fmla="*/ 200 h 200"/>
                  <a:gd name="T6" fmla="*/ 0 60000 65536"/>
                  <a:gd name="T7" fmla="*/ 0 60000 65536"/>
                  <a:gd name="T8" fmla="*/ 0 60000 65536"/>
                  <a:gd name="T9" fmla="*/ 0 w 3360"/>
                  <a:gd name="T10" fmla="*/ 0 h 200"/>
                  <a:gd name="T11" fmla="*/ 3360 w 3360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0" h="200">
                    <a:moveTo>
                      <a:pt x="0" y="152"/>
                    </a:moveTo>
                    <a:cubicBezTo>
                      <a:pt x="944" y="76"/>
                      <a:pt x="1888" y="0"/>
                      <a:pt x="2448" y="8"/>
                    </a:cubicBezTo>
                    <a:cubicBezTo>
                      <a:pt x="3008" y="16"/>
                      <a:pt x="3184" y="108"/>
                      <a:pt x="3360" y="20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5" name="Freeform 70"/>
              <p:cNvSpPr>
                <a:spLocks/>
              </p:cNvSpPr>
              <p:nvPr/>
            </p:nvSpPr>
            <p:spPr bwMode="auto">
              <a:xfrm>
                <a:off x="1440" y="2440"/>
                <a:ext cx="1544" cy="400"/>
              </a:xfrm>
              <a:custGeom>
                <a:avLst/>
                <a:gdLst>
                  <a:gd name="T0" fmla="*/ 0 w 1544"/>
                  <a:gd name="T1" fmla="*/ 0 h 400"/>
                  <a:gd name="T2" fmla="*/ 1296 w 1544"/>
                  <a:gd name="T3" fmla="*/ 336 h 400"/>
                  <a:gd name="T4" fmla="*/ 1488 w 1544"/>
                  <a:gd name="T5" fmla="*/ 384 h 400"/>
                  <a:gd name="T6" fmla="*/ 0 60000 65536"/>
                  <a:gd name="T7" fmla="*/ 0 60000 65536"/>
                  <a:gd name="T8" fmla="*/ 0 60000 65536"/>
                  <a:gd name="T9" fmla="*/ 0 w 1544"/>
                  <a:gd name="T10" fmla="*/ 0 h 400"/>
                  <a:gd name="T11" fmla="*/ 1544 w 1544"/>
                  <a:gd name="T12" fmla="*/ 400 h 4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44" h="400">
                    <a:moveTo>
                      <a:pt x="0" y="0"/>
                    </a:moveTo>
                    <a:cubicBezTo>
                      <a:pt x="524" y="136"/>
                      <a:pt x="1048" y="272"/>
                      <a:pt x="1296" y="336"/>
                    </a:cubicBezTo>
                    <a:cubicBezTo>
                      <a:pt x="1544" y="400"/>
                      <a:pt x="1516" y="392"/>
                      <a:pt x="1488" y="38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69575" name="Text Box 71"/>
          <p:cNvSpPr txBox="1">
            <a:spLocks noChangeArrowheads="1"/>
          </p:cNvSpPr>
          <p:nvPr/>
        </p:nvSpPr>
        <p:spPr bwMode="auto">
          <a:xfrm>
            <a:off x="228600" y="4704388"/>
            <a:ext cx="7467600" cy="188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indent="0" algn="l" eaLnBrk="1" hangingPunct="1">
              <a:lnSpc>
                <a:spcPct val="60000"/>
              </a:lnSpc>
              <a:spcBef>
                <a:spcPts val="3000"/>
              </a:spcBef>
            </a:pPr>
            <a:endParaRPr lang="en-US" b="0" dirty="0">
              <a:latin typeface="Times New Roman" charset="0"/>
            </a:endParaRPr>
          </a:p>
          <a:p>
            <a:pPr algn="l" eaLnBrk="1" hangingPunct="1">
              <a:lnSpc>
                <a:spcPct val="60000"/>
              </a:lnSpc>
              <a:spcBef>
                <a:spcPts val="3000"/>
              </a:spcBef>
              <a:buFontTx/>
              <a:buAutoNum type="arabicPeriod"/>
            </a:pPr>
            <a:r>
              <a:rPr lang="en-US" b="0" dirty="0">
                <a:latin typeface="Times New Roman" charset="0"/>
              </a:rPr>
              <a:t>Provide internal reachability (</a:t>
            </a:r>
            <a:r>
              <a:rPr lang="en-US" dirty="0">
                <a:latin typeface="Times New Roman" charset="0"/>
              </a:rPr>
              <a:t>IGP</a:t>
            </a:r>
            <a:r>
              <a:rPr lang="en-US" b="0" dirty="0"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  <a:buFontTx/>
              <a:buAutoNum type="arabicPeriod"/>
            </a:pPr>
            <a:r>
              <a:rPr lang="en-US" b="0" dirty="0">
                <a:latin typeface="Times New Roman" charset="0"/>
              </a:rPr>
              <a:t>Learn routes to external destinations (</a:t>
            </a:r>
            <a:r>
              <a:rPr lang="en-US" dirty="0" err="1">
                <a:latin typeface="Times New Roman" charset="0"/>
              </a:rPr>
              <a:t>eBGP</a:t>
            </a:r>
            <a:r>
              <a:rPr lang="en-US" b="0" dirty="0"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  <a:buFontTx/>
              <a:buAutoNum type="arabicPeriod"/>
            </a:pPr>
            <a:r>
              <a:rPr lang="en-US" b="0" dirty="0">
                <a:latin typeface="Times New Roman" charset="0"/>
              </a:rPr>
              <a:t>Distribute externally learned routes internally (</a:t>
            </a:r>
            <a:r>
              <a:rPr lang="en-US" dirty="0" err="1">
                <a:latin typeface="Times New Roman" charset="0"/>
              </a:rPr>
              <a:t>iBGP</a:t>
            </a:r>
            <a:r>
              <a:rPr lang="en-US" b="0" dirty="0" smtClean="0"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  <a:buFontTx/>
              <a:buAutoNum type="arabicPeriod"/>
            </a:pPr>
            <a:r>
              <a:rPr lang="en-US" b="0" dirty="0" smtClean="0">
                <a:latin typeface="Times New Roman" charset="0"/>
              </a:rPr>
              <a:t>Travel shortest path to egress (IGP)</a:t>
            </a:r>
            <a:endParaRPr lang="en-US" b="0" dirty="0">
              <a:latin typeface="Times New Roman" charset="0"/>
            </a:endParaRPr>
          </a:p>
        </p:txBody>
      </p:sp>
      <p:sp>
        <p:nvSpPr>
          <p:cNvPr id="2069576" name="AutoShape 72"/>
          <p:cNvSpPr>
            <a:spLocks noChangeArrowheads="1"/>
          </p:cNvSpPr>
          <p:nvPr/>
        </p:nvSpPr>
        <p:spPr bwMode="auto">
          <a:xfrm>
            <a:off x="5410200" y="5542588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9577" name="Line 73"/>
          <p:cNvSpPr>
            <a:spLocks noChangeShapeType="1"/>
          </p:cNvSpPr>
          <p:nvPr/>
        </p:nvSpPr>
        <p:spPr bwMode="auto">
          <a:xfrm>
            <a:off x="6324600" y="6075988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9579" name="Line 75"/>
          <p:cNvSpPr>
            <a:spLocks noChangeShapeType="1"/>
          </p:cNvSpPr>
          <p:nvPr/>
        </p:nvSpPr>
        <p:spPr bwMode="auto">
          <a:xfrm>
            <a:off x="4572000" y="539018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100387"/>
            <a:ext cx="5105400" cy="1319213"/>
            <a:chOff x="1440" y="1968"/>
            <a:chExt cx="3216" cy="831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12"/>
              <a:ext cx="3216" cy="687"/>
              <a:chOff x="1440" y="2097"/>
              <a:chExt cx="3216" cy="687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1" name="Text Box 84"/>
              <p:cNvSpPr txBox="1">
                <a:spLocks noChangeArrowheads="1"/>
              </p:cNvSpPr>
              <p:nvPr/>
            </p:nvSpPr>
            <p:spPr bwMode="auto">
              <a:xfrm>
                <a:off x="1718" y="22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6</a:t>
                </a:r>
              </a:p>
            </p:txBody>
          </p:sp>
          <p:sp>
            <p:nvSpPr>
              <p:cNvPr id="36912" name="Text Box 85"/>
              <p:cNvSpPr txBox="1">
                <a:spLocks noChangeArrowheads="1"/>
              </p:cNvSpPr>
              <p:nvPr/>
            </p:nvSpPr>
            <p:spPr bwMode="auto">
              <a:xfrm>
                <a:off x="2208" y="209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36913" name="Text Box 86"/>
              <p:cNvSpPr txBox="1">
                <a:spLocks noChangeArrowheads="1"/>
              </p:cNvSpPr>
              <p:nvPr/>
            </p:nvSpPr>
            <p:spPr bwMode="auto">
              <a:xfrm>
                <a:off x="2688" y="219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4</a:t>
                </a:r>
              </a:p>
            </p:txBody>
          </p:sp>
          <p:sp>
            <p:nvSpPr>
              <p:cNvPr id="36914" name="Text Box 87"/>
              <p:cNvSpPr txBox="1">
                <a:spLocks noChangeArrowheads="1"/>
              </p:cNvSpPr>
              <p:nvPr/>
            </p:nvSpPr>
            <p:spPr bwMode="auto">
              <a:xfrm>
                <a:off x="3648" y="219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9</a:t>
                </a:r>
              </a:p>
            </p:txBody>
          </p:sp>
          <p:sp>
            <p:nvSpPr>
              <p:cNvPr id="36915" name="Text Box 88"/>
              <p:cNvSpPr txBox="1">
                <a:spLocks noChangeArrowheads="1"/>
              </p:cNvSpPr>
              <p:nvPr/>
            </p:nvSpPr>
            <p:spPr bwMode="auto">
              <a:xfrm>
                <a:off x="4364" y="21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36916" name="Text Box 89"/>
              <p:cNvSpPr txBox="1">
                <a:spLocks noChangeArrowheads="1"/>
              </p:cNvSpPr>
              <p:nvPr/>
            </p:nvSpPr>
            <p:spPr bwMode="auto">
              <a:xfrm>
                <a:off x="3216" y="248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36917" name="Text Box 90"/>
              <p:cNvSpPr txBox="1">
                <a:spLocks noChangeArrowheads="1"/>
              </p:cNvSpPr>
              <p:nvPr/>
            </p:nvSpPr>
            <p:spPr bwMode="auto">
              <a:xfrm>
                <a:off x="2688" y="248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3</a:t>
                </a:r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Text Box 93"/>
            <p:cNvSpPr txBox="1">
              <a:spLocks noChangeArrowheads="1"/>
            </p:cNvSpPr>
            <p:nvPr/>
          </p:nvSpPr>
          <p:spPr bwMode="auto">
            <a:xfrm>
              <a:off x="2832" y="196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b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99" name="Group 94"/>
          <p:cNvGrpSpPr>
            <a:grpSpLocks/>
          </p:cNvGrpSpPr>
          <p:nvPr/>
        </p:nvGrpSpPr>
        <p:grpSpPr bwMode="auto">
          <a:xfrm>
            <a:off x="3429000" y="2362200"/>
            <a:ext cx="4343400" cy="1524000"/>
            <a:chOff x="2160" y="1488"/>
            <a:chExt cx="2736" cy="960"/>
          </a:xfrm>
        </p:grpSpPr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2160" y="1584"/>
              <a:ext cx="144" cy="864"/>
            </a:xfrm>
            <a:custGeom>
              <a:avLst/>
              <a:gdLst>
                <a:gd name="T0" fmla="*/ 0 w 144"/>
                <a:gd name="T1" fmla="*/ 864 h 864"/>
                <a:gd name="T2" fmla="*/ 144 w 144"/>
                <a:gd name="T3" fmla="*/ 480 h 864"/>
                <a:gd name="T4" fmla="*/ 0 w 144"/>
                <a:gd name="T5" fmla="*/ 0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864"/>
                  </a:moveTo>
                  <a:cubicBezTo>
                    <a:pt x="72" y="744"/>
                    <a:pt x="144" y="624"/>
                    <a:pt x="144" y="480"/>
                  </a:cubicBezTo>
                  <a:cubicBezTo>
                    <a:pt x="144" y="336"/>
                    <a:pt x="72" y="168"/>
                    <a:pt x="0" y="0"/>
                  </a:cubicBezTo>
                </a:path>
              </a:pathLst>
            </a:custGeom>
            <a:noFill/>
            <a:ln w="114300">
              <a:solidFill>
                <a:srgbClr val="FFE10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2496" y="1488"/>
              <a:ext cx="768" cy="816"/>
            </a:xfrm>
            <a:custGeom>
              <a:avLst/>
              <a:gdLst>
                <a:gd name="T0" fmla="*/ 768 w 768"/>
                <a:gd name="T1" fmla="*/ 816 h 816"/>
                <a:gd name="T2" fmla="*/ 192 w 768"/>
                <a:gd name="T3" fmla="*/ 480 h 816"/>
                <a:gd name="T4" fmla="*/ 0 w 768"/>
                <a:gd name="T5" fmla="*/ 0 h 816"/>
                <a:gd name="T6" fmla="*/ 0 60000 65536"/>
                <a:gd name="T7" fmla="*/ 0 60000 65536"/>
                <a:gd name="T8" fmla="*/ 0 60000 65536"/>
                <a:gd name="T9" fmla="*/ 0 w 768"/>
                <a:gd name="T10" fmla="*/ 0 h 816"/>
                <a:gd name="T11" fmla="*/ 768 w 76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816">
                  <a:moveTo>
                    <a:pt x="768" y="816"/>
                  </a:moveTo>
                  <a:cubicBezTo>
                    <a:pt x="544" y="716"/>
                    <a:pt x="320" y="616"/>
                    <a:pt x="192" y="480"/>
                  </a:cubicBezTo>
                  <a:cubicBezTo>
                    <a:pt x="64" y="344"/>
                    <a:pt x="32" y="172"/>
                    <a:pt x="0" y="0"/>
                  </a:cubicBezTo>
                </a:path>
              </a:pathLst>
            </a:custGeom>
            <a:noFill/>
            <a:ln w="114300">
              <a:solidFill>
                <a:srgbClr val="FFE10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4080" y="1632"/>
              <a:ext cx="816" cy="768"/>
            </a:xfrm>
            <a:custGeom>
              <a:avLst/>
              <a:gdLst>
                <a:gd name="T0" fmla="*/ 0 w 816"/>
                <a:gd name="T1" fmla="*/ 768 h 768"/>
                <a:gd name="T2" fmla="*/ 672 w 816"/>
                <a:gd name="T3" fmla="*/ 480 h 768"/>
                <a:gd name="T4" fmla="*/ 816 w 816"/>
                <a:gd name="T5" fmla="*/ 0 h 768"/>
                <a:gd name="T6" fmla="*/ 0 60000 65536"/>
                <a:gd name="T7" fmla="*/ 0 60000 65536"/>
                <a:gd name="T8" fmla="*/ 0 60000 65536"/>
                <a:gd name="T9" fmla="*/ 0 w 816"/>
                <a:gd name="T10" fmla="*/ 0 h 768"/>
                <a:gd name="T11" fmla="*/ 816 w 81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768">
                  <a:moveTo>
                    <a:pt x="0" y="768"/>
                  </a:moveTo>
                  <a:cubicBezTo>
                    <a:pt x="268" y="688"/>
                    <a:pt x="536" y="608"/>
                    <a:pt x="672" y="480"/>
                  </a:cubicBezTo>
                  <a:cubicBezTo>
                    <a:pt x="808" y="352"/>
                    <a:pt x="812" y="176"/>
                    <a:pt x="816" y="0"/>
                  </a:cubicBezTo>
                </a:path>
              </a:pathLst>
            </a:custGeom>
            <a:noFill/>
            <a:ln w="114300">
              <a:solidFill>
                <a:srgbClr val="FFE10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39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9576" grpId="0" animBg="1"/>
      <p:bldP spid="2069577" grpId="0" animBg="1"/>
      <p:bldP spid="206957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this isn’t clear, don’t worry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router in AS has two routing tables:</a:t>
            </a:r>
          </a:p>
          <a:p>
            <a:pPr lvl="1"/>
            <a:r>
              <a:rPr lang="en-US" dirty="0" smtClean="0"/>
              <a:t>From IGP: next hop to all internal locations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iBGP</a:t>
            </a:r>
            <a:r>
              <a:rPr lang="en-US" dirty="0" smtClean="0"/>
              <a:t>: egress router to all external locations</a:t>
            </a:r>
          </a:p>
          <a:p>
            <a:pPr lvl="1"/>
            <a:endParaRPr lang="en-US" dirty="0"/>
          </a:p>
          <a:p>
            <a:r>
              <a:rPr lang="en-US" dirty="0" smtClean="0"/>
              <a:t>For internal addresses, just use IGP</a:t>
            </a:r>
          </a:p>
          <a:p>
            <a:pPr lvl="1"/>
            <a:r>
              <a:rPr lang="en-US" dirty="0" smtClean="0"/>
              <a:t>Entry &lt;internal subnet, internal next hop&gt;</a:t>
            </a:r>
          </a:p>
          <a:p>
            <a:endParaRPr lang="en-US" dirty="0"/>
          </a:p>
          <a:p>
            <a:r>
              <a:rPr lang="en-US" dirty="0" smtClean="0"/>
              <a:t>For external locations:</a:t>
            </a:r>
          </a:p>
          <a:p>
            <a:pPr lvl="1"/>
            <a:r>
              <a:rPr lang="en-US" dirty="0" smtClean="0"/>
              <a:t>Use IGP to find next hop to egress router</a:t>
            </a:r>
          </a:p>
          <a:p>
            <a:pPr lvl="1"/>
            <a:r>
              <a:rPr lang="en-US" dirty="0" smtClean="0"/>
              <a:t>Entry &lt;external prefix, internal next hop&gt;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55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Messages in BGP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800600"/>
          </a:xfrm>
        </p:spPr>
        <p:txBody>
          <a:bodyPr/>
          <a:lstStyle/>
          <a:p>
            <a:pPr marL="342900" indent="-342900"/>
            <a:r>
              <a:rPr lang="en-US" b="1" dirty="0" smtClean="0"/>
              <a:t>Open </a:t>
            </a:r>
            <a:endParaRPr lang="en-US" b="1" dirty="0"/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Establishes BGP </a:t>
            </a:r>
            <a:r>
              <a:rPr lang="en-US" dirty="0" smtClean="0">
                <a:solidFill>
                  <a:srgbClr val="000090"/>
                </a:solidFill>
              </a:rPr>
              <a:t>session</a:t>
            </a:r>
            <a:endParaRPr lang="en-US" dirty="0">
              <a:solidFill>
                <a:srgbClr val="000090"/>
              </a:solidFill>
            </a:endParaRP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BGP uses </a:t>
            </a:r>
            <a:r>
              <a:rPr lang="en-US" dirty="0" smtClean="0">
                <a:solidFill>
                  <a:srgbClr val="000090"/>
                </a:solidFill>
              </a:rPr>
              <a:t>TCP</a:t>
            </a:r>
            <a:endParaRPr lang="en-US" i="1" dirty="0">
              <a:solidFill>
                <a:srgbClr val="000090"/>
              </a:solidFill>
            </a:endParaRPr>
          </a:p>
          <a:p>
            <a:pPr marL="342900" indent="-342900"/>
            <a:r>
              <a:rPr lang="en-US" b="1" dirty="0" smtClean="0"/>
              <a:t>Notification</a:t>
            </a:r>
            <a:endParaRPr lang="en-US" b="1" dirty="0"/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Report unusual conditions</a:t>
            </a:r>
          </a:p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Update</a:t>
            </a:r>
            <a:endParaRPr lang="en-US" b="1" dirty="0">
              <a:solidFill>
                <a:srgbClr val="FF0000"/>
              </a:solidFill>
            </a:endParaRP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Inform neighbor of new </a:t>
            </a:r>
            <a:r>
              <a:rPr lang="en-US" dirty="0" smtClean="0">
                <a:solidFill>
                  <a:srgbClr val="000090"/>
                </a:solidFill>
              </a:rPr>
              <a:t>routes</a:t>
            </a:r>
            <a:endParaRPr lang="en-US" dirty="0">
              <a:solidFill>
                <a:srgbClr val="000090"/>
              </a:solidFill>
            </a:endParaRP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Inform neighbor of </a:t>
            </a:r>
            <a:r>
              <a:rPr lang="en-US" dirty="0" smtClean="0">
                <a:solidFill>
                  <a:srgbClr val="000090"/>
                </a:solidFill>
              </a:rPr>
              <a:t>old </a:t>
            </a:r>
            <a:r>
              <a:rPr lang="en-US" dirty="0">
                <a:solidFill>
                  <a:srgbClr val="000090"/>
                </a:solidFill>
              </a:rPr>
              <a:t>routes that become inactive</a:t>
            </a:r>
          </a:p>
          <a:p>
            <a:pPr marL="342900" indent="-342900"/>
            <a:r>
              <a:rPr lang="en-US" b="1" dirty="0" err="1" smtClean="0"/>
              <a:t>Keepalive</a:t>
            </a:r>
            <a:r>
              <a:rPr lang="en-US" b="1" dirty="0" smtClean="0"/>
              <a:t> </a:t>
            </a:r>
            <a:endParaRPr lang="en-US" b="1" dirty="0"/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Inform neighbor that connection is still viable</a:t>
            </a:r>
          </a:p>
        </p:txBody>
      </p:sp>
    </p:spTree>
    <p:extLst>
      <p:ext uri="{BB962C8B-B14F-4D97-AF65-F5344CB8AC3E}">
        <p14:creationId xmlns:p14="http://schemas.microsoft.com/office/powerpoint/2010/main" val="124270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Updates</a:t>
            </a:r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1053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63000" cy="4038600"/>
          </a:xfrm>
        </p:spPr>
        <p:txBody>
          <a:bodyPr/>
          <a:lstStyle/>
          <a:p>
            <a:pPr marL="342900" indent="-342900"/>
            <a:endParaRPr lang="en-US" sz="2800" dirty="0"/>
          </a:p>
          <a:p>
            <a:pPr marL="342900" indent="-342900"/>
            <a:r>
              <a:rPr lang="en-US" dirty="0" smtClean="0"/>
              <a:t>Format </a:t>
            </a:r>
            <a:r>
              <a:rPr lang="en-US" i="1" dirty="0" smtClean="0">
                <a:solidFill>
                  <a:srgbClr val="FF0000"/>
                </a:solidFill>
              </a:rPr>
              <a:t>&lt;IP prefix: route attributes&gt;</a:t>
            </a:r>
            <a:endParaRPr lang="en-US" i="1" dirty="0">
              <a:solidFill>
                <a:srgbClr val="FF0000"/>
              </a:solidFill>
            </a:endParaRPr>
          </a:p>
          <a:p>
            <a:pPr lvl="1" indent="-342900"/>
            <a:r>
              <a:rPr lang="en-US" sz="2400" dirty="0" smtClean="0"/>
              <a:t>attributes describe properties of the route</a:t>
            </a:r>
          </a:p>
          <a:p>
            <a:pPr lvl="1" indent="-342900"/>
            <a:endParaRPr lang="en-US" dirty="0"/>
          </a:p>
          <a:p>
            <a:r>
              <a:rPr lang="en-US" dirty="0" smtClean="0"/>
              <a:t>Two kinds of updates</a:t>
            </a:r>
            <a:endParaRPr lang="en-US" dirty="0"/>
          </a:p>
          <a:p>
            <a:pPr lvl="1" indent="-342900"/>
            <a:r>
              <a:rPr lang="en-US" sz="2400" dirty="0" smtClean="0">
                <a:solidFill>
                  <a:srgbClr val="FF0000"/>
                </a:solidFill>
              </a:rPr>
              <a:t>announcements</a:t>
            </a:r>
            <a:r>
              <a:rPr lang="en-US" sz="2400" dirty="0" smtClean="0"/>
              <a:t>: new routes or changes to existing routes</a:t>
            </a:r>
          </a:p>
          <a:p>
            <a:pPr lvl="1" indent="-342900"/>
            <a:r>
              <a:rPr lang="en-US" dirty="0" smtClean="0">
                <a:solidFill>
                  <a:srgbClr val="FF0000"/>
                </a:solidFill>
              </a:rPr>
              <a:t>withdrawal</a:t>
            </a:r>
            <a:r>
              <a:rPr lang="en-US" dirty="0" smtClean="0"/>
              <a:t>: remove routes that no longer exist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9144000" cy="1173162"/>
          </a:xfrm>
        </p:spPr>
        <p:txBody>
          <a:bodyPr/>
          <a:lstStyle/>
          <a:p>
            <a:r>
              <a:rPr lang="en-US" dirty="0" smtClean="0"/>
              <a:t>Route Attributes</a:t>
            </a:r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1053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495800"/>
          </a:xfrm>
        </p:spPr>
        <p:txBody>
          <a:bodyPr/>
          <a:lstStyle/>
          <a:p>
            <a:pPr marL="342900" indent="-342900"/>
            <a:r>
              <a:rPr lang="en-US" dirty="0" smtClean="0"/>
              <a:t>Routes are described using attributes</a:t>
            </a:r>
          </a:p>
          <a:p>
            <a:pPr lvl="1" indent="-342900"/>
            <a:r>
              <a:rPr lang="en-US" dirty="0" smtClean="0"/>
              <a:t>Used in route selection/export decisions</a:t>
            </a:r>
          </a:p>
          <a:p>
            <a:pPr lvl="7" indent="-342900"/>
            <a:endParaRPr lang="en-US" dirty="0" smtClean="0"/>
          </a:p>
          <a:p>
            <a:pPr marL="342900" indent="-342900"/>
            <a:r>
              <a:rPr lang="en-US" sz="2800" dirty="0" smtClean="0"/>
              <a:t>Some attributes are local</a:t>
            </a:r>
          </a:p>
          <a:p>
            <a:pPr lvl="1" indent="-342900"/>
            <a:r>
              <a:rPr lang="en-US" sz="2400" dirty="0" smtClean="0"/>
              <a:t>i.e., private within an AS, not included in announcements</a:t>
            </a:r>
          </a:p>
          <a:p>
            <a:pPr lvl="7" indent="-342900"/>
            <a:endParaRPr lang="en-US" dirty="0" smtClean="0"/>
          </a:p>
          <a:p>
            <a:pPr marL="342900" indent="-342900"/>
            <a:r>
              <a:rPr lang="en-US" sz="2800" dirty="0" smtClean="0"/>
              <a:t>Some attributes are </a:t>
            </a:r>
            <a:r>
              <a:rPr lang="en-US" dirty="0" smtClean="0"/>
              <a:t>propagated with </a:t>
            </a:r>
            <a:r>
              <a:rPr lang="en-US" dirty="0" err="1" smtClean="0"/>
              <a:t>eBGP</a:t>
            </a:r>
            <a:r>
              <a:rPr lang="en-US" dirty="0" smtClean="0"/>
              <a:t> route announcements</a:t>
            </a:r>
          </a:p>
          <a:p>
            <a:pPr lvl="8" indent="-342900"/>
            <a:endParaRPr lang="en-US" dirty="0"/>
          </a:p>
          <a:p>
            <a:pPr marL="393700" indent="-285750"/>
            <a:r>
              <a:rPr lang="en-US" dirty="0" smtClean="0"/>
              <a:t>There are many standardized attributes in BGP</a:t>
            </a:r>
          </a:p>
          <a:p>
            <a:pPr marL="742950" lvl="1" indent="-285750"/>
            <a:r>
              <a:rPr lang="en-US" dirty="0" smtClean="0"/>
              <a:t>We </a:t>
            </a:r>
            <a:r>
              <a:rPr lang="en-US" dirty="0"/>
              <a:t>will </a:t>
            </a:r>
            <a:r>
              <a:rPr lang="en-US" dirty="0" smtClean="0"/>
              <a:t>discuss a few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9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 for </a:t>
            </a:r>
            <a:br>
              <a:rPr lang="en-US" dirty="0" smtClean="0"/>
            </a:br>
            <a:r>
              <a:rPr lang="en-US" dirty="0" err="1" smtClean="0"/>
              <a:t>Interdomain</a:t>
            </a:r>
            <a:r>
              <a:rPr lang="en-US" dirty="0" smtClean="0"/>
              <a:t> Routing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i="1" dirty="0" smtClean="0"/>
              <a:t>What?  Why?  When?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839200" cy="1173162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Attributes (1): </a:t>
            </a:r>
            <a:r>
              <a:rPr lang="en-US" dirty="0" smtClean="0">
                <a:latin typeface="American Typewriter"/>
                <a:ea typeface="ＭＳ Ｐゴシック" charset="0"/>
                <a:cs typeface="American Typewriter"/>
              </a:rPr>
              <a:t>ASPATH</a:t>
            </a:r>
            <a:endParaRPr lang="en-US" dirty="0">
              <a:latin typeface="American Typewriter"/>
              <a:ea typeface="ＭＳ Ｐゴシック" charset="0"/>
              <a:cs typeface="American Typewriter"/>
            </a:endParaRP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2401888"/>
          </a:xfrm>
        </p:spPr>
        <p:txBody>
          <a:bodyPr/>
          <a:lstStyle/>
          <a:p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Carried in route announcements</a:t>
            </a:r>
          </a:p>
          <a:p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Vector that lists all the </a:t>
            </a: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ASes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a route advertisement has traversed (in reverse order)</a:t>
            </a:r>
          </a:p>
        </p:txBody>
      </p:sp>
      <p:grpSp>
        <p:nvGrpSpPr>
          <p:cNvPr id="132105" name="Group 32"/>
          <p:cNvGrpSpPr>
            <a:grpSpLocks/>
          </p:cNvGrpSpPr>
          <p:nvPr/>
        </p:nvGrpSpPr>
        <p:grpSpPr bwMode="auto">
          <a:xfrm>
            <a:off x="3317875" y="3365500"/>
            <a:ext cx="2578100" cy="2349500"/>
            <a:chOff x="2116" y="820"/>
            <a:chExt cx="1624" cy="1480"/>
          </a:xfrm>
        </p:grpSpPr>
        <p:grpSp>
          <p:nvGrpSpPr>
            <p:cNvPr id="132153" name="Group 33"/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32166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7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8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9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0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1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2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3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4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5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6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54" name="Group 45"/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132155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6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7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8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9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0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1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2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3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4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5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06" name="Rectangle 57"/>
          <p:cNvSpPr>
            <a:spLocks noChangeArrowheads="1"/>
          </p:cNvSpPr>
          <p:nvPr/>
        </p:nvSpPr>
        <p:spPr bwMode="auto">
          <a:xfrm>
            <a:off x="3844925" y="3728693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32107" name="Rectangle 58"/>
          <p:cNvSpPr>
            <a:spLocks noChangeArrowheads="1"/>
          </p:cNvSpPr>
          <p:nvPr/>
        </p:nvSpPr>
        <p:spPr bwMode="auto">
          <a:xfrm>
            <a:off x="4225925" y="4154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32108" name="Line 59"/>
          <p:cNvSpPr>
            <a:spLocks noChangeShapeType="1"/>
          </p:cNvSpPr>
          <p:nvPr/>
        </p:nvSpPr>
        <p:spPr bwMode="auto">
          <a:xfrm>
            <a:off x="5673725" y="47640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60"/>
          <p:cNvSpPr>
            <a:spLocks noChangeShapeType="1"/>
          </p:cNvSpPr>
          <p:nvPr/>
        </p:nvSpPr>
        <p:spPr bwMode="auto">
          <a:xfrm flipV="1">
            <a:off x="2320925" y="47640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10" name="Group 61"/>
          <p:cNvGrpSpPr>
            <a:grpSpLocks/>
          </p:cNvGrpSpPr>
          <p:nvPr/>
        </p:nvGrpSpPr>
        <p:grpSpPr bwMode="auto">
          <a:xfrm>
            <a:off x="6516688" y="4541838"/>
            <a:ext cx="2578100" cy="1282700"/>
            <a:chOff x="4131" y="1588"/>
            <a:chExt cx="1624" cy="808"/>
          </a:xfrm>
        </p:grpSpPr>
        <p:grpSp>
          <p:nvGrpSpPr>
            <p:cNvPr id="132129" name="Group 62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132142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3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4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5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6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7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8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9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0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1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2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30" name="Group 74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132131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5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6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1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11" name="Rectangle 86"/>
          <p:cNvSpPr>
            <a:spLocks noChangeArrowheads="1"/>
          </p:cNvSpPr>
          <p:nvPr/>
        </p:nvSpPr>
        <p:spPr bwMode="auto">
          <a:xfrm>
            <a:off x="7208137" y="47192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  <p:pic>
        <p:nvPicPr>
          <p:cNvPr id="132114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51085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5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5751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6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5751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7" name="Line 92"/>
          <p:cNvSpPr>
            <a:spLocks noChangeShapeType="1"/>
          </p:cNvSpPr>
          <p:nvPr/>
        </p:nvSpPr>
        <p:spPr bwMode="auto">
          <a:xfrm>
            <a:off x="3921125" y="47640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Rectangle 95"/>
          <p:cNvSpPr>
            <a:spLocks noChangeArrowheads="1"/>
          </p:cNvSpPr>
          <p:nvPr/>
        </p:nvSpPr>
        <p:spPr bwMode="auto">
          <a:xfrm>
            <a:off x="5943600" y="5791200"/>
            <a:ext cx="1936628" cy="58541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AS path = 7018 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88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2124" name="Line 99"/>
          <p:cNvSpPr>
            <a:spLocks noChangeShapeType="1"/>
          </p:cNvSpPr>
          <p:nvPr/>
        </p:nvSpPr>
        <p:spPr bwMode="auto">
          <a:xfrm>
            <a:off x="6030913" y="51895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700" y="4389438"/>
            <a:ext cx="4663165" cy="1987180"/>
            <a:chOff x="393700" y="4389438"/>
            <a:chExt cx="4663165" cy="1987180"/>
          </a:xfrm>
        </p:grpSpPr>
        <p:grpSp>
          <p:nvGrpSpPr>
            <p:cNvPr id="132101" name="Group 4"/>
            <p:cNvGrpSpPr>
              <a:grpSpLocks/>
            </p:cNvGrpSpPr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132177" name="Group 5"/>
              <p:cNvGrpSpPr>
                <a:grpSpLocks/>
              </p:cNvGrpSpPr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132190" name="Oval 6"/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1" name="Oval 7"/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2" name="Oval 8"/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3" name="Oval 9"/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4" name="Oval 10"/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5" name="Oval 11"/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6" name="Oval 12"/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7" name="Oval 13"/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8" name="Oval 14"/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9" name="Oval 15"/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200" name="Oval 16"/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78" name="Group 17"/>
              <p:cNvGrpSpPr>
                <a:grpSpLocks/>
              </p:cNvGrpSpPr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132179" name="Oval 18"/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0" name="Oval 19"/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1" name="Oval 20"/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2" name="Oval 21"/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3" name="Oval 22"/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4" name="Oval 23"/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5" name="Oval 24"/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6" name="Oval 25"/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7" name="Oval 26"/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8" name="Oval 27"/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9" name="Oval 28"/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2102" name="Rectangle 29"/>
            <p:cNvSpPr>
              <a:spLocks noChangeArrowheads="1"/>
            </p:cNvSpPr>
            <p:nvPr/>
          </p:nvSpPr>
          <p:spPr bwMode="auto">
            <a:xfrm>
              <a:off x="1016049" y="4643093"/>
              <a:ext cx="103719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Arial" charset="0"/>
                </a:rPr>
                <a:t>AS </a:t>
              </a:r>
              <a:r>
                <a:rPr lang="en-US" sz="2400" dirty="0" smtClean="0">
                  <a:latin typeface="Arial" charset="0"/>
                </a:rPr>
                <a:t>88</a:t>
              </a:r>
              <a:endParaRPr lang="en-US" sz="2400" dirty="0">
                <a:latin typeface="Arial" charset="0"/>
              </a:endParaRPr>
            </a:p>
          </p:txBody>
        </p:sp>
        <p:sp>
          <p:nvSpPr>
            <p:cNvPr id="132103" name="Rectangle 30"/>
            <p:cNvSpPr>
              <a:spLocks noChangeArrowheads="1"/>
            </p:cNvSpPr>
            <p:nvPr/>
          </p:nvSpPr>
          <p:spPr bwMode="auto">
            <a:xfrm>
              <a:off x="1085318" y="5114938"/>
              <a:ext cx="1124482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400" dirty="0" smtClean="0">
                  <a:latin typeface="Arial" charset="0"/>
                </a:rPr>
                <a:t>Princeton,</a:t>
              </a:r>
              <a:br>
                <a:rPr lang="en-US" sz="1400" dirty="0" smtClean="0">
                  <a:latin typeface="Arial" charset="0"/>
                </a:rPr>
              </a:br>
              <a:r>
                <a:rPr lang="en-US" sz="1400" dirty="0" smtClean="0">
                  <a:latin typeface="Arial" charset="0"/>
                </a:rPr>
                <a:t> 128.112/16</a:t>
              </a:r>
              <a:endParaRPr lang="en-US" sz="1400" dirty="0">
                <a:latin typeface="Arial" charset="0"/>
              </a:endParaRPr>
            </a:p>
          </p:txBody>
        </p:sp>
        <p:sp>
          <p:nvSpPr>
            <p:cNvPr id="132104" name="Rectangle 31"/>
            <p:cNvSpPr>
              <a:spLocks noChangeArrowheads="1"/>
            </p:cNvSpPr>
            <p:nvPr/>
          </p:nvSpPr>
          <p:spPr bwMode="auto">
            <a:xfrm>
              <a:off x="2473325" y="5791200"/>
              <a:ext cx="2583540" cy="58541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 smtClean="0">
                  <a:solidFill>
                    <a:schemeClr val="bg1"/>
                  </a:solidFill>
                  <a:latin typeface="Arial" charset="0"/>
                </a:rPr>
                <a:t>IP prefix = 128.112.0.0</a:t>
              </a:r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/16</a:t>
              </a: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AS path = </a:t>
              </a:r>
              <a:r>
                <a:rPr lang="en-US" sz="1600" dirty="0" smtClean="0">
                  <a:solidFill>
                    <a:schemeClr val="bg1"/>
                  </a:solidFill>
                  <a:latin typeface="Arial" charset="0"/>
                </a:rPr>
                <a:t>88</a:t>
              </a:r>
              <a:endParaRPr lang="en-US" sz="1600" dirty="0">
                <a:solidFill>
                  <a:schemeClr val="bg1"/>
                </a:solidFill>
                <a:latin typeface="Arial" charset="0"/>
              </a:endParaRPr>
            </a:p>
          </p:txBody>
        </p:sp>
        <p:pic>
          <p:nvPicPr>
            <p:cNvPr id="132113" name="Picture 8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23" name="Line 98"/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AutoShape 101"/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FF6699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7" name="AutoShape 102"/>
          <p:cNvSpPr>
            <a:spLocks noChangeArrowheads="1"/>
          </p:cNvSpPr>
          <p:nvPr/>
        </p:nvSpPr>
        <p:spPr bwMode="auto">
          <a:xfrm>
            <a:off x="4225925" y="48402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8" name="AutoShape 103"/>
          <p:cNvSpPr>
            <a:spLocks noChangeArrowheads="1"/>
          </p:cNvSpPr>
          <p:nvPr/>
        </p:nvSpPr>
        <p:spPr bwMode="auto">
          <a:xfrm rot="1635718">
            <a:off x="5902325" y="50688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0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/>
      <p:bldP spid="132107" grpId="0"/>
      <p:bldP spid="132108" grpId="0" animBg="1"/>
      <p:bldP spid="132109" grpId="0" animBg="1"/>
      <p:bldP spid="132111" grpId="0"/>
      <p:bldP spid="132117" grpId="0" animBg="1"/>
      <p:bldP spid="132120" grpId="0" animBg="1"/>
      <p:bldP spid="132124" grpId="0" animBg="1"/>
      <p:bldP spid="132127" grpId="0" animBg="1"/>
      <p:bldP spid="13212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Attributes (2): </a:t>
            </a:r>
            <a:r>
              <a:rPr lang="en-US" dirty="0" smtClean="0">
                <a:latin typeface="American Typewriter"/>
                <a:ea typeface="ＭＳ Ｐゴシック" charset="0"/>
                <a:cs typeface="American Typewriter"/>
              </a:rPr>
              <a:t>LOCAL PREF</a:t>
            </a:r>
            <a:endParaRPr lang="en-US" dirty="0">
              <a:latin typeface="American Typewriter"/>
              <a:ea typeface="ＭＳ Ｐゴシック" charset="0"/>
              <a:cs typeface="American Typewriter"/>
            </a:endParaRPr>
          </a:p>
        </p:txBody>
      </p:sp>
      <p:sp>
        <p:nvSpPr>
          <p:cNvPr id="136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153400" cy="2438400"/>
          </a:xfrm>
        </p:spPr>
        <p:txBody>
          <a:bodyPr/>
          <a:lstStyle/>
          <a:p>
            <a:r>
              <a:rPr lang="en-US" sz="2600" dirty="0" smtClean="0">
                <a:latin typeface="Arial" charset="0"/>
                <a:cs typeface="Arial" charset="0"/>
              </a:rPr>
              <a:t>“Local Preference”</a:t>
            </a:r>
          </a:p>
          <a:p>
            <a:r>
              <a:rPr lang="en-US" sz="2600" dirty="0" smtClean="0">
                <a:latin typeface="Arial" charset="0"/>
                <a:cs typeface="Arial" charset="0"/>
              </a:rPr>
              <a:t>Used to choose between different </a:t>
            </a:r>
            <a:r>
              <a:rPr lang="en-US" sz="2600" dirty="0">
                <a:latin typeface="Arial" charset="0"/>
                <a:cs typeface="Arial" charset="0"/>
              </a:rPr>
              <a:t>AS </a:t>
            </a:r>
            <a:r>
              <a:rPr lang="en-US" sz="2600" dirty="0" smtClean="0">
                <a:latin typeface="Arial" charset="0"/>
                <a:cs typeface="Arial" charset="0"/>
              </a:rPr>
              <a:t>paths</a:t>
            </a:r>
          </a:p>
          <a:p>
            <a:r>
              <a:rPr lang="en-US" sz="2600" dirty="0" smtClean="0">
                <a:latin typeface="Arial" charset="0"/>
                <a:cs typeface="Arial" charset="0"/>
              </a:rPr>
              <a:t>The </a:t>
            </a:r>
            <a:r>
              <a:rPr lang="en-US" sz="2600" dirty="0">
                <a:latin typeface="Arial" charset="0"/>
                <a:cs typeface="Arial" charset="0"/>
              </a:rPr>
              <a:t>higher the value the more </a:t>
            </a:r>
            <a:r>
              <a:rPr lang="en-US" sz="2600" dirty="0" smtClean="0">
                <a:latin typeface="Arial" charset="0"/>
                <a:cs typeface="Arial" charset="0"/>
              </a:rPr>
              <a:t>preferred</a:t>
            </a:r>
          </a:p>
          <a:p>
            <a:r>
              <a:rPr lang="en-US" sz="2600" dirty="0" smtClean="0">
                <a:latin typeface="Arial" charset="0"/>
                <a:cs typeface="Arial" charset="0"/>
              </a:rPr>
              <a:t>Local to an AS; carried only in </a:t>
            </a:r>
            <a:r>
              <a:rPr lang="en-US" sz="2600" dirty="0" err="1" smtClean="0">
                <a:latin typeface="Arial" charset="0"/>
                <a:cs typeface="Arial" charset="0"/>
              </a:rPr>
              <a:t>iBGP</a:t>
            </a:r>
            <a:r>
              <a:rPr lang="en-US" sz="2600" dirty="0" smtClean="0">
                <a:latin typeface="Arial" charset="0"/>
                <a:cs typeface="Arial" charset="0"/>
              </a:rPr>
              <a:t> messages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200" y="4190999"/>
            <a:ext cx="2971800" cy="2438400"/>
            <a:chOff x="5410200" y="1351935"/>
            <a:chExt cx="2984500" cy="3067665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6477000" y="3810000"/>
              <a:ext cx="7620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6584950" y="3946525"/>
              <a:ext cx="546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5410200" y="3048000"/>
              <a:ext cx="7620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5518150" y="3184525"/>
              <a:ext cx="546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7467600" y="2971800"/>
              <a:ext cx="7620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7575550" y="3108325"/>
              <a:ext cx="546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6400800" y="2133600"/>
              <a:ext cx="7620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6508750" y="2270125"/>
              <a:ext cx="546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6019800" y="25908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7162800" y="3505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6019800" y="3581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7086600" y="25908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7086600" y="1351935"/>
              <a:ext cx="1308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1" name="Rectangle 17"/>
            <p:cNvSpPr>
              <a:spLocks noChangeArrowheads="1"/>
            </p:cNvSpPr>
            <p:nvPr/>
          </p:nvSpPr>
          <p:spPr bwMode="auto">
            <a:xfrm>
              <a:off x="7086600" y="1447800"/>
              <a:ext cx="12954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6934200" y="18288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>
            <p:extLst/>
          </p:nvPr>
        </p:nvGraphicFramePr>
        <p:xfrm>
          <a:off x="4572000" y="5010150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7" name="Document" r:id="rId4" imgW="5074920" imgH="1475232" progId="Word.Document.8">
                  <p:embed/>
                </p:oleObj>
              </mc:Choice>
              <mc:Fallback>
                <p:oleObj name="Document" r:id="rId4" imgW="5074920" imgH="147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010150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4572000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FF0000"/>
                </a:solidFill>
                <a:latin typeface="Times New Roman" charset="0"/>
              </a:rPr>
              <a:t>BGP table at AS4:</a:t>
            </a:r>
          </a:p>
        </p:txBody>
      </p:sp>
    </p:spTree>
    <p:extLst>
      <p:ext uri="{BB962C8B-B14F-4D97-AF65-F5344CB8AC3E}">
        <p14:creationId xmlns:p14="http://schemas.microsoft.com/office/powerpoint/2010/main" val="11231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iBGP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dirty="0" smtClean="0">
                <a:latin typeface="American Typewriter"/>
                <a:ea typeface="ＭＳ Ｐゴシック" charset="0"/>
                <a:cs typeface="American Typewriter"/>
              </a:rPr>
              <a:t>LOCAL PREF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60538"/>
            <a:ext cx="8229600" cy="4411662"/>
          </a:xfrm>
        </p:spPr>
        <p:txBody>
          <a:bodyPr/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Both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routers prefer the path through AS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2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on the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left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59908" name="Rectangle 4"/>
          <p:cNvSpPr>
            <a:spLocks noChangeArrowheads="1"/>
          </p:cNvSpPr>
          <p:nvPr/>
        </p:nvSpPr>
        <p:spPr bwMode="auto">
          <a:xfrm rot="10800000">
            <a:off x="1066800" y="2768600"/>
            <a:ext cx="7086600" cy="381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en-US" sz="2400" b="0"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38246" name="Rectangle 5"/>
          <p:cNvSpPr>
            <a:spLocks noChangeArrowheads="1"/>
          </p:cNvSpPr>
          <p:nvPr/>
        </p:nvSpPr>
        <p:spPr bwMode="auto">
          <a:xfrm>
            <a:off x="1981200" y="3302000"/>
            <a:ext cx="1208088" cy="838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7" name="Rectangle 6"/>
          <p:cNvSpPr>
            <a:spLocks noChangeArrowheads="1"/>
          </p:cNvSpPr>
          <p:nvPr/>
        </p:nvSpPr>
        <p:spPr bwMode="auto">
          <a:xfrm>
            <a:off x="6248400" y="3302000"/>
            <a:ext cx="1281113" cy="838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8" name="Rectangle 7"/>
          <p:cNvSpPr>
            <a:spLocks noChangeArrowheads="1"/>
          </p:cNvSpPr>
          <p:nvPr/>
        </p:nvSpPr>
        <p:spPr bwMode="auto">
          <a:xfrm>
            <a:off x="4038600" y="2921000"/>
            <a:ext cx="1143000" cy="838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9" name="Rectangle 8"/>
          <p:cNvSpPr>
            <a:spLocks noChangeArrowheads="1"/>
          </p:cNvSpPr>
          <p:nvPr/>
        </p:nvSpPr>
        <p:spPr bwMode="auto">
          <a:xfrm>
            <a:off x="2057400" y="5130800"/>
            <a:ext cx="5334000" cy="1295400"/>
          </a:xfrm>
          <a:prstGeom prst="rect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0" name="Line 9"/>
          <p:cNvSpPr>
            <a:spLocks noChangeShapeType="1"/>
          </p:cNvSpPr>
          <p:nvPr/>
        </p:nvSpPr>
        <p:spPr bwMode="auto">
          <a:xfrm flipH="1">
            <a:off x="2819400" y="5816600"/>
            <a:ext cx="3733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1" name="Line 10"/>
          <p:cNvSpPr>
            <a:spLocks noChangeShapeType="1"/>
          </p:cNvSpPr>
          <p:nvPr/>
        </p:nvSpPr>
        <p:spPr bwMode="auto">
          <a:xfrm flipH="1">
            <a:off x="2743200" y="57404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2" name="Text Box 11"/>
          <p:cNvSpPr txBox="1">
            <a:spLocks noChangeArrowheads="1"/>
          </p:cNvSpPr>
          <p:nvPr/>
        </p:nvSpPr>
        <p:spPr bwMode="auto">
          <a:xfrm>
            <a:off x="4267200" y="57546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800" b="0">
                <a:solidFill>
                  <a:srgbClr val="FF0000"/>
                </a:solidFill>
                <a:latin typeface="Arial" charset="0"/>
              </a:rPr>
              <a:t>I-BGP</a:t>
            </a:r>
          </a:p>
        </p:txBody>
      </p:sp>
      <p:sp>
        <p:nvSpPr>
          <p:cNvPr id="138253" name="Text Box 12"/>
          <p:cNvSpPr txBox="1">
            <a:spLocks noChangeArrowheads="1"/>
          </p:cNvSpPr>
          <p:nvPr/>
        </p:nvSpPr>
        <p:spPr bwMode="auto">
          <a:xfrm>
            <a:off x="2046288" y="6148388"/>
            <a:ext cx="5738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AS 4</a:t>
            </a:r>
          </a:p>
        </p:txBody>
      </p:sp>
      <p:sp>
        <p:nvSpPr>
          <p:cNvPr id="138254" name="Text Box 13"/>
          <p:cNvSpPr txBox="1">
            <a:spLocks noChangeArrowheads="1"/>
          </p:cNvSpPr>
          <p:nvPr/>
        </p:nvSpPr>
        <p:spPr bwMode="auto">
          <a:xfrm>
            <a:off x="6781800" y="3884613"/>
            <a:ext cx="5311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200" b="0" dirty="0">
                <a:solidFill>
                  <a:srgbClr val="000000"/>
                </a:solidFill>
                <a:latin typeface="Arial" charset="0"/>
              </a:rPr>
              <a:t>AS </a:t>
            </a:r>
            <a:r>
              <a:rPr lang="en-US" sz="1200" b="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2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8255" name="Text Box 14"/>
          <p:cNvSpPr txBox="1">
            <a:spLocks noChangeArrowheads="1"/>
          </p:cNvSpPr>
          <p:nvPr/>
        </p:nvSpPr>
        <p:spPr bwMode="auto">
          <a:xfrm>
            <a:off x="2533650" y="5197475"/>
            <a:ext cx="154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rgbClr val="000000"/>
                </a:solidFill>
                <a:latin typeface="Arial" charset="0"/>
              </a:rPr>
              <a:t>Local Pref = 100</a:t>
            </a:r>
          </a:p>
        </p:txBody>
      </p:sp>
      <p:sp>
        <p:nvSpPr>
          <p:cNvPr id="138256" name="Text Box 15"/>
          <p:cNvSpPr txBox="1">
            <a:spLocks noChangeArrowheads="1"/>
          </p:cNvSpPr>
          <p:nvPr/>
        </p:nvSpPr>
        <p:spPr bwMode="auto">
          <a:xfrm>
            <a:off x="5262563" y="5195888"/>
            <a:ext cx="1444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rgbClr val="000000"/>
                </a:solidFill>
                <a:latin typeface="Arial" charset="0"/>
              </a:rPr>
              <a:t>Local Pref = 90</a:t>
            </a:r>
          </a:p>
        </p:txBody>
      </p:sp>
      <p:sp>
        <p:nvSpPr>
          <p:cNvPr id="138257" name="Text Box 16"/>
          <p:cNvSpPr txBox="1">
            <a:spLocks noChangeArrowheads="1"/>
          </p:cNvSpPr>
          <p:nvPr/>
        </p:nvSpPr>
        <p:spPr bwMode="auto">
          <a:xfrm>
            <a:off x="2514600" y="3884613"/>
            <a:ext cx="5311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200" b="0" dirty="0">
                <a:solidFill>
                  <a:srgbClr val="000000"/>
                </a:solidFill>
                <a:latin typeface="Arial" charset="0"/>
              </a:rPr>
              <a:t>AS 2</a:t>
            </a:r>
          </a:p>
        </p:txBody>
      </p:sp>
      <p:sp>
        <p:nvSpPr>
          <p:cNvPr id="138258" name="Text Box 17"/>
          <p:cNvSpPr txBox="1">
            <a:spLocks noChangeArrowheads="1"/>
          </p:cNvSpPr>
          <p:nvPr/>
        </p:nvSpPr>
        <p:spPr bwMode="auto">
          <a:xfrm>
            <a:off x="4498975" y="3530600"/>
            <a:ext cx="488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200" b="0" dirty="0" smtClean="0">
                <a:solidFill>
                  <a:srgbClr val="000000"/>
                </a:solidFill>
                <a:latin typeface="Arial" charset="0"/>
              </a:rPr>
              <a:t>AS1</a:t>
            </a:r>
            <a:endParaRPr lang="en-US" sz="12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8259" name="Line 18"/>
          <p:cNvSpPr>
            <a:spLocks noChangeShapeType="1"/>
          </p:cNvSpPr>
          <p:nvPr/>
        </p:nvSpPr>
        <p:spPr bwMode="auto">
          <a:xfrm>
            <a:off x="2514600" y="3911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0" name="Line 19"/>
          <p:cNvSpPr>
            <a:spLocks noChangeShapeType="1"/>
          </p:cNvSpPr>
          <p:nvPr/>
        </p:nvSpPr>
        <p:spPr bwMode="auto">
          <a:xfrm>
            <a:off x="6781800" y="3911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1" name="Line 20"/>
          <p:cNvSpPr>
            <a:spLocks noChangeShapeType="1"/>
          </p:cNvSpPr>
          <p:nvPr/>
        </p:nvSpPr>
        <p:spPr bwMode="auto">
          <a:xfrm flipV="1">
            <a:off x="2743200" y="32258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2" name="Line 21"/>
          <p:cNvSpPr>
            <a:spLocks noChangeShapeType="1"/>
          </p:cNvSpPr>
          <p:nvPr/>
        </p:nvSpPr>
        <p:spPr bwMode="auto">
          <a:xfrm>
            <a:off x="4800600" y="32258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38263" name="Picture 2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3522663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64" name="Picture 2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299243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65" name="Picture 2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3530600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66" name="Picture 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8" y="5487988"/>
            <a:ext cx="750887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67" name="Picture 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548798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68" name="Line 27"/>
          <p:cNvSpPr>
            <a:spLocks noChangeShapeType="1"/>
          </p:cNvSpPr>
          <p:nvPr/>
        </p:nvSpPr>
        <p:spPr bwMode="auto">
          <a:xfrm flipV="1">
            <a:off x="1652588" y="3775075"/>
            <a:ext cx="0" cy="23034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Attributes (3) :</a:t>
            </a:r>
            <a:r>
              <a:rPr lang="en-US" dirty="0" smtClean="0">
                <a:latin typeface="American Typewriter"/>
                <a:ea typeface="ＭＳ Ｐゴシック" charset="0"/>
                <a:cs typeface="American Typewriter"/>
              </a:rPr>
              <a:t> MED</a:t>
            </a:r>
            <a:endParaRPr lang="en-US" dirty="0">
              <a:latin typeface="American Typewriter"/>
              <a:ea typeface="ＭＳ Ｐゴシック" charset="0"/>
              <a:cs typeface="American Typewriter"/>
            </a:endParaRP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52600"/>
            <a:ext cx="4953000" cy="42672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“Multi-Exit Discriminator”</a:t>
            </a:r>
          </a:p>
          <a:p>
            <a:pPr marL="342900" indent="-342900">
              <a:lnSpc>
                <a:spcPct val="90000"/>
              </a:lnSpc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Used when </a:t>
            </a:r>
            <a:r>
              <a:rPr lang="en-US" sz="2000" dirty="0" err="1">
                <a:latin typeface="Arial" charset="0"/>
                <a:cs typeface="Arial" charset="0"/>
              </a:rPr>
              <a:t>ASes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are interconnected </a:t>
            </a:r>
            <a:br>
              <a:rPr lang="en-US" sz="2000" dirty="0" smtClean="0">
                <a:latin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cs typeface="Arial" charset="0"/>
              </a:rPr>
              <a:t>via </a:t>
            </a:r>
            <a:r>
              <a:rPr lang="en-US" sz="2000" dirty="0">
                <a:latin typeface="Arial" charset="0"/>
                <a:cs typeface="Arial" charset="0"/>
              </a:rPr>
              <a:t>2 or more </a:t>
            </a:r>
            <a:r>
              <a:rPr lang="en-US" sz="2000" dirty="0" smtClean="0">
                <a:latin typeface="Arial" charset="0"/>
                <a:cs typeface="Arial" charset="0"/>
              </a:rPr>
              <a:t>links to </a:t>
            </a:r>
            <a:r>
              <a:rPr lang="en-US" sz="2000" dirty="0">
                <a:latin typeface="Arial" charset="0"/>
                <a:cs typeface="Arial" charset="0"/>
              </a:rPr>
              <a:t>specify how close a prefix is to the link it is announced </a:t>
            </a:r>
            <a:r>
              <a:rPr lang="en-US" sz="2000" dirty="0" smtClean="0">
                <a:latin typeface="Arial" charset="0"/>
                <a:cs typeface="Arial" charset="0"/>
              </a:rPr>
              <a:t>on</a:t>
            </a:r>
          </a:p>
          <a:p>
            <a:pPr marL="342900" indent="-342900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Lower is better</a:t>
            </a: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AS </a:t>
            </a:r>
            <a:r>
              <a:rPr lang="en-US" sz="2000" dirty="0">
                <a:latin typeface="Arial" charset="0"/>
                <a:cs typeface="Arial" charset="0"/>
              </a:rPr>
              <a:t>announcing prefix sets </a:t>
            </a:r>
            <a:r>
              <a:rPr lang="en-US" sz="2000" dirty="0" smtClean="0">
                <a:latin typeface="Arial" charset="0"/>
                <a:cs typeface="Arial" charset="0"/>
              </a:rPr>
              <a:t>MED</a:t>
            </a: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AS receiving prefix </a:t>
            </a:r>
            <a:r>
              <a:rPr lang="en-US" sz="2000" dirty="0" smtClean="0">
                <a:latin typeface="Arial" charset="0"/>
                <a:cs typeface="Arial" charset="0"/>
              </a:rPr>
              <a:t>(optionally!) uses </a:t>
            </a:r>
            <a:r>
              <a:rPr lang="en-US" sz="2000" dirty="0">
                <a:latin typeface="Arial" charset="0"/>
                <a:cs typeface="Arial" charset="0"/>
              </a:rPr>
              <a:t>MED to select </a:t>
            </a:r>
            <a:r>
              <a:rPr lang="en-US" sz="2000" dirty="0" smtClean="0">
                <a:latin typeface="Arial" charset="0"/>
                <a:cs typeface="Arial" charset="0"/>
              </a:rPr>
              <a:t>link </a:t>
            </a: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latin typeface="Times New Roman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Times New Roman" charset="0"/>
              </a:rPr>
              <a:t>Link B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Times New Roman" charset="0"/>
              </a:rPr>
              <a:t>Link A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112" name="Freeform 16"/>
          <p:cNvSpPr>
            <a:spLocks/>
          </p:cNvSpPr>
          <p:nvPr/>
        </p:nvSpPr>
        <p:spPr bwMode="auto">
          <a:xfrm>
            <a:off x="7769225" y="3429000"/>
            <a:ext cx="304800" cy="762000"/>
          </a:xfrm>
          <a:custGeom>
            <a:avLst/>
            <a:gdLst>
              <a:gd name="T0" fmla="*/ 0 w 200"/>
              <a:gd name="T1" fmla="*/ 1908616926 h 296"/>
              <a:gd name="T2" fmla="*/ 222967296 w 200"/>
              <a:gd name="T3" fmla="*/ 1908616926 h 296"/>
              <a:gd name="T4" fmla="*/ 334450944 w 200"/>
              <a:gd name="T5" fmla="*/ 1590515392 h 296"/>
              <a:gd name="T6" fmla="*/ 445934592 w 200"/>
              <a:gd name="T7" fmla="*/ 318104108 h 296"/>
              <a:gd name="T8" fmla="*/ 445934592 w 200"/>
              <a:gd name="T9" fmla="*/ 0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296"/>
              <a:gd name="T17" fmla="*/ 200 w 200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296">
                <a:moveTo>
                  <a:pt x="0" y="288"/>
                </a:moveTo>
                <a:cubicBezTo>
                  <a:pt x="36" y="292"/>
                  <a:pt x="72" y="296"/>
                  <a:pt x="96" y="288"/>
                </a:cubicBezTo>
                <a:cubicBezTo>
                  <a:pt x="120" y="280"/>
                  <a:pt x="128" y="280"/>
                  <a:pt x="144" y="240"/>
                </a:cubicBezTo>
                <a:cubicBezTo>
                  <a:pt x="160" y="200"/>
                  <a:pt x="184" y="88"/>
                  <a:pt x="192" y="48"/>
                </a:cubicBezTo>
                <a:cubicBezTo>
                  <a:pt x="200" y="8"/>
                  <a:pt x="192" y="8"/>
                  <a:pt x="192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54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Times New Roman" charset="0"/>
              </a:rPr>
              <a:t>MED=10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2052114" name="Freeform 18"/>
          <p:cNvSpPr>
            <a:spLocks/>
          </p:cNvSpPr>
          <p:nvPr/>
        </p:nvSpPr>
        <p:spPr bwMode="auto">
          <a:xfrm>
            <a:off x="6054725" y="3276600"/>
            <a:ext cx="1714500" cy="1066800"/>
          </a:xfrm>
          <a:custGeom>
            <a:avLst/>
            <a:gdLst>
              <a:gd name="T0" fmla="*/ 2147483647 w 984"/>
              <a:gd name="T1" fmla="*/ 1646502083 h 576"/>
              <a:gd name="T2" fmla="*/ 2147483647 w 984"/>
              <a:gd name="T3" fmla="*/ 1811152292 h 576"/>
              <a:gd name="T4" fmla="*/ 2147483647 w 984"/>
              <a:gd name="T5" fmla="*/ 1975802500 h 576"/>
              <a:gd name="T6" fmla="*/ 1238639131 w 984"/>
              <a:gd name="T7" fmla="*/ 1811152292 h 576"/>
              <a:gd name="T8" fmla="*/ 510028902 w 984"/>
              <a:gd name="T9" fmla="*/ 1646502083 h 576"/>
              <a:gd name="T10" fmla="*/ 72861023 w 984"/>
              <a:gd name="T11" fmla="*/ 1481851875 h 576"/>
              <a:gd name="T12" fmla="*/ 72861023 w 984"/>
              <a:gd name="T13" fmla="*/ 0 h 5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4"/>
              <a:gd name="T22" fmla="*/ 0 h 576"/>
              <a:gd name="T23" fmla="*/ 984 w 984"/>
              <a:gd name="T24" fmla="*/ 576 h 5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4" h="576">
                <a:moveTo>
                  <a:pt x="984" y="480"/>
                </a:moveTo>
                <a:cubicBezTo>
                  <a:pt x="976" y="496"/>
                  <a:pt x="968" y="512"/>
                  <a:pt x="936" y="528"/>
                </a:cubicBezTo>
                <a:cubicBezTo>
                  <a:pt x="904" y="544"/>
                  <a:pt x="880" y="576"/>
                  <a:pt x="792" y="576"/>
                </a:cubicBezTo>
                <a:cubicBezTo>
                  <a:pt x="704" y="576"/>
                  <a:pt x="512" y="544"/>
                  <a:pt x="408" y="528"/>
                </a:cubicBezTo>
                <a:cubicBezTo>
                  <a:pt x="304" y="512"/>
                  <a:pt x="232" y="496"/>
                  <a:pt x="168" y="480"/>
                </a:cubicBezTo>
                <a:cubicBezTo>
                  <a:pt x="104" y="464"/>
                  <a:pt x="48" y="512"/>
                  <a:pt x="24" y="432"/>
                </a:cubicBezTo>
                <a:cubicBezTo>
                  <a:pt x="0" y="352"/>
                  <a:pt x="24" y="72"/>
                  <a:pt x="24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54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Times New Roman" charset="0"/>
              </a:rPr>
              <a:t>MED=50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AS1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AS2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5425" y="5486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921625" y="56388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AS3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69225" y="4267200"/>
            <a:ext cx="3810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490160" y="6172200"/>
            <a:ext cx="142524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 smtClean="0">
                <a:latin typeface="+mn-lt"/>
              </a:rPr>
              <a:t>destination 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prefix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6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2" grpId="0" animBg="1"/>
      <p:bldP spid="2052113" grpId="0"/>
      <p:bldP spid="2052114" grpId="0" animBg="1"/>
      <p:bldP spid="205211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7A8695-AA3A-E247-9B99-913B603731D7}" type="slidenum">
              <a:rPr lang="en-US" sz="1400" b="0">
                <a:latin typeface="Times New Roman" charset="0"/>
              </a:rPr>
              <a:pPr eaLnBrk="1" hangingPunct="1"/>
              <a:t>64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Attributes (4): IGP cost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Used </a:t>
            </a:r>
            <a:r>
              <a:rPr lang="en-US" dirty="0" smtClean="0">
                <a:latin typeface="Arial" charset="0"/>
                <a:cs typeface="Arial" charset="0"/>
              </a:rPr>
              <a:t>for </a:t>
            </a:r>
            <a:r>
              <a:rPr lang="en-US" dirty="0">
                <a:latin typeface="Arial" charset="0"/>
                <a:cs typeface="Arial" charset="0"/>
              </a:rPr>
              <a:t>hot-potato routing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Each router selects the closest egress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point based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on the path cost in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intra-domain protocol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4389" name="Picture 4" descr="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5581650"/>
            <a:ext cx="1612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90" name="Line 5"/>
          <p:cNvSpPr>
            <a:spLocks noChangeShapeType="1"/>
          </p:cNvSpPr>
          <p:nvPr/>
        </p:nvSpPr>
        <p:spPr bwMode="auto">
          <a:xfrm flipH="1" flipV="1">
            <a:off x="2036763" y="6270625"/>
            <a:ext cx="422275" cy="77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1" name="Text Box 6"/>
          <p:cNvSpPr txBox="1">
            <a:spLocks noChangeArrowheads="1"/>
          </p:cNvSpPr>
          <p:nvPr/>
        </p:nvSpPr>
        <p:spPr bwMode="auto">
          <a:xfrm>
            <a:off x="2459038" y="6156325"/>
            <a:ext cx="1425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hot potato</a:t>
            </a:r>
          </a:p>
        </p:txBody>
      </p:sp>
      <p:grpSp>
        <p:nvGrpSpPr>
          <p:cNvPr id="144392" name="Group 7"/>
          <p:cNvGrpSpPr>
            <a:grpSpLocks/>
          </p:cNvGrpSpPr>
          <p:nvPr/>
        </p:nvGrpSpPr>
        <p:grpSpPr bwMode="auto">
          <a:xfrm>
            <a:off x="4225925" y="3733801"/>
            <a:ext cx="4427538" cy="2317751"/>
            <a:chOff x="2910" y="1776"/>
            <a:chExt cx="2789" cy="1460"/>
          </a:xfrm>
        </p:grpSpPr>
        <p:sp>
          <p:nvSpPr>
            <p:cNvPr id="1664008" name="Cloud"/>
            <p:cNvSpPr>
              <a:spLocks noChangeAspect="1" noEditPoints="1" noChangeArrowheads="1"/>
            </p:cNvSpPr>
            <p:nvPr/>
          </p:nvSpPr>
          <p:spPr bwMode="auto">
            <a:xfrm>
              <a:off x="2910" y="2331"/>
              <a:ext cx="2789" cy="90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  <p:sp>
          <p:nvSpPr>
            <p:cNvPr id="144396" name="Oval 9"/>
            <p:cNvSpPr>
              <a:spLocks noChangeArrowheads="1"/>
            </p:cNvSpPr>
            <p:nvPr/>
          </p:nvSpPr>
          <p:spPr bwMode="auto">
            <a:xfrm>
              <a:off x="3165" y="2413"/>
              <a:ext cx="202" cy="1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A</a:t>
              </a:r>
            </a:p>
          </p:txBody>
        </p:sp>
        <p:sp>
          <p:nvSpPr>
            <p:cNvPr id="144397" name="Oval 10"/>
            <p:cNvSpPr>
              <a:spLocks noChangeArrowheads="1"/>
            </p:cNvSpPr>
            <p:nvPr/>
          </p:nvSpPr>
          <p:spPr bwMode="auto">
            <a:xfrm>
              <a:off x="5141" y="2320"/>
              <a:ext cx="202" cy="1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B</a:t>
              </a:r>
            </a:p>
          </p:txBody>
        </p:sp>
        <p:sp>
          <p:nvSpPr>
            <p:cNvPr id="144398" name="Oval 11"/>
            <p:cNvSpPr>
              <a:spLocks noChangeArrowheads="1"/>
            </p:cNvSpPr>
            <p:nvPr/>
          </p:nvSpPr>
          <p:spPr bwMode="auto">
            <a:xfrm>
              <a:off x="3879" y="3047"/>
              <a:ext cx="202" cy="1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C</a:t>
              </a:r>
            </a:p>
          </p:txBody>
        </p:sp>
        <p:sp>
          <p:nvSpPr>
            <p:cNvPr id="144399" name="Oval 12"/>
            <p:cNvSpPr>
              <a:spLocks noChangeArrowheads="1"/>
            </p:cNvSpPr>
            <p:nvPr/>
          </p:nvSpPr>
          <p:spPr bwMode="auto">
            <a:xfrm>
              <a:off x="3938" y="2480"/>
              <a:ext cx="202" cy="17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D</a:t>
              </a:r>
            </a:p>
          </p:txBody>
        </p:sp>
        <p:sp>
          <p:nvSpPr>
            <p:cNvPr id="144400" name="Oval 13"/>
            <p:cNvSpPr>
              <a:spLocks noChangeArrowheads="1"/>
            </p:cNvSpPr>
            <p:nvPr/>
          </p:nvSpPr>
          <p:spPr bwMode="auto">
            <a:xfrm>
              <a:off x="5305" y="2704"/>
              <a:ext cx="203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G</a:t>
              </a:r>
            </a:p>
          </p:txBody>
        </p:sp>
        <p:sp>
          <p:nvSpPr>
            <p:cNvPr id="144401" name="Oval 14"/>
            <p:cNvSpPr>
              <a:spLocks noChangeArrowheads="1"/>
            </p:cNvSpPr>
            <p:nvPr/>
          </p:nvSpPr>
          <p:spPr bwMode="auto">
            <a:xfrm>
              <a:off x="4419" y="2830"/>
              <a:ext cx="203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E</a:t>
              </a:r>
            </a:p>
          </p:txBody>
        </p:sp>
        <p:sp>
          <p:nvSpPr>
            <p:cNvPr id="144402" name="Oval 15"/>
            <p:cNvSpPr>
              <a:spLocks noChangeArrowheads="1"/>
            </p:cNvSpPr>
            <p:nvPr/>
          </p:nvSpPr>
          <p:spPr bwMode="auto">
            <a:xfrm>
              <a:off x="3315" y="2877"/>
              <a:ext cx="202" cy="1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F</a:t>
              </a:r>
            </a:p>
          </p:txBody>
        </p:sp>
        <p:sp>
          <p:nvSpPr>
            <p:cNvPr id="144403" name="Line 16"/>
            <p:cNvSpPr>
              <a:spLocks noChangeShapeType="1"/>
            </p:cNvSpPr>
            <p:nvPr/>
          </p:nvSpPr>
          <p:spPr bwMode="auto">
            <a:xfrm flipH="1" flipV="1">
              <a:off x="3276" y="2556"/>
              <a:ext cx="103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4" name="Line 17"/>
            <p:cNvSpPr>
              <a:spLocks noChangeShapeType="1"/>
            </p:cNvSpPr>
            <p:nvPr/>
          </p:nvSpPr>
          <p:spPr bwMode="auto">
            <a:xfrm>
              <a:off x="3484" y="3020"/>
              <a:ext cx="436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5" name="Line 18"/>
            <p:cNvSpPr>
              <a:spLocks noChangeShapeType="1"/>
            </p:cNvSpPr>
            <p:nvPr/>
          </p:nvSpPr>
          <p:spPr bwMode="auto">
            <a:xfrm>
              <a:off x="3403" y="2477"/>
              <a:ext cx="539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6" name="Line 19"/>
            <p:cNvSpPr>
              <a:spLocks noChangeShapeType="1"/>
            </p:cNvSpPr>
            <p:nvPr/>
          </p:nvSpPr>
          <p:spPr bwMode="auto">
            <a:xfrm flipV="1">
              <a:off x="4088" y="2960"/>
              <a:ext cx="371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7" name="Line 20"/>
            <p:cNvSpPr>
              <a:spLocks noChangeShapeType="1"/>
            </p:cNvSpPr>
            <p:nvPr/>
          </p:nvSpPr>
          <p:spPr bwMode="auto">
            <a:xfrm>
              <a:off x="4111" y="2642"/>
              <a:ext cx="28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8" name="Line 21"/>
            <p:cNvSpPr>
              <a:spLocks noChangeShapeType="1"/>
            </p:cNvSpPr>
            <p:nvPr/>
          </p:nvSpPr>
          <p:spPr bwMode="auto">
            <a:xfrm flipV="1">
              <a:off x="4136" y="2406"/>
              <a:ext cx="988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9" name="Line 22"/>
            <p:cNvSpPr>
              <a:spLocks noChangeShapeType="1"/>
            </p:cNvSpPr>
            <p:nvPr/>
          </p:nvSpPr>
          <p:spPr bwMode="auto">
            <a:xfrm flipV="1">
              <a:off x="4621" y="2795"/>
              <a:ext cx="665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10" name="Line 23"/>
            <p:cNvSpPr>
              <a:spLocks noChangeShapeType="1"/>
            </p:cNvSpPr>
            <p:nvPr/>
          </p:nvSpPr>
          <p:spPr bwMode="auto">
            <a:xfrm flipH="1" flipV="1">
              <a:off x="5273" y="2456"/>
              <a:ext cx="11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11" name="Text Box 24"/>
            <p:cNvSpPr txBox="1">
              <a:spLocks noChangeArrowheads="1"/>
            </p:cNvSpPr>
            <p:nvPr/>
          </p:nvSpPr>
          <p:spPr bwMode="auto">
            <a:xfrm>
              <a:off x="3182" y="269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4</a:t>
              </a:r>
            </a:p>
          </p:txBody>
        </p:sp>
        <p:sp>
          <p:nvSpPr>
            <p:cNvPr id="144412" name="Text Box 25"/>
            <p:cNvSpPr txBox="1">
              <a:spLocks noChangeArrowheads="1"/>
            </p:cNvSpPr>
            <p:nvPr/>
          </p:nvSpPr>
          <p:spPr bwMode="auto">
            <a:xfrm>
              <a:off x="3559" y="2835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5</a:t>
              </a:r>
            </a:p>
          </p:txBody>
        </p:sp>
        <p:sp>
          <p:nvSpPr>
            <p:cNvPr id="144413" name="Text Box 26"/>
            <p:cNvSpPr txBox="1">
              <a:spLocks noChangeArrowheads="1"/>
            </p:cNvSpPr>
            <p:nvPr/>
          </p:nvSpPr>
          <p:spPr bwMode="auto">
            <a:xfrm>
              <a:off x="3567" y="253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144414" name="Text Box 27"/>
            <p:cNvSpPr txBox="1">
              <a:spLocks noChangeArrowheads="1"/>
            </p:cNvSpPr>
            <p:nvPr/>
          </p:nvSpPr>
          <p:spPr bwMode="auto">
            <a:xfrm>
              <a:off x="4449" y="231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9</a:t>
              </a:r>
            </a:p>
          </p:txBody>
        </p:sp>
        <p:sp>
          <p:nvSpPr>
            <p:cNvPr id="144415" name="Text Box 28"/>
            <p:cNvSpPr txBox="1">
              <a:spLocks noChangeArrowheads="1"/>
            </p:cNvSpPr>
            <p:nvPr/>
          </p:nvSpPr>
          <p:spPr bwMode="auto">
            <a:xfrm>
              <a:off x="4262" y="262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144416" name="Text Box 29"/>
            <p:cNvSpPr txBox="1">
              <a:spLocks noChangeArrowheads="1"/>
            </p:cNvSpPr>
            <p:nvPr/>
          </p:nvSpPr>
          <p:spPr bwMode="auto">
            <a:xfrm>
              <a:off x="5309" y="247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4</a:t>
              </a:r>
            </a:p>
          </p:txBody>
        </p:sp>
        <p:sp>
          <p:nvSpPr>
            <p:cNvPr id="144417" name="Text Box 30"/>
            <p:cNvSpPr txBox="1">
              <a:spLocks noChangeArrowheads="1"/>
            </p:cNvSpPr>
            <p:nvPr/>
          </p:nvSpPr>
          <p:spPr bwMode="auto">
            <a:xfrm>
              <a:off x="4892" y="2605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10</a:t>
              </a:r>
            </a:p>
          </p:txBody>
        </p:sp>
        <p:sp>
          <p:nvSpPr>
            <p:cNvPr id="144418" name="Line 31"/>
            <p:cNvSpPr>
              <a:spLocks noChangeShapeType="1"/>
            </p:cNvSpPr>
            <p:nvPr/>
          </p:nvSpPr>
          <p:spPr bwMode="auto">
            <a:xfrm flipV="1">
              <a:off x="4604" y="2442"/>
              <a:ext cx="593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19" name="Text Box 32"/>
            <p:cNvSpPr txBox="1">
              <a:spLocks noChangeArrowheads="1"/>
            </p:cNvSpPr>
            <p:nvPr/>
          </p:nvSpPr>
          <p:spPr bwMode="auto">
            <a:xfrm>
              <a:off x="4665" y="253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8</a:t>
              </a:r>
            </a:p>
          </p:txBody>
        </p:sp>
        <p:sp>
          <p:nvSpPr>
            <p:cNvPr id="144420" name="Text Box 33"/>
            <p:cNvSpPr txBox="1">
              <a:spLocks noChangeArrowheads="1"/>
            </p:cNvSpPr>
            <p:nvPr/>
          </p:nvSpPr>
          <p:spPr bwMode="auto">
            <a:xfrm>
              <a:off x="4139" y="281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8</a:t>
              </a:r>
            </a:p>
          </p:txBody>
        </p:sp>
        <p:sp>
          <p:nvSpPr>
            <p:cNvPr id="144421" name="Oval 34"/>
            <p:cNvSpPr>
              <a:spLocks noChangeArrowheads="1"/>
            </p:cNvSpPr>
            <p:nvPr/>
          </p:nvSpPr>
          <p:spPr bwMode="auto">
            <a:xfrm>
              <a:off x="3166" y="2398"/>
              <a:ext cx="202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A</a:t>
              </a:r>
            </a:p>
          </p:txBody>
        </p:sp>
        <p:sp>
          <p:nvSpPr>
            <p:cNvPr id="144422" name="Oval 35"/>
            <p:cNvSpPr>
              <a:spLocks noChangeArrowheads="1"/>
            </p:cNvSpPr>
            <p:nvPr/>
          </p:nvSpPr>
          <p:spPr bwMode="auto">
            <a:xfrm>
              <a:off x="5141" y="2320"/>
              <a:ext cx="202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B</a:t>
              </a:r>
            </a:p>
          </p:txBody>
        </p:sp>
        <p:sp>
          <p:nvSpPr>
            <p:cNvPr id="144423" name="Freeform 36"/>
            <p:cNvSpPr>
              <a:spLocks/>
            </p:cNvSpPr>
            <p:nvPr/>
          </p:nvSpPr>
          <p:spPr bwMode="auto">
            <a:xfrm>
              <a:off x="3315" y="2016"/>
              <a:ext cx="821" cy="285"/>
            </a:xfrm>
            <a:custGeom>
              <a:avLst/>
              <a:gdLst>
                <a:gd name="T0" fmla="*/ 0 w 713"/>
                <a:gd name="T1" fmla="*/ 205 h 205"/>
                <a:gd name="T2" fmla="*/ 274 w 713"/>
                <a:gd name="T3" fmla="*/ 23 h 205"/>
                <a:gd name="T4" fmla="*/ 567 w 713"/>
                <a:gd name="T5" fmla="*/ 68 h 205"/>
                <a:gd name="T6" fmla="*/ 713 w 713"/>
                <a:gd name="T7" fmla="*/ 13 h 2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3"/>
                <a:gd name="T13" fmla="*/ 0 h 205"/>
                <a:gd name="T14" fmla="*/ 713 w 713"/>
                <a:gd name="T15" fmla="*/ 205 h 2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3" h="205">
                  <a:moveTo>
                    <a:pt x="0" y="205"/>
                  </a:moveTo>
                  <a:cubicBezTo>
                    <a:pt x="90" y="125"/>
                    <a:pt x="180" y="46"/>
                    <a:pt x="274" y="23"/>
                  </a:cubicBezTo>
                  <a:cubicBezTo>
                    <a:pt x="368" y="0"/>
                    <a:pt x="494" y="70"/>
                    <a:pt x="567" y="68"/>
                  </a:cubicBezTo>
                  <a:cubicBezTo>
                    <a:pt x="640" y="66"/>
                    <a:pt x="676" y="39"/>
                    <a:pt x="713" y="13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prstDash val="sysDash"/>
              <a:round/>
              <a:headEnd type="none"/>
              <a:tailEnd type="arrow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24" name="Freeform 37"/>
            <p:cNvSpPr>
              <a:spLocks/>
            </p:cNvSpPr>
            <p:nvPr/>
          </p:nvSpPr>
          <p:spPr bwMode="auto">
            <a:xfrm rot="547321">
              <a:off x="4376" y="1991"/>
              <a:ext cx="907" cy="212"/>
            </a:xfrm>
            <a:custGeom>
              <a:avLst/>
              <a:gdLst>
                <a:gd name="T0" fmla="*/ 832 w 853"/>
                <a:gd name="T1" fmla="*/ 212 h 212"/>
                <a:gd name="T2" fmla="*/ 714 w 853"/>
                <a:gd name="T3" fmla="*/ 20 h 212"/>
                <a:gd name="T4" fmla="*/ 0 w 853"/>
                <a:gd name="T5" fmla="*/ 93 h 212"/>
                <a:gd name="T6" fmla="*/ 0 60000 65536"/>
                <a:gd name="T7" fmla="*/ 0 60000 65536"/>
                <a:gd name="T8" fmla="*/ 0 60000 65536"/>
                <a:gd name="T9" fmla="*/ 0 w 853"/>
                <a:gd name="T10" fmla="*/ 0 h 212"/>
                <a:gd name="T11" fmla="*/ 853 w 853"/>
                <a:gd name="T12" fmla="*/ 212 h 2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3" h="212">
                  <a:moveTo>
                    <a:pt x="832" y="212"/>
                  </a:moveTo>
                  <a:cubicBezTo>
                    <a:pt x="842" y="126"/>
                    <a:pt x="853" y="40"/>
                    <a:pt x="714" y="20"/>
                  </a:cubicBezTo>
                  <a:cubicBezTo>
                    <a:pt x="575" y="0"/>
                    <a:pt x="287" y="46"/>
                    <a:pt x="0" y="93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prstDash val="sysDash"/>
              <a:round/>
              <a:headEnd type="none"/>
              <a:tailEnd type="arrow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25" name="Text Box 38"/>
            <p:cNvSpPr txBox="1">
              <a:spLocks noChangeArrowheads="1"/>
            </p:cNvSpPr>
            <p:nvPr/>
          </p:nvSpPr>
          <p:spPr bwMode="auto">
            <a:xfrm>
              <a:off x="4043" y="1776"/>
              <a:ext cx="3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err="1">
                  <a:solidFill>
                    <a:srgbClr val="0000FF"/>
                  </a:solidFill>
                  <a:latin typeface="Arial" charset="0"/>
                </a:rPr>
                <a:t>dst</a:t>
              </a:r>
              <a:endParaRPr lang="en-US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sp>
        <p:nvSpPr>
          <p:cNvPr id="144393" name="Line 39"/>
          <p:cNvSpPr>
            <a:spLocks noChangeShapeType="1"/>
          </p:cNvSpPr>
          <p:nvPr/>
        </p:nvSpPr>
        <p:spPr bwMode="auto">
          <a:xfrm flipH="1" flipV="1">
            <a:off x="4495798" y="4876800"/>
            <a:ext cx="228601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4" name="Line 40"/>
          <p:cNvSpPr>
            <a:spLocks noChangeShapeType="1"/>
          </p:cNvSpPr>
          <p:nvPr/>
        </p:nvSpPr>
        <p:spPr bwMode="auto">
          <a:xfrm flipH="1" flipV="1">
            <a:off x="8153400" y="4572000"/>
            <a:ext cx="223838" cy="7794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7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IGP may conflict with MED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76400"/>
            <a:ext cx="6019800" cy="400590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 rot="21216728">
            <a:off x="1672323" y="3128744"/>
            <a:ext cx="5410200" cy="228600"/>
          </a:xfrm>
          <a:prstGeom prst="ellipse">
            <a:avLst/>
          </a:prstGeom>
          <a:solidFill>
            <a:srgbClr val="FF7C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 rot="21216728">
            <a:off x="1756677" y="3509744"/>
            <a:ext cx="54102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752600" y="35052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3409890"/>
            <a:ext cx="543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sf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081021" y="30288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081021" y="34290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baseline="-25000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1371600" y="3581400"/>
            <a:ext cx="228600" cy="914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491734" y="3810000"/>
            <a:ext cx="184666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0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414" y="4038600"/>
            <a:ext cx="1102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MED=100</a:t>
            </a:r>
            <a:endParaRPr lang="en-US" sz="1600" b="0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83134" y="2861846"/>
            <a:ext cx="184666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0" baseline="-25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55414" y="3166646"/>
            <a:ext cx="1102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MED=500</a:t>
            </a:r>
            <a:endParaRPr lang="en-US" sz="1600" b="0" baseline="-25000" dirty="0">
              <a:latin typeface="+mn-lt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239000" y="2819400"/>
            <a:ext cx="228600" cy="914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057400" y="3505200"/>
            <a:ext cx="76200" cy="38100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781800" y="2971800"/>
            <a:ext cx="76200" cy="38100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Oval 2"/>
          <p:cNvSpPr/>
          <p:nvPr/>
        </p:nvSpPr>
        <p:spPr bwMode="auto">
          <a:xfrm>
            <a:off x="6477000" y="34290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3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Selection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534400" cy="3649662"/>
          </a:xfrm>
        </p:spPr>
        <p:txBody>
          <a:bodyPr/>
          <a:lstStyle/>
          <a:p>
            <a:r>
              <a:rPr lang="en-US" dirty="0" smtClean="0"/>
              <a:t>In decreasing order of priority</a:t>
            </a:r>
          </a:p>
          <a:p>
            <a:pPr lvl="1"/>
            <a:r>
              <a:rPr lang="en-US" dirty="0" smtClean="0"/>
              <a:t>make/save money (send to customer &gt; peer &gt; provider)</a:t>
            </a:r>
          </a:p>
          <a:p>
            <a:pPr lvl="1"/>
            <a:r>
              <a:rPr lang="en-US" dirty="0" smtClean="0"/>
              <a:t>maximize performance (smallest AS path length) </a:t>
            </a:r>
          </a:p>
          <a:p>
            <a:pPr lvl="1"/>
            <a:r>
              <a:rPr lang="en-US" dirty="0" smtClean="0"/>
              <a:t>minimize use of my network bandwidth (“hot potato”)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556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2238"/>
            <a:ext cx="8534400" cy="1173162"/>
          </a:xfrm>
        </p:spPr>
        <p:txBody>
          <a:bodyPr/>
          <a:lstStyle/>
          <a:p>
            <a:r>
              <a:rPr lang="en-US" dirty="0" smtClean="0"/>
              <a:t>Using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 dirty="0" smtClean="0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144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/>
                <a:gridCol w="25146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PREF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Pick highest LOCAL</a:t>
                      </a:r>
                      <a:r>
                        <a:rPr lang="en-US" baseline="0" dirty="0" smtClean="0"/>
                        <a:t> PREF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Pick shortest ASPATH</a:t>
                      </a:r>
                      <a:r>
                        <a:rPr lang="en-US" baseline="0" dirty="0" smtClean="0"/>
                        <a:t> 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Lowest MED preferred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eBGP</a:t>
                      </a:r>
                      <a:r>
                        <a:rPr lang="en-US" dirty="0" smtClean="0"/>
                        <a:t> &gt; </a:t>
                      </a:r>
                      <a:r>
                        <a:rPr lang="en-US" dirty="0" err="1" smtClean="0"/>
                        <a:t>iBGP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AS learn route via </a:t>
                      </a:r>
                      <a:r>
                        <a:rPr lang="en-US" dirty="0" err="1" smtClean="0"/>
                        <a:t>eBGP</a:t>
                      </a:r>
                      <a:r>
                        <a:rPr lang="en-US" dirty="0" smtClean="0"/>
                        <a:t> (preferred)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baseline="0" dirty="0" err="1" smtClean="0"/>
                        <a:t>iBGP</a:t>
                      </a:r>
                      <a:r>
                        <a:rPr lang="en-US" baseline="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iBGP</a:t>
                      </a:r>
                      <a:r>
                        <a:rPr lang="en-US" dirty="0" smtClean="0"/>
                        <a:t>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Lowest</a:t>
                      </a:r>
                      <a:r>
                        <a:rPr lang="en-US" baseline="0" dirty="0" smtClean="0"/>
                        <a:t> IGP cost to next hop (egress router)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Router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Smallest next-hop router’s</a:t>
                      </a:r>
                      <a:r>
                        <a:rPr lang="en-US" baseline="0" dirty="0" smtClean="0"/>
                        <a:t> IP address as tie-breaker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09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800600"/>
            <a:ext cx="9144000" cy="2008188"/>
          </a:xfrm>
          <a:prstGeom prst="rect">
            <a:avLst/>
          </a:prstGeom>
          <a:solidFill>
            <a:srgbClr val="E2E2AA"/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6172200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7316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BGP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UPDATE Processing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514600"/>
            <a:ext cx="9144000" cy="22098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1350"/>
            <a:chOff x="2832100" y="3438525"/>
            <a:chExt cx="1422400" cy="641350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2065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50925" y="3429000"/>
            <a:ext cx="1450975" cy="641350"/>
            <a:chOff x="1050925" y="3429000"/>
            <a:chExt cx="1450975" cy="641350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50925" y="3429000"/>
              <a:ext cx="14351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latin typeface="Calibri"/>
                  <a:cs typeface="Calibri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latin typeface="Calibri"/>
                  <a:cs typeface="Calibri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22400" cy="641350"/>
            <a:chOff x="4584700" y="3446463"/>
            <a:chExt cx="1422400" cy="641350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250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4509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3874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Apply Export</a:t>
              </a:r>
            </a:p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  Policies</a:t>
              </a: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7724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>
            <a:off x="5257800" y="4071938"/>
            <a:ext cx="0" cy="1752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55600" y="5144227"/>
            <a:ext cx="1218833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forwarding</a:t>
            </a:r>
            <a:endParaRPr lang="en-US" sz="1800" b="0" dirty="0">
              <a:latin typeface="Calibri"/>
              <a:cs typeface="Calibri"/>
            </a:endParaRPr>
          </a:p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Entries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76200" y="3086827"/>
            <a:ext cx="969629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BGP</a:t>
            </a:r>
            <a:endParaRPr lang="en-US" sz="1800" b="0" dirty="0">
              <a:latin typeface="Calibri"/>
              <a:cs typeface="Calibri"/>
            </a:endParaRPr>
          </a:p>
          <a:p>
            <a:pPr algn="ctr" eaLnBrk="0" hangingPunct="0"/>
            <a:r>
              <a:rPr lang="en-US" sz="1800" b="0" dirty="0">
                <a:latin typeface="Calibri"/>
                <a:cs typeface="Calibri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94650" y="2741613"/>
            <a:ext cx="96962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BGP </a:t>
            </a:r>
            <a:endParaRPr lang="en-US" sz="1800" b="0" dirty="0">
              <a:latin typeface="Calibri"/>
              <a:cs typeface="Calibri"/>
            </a:endParaRPr>
          </a:p>
          <a:p>
            <a:pPr algn="ctr" eaLnBrk="0" hangingPunct="0"/>
            <a:r>
              <a:rPr lang="en-US" sz="1800" b="0" dirty="0">
                <a:latin typeface="Calibri"/>
                <a:cs typeface="Calibri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842000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096728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latin typeface="Calibri"/>
                  <a:cs typeface="Calibri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295400"/>
            <a:ext cx="51528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i="1" dirty="0">
                <a:solidFill>
                  <a:srgbClr val="660066"/>
                </a:solidFill>
                <a:latin typeface="Calibri"/>
                <a:cs typeface="Calibri"/>
              </a:rPr>
              <a:t>                 Open ended programming.</a:t>
            </a:r>
          </a:p>
          <a:p>
            <a:pPr algn="l"/>
            <a:r>
              <a:rPr lang="en-US" sz="1800" b="0" i="1" dirty="0">
                <a:solidFill>
                  <a:srgbClr val="660066"/>
                </a:solidFill>
                <a:latin typeface="Calibri"/>
                <a:cs typeface="Calibri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381386" y="4724400"/>
            <a:ext cx="1571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Data plane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68687" y="2586335"/>
            <a:ext cx="1917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Control plane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83716" y="5486400"/>
            <a:ext cx="904094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Data </a:t>
            </a:r>
            <a:br>
              <a:rPr lang="en-US" sz="1800" b="0" dirty="0" smtClean="0">
                <a:latin typeface="Calibri"/>
                <a:cs typeface="Calibri"/>
              </a:rPr>
            </a:br>
            <a:r>
              <a:rPr lang="en-US" sz="1800" b="0" dirty="0" smtClean="0">
                <a:latin typeface="Calibri"/>
                <a:cs typeface="Calibri"/>
              </a:rPr>
              <a:t>packets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56191" y="5486400"/>
            <a:ext cx="904094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Data </a:t>
            </a:r>
            <a:br>
              <a:rPr lang="en-US" sz="1800" b="0" dirty="0" smtClean="0">
                <a:latin typeface="Calibri"/>
                <a:cs typeface="Calibri"/>
              </a:rPr>
            </a:br>
            <a:r>
              <a:rPr lang="en-US" sz="1800" b="0" dirty="0" smtClean="0">
                <a:latin typeface="Calibri"/>
                <a:cs typeface="Calibri"/>
              </a:rPr>
              <a:t>packets</a:t>
            </a:r>
            <a:endParaRPr lang="en-US" sz="1800" b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387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Border Gateway Protocol (BGP)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Issues with BGP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712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L3 Routing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62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Provides paths between </a:t>
            </a:r>
            <a:r>
              <a:rPr lang="en-US" b="1" dirty="0" smtClean="0">
                <a:latin typeface="Arial" charset="0"/>
                <a:cs typeface="Arial" charset="0"/>
              </a:rPr>
              <a:t>networks </a:t>
            </a:r>
            <a:r>
              <a:rPr lang="en-US" dirty="0" smtClean="0">
                <a:latin typeface="Arial" charset="0"/>
                <a:cs typeface="Arial" charset="0"/>
              </a:rPr>
              <a:t>(i.e., subnets)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Prefixes refer to the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portion of the address</a:t>
            </a: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So far, only considered </a:t>
            </a:r>
            <a:r>
              <a:rPr lang="en-US" dirty="0">
                <a:latin typeface="Arial" charset="0"/>
                <a:cs typeface="Arial" charset="0"/>
              </a:rPr>
              <a:t>routing within a domain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All routers have same routing metric (shortest path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8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Many issues (goals, incentives, etc.) can be ignored because there is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entral administrative control over routers</a:t>
            </a:r>
          </a:p>
          <a:p>
            <a:pPr lvl="4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But we can’t ignore those issues any more!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3037D6-E429-7E49-A4C4-D772192F411D}" type="slidenum">
              <a:rPr lang="en-US" sz="1400" b="0">
                <a:latin typeface="Times New Roman" charset="0"/>
              </a:rPr>
              <a:pPr eaLnBrk="1" hangingPunct="1"/>
              <a:t>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1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307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839200" cy="685800"/>
          </a:xfrm>
        </p:spPr>
        <p:txBody>
          <a:bodyPr/>
          <a:lstStyle/>
          <a:p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Issues with </a:t>
            </a:r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BGP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Reachability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Security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Convergence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Performance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Anomalies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Relevance</a:t>
            </a:r>
            <a:endParaRPr lang="en-US" dirty="0">
              <a:latin typeface="Arial" charset="0"/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19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Internet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more than a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single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domain…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610600" cy="49879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Internet not just unstructured collection of networks</a:t>
            </a:r>
          </a:p>
          <a:p>
            <a:pPr lvl="1"/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Networks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in the sense of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subnets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6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Internet is comprised of </a:t>
            </a:r>
            <a:r>
              <a:rPr lang="ja-JP" altLang="en-US" dirty="0" smtClean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autonomous systems</a:t>
            </a:r>
            <a:r>
              <a:rPr lang="ja-JP" altLang="en-US" dirty="0" smtClean="0">
                <a:latin typeface="Arial" charset="0"/>
                <a:cs typeface="Arial" charset="0"/>
              </a:rPr>
              <a:t>”</a:t>
            </a:r>
            <a:endParaRPr lang="en-US" altLang="ja-JP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Independently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run networks, some are commercial ISPs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Currently over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50,000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Ases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Think AT&amp;T, France Telecom, UCB, IBM, Intel, etc.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7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err="1">
                <a:latin typeface="Arial" charset="0"/>
                <a:cs typeface="Arial" charset="0"/>
              </a:rPr>
              <a:t>ASes</a:t>
            </a:r>
            <a:r>
              <a:rPr lang="en-US" dirty="0">
                <a:latin typeface="Arial" charset="0"/>
                <a:cs typeface="Arial" charset="0"/>
              </a:rPr>
              <a:t> are sometimes called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domains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Hence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interdomain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routing</a:t>
            </a:r>
            <a:r>
              <a:rPr lang="ja-JP" altLang="en-US" dirty="0" smtClean="0">
                <a:latin typeface="Arial" charset="0"/>
                <a:ea typeface="Arial" charset="0"/>
                <a:cs typeface="Arial" charset="0"/>
              </a:rPr>
              <a:t>”</a:t>
            </a:r>
            <a:endParaRPr lang="en-US" altLang="ja-JP" dirty="0" smtClean="0">
              <a:latin typeface="Arial" charset="0"/>
              <a:ea typeface="Arial" charset="0"/>
              <a:cs typeface="Arial" charset="0"/>
            </a:endParaRPr>
          </a:p>
          <a:p>
            <a:pPr lvl="8"/>
            <a:endParaRPr lang="en-US" altLang="ja-JP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Each AS is assigned a unique identifier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16 bit AS Number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ASN); E.g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., ASN 25 is UCB 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B4687F-E478-F647-A055-8492BE3B4B34}" type="slidenum">
              <a:rPr lang="en-US" sz="1400" b="0">
                <a:latin typeface="Times New Roman" charset="0"/>
              </a:rPr>
              <a:pPr eaLnBrk="1" hangingPunct="1"/>
              <a:t>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6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Internet Comprised of Many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ASes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99A9E4-5A93-B34B-9804-7A76F442981C}" type="slidenum">
              <a:rPr lang="en-US" sz="1400" b="0">
                <a:latin typeface="Times New Roman" charset="0"/>
              </a:rPr>
              <a:pPr eaLnBrk="1" hangingPunct="1"/>
              <a:t>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1219200" y="1981200"/>
            <a:ext cx="3352800" cy="1752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0">
                <a:latin typeface="Tahoma" charset="0"/>
              </a:rPr>
              <a:t>Large ISP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4724400" y="1905000"/>
            <a:ext cx="3352800" cy="1752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0">
                <a:latin typeface="Tahoma" charset="0"/>
              </a:rPr>
              <a:t>Large ISP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4114800" y="26670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4953000" y="26670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1066800" y="4191000"/>
            <a:ext cx="1371600" cy="1219200"/>
          </a:xfrm>
          <a:prstGeom prst="octagon">
            <a:avLst>
              <a:gd name="adj" fmla="val 2928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0">
                <a:latin typeface="Tahoma" charset="0"/>
              </a:rPr>
              <a:t>Dial-Up</a:t>
            </a:r>
          </a:p>
          <a:p>
            <a:r>
              <a:rPr lang="en-US" sz="2400" b="0">
                <a:latin typeface="Tahoma" charset="0"/>
              </a:rPr>
              <a:t>ISP</a:t>
            </a: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6324600" y="4267200"/>
            <a:ext cx="1905000" cy="1371600"/>
          </a:xfrm>
          <a:prstGeom prst="hexagon">
            <a:avLst>
              <a:gd name="adj" fmla="val 34722"/>
              <a:gd name="vf" fmla="val 11547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0">
                <a:latin typeface="Tahoma" charset="0"/>
              </a:rPr>
              <a:t>Access</a:t>
            </a:r>
          </a:p>
          <a:p>
            <a:r>
              <a:rPr lang="en-US" sz="2400" b="0">
                <a:latin typeface="Tahoma" charset="0"/>
              </a:rPr>
              <a:t>Network</a:t>
            </a:r>
          </a:p>
        </p:txBody>
      </p: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3429000" y="3962400"/>
            <a:ext cx="2286000" cy="1066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0">
                <a:latin typeface="Tahoma" charset="0"/>
              </a:rPr>
              <a:t>Small ISP</a:t>
            </a:r>
          </a:p>
        </p:txBody>
      </p:sp>
      <p:sp>
        <p:nvSpPr>
          <p:cNvPr id="25611" name="AutoShape 10"/>
          <p:cNvSpPr>
            <a:spLocks noChangeArrowheads="1"/>
          </p:cNvSpPr>
          <p:nvPr/>
        </p:nvSpPr>
        <p:spPr bwMode="auto">
          <a:xfrm>
            <a:off x="3200400" y="5334000"/>
            <a:ext cx="685800" cy="609600"/>
          </a:xfrm>
          <a:prstGeom prst="pentagon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0">
                <a:latin typeface="Tahoma" charset="0"/>
              </a:rPr>
              <a:t>Stub</a:t>
            </a:r>
          </a:p>
        </p:txBody>
      </p:sp>
      <p:sp>
        <p:nvSpPr>
          <p:cNvPr id="25612" name="AutoShape 11"/>
          <p:cNvSpPr>
            <a:spLocks noChangeArrowheads="1"/>
          </p:cNvSpPr>
          <p:nvPr/>
        </p:nvSpPr>
        <p:spPr bwMode="auto">
          <a:xfrm>
            <a:off x="4953000" y="5334000"/>
            <a:ext cx="685800" cy="609600"/>
          </a:xfrm>
          <a:prstGeom prst="pentagon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0">
                <a:latin typeface="Tahoma" charset="0"/>
              </a:rPr>
              <a:t>Stub</a:t>
            </a:r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381000" y="3276600"/>
            <a:ext cx="685800" cy="609600"/>
          </a:xfrm>
          <a:prstGeom prst="pentagon">
            <a:avLst/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0">
                <a:latin typeface="Tahoma" charset="0"/>
              </a:rPr>
              <a:t>Stub</a:t>
            </a:r>
          </a:p>
        </p:txBody>
      </p:sp>
      <p:sp>
        <p:nvSpPr>
          <p:cNvPr id="25614" name="Rectangle 13"/>
          <p:cNvSpPr>
            <a:spLocks noChangeArrowheads="1"/>
          </p:cNvSpPr>
          <p:nvPr/>
        </p:nvSpPr>
        <p:spPr bwMode="auto">
          <a:xfrm>
            <a:off x="7086600" y="43434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Rectangle 14"/>
          <p:cNvSpPr>
            <a:spLocks noChangeArrowheads="1"/>
          </p:cNvSpPr>
          <p:nvPr/>
        </p:nvSpPr>
        <p:spPr bwMode="auto">
          <a:xfrm>
            <a:off x="3581400" y="32004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Rectangle 15"/>
          <p:cNvSpPr>
            <a:spLocks noChangeArrowheads="1"/>
          </p:cNvSpPr>
          <p:nvPr/>
        </p:nvSpPr>
        <p:spPr bwMode="auto">
          <a:xfrm>
            <a:off x="6705600" y="32004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Rectangle 16"/>
          <p:cNvSpPr>
            <a:spLocks noChangeArrowheads="1"/>
          </p:cNvSpPr>
          <p:nvPr/>
        </p:nvSpPr>
        <p:spPr bwMode="auto">
          <a:xfrm>
            <a:off x="1752600" y="30480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Rectangle 17"/>
          <p:cNvSpPr>
            <a:spLocks noChangeArrowheads="1"/>
          </p:cNvSpPr>
          <p:nvPr/>
        </p:nvSpPr>
        <p:spPr bwMode="auto">
          <a:xfrm>
            <a:off x="1752600" y="42672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Rectangle 18"/>
          <p:cNvSpPr>
            <a:spLocks noChangeArrowheads="1"/>
          </p:cNvSpPr>
          <p:nvPr/>
        </p:nvSpPr>
        <p:spPr bwMode="auto">
          <a:xfrm>
            <a:off x="4114800" y="40386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 flipV="1">
            <a:off x="1066800" y="3276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1" name="Line 20"/>
          <p:cNvSpPr>
            <a:spLocks noChangeShapeType="1"/>
          </p:cNvSpPr>
          <p:nvPr/>
        </p:nvSpPr>
        <p:spPr bwMode="auto">
          <a:xfrm flipV="1">
            <a:off x="1905000" y="3352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2" name="Line 21"/>
          <p:cNvSpPr>
            <a:spLocks noChangeShapeType="1"/>
          </p:cNvSpPr>
          <p:nvPr/>
        </p:nvSpPr>
        <p:spPr bwMode="auto">
          <a:xfrm flipH="1" flipV="1">
            <a:off x="3810000" y="3505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3" name="Line 22"/>
          <p:cNvSpPr>
            <a:spLocks noChangeShapeType="1"/>
          </p:cNvSpPr>
          <p:nvPr/>
        </p:nvSpPr>
        <p:spPr bwMode="auto">
          <a:xfrm>
            <a:off x="43434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4" name="Line 23"/>
          <p:cNvSpPr>
            <a:spLocks noChangeShapeType="1"/>
          </p:cNvSpPr>
          <p:nvPr/>
        </p:nvSpPr>
        <p:spPr bwMode="auto">
          <a:xfrm flipH="1" flipV="1">
            <a:off x="6858000" y="35052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5" name="Line 24"/>
          <p:cNvSpPr>
            <a:spLocks noChangeShapeType="1"/>
          </p:cNvSpPr>
          <p:nvPr/>
        </p:nvSpPr>
        <p:spPr bwMode="auto">
          <a:xfrm flipV="1">
            <a:off x="3581400" y="4953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6" name="Line 25"/>
          <p:cNvSpPr>
            <a:spLocks noChangeShapeType="1"/>
          </p:cNvSpPr>
          <p:nvPr/>
        </p:nvSpPr>
        <p:spPr bwMode="auto">
          <a:xfrm flipH="1" flipV="1">
            <a:off x="4953000" y="495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6477000" y="48006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5334000" y="43434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5562600" y="4495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61279</TotalTime>
  <Words>2986</Words>
  <Application>Microsoft Macintosh PowerPoint</Application>
  <PresentationFormat>On-screen Show (4:3)</PresentationFormat>
  <Paragraphs>743</Paragraphs>
  <Slides>70</Slides>
  <Notes>35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70</vt:i4>
      </vt:variant>
    </vt:vector>
  </HeadingPairs>
  <TitlesOfParts>
    <vt:vector size="85" baseType="lpstr">
      <vt:lpstr>American Typewriter</vt:lpstr>
      <vt:lpstr>Arial Black</vt:lpstr>
      <vt:lpstr>Calibri</vt:lpstr>
      <vt:lpstr>Courier New</vt:lpstr>
      <vt:lpstr>Helvetica</vt:lpstr>
      <vt:lpstr>ＭＳ Ｐゴシック</vt:lpstr>
      <vt:lpstr>Tahoma</vt:lpstr>
      <vt:lpstr>Times New Roman</vt:lpstr>
      <vt:lpstr>Wingdings</vt:lpstr>
      <vt:lpstr>宋体</vt:lpstr>
      <vt:lpstr>Arial</vt:lpstr>
      <vt:lpstr>Network</vt:lpstr>
      <vt:lpstr>Photo Editor Photo</vt:lpstr>
      <vt:lpstr>Visio</vt:lpstr>
      <vt:lpstr>Document</vt:lpstr>
      <vt:lpstr>CS 168  Interdomain Routing (the good, the bad, and the ugly)</vt:lpstr>
      <vt:lpstr>PowerPoint Presentation</vt:lpstr>
      <vt:lpstr>Announcements</vt:lpstr>
      <vt:lpstr>Rules of Engagement</vt:lpstr>
      <vt:lpstr>Outline</vt:lpstr>
      <vt:lpstr>Background for  Interdomain Routing</vt:lpstr>
      <vt:lpstr>L3 Routing</vt:lpstr>
      <vt:lpstr>Internet more than a single domain…</vt:lpstr>
      <vt:lpstr>Internet Comprised of Many ASes</vt:lpstr>
      <vt:lpstr>PowerPoint Presentation</vt:lpstr>
      <vt:lpstr>Common Kinds of ASes</vt:lpstr>
      <vt:lpstr>Hold on….</vt:lpstr>
      <vt:lpstr>Three levels in routing hierarchy</vt:lpstr>
      <vt:lpstr>The Rise of a New Routing Paradigm</vt:lpstr>
      <vt:lpstr>Administrative Preferences shape Interdomain routing (IDR)</vt:lpstr>
      <vt:lpstr>Interdomain Routing Requirements</vt:lpstr>
      <vt:lpstr>Any Questions?</vt:lpstr>
      <vt:lpstr>Two Questions</vt:lpstr>
      <vt:lpstr> Topology and policy is shaped by the business relationships between ASes</vt:lpstr>
      <vt:lpstr>  Business Relationships</vt:lpstr>
      <vt:lpstr>  Why peer?</vt:lpstr>
      <vt:lpstr>Two Principles For Typical Policies</vt:lpstr>
      <vt:lpstr>   Routing Follows the Money!</vt:lpstr>
      <vt:lpstr>   Routing Follows the Money!</vt:lpstr>
      <vt:lpstr>Tier 1 and Typical Policies</vt:lpstr>
      <vt:lpstr>In Short</vt:lpstr>
      <vt:lpstr>Any Questions?</vt:lpstr>
      <vt:lpstr>Border Gateway Protocol (BGP)</vt:lpstr>
      <vt:lpstr>Interdomain Routing: Setup</vt:lpstr>
      <vt:lpstr>BGP: Basic Idea</vt:lpstr>
      <vt:lpstr>BGP inspired by Distance Vector</vt:lpstr>
      <vt:lpstr>The Four Differences from Classic DV</vt:lpstr>
      <vt:lpstr>Differences between BGP and DV  (1) not picking shortest path routes </vt:lpstr>
      <vt:lpstr>Differences between BGP and DV  (2) path-vector routing</vt:lpstr>
      <vt:lpstr>Differences between BGP and DV  (2) path-vector routing</vt:lpstr>
      <vt:lpstr>Loop Detection w/ Path-Vector</vt:lpstr>
      <vt:lpstr>Differences between BGP and DV  (2) path-vector routing</vt:lpstr>
      <vt:lpstr>Differences between BGP and DV  (3) Selective route advertisement</vt:lpstr>
      <vt:lpstr>Differences between BGP and DV  (4) BGP may aggregate routes</vt:lpstr>
      <vt:lpstr>Ingredients of BGP</vt:lpstr>
      <vt:lpstr>Policy imposed in how routes are selected and exported</vt:lpstr>
      <vt:lpstr>Two Crucial Points</vt:lpstr>
      <vt:lpstr>Border Gateway Protocol (BGP)</vt:lpstr>
      <vt:lpstr>Typical Selection Policy</vt:lpstr>
      <vt:lpstr>Typical Export Policy</vt:lpstr>
      <vt:lpstr>Gao-Rexford</vt:lpstr>
      <vt:lpstr>Any Questions?</vt:lpstr>
      <vt:lpstr>Border Gateway Protocol (BGP)</vt:lpstr>
      <vt:lpstr>Who speaks BGP?</vt:lpstr>
      <vt:lpstr>Some Border Routers Don’t Need BGP</vt:lpstr>
      <vt:lpstr>What does “speak BGP” mean?</vt:lpstr>
      <vt:lpstr>BGP “sessions”</vt:lpstr>
      <vt:lpstr>BGP “sessions”</vt:lpstr>
      <vt:lpstr>eBGP, iBGP, IGP</vt:lpstr>
      <vt:lpstr>Putting the pieces together</vt:lpstr>
      <vt:lpstr>If this isn’t clear, don’t worry….</vt:lpstr>
      <vt:lpstr>Basic Messages in BGP</vt:lpstr>
      <vt:lpstr>Route Updates</vt:lpstr>
      <vt:lpstr>Route Attributes</vt:lpstr>
      <vt:lpstr>Attributes (1): ASPATH</vt:lpstr>
      <vt:lpstr>Attributes (2): LOCAL PREF</vt:lpstr>
      <vt:lpstr>Example: iBGP and LOCAL PREF </vt:lpstr>
      <vt:lpstr>Attributes (3) : MED</vt:lpstr>
      <vt:lpstr>Attributes (4): IGP cost</vt:lpstr>
      <vt:lpstr>IGP may conflict with MED</vt:lpstr>
      <vt:lpstr>Typical Selection Policy</vt:lpstr>
      <vt:lpstr>Using Attributes</vt:lpstr>
      <vt:lpstr>BGP UPDATE Processing</vt:lpstr>
      <vt:lpstr>Border Gateway Protocol (BGP)</vt:lpstr>
      <vt:lpstr>Issues with BGP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866</cp:revision>
  <cp:lastPrinted>2016-11-01T19:31:32Z</cp:lastPrinted>
  <dcterms:created xsi:type="dcterms:W3CDTF">2015-08-26T13:04:16Z</dcterms:created>
  <dcterms:modified xsi:type="dcterms:W3CDTF">2016-11-03T20:36:37Z</dcterms:modified>
</cp:coreProperties>
</file>