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7"/>
  </p:notesMasterIdLst>
  <p:handoutMasterIdLst>
    <p:handoutMasterId r:id="rId88"/>
  </p:handoutMasterIdLst>
  <p:sldIdLst>
    <p:sldId id="1106" r:id="rId2"/>
    <p:sldId id="2004" r:id="rId3"/>
    <p:sldId id="2044" r:id="rId4"/>
    <p:sldId id="2040" r:id="rId5"/>
    <p:sldId id="2038" r:id="rId6"/>
    <p:sldId id="2039" r:id="rId7"/>
    <p:sldId id="2041" r:id="rId8"/>
    <p:sldId id="2049" r:id="rId9"/>
    <p:sldId id="2042" r:id="rId10"/>
    <p:sldId id="1879" r:id="rId11"/>
    <p:sldId id="2035" r:id="rId12"/>
    <p:sldId id="2051" r:id="rId13"/>
    <p:sldId id="2037" r:id="rId14"/>
    <p:sldId id="1907" r:id="rId15"/>
    <p:sldId id="1908" r:id="rId16"/>
    <p:sldId id="1909" r:id="rId17"/>
    <p:sldId id="1910" r:id="rId18"/>
    <p:sldId id="1913" r:id="rId19"/>
    <p:sldId id="1911" r:id="rId20"/>
    <p:sldId id="2054" r:id="rId21"/>
    <p:sldId id="1912" r:id="rId22"/>
    <p:sldId id="1914" r:id="rId23"/>
    <p:sldId id="1915" r:id="rId24"/>
    <p:sldId id="1916" r:id="rId25"/>
    <p:sldId id="1917" r:id="rId26"/>
    <p:sldId id="1918" r:id="rId27"/>
    <p:sldId id="1919" r:id="rId28"/>
    <p:sldId id="1920" r:id="rId29"/>
    <p:sldId id="1921" r:id="rId30"/>
    <p:sldId id="1922" r:id="rId31"/>
    <p:sldId id="1924" r:id="rId32"/>
    <p:sldId id="1925" r:id="rId33"/>
    <p:sldId id="1926" r:id="rId34"/>
    <p:sldId id="2055" r:id="rId35"/>
    <p:sldId id="2056" r:id="rId36"/>
    <p:sldId id="1988" r:id="rId37"/>
    <p:sldId id="1989" r:id="rId38"/>
    <p:sldId id="1990" r:id="rId39"/>
    <p:sldId id="1991" r:id="rId40"/>
    <p:sldId id="1992" r:id="rId41"/>
    <p:sldId id="1993" r:id="rId42"/>
    <p:sldId id="1994" r:id="rId43"/>
    <p:sldId id="1995" r:id="rId44"/>
    <p:sldId id="1996" r:id="rId45"/>
    <p:sldId id="1997" r:id="rId46"/>
    <p:sldId id="1998" r:id="rId47"/>
    <p:sldId id="1999" r:id="rId48"/>
    <p:sldId id="2000" r:id="rId49"/>
    <p:sldId id="2001" r:id="rId50"/>
    <p:sldId id="2002" r:id="rId51"/>
    <p:sldId id="2043" r:id="rId52"/>
    <p:sldId id="2053" r:id="rId53"/>
    <p:sldId id="2052" r:id="rId54"/>
    <p:sldId id="2008" r:id="rId55"/>
    <p:sldId id="2009" r:id="rId56"/>
    <p:sldId id="2010" r:id="rId57"/>
    <p:sldId id="2011" r:id="rId58"/>
    <p:sldId id="2012" r:id="rId59"/>
    <p:sldId id="2045" r:id="rId60"/>
    <p:sldId id="2013" r:id="rId61"/>
    <p:sldId id="2014" r:id="rId62"/>
    <p:sldId id="2015" r:id="rId63"/>
    <p:sldId id="2016" r:id="rId64"/>
    <p:sldId id="2017" r:id="rId65"/>
    <p:sldId id="2018" r:id="rId66"/>
    <p:sldId id="2019" r:id="rId67"/>
    <p:sldId id="2046" r:id="rId68"/>
    <p:sldId id="2020" r:id="rId69"/>
    <p:sldId id="2047" r:id="rId70"/>
    <p:sldId id="2021" r:id="rId71"/>
    <p:sldId id="2022" r:id="rId72"/>
    <p:sldId id="2048" r:id="rId73"/>
    <p:sldId id="2023" r:id="rId74"/>
    <p:sldId id="2024" r:id="rId75"/>
    <p:sldId id="2025" r:id="rId76"/>
    <p:sldId id="2026" r:id="rId77"/>
    <p:sldId id="2027" r:id="rId78"/>
    <p:sldId id="2028" r:id="rId79"/>
    <p:sldId id="2057" r:id="rId80"/>
    <p:sldId id="2029" r:id="rId81"/>
    <p:sldId id="2030" r:id="rId82"/>
    <p:sldId id="2031" r:id="rId83"/>
    <p:sldId id="2032" r:id="rId84"/>
    <p:sldId id="2033" r:id="rId85"/>
    <p:sldId id="2034" r:id="rId8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00"/>
    <a:srgbClr val="800080"/>
    <a:srgbClr val="66CCFF"/>
    <a:srgbClr val="FF9857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34"/>
    <p:restoredTop sz="76963"/>
  </p:normalViewPr>
  <p:slideViewPr>
    <p:cSldViewPr>
      <p:cViewPr>
        <p:scale>
          <a:sx n="76" d="100"/>
          <a:sy n="76" d="100"/>
        </p:scale>
        <p:origin x="312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835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40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were thinking about</a:t>
            </a:r>
            <a:r>
              <a:rPr lang="en-US" baseline="0" dirty="0" smtClean="0"/>
              <a:t> alternatives to BGP, and we hit on the following crazy idea…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17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B2EA5-3571-4EB4-8942-0790799172B6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8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Add slide where the three servers add their results, then send the results back to each server.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B2EA5-3571-4EB4-8942-0790799172B6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667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87F164-EFC6-A245-A586-0A84C660311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04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D446E8-DBAD-1949-A951-F3E61BACA410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30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F09355-F47D-8647-B762-42F05A40347D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7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FFF812-591B-9242-8A78-00A6FDD502B4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Stay on this slide a bit…..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18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029E76-E466-8747-9E8B-1A2BCBA3B9C6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Bandwidth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plentiful in link; don’t worry about wasting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7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130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4E9891-B0E5-2F4B-B7A6-5C1A5D313C16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01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0B5F1E-A1C0-6342-AE77-E4217556930B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91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D6737C-B179-D845-B152-B42D6FA1BC9D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77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7D685D-641C-4E45-944F-F3A459353847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78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913A48-CEFF-2046-9361-D4DCB3B458D6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7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354344-F6C3-3143-AE45-83511A948FD8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0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EA2C17-2F61-DB4C-89E8-647DA37C52BA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44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39BE1-61A6-5A40-A67B-B00D00359A53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78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E428C5-67C3-464D-BEA5-87E00D0E0D91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5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E428C5-67C3-464D-BEA5-87E00D0E0D91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6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58ED71-CD67-6944-8579-412ECFF2CC69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4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0E81B4-2EA3-DB42-9C71-192BE60D0297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6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MPLS: 100,000s of labels….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F15-1500-F743-838E-222B618D7CE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0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EE5340-CF80-4C4A-85E3-5D80AB512B3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9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ED3640-B871-BB45-8825-869E1ACC94F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20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46B6A6-EEEE-8B4C-8646-319BE15B77D6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32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pre compute paths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doesn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t have guarantee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but link reversal can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731476-75CB-4D4D-8B31-F49E7AA7FB3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9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24BBB-69B4-2848-9FE6-9BEDB7DC5553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4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u.edu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More Routing Research</a:t>
            </a:r>
            <a:br>
              <a:rPr lang="en-US" altLang="en-US" dirty="0" smtClean="0"/>
            </a:br>
            <a:r>
              <a:rPr lang="en-US" altLang="en-US" dirty="0" smtClean="0"/>
              <a:t>Multicast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Major Routing </a:t>
            </a:r>
            <a:r>
              <a:rPr lang="en-US" dirty="0" smtClean="0">
                <a:latin typeface="Arial" charset="0"/>
                <a:cs typeface="Arial" charset="0"/>
              </a:rPr>
              <a:t>Challenges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Resilience (recovery without global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recomputation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Traffic Engineering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Alternate approaches to BGP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C97CBE-318B-0941-82FF-EE00E7343A3B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paths: partial resilience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 failover routing: partial resilience</a:t>
            </a:r>
          </a:p>
          <a:p>
            <a:endParaRPr lang="en-US" dirty="0"/>
          </a:p>
          <a:p>
            <a:r>
              <a:rPr lang="en-US" dirty="0" smtClean="0"/>
              <a:t>FCP: perfect resilience</a:t>
            </a:r>
          </a:p>
          <a:p>
            <a:pPr lvl="1"/>
            <a:r>
              <a:rPr lang="en-US" dirty="0"/>
              <a:t>Delivery on connected graphs without global </a:t>
            </a:r>
            <a:r>
              <a:rPr lang="en-US" dirty="0" err="1"/>
              <a:t>recomputation</a:t>
            </a:r>
            <a:r>
              <a:rPr lang="en-US" dirty="0"/>
              <a:t> on control plane.</a:t>
            </a:r>
          </a:p>
          <a:p>
            <a:endParaRPr lang="en-US" dirty="0"/>
          </a:p>
          <a:p>
            <a:r>
              <a:rPr lang="en-US" dirty="0" smtClean="0"/>
              <a:t>MPLS: Used Traffic Engineering (and other things)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4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and TE and FCP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MPLS: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nables operators to nail up paths between two points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r>
              <a:rPr lang="en-US" dirty="0" smtClean="0"/>
              <a:t>Load is spread by having multiple MPLS paths between any two points, and then adjusting how load is split between them</a:t>
            </a:r>
            <a:r>
              <a:rPr lang="is-IS" dirty="0" smtClean="0"/>
              <a:t>….</a:t>
            </a:r>
          </a:p>
          <a:p>
            <a:pPr lvl="4"/>
            <a:endParaRPr lang="is-IS" dirty="0"/>
          </a:p>
          <a:p>
            <a:r>
              <a:rPr lang="is-IS" dirty="0" smtClean="0"/>
              <a:t>This splitting is readjusted on long time scales</a:t>
            </a:r>
          </a:p>
          <a:p>
            <a:pPr lvl="2"/>
            <a:endParaRPr lang="is-IS" dirty="0"/>
          </a:p>
          <a:p>
            <a:r>
              <a:rPr lang="en-US" dirty="0" smtClean="0"/>
              <a:t>FCP responds to failures very quickly</a:t>
            </a:r>
          </a:p>
          <a:p>
            <a:pPr lvl="2"/>
            <a:endParaRPr lang="en-US" dirty="0"/>
          </a:p>
          <a:p>
            <a:r>
              <a:rPr lang="en-US" dirty="0" smtClean="0"/>
              <a:t>But can result in overloaded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1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What Else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ways to do perfect resilience, but integrated with fast-responding traffic engineering</a:t>
            </a:r>
          </a:p>
          <a:p>
            <a:pPr lvl="1"/>
            <a:r>
              <a:rPr lang="en-US" dirty="0" smtClean="0"/>
              <a:t>RAD</a:t>
            </a:r>
          </a:p>
          <a:p>
            <a:pPr lvl="2"/>
            <a:endParaRPr lang="en-US" dirty="0"/>
          </a:p>
          <a:p>
            <a:r>
              <a:rPr lang="en-US" dirty="0" smtClean="0"/>
              <a:t>New approaches for BGP</a:t>
            </a:r>
          </a:p>
          <a:p>
            <a:pPr lvl="1"/>
            <a:r>
              <a:rPr lang="en-US" dirty="0" err="1" smtClean="0"/>
              <a:t>CryptoBGP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Multicast</a:t>
            </a:r>
          </a:p>
          <a:p>
            <a:pPr lvl="1"/>
            <a:r>
              <a:rPr lang="en-US" dirty="0" smtClean="0"/>
              <a:t>Not recent research, actual deployed algorithm</a:t>
            </a:r>
          </a:p>
          <a:p>
            <a:pPr lvl="1"/>
            <a:r>
              <a:rPr lang="en-US" dirty="0" smtClean="0"/>
              <a:t>New routing challenge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8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  <a:t>Routing Along DAGs</a:t>
            </a:r>
            <a:b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  <a:t>(RAD)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C41D27-906B-C14C-A085-D51A6AC35AAD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Avoiding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Recovergence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Take II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Recovery from failures without </a:t>
            </a:r>
            <a:r>
              <a:rPr lang="en-US" dirty="0">
                <a:latin typeface="Arial" charset="0"/>
                <a:cs typeface="Arial" charset="0"/>
              </a:rPr>
              <a:t>global </a:t>
            </a:r>
            <a:r>
              <a:rPr lang="en-US" dirty="0" err="1" smtClean="0">
                <a:latin typeface="Arial" charset="0"/>
                <a:cs typeface="Arial" charset="0"/>
              </a:rPr>
              <a:t>recomputation</a:t>
            </a:r>
            <a:r>
              <a:rPr lang="en-US" dirty="0" smtClean="0">
                <a:latin typeface="Arial" charset="0"/>
                <a:cs typeface="Arial" charset="0"/>
              </a:rPr>
              <a:t> on control plane</a:t>
            </a:r>
            <a:r>
              <a:rPr lang="is-IS" dirty="0" smtClean="0">
                <a:latin typeface="Arial" charset="0"/>
                <a:cs typeface="Arial" charset="0"/>
              </a:rPr>
              <a:t>…..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Support locally adaptive traffic </a:t>
            </a:r>
            <a:r>
              <a:rPr lang="en-US" dirty="0" smtClean="0">
                <a:latin typeface="Arial" charset="0"/>
                <a:cs typeface="Arial" charset="0"/>
              </a:rPr>
              <a:t>engineering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Without any change in packet headers, etc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Or requiring major on-the-fly route recomputation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825864-7F08-4046-B28F-9664474F5848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6675"/>
            <a:ext cx="8686800" cy="4835525"/>
          </a:xfrm>
        </p:spPr>
        <p:txBody>
          <a:bodyPr/>
          <a:lstStyle/>
          <a:p>
            <a:r>
              <a:rPr lang="en-US" dirty="0" smtClean="0"/>
              <a:t>Focus only on routing table for single destination</a:t>
            </a:r>
          </a:p>
          <a:p>
            <a:pPr lvl="1"/>
            <a:r>
              <a:rPr lang="en-US" dirty="0" smtClean="0"/>
              <a:t>Could be a prefix, or a single address</a:t>
            </a:r>
          </a:p>
          <a:p>
            <a:pPr lvl="1"/>
            <a:r>
              <a:rPr lang="en-US" dirty="0" smtClean="0"/>
              <a:t>Routing to each destination is independent, so this is fine</a:t>
            </a:r>
          </a:p>
          <a:p>
            <a:pPr lvl="1"/>
            <a:endParaRPr lang="en-US" dirty="0"/>
          </a:p>
          <a:p>
            <a:r>
              <a:rPr lang="en-US" dirty="0" smtClean="0"/>
              <a:t>Today we compute </a:t>
            </a:r>
            <a:r>
              <a:rPr lang="en-US" b="1" i="1" dirty="0" smtClean="0"/>
              <a:t>paths</a:t>
            </a:r>
            <a:r>
              <a:rPr lang="en-US" dirty="0" smtClean="0"/>
              <a:t> to particular destination</a:t>
            </a:r>
          </a:p>
          <a:p>
            <a:pPr lvl="1"/>
            <a:r>
              <a:rPr lang="en-US" dirty="0" smtClean="0"/>
              <a:t>From each source to this destination there is a path</a:t>
            </a:r>
          </a:p>
          <a:p>
            <a:pPr lvl="1"/>
            <a:endParaRPr lang="en-US" dirty="0"/>
          </a:p>
          <a:p>
            <a:r>
              <a:rPr lang="en-US" dirty="0" smtClean="0"/>
              <a:t>When path breaks, need to recompute path</a:t>
            </a:r>
          </a:p>
          <a:p>
            <a:pPr lvl="1"/>
            <a:r>
              <a:rPr lang="en-US" dirty="0" smtClean="0"/>
              <a:t>The source of all our troubles!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9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533400" y="1371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Move from </a:t>
            </a:r>
            <a:r>
              <a:rPr lang="en-US" sz="2400" i="1" dirty="0">
                <a:latin typeface="+mn-lt"/>
                <a:ea typeface="+mn-ea"/>
                <a:cs typeface="+mn-cs"/>
              </a:rPr>
              <a:t>path </a:t>
            </a:r>
            <a:r>
              <a:rPr lang="en-US" sz="2400" dirty="0">
                <a:latin typeface="+mn-lt"/>
                <a:ea typeface="+mn-ea"/>
                <a:cs typeface="+mn-cs"/>
              </a:rPr>
              <a:t>to </a:t>
            </a:r>
            <a:r>
              <a:rPr lang="en-US" sz="2400" i="1" dirty="0">
                <a:latin typeface="+mn-lt"/>
                <a:ea typeface="+mn-ea"/>
                <a:cs typeface="+mn-cs"/>
              </a:rPr>
              <a:t>DAG </a:t>
            </a:r>
            <a:r>
              <a:rPr lang="en-US" sz="2400" dirty="0">
                <a:latin typeface="+mn-lt"/>
                <a:ea typeface="+mn-ea"/>
                <a:cs typeface="+mn-cs"/>
              </a:rPr>
              <a:t>(Directed Acyclic Graph)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 algn="ctr" eaLnBrk="0" hangingPunct="0">
              <a:spcBef>
                <a:spcPct val="50000"/>
              </a:spcBef>
              <a:defRPr/>
            </a:pPr>
            <a:r>
              <a:rPr lang="en-US" sz="2400" b="0" kern="0" dirty="0">
                <a:latin typeface="+mn-lt"/>
                <a:ea typeface="+mn-ea"/>
                <a:cs typeface="+mn-cs"/>
              </a:rPr>
              <a:t>Routing compute paths from source to destination</a:t>
            </a:r>
          </a:p>
          <a:p>
            <a:pPr marL="223838" indent="-223838" algn="ctr" eaLnBrk="0" hangingPunct="0">
              <a:spcBef>
                <a:spcPct val="50000"/>
              </a:spcBef>
              <a:defRPr/>
            </a:pPr>
            <a:r>
              <a:rPr lang="en-US" sz="2400" b="0" kern="0" dirty="0">
                <a:latin typeface="+mn-lt"/>
                <a:ea typeface="+mn-ea"/>
                <a:cs typeface="+mn-cs"/>
              </a:rPr>
              <a:t>If a link fails, all affected paths must be recomputed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032000" y="2438400"/>
            <a:ext cx="5207000" cy="1938338"/>
            <a:chOff x="2032000" y="2438400"/>
            <a:chExt cx="5207000" cy="1938866"/>
          </a:xfrm>
        </p:grpSpPr>
        <p:sp>
          <p:nvSpPr>
            <p:cNvPr id="38" name="Freeform 37"/>
            <p:cNvSpPr/>
            <p:nvPr/>
          </p:nvSpPr>
          <p:spPr>
            <a:xfrm>
              <a:off x="2032000" y="3276828"/>
              <a:ext cx="5207000" cy="1100438"/>
            </a:xfrm>
            <a:custGeom>
              <a:avLst/>
              <a:gdLst>
                <a:gd name="connsiteX0" fmla="*/ 0 w 5207000"/>
                <a:gd name="connsiteY0" fmla="*/ 1100666 h 1100666"/>
                <a:gd name="connsiteX1" fmla="*/ 1570182 w 5207000"/>
                <a:gd name="connsiteY1" fmla="*/ 165484 h 1100666"/>
                <a:gd name="connsiteX2" fmla="*/ 3532909 w 5207000"/>
                <a:gd name="connsiteY2" fmla="*/ 119303 h 1100666"/>
                <a:gd name="connsiteX3" fmla="*/ 5207000 w 5207000"/>
                <a:gd name="connsiteY3" fmla="*/ 881303 h 110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0" h="1100666">
                  <a:moveTo>
                    <a:pt x="0" y="1100666"/>
                  </a:moveTo>
                  <a:cubicBezTo>
                    <a:pt x="490682" y="714855"/>
                    <a:pt x="981364" y="329044"/>
                    <a:pt x="1570182" y="165484"/>
                  </a:cubicBezTo>
                  <a:cubicBezTo>
                    <a:pt x="2159000" y="1924"/>
                    <a:pt x="2926773" y="0"/>
                    <a:pt x="3532909" y="119303"/>
                  </a:cubicBezTo>
                  <a:cubicBezTo>
                    <a:pt x="4139045" y="238606"/>
                    <a:pt x="4673022" y="559954"/>
                    <a:pt x="5207000" y="88130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 bwMode="auto">
            <a:xfrm>
              <a:off x="3810000" y="2438400"/>
              <a:ext cx="1447800" cy="609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>
              <a:lvl1pPr marL="342900" indent="-3429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sz="2800" b="0" dirty="0">
                  <a:latin typeface="Arial" charset="0"/>
                </a:rPr>
                <a:t>Path</a:t>
              </a:r>
              <a:endParaRPr lang="en-US" sz="2800" b="0" i="1" dirty="0">
                <a:latin typeface="Arial" charset="0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0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Our Approach: Shift the Paradigm</a:t>
            </a:r>
          </a:p>
        </p:txBody>
      </p:sp>
      <p:sp>
        <p:nvSpPr>
          <p:cNvPr id="46093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EAFB09-4F3D-9A47-AF94-4C7D74CAB816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 dirty="0">
              <a:latin typeface="Times New Roman" charset="0"/>
            </a:endParaRPr>
          </a:p>
        </p:txBody>
      </p:sp>
      <p:grpSp>
        <p:nvGrpSpPr>
          <p:cNvPr id="46086" name="Group 40"/>
          <p:cNvGrpSpPr>
            <a:grpSpLocks/>
          </p:cNvGrpSpPr>
          <p:nvPr/>
        </p:nvGrpSpPr>
        <p:grpSpPr bwMode="auto">
          <a:xfrm>
            <a:off x="1600200" y="3200400"/>
            <a:ext cx="6019800" cy="2206625"/>
            <a:chOff x="1600200" y="3200400"/>
            <a:chExt cx="6019800" cy="2206752"/>
          </a:xfrm>
        </p:grpSpPr>
        <p:pic>
          <p:nvPicPr>
            <p:cNvPr id="46100" name="Picture 3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267200"/>
              <a:ext cx="914400" cy="60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1" name="Picture 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200400"/>
              <a:ext cx="914400" cy="60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2" name="Picture 5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3200400"/>
              <a:ext cx="914400" cy="60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3" name="Picture 6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3962400"/>
              <a:ext cx="914400" cy="60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4" name="Picture 7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800600"/>
              <a:ext cx="914400" cy="606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038600" y="24384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800" b="0" dirty="0">
                <a:latin typeface="Arial" charset="0"/>
              </a:rPr>
              <a:t>DAG</a:t>
            </a:r>
            <a:endParaRPr lang="en-US" sz="2800" b="0" i="1" dirty="0">
              <a:latin typeface="Arial" charset="0"/>
            </a:endParaRP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251075" y="3276600"/>
            <a:ext cx="4611688" cy="1665288"/>
            <a:chOff x="2250554" y="3276600"/>
            <a:chExt cx="4611515" cy="1665719"/>
          </a:xfrm>
        </p:grpSpPr>
        <p:sp>
          <p:nvSpPr>
            <p:cNvPr id="50" name="Right Arrow 49"/>
            <p:cNvSpPr/>
            <p:nvPr/>
          </p:nvSpPr>
          <p:spPr>
            <a:xfrm rot="19417557">
              <a:off x="2250554" y="3768852"/>
              <a:ext cx="1147720" cy="335050"/>
            </a:xfrm>
            <a:prstGeom prst="rightArrow">
              <a:avLst>
                <a:gd name="adj1" fmla="val 18212"/>
                <a:gd name="adj2" fmla="val 5545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ight Arrow 50"/>
            <p:cNvSpPr/>
            <p:nvPr/>
          </p:nvSpPr>
          <p:spPr>
            <a:xfrm>
              <a:off x="3961815" y="3276600"/>
              <a:ext cx="1066760" cy="335050"/>
            </a:xfrm>
            <a:prstGeom prst="rightArrow">
              <a:avLst>
                <a:gd name="adj1" fmla="val 18212"/>
                <a:gd name="adj2" fmla="val 5545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ight Arrow 51"/>
            <p:cNvSpPr/>
            <p:nvPr/>
          </p:nvSpPr>
          <p:spPr>
            <a:xfrm rot="1980393">
              <a:off x="5714349" y="3638644"/>
              <a:ext cx="1147720" cy="335050"/>
            </a:xfrm>
            <a:prstGeom prst="rightArrow">
              <a:avLst>
                <a:gd name="adj1" fmla="val 18212"/>
                <a:gd name="adj2" fmla="val 5545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ight Arrow 52"/>
            <p:cNvSpPr/>
            <p:nvPr/>
          </p:nvSpPr>
          <p:spPr>
            <a:xfrm rot="978352">
              <a:off x="2437872" y="4607269"/>
              <a:ext cx="1752534" cy="335050"/>
            </a:xfrm>
            <a:prstGeom prst="rightArrow">
              <a:avLst>
                <a:gd name="adj1" fmla="val 18212"/>
                <a:gd name="adj2" fmla="val 5545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4" name="Right Arrow 53"/>
          <p:cNvSpPr/>
          <p:nvPr/>
        </p:nvSpPr>
        <p:spPr>
          <a:xfrm rot="20480109">
            <a:off x="4959350" y="4583113"/>
            <a:ext cx="1955800" cy="334962"/>
          </a:xfrm>
          <a:prstGeom prst="rightArrow">
            <a:avLst>
              <a:gd name="adj1" fmla="val 18212"/>
              <a:gd name="adj2" fmla="val 554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ight Arrow 54"/>
          <p:cNvSpPr/>
          <p:nvPr/>
        </p:nvSpPr>
        <p:spPr>
          <a:xfrm rot="3556363">
            <a:off x="3509962" y="4108451"/>
            <a:ext cx="1196975" cy="336550"/>
          </a:xfrm>
          <a:prstGeom prst="rightArrow">
            <a:avLst>
              <a:gd name="adj1" fmla="val 18212"/>
              <a:gd name="adj2" fmla="val 554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ight Arrow 55"/>
          <p:cNvSpPr/>
          <p:nvPr/>
        </p:nvSpPr>
        <p:spPr>
          <a:xfrm rot="17987378">
            <a:off x="4416425" y="4092576"/>
            <a:ext cx="1196975" cy="336550"/>
          </a:xfrm>
          <a:prstGeom prst="rightArrow">
            <a:avLst>
              <a:gd name="adj1" fmla="val 18212"/>
              <a:gd name="adj2" fmla="val 554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343400" y="32004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15000" y="4572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400" y="5867400"/>
            <a:ext cx="7696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en-US" i="1" dirty="0">
                <a:latin typeface="+mn-lt"/>
                <a:ea typeface="+mn-ea"/>
                <a:cs typeface="+mn-cs"/>
              </a:rPr>
              <a:t>Packets can be sent on </a:t>
            </a:r>
            <a:r>
              <a:rPr lang="en-US" i="1" u="sng" dirty="0">
                <a:latin typeface="+mn-lt"/>
                <a:ea typeface="+mn-ea"/>
                <a:cs typeface="+mn-cs"/>
              </a:rPr>
              <a:t>any</a:t>
            </a:r>
            <a:r>
              <a:rPr lang="en-US" i="1" dirty="0">
                <a:latin typeface="+mn-lt"/>
                <a:ea typeface="+mn-ea"/>
                <a:cs typeface="+mn-cs"/>
              </a:rPr>
              <a:t> of the DAG’s outgoing links</a:t>
            </a:r>
          </a:p>
          <a:p>
            <a:pPr lvl="1" algn="ctr">
              <a:defRPr/>
            </a:pPr>
            <a:r>
              <a:rPr lang="en-US" i="1" dirty="0">
                <a:latin typeface="+mn-lt"/>
                <a:ea typeface="+mn-ea"/>
                <a:cs typeface="+mn-cs"/>
              </a:rPr>
              <a:t>No need for global recomputation after each failure</a:t>
            </a:r>
          </a:p>
        </p:txBody>
      </p:sp>
    </p:spTree>
    <p:extLst>
      <p:ext uri="{BB962C8B-B14F-4D97-AF65-F5344CB8AC3E}">
        <p14:creationId xmlns:p14="http://schemas.microsoft.com/office/powerpoint/2010/main" val="26608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  <p:bldP spid="43" grpId="0"/>
      <p:bldP spid="16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a principled paradigm for backup paths</a:t>
            </a:r>
          </a:p>
          <a:p>
            <a:pPr lvl="1"/>
            <a:r>
              <a:rPr lang="en-US" dirty="0" smtClean="0"/>
              <a:t>Can tolerate many failures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Easy to understand and manage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0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DAG Properties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Guaranteed loop-free</a:t>
            </a:r>
          </a:p>
          <a:p>
            <a:r>
              <a:rPr lang="en-US" dirty="0">
                <a:latin typeface="Arial" charset="0"/>
                <a:cs typeface="Arial" charset="0"/>
              </a:rPr>
              <a:t>Local decision for failure recovery</a:t>
            </a:r>
          </a:p>
          <a:p>
            <a:r>
              <a:rPr lang="en-US" dirty="0">
                <a:latin typeface="Arial" charset="0"/>
                <a:cs typeface="Arial" charset="0"/>
              </a:rPr>
              <a:t>Adaptive load balancing</a:t>
            </a:r>
          </a:p>
        </p:txBody>
      </p:sp>
      <p:sp>
        <p:nvSpPr>
          <p:cNvPr id="4813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093028-4B1B-7243-9D72-91C1C0D2F7F4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 dirty="0">
              <a:latin typeface="Times New Roman" charset="0"/>
            </a:endParaRPr>
          </a:p>
        </p:txBody>
      </p:sp>
      <p:pic>
        <p:nvPicPr>
          <p:cNvPr id="48132" name="Picture 15" descr="alinD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18542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276600" y="3505200"/>
            <a:ext cx="1854200" cy="2387600"/>
            <a:chOff x="3276600" y="3505200"/>
            <a:chExt cx="1854200" cy="2387600"/>
          </a:xfrm>
        </p:grpSpPr>
        <p:pic>
          <p:nvPicPr>
            <p:cNvPr id="48133" name="Picture 16" descr="alinDAG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505200"/>
              <a:ext cx="1854200" cy="238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5" name="TextBox 18"/>
            <p:cNvSpPr txBox="1">
              <a:spLocks noChangeArrowheads="1"/>
            </p:cNvSpPr>
            <p:nvPr/>
          </p:nvSpPr>
          <p:spPr bwMode="auto">
            <a:xfrm>
              <a:off x="4614863" y="4278313"/>
              <a:ext cx="3381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136" name="TextBox 19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33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34000" y="3505200"/>
            <a:ext cx="2082800" cy="2609910"/>
            <a:chOff x="5334000" y="3505200"/>
            <a:chExt cx="2082800" cy="2609910"/>
          </a:xfrm>
        </p:grpSpPr>
        <p:pic>
          <p:nvPicPr>
            <p:cNvPr id="48134" name="Picture 17" descr="alinDAG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505200"/>
              <a:ext cx="1854200" cy="238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TextBox 21"/>
            <p:cNvSpPr txBox="1">
              <a:spLocks noChangeArrowheads="1"/>
            </p:cNvSpPr>
            <p:nvPr/>
          </p:nvSpPr>
          <p:spPr bwMode="auto">
            <a:xfrm>
              <a:off x="5334000" y="5192713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0.7</a:t>
              </a:r>
            </a:p>
          </p:txBody>
        </p:sp>
        <p:sp>
          <p:nvSpPr>
            <p:cNvPr id="48138" name="TextBox 9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85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4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9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Load Balancing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 local decisions: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Choose which outgoing links to use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Decide how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spread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load across these links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Push back when all outgoing links are congested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Send congestion signal on incoming links to upstream nodes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Theorem: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When all traffic goes to a single destination, local load balancing leads to optimal throughput</a:t>
            </a:r>
          </a:p>
          <a:p>
            <a:r>
              <a:rPr lang="en-US" dirty="0">
                <a:latin typeface="Arial" charset="0"/>
                <a:cs typeface="Arial" charset="0"/>
              </a:rPr>
              <a:t>Simulations: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 general settings, local load balancing close to optimal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2813EA-E483-9845-994C-B66481667788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Computing DAG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Use each link in a single direction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DAG </a:t>
            </a:r>
            <a:r>
              <a:rPr lang="en-US" dirty="0">
                <a:latin typeface="Arial" charset="0"/>
                <a:cs typeface="Arial" charset="0"/>
              </a:rPr>
              <a:t>iff link directions follow global order</a:t>
            </a:r>
          </a:p>
          <a:p>
            <a:r>
              <a:rPr lang="en-US" dirty="0">
                <a:latin typeface="Arial" charset="0"/>
                <a:cs typeface="Arial" charset="0"/>
              </a:rPr>
              <a:t>Computing a DAG for destination v is simple: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Essentially a shortest-path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computation (link points towards closer nodes)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with consistent tie-breaking</a:t>
            </a:r>
          </a:p>
        </p:txBody>
      </p:sp>
      <p:sp>
        <p:nvSpPr>
          <p:cNvPr id="522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B53B35-D4EB-F24F-BC89-D5AA3E96EA60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 dirty="0">
              <a:latin typeface="Times New Roman" charset="0"/>
            </a:endParaRPr>
          </a:p>
        </p:txBody>
      </p:sp>
      <p:pic>
        <p:nvPicPr>
          <p:cNvPr id="52228" name="Picture 105" descr="alinD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38600"/>
            <a:ext cx="1774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106" descr="alin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4038600"/>
            <a:ext cx="1765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triped Right Arrow 7"/>
          <p:cNvSpPr/>
          <p:nvPr/>
        </p:nvSpPr>
        <p:spPr>
          <a:xfrm>
            <a:off x="4038600" y="4953000"/>
            <a:ext cx="838200" cy="533400"/>
          </a:xfrm>
          <a:prstGeom prst="stripedRightArrow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What about Connectivity?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Multiple outgoing links improve connectivity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can RAD give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perfect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connectivity?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all outbound links fail that node is disconnected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 if underlying graph is still connected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can we fix this</a:t>
            </a:r>
            <a:r>
              <a:rPr lang="en-US" dirty="0" smtClean="0">
                <a:latin typeface="Arial" charset="0"/>
                <a:cs typeface="Arial" charset="0"/>
              </a:rPr>
              <a:t>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Recompute</a:t>
            </a:r>
            <a:r>
              <a:rPr lang="en-US" dirty="0" smtClean="0">
                <a:latin typeface="Arial" charset="0"/>
                <a:cs typeface="Arial" charset="0"/>
              </a:rPr>
              <a:t> DAG?  That takes too long!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What else?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F221A4-A789-8E4B-8D09-AF0679B679E2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Reversal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all outgoing links fail, reverse incoming links to outgoing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530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FBC7B3-697D-F747-B19A-C8D5F7A770F9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 dirty="0">
              <a:latin typeface="Times New Roman" charset="0"/>
            </a:endParaRPr>
          </a:p>
        </p:txBody>
      </p:sp>
      <p:pic>
        <p:nvPicPr>
          <p:cNvPr id="55300" name="Picture 27" descr="alinD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1774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Box 28"/>
          <p:cNvSpPr txBox="1">
            <a:spLocks noChangeArrowheads="1"/>
          </p:cNvSpPr>
          <p:nvPr/>
        </p:nvSpPr>
        <p:spPr bwMode="auto">
          <a:xfrm>
            <a:off x="2514600" y="33528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02" name="TextBox 29"/>
          <p:cNvSpPr txBox="1">
            <a:spLocks noChangeArrowheads="1"/>
          </p:cNvSpPr>
          <p:nvPr/>
        </p:nvSpPr>
        <p:spPr bwMode="auto">
          <a:xfrm>
            <a:off x="2590800" y="36576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5303" name="Picture 30" descr="alinL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1765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TextBox 31"/>
          <p:cNvSpPr txBox="1">
            <a:spLocks noChangeArrowheads="1"/>
          </p:cNvSpPr>
          <p:nvPr/>
        </p:nvSpPr>
        <p:spPr bwMode="auto">
          <a:xfrm>
            <a:off x="5072063" y="34290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05" name="TextBox 32"/>
          <p:cNvSpPr txBox="1">
            <a:spLocks noChangeArrowheads="1"/>
          </p:cNvSpPr>
          <p:nvPr/>
        </p:nvSpPr>
        <p:spPr bwMode="auto">
          <a:xfrm>
            <a:off x="5148263" y="36576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Striped Right Arrow 9"/>
          <p:cNvSpPr/>
          <p:nvPr/>
        </p:nvSpPr>
        <p:spPr>
          <a:xfrm>
            <a:off x="4038600" y="3810000"/>
            <a:ext cx="609600" cy="381000"/>
          </a:xfrm>
          <a:prstGeom prst="stripedRightArrow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packet arrives, send out </a:t>
            </a:r>
            <a:r>
              <a:rPr lang="en-US" b="1" i="1" dirty="0" smtClean="0"/>
              <a:t>any</a:t>
            </a:r>
            <a:r>
              <a:rPr lang="en-US" dirty="0" smtClean="0"/>
              <a:t> outgoing link</a:t>
            </a:r>
          </a:p>
          <a:p>
            <a:endParaRPr lang="en-US" dirty="0"/>
          </a:p>
          <a:p>
            <a:r>
              <a:rPr lang="en-US" dirty="0" smtClean="0"/>
              <a:t>When an outgoing link fails (or is reversed)</a:t>
            </a:r>
          </a:p>
          <a:p>
            <a:pPr lvl="1"/>
            <a:r>
              <a:rPr lang="en-US" dirty="0" smtClean="0"/>
              <a:t>If other outgoing links exist, do nothing</a:t>
            </a:r>
          </a:p>
          <a:p>
            <a:pPr lvl="1"/>
            <a:r>
              <a:rPr lang="en-US" dirty="0" smtClean="0"/>
              <a:t>If no other outgoing links exist, reverse all incoming links</a:t>
            </a:r>
          </a:p>
          <a:p>
            <a:pPr lvl="2"/>
            <a:r>
              <a:rPr lang="en-US" dirty="0" smtClean="0"/>
              <a:t>i.e., change them to outgoing</a:t>
            </a:r>
          </a:p>
          <a:p>
            <a:pPr lvl="2"/>
            <a:endParaRPr lang="en-US" dirty="0"/>
          </a:p>
          <a:p>
            <a:r>
              <a:rPr lang="en-US" dirty="0" smtClean="0"/>
              <a:t>Note: reversals can cascade</a:t>
            </a:r>
          </a:p>
          <a:p>
            <a:pPr lvl="1"/>
            <a:r>
              <a:rPr lang="en-US" dirty="0" smtClean="0"/>
              <a:t>I reverse my links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..which causes you to reverse your links...</a:t>
            </a:r>
          </a:p>
          <a:p>
            <a:pPr lvl="1"/>
            <a:r>
              <a:rPr lang="is-IS" dirty="0" smtClean="0"/>
              <a:t>...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Reversal Properties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Connectivity </a:t>
            </a:r>
            <a:r>
              <a:rPr lang="en-US" dirty="0">
                <a:latin typeface="Arial" charset="0"/>
                <a:cs typeface="Arial" charset="0"/>
              </a:rPr>
              <a:t>guaranteed!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graph is connected, link reversal process will restore connectivity 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DAG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Without ever creating any loops!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has been known in wireless literature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Now being applied to wired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networks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If you don’t think this is neat, then you are asleep.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Local rule to produce ideal connectivity!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338E4A-08A9-1B47-986C-DA755F70793C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Exercise: Prove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line of argument about why this guarantees connectivity</a:t>
            </a:r>
          </a:p>
          <a:p>
            <a:pPr lvl="1"/>
            <a:endParaRPr lang="en-US" dirty="0"/>
          </a:p>
          <a:p>
            <a:r>
              <a:rPr lang="en-US" dirty="0" smtClean="0"/>
              <a:t>Basic algorithm:</a:t>
            </a:r>
          </a:p>
          <a:p>
            <a:pPr lvl="1"/>
            <a:r>
              <a:rPr lang="en-US" dirty="0"/>
              <a:t>You lose an outgoing link when it goes down or reverses</a:t>
            </a:r>
          </a:p>
          <a:p>
            <a:pPr lvl="1"/>
            <a:r>
              <a:rPr lang="en-US" dirty="0" smtClean="0"/>
              <a:t>When lose all outgoing links, reverse all incoming links</a:t>
            </a:r>
          </a:p>
          <a:p>
            <a:pPr lvl="1"/>
            <a:endParaRPr lang="en-US" dirty="0"/>
          </a:p>
          <a:p>
            <a:r>
              <a:rPr lang="en-US" dirty="0" smtClean="0"/>
              <a:t>Prove that this algorithm restores connectivity in any static connected graph.</a:t>
            </a:r>
          </a:p>
          <a:p>
            <a:pPr lvl="1"/>
            <a:endParaRPr lang="en-US" dirty="0"/>
          </a:p>
          <a:p>
            <a:r>
              <a:rPr lang="en-US" dirty="0" smtClean="0"/>
              <a:t>Talk to your friends.  3 minutes.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Deadend: algorithm never results in dead-ends</a:t>
            </a:r>
          </a:p>
          <a:p>
            <a:pPr lvl="1"/>
            <a:r>
              <a:rPr lang="en-US" dirty="0" smtClean="0"/>
              <a:t>At least one link will be outbound, if you have a link</a:t>
            </a:r>
          </a:p>
          <a:p>
            <a:pPr lvl="1"/>
            <a:endParaRPr lang="en-US" dirty="0"/>
          </a:p>
          <a:p>
            <a:r>
              <a:rPr lang="en-US" dirty="0" smtClean="0"/>
              <a:t>Loops: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ssume network does not have loop at beginning </a:t>
            </a:r>
          </a:p>
          <a:p>
            <a:pPr lvl="2"/>
            <a:r>
              <a:rPr lang="en-US" dirty="0" smtClean="0"/>
              <a:t>(i.e., we have a DAG)</a:t>
            </a:r>
          </a:p>
          <a:p>
            <a:pPr lvl="1"/>
            <a:r>
              <a:rPr lang="en-US" dirty="0" smtClean="0"/>
              <a:t>Link reversal cannot create a loop</a:t>
            </a:r>
          </a:p>
          <a:p>
            <a:pPr lvl="2"/>
            <a:r>
              <a:rPr lang="en-US" dirty="0" smtClean="0"/>
              <a:t>Because reversed node cannot be part of a loop</a:t>
            </a:r>
          </a:p>
          <a:p>
            <a:pPr lvl="1"/>
            <a:r>
              <a:rPr lang="en-US" dirty="0" smtClean="0"/>
              <a:t>Therefore, topology never in a state where a loop exists</a:t>
            </a:r>
          </a:p>
          <a:p>
            <a:pPr lvl="1"/>
            <a:endParaRPr lang="en-US" dirty="0"/>
          </a:p>
          <a:p>
            <a:r>
              <a:rPr lang="en-US" dirty="0" smtClean="0"/>
              <a:t>Are we done with proof?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6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link reversals might not terminate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prove topology reaches fixed point</a:t>
            </a:r>
          </a:p>
          <a:p>
            <a:pPr lvl="1"/>
            <a:r>
              <a:rPr lang="en-US" dirty="0" smtClean="0"/>
              <a:t>If underlying graph is connected</a:t>
            </a:r>
          </a:p>
          <a:p>
            <a:pPr lvl="1"/>
            <a:endParaRPr lang="en-US" dirty="0"/>
          </a:p>
          <a:p>
            <a:r>
              <a:rPr lang="en-US" dirty="0" smtClean="0"/>
              <a:t>Not reaching a fixed point means process of node reversals continues forever</a:t>
            </a:r>
          </a:p>
          <a:p>
            <a:pPr lvl="1"/>
            <a:endParaRPr lang="en-US" dirty="0"/>
          </a:p>
          <a:p>
            <a:r>
              <a:rPr lang="en-US" dirty="0" smtClean="0"/>
              <a:t>Since network is of finite size, this process must repeat in a cycle of node reversals</a:t>
            </a:r>
          </a:p>
          <a:p>
            <a:pPr lvl="1"/>
            <a:endParaRPr lang="en-US" dirty="0"/>
          </a:p>
          <a:p>
            <a:r>
              <a:rPr lang="en-US" dirty="0" smtClean="0"/>
              <a:t>How can we prove this is impossible?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</a:t>
            </a:r>
            <a:r>
              <a:rPr lang="en-US" dirty="0" smtClean="0"/>
              <a:t>226 </a:t>
            </a:r>
            <a:r>
              <a:rPr lang="en-US" dirty="0"/>
              <a:t>students who have not participated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many of </a:t>
            </a:r>
            <a:r>
              <a:rPr lang="en-US" b="1" i="1" u="sng" dirty="0" smtClean="0"/>
              <a:t>you</a:t>
            </a:r>
            <a:r>
              <a:rPr lang="en-US" dirty="0" smtClean="0"/>
              <a:t> have not participated yet?</a:t>
            </a:r>
          </a:p>
          <a:p>
            <a:pPr lvl="1"/>
            <a:r>
              <a:rPr lang="en-US" i="1" dirty="0" smtClean="0"/>
              <a:t>Today is your chance!</a:t>
            </a:r>
          </a:p>
          <a:p>
            <a:pPr lvl="2"/>
            <a:endParaRPr lang="en-US" dirty="0"/>
          </a:p>
          <a:p>
            <a:r>
              <a:rPr lang="en-US" dirty="0" smtClean="0"/>
              <a:t>If you are reading this at home, please know that I will not schedule extra office hours, will not give exceptions to this requirement, and will not feel a single twinge of guilt about flunking you.</a:t>
            </a:r>
          </a:p>
          <a:p>
            <a:pPr lvl="1"/>
            <a:r>
              <a:rPr lang="en-US" dirty="0" smtClean="0"/>
              <a:t>Ask a question in class, or in my office hours.</a:t>
            </a:r>
          </a:p>
          <a:p>
            <a:pPr lvl="1"/>
            <a:r>
              <a:rPr lang="en-US" dirty="0" smtClean="0"/>
              <a:t>That’s not asking much</a:t>
            </a:r>
            <a:r>
              <a:rPr lang="is-IS" dirty="0" smtClean="0"/>
              <a:t>…..</a:t>
            </a:r>
          </a:p>
          <a:p>
            <a:pPr lvl="1"/>
            <a:r>
              <a:rPr lang="is-IS" dirty="0" smtClean="0"/>
              <a:t>.....and you were warned about this requirement.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5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node has a path to the destination, then it will never reverse itself.</a:t>
            </a:r>
          </a:p>
          <a:p>
            <a:pPr lvl="3"/>
            <a:endParaRPr lang="en-US" dirty="0"/>
          </a:p>
          <a:p>
            <a:r>
              <a:rPr lang="en-US" dirty="0" smtClean="0"/>
              <a:t>Therefore, the set of nodes with a path to the destination is </a:t>
            </a:r>
            <a:r>
              <a:rPr lang="en-US" dirty="0" err="1" smtClean="0"/>
              <a:t>nondecreasing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An unending cycle of reversals must occur among </a:t>
            </a:r>
            <a:r>
              <a:rPr lang="en-US" b="1" i="1" dirty="0" smtClean="0"/>
              <a:t>all </a:t>
            </a:r>
            <a:r>
              <a:rPr lang="en-US" dirty="0" smtClean="0"/>
              <a:t>nodes not connected to the destination.</a:t>
            </a:r>
          </a:p>
          <a:p>
            <a:pPr lvl="2"/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nce a node on the edge between connected and disconnected reverses, it will never reverse again. </a:t>
            </a:r>
            <a:r>
              <a:rPr lang="en-US" b="1" dirty="0" smtClean="0"/>
              <a:t>QED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1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Summary of RAD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Local responses lead to: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Guaranteed connectivity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Close-to-optimal load balancing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Can be used for L2 and/or L3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change in packet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headers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35A45-6609-BB48-834A-35CBD4E135B0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RAD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link reversals are on the “control plane”</a:t>
            </a:r>
          </a:p>
          <a:p>
            <a:pPr lvl="2"/>
            <a:endParaRPr lang="en-US" dirty="0"/>
          </a:p>
          <a:p>
            <a:r>
              <a:rPr lang="en-US" dirty="0" smtClean="0"/>
              <a:t>They take time to take effect</a:t>
            </a:r>
          </a:p>
          <a:p>
            <a:pPr lvl="1"/>
            <a:r>
              <a:rPr lang="en-US" dirty="0" smtClean="0"/>
              <a:t>Going to the CPU on the router ~10msec</a:t>
            </a:r>
          </a:p>
          <a:p>
            <a:pPr lvl="2"/>
            <a:endParaRPr lang="en-US" dirty="0"/>
          </a:p>
          <a:p>
            <a:r>
              <a:rPr lang="en-US" dirty="0" smtClean="0"/>
              <a:t>Packets can be lost in the meantime…</a:t>
            </a:r>
          </a:p>
          <a:p>
            <a:pPr lvl="1"/>
            <a:endParaRPr lang="en-US" dirty="0"/>
          </a:p>
          <a:p>
            <a:r>
              <a:rPr lang="en-US" dirty="0" smtClean="0"/>
              <a:t>Exactly the problem with FCP route recomputation</a:t>
            </a:r>
          </a:p>
          <a:p>
            <a:pPr lvl="1"/>
            <a:r>
              <a:rPr lang="en-US" dirty="0" smtClean="0"/>
              <a:t>Works on control-plane speeds, not data speeds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Connectivity (DDC)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link reversal properties in terms of actions that can occur at data speeds</a:t>
            </a:r>
          </a:p>
          <a:p>
            <a:pPr lvl="1"/>
            <a:endParaRPr lang="en-US" dirty="0"/>
          </a:p>
          <a:p>
            <a:r>
              <a:rPr lang="en-US" dirty="0" smtClean="0"/>
              <a:t>Events: packet arriving in “reverse” direction</a:t>
            </a:r>
          </a:p>
          <a:p>
            <a:r>
              <a:rPr lang="en-US" dirty="0" smtClean="0"/>
              <a:t>Action: remove that link from outgoing set</a:t>
            </a:r>
          </a:p>
          <a:p>
            <a:endParaRPr lang="en-US" dirty="0"/>
          </a:p>
          <a:p>
            <a:r>
              <a:rPr lang="en-US" dirty="0" smtClean="0"/>
              <a:t>Goal: define simple algorithms that can be supported in HW</a:t>
            </a:r>
          </a:p>
          <a:p>
            <a:pPr lvl="1"/>
            <a:r>
              <a:rPr lang="en-US" dirty="0" smtClean="0"/>
              <a:t>We have such a design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RAD/DDC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from paths to DAGs as basic routing unit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ocal mechanisms for restoring global connectivity</a:t>
            </a:r>
          </a:p>
          <a:p>
            <a:pPr lvl="1"/>
            <a:r>
              <a:rPr lang="en-US" dirty="0" smtClean="0"/>
              <a:t>Failover to another existing path</a:t>
            </a:r>
          </a:p>
          <a:p>
            <a:pPr lvl="1"/>
            <a:r>
              <a:rPr lang="en-US" dirty="0" smtClean="0"/>
              <a:t>Link reversal if no such path exists</a:t>
            </a:r>
          </a:p>
          <a:p>
            <a:pPr lvl="1"/>
            <a:endParaRPr lang="en-US" dirty="0"/>
          </a:p>
          <a:p>
            <a:r>
              <a:rPr lang="en-US" dirty="0" smtClean="0"/>
              <a:t>Local mechanisms for immediate load balancing</a:t>
            </a:r>
          </a:p>
          <a:p>
            <a:pPr lvl="1"/>
            <a:endParaRPr lang="en-US" dirty="0"/>
          </a:p>
          <a:p>
            <a:r>
              <a:rPr lang="en-US" dirty="0" smtClean="0"/>
              <a:t>DDC: can be implemented in forwarding HW</a:t>
            </a:r>
          </a:p>
          <a:p>
            <a:pPr lvl="1"/>
            <a:r>
              <a:rPr lang="en-US" dirty="0" smtClean="0"/>
              <a:t>No need to use router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0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77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Completely Different </a:t>
            </a:r>
            <a:br>
              <a:rPr lang="en-US" dirty="0" smtClean="0"/>
            </a:br>
            <a:r>
              <a:rPr lang="en-US" dirty="0" smtClean="0"/>
              <a:t>Approach to BGP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2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Was a Misbegotten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(domains) not part of original architecture</a:t>
            </a:r>
          </a:p>
          <a:p>
            <a:pPr lvl="1"/>
            <a:r>
              <a:rPr lang="en-US" dirty="0" smtClean="0"/>
              <a:t>IP was intended to connect relatively large “networks”</a:t>
            </a:r>
          </a:p>
          <a:p>
            <a:pPr lvl="1"/>
            <a:r>
              <a:rPr lang="en-US" dirty="0" smtClean="0"/>
              <a:t>But as subnets became much smaller units…</a:t>
            </a:r>
          </a:p>
          <a:p>
            <a:pPr lvl="1"/>
            <a:r>
              <a:rPr lang="en-US" dirty="0" smtClean="0"/>
              <a:t>…ASes became this larger granularity of interconnection</a:t>
            </a:r>
          </a:p>
          <a:p>
            <a:endParaRPr lang="en-US" dirty="0"/>
          </a:p>
          <a:p>
            <a:r>
              <a:rPr lang="en-US" dirty="0" smtClean="0"/>
              <a:t>ASes had novel requirements:</a:t>
            </a:r>
          </a:p>
          <a:p>
            <a:pPr lvl="1"/>
            <a:r>
              <a:rPr lang="en-US" u="sng" dirty="0" smtClean="0"/>
              <a:t>Autonomy</a:t>
            </a:r>
            <a:r>
              <a:rPr lang="en-US" dirty="0" smtClean="0"/>
              <a:t>: ability to set own routing policy (flexibly)</a:t>
            </a:r>
          </a:p>
          <a:p>
            <a:pPr lvl="1"/>
            <a:r>
              <a:rPr lang="en-US" u="sng" dirty="0" smtClean="0"/>
              <a:t>Privacy</a:t>
            </a:r>
            <a:r>
              <a:rPr lang="en-US" dirty="0" smtClean="0"/>
              <a:t>: need not announce the policy to others</a:t>
            </a:r>
          </a:p>
          <a:p>
            <a:pPr lvl="1"/>
            <a:endParaRPr lang="en-US" dirty="0"/>
          </a:p>
          <a:p>
            <a:r>
              <a:rPr lang="en-US" dirty="0" smtClean="0"/>
              <a:t>BGP invented in ‘89 to meet these requirements</a:t>
            </a:r>
          </a:p>
          <a:p>
            <a:pPr lvl="1"/>
            <a:r>
              <a:rPr lang="en-US" i="1" dirty="0" smtClean="0"/>
              <a:t>BGP’s </a:t>
            </a:r>
            <a:r>
              <a:rPr lang="en-US" b="1" i="1" dirty="0" smtClean="0"/>
              <a:t>distributed</a:t>
            </a:r>
            <a:r>
              <a:rPr lang="en-US" i="1" dirty="0" smtClean="0"/>
              <a:t> </a:t>
            </a:r>
            <a:r>
              <a:rPr lang="en-US" b="1" i="1" dirty="0" smtClean="0"/>
              <a:t>execution</a:t>
            </a:r>
            <a:r>
              <a:rPr lang="en-US" i="1" dirty="0" smtClean="0"/>
              <a:t> model provides both</a:t>
            </a:r>
          </a:p>
          <a:p>
            <a:pPr lvl="1"/>
            <a:r>
              <a:rPr lang="en-US" i="1" dirty="0" smtClean="0"/>
              <a:t>I implement my policies, you implement yours</a:t>
            </a:r>
            <a:r>
              <a:rPr lang="is-IS" i="1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7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Serious convergence problems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hese are typically addressed locally</a:t>
            </a:r>
          </a:p>
          <a:p>
            <a:pPr lvl="2"/>
            <a:r>
              <a:rPr lang="en-US" dirty="0" smtClean="0"/>
              <a:t>MRAI timers, flapping thresholds, etc.</a:t>
            </a:r>
          </a:p>
          <a:p>
            <a:endParaRPr lang="en-US" dirty="0"/>
          </a:p>
          <a:p>
            <a:r>
              <a:rPr lang="en-US" dirty="0" smtClean="0"/>
              <a:t>Can’t evaluate impact of potential changes</a:t>
            </a:r>
          </a:p>
          <a:p>
            <a:pPr lvl="1"/>
            <a:r>
              <a:rPr lang="en-US" dirty="0" smtClean="0"/>
              <a:t>Vulnerabilities</a:t>
            </a:r>
          </a:p>
          <a:p>
            <a:pPr lvl="1"/>
            <a:r>
              <a:rPr lang="en-US" dirty="0" smtClean="0"/>
              <a:t>Planned outages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“Crazy”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Decouple policy model from execution model</a:t>
            </a:r>
          </a:p>
          <a:p>
            <a:pPr lvl="6"/>
            <a:endParaRPr lang="en-US" dirty="0"/>
          </a:p>
          <a:p>
            <a:r>
              <a:rPr lang="en-US" dirty="0" smtClean="0"/>
              <a:t>Achieve autonomy and privacy through cryptography</a:t>
            </a:r>
          </a:p>
          <a:p>
            <a:pPr lvl="1"/>
            <a:r>
              <a:rPr lang="en-US" dirty="0" smtClean="0"/>
              <a:t>Secure Multi-Party Computation (SMPC)</a:t>
            </a:r>
          </a:p>
          <a:p>
            <a:pPr lvl="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HW5 Released, due 11/21 (1 week)</a:t>
            </a:r>
          </a:p>
          <a:p>
            <a:pPr lvl="3"/>
            <a:endParaRPr lang="en-US" dirty="0"/>
          </a:p>
          <a:p>
            <a:r>
              <a:rPr lang="en-US" dirty="0" smtClean="0"/>
              <a:t>Project 4 Released, due 12/5 (3 weeks)</a:t>
            </a:r>
          </a:p>
          <a:p>
            <a:pPr lvl="1"/>
            <a:r>
              <a:rPr lang="en-US" dirty="0" smtClean="0"/>
              <a:t>Project 3 was a disaster, my apologies.</a:t>
            </a:r>
          </a:p>
          <a:p>
            <a:pPr lvl="1"/>
            <a:r>
              <a:rPr lang="en-US" dirty="0" smtClean="0"/>
              <a:t>This one will be better</a:t>
            </a:r>
            <a:r>
              <a:rPr lang="is-IS" dirty="0" smtClean="0"/>
              <a:t>….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HW4 Due Wednesday night</a:t>
            </a:r>
          </a:p>
          <a:p>
            <a:pPr lvl="1"/>
            <a:r>
              <a:rPr lang="en-US" dirty="0" smtClean="0"/>
              <a:t>Need to fix a lecture error</a:t>
            </a:r>
            <a:r>
              <a:rPr lang="is-I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1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22238"/>
            <a:ext cx="9525000" cy="868362"/>
          </a:xfrm>
        </p:spPr>
        <p:txBody>
          <a:bodyPr/>
          <a:lstStyle/>
          <a:p>
            <a:r>
              <a:rPr lang="en-US" dirty="0" smtClean="0"/>
              <a:t>Essence of SMPC (Outsourcing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Group of people have personal secrets S</a:t>
            </a:r>
            <a:r>
              <a:rPr lang="en-US" baseline="-25000" dirty="0" smtClean="0"/>
              <a:t>i</a:t>
            </a:r>
            <a:r>
              <a:rPr lang="en-US" dirty="0" smtClean="0"/>
              <a:t> and want to compute some F(S) without giving secrets away</a:t>
            </a:r>
          </a:p>
          <a:p>
            <a:pPr lvl="1"/>
            <a:r>
              <a:rPr lang="en-US" dirty="0" smtClean="0"/>
              <a:t>Use k “secure servers” (a,b,c,…) to do computation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Everyone breaks secret into k “shares” S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a</a:t>
            </a:r>
            <a:r>
              <a:rPr lang="en-US" dirty="0" smtClean="0"/>
              <a:t>, S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b</a:t>
            </a:r>
            <a:r>
              <a:rPr lang="en-US" dirty="0" smtClean="0"/>
              <a:t>, S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c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And send them to the appropriate server</a:t>
            </a:r>
          </a:p>
          <a:p>
            <a:pPr lvl="8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ervers execute a distributed computation on shares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ocal computation on {S</a:t>
            </a:r>
            <a:r>
              <a:rPr lang="en-US" baseline="30000" dirty="0" smtClean="0"/>
              <a:t>a</a:t>
            </a:r>
            <a:r>
              <a:rPr lang="en-US" dirty="0" smtClean="0"/>
              <a:t>}, distributed with other servers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Then hand back results R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a  </a:t>
            </a:r>
            <a:r>
              <a:rPr lang="en-US" dirty="0" smtClean="0"/>
              <a:t>to each person</a:t>
            </a:r>
          </a:p>
          <a:p>
            <a:pPr lvl="1"/>
            <a:r>
              <a:rPr lang="en-US" dirty="0" smtClean="0"/>
              <a:t>{R</a:t>
            </a:r>
            <a:r>
              <a:rPr lang="en-US" baseline="-25000" dirty="0" smtClean="0"/>
              <a:t>i</a:t>
            </a:r>
            <a:r>
              <a:rPr lang="en-US" dirty="0" smtClean="0"/>
              <a:t>} enough to compute personal result F</a:t>
            </a:r>
            <a:r>
              <a:rPr lang="en-US" baseline="-25000" dirty="0" smtClean="0"/>
              <a:t>i</a:t>
            </a:r>
            <a:r>
              <a:rPr lang="en-US" dirty="0" smtClean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6372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End….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Everyone knows </a:t>
            </a:r>
            <a:r>
              <a:rPr lang="en-US" dirty="0"/>
              <a:t>personal result F</a:t>
            </a:r>
            <a:r>
              <a:rPr lang="en-US" baseline="-25000" dirty="0"/>
              <a:t>i</a:t>
            </a:r>
            <a:r>
              <a:rPr lang="en-US" dirty="0"/>
              <a:t>(S</a:t>
            </a:r>
            <a:r>
              <a:rPr lang="en-US" dirty="0" smtClean="0"/>
              <a:t>), nothing else</a:t>
            </a:r>
          </a:p>
          <a:p>
            <a:pPr lvl="4"/>
            <a:endParaRPr lang="en-US" dirty="0"/>
          </a:p>
          <a:p>
            <a:r>
              <a:rPr lang="en-US" dirty="0"/>
              <a:t>The servers know </a:t>
            </a:r>
            <a:r>
              <a:rPr lang="en-US" dirty="0" smtClean="0"/>
              <a:t>nothing</a:t>
            </a:r>
          </a:p>
          <a:p>
            <a:pPr lvl="4"/>
            <a:endParaRPr lang="en-US" dirty="0"/>
          </a:p>
          <a:p>
            <a:r>
              <a:rPr lang="en-US" b="1" dirty="0" smtClean="0"/>
              <a:t>Approach provides both </a:t>
            </a:r>
            <a:r>
              <a:rPr lang="en-US" b="1" dirty="0"/>
              <a:t>autonomy and </a:t>
            </a:r>
            <a:r>
              <a:rPr lang="en-US" b="1" dirty="0" smtClean="0"/>
              <a:t>privacy</a:t>
            </a:r>
          </a:p>
          <a:p>
            <a:pPr lvl="1"/>
            <a:r>
              <a:rPr lang="en-US" b="1" dirty="0" smtClean="0"/>
              <a:t>Independent of the function F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Five PIs want to compute their total salary (for grant)</a:t>
            </a:r>
          </a:p>
          <a:p>
            <a:pPr lvl="1"/>
            <a:r>
              <a:rPr lang="en-US" dirty="0" smtClean="0"/>
              <a:t>But don’t want to give away their individual salaries</a:t>
            </a:r>
          </a:p>
          <a:p>
            <a:pPr lvl="1"/>
            <a:endParaRPr lang="en-US" dirty="0"/>
          </a:p>
          <a:p>
            <a:r>
              <a:rPr lang="en-US" dirty="0" smtClean="0"/>
              <a:t>Have three “secure servers” at their disposal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5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38920" y="1069452"/>
            <a:ext cx="5180459" cy="4477276"/>
            <a:chOff x="2038920" y="1069452"/>
            <a:chExt cx="5180459" cy="4477276"/>
          </a:xfrm>
        </p:grpSpPr>
        <p:sp>
          <p:nvSpPr>
            <p:cNvPr id="3" name="Freeform 2"/>
            <p:cNvSpPr/>
            <p:nvPr/>
          </p:nvSpPr>
          <p:spPr>
            <a:xfrm>
              <a:off x="3882390" y="106945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PI</a:t>
              </a:r>
              <a:r>
                <a:rPr lang="en-US" sz="1800" kern="1200" baseline="-25000" dirty="0" smtClean="0"/>
                <a:t>1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$107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= 25 + </a:t>
              </a:r>
              <a:r>
                <a:rPr lang="en-US" dirty="0" smtClean="0">
                  <a:solidFill>
                    <a:schemeClr val="tx1"/>
                  </a:solidFill>
                </a:rPr>
                <a:t>92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 – 10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5725861" y="240881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2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$105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 = -445 + 93 + </a:t>
              </a:r>
              <a:r>
                <a:rPr lang="en-US" dirty="0" smtClean="0">
                  <a:solidFill>
                    <a:schemeClr val="tx1"/>
                  </a:solidFill>
                </a:rPr>
                <a:t>45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7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021718" y="457594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3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$98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= 4 + 99 –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743063" y="457594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4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$100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= 25 + 30 + 45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38920" y="240881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5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$90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= 32 + 29 + </a:t>
              </a: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9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U</a:t>
            </a:r>
            <a:r>
              <a:rPr lang="en-US" dirty="0" smtClean="0"/>
              <a:t>p Secrets into “Shares”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58442" y="2590800"/>
            <a:ext cx="870707" cy="8707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4763459" y="2590800"/>
            <a:ext cx="870707" cy="8707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4236581" y="3461507"/>
            <a:ext cx="870707" cy="8707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2038920" y="1069452"/>
            <a:ext cx="5180459" cy="4477276"/>
            <a:chOff x="2038920" y="1069452"/>
            <a:chExt cx="5180459" cy="4477276"/>
          </a:xfrm>
        </p:grpSpPr>
        <p:sp>
          <p:nvSpPr>
            <p:cNvPr id="3" name="Freeform 2"/>
            <p:cNvSpPr/>
            <p:nvPr/>
          </p:nvSpPr>
          <p:spPr>
            <a:xfrm>
              <a:off x="3882390" y="106945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1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$107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=</a:t>
              </a:r>
              <a:r>
                <a:rPr lang="en-US" dirty="0" smtClean="0">
                  <a:solidFill>
                    <a:schemeClr val="tx1"/>
                  </a:solidFill>
                </a:rPr>
                <a:t> _ _ _ _ _ _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5725861" y="240881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2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$105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021718" y="457594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3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$98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743063" y="457594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4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$100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38920" y="2408812"/>
              <a:ext cx="1493518" cy="970786"/>
            </a:xfrm>
            <a:custGeom>
              <a:avLst/>
              <a:gdLst>
                <a:gd name="connsiteX0" fmla="*/ 0 w 1493518"/>
                <a:gd name="connsiteY0" fmla="*/ 161801 h 970786"/>
                <a:gd name="connsiteX1" fmla="*/ 161801 w 1493518"/>
                <a:gd name="connsiteY1" fmla="*/ 0 h 970786"/>
                <a:gd name="connsiteX2" fmla="*/ 1331717 w 1493518"/>
                <a:gd name="connsiteY2" fmla="*/ 0 h 970786"/>
                <a:gd name="connsiteX3" fmla="*/ 1493518 w 1493518"/>
                <a:gd name="connsiteY3" fmla="*/ 161801 h 970786"/>
                <a:gd name="connsiteX4" fmla="*/ 1493518 w 1493518"/>
                <a:gd name="connsiteY4" fmla="*/ 808985 h 970786"/>
                <a:gd name="connsiteX5" fmla="*/ 1331717 w 1493518"/>
                <a:gd name="connsiteY5" fmla="*/ 970786 h 970786"/>
                <a:gd name="connsiteX6" fmla="*/ 161801 w 1493518"/>
                <a:gd name="connsiteY6" fmla="*/ 970786 h 970786"/>
                <a:gd name="connsiteX7" fmla="*/ 0 w 1493518"/>
                <a:gd name="connsiteY7" fmla="*/ 808985 h 970786"/>
                <a:gd name="connsiteX8" fmla="*/ 0 w 1493518"/>
                <a:gd name="connsiteY8" fmla="*/ 161801 h 9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518" h="970786">
                  <a:moveTo>
                    <a:pt x="0" y="161801"/>
                  </a:moveTo>
                  <a:cubicBezTo>
                    <a:pt x="0" y="72441"/>
                    <a:pt x="72441" y="0"/>
                    <a:pt x="161801" y="0"/>
                  </a:cubicBezTo>
                  <a:lnTo>
                    <a:pt x="1331717" y="0"/>
                  </a:lnTo>
                  <a:cubicBezTo>
                    <a:pt x="1421077" y="0"/>
                    <a:pt x="1493518" y="72441"/>
                    <a:pt x="1493518" y="161801"/>
                  </a:cubicBezTo>
                  <a:lnTo>
                    <a:pt x="1493518" y="808985"/>
                  </a:lnTo>
                  <a:cubicBezTo>
                    <a:pt x="1493518" y="898345"/>
                    <a:pt x="1421077" y="970786"/>
                    <a:pt x="1331717" y="970786"/>
                  </a:cubicBezTo>
                  <a:lnTo>
                    <a:pt x="161801" y="970786"/>
                  </a:lnTo>
                  <a:cubicBezTo>
                    <a:pt x="72441" y="970786"/>
                    <a:pt x="0" y="898345"/>
                    <a:pt x="0" y="808985"/>
                  </a:cubicBezTo>
                  <a:lnTo>
                    <a:pt x="0" y="161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970" tIns="115970" rIns="115970" bIns="1159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PI</a:t>
              </a:r>
              <a:r>
                <a:rPr lang="en-US" sz="1800" kern="1200" baseline="-25000" dirty="0" smtClean="0"/>
                <a:t>5</a:t>
              </a:r>
              <a:r>
                <a:rPr lang="en-US" sz="1800" kern="1200" dirty="0" smtClean="0"/>
                <a:t/>
              </a:r>
              <a:br>
                <a:rPr lang="en-US" sz="1800" kern="1200" dirty="0" smtClean="0"/>
              </a:br>
              <a:r>
                <a:rPr lang="en-US" sz="1800" b="1" kern="1200" dirty="0" smtClean="0">
                  <a:solidFill>
                    <a:schemeClr val="tx1"/>
                  </a:solidFill>
                </a:rPr>
                <a:t>$90</a:t>
              </a:r>
              <a:endParaRPr lang="en-IN" sz="1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28332" y="136434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114799" y="1600200"/>
            <a:ext cx="61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52948" y="1600200"/>
            <a:ext cx="76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014082" y="136434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Shares </a:t>
            </a:r>
            <a:r>
              <a:rPr lang="en-US" dirty="0"/>
              <a:t>to S</a:t>
            </a:r>
            <a:r>
              <a:rPr lang="en-US" dirty="0" smtClean="0"/>
              <a:t>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2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10433E-6 L -0.0993 0.195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" y="97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2136 0.28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14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04027 0.1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80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All Nodes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server a has share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a</a:t>
            </a:r>
            <a:r>
              <a:rPr lang="en-US" dirty="0" smtClean="0"/>
              <a:t> from each node </a:t>
            </a:r>
            <a:r>
              <a:rPr lang="en-US" dirty="0" err="1" smtClean="0"/>
              <a:t>i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Servers add their shares: T</a:t>
            </a:r>
            <a:r>
              <a:rPr lang="en-US" baseline="30000" dirty="0" smtClean="0"/>
              <a:t>a</a:t>
            </a:r>
            <a:r>
              <a:rPr lang="en-US" dirty="0" smtClean="0"/>
              <a:t> = S</a:t>
            </a:r>
            <a:r>
              <a:rPr lang="en-US" baseline="-25000" dirty="0"/>
              <a:t>1</a:t>
            </a:r>
            <a:r>
              <a:rPr lang="en-US" baseline="30000" dirty="0" smtClean="0"/>
              <a:t>a </a:t>
            </a:r>
            <a:r>
              <a:rPr lang="en-US" dirty="0" smtClean="0"/>
              <a:t>+ S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a </a:t>
            </a:r>
            <a:r>
              <a:rPr lang="en-US" dirty="0" smtClean="0"/>
              <a:t>+ S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a</a:t>
            </a:r>
            <a:r>
              <a:rPr lang="is-IS" dirty="0" smtClean="0"/>
              <a:t>….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Send results T</a:t>
            </a:r>
            <a:r>
              <a:rPr lang="en-US" baseline="30000" dirty="0" smtClean="0"/>
              <a:t>a</a:t>
            </a:r>
            <a:r>
              <a:rPr lang="en-US" dirty="0" smtClean="0"/>
              <a:t> back to nodes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  <a:p>
            <a:r>
              <a:rPr lang="en-US" dirty="0" smtClean="0"/>
              <a:t>Each node can calculate total!</a:t>
            </a:r>
          </a:p>
          <a:p>
            <a:pPr lvl="1"/>
            <a:r>
              <a:rPr lang="en-US" dirty="0" smtClean="0"/>
              <a:t>T = T</a:t>
            </a:r>
            <a:r>
              <a:rPr lang="en-US" baseline="30000" dirty="0" smtClean="0"/>
              <a:t>a</a:t>
            </a:r>
            <a:r>
              <a:rPr lang="en-US" dirty="0" smtClean="0"/>
              <a:t> + T</a:t>
            </a:r>
            <a:r>
              <a:rPr lang="en-US" baseline="30000" dirty="0" smtClean="0"/>
              <a:t>b</a:t>
            </a:r>
            <a:r>
              <a:rPr lang="en-US" dirty="0" smtClean="0"/>
              <a:t> + T</a:t>
            </a:r>
            <a:r>
              <a:rPr lang="en-US" baseline="30000" dirty="0" smtClean="0"/>
              <a:t>c</a:t>
            </a:r>
          </a:p>
          <a:p>
            <a:pPr lvl="1"/>
            <a:endParaRPr lang="en-US" baseline="30000" dirty="0"/>
          </a:p>
          <a:p>
            <a:r>
              <a:rPr lang="en-US" dirty="0" smtClean="0"/>
              <a:t>Each node knows total, but not individual salaries.</a:t>
            </a:r>
          </a:p>
          <a:p>
            <a:pPr lvl="5"/>
            <a:endParaRPr lang="en-US" dirty="0"/>
          </a:p>
          <a:p>
            <a:r>
              <a:rPr lang="en-US" dirty="0" smtClean="0"/>
              <a:t>Servers know 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1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SMPC Is Far More General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SMPC can compute </a:t>
            </a:r>
            <a:r>
              <a:rPr lang="en-US" b="1" i="1" u="sng" dirty="0" smtClean="0"/>
              <a:t>any</a:t>
            </a:r>
            <a:r>
              <a:rPr lang="en-US" dirty="0" smtClean="0"/>
              <a:t> function of inputs S</a:t>
            </a:r>
            <a:r>
              <a:rPr lang="en-US" baseline="-25000" dirty="0" smtClean="0"/>
              <a:t>i</a:t>
            </a:r>
          </a:p>
          <a:p>
            <a:endParaRPr lang="en-US" dirty="0" smtClean="0"/>
          </a:p>
          <a:p>
            <a:r>
              <a:rPr lang="en-US" dirty="0" smtClean="0"/>
              <a:t>But general computation is quite complicated</a:t>
            </a:r>
          </a:p>
        </p:txBody>
      </p:sp>
    </p:spTree>
    <p:extLst>
      <p:ext uri="{BB962C8B-B14F-4D97-AF65-F5344CB8AC3E}">
        <p14:creationId xmlns:p14="http://schemas.microsoft.com/office/powerpoint/2010/main" val="11025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i’s secret consists of: (per destination)</a:t>
            </a:r>
            <a:endParaRPr lang="en-US" dirty="0"/>
          </a:p>
          <a:p>
            <a:pPr lvl="1"/>
            <a:r>
              <a:rPr lang="en-US" dirty="0" smtClean="0"/>
              <a:t>Import: Preference </a:t>
            </a:r>
            <a:r>
              <a:rPr lang="en-US" dirty="0"/>
              <a:t>ranking </a:t>
            </a:r>
            <a:r>
              <a:rPr lang="en-US" dirty="0" smtClean="0"/>
              <a:t>over </a:t>
            </a:r>
            <a:r>
              <a:rPr lang="en-US" dirty="0"/>
              <a:t>all of i’s possible </a:t>
            </a:r>
            <a:r>
              <a:rPr lang="en-US" dirty="0" smtClean="0"/>
              <a:t>routes</a:t>
            </a:r>
            <a:endParaRPr lang="en-US" dirty="0"/>
          </a:p>
          <a:p>
            <a:pPr lvl="1"/>
            <a:r>
              <a:rPr lang="en-US" dirty="0" smtClean="0"/>
              <a:t>Export: </a:t>
            </a:r>
            <a:r>
              <a:rPr lang="en-US" dirty="0"/>
              <a:t>R</a:t>
            </a:r>
            <a:r>
              <a:rPr lang="en-US" dirty="0" smtClean="0"/>
              <a:t>outes AS </a:t>
            </a:r>
            <a:r>
              <a:rPr lang="en-US" dirty="0"/>
              <a:t>is willing to make </a:t>
            </a:r>
            <a:r>
              <a:rPr lang="en-US" dirty="0" smtClean="0"/>
              <a:t>available </a:t>
            </a:r>
            <a:r>
              <a:rPr lang="en-US" dirty="0"/>
              <a:t>to </a:t>
            </a:r>
            <a:r>
              <a:rPr lang="en-US" dirty="0" smtClean="0"/>
              <a:t>peer j</a:t>
            </a:r>
          </a:p>
          <a:p>
            <a:pPr lvl="3"/>
            <a:endParaRPr lang="en-US" dirty="0"/>
          </a:p>
          <a:p>
            <a:r>
              <a:rPr lang="en-US" dirty="0"/>
              <a:t>AS </a:t>
            </a:r>
            <a:r>
              <a:rPr lang="en-US" dirty="0" smtClean="0"/>
              <a:t>i’s personal result: (per destination)</a:t>
            </a:r>
            <a:endParaRPr lang="en-US" dirty="0"/>
          </a:p>
          <a:p>
            <a:pPr lvl="1"/>
            <a:r>
              <a:rPr lang="en-US" dirty="0" smtClean="0"/>
              <a:t>Next-hop on path</a:t>
            </a:r>
          </a:p>
          <a:p>
            <a:pPr lvl="3"/>
            <a:endParaRPr lang="en-US" dirty="0"/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Each AS sends in policy secrets to three servers</a:t>
            </a:r>
          </a:p>
          <a:p>
            <a:pPr lvl="1"/>
            <a:r>
              <a:rPr lang="en-US" dirty="0" smtClean="0"/>
              <a:t>Servers jointly compute and return results to each AS</a:t>
            </a:r>
          </a:p>
          <a:p>
            <a:pPr lvl="3"/>
            <a:endParaRPr lang="en-US" dirty="0"/>
          </a:p>
          <a:p>
            <a:r>
              <a:rPr lang="en-US" dirty="0" smtClean="0"/>
              <a:t>Can precompute results for link failures,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servers:</a:t>
            </a:r>
          </a:p>
          <a:p>
            <a:pPr lvl="1"/>
            <a:r>
              <a:rPr lang="en-US" dirty="0" smtClean="0"/>
              <a:t>Large commercial clusters (Amazon, MSoft, Google,…)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ave multiple sets of clusters for redundancy</a:t>
            </a:r>
          </a:p>
          <a:p>
            <a:pPr lvl="1"/>
            <a:endParaRPr lang="en-US" dirty="0"/>
          </a:p>
          <a:p>
            <a:r>
              <a:rPr lang="en-US" dirty="0" smtClean="0"/>
              <a:t>Bootstrap:</a:t>
            </a:r>
          </a:p>
          <a:p>
            <a:pPr lvl="1"/>
            <a:r>
              <a:rPr lang="en-US" dirty="0" smtClean="0"/>
              <a:t>Use normal BGP to construct routes to/from servers</a:t>
            </a:r>
          </a:p>
          <a:p>
            <a:pPr lvl="1"/>
            <a:r>
              <a:rPr lang="en-US" dirty="0" smtClean="0"/>
              <a:t>Or global </a:t>
            </a:r>
            <a:r>
              <a:rPr lang="en-US" dirty="0" err="1" smtClean="0"/>
              <a:t>anycast</a:t>
            </a:r>
            <a:r>
              <a:rPr lang="en-US" dirty="0" smtClean="0"/>
              <a:t> if domains are willing to forgo policies</a:t>
            </a:r>
          </a:p>
        </p:txBody>
      </p:sp>
    </p:spTree>
    <p:extLst>
      <p:ext uri="{BB962C8B-B14F-4D97-AF65-F5344CB8AC3E}">
        <p14:creationId xmlns:p14="http://schemas.microsoft.com/office/powerpoint/2010/main" val="6256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have complete autonomy, privacy</a:t>
            </a:r>
          </a:p>
          <a:p>
            <a:pPr lvl="1"/>
            <a:r>
              <a:rPr lang="en-US" dirty="0" smtClean="0"/>
              <a:t>Have more privacy than today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Simple convergence behavior</a:t>
            </a:r>
          </a:p>
          <a:p>
            <a:pPr lvl="1"/>
            <a:r>
              <a:rPr lang="en-US" dirty="0" smtClean="0"/>
              <a:t>Send updates to clusters, get back new paths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Policy model not tied to computational model</a:t>
            </a:r>
          </a:p>
          <a:p>
            <a:pPr lvl="1"/>
            <a:r>
              <a:rPr lang="en-US" dirty="0" smtClean="0"/>
              <a:t>Can be fully general (theoretically)</a:t>
            </a:r>
          </a:p>
          <a:p>
            <a:pPr lvl="1"/>
            <a:endParaRPr lang="en-US" dirty="0"/>
          </a:p>
          <a:p>
            <a:r>
              <a:rPr lang="en-US" dirty="0" smtClean="0"/>
              <a:t>And can use precomputation to prepare for single-failure cases (work-in-progress)</a:t>
            </a:r>
          </a:p>
          <a:p>
            <a:pPr lvl="5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66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3" name="Shape 1253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5" name="Shape 1255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6" name="Shape 1256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0" name="Shape 1260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1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4" name="Shape 1264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268" name="Shape 1268"/>
          <p:cNvSpPr/>
          <p:nvPr/>
        </p:nvSpPr>
        <p:spPr>
          <a:xfrm>
            <a:off x="7715250" y="504527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9" name="Shape 1269"/>
          <p:cNvSpPr/>
          <p:nvPr/>
        </p:nvSpPr>
        <p:spPr>
          <a:xfrm flipH="1">
            <a:off x="1572936" y="3598877"/>
            <a:ext cx="5297647" cy="44042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0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1" name="Shape 1271"/>
          <p:cNvSpPr/>
          <p:nvPr/>
        </p:nvSpPr>
        <p:spPr>
          <a:xfrm flipV="1">
            <a:off x="1547768" y="3734052"/>
            <a:ext cx="5288719" cy="4436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2" name="Shape 1272"/>
          <p:cNvSpPr/>
          <p:nvPr/>
        </p:nvSpPr>
        <p:spPr>
          <a:xfrm flipH="1" flipV="1">
            <a:off x="1547768" y="4278385"/>
            <a:ext cx="6165910" cy="7927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1472268" y="4404220"/>
            <a:ext cx="6165909" cy="80534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4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0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31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Shape 1149"/>
          <p:cNvSpPr/>
          <p:nvPr/>
        </p:nvSpPr>
        <p:spPr>
          <a:xfrm>
            <a:off x="6248400" y="3733800"/>
            <a:ext cx="1876425" cy="45685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33" name="Shape 1150"/>
          <p:cNvSpPr/>
          <p:nvPr/>
        </p:nvSpPr>
        <p:spPr>
          <a:xfrm>
            <a:off x="6553200" y="5102027"/>
            <a:ext cx="2209800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rgbClr val="0000FF"/>
                </a:solidFill>
                <a:latin typeface="Calibri"/>
                <a:cs typeface="Calibri"/>
              </a:rPr>
              <a:t>nyu.edu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1265" name="Shape 1265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DNS Query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18047" y="2706423"/>
            <a:ext cx="285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.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7283" y="5078925"/>
            <a:ext cx="335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www.nyu.edu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07763" y="3320026"/>
            <a:ext cx="285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nyu.edu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152400" y="2683945"/>
            <a:ext cx="8839200" cy="914400"/>
          </a:xfrm>
          <a:prstGeom prst="wedgeRoundRectCallout">
            <a:avLst>
              <a:gd name="adj1" fmla="val -15332"/>
              <a:gd name="adj2" fmla="val -31764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What’s Wrong With This Slide?</a:t>
            </a:r>
            <a:endParaRPr lang="en-US" sz="280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465" y="4723208"/>
            <a:ext cx="335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www.nyu.edu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" grpId="0" animBg="1" advAuto="0"/>
      <p:bldP spid="1269" grpId="0" animBg="1" advAuto="0"/>
      <p:bldP spid="1270" grpId="0" animBg="1" advAuto="0"/>
      <p:bldP spid="1271" grpId="0" animBg="1" advAuto="0"/>
      <p:bldP spid="1272" grpId="0" animBg="1" advAuto="0"/>
      <p:bldP spid="1273" grpId="0" animBg="1" advAuto="0"/>
      <p:bldP spid="1274" grpId="0" animBg="1" advAuto="0"/>
      <p:bldP spid="34" grpId="0"/>
      <p:bldP spid="35" grpId="0"/>
      <p:bldP spid="36" grpId="0"/>
      <p:bldP spid="3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Key Question: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>
                <a:solidFill>
                  <a:srgbClr val="8B0F0A"/>
                </a:solidFill>
                <a:latin typeface="+mn-lt"/>
                <a:ea typeface="ＭＳ Ｐゴシック" pitchFamily="33" charset="-128"/>
              </a:rPr>
              <a:t>Is this computationally </a:t>
            </a:r>
            <a:r>
              <a:rPr lang="en-US" sz="4000" dirty="0" smtClean="0">
                <a:solidFill>
                  <a:srgbClr val="8B0F0A"/>
                </a:solidFill>
                <a:latin typeface="+mn-lt"/>
                <a:ea typeface="ＭＳ Ｐゴシック" pitchFamily="33" charset="-128"/>
              </a:rPr>
              <a:t>feasible</a:t>
            </a:r>
            <a:r>
              <a:rPr lang="en-US" sz="4000" dirty="0">
                <a:solidFill>
                  <a:srgbClr val="8B0F0A"/>
                </a:solidFill>
                <a:latin typeface="+mn-lt"/>
                <a:ea typeface="ＭＳ Ｐゴシック" pitchFamily="33" charset="-128"/>
              </a:rPr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Answer: not quite, but we are getting close</a:t>
            </a:r>
            <a:r>
              <a:rPr lang="is-I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Academic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good reasons why RAD and </a:t>
            </a:r>
            <a:r>
              <a:rPr lang="en-US" dirty="0" err="1" smtClean="0"/>
              <a:t>CryptoBGP</a:t>
            </a:r>
            <a:r>
              <a:rPr lang="en-US" dirty="0" smtClean="0"/>
              <a:t> should not be used in practice now</a:t>
            </a:r>
          </a:p>
          <a:p>
            <a:pPr lvl="1"/>
            <a:r>
              <a:rPr lang="en-US" dirty="0" smtClean="0"/>
              <a:t>RAD: too unpredictable, hard to manage</a:t>
            </a:r>
          </a:p>
          <a:p>
            <a:pPr lvl="1"/>
            <a:r>
              <a:rPr lang="en-US" dirty="0" err="1" smtClean="0"/>
              <a:t>CryptoBGP</a:t>
            </a:r>
            <a:r>
              <a:rPr lang="en-US" dirty="0" smtClean="0"/>
              <a:t>: not quite feasible, major change in </a:t>
            </a:r>
            <a:r>
              <a:rPr lang="en-US" dirty="0" err="1" smtClean="0"/>
              <a:t>infras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Why work on these schemes?  Why publish them?</a:t>
            </a:r>
          </a:p>
          <a:p>
            <a:pPr lvl="3"/>
            <a:endParaRPr lang="en-US" dirty="0"/>
          </a:p>
          <a:p>
            <a:r>
              <a:rPr lang="en-US" dirty="0" smtClean="0"/>
              <a:t>I am a computer </a:t>
            </a:r>
            <a:r>
              <a:rPr lang="en-US" b="1" dirty="0" smtClean="0"/>
              <a:t>scientist</a:t>
            </a:r>
          </a:p>
          <a:p>
            <a:pPr lvl="1"/>
            <a:r>
              <a:rPr lang="en-US" dirty="0" smtClean="0"/>
              <a:t>My job is not just to change deployed infrastructure</a:t>
            </a:r>
          </a:p>
          <a:p>
            <a:pPr lvl="1"/>
            <a:r>
              <a:rPr lang="en-US" dirty="0" smtClean="0"/>
              <a:t>My job: provide more options, deeper understanding</a:t>
            </a:r>
          </a:p>
          <a:p>
            <a:pPr lvl="1"/>
            <a:r>
              <a:rPr lang="en-US" dirty="0" smtClean="0"/>
              <a:t>RAD and </a:t>
            </a:r>
            <a:r>
              <a:rPr lang="en-US" dirty="0" err="1" smtClean="0"/>
              <a:t>CryptoBGP</a:t>
            </a:r>
            <a:r>
              <a:rPr lang="en-US" dirty="0" smtClean="0"/>
              <a:t> broaden our possibilities</a:t>
            </a:r>
            <a:r>
              <a:rPr lang="is-IS" dirty="0" smtClean="0"/>
              <a:t>….</a:t>
            </a:r>
          </a:p>
          <a:p>
            <a:pPr lvl="4"/>
            <a:endParaRPr lang="is-IS" dirty="0" smtClean="0"/>
          </a:p>
          <a:p>
            <a:r>
              <a:rPr lang="is-IS" dirty="0" smtClean="0"/>
              <a:t>The field doesn’t agree with me....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2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Research: You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FCP: how it works</a:t>
            </a:r>
          </a:p>
          <a:p>
            <a:pPr lvl="1"/>
            <a:r>
              <a:rPr lang="en-US" dirty="0" smtClean="0"/>
              <a:t>Periodic maps</a:t>
            </a:r>
          </a:p>
          <a:p>
            <a:pPr lvl="1"/>
            <a:r>
              <a:rPr lang="en-US" dirty="0" smtClean="0"/>
              <a:t>Attach failures to packet headers, computes paths</a:t>
            </a:r>
          </a:p>
          <a:p>
            <a:pPr lvl="1"/>
            <a:endParaRPr lang="en-US" dirty="0"/>
          </a:p>
          <a:p>
            <a:r>
              <a:rPr lang="en-US" dirty="0" smtClean="0"/>
              <a:t>RAD:</a:t>
            </a:r>
          </a:p>
          <a:p>
            <a:pPr lvl="1"/>
            <a:r>
              <a:rPr lang="en-US" dirty="0" smtClean="0"/>
              <a:t>Basic link reversing algorithm</a:t>
            </a:r>
          </a:p>
          <a:p>
            <a:pPr lvl="1"/>
            <a:r>
              <a:rPr lang="en-US" dirty="0" smtClean="0"/>
              <a:t>And given DAG, how to route</a:t>
            </a:r>
          </a:p>
          <a:p>
            <a:pPr lvl="1"/>
            <a:endParaRPr lang="en-US" dirty="0"/>
          </a:p>
          <a:p>
            <a:r>
              <a:rPr lang="en-US" dirty="0" smtClean="0"/>
              <a:t>Proof for failover conjecture</a:t>
            </a:r>
            <a:r>
              <a:rPr lang="is-IS" dirty="0" smtClean="0"/>
              <a:t>….</a:t>
            </a:r>
          </a:p>
          <a:p>
            <a:pPr lvl="1"/>
            <a:endParaRPr lang="is-IS" dirty="0"/>
          </a:p>
          <a:p>
            <a:r>
              <a:rPr lang="is-IS" dirty="0" smtClean="0"/>
              <a:t>CryptoBGP: nothing except that it is an alternative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49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6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93A8A1-2222-6046-BB2B-85AC5114E59A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Motivating Example: Internet Radio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Internet concert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More than 1M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simultaneous online listeners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Could we do this with parallel unicast streams?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Bandwidth usage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each stream was 1Mbps, concert requires &gt;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Tbps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Coordination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Hard to keep track of each listener as they come and go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Multicast addresses both problems….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0DA4C1-2842-1246-AC85-D450371E52B2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Unicast approach does not scale…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69893D-52F4-DB45-A508-38404A84CD63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 dirty="0">
              <a:latin typeface="Times New Roman" charset="0"/>
            </a:endParaRPr>
          </a:p>
        </p:txBody>
      </p:sp>
      <p:grpSp>
        <p:nvGrpSpPr>
          <p:cNvPr id="23557" name="Group 3"/>
          <p:cNvGrpSpPr>
            <a:grpSpLocks/>
          </p:cNvGrpSpPr>
          <p:nvPr/>
        </p:nvGrpSpPr>
        <p:grpSpPr bwMode="auto">
          <a:xfrm>
            <a:off x="2092325" y="3554413"/>
            <a:ext cx="2065338" cy="1135062"/>
            <a:chOff x="144" y="1584"/>
            <a:chExt cx="1584" cy="960"/>
          </a:xfrm>
        </p:grpSpPr>
        <p:sp>
          <p:nvSpPr>
            <p:cNvPr id="23914" name="Line 4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915" name="Line 5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916" name="Line 6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917" name="Group 7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3918" name="Group 8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3920" name="Group 9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395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1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2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3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5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6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3921" name="Picture 24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922" name="Picture 25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923" name="Picture 2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924" name="Group 27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394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950" name="Picture 3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51" name="Picture 3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52" name="Picture 3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53" name="Picture 3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925" name="Group 37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393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941" name="Picture 4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42" name="Picture 4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43" name="Picture 4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44" name="Picture 4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926" name="Group 47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392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2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2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932" name="Picture 5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33" name="Picture 5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34" name="Picture 5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35" name="Picture 5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3919" name="Text Box 57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3558" name="Group 58"/>
          <p:cNvGrpSpPr>
            <a:grpSpLocks/>
          </p:cNvGrpSpPr>
          <p:nvPr/>
        </p:nvGrpSpPr>
        <p:grpSpPr bwMode="auto">
          <a:xfrm>
            <a:off x="3844925" y="2759075"/>
            <a:ext cx="2378075" cy="1079500"/>
            <a:chOff x="1488" y="960"/>
            <a:chExt cx="1824" cy="720"/>
          </a:xfrm>
        </p:grpSpPr>
        <p:grpSp>
          <p:nvGrpSpPr>
            <p:cNvPr id="23898" name="Group 59"/>
            <p:cNvGrpSpPr>
              <a:grpSpLocks/>
            </p:cNvGrpSpPr>
            <p:nvPr/>
          </p:nvGrpSpPr>
          <p:grpSpPr bwMode="auto">
            <a:xfrm>
              <a:off x="1488" y="960"/>
              <a:ext cx="1824" cy="720"/>
              <a:chOff x="336" y="1632"/>
              <a:chExt cx="1680" cy="1152"/>
            </a:xfrm>
          </p:grpSpPr>
          <p:sp>
            <p:nvSpPr>
              <p:cNvPr id="23900" name="Oval 6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1" name="Oval 6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2" name="Oval 6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3" name="Oval 6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4" name="Oval 6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5" name="Oval 6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6" name="Oval 6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7" name="Oval 6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8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9" name="Oval 6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0" name="Oval 7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1" name="Oval 7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2" name="Oval 7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3" name="Oval 7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3899" name="Text Box 74"/>
            <p:cNvSpPr txBox="1">
              <a:spLocks noChangeArrowheads="1"/>
            </p:cNvSpPr>
            <p:nvPr/>
          </p:nvSpPr>
          <p:spPr bwMode="auto">
            <a:xfrm>
              <a:off x="1921" y="1100"/>
              <a:ext cx="100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/>
                <a:t>Backbone</a:t>
              </a:r>
            </a:p>
            <a:p>
              <a:pPr algn="ctr" eaLnBrk="1" hangingPunct="1"/>
              <a:r>
                <a:rPr lang="en-US" dirty="0"/>
                <a:t>ISP</a:t>
              </a:r>
            </a:p>
          </p:txBody>
        </p:sp>
      </p:grpSp>
      <p:grpSp>
        <p:nvGrpSpPr>
          <p:cNvPr id="23559" name="Group 75"/>
          <p:cNvGrpSpPr>
            <a:grpSpLocks/>
          </p:cNvGrpSpPr>
          <p:nvPr/>
        </p:nvGrpSpPr>
        <p:grpSpPr bwMode="auto">
          <a:xfrm>
            <a:off x="5784850" y="3611563"/>
            <a:ext cx="2065338" cy="1135062"/>
            <a:chOff x="144" y="1584"/>
            <a:chExt cx="1584" cy="960"/>
          </a:xfrm>
        </p:grpSpPr>
        <p:sp>
          <p:nvSpPr>
            <p:cNvPr id="23844" name="Line 76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845" name="Line 77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846" name="Line 78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847" name="Group 79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3848" name="Group 80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3850" name="Group 81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388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4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5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7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3851" name="Picture 9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852" name="Picture 97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853" name="Picture 98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854" name="Group 99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387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6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7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8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9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80" name="Picture 10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1" name="Picture 10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2" name="Picture 10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3" name="Picture 10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55" name="Group 109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3866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7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9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71" name="Picture 11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72" name="Picture 11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73" name="Picture 11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74" name="Picture 11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56" name="Group 119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3857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58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59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0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1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62" name="Picture 12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3" name="Picture 12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4" name="Picture 12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5" name="Picture 12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3849" name="Text Box 129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3560" name="Group 130"/>
          <p:cNvGrpSpPr>
            <a:grpSpLocks/>
          </p:cNvGrpSpPr>
          <p:nvPr/>
        </p:nvGrpSpPr>
        <p:grpSpPr bwMode="auto">
          <a:xfrm>
            <a:off x="3844925" y="4122738"/>
            <a:ext cx="2065338" cy="1135062"/>
            <a:chOff x="144" y="1584"/>
            <a:chExt cx="1584" cy="960"/>
          </a:xfrm>
        </p:grpSpPr>
        <p:sp>
          <p:nvSpPr>
            <p:cNvPr id="23790" name="Line 131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91" name="Line 132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92" name="Line 133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793" name="Group 134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3794" name="Group 135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3796" name="Group 136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3830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1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2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3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4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5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6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7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8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9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0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1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2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3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3797" name="Picture 151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798" name="Picture 152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799" name="Picture 15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800" name="Group 154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3821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2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3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4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5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26" name="Picture 16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7" name="Picture 16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8" name="Picture 16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9" name="Picture 16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01" name="Group 164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381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3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4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5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6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17" name="Picture 17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8" name="Picture 17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9" name="Picture 17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0" name="Picture 17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02" name="Group 174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3803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4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7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08" name="Picture 18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09" name="Picture 18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0" name="Picture 18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1" name="Picture 18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3795" name="Text Box 184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3561" name="Group 185"/>
          <p:cNvGrpSpPr>
            <a:grpSpLocks/>
          </p:cNvGrpSpPr>
          <p:nvPr/>
        </p:nvGrpSpPr>
        <p:grpSpPr bwMode="auto">
          <a:xfrm>
            <a:off x="3719513" y="3497263"/>
            <a:ext cx="438150" cy="284162"/>
            <a:chOff x="4282" y="248"/>
            <a:chExt cx="351" cy="165"/>
          </a:xfrm>
        </p:grpSpPr>
        <p:grpSp>
          <p:nvGrpSpPr>
            <p:cNvPr id="23772" name="Group 18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87" name="Rectangle 18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88" name="Oval 18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89" name="Oval 18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73" name="Rectangle 19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4" name="Oval 19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5" name="Oval 19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76" name="Group 19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77" name="Group 19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83" name="Freeform 19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4" name="Freeform 19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5" name="Freeform 19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6" name="Freeform 19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78" name="Group 19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79" name="Freeform 20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0" name="Freeform 20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1" name="Freeform 20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2" name="Freeform 20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2" name="Group 204"/>
          <p:cNvGrpSpPr>
            <a:grpSpLocks/>
          </p:cNvGrpSpPr>
          <p:nvPr/>
        </p:nvGrpSpPr>
        <p:grpSpPr bwMode="auto">
          <a:xfrm>
            <a:off x="4783138" y="3838575"/>
            <a:ext cx="438150" cy="284163"/>
            <a:chOff x="4282" y="248"/>
            <a:chExt cx="351" cy="165"/>
          </a:xfrm>
        </p:grpSpPr>
        <p:grpSp>
          <p:nvGrpSpPr>
            <p:cNvPr id="23754" name="Group 205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69" name="Rectangle 206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70" name="Oval 207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71" name="Oval 208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55" name="Rectangle 209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56" name="Oval 210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57" name="Oval 211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58" name="Group 212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59" name="Group 213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65" name="Freeform 21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6" name="Freeform 21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7" name="Freeform 21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8" name="Freeform 21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60" name="Group 218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61" name="Freeform 21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2" name="Freeform 22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3" name="Freeform 22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4" name="Freeform 22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3" name="Group 223"/>
          <p:cNvGrpSpPr>
            <a:grpSpLocks/>
          </p:cNvGrpSpPr>
          <p:nvPr/>
        </p:nvGrpSpPr>
        <p:grpSpPr bwMode="auto">
          <a:xfrm>
            <a:off x="6097588" y="3554413"/>
            <a:ext cx="438150" cy="284162"/>
            <a:chOff x="4282" y="248"/>
            <a:chExt cx="351" cy="165"/>
          </a:xfrm>
        </p:grpSpPr>
        <p:grpSp>
          <p:nvGrpSpPr>
            <p:cNvPr id="23736" name="Group 224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51" name="Rectangle 225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52" name="Oval 226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53" name="Oval 227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37" name="Rectangle 228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38" name="Oval 229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39" name="Oval 230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40" name="Group 231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41" name="Group 232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47" name="Freeform 233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8" name="Freeform 23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9" name="Freeform 235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50" name="Freeform 23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42" name="Group 237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43" name="Freeform 238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4" name="Freeform 23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5" name="Freeform 240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6" name="Freeform 24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4" name="Group 242"/>
          <p:cNvGrpSpPr>
            <a:grpSpLocks/>
          </p:cNvGrpSpPr>
          <p:nvPr/>
        </p:nvGrpSpPr>
        <p:grpSpPr bwMode="auto">
          <a:xfrm>
            <a:off x="2906713" y="2532063"/>
            <a:ext cx="1000125" cy="568325"/>
            <a:chOff x="960" y="1440"/>
            <a:chExt cx="768" cy="480"/>
          </a:xfrm>
        </p:grpSpPr>
        <p:grpSp>
          <p:nvGrpSpPr>
            <p:cNvPr id="23720" name="Group 243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3722" name="Oval 24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3" name="Oval 245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4" name="Oval 246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5" name="Oval 247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6" name="Oval 24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7" name="Oval 249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8" name="Oval 250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9" name="Oval 251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0" name="Oval 25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1" name="Oval 253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2" name="Oval 254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3" name="Oval 255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4" name="Oval 25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5" name="Oval 257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3721" name="Text Box 258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3565" name="Group 259"/>
          <p:cNvGrpSpPr>
            <a:grpSpLocks/>
          </p:cNvGrpSpPr>
          <p:nvPr/>
        </p:nvGrpSpPr>
        <p:grpSpPr bwMode="auto">
          <a:xfrm>
            <a:off x="3783013" y="2873375"/>
            <a:ext cx="436562" cy="284163"/>
            <a:chOff x="4282" y="248"/>
            <a:chExt cx="351" cy="165"/>
          </a:xfrm>
        </p:grpSpPr>
        <p:grpSp>
          <p:nvGrpSpPr>
            <p:cNvPr id="23702" name="Group 260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17" name="Rectangle 261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18" name="Oval 262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19" name="Oval 263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03" name="Rectangle 264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04" name="Oval 265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05" name="Oval 266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06" name="Group 267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07" name="Group 268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13" name="Freeform 269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4" name="Freeform 270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5" name="Freeform 271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6" name="Freeform 272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08" name="Group 273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09" name="Freeform 274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0" name="Freeform 275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1" name="Freeform 276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2" name="Freeform 277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6" name="Group 278"/>
          <p:cNvGrpSpPr>
            <a:grpSpLocks/>
          </p:cNvGrpSpPr>
          <p:nvPr/>
        </p:nvGrpSpPr>
        <p:grpSpPr bwMode="auto">
          <a:xfrm>
            <a:off x="5910263" y="2362200"/>
            <a:ext cx="1001712" cy="568325"/>
            <a:chOff x="960" y="1440"/>
            <a:chExt cx="768" cy="480"/>
          </a:xfrm>
        </p:grpSpPr>
        <p:grpSp>
          <p:nvGrpSpPr>
            <p:cNvPr id="23686" name="Group 279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3688" name="Oval 28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89" name="Oval 28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0" name="Oval 28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1" name="Oval 28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2" name="Oval 28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3" name="Oval 28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4" name="Oval 28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5" name="Oval 28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6" name="Oval 2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7" name="Oval 28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8" name="Oval 29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9" name="Oval 29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00" name="Oval 29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01" name="Oval 29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3687" name="Text Box 294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3567" name="Group 295"/>
          <p:cNvGrpSpPr>
            <a:grpSpLocks/>
          </p:cNvGrpSpPr>
          <p:nvPr/>
        </p:nvGrpSpPr>
        <p:grpSpPr bwMode="auto">
          <a:xfrm>
            <a:off x="5722938" y="2759075"/>
            <a:ext cx="436562" cy="284163"/>
            <a:chOff x="4282" y="248"/>
            <a:chExt cx="351" cy="165"/>
          </a:xfrm>
        </p:grpSpPr>
        <p:grpSp>
          <p:nvGrpSpPr>
            <p:cNvPr id="2" name="Group 29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683" name="Rectangle 29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84" name="Oval 29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85" name="Oval 29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669" name="Rectangle 30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70" name="Oval 30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71" name="Oval 30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672" name="Group 30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673" name="Group 30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679" name="Freeform 30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80" name="Freeform 30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81" name="Freeform 30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82" name="Freeform 30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674" name="Group 30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675" name="Freeform 31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76" name="Freeform 31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77" name="Freeform 31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78" name="Freeform 31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625" name="Group 314"/>
          <p:cNvGrpSpPr>
            <a:grpSpLocks/>
          </p:cNvGrpSpPr>
          <p:nvPr/>
        </p:nvGrpSpPr>
        <p:grpSpPr bwMode="auto">
          <a:xfrm>
            <a:off x="2209800" y="2676525"/>
            <a:ext cx="5553075" cy="2438400"/>
            <a:chOff x="1296" y="2550"/>
            <a:chExt cx="3498" cy="1536"/>
          </a:xfrm>
        </p:grpSpPr>
        <p:sp>
          <p:nvSpPr>
            <p:cNvPr id="23632" name="Freeform 315"/>
            <p:cNvSpPr>
              <a:spLocks/>
            </p:cNvSpPr>
            <p:nvPr/>
          </p:nvSpPr>
          <p:spPr bwMode="auto">
            <a:xfrm>
              <a:off x="1404" y="2688"/>
              <a:ext cx="1140" cy="816"/>
            </a:xfrm>
            <a:custGeom>
              <a:avLst/>
              <a:gdLst>
                <a:gd name="T0" fmla="*/ 0 w 1140"/>
                <a:gd name="T1" fmla="*/ 816 h 816"/>
                <a:gd name="T2" fmla="*/ 984 w 1140"/>
                <a:gd name="T3" fmla="*/ 435 h 816"/>
                <a:gd name="T4" fmla="*/ 1140 w 1140"/>
                <a:gd name="T5" fmla="*/ 44 h 816"/>
                <a:gd name="T6" fmla="*/ 328 w 1140"/>
                <a:gd name="T7" fmla="*/ 65 h 816"/>
                <a:gd name="T8" fmla="*/ 57 w 1140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816"/>
                <a:gd name="T17" fmla="*/ 1140 w 1140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816">
                  <a:moveTo>
                    <a:pt x="0" y="816"/>
                  </a:moveTo>
                  <a:lnTo>
                    <a:pt x="984" y="435"/>
                  </a:lnTo>
                  <a:lnTo>
                    <a:pt x="1140" y="44"/>
                  </a:lnTo>
                  <a:lnTo>
                    <a:pt x="328" y="65"/>
                  </a:lnTo>
                  <a:lnTo>
                    <a:pt x="57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3" name="Freeform 316"/>
            <p:cNvSpPr>
              <a:spLocks/>
            </p:cNvSpPr>
            <p:nvPr/>
          </p:nvSpPr>
          <p:spPr bwMode="auto">
            <a:xfrm>
              <a:off x="1296" y="2640"/>
              <a:ext cx="1164" cy="762"/>
            </a:xfrm>
            <a:custGeom>
              <a:avLst/>
              <a:gdLst>
                <a:gd name="T0" fmla="*/ 0 w 1164"/>
                <a:gd name="T1" fmla="*/ 762 h 762"/>
                <a:gd name="T2" fmla="*/ 1140 w 1164"/>
                <a:gd name="T3" fmla="*/ 435 h 762"/>
                <a:gd name="T4" fmla="*/ 1164 w 1164"/>
                <a:gd name="T5" fmla="*/ 138 h 762"/>
                <a:gd name="T6" fmla="*/ 484 w 1164"/>
                <a:gd name="T7" fmla="*/ 65 h 762"/>
                <a:gd name="T8" fmla="*/ 213 w 1164"/>
                <a:gd name="T9" fmla="*/ 0 h 7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762"/>
                <a:gd name="T17" fmla="*/ 1164 w 1164"/>
                <a:gd name="T18" fmla="*/ 762 h 7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762">
                  <a:moveTo>
                    <a:pt x="0" y="762"/>
                  </a:moveTo>
                  <a:lnTo>
                    <a:pt x="1140" y="435"/>
                  </a:lnTo>
                  <a:lnTo>
                    <a:pt x="1164" y="138"/>
                  </a:lnTo>
                  <a:lnTo>
                    <a:pt x="484" y="65"/>
                  </a:lnTo>
                  <a:lnTo>
                    <a:pt x="213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4" name="Freeform 317"/>
            <p:cNvSpPr>
              <a:spLocks/>
            </p:cNvSpPr>
            <p:nvPr/>
          </p:nvSpPr>
          <p:spPr bwMode="auto">
            <a:xfrm>
              <a:off x="1353" y="2651"/>
              <a:ext cx="1203" cy="767"/>
            </a:xfrm>
            <a:custGeom>
              <a:avLst/>
              <a:gdLst>
                <a:gd name="T0" fmla="*/ 0 w 1203"/>
                <a:gd name="T1" fmla="*/ 767 h 767"/>
                <a:gd name="T2" fmla="*/ 1132 w 1203"/>
                <a:gd name="T3" fmla="*/ 411 h 767"/>
                <a:gd name="T4" fmla="*/ 1203 w 1203"/>
                <a:gd name="T5" fmla="*/ 55 h 767"/>
                <a:gd name="T6" fmla="*/ 467 w 1203"/>
                <a:gd name="T7" fmla="*/ 58 h 767"/>
                <a:gd name="T8" fmla="*/ 194 w 1203"/>
                <a:gd name="T9" fmla="*/ 0 h 7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3"/>
                <a:gd name="T16" fmla="*/ 0 h 767"/>
                <a:gd name="T17" fmla="*/ 1203 w 1203"/>
                <a:gd name="T18" fmla="*/ 767 h 7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3" h="767">
                  <a:moveTo>
                    <a:pt x="0" y="767"/>
                  </a:moveTo>
                  <a:lnTo>
                    <a:pt x="1132" y="411"/>
                  </a:lnTo>
                  <a:lnTo>
                    <a:pt x="1203" y="55"/>
                  </a:lnTo>
                  <a:lnTo>
                    <a:pt x="467" y="58"/>
                  </a:lnTo>
                  <a:lnTo>
                    <a:pt x="194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5" name="Freeform 318"/>
            <p:cNvSpPr>
              <a:spLocks/>
            </p:cNvSpPr>
            <p:nvPr/>
          </p:nvSpPr>
          <p:spPr bwMode="auto">
            <a:xfrm>
              <a:off x="1488" y="2616"/>
              <a:ext cx="906" cy="846"/>
            </a:xfrm>
            <a:custGeom>
              <a:avLst/>
              <a:gdLst>
                <a:gd name="T0" fmla="*/ 36 w 906"/>
                <a:gd name="T1" fmla="*/ 846 h 846"/>
                <a:gd name="T2" fmla="*/ 888 w 906"/>
                <a:gd name="T3" fmla="*/ 420 h 846"/>
                <a:gd name="T4" fmla="*/ 906 w 906"/>
                <a:gd name="T5" fmla="*/ 30 h 846"/>
                <a:gd name="T6" fmla="*/ 172 w 906"/>
                <a:gd name="T7" fmla="*/ 89 h 846"/>
                <a:gd name="T8" fmla="*/ 0 w 906"/>
                <a:gd name="T9" fmla="*/ 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6"/>
                <a:gd name="T16" fmla="*/ 0 h 846"/>
                <a:gd name="T17" fmla="*/ 906 w 90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6" h="846">
                  <a:moveTo>
                    <a:pt x="36" y="846"/>
                  </a:moveTo>
                  <a:lnTo>
                    <a:pt x="888" y="420"/>
                  </a:lnTo>
                  <a:lnTo>
                    <a:pt x="906" y="30"/>
                  </a:lnTo>
                  <a:lnTo>
                    <a:pt x="172" y="89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6" name="Freeform 319"/>
            <p:cNvSpPr>
              <a:spLocks/>
            </p:cNvSpPr>
            <p:nvPr/>
          </p:nvSpPr>
          <p:spPr bwMode="auto">
            <a:xfrm>
              <a:off x="1542" y="2604"/>
              <a:ext cx="906" cy="1038"/>
            </a:xfrm>
            <a:custGeom>
              <a:avLst/>
              <a:gdLst>
                <a:gd name="T0" fmla="*/ 138 w 906"/>
                <a:gd name="T1" fmla="*/ 1038 h 1038"/>
                <a:gd name="T2" fmla="*/ 336 w 906"/>
                <a:gd name="T3" fmla="*/ 840 h 1038"/>
                <a:gd name="T4" fmla="*/ 906 w 906"/>
                <a:gd name="T5" fmla="*/ 588 h 1038"/>
                <a:gd name="T6" fmla="*/ 810 w 906"/>
                <a:gd name="T7" fmla="*/ 156 h 1038"/>
                <a:gd name="T8" fmla="*/ 0 w 906"/>
                <a:gd name="T9" fmla="*/ 0 h 10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6"/>
                <a:gd name="T16" fmla="*/ 0 h 1038"/>
                <a:gd name="T17" fmla="*/ 906 w 906"/>
                <a:gd name="T18" fmla="*/ 1038 h 10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6" h="1038">
                  <a:moveTo>
                    <a:pt x="138" y="1038"/>
                  </a:moveTo>
                  <a:lnTo>
                    <a:pt x="336" y="840"/>
                  </a:lnTo>
                  <a:lnTo>
                    <a:pt x="906" y="588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7" name="Freeform 320"/>
            <p:cNvSpPr>
              <a:spLocks/>
            </p:cNvSpPr>
            <p:nvPr/>
          </p:nvSpPr>
          <p:spPr bwMode="auto">
            <a:xfrm>
              <a:off x="1584" y="2640"/>
              <a:ext cx="906" cy="1038"/>
            </a:xfrm>
            <a:custGeom>
              <a:avLst/>
              <a:gdLst>
                <a:gd name="T0" fmla="*/ 138 w 906"/>
                <a:gd name="T1" fmla="*/ 1038 h 1038"/>
                <a:gd name="T2" fmla="*/ 336 w 906"/>
                <a:gd name="T3" fmla="*/ 840 h 1038"/>
                <a:gd name="T4" fmla="*/ 786 w 906"/>
                <a:gd name="T5" fmla="*/ 642 h 1038"/>
                <a:gd name="T6" fmla="*/ 906 w 906"/>
                <a:gd name="T7" fmla="*/ 588 h 1038"/>
                <a:gd name="T8" fmla="*/ 810 w 906"/>
                <a:gd name="T9" fmla="*/ 156 h 1038"/>
                <a:gd name="T10" fmla="*/ 0 w 906"/>
                <a:gd name="T11" fmla="*/ 0 h 10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6"/>
                <a:gd name="T19" fmla="*/ 0 h 1038"/>
                <a:gd name="T20" fmla="*/ 906 w 906"/>
                <a:gd name="T21" fmla="*/ 1038 h 10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6" h="1038">
                  <a:moveTo>
                    <a:pt x="138" y="1038"/>
                  </a:moveTo>
                  <a:lnTo>
                    <a:pt x="336" y="840"/>
                  </a:lnTo>
                  <a:lnTo>
                    <a:pt x="786" y="642"/>
                  </a:lnTo>
                  <a:lnTo>
                    <a:pt x="906" y="588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8" name="Freeform 321"/>
            <p:cNvSpPr>
              <a:spLocks/>
            </p:cNvSpPr>
            <p:nvPr/>
          </p:nvSpPr>
          <p:spPr bwMode="auto">
            <a:xfrm>
              <a:off x="1632" y="2640"/>
              <a:ext cx="906" cy="1038"/>
            </a:xfrm>
            <a:custGeom>
              <a:avLst/>
              <a:gdLst>
                <a:gd name="T0" fmla="*/ 138 w 906"/>
                <a:gd name="T1" fmla="*/ 1038 h 1038"/>
                <a:gd name="T2" fmla="*/ 336 w 906"/>
                <a:gd name="T3" fmla="*/ 840 h 1038"/>
                <a:gd name="T4" fmla="*/ 786 w 906"/>
                <a:gd name="T5" fmla="*/ 642 h 1038"/>
                <a:gd name="T6" fmla="*/ 906 w 906"/>
                <a:gd name="T7" fmla="*/ 588 h 1038"/>
                <a:gd name="T8" fmla="*/ 810 w 906"/>
                <a:gd name="T9" fmla="*/ 156 h 1038"/>
                <a:gd name="T10" fmla="*/ 0 w 906"/>
                <a:gd name="T11" fmla="*/ 0 h 10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6"/>
                <a:gd name="T19" fmla="*/ 0 h 1038"/>
                <a:gd name="T20" fmla="*/ 906 w 906"/>
                <a:gd name="T21" fmla="*/ 1038 h 10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6" h="1038">
                  <a:moveTo>
                    <a:pt x="138" y="1038"/>
                  </a:moveTo>
                  <a:lnTo>
                    <a:pt x="336" y="840"/>
                  </a:lnTo>
                  <a:lnTo>
                    <a:pt x="786" y="642"/>
                  </a:lnTo>
                  <a:lnTo>
                    <a:pt x="906" y="588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9" name="Freeform 322"/>
            <p:cNvSpPr>
              <a:spLocks/>
            </p:cNvSpPr>
            <p:nvPr/>
          </p:nvSpPr>
          <p:spPr bwMode="auto">
            <a:xfrm>
              <a:off x="1728" y="2640"/>
              <a:ext cx="810" cy="1038"/>
            </a:xfrm>
            <a:custGeom>
              <a:avLst/>
              <a:gdLst>
                <a:gd name="T0" fmla="*/ 138 w 810"/>
                <a:gd name="T1" fmla="*/ 1038 h 1038"/>
                <a:gd name="T2" fmla="*/ 444 w 810"/>
                <a:gd name="T3" fmla="*/ 792 h 1038"/>
                <a:gd name="T4" fmla="*/ 696 w 810"/>
                <a:gd name="T5" fmla="*/ 690 h 1038"/>
                <a:gd name="T6" fmla="*/ 786 w 810"/>
                <a:gd name="T7" fmla="*/ 534 h 1038"/>
                <a:gd name="T8" fmla="*/ 810 w 810"/>
                <a:gd name="T9" fmla="*/ 156 h 1038"/>
                <a:gd name="T10" fmla="*/ 0 w 810"/>
                <a:gd name="T11" fmla="*/ 0 h 10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1038"/>
                <a:gd name="T20" fmla="*/ 810 w 810"/>
                <a:gd name="T21" fmla="*/ 1038 h 10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1038">
                  <a:moveTo>
                    <a:pt x="138" y="1038"/>
                  </a:moveTo>
                  <a:lnTo>
                    <a:pt x="444" y="792"/>
                  </a:lnTo>
                  <a:lnTo>
                    <a:pt x="696" y="690"/>
                  </a:lnTo>
                  <a:lnTo>
                    <a:pt x="786" y="534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0" name="Freeform 323"/>
            <p:cNvSpPr>
              <a:spLocks/>
            </p:cNvSpPr>
            <p:nvPr/>
          </p:nvSpPr>
          <p:spPr bwMode="auto">
            <a:xfrm>
              <a:off x="1560" y="2562"/>
              <a:ext cx="930" cy="1020"/>
            </a:xfrm>
            <a:custGeom>
              <a:avLst/>
              <a:gdLst>
                <a:gd name="T0" fmla="*/ 594 w 930"/>
                <a:gd name="T1" fmla="*/ 1020 h 1020"/>
                <a:gd name="T2" fmla="*/ 696 w 930"/>
                <a:gd name="T3" fmla="*/ 858 h 1020"/>
                <a:gd name="T4" fmla="*/ 930 w 930"/>
                <a:gd name="T5" fmla="*/ 612 h 1020"/>
                <a:gd name="T6" fmla="*/ 858 w 930"/>
                <a:gd name="T7" fmla="*/ 162 h 1020"/>
                <a:gd name="T8" fmla="*/ 0 w 930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1020"/>
                <a:gd name="T17" fmla="*/ 930 w 930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1020">
                  <a:moveTo>
                    <a:pt x="594" y="1020"/>
                  </a:moveTo>
                  <a:lnTo>
                    <a:pt x="696" y="858"/>
                  </a:lnTo>
                  <a:lnTo>
                    <a:pt x="930" y="612"/>
                  </a:lnTo>
                  <a:lnTo>
                    <a:pt x="858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1" name="Freeform 324"/>
            <p:cNvSpPr>
              <a:spLocks/>
            </p:cNvSpPr>
            <p:nvPr/>
          </p:nvSpPr>
          <p:spPr bwMode="auto">
            <a:xfrm>
              <a:off x="1632" y="2592"/>
              <a:ext cx="930" cy="1020"/>
            </a:xfrm>
            <a:custGeom>
              <a:avLst/>
              <a:gdLst>
                <a:gd name="T0" fmla="*/ 594 w 930"/>
                <a:gd name="T1" fmla="*/ 1020 h 1020"/>
                <a:gd name="T2" fmla="*/ 558 w 930"/>
                <a:gd name="T3" fmla="*/ 828 h 1020"/>
                <a:gd name="T4" fmla="*/ 930 w 930"/>
                <a:gd name="T5" fmla="*/ 612 h 1020"/>
                <a:gd name="T6" fmla="*/ 858 w 930"/>
                <a:gd name="T7" fmla="*/ 162 h 1020"/>
                <a:gd name="T8" fmla="*/ 0 w 930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1020"/>
                <a:gd name="T17" fmla="*/ 930 w 930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1020">
                  <a:moveTo>
                    <a:pt x="594" y="1020"/>
                  </a:moveTo>
                  <a:lnTo>
                    <a:pt x="558" y="828"/>
                  </a:lnTo>
                  <a:lnTo>
                    <a:pt x="930" y="612"/>
                  </a:lnTo>
                  <a:lnTo>
                    <a:pt x="858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2" name="Freeform 325"/>
            <p:cNvSpPr>
              <a:spLocks/>
            </p:cNvSpPr>
            <p:nvPr/>
          </p:nvSpPr>
          <p:spPr bwMode="auto">
            <a:xfrm>
              <a:off x="1728" y="2592"/>
              <a:ext cx="858" cy="1020"/>
            </a:xfrm>
            <a:custGeom>
              <a:avLst/>
              <a:gdLst>
                <a:gd name="T0" fmla="*/ 594 w 858"/>
                <a:gd name="T1" fmla="*/ 1020 h 1020"/>
                <a:gd name="T2" fmla="*/ 492 w 858"/>
                <a:gd name="T3" fmla="*/ 786 h 1020"/>
                <a:gd name="T4" fmla="*/ 678 w 858"/>
                <a:gd name="T5" fmla="*/ 540 h 1020"/>
                <a:gd name="T6" fmla="*/ 858 w 858"/>
                <a:gd name="T7" fmla="*/ 162 h 1020"/>
                <a:gd name="T8" fmla="*/ 0 w 858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8"/>
                <a:gd name="T16" fmla="*/ 0 h 1020"/>
                <a:gd name="T17" fmla="*/ 858 w 858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8" h="1020">
                  <a:moveTo>
                    <a:pt x="594" y="1020"/>
                  </a:moveTo>
                  <a:lnTo>
                    <a:pt x="492" y="786"/>
                  </a:lnTo>
                  <a:lnTo>
                    <a:pt x="678" y="540"/>
                  </a:lnTo>
                  <a:lnTo>
                    <a:pt x="858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3" name="Freeform 326"/>
            <p:cNvSpPr>
              <a:spLocks/>
            </p:cNvSpPr>
            <p:nvPr/>
          </p:nvSpPr>
          <p:spPr bwMode="auto">
            <a:xfrm>
              <a:off x="1638" y="2556"/>
              <a:ext cx="840" cy="1008"/>
            </a:xfrm>
            <a:custGeom>
              <a:avLst/>
              <a:gdLst>
                <a:gd name="T0" fmla="*/ 828 w 840"/>
                <a:gd name="T1" fmla="*/ 1008 h 1008"/>
                <a:gd name="T2" fmla="*/ 618 w 840"/>
                <a:gd name="T3" fmla="*/ 840 h 1008"/>
                <a:gd name="T4" fmla="*/ 840 w 840"/>
                <a:gd name="T5" fmla="*/ 618 h 1008"/>
                <a:gd name="T6" fmla="*/ 828 w 840"/>
                <a:gd name="T7" fmla="*/ 150 h 1008"/>
                <a:gd name="T8" fmla="*/ 0 w 84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1008"/>
                <a:gd name="T17" fmla="*/ 840 w 840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0" h="1008">
                  <a:moveTo>
                    <a:pt x="828" y="1008"/>
                  </a:moveTo>
                  <a:lnTo>
                    <a:pt x="618" y="840"/>
                  </a:lnTo>
                  <a:lnTo>
                    <a:pt x="840" y="618"/>
                  </a:lnTo>
                  <a:lnTo>
                    <a:pt x="828" y="15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4" name="Freeform 327"/>
            <p:cNvSpPr>
              <a:spLocks/>
            </p:cNvSpPr>
            <p:nvPr/>
          </p:nvSpPr>
          <p:spPr bwMode="auto">
            <a:xfrm>
              <a:off x="1548" y="2664"/>
              <a:ext cx="1542" cy="1170"/>
            </a:xfrm>
            <a:custGeom>
              <a:avLst/>
              <a:gdLst>
                <a:gd name="T0" fmla="*/ 864 w 1542"/>
                <a:gd name="T1" fmla="*/ 1170 h 1170"/>
                <a:gd name="T2" fmla="*/ 1230 w 1542"/>
                <a:gd name="T3" fmla="*/ 1002 h 1170"/>
                <a:gd name="T4" fmla="*/ 1542 w 1542"/>
                <a:gd name="T5" fmla="*/ 702 h 1170"/>
                <a:gd name="T6" fmla="*/ 900 w 1542"/>
                <a:gd name="T7" fmla="*/ 72 h 1170"/>
                <a:gd name="T8" fmla="*/ 0 w 1542"/>
                <a:gd name="T9" fmla="*/ 0 h 1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2"/>
                <a:gd name="T16" fmla="*/ 0 h 1170"/>
                <a:gd name="T17" fmla="*/ 1542 w 1542"/>
                <a:gd name="T18" fmla="*/ 1170 h 1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2" h="1170">
                  <a:moveTo>
                    <a:pt x="864" y="1170"/>
                  </a:moveTo>
                  <a:lnTo>
                    <a:pt x="1230" y="1002"/>
                  </a:lnTo>
                  <a:lnTo>
                    <a:pt x="1542" y="702"/>
                  </a:lnTo>
                  <a:lnTo>
                    <a:pt x="90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5" name="Freeform 328"/>
            <p:cNvSpPr>
              <a:spLocks/>
            </p:cNvSpPr>
            <p:nvPr/>
          </p:nvSpPr>
          <p:spPr bwMode="auto">
            <a:xfrm>
              <a:off x="1584" y="2688"/>
              <a:ext cx="1440" cy="1140"/>
            </a:xfrm>
            <a:custGeom>
              <a:avLst/>
              <a:gdLst>
                <a:gd name="T0" fmla="*/ 960 w 1440"/>
                <a:gd name="T1" fmla="*/ 1140 h 1140"/>
                <a:gd name="T2" fmla="*/ 1230 w 1440"/>
                <a:gd name="T3" fmla="*/ 1002 h 1140"/>
                <a:gd name="T4" fmla="*/ 1440 w 1440"/>
                <a:gd name="T5" fmla="*/ 642 h 1140"/>
                <a:gd name="T6" fmla="*/ 900 w 1440"/>
                <a:gd name="T7" fmla="*/ 72 h 1140"/>
                <a:gd name="T8" fmla="*/ 0 w 1440"/>
                <a:gd name="T9" fmla="*/ 0 h 1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1140"/>
                <a:gd name="T17" fmla="*/ 1440 w 1440"/>
                <a:gd name="T18" fmla="*/ 1140 h 1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1140">
                  <a:moveTo>
                    <a:pt x="960" y="1140"/>
                  </a:moveTo>
                  <a:lnTo>
                    <a:pt x="1230" y="1002"/>
                  </a:lnTo>
                  <a:lnTo>
                    <a:pt x="1440" y="642"/>
                  </a:lnTo>
                  <a:lnTo>
                    <a:pt x="90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6" name="Freeform 329"/>
            <p:cNvSpPr>
              <a:spLocks/>
            </p:cNvSpPr>
            <p:nvPr/>
          </p:nvSpPr>
          <p:spPr bwMode="auto">
            <a:xfrm>
              <a:off x="1680" y="2688"/>
              <a:ext cx="1308" cy="1152"/>
            </a:xfrm>
            <a:custGeom>
              <a:avLst/>
              <a:gdLst>
                <a:gd name="T0" fmla="*/ 960 w 1308"/>
                <a:gd name="T1" fmla="*/ 1152 h 1152"/>
                <a:gd name="T2" fmla="*/ 1104 w 1308"/>
                <a:gd name="T3" fmla="*/ 1002 h 1152"/>
                <a:gd name="T4" fmla="*/ 1308 w 1308"/>
                <a:gd name="T5" fmla="*/ 648 h 1152"/>
                <a:gd name="T6" fmla="*/ 900 w 1308"/>
                <a:gd name="T7" fmla="*/ 72 h 1152"/>
                <a:gd name="T8" fmla="*/ 0 w 13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8"/>
                <a:gd name="T16" fmla="*/ 0 h 1152"/>
                <a:gd name="T17" fmla="*/ 1308 w 1308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8" h="1152">
                  <a:moveTo>
                    <a:pt x="960" y="1152"/>
                  </a:moveTo>
                  <a:lnTo>
                    <a:pt x="1104" y="1002"/>
                  </a:lnTo>
                  <a:lnTo>
                    <a:pt x="1308" y="648"/>
                  </a:lnTo>
                  <a:lnTo>
                    <a:pt x="90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7" name="Freeform 330"/>
            <p:cNvSpPr>
              <a:spLocks/>
            </p:cNvSpPr>
            <p:nvPr/>
          </p:nvSpPr>
          <p:spPr bwMode="auto">
            <a:xfrm>
              <a:off x="1824" y="2640"/>
              <a:ext cx="1188" cy="1206"/>
            </a:xfrm>
            <a:custGeom>
              <a:avLst/>
              <a:gdLst>
                <a:gd name="T0" fmla="*/ 894 w 1188"/>
                <a:gd name="T1" fmla="*/ 1206 h 1206"/>
                <a:gd name="T2" fmla="*/ 990 w 1188"/>
                <a:gd name="T3" fmla="*/ 1080 h 1206"/>
                <a:gd name="T4" fmla="*/ 1188 w 1188"/>
                <a:gd name="T5" fmla="*/ 738 h 1206"/>
                <a:gd name="T6" fmla="*/ 654 w 1188"/>
                <a:gd name="T7" fmla="*/ 102 h 1206"/>
                <a:gd name="T8" fmla="*/ 0 w 1188"/>
                <a:gd name="T9" fmla="*/ 0 h 1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8"/>
                <a:gd name="T16" fmla="*/ 0 h 1206"/>
                <a:gd name="T17" fmla="*/ 1188 w 1188"/>
                <a:gd name="T18" fmla="*/ 1206 h 1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8" h="1206">
                  <a:moveTo>
                    <a:pt x="894" y="1206"/>
                  </a:moveTo>
                  <a:lnTo>
                    <a:pt x="990" y="1080"/>
                  </a:lnTo>
                  <a:lnTo>
                    <a:pt x="1188" y="738"/>
                  </a:lnTo>
                  <a:lnTo>
                    <a:pt x="654" y="10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8" name="Freeform 331"/>
            <p:cNvSpPr>
              <a:spLocks/>
            </p:cNvSpPr>
            <p:nvPr/>
          </p:nvSpPr>
          <p:spPr bwMode="auto">
            <a:xfrm>
              <a:off x="1566" y="2616"/>
              <a:ext cx="1506" cy="1470"/>
            </a:xfrm>
            <a:custGeom>
              <a:avLst/>
              <a:gdLst>
                <a:gd name="T0" fmla="*/ 1104 w 1506"/>
                <a:gd name="T1" fmla="*/ 1470 h 1470"/>
                <a:gd name="T2" fmla="*/ 1446 w 1506"/>
                <a:gd name="T3" fmla="*/ 1158 h 1470"/>
                <a:gd name="T4" fmla="*/ 1506 w 1506"/>
                <a:gd name="T5" fmla="*/ 714 h 1470"/>
                <a:gd name="T6" fmla="*/ 1110 w 1506"/>
                <a:gd name="T7" fmla="*/ 336 h 1470"/>
                <a:gd name="T8" fmla="*/ 0 w 1506"/>
                <a:gd name="T9" fmla="*/ 0 h 1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6"/>
                <a:gd name="T16" fmla="*/ 0 h 1470"/>
                <a:gd name="T17" fmla="*/ 1506 w 1506"/>
                <a:gd name="T18" fmla="*/ 1470 h 14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6" h="1470">
                  <a:moveTo>
                    <a:pt x="1104" y="1470"/>
                  </a:moveTo>
                  <a:lnTo>
                    <a:pt x="1446" y="1158"/>
                  </a:lnTo>
                  <a:lnTo>
                    <a:pt x="1506" y="714"/>
                  </a:lnTo>
                  <a:lnTo>
                    <a:pt x="1110" y="33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9" name="Freeform 332"/>
            <p:cNvSpPr>
              <a:spLocks/>
            </p:cNvSpPr>
            <p:nvPr/>
          </p:nvSpPr>
          <p:spPr bwMode="auto">
            <a:xfrm>
              <a:off x="1626" y="2634"/>
              <a:ext cx="1434" cy="1428"/>
            </a:xfrm>
            <a:custGeom>
              <a:avLst/>
              <a:gdLst>
                <a:gd name="T0" fmla="*/ 1206 w 1434"/>
                <a:gd name="T1" fmla="*/ 1428 h 1428"/>
                <a:gd name="T2" fmla="*/ 1410 w 1434"/>
                <a:gd name="T3" fmla="*/ 1182 h 1428"/>
                <a:gd name="T4" fmla="*/ 1434 w 1434"/>
                <a:gd name="T5" fmla="*/ 720 h 1428"/>
                <a:gd name="T6" fmla="*/ 1212 w 1434"/>
                <a:gd name="T7" fmla="*/ 294 h 1428"/>
                <a:gd name="T8" fmla="*/ 834 w 1434"/>
                <a:gd name="T9" fmla="*/ 126 h 1428"/>
                <a:gd name="T10" fmla="*/ 0 w 1434"/>
                <a:gd name="T11" fmla="*/ 0 h 14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4"/>
                <a:gd name="T19" fmla="*/ 0 h 1428"/>
                <a:gd name="T20" fmla="*/ 1434 w 1434"/>
                <a:gd name="T21" fmla="*/ 1428 h 14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4" h="1428">
                  <a:moveTo>
                    <a:pt x="1206" y="1428"/>
                  </a:moveTo>
                  <a:lnTo>
                    <a:pt x="1410" y="1182"/>
                  </a:lnTo>
                  <a:lnTo>
                    <a:pt x="1434" y="720"/>
                  </a:lnTo>
                  <a:lnTo>
                    <a:pt x="1212" y="294"/>
                  </a:lnTo>
                  <a:lnTo>
                    <a:pt x="834" y="12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0" name="Freeform 333"/>
            <p:cNvSpPr>
              <a:spLocks/>
            </p:cNvSpPr>
            <p:nvPr/>
          </p:nvSpPr>
          <p:spPr bwMode="auto">
            <a:xfrm>
              <a:off x="1656" y="2604"/>
              <a:ext cx="1368" cy="1458"/>
            </a:xfrm>
            <a:custGeom>
              <a:avLst/>
              <a:gdLst>
                <a:gd name="T0" fmla="*/ 1272 w 1368"/>
                <a:gd name="T1" fmla="*/ 1458 h 1458"/>
                <a:gd name="T2" fmla="*/ 1368 w 1368"/>
                <a:gd name="T3" fmla="*/ 1176 h 1458"/>
                <a:gd name="T4" fmla="*/ 1368 w 1368"/>
                <a:gd name="T5" fmla="*/ 768 h 1458"/>
                <a:gd name="T6" fmla="*/ 786 w 1368"/>
                <a:gd name="T7" fmla="*/ 192 h 1458"/>
                <a:gd name="T8" fmla="*/ 0 w 1368"/>
                <a:gd name="T9" fmla="*/ 0 h 1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8"/>
                <a:gd name="T16" fmla="*/ 0 h 1458"/>
                <a:gd name="T17" fmla="*/ 1368 w 1368"/>
                <a:gd name="T18" fmla="*/ 1458 h 14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8" h="1458">
                  <a:moveTo>
                    <a:pt x="1272" y="1458"/>
                  </a:moveTo>
                  <a:lnTo>
                    <a:pt x="1368" y="1176"/>
                  </a:lnTo>
                  <a:lnTo>
                    <a:pt x="1368" y="768"/>
                  </a:lnTo>
                  <a:lnTo>
                    <a:pt x="786" y="19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1" name="Freeform 334"/>
            <p:cNvSpPr>
              <a:spLocks/>
            </p:cNvSpPr>
            <p:nvPr/>
          </p:nvSpPr>
          <p:spPr bwMode="auto">
            <a:xfrm>
              <a:off x="1602" y="2574"/>
              <a:ext cx="1524" cy="1440"/>
            </a:xfrm>
            <a:custGeom>
              <a:avLst/>
              <a:gdLst>
                <a:gd name="T0" fmla="*/ 1470 w 1524"/>
                <a:gd name="T1" fmla="*/ 1440 h 1440"/>
                <a:gd name="T2" fmla="*/ 1458 w 1524"/>
                <a:gd name="T3" fmla="*/ 1200 h 1440"/>
                <a:gd name="T4" fmla="*/ 1524 w 1524"/>
                <a:gd name="T5" fmla="*/ 780 h 1440"/>
                <a:gd name="T6" fmla="*/ 852 w 1524"/>
                <a:gd name="T7" fmla="*/ 180 h 1440"/>
                <a:gd name="T8" fmla="*/ 0 w 1524"/>
                <a:gd name="T9" fmla="*/ 0 h 1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4"/>
                <a:gd name="T16" fmla="*/ 0 h 1440"/>
                <a:gd name="T17" fmla="*/ 1524 w 1524"/>
                <a:gd name="T18" fmla="*/ 1440 h 1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4" h="1440">
                  <a:moveTo>
                    <a:pt x="1470" y="1440"/>
                  </a:moveTo>
                  <a:lnTo>
                    <a:pt x="1458" y="1200"/>
                  </a:lnTo>
                  <a:lnTo>
                    <a:pt x="1524" y="780"/>
                  </a:lnTo>
                  <a:lnTo>
                    <a:pt x="852" y="18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2" name="Freeform 335"/>
            <p:cNvSpPr>
              <a:spLocks/>
            </p:cNvSpPr>
            <p:nvPr/>
          </p:nvSpPr>
          <p:spPr bwMode="auto">
            <a:xfrm>
              <a:off x="1560" y="2604"/>
              <a:ext cx="1722" cy="1332"/>
            </a:xfrm>
            <a:custGeom>
              <a:avLst/>
              <a:gdLst>
                <a:gd name="T0" fmla="*/ 1638 w 1722"/>
                <a:gd name="T1" fmla="*/ 1332 h 1332"/>
                <a:gd name="T2" fmla="*/ 1722 w 1722"/>
                <a:gd name="T3" fmla="*/ 1170 h 1332"/>
                <a:gd name="T4" fmla="*/ 1506 w 1722"/>
                <a:gd name="T5" fmla="*/ 744 h 1332"/>
                <a:gd name="T6" fmla="*/ 906 w 1722"/>
                <a:gd name="T7" fmla="*/ 114 h 1332"/>
                <a:gd name="T8" fmla="*/ 0 w 1722"/>
                <a:gd name="T9" fmla="*/ 0 h 1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2"/>
                <a:gd name="T16" fmla="*/ 0 h 1332"/>
                <a:gd name="T17" fmla="*/ 1722 w 1722"/>
                <a:gd name="T18" fmla="*/ 1332 h 1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2" h="1332">
                  <a:moveTo>
                    <a:pt x="1638" y="1332"/>
                  </a:moveTo>
                  <a:lnTo>
                    <a:pt x="1722" y="1170"/>
                  </a:lnTo>
                  <a:lnTo>
                    <a:pt x="1506" y="744"/>
                  </a:lnTo>
                  <a:lnTo>
                    <a:pt x="906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3" name="Freeform 336"/>
            <p:cNvSpPr>
              <a:spLocks/>
            </p:cNvSpPr>
            <p:nvPr/>
          </p:nvSpPr>
          <p:spPr bwMode="auto">
            <a:xfrm>
              <a:off x="1680" y="2592"/>
              <a:ext cx="1638" cy="1332"/>
            </a:xfrm>
            <a:custGeom>
              <a:avLst/>
              <a:gdLst>
                <a:gd name="T0" fmla="*/ 1638 w 1638"/>
                <a:gd name="T1" fmla="*/ 1332 h 1332"/>
                <a:gd name="T2" fmla="*/ 1632 w 1638"/>
                <a:gd name="T3" fmla="*/ 1170 h 1332"/>
                <a:gd name="T4" fmla="*/ 1386 w 1638"/>
                <a:gd name="T5" fmla="*/ 750 h 1332"/>
                <a:gd name="T6" fmla="*/ 906 w 1638"/>
                <a:gd name="T7" fmla="*/ 114 h 1332"/>
                <a:gd name="T8" fmla="*/ 0 w 1638"/>
                <a:gd name="T9" fmla="*/ 0 h 1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8"/>
                <a:gd name="T16" fmla="*/ 0 h 1332"/>
                <a:gd name="T17" fmla="*/ 1638 w 1638"/>
                <a:gd name="T18" fmla="*/ 1332 h 1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8" h="1332">
                  <a:moveTo>
                    <a:pt x="1638" y="1332"/>
                  </a:moveTo>
                  <a:lnTo>
                    <a:pt x="1632" y="1170"/>
                  </a:lnTo>
                  <a:lnTo>
                    <a:pt x="1386" y="750"/>
                  </a:lnTo>
                  <a:lnTo>
                    <a:pt x="906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4" name="Freeform 337"/>
            <p:cNvSpPr>
              <a:spLocks/>
            </p:cNvSpPr>
            <p:nvPr/>
          </p:nvSpPr>
          <p:spPr bwMode="auto">
            <a:xfrm>
              <a:off x="1602" y="2616"/>
              <a:ext cx="1812" cy="1308"/>
            </a:xfrm>
            <a:custGeom>
              <a:avLst/>
              <a:gdLst>
                <a:gd name="T0" fmla="*/ 1812 w 1812"/>
                <a:gd name="T1" fmla="*/ 1308 h 1308"/>
                <a:gd name="T2" fmla="*/ 1728 w 1812"/>
                <a:gd name="T3" fmla="*/ 1152 h 1308"/>
                <a:gd name="T4" fmla="*/ 1512 w 1812"/>
                <a:gd name="T5" fmla="*/ 744 h 1308"/>
                <a:gd name="T6" fmla="*/ 846 w 1812"/>
                <a:gd name="T7" fmla="*/ 114 h 1308"/>
                <a:gd name="T8" fmla="*/ 0 w 1812"/>
                <a:gd name="T9" fmla="*/ 0 h 1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2"/>
                <a:gd name="T16" fmla="*/ 0 h 1308"/>
                <a:gd name="T17" fmla="*/ 1812 w 1812"/>
                <a:gd name="T18" fmla="*/ 1308 h 1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2" h="1308">
                  <a:moveTo>
                    <a:pt x="1812" y="1308"/>
                  </a:moveTo>
                  <a:lnTo>
                    <a:pt x="1728" y="1152"/>
                  </a:lnTo>
                  <a:lnTo>
                    <a:pt x="1512" y="744"/>
                  </a:lnTo>
                  <a:lnTo>
                    <a:pt x="846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5" name="Freeform 338"/>
            <p:cNvSpPr>
              <a:spLocks/>
            </p:cNvSpPr>
            <p:nvPr/>
          </p:nvSpPr>
          <p:spPr bwMode="auto">
            <a:xfrm>
              <a:off x="1644" y="2622"/>
              <a:ext cx="1914" cy="1302"/>
            </a:xfrm>
            <a:custGeom>
              <a:avLst/>
              <a:gdLst>
                <a:gd name="T0" fmla="*/ 1914 w 1914"/>
                <a:gd name="T1" fmla="*/ 1302 h 1302"/>
                <a:gd name="T2" fmla="*/ 1680 w 1914"/>
                <a:gd name="T3" fmla="*/ 1152 h 1302"/>
                <a:gd name="T4" fmla="*/ 1392 w 1914"/>
                <a:gd name="T5" fmla="*/ 744 h 1302"/>
                <a:gd name="T6" fmla="*/ 816 w 1914"/>
                <a:gd name="T7" fmla="*/ 156 h 1302"/>
                <a:gd name="T8" fmla="*/ 0 w 1914"/>
                <a:gd name="T9" fmla="*/ 0 h 1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4"/>
                <a:gd name="T16" fmla="*/ 0 h 1302"/>
                <a:gd name="T17" fmla="*/ 1914 w 1914"/>
                <a:gd name="T18" fmla="*/ 1302 h 1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4" h="1302">
                  <a:moveTo>
                    <a:pt x="1914" y="1302"/>
                  </a:moveTo>
                  <a:lnTo>
                    <a:pt x="1680" y="1152"/>
                  </a:lnTo>
                  <a:lnTo>
                    <a:pt x="1392" y="744"/>
                  </a:lnTo>
                  <a:lnTo>
                    <a:pt x="816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6" name="Freeform 339"/>
            <p:cNvSpPr>
              <a:spLocks/>
            </p:cNvSpPr>
            <p:nvPr/>
          </p:nvSpPr>
          <p:spPr bwMode="auto">
            <a:xfrm>
              <a:off x="1596" y="2598"/>
              <a:ext cx="2418" cy="870"/>
            </a:xfrm>
            <a:custGeom>
              <a:avLst/>
              <a:gdLst>
                <a:gd name="T0" fmla="*/ 2052 w 2418"/>
                <a:gd name="T1" fmla="*/ 870 h 870"/>
                <a:gd name="T2" fmla="*/ 2418 w 2418"/>
                <a:gd name="T3" fmla="*/ 702 h 870"/>
                <a:gd name="T4" fmla="*/ 2286 w 2418"/>
                <a:gd name="T5" fmla="*/ 564 h 870"/>
                <a:gd name="T6" fmla="*/ 918 w 2418"/>
                <a:gd name="T7" fmla="*/ 114 h 870"/>
                <a:gd name="T8" fmla="*/ 0 w 2418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8"/>
                <a:gd name="T16" fmla="*/ 0 h 870"/>
                <a:gd name="T17" fmla="*/ 2418 w 2418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8" h="870">
                  <a:moveTo>
                    <a:pt x="2052" y="870"/>
                  </a:moveTo>
                  <a:lnTo>
                    <a:pt x="2418" y="702"/>
                  </a:lnTo>
                  <a:lnTo>
                    <a:pt x="2286" y="564"/>
                  </a:lnTo>
                  <a:lnTo>
                    <a:pt x="918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7" name="Freeform 340"/>
            <p:cNvSpPr>
              <a:spLocks/>
            </p:cNvSpPr>
            <p:nvPr/>
          </p:nvSpPr>
          <p:spPr bwMode="auto">
            <a:xfrm>
              <a:off x="1644" y="2550"/>
              <a:ext cx="2406" cy="912"/>
            </a:xfrm>
            <a:custGeom>
              <a:avLst/>
              <a:gdLst>
                <a:gd name="T0" fmla="*/ 2136 w 2406"/>
                <a:gd name="T1" fmla="*/ 912 h 912"/>
                <a:gd name="T2" fmla="*/ 2406 w 2406"/>
                <a:gd name="T3" fmla="*/ 774 h 912"/>
                <a:gd name="T4" fmla="*/ 2340 w 2406"/>
                <a:gd name="T5" fmla="*/ 672 h 912"/>
                <a:gd name="T6" fmla="*/ 2166 w 2406"/>
                <a:gd name="T7" fmla="*/ 594 h 912"/>
                <a:gd name="T8" fmla="*/ 744 w 2406"/>
                <a:gd name="T9" fmla="*/ 150 h 912"/>
                <a:gd name="T10" fmla="*/ 0 w 2406"/>
                <a:gd name="T11" fmla="*/ 0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6"/>
                <a:gd name="T19" fmla="*/ 0 h 912"/>
                <a:gd name="T20" fmla="*/ 2406 w 2406"/>
                <a:gd name="T21" fmla="*/ 912 h 9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6" h="912">
                  <a:moveTo>
                    <a:pt x="2136" y="912"/>
                  </a:moveTo>
                  <a:lnTo>
                    <a:pt x="2406" y="774"/>
                  </a:lnTo>
                  <a:lnTo>
                    <a:pt x="2340" y="672"/>
                  </a:lnTo>
                  <a:lnTo>
                    <a:pt x="2166" y="594"/>
                  </a:lnTo>
                  <a:lnTo>
                    <a:pt x="744" y="15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8" name="Freeform 341"/>
            <p:cNvSpPr>
              <a:spLocks/>
            </p:cNvSpPr>
            <p:nvPr/>
          </p:nvSpPr>
          <p:spPr bwMode="auto">
            <a:xfrm>
              <a:off x="1596" y="2616"/>
              <a:ext cx="2424" cy="858"/>
            </a:xfrm>
            <a:custGeom>
              <a:avLst/>
              <a:gdLst>
                <a:gd name="T0" fmla="*/ 2280 w 2424"/>
                <a:gd name="T1" fmla="*/ 858 h 858"/>
                <a:gd name="T2" fmla="*/ 2424 w 2424"/>
                <a:gd name="T3" fmla="*/ 708 h 858"/>
                <a:gd name="T4" fmla="*/ 2292 w 2424"/>
                <a:gd name="T5" fmla="*/ 552 h 858"/>
                <a:gd name="T6" fmla="*/ 846 w 2424"/>
                <a:gd name="T7" fmla="*/ 162 h 858"/>
                <a:gd name="T8" fmla="*/ 0 w 2424"/>
                <a:gd name="T9" fmla="*/ 0 h 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4"/>
                <a:gd name="T16" fmla="*/ 0 h 858"/>
                <a:gd name="T17" fmla="*/ 2424 w 2424"/>
                <a:gd name="T18" fmla="*/ 858 h 8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4" h="858">
                  <a:moveTo>
                    <a:pt x="2280" y="858"/>
                  </a:moveTo>
                  <a:lnTo>
                    <a:pt x="2424" y="708"/>
                  </a:lnTo>
                  <a:lnTo>
                    <a:pt x="2292" y="552"/>
                  </a:lnTo>
                  <a:lnTo>
                    <a:pt x="846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9" name="Freeform 342"/>
            <p:cNvSpPr>
              <a:spLocks/>
            </p:cNvSpPr>
            <p:nvPr/>
          </p:nvSpPr>
          <p:spPr bwMode="auto">
            <a:xfrm>
              <a:off x="1704" y="2598"/>
              <a:ext cx="2346" cy="882"/>
            </a:xfrm>
            <a:custGeom>
              <a:avLst/>
              <a:gdLst>
                <a:gd name="T0" fmla="*/ 2250 w 2346"/>
                <a:gd name="T1" fmla="*/ 882 h 882"/>
                <a:gd name="T2" fmla="*/ 2346 w 2346"/>
                <a:gd name="T3" fmla="*/ 756 h 882"/>
                <a:gd name="T4" fmla="*/ 2262 w 2346"/>
                <a:gd name="T5" fmla="*/ 528 h 882"/>
                <a:gd name="T6" fmla="*/ 690 w 2346"/>
                <a:gd name="T7" fmla="*/ 72 h 882"/>
                <a:gd name="T8" fmla="*/ 0 w 2346"/>
                <a:gd name="T9" fmla="*/ 0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6"/>
                <a:gd name="T16" fmla="*/ 0 h 882"/>
                <a:gd name="T17" fmla="*/ 2346 w 2346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6" h="882">
                  <a:moveTo>
                    <a:pt x="2250" y="882"/>
                  </a:moveTo>
                  <a:lnTo>
                    <a:pt x="2346" y="756"/>
                  </a:lnTo>
                  <a:lnTo>
                    <a:pt x="2262" y="528"/>
                  </a:lnTo>
                  <a:lnTo>
                    <a:pt x="69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0" name="Freeform 343"/>
            <p:cNvSpPr>
              <a:spLocks/>
            </p:cNvSpPr>
            <p:nvPr/>
          </p:nvSpPr>
          <p:spPr bwMode="auto">
            <a:xfrm>
              <a:off x="1722" y="2574"/>
              <a:ext cx="2490" cy="1146"/>
            </a:xfrm>
            <a:custGeom>
              <a:avLst/>
              <a:gdLst>
                <a:gd name="T0" fmla="*/ 2184 w 2490"/>
                <a:gd name="T1" fmla="*/ 1146 h 1146"/>
                <a:gd name="T2" fmla="*/ 2490 w 2490"/>
                <a:gd name="T3" fmla="*/ 864 h 1146"/>
                <a:gd name="T4" fmla="*/ 2112 w 2490"/>
                <a:gd name="T5" fmla="*/ 666 h 1146"/>
                <a:gd name="T6" fmla="*/ 780 w 2490"/>
                <a:gd name="T7" fmla="*/ 192 h 1146"/>
                <a:gd name="T8" fmla="*/ 0 w 2490"/>
                <a:gd name="T9" fmla="*/ 0 h 1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0"/>
                <a:gd name="T16" fmla="*/ 0 h 1146"/>
                <a:gd name="T17" fmla="*/ 2490 w 2490"/>
                <a:gd name="T18" fmla="*/ 1146 h 11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0" h="1146">
                  <a:moveTo>
                    <a:pt x="2184" y="1146"/>
                  </a:moveTo>
                  <a:lnTo>
                    <a:pt x="2490" y="864"/>
                  </a:lnTo>
                  <a:lnTo>
                    <a:pt x="2112" y="666"/>
                  </a:lnTo>
                  <a:lnTo>
                    <a:pt x="780" y="19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1" name="Freeform 344"/>
            <p:cNvSpPr>
              <a:spLocks/>
            </p:cNvSpPr>
            <p:nvPr/>
          </p:nvSpPr>
          <p:spPr bwMode="auto">
            <a:xfrm>
              <a:off x="1542" y="2616"/>
              <a:ext cx="2730" cy="1080"/>
            </a:xfrm>
            <a:custGeom>
              <a:avLst/>
              <a:gdLst>
                <a:gd name="T0" fmla="*/ 2526 w 2730"/>
                <a:gd name="T1" fmla="*/ 1080 h 1080"/>
                <a:gd name="T2" fmla="*/ 2730 w 2730"/>
                <a:gd name="T3" fmla="*/ 834 h 1080"/>
                <a:gd name="T4" fmla="*/ 2292 w 2730"/>
                <a:gd name="T5" fmla="*/ 564 h 1080"/>
                <a:gd name="T6" fmla="*/ 2388 w 2730"/>
                <a:gd name="T7" fmla="*/ 552 h 1080"/>
                <a:gd name="T8" fmla="*/ 834 w 2730"/>
                <a:gd name="T9" fmla="*/ 108 h 1080"/>
                <a:gd name="T10" fmla="*/ 0 w 2730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30"/>
                <a:gd name="T19" fmla="*/ 0 h 1080"/>
                <a:gd name="T20" fmla="*/ 2730 w 2730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30" h="1080">
                  <a:moveTo>
                    <a:pt x="2526" y="1080"/>
                  </a:moveTo>
                  <a:lnTo>
                    <a:pt x="2730" y="834"/>
                  </a:lnTo>
                  <a:lnTo>
                    <a:pt x="2292" y="564"/>
                  </a:lnTo>
                  <a:lnTo>
                    <a:pt x="2388" y="552"/>
                  </a:lnTo>
                  <a:lnTo>
                    <a:pt x="834" y="10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2" name="Freeform 345"/>
            <p:cNvSpPr>
              <a:spLocks/>
            </p:cNvSpPr>
            <p:nvPr/>
          </p:nvSpPr>
          <p:spPr bwMode="auto">
            <a:xfrm>
              <a:off x="1584" y="2580"/>
              <a:ext cx="2676" cy="1116"/>
            </a:xfrm>
            <a:custGeom>
              <a:avLst/>
              <a:gdLst>
                <a:gd name="T0" fmla="*/ 2580 w 2676"/>
                <a:gd name="T1" fmla="*/ 1116 h 1116"/>
                <a:gd name="T2" fmla="*/ 2676 w 2676"/>
                <a:gd name="T3" fmla="*/ 834 h 1116"/>
                <a:gd name="T4" fmla="*/ 2364 w 2676"/>
                <a:gd name="T5" fmla="*/ 570 h 1116"/>
                <a:gd name="T6" fmla="*/ 756 w 2676"/>
                <a:gd name="T7" fmla="*/ 138 h 1116"/>
                <a:gd name="T8" fmla="*/ 0 w 2676"/>
                <a:gd name="T9" fmla="*/ 0 h 1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6"/>
                <a:gd name="T16" fmla="*/ 0 h 1116"/>
                <a:gd name="T17" fmla="*/ 2676 w 2676"/>
                <a:gd name="T18" fmla="*/ 1116 h 1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6" h="1116">
                  <a:moveTo>
                    <a:pt x="2580" y="1116"/>
                  </a:moveTo>
                  <a:lnTo>
                    <a:pt x="2676" y="834"/>
                  </a:lnTo>
                  <a:lnTo>
                    <a:pt x="2364" y="570"/>
                  </a:lnTo>
                  <a:lnTo>
                    <a:pt x="756" y="13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3" name="Freeform 346"/>
            <p:cNvSpPr>
              <a:spLocks/>
            </p:cNvSpPr>
            <p:nvPr/>
          </p:nvSpPr>
          <p:spPr bwMode="auto">
            <a:xfrm>
              <a:off x="1584" y="2628"/>
              <a:ext cx="2724" cy="1020"/>
            </a:xfrm>
            <a:custGeom>
              <a:avLst/>
              <a:gdLst>
                <a:gd name="T0" fmla="*/ 2724 w 2724"/>
                <a:gd name="T1" fmla="*/ 1020 h 1020"/>
                <a:gd name="T2" fmla="*/ 2712 w 2724"/>
                <a:gd name="T3" fmla="*/ 780 h 1020"/>
                <a:gd name="T4" fmla="*/ 2352 w 2724"/>
                <a:gd name="T5" fmla="*/ 504 h 1020"/>
                <a:gd name="T6" fmla="*/ 924 w 2724"/>
                <a:gd name="T7" fmla="*/ 60 h 1020"/>
                <a:gd name="T8" fmla="*/ 0 w 2724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4"/>
                <a:gd name="T16" fmla="*/ 0 h 1020"/>
                <a:gd name="T17" fmla="*/ 2724 w 2724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4" h="1020">
                  <a:moveTo>
                    <a:pt x="2724" y="1020"/>
                  </a:moveTo>
                  <a:lnTo>
                    <a:pt x="2712" y="780"/>
                  </a:lnTo>
                  <a:lnTo>
                    <a:pt x="2352" y="504"/>
                  </a:lnTo>
                  <a:lnTo>
                    <a:pt x="924" y="6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4" name="Freeform 347"/>
            <p:cNvSpPr>
              <a:spLocks/>
            </p:cNvSpPr>
            <p:nvPr/>
          </p:nvSpPr>
          <p:spPr bwMode="auto">
            <a:xfrm>
              <a:off x="1656" y="2556"/>
              <a:ext cx="2862" cy="1014"/>
            </a:xfrm>
            <a:custGeom>
              <a:avLst/>
              <a:gdLst>
                <a:gd name="T0" fmla="*/ 2778 w 2862"/>
                <a:gd name="T1" fmla="*/ 1014 h 1014"/>
                <a:gd name="T2" fmla="*/ 2862 w 2862"/>
                <a:gd name="T3" fmla="*/ 852 h 1014"/>
                <a:gd name="T4" fmla="*/ 2352 w 2862"/>
                <a:gd name="T5" fmla="*/ 606 h 1014"/>
                <a:gd name="T6" fmla="*/ 888 w 2862"/>
                <a:gd name="T7" fmla="*/ 168 h 1014"/>
                <a:gd name="T8" fmla="*/ 0 w 2862"/>
                <a:gd name="T9" fmla="*/ 0 h 10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2"/>
                <a:gd name="T16" fmla="*/ 0 h 1014"/>
                <a:gd name="T17" fmla="*/ 2862 w 2862"/>
                <a:gd name="T18" fmla="*/ 1014 h 10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2" h="1014">
                  <a:moveTo>
                    <a:pt x="2778" y="1014"/>
                  </a:moveTo>
                  <a:lnTo>
                    <a:pt x="2862" y="852"/>
                  </a:lnTo>
                  <a:lnTo>
                    <a:pt x="2352" y="606"/>
                  </a:lnTo>
                  <a:lnTo>
                    <a:pt x="888" y="16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5" name="Freeform 348"/>
            <p:cNvSpPr>
              <a:spLocks/>
            </p:cNvSpPr>
            <p:nvPr/>
          </p:nvSpPr>
          <p:spPr bwMode="auto">
            <a:xfrm>
              <a:off x="1680" y="2568"/>
              <a:ext cx="2874" cy="990"/>
            </a:xfrm>
            <a:custGeom>
              <a:avLst/>
              <a:gdLst>
                <a:gd name="T0" fmla="*/ 2874 w 2874"/>
                <a:gd name="T1" fmla="*/ 990 h 990"/>
                <a:gd name="T2" fmla="*/ 2868 w 2874"/>
                <a:gd name="T3" fmla="*/ 828 h 990"/>
                <a:gd name="T4" fmla="*/ 2172 w 2874"/>
                <a:gd name="T5" fmla="*/ 534 h 990"/>
                <a:gd name="T6" fmla="*/ 852 w 2874"/>
                <a:gd name="T7" fmla="*/ 114 h 990"/>
                <a:gd name="T8" fmla="*/ 0 w 2874"/>
                <a:gd name="T9" fmla="*/ 0 h 9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4"/>
                <a:gd name="T16" fmla="*/ 0 h 990"/>
                <a:gd name="T17" fmla="*/ 2874 w 2874"/>
                <a:gd name="T18" fmla="*/ 990 h 9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4" h="990">
                  <a:moveTo>
                    <a:pt x="2874" y="990"/>
                  </a:moveTo>
                  <a:lnTo>
                    <a:pt x="2868" y="828"/>
                  </a:lnTo>
                  <a:lnTo>
                    <a:pt x="2172" y="534"/>
                  </a:lnTo>
                  <a:lnTo>
                    <a:pt x="852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6" name="Freeform 349"/>
            <p:cNvSpPr>
              <a:spLocks/>
            </p:cNvSpPr>
            <p:nvPr/>
          </p:nvSpPr>
          <p:spPr bwMode="auto">
            <a:xfrm>
              <a:off x="1536" y="2628"/>
              <a:ext cx="3114" cy="930"/>
            </a:xfrm>
            <a:custGeom>
              <a:avLst/>
              <a:gdLst>
                <a:gd name="T0" fmla="*/ 3114 w 3114"/>
                <a:gd name="T1" fmla="*/ 930 h 930"/>
                <a:gd name="T2" fmla="*/ 3030 w 3114"/>
                <a:gd name="T3" fmla="*/ 774 h 930"/>
                <a:gd name="T4" fmla="*/ 2262 w 3114"/>
                <a:gd name="T5" fmla="*/ 534 h 930"/>
                <a:gd name="T6" fmla="*/ 990 w 3114"/>
                <a:gd name="T7" fmla="*/ 102 h 930"/>
                <a:gd name="T8" fmla="*/ 0 w 3114"/>
                <a:gd name="T9" fmla="*/ 0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4"/>
                <a:gd name="T16" fmla="*/ 0 h 930"/>
                <a:gd name="T17" fmla="*/ 3114 w 3114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4" h="930">
                  <a:moveTo>
                    <a:pt x="3114" y="930"/>
                  </a:moveTo>
                  <a:lnTo>
                    <a:pt x="3030" y="774"/>
                  </a:lnTo>
                  <a:lnTo>
                    <a:pt x="2262" y="534"/>
                  </a:lnTo>
                  <a:lnTo>
                    <a:pt x="990" y="10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7" name="Freeform 350"/>
            <p:cNvSpPr>
              <a:spLocks/>
            </p:cNvSpPr>
            <p:nvPr/>
          </p:nvSpPr>
          <p:spPr bwMode="auto">
            <a:xfrm>
              <a:off x="1638" y="2598"/>
              <a:ext cx="3156" cy="960"/>
            </a:xfrm>
            <a:custGeom>
              <a:avLst/>
              <a:gdLst>
                <a:gd name="T0" fmla="*/ 3156 w 3156"/>
                <a:gd name="T1" fmla="*/ 960 h 960"/>
                <a:gd name="T2" fmla="*/ 2922 w 3156"/>
                <a:gd name="T3" fmla="*/ 810 h 960"/>
                <a:gd name="T4" fmla="*/ 2160 w 3156"/>
                <a:gd name="T5" fmla="*/ 552 h 960"/>
                <a:gd name="T6" fmla="*/ 900 w 3156"/>
                <a:gd name="T7" fmla="*/ 144 h 960"/>
                <a:gd name="T8" fmla="*/ 0 w 3156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6"/>
                <a:gd name="T16" fmla="*/ 0 h 960"/>
                <a:gd name="T17" fmla="*/ 3156 w 3156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6" h="960">
                  <a:moveTo>
                    <a:pt x="3156" y="960"/>
                  </a:moveTo>
                  <a:lnTo>
                    <a:pt x="2922" y="810"/>
                  </a:lnTo>
                  <a:lnTo>
                    <a:pt x="2160" y="552"/>
                  </a:lnTo>
                  <a:lnTo>
                    <a:pt x="900" y="14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668" name="Group 351"/>
          <p:cNvGrpSpPr>
            <a:grpSpLocks/>
          </p:cNvGrpSpPr>
          <p:nvPr/>
        </p:nvGrpSpPr>
        <p:grpSpPr bwMode="auto">
          <a:xfrm>
            <a:off x="2743200" y="2286000"/>
            <a:ext cx="3840163" cy="1797050"/>
            <a:chOff x="1632" y="2304"/>
            <a:chExt cx="2419" cy="1132"/>
          </a:xfrm>
        </p:grpSpPr>
        <p:grpSp>
          <p:nvGrpSpPr>
            <p:cNvPr id="23572" name="Group 352"/>
            <p:cNvGrpSpPr>
              <a:grpSpLocks/>
            </p:cNvGrpSpPr>
            <p:nvPr/>
          </p:nvGrpSpPr>
          <p:grpSpPr bwMode="auto">
            <a:xfrm>
              <a:off x="3744" y="2928"/>
              <a:ext cx="307" cy="268"/>
              <a:chOff x="1946" y="2155"/>
              <a:chExt cx="411" cy="341"/>
            </a:xfrm>
          </p:grpSpPr>
          <p:sp>
            <p:nvSpPr>
              <p:cNvPr id="23618" name="Freeform 353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19" name="Freeform 354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0" name="Freeform 355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1" name="Freeform 356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2" name="Freeform 357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3" name="Freeform 358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4" name="Freeform 359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" name="Group 360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628" name="Freeform 361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29" name="Freeform 362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30" name="Freeform 363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31" name="Freeform 364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626" name="Freeform 365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7" name="Freeform 366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573" name="Group 367"/>
            <p:cNvGrpSpPr>
              <a:grpSpLocks/>
            </p:cNvGrpSpPr>
            <p:nvPr/>
          </p:nvGrpSpPr>
          <p:grpSpPr bwMode="auto">
            <a:xfrm>
              <a:off x="2256" y="2976"/>
              <a:ext cx="307" cy="268"/>
              <a:chOff x="1946" y="2155"/>
              <a:chExt cx="411" cy="341"/>
            </a:xfrm>
          </p:grpSpPr>
          <p:sp>
            <p:nvSpPr>
              <p:cNvPr id="23604" name="Freeform 368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5" name="Freeform 369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6" name="Freeform 370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7" name="Freeform 371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8" name="Freeform 372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9" name="Freeform 373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10" name="Freeform 374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3611" name="Group 375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614" name="Freeform 376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15" name="Freeform 377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16" name="Freeform 378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17" name="Freeform 379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612" name="Freeform 380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13" name="Freeform 381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574" name="Group 382"/>
            <p:cNvGrpSpPr>
              <a:grpSpLocks/>
            </p:cNvGrpSpPr>
            <p:nvPr/>
          </p:nvGrpSpPr>
          <p:grpSpPr bwMode="auto">
            <a:xfrm>
              <a:off x="1632" y="2304"/>
              <a:ext cx="432" cy="528"/>
              <a:chOff x="1946" y="2155"/>
              <a:chExt cx="411" cy="341"/>
            </a:xfrm>
          </p:grpSpPr>
          <p:sp>
            <p:nvSpPr>
              <p:cNvPr id="23590" name="Freeform 383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1" name="Freeform 384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2" name="Freeform 385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3" name="Freeform 386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4" name="Freeform 387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5" name="Freeform 388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6" name="Freeform 389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3597" name="Group 390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600" name="Freeform 391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01" name="Freeform 392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02" name="Freeform 393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03" name="Freeform 394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598" name="Freeform 395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9" name="Freeform 396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575" name="Group 397"/>
            <p:cNvGrpSpPr>
              <a:grpSpLocks/>
            </p:cNvGrpSpPr>
            <p:nvPr/>
          </p:nvGrpSpPr>
          <p:grpSpPr bwMode="auto">
            <a:xfrm>
              <a:off x="2880" y="3168"/>
              <a:ext cx="307" cy="268"/>
              <a:chOff x="1946" y="2155"/>
              <a:chExt cx="411" cy="341"/>
            </a:xfrm>
          </p:grpSpPr>
          <p:sp>
            <p:nvSpPr>
              <p:cNvPr id="23576" name="Freeform 398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77" name="Freeform 399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78" name="Freeform 400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79" name="Freeform 401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0" name="Freeform 402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1" name="Freeform 403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2" name="Freeform 404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3583" name="Group 405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586" name="Freeform 406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587" name="Freeform 407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588" name="Freeform 408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589" name="Freeform 409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584" name="Freeform 410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5" name="Freeform 411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3570" name="Text Box 412"/>
          <p:cNvSpPr txBox="1">
            <a:spLocks noChangeArrowheads="1"/>
          </p:cNvSpPr>
          <p:nvPr/>
        </p:nvSpPr>
        <p:spPr bwMode="auto">
          <a:xfrm>
            <a:off x="1622425" y="2794000"/>
            <a:ext cx="1176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Broadcast</a:t>
            </a:r>
          </a:p>
          <a:p>
            <a:pPr algn="ctr" eaLnBrk="1" hangingPunct="1"/>
            <a:r>
              <a:rPr lang="en-US" dirty="0"/>
              <a:t>Center</a:t>
            </a:r>
          </a:p>
        </p:txBody>
      </p:sp>
      <p:pic>
        <p:nvPicPr>
          <p:cNvPr id="23571" name="Picture 4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1181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752600" y="1905000"/>
          <a:ext cx="866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Clip" r:id="rId7" imgW="2095560" imgH="3867120" progId="">
                  <p:embed/>
                </p:oleObj>
              </mc:Choice>
              <mc:Fallback>
                <p:oleObj name="Clip" r:id="rId7" imgW="2095560" imgH="3867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866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9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467"/>
            <a:ext cx="9144000" cy="8683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Instead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build data replication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FF4764-2451-214A-A1B8-C7ACAB9104D6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 dirty="0">
              <a:latin typeface="Times New Roman" charset="0"/>
            </a:endParaRPr>
          </a:p>
        </p:txBody>
      </p:sp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2244725" y="3706813"/>
            <a:ext cx="2065338" cy="1135062"/>
            <a:chOff x="144" y="1584"/>
            <a:chExt cx="1584" cy="960"/>
          </a:xfrm>
        </p:grpSpPr>
        <p:sp>
          <p:nvSpPr>
            <p:cNvPr id="25885" name="Line 4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86" name="Line 5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87" name="Line 6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5888" name="Group 7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5889" name="Group 8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5891" name="Group 9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592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8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9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0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1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2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4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5892" name="Picture 24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93" name="Picture 25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94" name="Picture 2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895" name="Group 27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591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921" name="Picture 3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22" name="Picture 3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23" name="Picture 3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24" name="Picture 3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96" name="Group 37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590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912" name="Picture 4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13" name="Picture 4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14" name="Picture 4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15" name="Picture 4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97" name="Group 47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589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9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903" name="Picture 5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04" name="Picture 5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05" name="Picture 5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06" name="Picture 5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5890" name="Text Box 57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5606" name="Group 58"/>
          <p:cNvGrpSpPr>
            <a:grpSpLocks/>
          </p:cNvGrpSpPr>
          <p:nvPr/>
        </p:nvGrpSpPr>
        <p:grpSpPr bwMode="auto">
          <a:xfrm>
            <a:off x="3997325" y="2911475"/>
            <a:ext cx="2378075" cy="1079500"/>
            <a:chOff x="1488" y="960"/>
            <a:chExt cx="1824" cy="720"/>
          </a:xfrm>
        </p:grpSpPr>
        <p:grpSp>
          <p:nvGrpSpPr>
            <p:cNvPr id="25869" name="Group 59"/>
            <p:cNvGrpSpPr>
              <a:grpSpLocks/>
            </p:cNvGrpSpPr>
            <p:nvPr/>
          </p:nvGrpSpPr>
          <p:grpSpPr bwMode="auto">
            <a:xfrm>
              <a:off x="1488" y="960"/>
              <a:ext cx="1824" cy="720"/>
              <a:chOff x="336" y="1632"/>
              <a:chExt cx="1680" cy="1152"/>
            </a:xfrm>
          </p:grpSpPr>
          <p:sp>
            <p:nvSpPr>
              <p:cNvPr id="25871" name="Oval 6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2" name="Oval 6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3" name="Oval 6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4" name="Oval 6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5" name="Oval 6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6" name="Oval 6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7" name="Oval 6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8" name="Oval 6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9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0" name="Oval 6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1" name="Oval 7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2" name="Oval 7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3" name="Oval 7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4" name="Oval 7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870" name="Text Box 74"/>
            <p:cNvSpPr txBox="1">
              <a:spLocks noChangeArrowheads="1"/>
            </p:cNvSpPr>
            <p:nvPr/>
          </p:nvSpPr>
          <p:spPr bwMode="auto">
            <a:xfrm>
              <a:off x="1885" y="1100"/>
              <a:ext cx="108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Backbone</a:t>
              </a:r>
            </a:p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ISP</a:t>
              </a:r>
            </a:p>
          </p:txBody>
        </p:sp>
      </p:grpSp>
      <p:grpSp>
        <p:nvGrpSpPr>
          <p:cNvPr id="25607" name="Group 75"/>
          <p:cNvGrpSpPr>
            <a:grpSpLocks/>
          </p:cNvGrpSpPr>
          <p:nvPr/>
        </p:nvGrpSpPr>
        <p:grpSpPr bwMode="auto">
          <a:xfrm>
            <a:off x="5937250" y="3763963"/>
            <a:ext cx="2065338" cy="1135062"/>
            <a:chOff x="144" y="1584"/>
            <a:chExt cx="1584" cy="960"/>
          </a:xfrm>
        </p:grpSpPr>
        <p:sp>
          <p:nvSpPr>
            <p:cNvPr id="25815" name="Line 76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16" name="Line 77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17" name="Line 78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5818" name="Group 79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5819" name="Group 80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5821" name="Group 81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5855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6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7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8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9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0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1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2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3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4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5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6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7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8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5822" name="Picture 9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23" name="Picture 97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24" name="Picture 98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825" name="Group 99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584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7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8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9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0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851" name="Picture 10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52" name="Picture 10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53" name="Picture 10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54" name="Picture 10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26" name="Group 109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5837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8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9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0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1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842" name="Picture 11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43" name="Picture 11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44" name="Picture 11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45" name="Picture 11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27" name="Group 119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582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29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0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1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2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833" name="Picture 12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34" name="Picture 12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35" name="Picture 12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36" name="Picture 12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5820" name="Text Box 129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5608" name="Group 130"/>
          <p:cNvGrpSpPr>
            <a:grpSpLocks/>
          </p:cNvGrpSpPr>
          <p:nvPr/>
        </p:nvGrpSpPr>
        <p:grpSpPr bwMode="auto">
          <a:xfrm>
            <a:off x="3997325" y="4275138"/>
            <a:ext cx="2065338" cy="1135062"/>
            <a:chOff x="144" y="1584"/>
            <a:chExt cx="1584" cy="960"/>
          </a:xfrm>
        </p:grpSpPr>
        <p:sp>
          <p:nvSpPr>
            <p:cNvPr id="25761" name="Line 131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762" name="Line 132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763" name="Line 133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5764" name="Group 134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5765" name="Group 135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5767" name="Group 136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5801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2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3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4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5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6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7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8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9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0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2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3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4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5768" name="Picture 151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769" name="Picture 152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770" name="Picture 15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771" name="Group 154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5792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3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4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5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6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797" name="Picture 16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8" name="Picture 16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9" name="Picture 16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00" name="Picture 16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772" name="Group 164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578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6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7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788" name="Picture 17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9" name="Picture 17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0" name="Picture 17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1" name="Picture 17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773" name="Group 174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5774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5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6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7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8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779" name="Picture 18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0" name="Picture 18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1" name="Picture 18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2" name="Picture 18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5766" name="Text Box 184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5609" name="Group 185"/>
          <p:cNvGrpSpPr>
            <a:grpSpLocks/>
          </p:cNvGrpSpPr>
          <p:nvPr/>
        </p:nvGrpSpPr>
        <p:grpSpPr bwMode="auto">
          <a:xfrm>
            <a:off x="3871913" y="3649663"/>
            <a:ext cx="438150" cy="284162"/>
            <a:chOff x="4282" y="248"/>
            <a:chExt cx="351" cy="165"/>
          </a:xfrm>
        </p:grpSpPr>
        <p:grpSp>
          <p:nvGrpSpPr>
            <p:cNvPr id="25743" name="Group 18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758" name="Rectangle 18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59" name="Oval 18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60" name="Oval 18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44" name="Rectangle 19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45" name="Oval 19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46" name="Oval 19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747" name="Group 19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748" name="Group 19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754" name="Freeform 19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5" name="Freeform 19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6" name="Freeform 19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7" name="Freeform 19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749" name="Group 19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750" name="Freeform 20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1" name="Freeform 20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2" name="Freeform 20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3" name="Freeform 20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0" name="Group 204"/>
          <p:cNvGrpSpPr>
            <a:grpSpLocks/>
          </p:cNvGrpSpPr>
          <p:nvPr/>
        </p:nvGrpSpPr>
        <p:grpSpPr bwMode="auto">
          <a:xfrm>
            <a:off x="4935538" y="3990975"/>
            <a:ext cx="438150" cy="284163"/>
            <a:chOff x="4282" y="248"/>
            <a:chExt cx="351" cy="165"/>
          </a:xfrm>
        </p:grpSpPr>
        <p:grpSp>
          <p:nvGrpSpPr>
            <p:cNvPr id="25725" name="Group 205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740" name="Rectangle 206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41" name="Oval 207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42" name="Oval 208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26" name="Rectangle 209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27" name="Oval 210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28" name="Oval 211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729" name="Group 212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730" name="Group 213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736" name="Freeform 21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7" name="Freeform 21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8" name="Freeform 21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9" name="Freeform 21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731" name="Group 218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732" name="Freeform 21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3" name="Freeform 22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4" name="Freeform 22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5" name="Freeform 22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1" name="Group 223"/>
          <p:cNvGrpSpPr>
            <a:grpSpLocks/>
          </p:cNvGrpSpPr>
          <p:nvPr/>
        </p:nvGrpSpPr>
        <p:grpSpPr bwMode="auto">
          <a:xfrm>
            <a:off x="6249988" y="3706813"/>
            <a:ext cx="438150" cy="284162"/>
            <a:chOff x="4282" y="248"/>
            <a:chExt cx="351" cy="165"/>
          </a:xfrm>
        </p:grpSpPr>
        <p:grpSp>
          <p:nvGrpSpPr>
            <p:cNvPr id="25707" name="Group 224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722" name="Rectangle 225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23" name="Oval 226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24" name="Oval 227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08" name="Rectangle 228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09" name="Oval 229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10" name="Oval 230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711" name="Group 231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712" name="Group 232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718" name="Freeform 233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9" name="Freeform 23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20" name="Freeform 235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21" name="Freeform 23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713" name="Group 237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714" name="Freeform 238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5" name="Freeform 23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6" name="Freeform 240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7" name="Freeform 24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2" name="Group 242"/>
          <p:cNvGrpSpPr>
            <a:grpSpLocks/>
          </p:cNvGrpSpPr>
          <p:nvPr/>
        </p:nvGrpSpPr>
        <p:grpSpPr bwMode="auto">
          <a:xfrm>
            <a:off x="3059113" y="2684463"/>
            <a:ext cx="1000125" cy="568325"/>
            <a:chOff x="960" y="1440"/>
            <a:chExt cx="768" cy="480"/>
          </a:xfrm>
        </p:grpSpPr>
        <p:grpSp>
          <p:nvGrpSpPr>
            <p:cNvPr id="25691" name="Group 243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5693" name="Oval 24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4" name="Oval 245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5" name="Oval 246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6" name="Oval 247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7" name="Oval 24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8" name="Oval 249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9" name="Oval 250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0" name="Oval 251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1" name="Oval 25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2" name="Oval 253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3" name="Oval 254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4" name="Oval 255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5" name="Oval 25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6" name="Oval 257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692" name="Text Box 258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5613" name="Group 259"/>
          <p:cNvGrpSpPr>
            <a:grpSpLocks/>
          </p:cNvGrpSpPr>
          <p:nvPr/>
        </p:nvGrpSpPr>
        <p:grpSpPr bwMode="auto">
          <a:xfrm>
            <a:off x="3935413" y="3025775"/>
            <a:ext cx="436562" cy="284163"/>
            <a:chOff x="4282" y="248"/>
            <a:chExt cx="351" cy="165"/>
          </a:xfrm>
        </p:grpSpPr>
        <p:grpSp>
          <p:nvGrpSpPr>
            <p:cNvPr id="25673" name="Group 260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688" name="Rectangle 261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89" name="Oval 262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90" name="Oval 263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674" name="Rectangle 264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75" name="Oval 265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76" name="Oval 266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677" name="Group 267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678" name="Group 268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684" name="Freeform 269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5" name="Freeform 270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6" name="Freeform 271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7" name="Freeform 272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679" name="Group 273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680" name="Freeform 274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1" name="Freeform 275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2" name="Freeform 276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3" name="Freeform 277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4" name="Group 278"/>
          <p:cNvGrpSpPr>
            <a:grpSpLocks/>
          </p:cNvGrpSpPr>
          <p:nvPr/>
        </p:nvGrpSpPr>
        <p:grpSpPr bwMode="auto">
          <a:xfrm>
            <a:off x="6062663" y="2514600"/>
            <a:ext cx="1001712" cy="568325"/>
            <a:chOff x="960" y="1440"/>
            <a:chExt cx="768" cy="480"/>
          </a:xfrm>
        </p:grpSpPr>
        <p:grpSp>
          <p:nvGrpSpPr>
            <p:cNvPr id="25657" name="Group 279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5659" name="Oval 28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0" name="Oval 28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1" name="Oval 28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2" name="Oval 28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3" name="Oval 28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4" name="Oval 28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5" name="Oval 28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6" name="Oval 28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7" name="Oval 2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8" name="Oval 28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9" name="Oval 29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70" name="Oval 29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71" name="Oval 29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72" name="Oval 29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658" name="Text Box 294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5615" name="Group 295"/>
          <p:cNvGrpSpPr>
            <a:grpSpLocks/>
          </p:cNvGrpSpPr>
          <p:nvPr/>
        </p:nvGrpSpPr>
        <p:grpSpPr bwMode="auto">
          <a:xfrm>
            <a:off x="5875338" y="2911475"/>
            <a:ext cx="436562" cy="284163"/>
            <a:chOff x="4282" y="248"/>
            <a:chExt cx="351" cy="165"/>
          </a:xfrm>
        </p:grpSpPr>
        <p:grpSp>
          <p:nvGrpSpPr>
            <p:cNvPr id="25639" name="Group 29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654" name="Rectangle 29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55" name="Oval 29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56" name="Oval 29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640" name="Rectangle 30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41" name="Oval 30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42" name="Oval 30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643" name="Group 30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644" name="Group 30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650" name="Freeform 30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51" name="Freeform 30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52" name="Freeform 30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53" name="Freeform 30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645" name="Group 30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646" name="Freeform 31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47" name="Freeform 31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48" name="Freeform 31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49" name="Freeform 31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5616" name="Text Box 314"/>
          <p:cNvSpPr txBox="1">
            <a:spLocks noChangeArrowheads="1"/>
          </p:cNvSpPr>
          <p:nvPr/>
        </p:nvSpPr>
        <p:spPr bwMode="auto">
          <a:xfrm>
            <a:off x="1693863" y="2946400"/>
            <a:ext cx="13382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Broadcast</a:t>
            </a:r>
          </a:p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Center</a:t>
            </a:r>
          </a:p>
        </p:txBody>
      </p:sp>
      <p:pic>
        <p:nvPicPr>
          <p:cNvPr id="25617" name="Picture 3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1181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905000" y="2057400"/>
          <a:ext cx="866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Clip" r:id="rId7" imgW="2095560" imgH="3867120" progId="">
                  <p:embed/>
                </p:oleObj>
              </mc:Choice>
              <mc:Fallback>
                <p:oleObj name="Clip" r:id="rId7" imgW="2095560" imgH="3867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866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77" name="Line 317"/>
          <p:cNvSpPr>
            <a:spLocks noChangeShapeType="1"/>
          </p:cNvSpPr>
          <p:nvPr/>
        </p:nvSpPr>
        <p:spPr bwMode="auto">
          <a:xfrm>
            <a:off x="4114800" y="3124200"/>
            <a:ext cx="990600" cy="9144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78" name="Line 318"/>
          <p:cNvSpPr>
            <a:spLocks noChangeShapeType="1"/>
          </p:cNvSpPr>
          <p:nvPr/>
        </p:nvSpPr>
        <p:spPr bwMode="auto">
          <a:xfrm>
            <a:off x="2819400" y="2743200"/>
            <a:ext cx="1295400" cy="381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79" name="Line 319"/>
          <p:cNvSpPr>
            <a:spLocks noChangeShapeType="1"/>
          </p:cNvSpPr>
          <p:nvPr/>
        </p:nvSpPr>
        <p:spPr bwMode="auto">
          <a:xfrm>
            <a:off x="4114800" y="3124200"/>
            <a:ext cx="0" cy="5334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0" name="Line 320"/>
          <p:cNvSpPr>
            <a:spLocks noChangeShapeType="1"/>
          </p:cNvSpPr>
          <p:nvPr/>
        </p:nvSpPr>
        <p:spPr bwMode="auto">
          <a:xfrm flipH="1">
            <a:off x="4724400" y="4191000"/>
            <a:ext cx="381000" cy="381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1" name="Line 321"/>
          <p:cNvSpPr>
            <a:spLocks noChangeShapeType="1"/>
          </p:cNvSpPr>
          <p:nvPr/>
        </p:nvSpPr>
        <p:spPr bwMode="auto">
          <a:xfrm>
            <a:off x="5105400" y="4191000"/>
            <a:ext cx="0" cy="5334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2" name="Line 322"/>
          <p:cNvSpPr>
            <a:spLocks noChangeShapeType="1"/>
          </p:cNvSpPr>
          <p:nvPr/>
        </p:nvSpPr>
        <p:spPr bwMode="auto">
          <a:xfrm flipH="1">
            <a:off x="3048000" y="3657600"/>
            <a:ext cx="1066800" cy="381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3" name="Line 323"/>
          <p:cNvSpPr>
            <a:spLocks noChangeShapeType="1"/>
          </p:cNvSpPr>
          <p:nvPr/>
        </p:nvSpPr>
        <p:spPr bwMode="auto">
          <a:xfrm>
            <a:off x="6629400" y="3810000"/>
            <a:ext cx="0" cy="3048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5" name="Line 325"/>
          <p:cNvSpPr>
            <a:spLocks noChangeShapeType="1"/>
          </p:cNvSpPr>
          <p:nvPr/>
        </p:nvSpPr>
        <p:spPr bwMode="auto">
          <a:xfrm>
            <a:off x="6629400" y="3810000"/>
            <a:ext cx="914400" cy="4572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6" name="Line 326"/>
          <p:cNvSpPr>
            <a:spLocks noChangeShapeType="1"/>
          </p:cNvSpPr>
          <p:nvPr/>
        </p:nvSpPr>
        <p:spPr bwMode="auto">
          <a:xfrm>
            <a:off x="4114800" y="3124200"/>
            <a:ext cx="2590800" cy="762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5628" name="Oval 327"/>
          <p:cNvSpPr>
            <a:spLocks noChangeArrowheads="1"/>
          </p:cNvSpPr>
          <p:nvPr/>
        </p:nvSpPr>
        <p:spPr bwMode="auto">
          <a:xfrm>
            <a:off x="2209800" y="42672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29" name="Oval 328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0" name="Oval 329"/>
          <p:cNvSpPr>
            <a:spLocks noChangeArrowheads="1"/>
          </p:cNvSpPr>
          <p:nvPr/>
        </p:nvSpPr>
        <p:spPr bwMode="auto">
          <a:xfrm>
            <a:off x="2743200" y="42672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1" name="Oval 330"/>
          <p:cNvSpPr>
            <a:spLocks noChangeArrowheads="1"/>
          </p:cNvSpPr>
          <p:nvPr/>
        </p:nvSpPr>
        <p:spPr bwMode="auto">
          <a:xfrm>
            <a:off x="5943600" y="43434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2" name="Oval 331"/>
          <p:cNvSpPr>
            <a:spLocks noChangeArrowheads="1"/>
          </p:cNvSpPr>
          <p:nvPr/>
        </p:nvSpPr>
        <p:spPr bwMode="auto">
          <a:xfrm>
            <a:off x="4419600" y="51816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3" name="Oval 332"/>
          <p:cNvSpPr>
            <a:spLocks noChangeArrowheads="1"/>
          </p:cNvSpPr>
          <p:nvPr/>
        </p:nvSpPr>
        <p:spPr bwMode="auto">
          <a:xfrm>
            <a:off x="4876800" y="51816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4" name="Oval 333"/>
          <p:cNvSpPr>
            <a:spLocks noChangeArrowheads="1"/>
          </p:cNvSpPr>
          <p:nvPr/>
        </p:nvSpPr>
        <p:spPr bwMode="auto">
          <a:xfrm>
            <a:off x="4572000" y="48768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5" name="Oval 334"/>
          <p:cNvSpPr>
            <a:spLocks noChangeArrowheads="1"/>
          </p:cNvSpPr>
          <p:nvPr/>
        </p:nvSpPr>
        <p:spPr bwMode="auto">
          <a:xfrm>
            <a:off x="4191000" y="48768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23695" name="Text Box 335"/>
          <p:cNvSpPr txBox="1">
            <a:spLocks noChangeArrowheads="1"/>
          </p:cNvSpPr>
          <p:nvPr/>
        </p:nvSpPr>
        <p:spPr bwMode="auto">
          <a:xfrm>
            <a:off x="3119438" y="1295400"/>
            <a:ext cx="60182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 data at routers</a:t>
            </a:r>
          </a:p>
          <a:p>
            <a:pPr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 most one copy of a data packet per link</a:t>
            </a:r>
          </a:p>
        </p:txBody>
      </p:sp>
      <p:sp>
        <p:nvSpPr>
          <p:cNvPr id="1423697" name="Text Box 337"/>
          <p:cNvSpPr txBox="1">
            <a:spLocks noChangeArrowheads="1"/>
          </p:cNvSpPr>
          <p:nvPr/>
        </p:nvSpPr>
        <p:spPr bwMode="auto">
          <a:xfrm>
            <a:off x="6172200" y="5029200"/>
            <a:ext cx="320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sz="18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LANs implement link layer multicast by broadcasting</a:t>
            </a:r>
          </a:p>
        </p:txBody>
      </p:sp>
      <p:sp>
        <p:nvSpPr>
          <p:cNvPr id="1423698" name="Text Box 338"/>
          <p:cNvSpPr txBox="1">
            <a:spLocks noChangeArrowheads="1"/>
          </p:cNvSpPr>
          <p:nvPr/>
        </p:nvSpPr>
        <p:spPr bwMode="auto">
          <a:xfrm>
            <a:off x="381000" y="5646738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Routers keep track of groups in real-time</a:t>
            </a:r>
          </a:p>
          <a:p>
            <a:pPr algn="l">
              <a:buFontTx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Routers compute trees and forward packets along </a:t>
            </a:r>
            <a:r>
              <a:rPr lang="en-US" sz="2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them</a:t>
            </a:r>
          </a:p>
          <a:p>
            <a:pPr algn="l">
              <a:buFontTx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  <a:latin typeface="+mn-lt"/>
                <a:ea typeface="+mn-ea"/>
              </a:rPr>
              <a:t>Multicast: single sent packet delivered to many </a:t>
            </a:r>
            <a:r>
              <a:rPr lang="en-US" sz="2400" dirty="0" err="1" smtClean="0">
                <a:solidFill>
                  <a:schemeClr val="tx2"/>
                </a:solidFill>
                <a:latin typeface="+mn-lt"/>
                <a:ea typeface="+mn-ea"/>
              </a:rPr>
              <a:t>dests</a:t>
            </a:r>
            <a:endParaRPr lang="en-US" sz="24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37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77" grpId="0" animBg="1"/>
      <p:bldP spid="1423678" grpId="0" animBg="1"/>
      <p:bldP spid="1423679" grpId="0" animBg="1"/>
      <p:bldP spid="1423680" grpId="0" animBg="1"/>
      <p:bldP spid="1423681" grpId="0" animBg="1"/>
      <p:bldP spid="1423682" grpId="0" animBg="1"/>
      <p:bldP spid="1423683" grpId="0" animBg="1"/>
      <p:bldP spid="1423685" grpId="0" animBg="1"/>
      <p:bldP spid="1423686" grpId="0" animBg="1"/>
      <p:bldP spid="1423695" grpId="0"/>
      <p:bldP spid="1423697" grpId="0"/>
      <p:bldP spid="142369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852F6B-FCEA-F340-9AB1-2CE90D6CB7B9}" type="slidenum">
              <a:rPr lang="en-US" sz="1400" b="0">
                <a:latin typeface="Times New Roman" charset="0"/>
              </a:rPr>
              <a:pPr eaLnBrk="1" hangingPunct="1"/>
              <a:t>58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Service Model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832225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Receivers join multicast group </a:t>
            </a:r>
            <a:r>
              <a:rPr lang="en-US" dirty="0" smtClean="0">
                <a:latin typeface="Arial" charset="0"/>
                <a:cs typeface="Arial" charset="0"/>
              </a:rPr>
              <a:t>with address </a:t>
            </a:r>
            <a:r>
              <a:rPr lang="en-US" dirty="0">
                <a:latin typeface="Arial" charset="0"/>
                <a:cs typeface="Arial" charset="0"/>
              </a:rPr>
              <a:t>G</a:t>
            </a:r>
          </a:p>
          <a:p>
            <a:r>
              <a:rPr lang="en-US" dirty="0">
                <a:latin typeface="Arial" charset="0"/>
                <a:cs typeface="Arial" charset="0"/>
              </a:rPr>
              <a:t>Sender(s) send data to address G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 routes data to each of the </a:t>
            </a:r>
            <a:r>
              <a:rPr lang="en-US" dirty="0" smtClean="0">
                <a:latin typeface="Arial" charset="0"/>
                <a:cs typeface="Arial" charset="0"/>
              </a:rPr>
              <a:t>receivers</a:t>
            </a:r>
            <a:endParaRPr lang="en-US" sz="200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ulticast both delivery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rendezvous mechanism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Senders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know list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receivers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latter 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often more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important than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former</a:t>
            </a:r>
            <a:endParaRPr lang="en-US" b="1" i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4224338" y="1622425"/>
            <a:ext cx="1393825" cy="1936750"/>
            <a:chOff x="4437" y="1372"/>
            <a:chExt cx="878" cy="1220"/>
          </a:xfrm>
        </p:grpSpPr>
        <p:sp>
          <p:nvSpPr>
            <p:cNvPr id="27675" name="Line 84"/>
            <p:cNvSpPr>
              <a:spLocks noChangeShapeType="1"/>
            </p:cNvSpPr>
            <p:nvPr/>
          </p:nvSpPr>
          <p:spPr bwMode="auto">
            <a:xfrm flipH="1">
              <a:off x="4512" y="1872"/>
              <a:ext cx="67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6" name="Text Box 87"/>
            <p:cNvSpPr txBox="1">
              <a:spLocks noChangeArrowheads="1"/>
            </p:cNvSpPr>
            <p:nvPr/>
          </p:nvSpPr>
          <p:spPr bwMode="auto">
            <a:xfrm rot="20904212">
              <a:off x="4437" y="1708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0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  <p:sp>
          <p:nvSpPr>
            <p:cNvPr id="27677" name="Line 85"/>
            <p:cNvSpPr>
              <a:spLocks noChangeShapeType="1"/>
            </p:cNvSpPr>
            <p:nvPr/>
          </p:nvSpPr>
          <p:spPr bwMode="auto">
            <a:xfrm flipH="1">
              <a:off x="4464" y="1536"/>
              <a:ext cx="720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8" name="Text Box 88"/>
            <p:cNvSpPr txBox="1">
              <a:spLocks noChangeArrowheads="1"/>
            </p:cNvSpPr>
            <p:nvPr/>
          </p:nvSpPr>
          <p:spPr bwMode="auto">
            <a:xfrm rot="20623587">
              <a:off x="4437" y="1372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1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  <p:sp>
          <p:nvSpPr>
            <p:cNvPr id="27679" name="Line 86"/>
            <p:cNvSpPr>
              <a:spLocks noChangeShapeType="1"/>
            </p:cNvSpPr>
            <p:nvPr/>
          </p:nvSpPr>
          <p:spPr bwMode="auto">
            <a:xfrm flipH="1" flipV="1">
              <a:off x="4464" y="2208"/>
              <a:ext cx="672" cy="3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80" name="Text Box 89"/>
            <p:cNvSpPr txBox="1">
              <a:spLocks noChangeArrowheads="1"/>
            </p:cNvSpPr>
            <p:nvPr/>
          </p:nvSpPr>
          <p:spPr bwMode="auto">
            <a:xfrm rot="1738412">
              <a:off x="4476" y="2188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n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</p:grpSp>
      <p:sp>
        <p:nvSpPr>
          <p:cNvPr id="27654" name="Oval 153"/>
          <p:cNvSpPr>
            <a:spLocks noChangeArrowheads="1"/>
          </p:cNvSpPr>
          <p:nvPr/>
        </p:nvSpPr>
        <p:spPr bwMode="auto">
          <a:xfrm>
            <a:off x="1981200" y="2263775"/>
            <a:ext cx="381000" cy="381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5" name="Text Box 154"/>
          <p:cNvSpPr txBox="1">
            <a:spLocks noChangeArrowheads="1"/>
          </p:cNvSpPr>
          <p:nvPr/>
        </p:nvSpPr>
        <p:spPr bwMode="auto">
          <a:xfrm>
            <a:off x="2008188" y="2263775"/>
            <a:ext cx="354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</a:t>
            </a:r>
          </a:p>
        </p:txBody>
      </p:sp>
      <p:sp>
        <p:nvSpPr>
          <p:cNvPr id="27656" name="Oval 155"/>
          <p:cNvSpPr>
            <a:spLocks noChangeArrowheads="1"/>
          </p:cNvSpPr>
          <p:nvPr/>
        </p:nvSpPr>
        <p:spPr bwMode="auto">
          <a:xfrm>
            <a:off x="5414963" y="1600200"/>
            <a:ext cx="458787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7" name="Text Box 156"/>
          <p:cNvSpPr txBox="1">
            <a:spLocks noChangeArrowheads="1"/>
          </p:cNvSpPr>
          <p:nvPr/>
        </p:nvSpPr>
        <p:spPr bwMode="auto">
          <a:xfrm>
            <a:off x="5403850" y="1600200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0</a:t>
            </a:r>
          </a:p>
        </p:txBody>
      </p:sp>
      <p:sp>
        <p:nvSpPr>
          <p:cNvPr id="27658" name="Oval 157"/>
          <p:cNvSpPr>
            <a:spLocks noChangeArrowheads="1"/>
          </p:cNvSpPr>
          <p:nvPr/>
        </p:nvSpPr>
        <p:spPr bwMode="auto">
          <a:xfrm>
            <a:off x="5416550" y="2133600"/>
            <a:ext cx="458788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9" name="Text Box 158"/>
          <p:cNvSpPr txBox="1">
            <a:spLocks noChangeArrowheads="1"/>
          </p:cNvSpPr>
          <p:nvPr/>
        </p:nvSpPr>
        <p:spPr bwMode="auto">
          <a:xfrm>
            <a:off x="5403850" y="2133600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1</a:t>
            </a:r>
          </a:p>
        </p:txBody>
      </p:sp>
      <p:sp>
        <p:nvSpPr>
          <p:cNvPr id="27660" name="Text Box 159"/>
          <p:cNvSpPr txBox="1">
            <a:spLocks noChangeArrowheads="1"/>
          </p:cNvSpPr>
          <p:nvPr/>
        </p:nvSpPr>
        <p:spPr bwMode="auto">
          <a:xfrm>
            <a:off x="5475288" y="2590800"/>
            <a:ext cx="254000" cy="1012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7661" name="Oval 160"/>
          <p:cNvSpPr>
            <a:spLocks noChangeArrowheads="1"/>
          </p:cNvSpPr>
          <p:nvPr/>
        </p:nvSpPr>
        <p:spPr bwMode="auto">
          <a:xfrm>
            <a:off x="5414963" y="3352800"/>
            <a:ext cx="458787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80"/>
          <p:cNvGrpSpPr>
            <a:grpSpLocks/>
          </p:cNvGrpSpPr>
          <p:nvPr/>
        </p:nvGrpSpPr>
        <p:grpSpPr bwMode="auto">
          <a:xfrm>
            <a:off x="2338388" y="1622425"/>
            <a:ext cx="3125787" cy="1854200"/>
            <a:chOff x="3249" y="1376"/>
            <a:chExt cx="1969" cy="1168"/>
          </a:xfrm>
        </p:grpSpPr>
        <p:sp>
          <p:nvSpPr>
            <p:cNvPr id="27672" name="Text Box 175"/>
            <p:cNvSpPr txBox="1">
              <a:spLocks noChangeArrowheads="1"/>
            </p:cNvSpPr>
            <p:nvPr/>
          </p:nvSpPr>
          <p:spPr bwMode="auto">
            <a:xfrm rot="1460542">
              <a:off x="4483" y="2174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grpSp>
          <p:nvGrpSpPr>
            <p:cNvPr id="27667" name="Group 164"/>
            <p:cNvGrpSpPr>
              <a:grpSpLocks/>
            </p:cNvGrpSpPr>
            <p:nvPr/>
          </p:nvGrpSpPr>
          <p:grpSpPr bwMode="auto">
            <a:xfrm>
              <a:off x="3249" y="1650"/>
              <a:ext cx="735" cy="270"/>
              <a:chOff x="801" y="1410"/>
              <a:chExt cx="735" cy="270"/>
            </a:xfrm>
          </p:grpSpPr>
          <p:sp>
            <p:nvSpPr>
              <p:cNvPr id="27673" name="Line 165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62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lIns="90488" tIns="44450" rIns="90488" bIns="44450"/>
              <a:lstStyle/>
              <a:p>
                <a:pPr>
                  <a:defRPr/>
                </a:pPr>
                <a:endParaRPr lang="en-US" b="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674" name="Text Box 166"/>
              <p:cNvSpPr txBox="1">
                <a:spLocks noChangeArrowheads="1"/>
              </p:cNvSpPr>
              <p:nvPr/>
            </p:nvSpPr>
            <p:spPr bwMode="auto">
              <a:xfrm>
                <a:off x="801" y="1410"/>
                <a:ext cx="735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0" dirty="0">
                    <a:latin typeface="+mn-lt"/>
                    <a:ea typeface="+mn-ea"/>
                    <a:cs typeface="+mn-cs"/>
                  </a:rPr>
                  <a:t>[G, data]</a:t>
                </a:r>
              </a:p>
            </p:txBody>
          </p:sp>
        </p:grpSp>
        <p:sp>
          <p:nvSpPr>
            <p:cNvPr id="4" name="Line 170"/>
            <p:cNvSpPr>
              <a:spLocks noChangeShapeType="1"/>
            </p:cNvSpPr>
            <p:nvPr/>
          </p:nvSpPr>
          <p:spPr bwMode="auto">
            <a:xfrm flipV="1">
              <a:off x="4512" y="1536"/>
              <a:ext cx="67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68" name="Text Box 171"/>
            <p:cNvSpPr txBox="1">
              <a:spLocks noChangeArrowheads="1"/>
            </p:cNvSpPr>
            <p:nvPr/>
          </p:nvSpPr>
          <p:spPr bwMode="auto">
            <a:xfrm rot="20870869">
              <a:off x="4400" y="1376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sp>
          <p:nvSpPr>
            <p:cNvPr id="27669" name="Line 172"/>
            <p:cNvSpPr>
              <a:spLocks noChangeShapeType="1"/>
            </p:cNvSpPr>
            <p:nvPr/>
          </p:nvSpPr>
          <p:spPr bwMode="auto">
            <a:xfrm flipV="1">
              <a:off x="4608" y="1872"/>
              <a:ext cx="52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0" name="Text Box 173"/>
            <p:cNvSpPr txBox="1">
              <a:spLocks noChangeArrowheads="1"/>
            </p:cNvSpPr>
            <p:nvPr/>
          </p:nvSpPr>
          <p:spPr bwMode="auto">
            <a:xfrm rot="24041">
              <a:off x="4448" y="1612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sp>
          <p:nvSpPr>
            <p:cNvPr id="27671" name="Line 174"/>
            <p:cNvSpPr>
              <a:spLocks noChangeShapeType="1"/>
            </p:cNvSpPr>
            <p:nvPr/>
          </p:nvSpPr>
          <p:spPr bwMode="auto">
            <a:xfrm>
              <a:off x="4512" y="2256"/>
              <a:ext cx="624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663" name="Freeform 176"/>
          <p:cNvSpPr>
            <a:spLocks/>
          </p:cNvSpPr>
          <p:nvPr/>
        </p:nvSpPr>
        <p:spPr bwMode="auto">
          <a:xfrm>
            <a:off x="3505200" y="1882775"/>
            <a:ext cx="838200" cy="1295400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64" name="Text Box 178"/>
          <p:cNvSpPr txBox="1">
            <a:spLocks noChangeArrowheads="1"/>
          </p:cNvSpPr>
          <p:nvPr/>
        </p:nvSpPr>
        <p:spPr bwMode="auto">
          <a:xfrm>
            <a:off x="5486400" y="3336925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n</a:t>
            </a:r>
          </a:p>
        </p:txBody>
      </p:sp>
      <p:sp>
        <p:nvSpPr>
          <p:cNvPr id="27665" name="Text Box 179"/>
          <p:cNvSpPr txBox="1">
            <a:spLocks noChangeArrowheads="1"/>
          </p:cNvSpPr>
          <p:nvPr/>
        </p:nvSpPr>
        <p:spPr bwMode="auto">
          <a:xfrm>
            <a:off x="3544888" y="2325688"/>
            <a:ext cx="5953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9589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about </a:t>
            </a:r>
            <a:r>
              <a:rPr lang="en-US" b="1" i="1" dirty="0" smtClean="0"/>
              <a:t>how</a:t>
            </a:r>
            <a:r>
              <a:rPr lang="en-US" dirty="0" smtClean="0"/>
              <a:t>, but about </a:t>
            </a:r>
            <a:r>
              <a:rPr lang="en-US" b="1" i="1" dirty="0" smtClean="0"/>
              <a:t>what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iteration actually sends same basic request: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What is the A record for </a:t>
            </a:r>
            <a:r>
              <a:rPr lang="en-US" i="1" dirty="0" smtClean="0">
                <a:hlinkClick r:id="rId2"/>
              </a:rPr>
              <a:t>www.nyu.edu</a:t>
            </a:r>
            <a:endParaRPr lang="en-US" i="1" dirty="0" smtClean="0"/>
          </a:p>
          <a:p>
            <a:pPr lvl="3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the slides shows is what to expect in the response, not what the basic request asks for</a:t>
            </a:r>
          </a:p>
          <a:p>
            <a:pPr lvl="1"/>
            <a:r>
              <a:rPr lang="en-US" dirty="0" smtClean="0"/>
              <a:t>i.e., Root typically only knows where .</a:t>
            </a:r>
            <a:r>
              <a:rPr lang="en-US" dirty="0" err="1" smtClean="0"/>
              <a:t>edu</a:t>
            </a:r>
            <a:r>
              <a:rPr lang="en-US" dirty="0" smtClean="0"/>
              <a:t> is</a:t>
            </a:r>
            <a:r>
              <a:rPr lang="is-IS" dirty="0" smtClean="0"/>
              <a:t>…</a:t>
            </a:r>
          </a:p>
          <a:p>
            <a:pPr lvl="4"/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and Layering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Multicast can be implemented at different layers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ink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e.g. Ethernet multicast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etwork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e.g. IP multicast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pplication layer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e.g. End system multicast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Each layer has advantages and disadvantages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Link: easy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implement,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limited scope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IP: global scope, efficient, but hard to deploy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Application: less efficient, easier to deploy [not covered]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BFD16F-9C48-454C-8A87-D13D31ECAA94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Implementation Issues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is join implemented?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is send implemented?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much state is kept and who keeps it?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2EE6AD-783A-8B42-B978-45B27F50FCEB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Layer Multicast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Join group at multicast address </a:t>
            </a: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NIC = Network Interface Card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NIC normally only listens for packets sent to unicast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MAC address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 and broadcast address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ff:ff:ff:ff:ff:ff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After being instructed to join group G, NIC also listens for packets sent to multicast address G</a:t>
            </a:r>
          </a:p>
          <a:p>
            <a:r>
              <a:rPr lang="en-US" dirty="0">
                <a:latin typeface="Arial" charset="0"/>
                <a:cs typeface="Arial" charset="0"/>
              </a:rPr>
              <a:t>Send to group 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Packet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treated like a broadcast packet, sent everywhere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Scalability: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State: Only host NICs keep state about who has joined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Requires broadcast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over subnet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Limitation: just over single </a:t>
            </a:r>
            <a:r>
              <a:rPr lang="en-US" dirty="0" smtClean="0">
                <a:latin typeface="Arial" charset="0"/>
                <a:cs typeface="Arial" charset="0"/>
              </a:rPr>
              <a:t>subnet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E85A7E-9E88-6C41-9DB5-FE811CA2C1FE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Network Layer (IP) Multicast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Performs inter-network multicast routing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Relies on link layer multicast for intra-network routing</a:t>
            </a:r>
          </a:p>
          <a:p>
            <a:r>
              <a:rPr lang="en-US" dirty="0">
                <a:latin typeface="Arial" charset="0"/>
                <a:cs typeface="Arial" charset="0"/>
              </a:rPr>
              <a:t>Portion of IP address space reserved for multicast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28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addresses for entire Internet</a:t>
            </a:r>
            <a:endParaRPr lang="en-US" baseline="30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Open group membership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Anyone can join (sends IGMP message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Internet Group Management Protocol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Privacy preserved at application layer (encryption)</a:t>
            </a:r>
          </a:p>
          <a:p>
            <a:r>
              <a:rPr lang="en-US" dirty="0">
                <a:latin typeface="Arial" charset="0"/>
                <a:cs typeface="Arial" charset="0"/>
              </a:rPr>
              <a:t>Anyone can send to group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nonmembers (mistake!)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CDEA1F-D9E2-2A47-BC74-22BA9652F508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Design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Requirements:</a:t>
            </a:r>
            <a:endParaRPr lang="en-US" dirty="0"/>
          </a:p>
          <a:p>
            <a:r>
              <a:rPr lang="en-US" dirty="0" smtClean="0"/>
              <a:t>Receivers join group G (using IGMP message)</a:t>
            </a:r>
          </a:p>
          <a:p>
            <a:pPr lvl="1"/>
            <a:r>
              <a:rPr lang="en-US" dirty="0" smtClean="0"/>
              <a:t>Internet Group Management Protocol</a:t>
            </a:r>
          </a:p>
          <a:p>
            <a:r>
              <a:rPr lang="en-US" dirty="0" smtClean="0"/>
              <a:t>Senders send packet to destination G</a:t>
            </a:r>
          </a:p>
          <a:p>
            <a:pPr lvl="1"/>
            <a:r>
              <a:rPr lang="en-US" dirty="0" smtClean="0"/>
              <a:t>With no knowledge of who the receivers are</a:t>
            </a:r>
          </a:p>
          <a:p>
            <a:r>
              <a:rPr lang="en-US" u="sng" dirty="0" smtClean="0"/>
              <a:t>Intradomain</a:t>
            </a:r>
            <a:r>
              <a:rPr lang="en-US" dirty="0" smtClean="0"/>
              <a:t> network routes packets to all receivers</a:t>
            </a:r>
          </a:p>
          <a:p>
            <a:pPr lvl="1"/>
            <a:r>
              <a:rPr lang="en-US" dirty="0" smtClean="0"/>
              <a:t>All the responsibility placed on the network</a:t>
            </a:r>
          </a:p>
          <a:p>
            <a:r>
              <a:rPr lang="en-US" dirty="0" smtClean="0"/>
              <a:t>Must be much more efficient than flooding</a:t>
            </a:r>
          </a:p>
          <a:p>
            <a:r>
              <a:rPr lang="en-US" dirty="0" smtClean="0"/>
              <a:t>Need not deal with groups across multiple domains</a:t>
            </a:r>
          </a:p>
          <a:p>
            <a:endParaRPr lang="en-US" dirty="0"/>
          </a:p>
          <a:p>
            <a:r>
              <a:rPr lang="en-US" dirty="0" smtClean="0"/>
              <a:t>Talk to your friends.  3 minutes.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IP Multicast Routing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Intra-</a:t>
            </a:r>
            <a:r>
              <a:rPr lang="en-US" dirty="0" smtClean="0">
                <a:latin typeface="Arial" charset="0"/>
                <a:cs typeface="Arial" charset="0"/>
              </a:rPr>
              <a:t>domain (know the basics here)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Source Specific Tree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Distance Vector Multicast Routing Protocol (DVRMP)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Shared Tree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Core Based Tree (CBT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Single-Sender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SSM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Inter-domain [not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covered]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Very difficult</a:t>
            </a:r>
            <a:r>
              <a:rPr lang="is-I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…..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BBDEB-80A0-DE41-93B9-0D7BCFED8B9D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5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(Headings)" charset="0"/>
                <a:ea typeface="ＭＳ Ｐゴシック" charset="0"/>
                <a:cs typeface="Arial (Headings)" charset="0"/>
              </a:rPr>
              <a:t>Distance Vector Multicast Routing Protocol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Elegant extension to DV routing</a:t>
            </a:r>
          </a:p>
          <a:p>
            <a:pPr marL="3111500" lvl="8" indent="0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Will cover two main steps </a:t>
            </a:r>
            <a:r>
              <a:rPr lang="en-US" dirty="0">
                <a:latin typeface="Arial" charset="0"/>
                <a:cs typeface="Arial" charset="0"/>
              </a:rPr>
              <a:t>in </a:t>
            </a:r>
            <a:r>
              <a:rPr lang="en-US" dirty="0" smtClean="0">
                <a:latin typeface="Arial" charset="0"/>
                <a:cs typeface="Arial" charset="0"/>
              </a:rPr>
              <a:t>DVRMP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Reverse Path Flooding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Truncation (pruning)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Discussion is drastically oversimplified!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93ECDF-180E-EE4F-BD79-F747E277FB74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flooding packets along a tree</a:t>
            </a:r>
          </a:p>
          <a:p>
            <a:pPr lvl="1"/>
            <a:r>
              <a:rPr lang="en-US" dirty="0" smtClean="0"/>
              <a:t>Flooding in the Internet requires some thought</a:t>
            </a:r>
          </a:p>
          <a:p>
            <a:pPr lvl="1"/>
            <a:r>
              <a:rPr lang="en-US" dirty="0" smtClean="0"/>
              <a:t>In particular, how do you flood without loops?</a:t>
            </a:r>
          </a:p>
          <a:p>
            <a:pPr lvl="1"/>
            <a:endParaRPr lang="en-US" dirty="0"/>
          </a:p>
          <a:p>
            <a:r>
              <a:rPr lang="en-US" dirty="0" smtClean="0"/>
              <a:t>Prune portions of tree that don’t have members</a:t>
            </a:r>
          </a:p>
          <a:p>
            <a:pPr lvl="1"/>
            <a:r>
              <a:rPr lang="en-US" dirty="0" smtClean="0"/>
              <a:t>So only the first few packets of a multicast flow wasted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tree from a source to all destinations</a:t>
            </a:r>
          </a:p>
          <a:p>
            <a:pPr lvl="1"/>
            <a:r>
              <a:rPr lang="en-US" dirty="0" smtClean="0"/>
              <a:t>This is done by using the </a:t>
            </a:r>
            <a:r>
              <a:rPr lang="en-US" b="1" i="1" dirty="0" smtClean="0"/>
              <a:t>reverse-paths</a:t>
            </a:r>
            <a:r>
              <a:rPr lang="en-US" dirty="0" smtClean="0"/>
              <a:t> from all destinations to the source</a:t>
            </a:r>
          </a:p>
          <a:p>
            <a:pPr lvl="1"/>
            <a:r>
              <a:rPr lang="en-US" dirty="0" smtClean="0"/>
              <a:t>That is, packets from multicast source S follows paths that unicast routing would take from each D </a:t>
            </a:r>
            <a:r>
              <a:rPr lang="en-US" b="1" i="1" dirty="0" smtClean="0"/>
              <a:t>to </a:t>
            </a:r>
            <a:r>
              <a:rPr lang="en-US" dirty="0" smtClean="0"/>
              <a:t>S.</a:t>
            </a:r>
          </a:p>
          <a:p>
            <a:pPr lvl="4"/>
            <a:endParaRPr lang="en-US" dirty="0"/>
          </a:p>
          <a:p>
            <a:r>
              <a:rPr lang="en-US" dirty="0" smtClean="0"/>
              <a:t>Why reverse paths?</a:t>
            </a:r>
          </a:p>
          <a:p>
            <a:pPr lvl="1"/>
            <a:r>
              <a:rPr lang="en-US" dirty="0" smtClean="0"/>
              <a:t>Forward paths from source to all destinations not guaranteed to be a tree  </a:t>
            </a:r>
            <a:r>
              <a:rPr lang="en-US" b="1" i="1" dirty="0" smtClean="0"/>
              <a:t>(why?)</a:t>
            </a:r>
          </a:p>
          <a:p>
            <a:pPr lvl="1"/>
            <a:r>
              <a:rPr lang="en-US" dirty="0" smtClean="0"/>
              <a:t>Reverse paths are set of paths from all destinations to source, and this must be a tree (for </a:t>
            </a:r>
            <a:r>
              <a:rPr lang="en-US" dirty="0" err="1" smtClean="0"/>
              <a:t>dest</a:t>
            </a:r>
            <a:r>
              <a:rPr lang="en-US" dirty="0" smtClean="0"/>
              <a:t>-based routing)</a:t>
            </a:r>
          </a:p>
          <a:p>
            <a:pPr lvl="4"/>
            <a:endParaRPr lang="en-US" dirty="0"/>
          </a:p>
          <a:p>
            <a:r>
              <a:rPr lang="en-US" dirty="0">
                <a:latin typeface="Arial" charset="0"/>
                <a:cs typeface="Arial" charset="0"/>
              </a:rPr>
              <a:t>Packets sent along </a:t>
            </a:r>
            <a:r>
              <a:rPr lang="en-US" dirty="0" smtClean="0">
                <a:latin typeface="Arial" charset="0"/>
                <a:cs typeface="Arial" charset="0"/>
              </a:rPr>
              <a:t>tree (copied </a:t>
            </a:r>
            <a:r>
              <a:rPr lang="en-US" dirty="0">
                <a:latin typeface="Arial" charset="0"/>
                <a:cs typeface="Arial" charset="0"/>
              </a:rPr>
              <a:t>when </a:t>
            </a:r>
            <a:r>
              <a:rPr lang="en-US" dirty="0" smtClean="0">
                <a:latin typeface="Arial" charset="0"/>
                <a:cs typeface="Arial" charset="0"/>
              </a:rPr>
              <a:t>tree splits)</a:t>
            </a:r>
            <a:r>
              <a:rPr lang="en-US" dirty="0">
                <a:latin typeface="Arial" charset="0"/>
                <a:cs typeface="Arial" charset="0"/>
              </a:rPr>
              <a:t>	</a:t>
            </a:r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/>
              <a:t>About what we want to do</a:t>
            </a:r>
            <a:r>
              <a:rPr lang="is-IS" b="1" i="1" dirty="0" smtClean="0"/>
              <a:t>…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3" name="Shape 1253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5" name="Shape 1255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6" name="Shape 1256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0" name="Shape 1260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1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4" name="Shape 1264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268" name="Shape 1268"/>
          <p:cNvSpPr/>
          <p:nvPr/>
        </p:nvSpPr>
        <p:spPr>
          <a:xfrm>
            <a:off x="7715250" y="504527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9" name="Shape 1269"/>
          <p:cNvSpPr/>
          <p:nvPr/>
        </p:nvSpPr>
        <p:spPr>
          <a:xfrm flipH="1">
            <a:off x="1572936" y="3598877"/>
            <a:ext cx="5297647" cy="44042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0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1" name="Shape 1271"/>
          <p:cNvSpPr/>
          <p:nvPr/>
        </p:nvSpPr>
        <p:spPr>
          <a:xfrm flipV="1">
            <a:off x="1547768" y="3734052"/>
            <a:ext cx="5288719" cy="4436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2" name="Shape 1272"/>
          <p:cNvSpPr/>
          <p:nvPr/>
        </p:nvSpPr>
        <p:spPr>
          <a:xfrm flipH="1" flipV="1">
            <a:off x="1547768" y="4278385"/>
            <a:ext cx="6165910" cy="7927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1472268" y="4404220"/>
            <a:ext cx="6165909" cy="80534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4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0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31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Shape 1149"/>
          <p:cNvSpPr/>
          <p:nvPr/>
        </p:nvSpPr>
        <p:spPr>
          <a:xfrm>
            <a:off x="6248400" y="3733800"/>
            <a:ext cx="1876425" cy="45685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33" name="Shape 1150"/>
          <p:cNvSpPr/>
          <p:nvPr/>
        </p:nvSpPr>
        <p:spPr>
          <a:xfrm>
            <a:off x="6553200" y="5102027"/>
            <a:ext cx="2209800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rgbClr val="0000FF"/>
                </a:solidFill>
                <a:latin typeface="Calibri"/>
                <a:cs typeface="Calibri"/>
              </a:rPr>
              <a:t>nyu.edu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1265" name="Shape 1265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DNS Query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18047" y="2706423"/>
            <a:ext cx="3232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www.nyu.edu</a:t>
            </a:r>
            <a:r>
              <a:rPr lang="en-US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1304" y="4250218"/>
            <a:ext cx="335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www.nyu.edu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07763" y="3320026"/>
            <a:ext cx="3328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www.nyu.edu</a:t>
            </a:r>
            <a:r>
              <a:rPr lang="en-US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0465" y="4723208"/>
            <a:ext cx="335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www.nyu.edu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5731" y="2584642"/>
            <a:ext cx="3232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Go ask .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server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31061" y="3833222"/>
            <a:ext cx="3232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Go ask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nyu.edu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server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15578" y="4943592"/>
            <a:ext cx="3232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Here is your answer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1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" grpId="0" animBg="1" advAuto="0"/>
      <p:bldP spid="1269" grpId="0" animBg="1" advAuto="0"/>
      <p:bldP spid="1270" grpId="0" animBg="1" advAuto="0"/>
      <p:bldP spid="1271" grpId="0" animBg="1" advAuto="0"/>
      <p:bldP spid="1272" grpId="0" animBg="1" advAuto="0"/>
      <p:bldP spid="1273" grpId="0" animBg="1" advAuto="0"/>
      <p:bldP spid="1274" grpId="0" animBg="1" advAuto="0"/>
      <p:bldP spid="34" grpId="0"/>
      <p:bldP spid="35" grpId="0"/>
      <p:bldP spid="36" grpId="0"/>
      <p:bldP spid="39" grpId="0"/>
      <p:bldP spid="40" grpId="0"/>
      <p:bldP spid="4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Reverse Path Flooding (RPF)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If incoming link is shortest path </a:t>
            </a:r>
            <a:r>
              <a:rPr lang="en-US" b="1" dirty="0">
                <a:latin typeface="Arial" charset="0"/>
                <a:cs typeface="Arial" charset="0"/>
              </a:rPr>
              <a:t>to</a:t>
            </a:r>
            <a:r>
              <a:rPr lang="en-US" dirty="0">
                <a:latin typeface="Arial" charset="0"/>
                <a:cs typeface="Arial" charset="0"/>
              </a:rPr>
              <a:t> source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Send on all links except incoming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Otherwise, drop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Issues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latin typeface="Arial" charset="0"/>
                <a:cs typeface="Arial" charset="0"/>
              </a:rPr>
              <a:t>Every </a:t>
            </a:r>
            <a:r>
              <a:rPr lang="en-US" dirty="0">
                <a:latin typeface="Arial" charset="0"/>
                <a:cs typeface="Arial" charset="0"/>
              </a:rPr>
              <a:t>link receives each multicast packet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Some </a:t>
            </a:r>
            <a:r>
              <a:rPr lang="en-US" dirty="0">
                <a:latin typeface="Arial" charset="0"/>
                <a:cs typeface="Arial" charset="0"/>
              </a:rPr>
              <a:t>links (LANs) may receive multiple copies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Can be avoided by knowing your parent in r-tree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2B9FD4-C962-7845-8D6B-2A67F26022C8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45892" name="Rectangle 4"/>
          <p:cNvSpPr>
            <a:spLocks noChangeArrowheads="1"/>
          </p:cNvSpPr>
          <p:nvPr/>
        </p:nvSpPr>
        <p:spPr bwMode="auto">
          <a:xfrm>
            <a:off x="6096000" y="32766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s:2</a:t>
            </a:r>
          </a:p>
        </p:txBody>
      </p:sp>
      <p:sp>
        <p:nvSpPr>
          <p:cNvPr id="1445893" name="Oval 5"/>
          <p:cNvSpPr>
            <a:spLocks noChangeArrowheads="1"/>
          </p:cNvSpPr>
          <p:nvPr/>
        </p:nvSpPr>
        <p:spPr bwMode="auto">
          <a:xfrm>
            <a:off x="6096000" y="4876800"/>
            <a:ext cx="3810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</a:t>
            </a:r>
          </a:p>
        </p:txBody>
      </p:sp>
      <p:cxnSp>
        <p:nvCxnSpPr>
          <p:cNvPr id="40967" name="AutoShape 6"/>
          <p:cNvCxnSpPr>
            <a:cxnSpLocks noChangeShapeType="1"/>
            <a:stCxn id="1445893" idx="0"/>
            <a:endCxn id="1445895" idx="2"/>
          </p:cNvCxnSpPr>
          <p:nvPr/>
        </p:nvCxnSpPr>
        <p:spPr bwMode="auto">
          <a:xfrm flipV="1">
            <a:off x="6286500" y="44958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5895" name="Rectangle 7"/>
          <p:cNvSpPr>
            <a:spLocks noChangeArrowheads="1"/>
          </p:cNvSpPr>
          <p:nvPr/>
        </p:nvSpPr>
        <p:spPr bwMode="auto">
          <a:xfrm>
            <a:off x="6096000" y="41148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s:1</a:t>
            </a:r>
          </a:p>
        </p:txBody>
      </p:sp>
      <p:cxnSp>
        <p:nvCxnSpPr>
          <p:cNvPr id="40969" name="AutoShape 8"/>
          <p:cNvCxnSpPr>
            <a:cxnSpLocks noChangeShapeType="1"/>
            <a:stCxn id="1445892" idx="2"/>
            <a:endCxn id="1445895" idx="0"/>
          </p:cNvCxnSpPr>
          <p:nvPr/>
        </p:nvCxnSpPr>
        <p:spPr bwMode="auto">
          <a:xfrm>
            <a:off x="6286500" y="365760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5897" name="Rectangle 9"/>
          <p:cNvSpPr>
            <a:spLocks noChangeArrowheads="1"/>
          </p:cNvSpPr>
          <p:nvPr/>
        </p:nvSpPr>
        <p:spPr bwMode="auto">
          <a:xfrm>
            <a:off x="7696200" y="32766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s:3</a:t>
            </a:r>
          </a:p>
        </p:txBody>
      </p:sp>
      <p:sp>
        <p:nvSpPr>
          <p:cNvPr id="1445898" name="Rectangle 10"/>
          <p:cNvSpPr>
            <a:spLocks noChangeArrowheads="1"/>
          </p:cNvSpPr>
          <p:nvPr/>
        </p:nvSpPr>
        <p:spPr bwMode="auto">
          <a:xfrm>
            <a:off x="7696200" y="41148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s:2</a:t>
            </a:r>
          </a:p>
        </p:txBody>
      </p:sp>
      <p:cxnSp>
        <p:nvCxnSpPr>
          <p:cNvPr id="40972" name="AutoShape 11"/>
          <p:cNvCxnSpPr>
            <a:cxnSpLocks noChangeShapeType="1"/>
            <a:stCxn id="1445897" idx="2"/>
            <a:endCxn id="1445898" idx="0"/>
          </p:cNvCxnSpPr>
          <p:nvPr/>
        </p:nvCxnSpPr>
        <p:spPr bwMode="auto">
          <a:xfrm>
            <a:off x="7886700" y="365760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2"/>
          <p:cNvCxnSpPr>
            <a:cxnSpLocks noChangeShapeType="1"/>
            <a:stCxn id="1445898" idx="1"/>
            <a:endCxn id="1445895" idx="3"/>
          </p:cNvCxnSpPr>
          <p:nvPr/>
        </p:nvCxnSpPr>
        <p:spPr bwMode="auto">
          <a:xfrm flipH="1">
            <a:off x="6477000" y="4305300"/>
            <a:ext cx="1219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5901" name="Rectangle 13"/>
          <p:cNvSpPr>
            <a:spLocks noChangeArrowheads="1"/>
          </p:cNvSpPr>
          <p:nvPr/>
        </p:nvSpPr>
        <p:spPr bwMode="auto">
          <a:xfrm>
            <a:off x="6934200" y="2133600"/>
            <a:ext cx="381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s:3</a:t>
            </a:r>
          </a:p>
        </p:txBody>
      </p:sp>
      <p:cxnSp>
        <p:nvCxnSpPr>
          <p:cNvPr id="40975" name="AutoShape 14"/>
          <p:cNvCxnSpPr>
            <a:cxnSpLocks noChangeShapeType="1"/>
            <a:stCxn id="1445901" idx="3"/>
            <a:endCxn id="1445897" idx="0"/>
          </p:cNvCxnSpPr>
          <p:nvPr/>
        </p:nvCxnSpPr>
        <p:spPr bwMode="auto">
          <a:xfrm>
            <a:off x="7315200" y="2324100"/>
            <a:ext cx="571500" cy="9525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0976" name="Group 15"/>
          <p:cNvGrpSpPr>
            <a:grpSpLocks/>
          </p:cNvGrpSpPr>
          <p:nvPr/>
        </p:nvGrpSpPr>
        <p:grpSpPr bwMode="auto">
          <a:xfrm>
            <a:off x="7696200" y="4495800"/>
            <a:ext cx="381000" cy="762000"/>
            <a:chOff x="4704" y="2640"/>
            <a:chExt cx="240" cy="480"/>
          </a:xfrm>
        </p:grpSpPr>
        <p:sp>
          <p:nvSpPr>
            <p:cNvPr id="1445904" name="Oval 16"/>
            <p:cNvSpPr>
              <a:spLocks noChangeArrowheads="1"/>
            </p:cNvSpPr>
            <p:nvPr/>
          </p:nvSpPr>
          <p:spPr bwMode="auto">
            <a:xfrm>
              <a:off x="4704" y="2880"/>
              <a:ext cx="240" cy="2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41000" name="AutoShape 17"/>
            <p:cNvCxnSpPr>
              <a:cxnSpLocks noChangeShapeType="1"/>
              <a:stCxn id="1445904" idx="0"/>
              <a:endCxn id="1445898" idx="2"/>
            </p:cNvCxnSpPr>
            <p:nvPr/>
          </p:nvCxnSpPr>
          <p:spPr bwMode="auto">
            <a:xfrm flipV="1">
              <a:off x="4824" y="2640"/>
              <a:ext cx="0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0977" name="AutoShape 18"/>
          <p:cNvCxnSpPr>
            <a:cxnSpLocks noChangeShapeType="1"/>
            <a:stCxn id="1445901" idx="0"/>
          </p:cNvCxnSpPr>
          <p:nvPr/>
        </p:nvCxnSpPr>
        <p:spPr bwMode="auto">
          <a:xfrm flipV="1">
            <a:off x="7124700" y="1676400"/>
            <a:ext cx="3429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9"/>
          <p:cNvCxnSpPr>
            <a:cxnSpLocks noChangeShapeType="1"/>
            <a:stCxn id="1445892" idx="3"/>
            <a:endCxn id="1445897" idx="1"/>
          </p:cNvCxnSpPr>
          <p:nvPr/>
        </p:nvCxnSpPr>
        <p:spPr bwMode="auto">
          <a:xfrm>
            <a:off x="6477000" y="3467100"/>
            <a:ext cx="1219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79" name="Line 20"/>
          <p:cNvSpPr>
            <a:spLocks noChangeShapeType="1"/>
          </p:cNvSpPr>
          <p:nvPr/>
        </p:nvSpPr>
        <p:spPr bwMode="auto">
          <a:xfrm flipH="1" flipV="1">
            <a:off x="6400800" y="45720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0" name="Line 21"/>
          <p:cNvSpPr>
            <a:spLocks noChangeShapeType="1"/>
          </p:cNvSpPr>
          <p:nvPr/>
        </p:nvSpPr>
        <p:spPr bwMode="auto">
          <a:xfrm flipH="1" flipV="1">
            <a:off x="6400800" y="37338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1" name="Line 22"/>
          <p:cNvSpPr>
            <a:spLocks noChangeShapeType="1"/>
          </p:cNvSpPr>
          <p:nvPr/>
        </p:nvSpPr>
        <p:spPr bwMode="auto">
          <a:xfrm flipV="1">
            <a:off x="7391400" y="41910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2" name="Line 23"/>
          <p:cNvSpPr>
            <a:spLocks noChangeShapeType="1"/>
          </p:cNvSpPr>
          <p:nvPr/>
        </p:nvSpPr>
        <p:spPr bwMode="auto">
          <a:xfrm flipV="1">
            <a:off x="7391400" y="33528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3" name="Line 24"/>
          <p:cNvSpPr>
            <a:spLocks noChangeShapeType="1"/>
          </p:cNvSpPr>
          <p:nvPr/>
        </p:nvSpPr>
        <p:spPr bwMode="auto">
          <a:xfrm flipV="1">
            <a:off x="8001000" y="37338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0984" name="Line 25"/>
          <p:cNvSpPr>
            <a:spLocks noChangeShapeType="1"/>
          </p:cNvSpPr>
          <p:nvPr/>
        </p:nvSpPr>
        <p:spPr bwMode="auto">
          <a:xfrm flipV="1">
            <a:off x="6858000" y="2590800"/>
            <a:ext cx="7620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cxnSp>
        <p:nvCxnSpPr>
          <p:cNvPr id="40985" name="AutoShape 26"/>
          <p:cNvCxnSpPr>
            <a:cxnSpLocks noChangeShapeType="1"/>
            <a:stCxn id="1445901" idx="1"/>
            <a:endCxn id="1445892" idx="0"/>
          </p:cNvCxnSpPr>
          <p:nvPr/>
        </p:nvCxnSpPr>
        <p:spPr bwMode="auto">
          <a:xfrm flipH="1">
            <a:off x="6286500" y="2324100"/>
            <a:ext cx="647700" cy="952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5915" name="Line 27"/>
          <p:cNvSpPr>
            <a:spLocks noChangeShapeType="1"/>
          </p:cNvSpPr>
          <p:nvPr/>
        </p:nvSpPr>
        <p:spPr bwMode="auto">
          <a:xfrm flipV="1">
            <a:off x="6172200" y="4572000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72200" y="3733800"/>
            <a:ext cx="1447800" cy="685800"/>
            <a:chOff x="3888" y="2352"/>
            <a:chExt cx="912" cy="432"/>
          </a:xfrm>
        </p:grpSpPr>
        <p:sp>
          <p:nvSpPr>
            <p:cNvPr id="40997" name="Line 29"/>
            <p:cNvSpPr>
              <a:spLocks noChangeShapeType="1"/>
            </p:cNvSpPr>
            <p:nvPr/>
          </p:nvSpPr>
          <p:spPr bwMode="auto">
            <a:xfrm>
              <a:off x="4128" y="2784"/>
              <a:ext cx="6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8" name="Line 30"/>
            <p:cNvSpPr>
              <a:spLocks noChangeShapeType="1"/>
            </p:cNvSpPr>
            <p:nvPr/>
          </p:nvSpPr>
          <p:spPr bwMode="auto">
            <a:xfrm flipV="1">
              <a:off x="3888" y="235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172200" y="2209800"/>
            <a:ext cx="1600200" cy="2667000"/>
            <a:chOff x="3888" y="1392"/>
            <a:chExt cx="1008" cy="1680"/>
          </a:xfrm>
        </p:grpSpPr>
        <p:sp>
          <p:nvSpPr>
            <p:cNvPr id="40993" name="Line 32"/>
            <p:cNvSpPr>
              <a:spLocks noChangeShapeType="1"/>
            </p:cNvSpPr>
            <p:nvPr/>
          </p:nvSpPr>
          <p:spPr bwMode="auto">
            <a:xfrm>
              <a:off x="4128" y="2256"/>
              <a:ext cx="72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4" name="Line 33"/>
            <p:cNvSpPr>
              <a:spLocks noChangeShapeType="1"/>
            </p:cNvSpPr>
            <p:nvPr/>
          </p:nvSpPr>
          <p:spPr bwMode="auto">
            <a:xfrm>
              <a:off x="4896" y="2880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5" name="Line 34"/>
            <p:cNvSpPr>
              <a:spLocks noChangeShapeType="1"/>
            </p:cNvSpPr>
            <p:nvPr/>
          </p:nvSpPr>
          <p:spPr bwMode="auto">
            <a:xfrm flipV="1">
              <a:off x="4896" y="2352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6" name="Line 35"/>
            <p:cNvSpPr>
              <a:spLocks noChangeShapeType="1"/>
            </p:cNvSpPr>
            <p:nvPr/>
          </p:nvSpPr>
          <p:spPr bwMode="auto">
            <a:xfrm flipV="1">
              <a:off x="3888" y="1392"/>
              <a:ext cx="432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553200" y="1600200"/>
            <a:ext cx="1447800" cy="2438400"/>
            <a:chOff x="4128" y="1008"/>
            <a:chExt cx="912" cy="1536"/>
          </a:xfrm>
        </p:grpSpPr>
        <p:sp>
          <p:nvSpPr>
            <p:cNvPr id="40990" name="Line 37"/>
            <p:cNvSpPr>
              <a:spLocks noChangeShapeType="1"/>
            </p:cNvSpPr>
            <p:nvPr/>
          </p:nvSpPr>
          <p:spPr bwMode="auto">
            <a:xfrm flipH="1" flipV="1">
              <a:off x="4656" y="1392"/>
              <a:ext cx="384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1" name="Line 38"/>
            <p:cNvSpPr>
              <a:spLocks noChangeShapeType="1"/>
            </p:cNvSpPr>
            <p:nvPr/>
          </p:nvSpPr>
          <p:spPr bwMode="auto">
            <a:xfrm>
              <a:off x="5024" y="2339"/>
              <a:ext cx="16" cy="2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0992" name="Line 39"/>
            <p:cNvSpPr>
              <a:spLocks noChangeShapeType="1"/>
            </p:cNvSpPr>
            <p:nvPr/>
          </p:nvSpPr>
          <p:spPr bwMode="auto">
            <a:xfrm flipV="1">
              <a:off x="4416" y="1008"/>
              <a:ext cx="192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4128" y="2160"/>
              <a:ext cx="6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33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91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RPF is not enough!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dirty="0" smtClean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Arial" charset="0"/>
                <a:cs typeface="Arial" charset="0"/>
              </a:rPr>
              <a:t>broadcast algorithm – the traffic goes </a:t>
            </a:r>
            <a:r>
              <a:rPr lang="en-US" dirty="0" smtClean="0">
                <a:latin typeface="Arial" charset="0"/>
                <a:cs typeface="Arial" charset="0"/>
              </a:rPr>
              <a:t>everywhere</a:t>
            </a:r>
          </a:p>
          <a:p>
            <a:pPr lvl="4"/>
            <a:r>
              <a:rPr lang="en-US" dirty="0" smtClean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Need to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Prune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the tree when there are subtrees with no group </a:t>
            </a:r>
            <a:r>
              <a:rPr lang="en-US" dirty="0" smtClean="0">
                <a:latin typeface="Arial" charset="0"/>
                <a:cs typeface="Arial" charset="0"/>
              </a:rPr>
              <a:t>members</a:t>
            </a:r>
          </a:p>
          <a:p>
            <a:pPr lvl="5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Networks know they have members based on IGMP messages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Add the notion of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leaf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nodes in tree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They start the pruning process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B86CB9-E1E6-2E44-B2E3-01276F3AB1FA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8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that want to join group send IGMP message</a:t>
            </a:r>
          </a:p>
          <a:p>
            <a:pPr lvl="1"/>
            <a:r>
              <a:rPr lang="en-US" dirty="0" smtClean="0"/>
              <a:t>“I want to join group G”</a:t>
            </a:r>
          </a:p>
          <a:p>
            <a:pPr lvl="1"/>
            <a:r>
              <a:rPr lang="en-US" dirty="0" smtClean="0"/>
              <a:t>To first-hop router</a:t>
            </a:r>
          </a:p>
          <a:p>
            <a:pPr lvl="2"/>
            <a:endParaRPr lang="en-US" dirty="0"/>
          </a:p>
          <a:p>
            <a:r>
              <a:rPr lang="en-US" dirty="0" smtClean="0"/>
              <a:t>This router knows whether it has local members</a:t>
            </a:r>
          </a:p>
          <a:p>
            <a:pPr lvl="1"/>
            <a:endParaRPr lang="en-US" dirty="0"/>
          </a:p>
          <a:p>
            <a:r>
              <a:rPr lang="en-US" dirty="0" smtClean="0"/>
              <a:t>If it gets flooded messages from a source S, but has no local members (and is a leaf node), then it prunes itself from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8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Pruning Details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Prune (</a:t>
            </a:r>
            <a:r>
              <a:rPr lang="en-US" dirty="0" err="1">
                <a:latin typeface="Arial" charset="0"/>
                <a:cs typeface="Arial" charset="0"/>
              </a:rPr>
              <a:t>Source,Group</a:t>
            </a:r>
            <a:r>
              <a:rPr lang="en-US" dirty="0">
                <a:latin typeface="Arial" charset="0"/>
                <a:cs typeface="Arial" charset="0"/>
              </a:rPr>
              <a:t>) at leaf if no members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Send Non-Membership Report (NMR)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towards source</a:t>
            </a:r>
          </a:p>
          <a:p>
            <a:pPr marL="2563813" lvl="6" indent="-28575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If all children of router R send NMR, prune (S,G)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Propagate prune for (S,G) to parent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R</a:t>
            </a:r>
          </a:p>
          <a:p>
            <a:pPr marL="3478213" lvl="8" indent="-28575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On timeout: 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Prune dropped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Flow is reinstated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Down stream routers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re-prune</a:t>
            </a:r>
          </a:p>
          <a:p>
            <a:pPr marL="2563813" lvl="6" indent="-28575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Note: a soft-state approach 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CCBDD8-B1F0-D24B-AF5C-B6A43926D656}" type="slidenum">
              <a:rPr lang="en-US" sz="1400" b="0">
                <a:latin typeface="Times New Roman" charset="0"/>
              </a:rPr>
              <a:pPr eaLnBrk="1" hangingPunct="1"/>
              <a:t>73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1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DVMRP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are initially broadcast everywhere</a:t>
            </a:r>
          </a:p>
          <a:p>
            <a:pPr lvl="1"/>
            <a:r>
              <a:rPr lang="en-US" dirty="0" smtClean="0"/>
              <a:t>Using reverse paths to prevent loops</a:t>
            </a:r>
            <a:endParaRPr lang="en-US" b="1" i="1" dirty="0" smtClean="0"/>
          </a:p>
          <a:p>
            <a:pPr lvl="1"/>
            <a:endParaRPr lang="en-US" dirty="0"/>
          </a:p>
          <a:p>
            <a:r>
              <a:rPr lang="en-US" dirty="0" smtClean="0"/>
              <a:t>Leaf nodes send prunes if they have no members</a:t>
            </a:r>
          </a:p>
          <a:p>
            <a:pPr lvl="1"/>
            <a:r>
              <a:rPr lang="en-US" dirty="0" smtClean="0"/>
              <a:t>Prunes travel toward source (using forward path)</a:t>
            </a:r>
          </a:p>
          <a:p>
            <a:endParaRPr lang="en-US" dirty="0"/>
          </a:p>
          <a:p>
            <a:r>
              <a:rPr lang="en-US" b="1" i="1" dirty="0" smtClean="0"/>
              <a:t>Result</a:t>
            </a:r>
          </a:p>
          <a:p>
            <a:pPr lvl="1"/>
            <a:r>
              <a:rPr lang="en-US" dirty="0" smtClean="0"/>
              <a:t>When all prunes have been sent (and none have timed out), then all packet from source S travel the </a:t>
            </a:r>
            <a:r>
              <a:rPr lang="en-US" dirty="0" err="1" smtClean="0"/>
              <a:t>subtree</a:t>
            </a:r>
            <a:r>
              <a:rPr lang="en-US" dirty="0" smtClean="0"/>
              <a:t> that connects S to all members of the group</a:t>
            </a:r>
          </a:p>
          <a:p>
            <a:pPr lvl="2"/>
            <a:r>
              <a:rPr lang="en-US" dirty="0" smtClean="0"/>
              <a:t>In the reverse direction!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38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Multicast Scaling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State requirements: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O(Sources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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Groups) active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state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to get better scaling?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Hierarchical Multicast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Core-based Trees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What you need to know: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General strategy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Resulting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paths (per source delivery trees)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44ED42-8197-9D46-8742-F8431AABFABF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Core-Based Trees (CBT)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Pick </a:t>
            </a:r>
            <a:r>
              <a:rPr lang="ja-JP" altLang="en-US" dirty="0" smtClean="0">
                <a:latin typeface="Arial" charset="0"/>
                <a:cs typeface="Arial" charset="0"/>
              </a:rPr>
              <a:t>“</a:t>
            </a:r>
            <a:r>
              <a:rPr lang="en-US" dirty="0" smtClean="0">
                <a:latin typeface="Arial" charset="0"/>
                <a:cs typeface="Arial" charset="0"/>
              </a:rPr>
              <a:t>rendezvous </a:t>
            </a:r>
            <a:r>
              <a:rPr lang="en-US" dirty="0">
                <a:latin typeface="Arial" charset="0"/>
                <a:cs typeface="Arial" charset="0"/>
              </a:rPr>
              <a:t>point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for the group (called core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mapping between group G and core IP address is known (somehow)</a:t>
            </a:r>
            <a:endParaRPr lang="en-US" dirty="0" smtClean="0">
              <a:latin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Build tree from all members to that </a:t>
            </a:r>
            <a:r>
              <a:rPr lang="en-US" dirty="0" smtClean="0">
                <a:latin typeface="Arial" charset="0"/>
                <a:cs typeface="Arial" charset="0"/>
              </a:rPr>
              <a:t>core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(using forward-path unicast routing)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Shared tree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More scalable: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Reduces routing table state from O(S x G) to O(G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initial flooding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16710C-3184-1645-9B25-3C9182AC1C29}" type="slidenum">
              <a:rPr lang="en-US" sz="1400" b="0">
                <a:latin typeface="Times New Roman" charset="0"/>
              </a:rPr>
              <a:pPr eaLnBrk="1" hangingPunct="1"/>
              <a:t>76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Establishing Shared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Group members: M1, M2, </a:t>
            </a:r>
            <a:r>
              <a:rPr lang="en-US" dirty="0" smtClean="0">
                <a:latin typeface="Arial" charset="0"/>
                <a:cs typeface="Arial" charset="0"/>
              </a:rPr>
              <a:t>M3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B73A62-D268-4F4A-B0EA-2B3FAC731B71}" type="slidenum">
              <a:rPr lang="en-US" sz="1400" b="0">
                <a:latin typeface="Times New Roman" charset="0"/>
              </a:rPr>
              <a:pPr eaLnBrk="1" hangingPunct="1"/>
              <a:t>77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42672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4267200" y="3824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8" name="Rectangle 6"/>
          <p:cNvSpPr>
            <a:spLocks noChangeArrowheads="1"/>
          </p:cNvSpPr>
          <p:nvPr/>
        </p:nvSpPr>
        <p:spPr bwMode="auto">
          <a:xfrm>
            <a:off x="5562600" y="3976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9" name="Rectangle 7"/>
          <p:cNvSpPr>
            <a:spLocks noChangeArrowheads="1"/>
          </p:cNvSpPr>
          <p:nvPr/>
        </p:nvSpPr>
        <p:spPr bwMode="auto">
          <a:xfrm>
            <a:off x="5715000" y="3062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0" name="Rectangle 8"/>
          <p:cNvSpPr>
            <a:spLocks noChangeArrowheads="1"/>
          </p:cNvSpPr>
          <p:nvPr/>
        </p:nvSpPr>
        <p:spPr bwMode="auto">
          <a:xfrm>
            <a:off x="4953000" y="2605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1" name="Rectangle 9"/>
          <p:cNvSpPr>
            <a:spLocks noChangeArrowheads="1"/>
          </p:cNvSpPr>
          <p:nvPr/>
        </p:nvSpPr>
        <p:spPr bwMode="auto">
          <a:xfrm>
            <a:off x="3733800" y="4662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2" name="Rectangle 10"/>
          <p:cNvSpPr>
            <a:spLocks noChangeArrowheads="1"/>
          </p:cNvSpPr>
          <p:nvPr/>
        </p:nvSpPr>
        <p:spPr bwMode="auto">
          <a:xfrm>
            <a:off x="6858000" y="4738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3" name="Rectangle 11"/>
          <p:cNvSpPr>
            <a:spLocks noChangeArrowheads="1"/>
          </p:cNvSpPr>
          <p:nvPr/>
        </p:nvSpPr>
        <p:spPr bwMode="auto">
          <a:xfrm>
            <a:off x="24384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4" name="Rectangle 12"/>
          <p:cNvSpPr>
            <a:spLocks noChangeArrowheads="1"/>
          </p:cNvSpPr>
          <p:nvPr/>
        </p:nvSpPr>
        <p:spPr bwMode="auto">
          <a:xfrm>
            <a:off x="6096000" y="2376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cxnSp>
        <p:nvCxnSpPr>
          <p:cNvPr id="53262" name="AutoShape 13"/>
          <p:cNvCxnSpPr>
            <a:cxnSpLocks noChangeShapeType="1"/>
            <a:stCxn id="1457160" idx="3"/>
            <a:endCxn id="1457164" idx="1"/>
          </p:cNvCxnSpPr>
          <p:nvPr/>
        </p:nvCxnSpPr>
        <p:spPr bwMode="auto">
          <a:xfrm flipV="1">
            <a:off x="5257800" y="2528888"/>
            <a:ext cx="838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4"/>
          <p:cNvCxnSpPr>
            <a:cxnSpLocks noChangeShapeType="1"/>
            <a:stCxn id="1457160" idx="3"/>
            <a:endCxn id="1457159" idx="1"/>
          </p:cNvCxnSpPr>
          <p:nvPr/>
        </p:nvCxnSpPr>
        <p:spPr bwMode="auto">
          <a:xfrm>
            <a:off x="5257800" y="2757488"/>
            <a:ext cx="457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5"/>
          <p:cNvCxnSpPr>
            <a:cxnSpLocks noChangeShapeType="1"/>
            <a:stCxn id="1457160" idx="1"/>
            <a:endCxn id="1457156" idx="3"/>
          </p:cNvCxnSpPr>
          <p:nvPr/>
        </p:nvCxnSpPr>
        <p:spPr bwMode="auto">
          <a:xfrm flipH="1">
            <a:off x="4572000" y="2757488"/>
            <a:ext cx="381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6"/>
          <p:cNvCxnSpPr>
            <a:cxnSpLocks noChangeShapeType="1"/>
            <a:stCxn id="1457156" idx="2"/>
            <a:endCxn id="1457157" idx="0"/>
          </p:cNvCxnSpPr>
          <p:nvPr/>
        </p:nvCxnSpPr>
        <p:spPr bwMode="auto">
          <a:xfrm>
            <a:off x="4419600" y="3290888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7"/>
          <p:cNvCxnSpPr>
            <a:cxnSpLocks noChangeShapeType="1"/>
            <a:stCxn id="1457157" idx="3"/>
            <a:endCxn id="1457158" idx="1"/>
          </p:cNvCxnSpPr>
          <p:nvPr/>
        </p:nvCxnSpPr>
        <p:spPr bwMode="auto">
          <a:xfrm>
            <a:off x="4572000" y="3976688"/>
            <a:ext cx="9906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18"/>
          <p:cNvCxnSpPr>
            <a:cxnSpLocks noChangeShapeType="1"/>
            <a:stCxn id="1457158" idx="0"/>
            <a:endCxn id="1457159" idx="2"/>
          </p:cNvCxnSpPr>
          <p:nvPr/>
        </p:nvCxnSpPr>
        <p:spPr bwMode="auto">
          <a:xfrm flipV="1">
            <a:off x="5715000" y="3367088"/>
            <a:ext cx="1524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19"/>
          <p:cNvCxnSpPr>
            <a:cxnSpLocks noChangeShapeType="1"/>
            <a:stCxn id="1457163" idx="3"/>
            <a:endCxn id="1457156" idx="1"/>
          </p:cNvCxnSpPr>
          <p:nvPr/>
        </p:nvCxnSpPr>
        <p:spPr bwMode="auto">
          <a:xfrm>
            <a:off x="2743200" y="3138488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0"/>
          <p:cNvCxnSpPr>
            <a:cxnSpLocks noChangeShapeType="1"/>
            <a:stCxn id="1457161" idx="0"/>
            <a:endCxn id="1457157" idx="1"/>
          </p:cNvCxnSpPr>
          <p:nvPr/>
        </p:nvCxnSpPr>
        <p:spPr bwMode="auto">
          <a:xfrm flipV="1">
            <a:off x="3886200" y="3976688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1"/>
          <p:cNvCxnSpPr>
            <a:cxnSpLocks noChangeShapeType="1"/>
            <a:stCxn id="1457162" idx="1"/>
            <a:endCxn id="1457158" idx="3"/>
          </p:cNvCxnSpPr>
          <p:nvPr/>
        </p:nvCxnSpPr>
        <p:spPr bwMode="auto">
          <a:xfrm flipH="1" flipV="1">
            <a:off x="5867400" y="4129088"/>
            <a:ext cx="990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7174" name="Text Box 22"/>
          <p:cNvSpPr txBox="1">
            <a:spLocks noChangeArrowheads="1"/>
          </p:cNvSpPr>
          <p:nvPr/>
        </p:nvSpPr>
        <p:spPr bwMode="auto">
          <a:xfrm>
            <a:off x="6053464" y="2286000"/>
            <a:ext cx="78707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i="1" dirty="0" smtClean="0">
                <a:latin typeface="+mn-lt"/>
                <a:ea typeface="Arial" charset="0"/>
              </a:rPr>
              <a:t>core</a:t>
            </a:r>
            <a:endParaRPr lang="en-US" i="1" dirty="0">
              <a:latin typeface="+mn-lt"/>
              <a:ea typeface="Arial" charset="0"/>
            </a:endParaRPr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2743200" y="2452688"/>
            <a:ext cx="3352800" cy="609600"/>
          </a:xfrm>
          <a:custGeom>
            <a:avLst/>
            <a:gdLst>
              <a:gd name="T0" fmla="*/ 0 w 2112"/>
              <a:gd name="T1" fmla="*/ 384 h 384"/>
              <a:gd name="T2" fmla="*/ 1152 w 2112"/>
              <a:gd name="T3" fmla="*/ 384 h 384"/>
              <a:gd name="T4" fmla="*/ 1392 w 2112"/>
              <a:gd name="T5" fmla="*/ 144 h 384"/>
              <a:gd name="T6" fmla="*/ 1584 w 2112"/>
              <a:gd name="T7" fmla="*/ 144 h 384"/>
              <a:gd name="T8" fmla="*/ 2112 w 2112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0" y="384"/>
                </a:moveTo>
                <a:lnTo>
                  <a:pt x="1152" y="384"/>
                </a:lnTo>
                <a:lnTo>
                  <a:pt x="1392" y="144"/>
                </a:lnTo>
                <a:lnTo>
                  <a:pt x="1584" y="144"/>
                </a:lnTo>
                <a:lnTo>
                  <a:pt x="2112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3962400" y="3290888"/>
            <a:ext cx="533400" cy="1371600"/>
          </a:xfrm>
          <a:custGeom>
            <a:avLst/>
            <a:gdLst>
              <a:gd name="T0" fmla="*/ 0 w 336"/>
              <a:gd name="T1" fmla="*/ 864 h 864"/>
              <a:gd name="T2" fmla="*/ 192 w 336"/>
              <a:gd name="T3" fmla="*/ 528 h 864"/>
              <a:gd name="T4" fmla="*/ 336 w 336"/>
              <a:gd name="T5" fmla="*/ 336 h 864"/>
              <a:gd name="T6" fmla="*/ 336 w 33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64"/>
              <a:gd name="T14" fmla="*/ 336 w 33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64">
                <a:moveTo>
                  <a:pt x="0" y="864"/>
                </a:moveTo>
                <a:lnTo>
                  <a:pt x="192" y="528"/>
                </a:lnTo>
                <a:lnTo>
                  <a:pt x="336" y="336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5257800" y="2681288"/>
            <a:ext cx="1600200" cy="2133600"/>
          </a:xfrm>
          <a:custGeom>
            <a:avLst/>
            <a:gdLst>
              <a:gd name="T0" fmla="*/ 1008 w 1008"/>
              <a:gd name="T1" fmla="*/ 1344 h 1344"/>
              <a:gd name="T2" fmla="*/ 336 w 1008"/>
              <a:gd name="T3" fmla="*/ 816 h 1344"/>
              <a:gd name="T4" fmla="*/ 432 w 1008"/>
              <a:gd name="T5" fmla="*/ 432 h 1344"/>
              <a:gd name="T6" fmla="*/ 432 w 1008"/>
              <a:gd name="T7" fmla="*/ 336 h 1344"/>
              <a:gd name="T8" fmla="*/ 0 w 1008"/>
              <a:gd name="T9" fmla="*/ 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44"/>
              <a:gd name="T17" fmla="*/ 1008 w 100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44">
                <a:moveTo>
                  <a:pt x="1008" y="1344"/>
                </a:moveTo>
                <a:lnTo>
                  <a:pt x="336" y="816"/>
                </a:lnTo>
                <a:lnTo>
                  <a:pt x="432" y="432"/>
                </a:lnTo>
                <a:lnTo>
                  <a:pt x="432" y="33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78" name="Text Box 26"/>
          <p:cNvSpPr txBox="1">
            <a:spLocks noChangeArrowheads="1"/>
          </p:cNvSpPr>
          <p:nvPr/>
        </p:nvSpPr>
        <p:spPr bwMode="auto">
          <a:xfrm>
            <a:off x="2357438" y="29987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M1</a:t>
            </a:r>
          </a:p>
        </p:txBody>
      </p:sp>
      <p:sp>
        <p:nvSpPr>
          <p:cNvPr id="1457179" name="Text Box 27"/>
          <p:cNvSpPr txBox="1">
            <a:spLocks noChangeArrowheads="1"/>
          </p:cNvSpPr>
          <p:nvPr/>
        </p:nvSpPr>
        <p:spPr bwMode="auto">
          <a:xfrm>
            <a:off x="3652838" y="4665663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M2</a:t>
            </a:r>
          </a:p>
        </p:txBody>
      </p:sp>
      <p:sp>
        <p:nvSpPr>
          <p:cNvPr id="1457180" name="Text Box 28"/>
          <p:cNvSpPr txBox="1">
            <a:spLocks noChangeArrowheads="1"/>
          </p:cNvSpPr>
          <p:nvPr/>
        </p:nvSpPr>
        <p:spPr bwMode="auto">
          <a:xfrm>
            <a:off x="6777038" y="47386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M3</a:t>
            </a:r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>
            <a:off x="762000" y="5638800"/>
            <a:ext cx="381000" cy="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9" name="Text Box 37"/>
          <p:cNvSpPr txBox="1">
            <a:spLocks noChangeArrowheads="1"/>
          </p:cNvSpPr>
          <p:nvPr/>
        </p:nvSpPr>
        <p:spPr bwMode="auto">
          <a:xfrm>
            <a:off x="1052513" y="5410200"/>
            <a:ext cx="28336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control (join) messages</a:t>
            </a:r>
          </a:p>
        </p:txBody>
      </p:sp>
      <p:sp>
        <p:nvSpPr>
          <p:cNvPr id="53288" name="Rectangle 39"/>
          <p:cNvSpPr>
            <a:spLocks noChangeArrowheads="1"/>
          </p:cNvSpPr>
          <p:nvPr/>
        </p:nvSpPr>
        <p:spPr bwMode="auto">
          <a:xfrm>
            <a:off x="533400" y="54102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4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2" grpId="0" animBg="1"/>
      <p:bldP spid="53273" grpId="0" animBg="1"/>
      <p:bldP spid="5327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Shared Tree for Delivery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Group members: M1, M2, M3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M1 sends data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B73A62-D268-4F4A-B0EA-2B3FAC731B71}" type="slidenum">
              <a:rPr lang="en-US" sz="1400" b="0">
                <a:latin typeface="Times New Roman" charset="0"/>
              </a:rPr>
              <a:pPr eaLnBrk="1" hangingPunct="1"/>
              <a:t>78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42672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4267200" y="3824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8" name="Rectangle 6"/>
          <p:cNvSpPr>
            <a:spLocks noChangeArrowheads="1"/>
          </p:cNvSpPr>
          <p:nvPr/>
        </p:nvSpPr>
        <p:spPr bwMode="auto">
          <a:xfrm>
            <a:off x="5562600" y="3976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9" name="Rectangle 7"/>
          <p:cNvSpPr>
            <a:spLocks noChangeArrowheads="1"/>
          </p:cNvSpPr>
          <p:nvPr/>
        </p:nvSpPr>
        <p:spPr bwMode="auto">
          <a:xfrm>
            <a:off x="5715000" y="3062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0" name="Rectangle 8"/>
          <p:cNvSpPr>
            <a:spLocks noChangeArrowheads="1"/>
          </p:cNvSpPr>
          <p:nvPr/>
        </p:nvSpPr>
        <p:spPr bwMode="auto">
          <a:xfrm>
            <a:off x="4953000" y="2605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1" name="Rectangle 9"/>
          <p:cNvSpPr>
            <a:spLocks noChangeArrowheads="1"/>
          </p:cNvSpPr>
          <p:nvPr/>
        </p:nvSpPr>
        <p:spPr bwMode="auto">
          <a:xfrm>
            <a:off x="3733800" y="4662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2" name="Rectangle 10"/>
          <p:cNvSpPr>
            <a:spLocks noChangeArrowheads="1"/>
          </p:cNvSpPr>
          <p:nvPr/>
        </p:nvSpPr>
        <p:spPr bwMode="auto">
          <a:xfrm>
            <a:off x="6858000" y="4738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3" name="Rectangle 11"/>
          <p:cNvSpPr>
            <a:spLocks noChangeArrowheads="1"/>
          </p:cNvSpPr>
          <p:nvPr/>
        </p:nvSpPr>
        <p:spPr bwMode="auto">
          <a:xfrm>
            <a:off x="24384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4" name="Rectangle 12"/>
          <p:cNvSpPr>
            <a:spLocks noChangeArrowheads="1"/>
          </p:cNvSpPr>
          <p:nvPr/>
        </p:nvSpPr>
        <p:spPr bwMode="auto">
          <a:xfrm>
            <a:off x="6096000" y="2376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cxnSp>
        <p:nvCxnSpPr>
          <p:cNvPr id="53262" name="AutoShape 13"/>
          <p:cNvCxnSpPr>
            <a:cxnSpLocks noChangeShapeType="1"/>
            <a:stCxn id="1457160" idx="3"/>
            <a:endCxn id="1457164" idx="1"/>
          </p:cNvCxnSpPr>
          <p:nvPr/>
        </p:nvCxnSpPr>
        <p:spPr bwMode="auto">
          <a:xfrm flipV="1">
            <a:off x="5257800" y="2528888"/>
            <a:ext cx="838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4"/>
          <p:cNvCxnSpPr>
            <a:cxnSpLocks noChangeShapeType="1"/>
            <a:stCxn id="1457160" idx="3"/>
            <a:endCxn id="1457159" idx="1"/>
          </p:cNvCxnSpPr>
          <p:nvPr/>
        </p:nvCxnSpPr>
        <p:spPr bwMode="auto">
          <a:xfrm>
            <a:off x="5257800" y="2757488"/>
            <a:ext cx="457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5"/>
          <p:cNvCxnSpPr>
            <a:cxnSpLocks noChangeShapeType="1"/>
            <a:stCxn id="1457160" idx="1"/>
            <a:endCxn id="1457156" idx="3"/>
          </p:cNvCxnSpPr>
          <p:nvPr/>
        </p:nvCxnSpPr>
        <p:spPr bwMode="auto">
          <a:xfrm flipH="1">
            <a:off x="4572000" y="2757488"/>
            <a:ext cx="381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6"/>
          <p:cNvCxnSpPr>
            <a:cxnSpLocks noChangeShapeType="1"/>
            <a:stCxn id="1457156" idx="2"/>
            <a:endCxn id="1457157" idx="0"/>
          </p:cNvCxnSpPr>
          <p:nvPr/>
        </p:nvCxnSpPr>
        <p:spPr bwMode="auto">
          <a:xfrm>
            <a:off x="4419600" y="3290888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7"/>
          <p:cNvCxnSpPr>
            <a:cxnSpLocks noChangeShapeType="1"/>
            <a:stCxn id="1457157" idx="3"/>
            <a:endCxn id="1457158" idx="1"/>
          </p:cNvCxnSpPr>
          <p:nvPr/>
        </p:nvCxnSpPr>
        <p:spPr bwMode="auto">
          <a:xfrm>
            <a:off x="4572000" y="3976688"/>
            <a:ext cx="9906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18"/>
          <p:cNvCxnSpPr>
            <a:cxnSpLocks noChangeShapeType="1"/>
            <a:stCxn id="1457158" idx="0"/>
            <a:endCxn id="1457159" idx="2"/>
          </p:cNvCxnSpPr>
          <p:nvPr/>
        </p:nvCxnSpPr>
        <p:spPr bwMode="auto">
          <a:xfrm flipV="1">
            <a:off x="5715000" y="3367088"/>
            <a:ext cx="1524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19"/>
          <p:cNvCxnSpPr>
            <a:cxnSpLocks noChangeShapeType="1"/>
            <a:stCxn id="1457163" idx="3"/>
            <a:endCxn id="1457156" idx="1"/>
          </p:cNvCxnSpPr>
          <p:nvPr/>
        </p:nvCxnSpPr>
        <p:spPr bwMode="auto">
          <a:xfrm>
            <a:off x="2743200" y="3138488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0"/>
          <p:cNvCxnSpPr>
            <a:cxnSpLocks noChangeShapeType="1"/>
            <a:stCxn id="1457161" idx="0"/>
            <a:endCxn id="1457157" idx="1"/>
          </p:cNvCxnSpPr>
          <p:nvPr/>
        </p:nvCxnSpPr>
        <p:spPr bwMode="auto">
          <a:xfrm flipV="1">
            <a:off x="3886200" y="3976688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1"/>
          <p:cNvCxnSpPr>
            <a:cxnSpLocks noChangeShapeType="1"/>
            <a:stCxn id="1457162" idx="1"/>
            <a:endCxn id="1457158" idx="3"/>
          </p:cNvCxnSpPr>
          <p:nvPr/>
        </p:nvCxnSpPr>
        <p:spPr bwMode="auto">
          <a:xfrm flipH="1" flipV="1">
            <a:off x="5867400" y="4129088"/>
            <a:ext cx="990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7174" name="Text Box 22"/>
          <p:cNvSpPr txBox="1">
            <a:spLocks noChangeArrowheads="1"/>
          </p:cNvSpPr>
          <p:nvPr/>
        </p:nvSpPr>
        <p:spPr bwMode="auto">
          <a:xfrm>
            <a:off x="6053464" y="2286000"/>
            <a:ext cx="78707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i="1" dirty="0" smtClean="0">
                <a:latin typeface="+mn-lt"/>
                <a:ea typeface="Arial" charset="0"/>
              </a:rPr>
              <a:t>core</a:t>
            </a:r>
            <a:endParaRPr lang="en-US" i="1" dirty="0">
              <a:latin typeface="+mn-lt"/>
              <a:ea typeface="Arial" charset="0"/>
            </a:endParaRPr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2743200" y="2452688"/>
            <a:ext cx="3352800" cy="609600"/>
          </a:xfrm>
          <a:custGeom>
            <a:avLst/>
            <a:gdLst>
              <a:gd name="T0" fmla="*/ 0 w 2112"/>
              <a:gd name="T1" fmla="*/ 384 h 384"/>
              <a:gd name="T2" fmla="*/ 1152 w 2112"/>
              <a:gd name="T3" fmla="*/ 384 h 384"/>
              <a:gd name="T4" fmla="*/ 1392 w 2112"/>
              <a:gd name="T5" fmla="*/ 144 h 384"/>
              <a:gd name="T6" fmla="*/ 1584 w 2112"/>
              <a:gd name="T7" fmla="*/ 144 h 384"/>
              <a:gd name="T8" fmla="*/ 2112 w 2112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0" y="384"/>
                </a:moveTo>
                <a:lnTo>
                  <a:pt x="1152" y="384"/>
                </a:lnTo>
                <a:lnTo>
                  <a:pt x="1392" y="144"/>
                </a:lnTo>
                <a:lnTo>
                  <a:pt x="1584" y="144"/>
                </a:lnTo>
                <a:lnTo>
                  <a:pt x="2112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3962400" y="3290888"/>
            <a:ext cx="533400" cy="1371600"/>
          </a:xfrm>
          <a:custGeom>
            <a:avLst/>
            <a:gdLst>
              <a:gd name="T0" fmla="*/ 0 w 336"/>
              <a:gd name="T1" fmla="*/ 864 h 864"/>
              <a:gd name="T2" fmla="*/ 192 w 336"/>
              <a:gd name="T3" fmla="*/ 528 h 864"/>
              <a:gd name="T4" fmla="*/ 336 w 336"/>
              <a:gd name="T5" fmla="*/ 336 h 864"/>
              <a:gd name="T6" fmla="*/ 336 w 33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64"/>
              <a:gd name="T14" fmla="*/ 336 w 33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64">
                <a:moveTo>
                  <a:pt x="0" y="864"/>
                </a:moveTo>
                <a:lnTo>
                  <a:pt x="192" y="528"/>
                </a:lnTo>
                <a:lnTo>
                  <a:pt x="336" y="336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5257800" y="2681288"/>
            <a:ext cx="1600200" cy="2133600"/>
          </a:xfrm>
          <a:custGeom>
            <a:avLst/>
            <a:gdLst>
              <a:gd name="T0" fmla="*/ 1008 w 1008"/>
              <a:gd name="T1" fmla="*/ 1344 h 1344"/>
              <a:gd name="T2" fmla="*/ 336 w 1008"/>
              <a:gd name="T3" fmla="*/ 816 h 1344"/>
              <a:gd name="T4" fmla="*/ 432 w 1008"/>
              <a:gd name="T5" fmla="*/ 432 h 1344"/>
              <a:gd name="T6" fmla="*/ 432 w 1008"/>
              <a:gd name="T7" fmla="*/ 336 h 1344"/>
              <a:gd name="T8" fmla="*/ 0 w 1008"/>
              <a:gd name="T9" fmla="*/ 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44"/>
              <a:gd name="T17" fmla="*/ 1008 w 100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44">
                <a:moveTo>
                  <a:pt x="1008" y="1344"/>
                </a:moveTo>
                <a:lnTo>
                  <a:pt x="336" y="816"/>
                </a:lnTo>
                <a:lnTo>
                  <a:pt x="432" y="432"/>
                </a:lnTo>
                <a:lnTo>
                  <a:pt x="432" y="33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78" name="Text Box 26"/>
          <p:cNvSpPr txBox="1">
            <a:spLocks noChangeArrowheads="1"/>
          </p:cNvSpPr>
          <p:nvPr/>
        </p:nvSpPr>
        <p:spPr bwMode="auto">
          <a:xfrm>
            <a:off x="2357438" y="29987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M1</a:t>
            </a:r>
          </a:p>
        </p:txBody>
      </p:sp>
      <p:sp>
        <p:nvSpPr>
          <p:cNvPr id="1457179" name="Text Box 27"/>
          <p:cNvSpPr txBox="1">
            <a:spLocks noChangeArrowheads="1"/>
          </p:cNvSpPr>
          <p:nvPr/>
        </p:nvSpPr>
        <p:spPr bwMode="auto">
          <a:xfrm>
            <a:off x="3652838" y="4665663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M2</a:t>
            </a:r>
          </a:p>
        </p:txBody>
      </p:sp>
      <p:sp>
        <p:nvSpPr>
          <p:cNvPr id="1457180" name="Text Box 28"/>
          <p:cNvSpPr txBox="1">
            <a:spLocks noChangeArrowheads="1"/>
          </p:cNvSpPr>
          <p:nvPr/>
        </p:nvSpPr>
        <p:spPr bwMode="auto">
          <a:xfrm>
            <a:off x="6777038" y="47386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M3</a:t>
            </a:r>
          </a:p>
        </p:txBody>
      </p:sp>
      <p:sp>
        <p:nvSpPr>
          <p:cNvPr id="1457181" name="Line 29"/>
          <p:cNvSpPr>
            <a:spLocks noChangeShapeType="1"/>
          </p:cNvSpPr>
          <p:nvPr/>
        </p:nvSpPr>
        <p:spPr bwMode="auto">
          <a:xfrm>
            <a:off x="2741613" y="3209925"/>
            <a:ext cx="15271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2" name="Line 30"/>
          <p:cNvSpPr>
            <a:spLocks noChangeShapeType="1"/>
          </p:cNvSpPr>
          <p:nvPr/>
        </p:nvSpPr>
        <p:spPr bwMode="auto">
          <a:xfrm>
            <a:off x="4343400" y="3290888"/>
            <a:ext cx="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3" name="Line 31"/>
          <p:cNvSpPr>
            <a:spLocks noChangeShapeType="1"/>
          </p:cNvSpPr>
          <p:nvPr/>
        </p:nvSpPr>
        <p:spPr bwMode="auto">
          <a:xfrm flipH="1">
            <a:off x="3810000" y="3900488"/>
            <a:ext cx="45720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4" name="Line 32"/>
          <p:cNvSpPr>
            <a:spLocks noChangeShapeType="1"/>
          </p:cNvSpPr>
          <p:nvPr/>
        </p:nvSpPr>
        <p:spPr bwMode="auto">
          <a:xfrm flipV="1">
            <a:off x="4572000" y="2605088"/>
            <a:ext cx="3810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5" name="Line 33"/>
          <p:cNvSpPr>
            <a:spLocks noChangeShapeType="1"/>
          </p:cNvSpPr>
          <p:nvPr/>
        </p:nvSpPr>
        <p:spPr bwMode="auto">
          <a:xfrm>
            <a:off x="5257800" y="29098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6" name="Line 34"/>
          <p:cNvSpPr>
            <a:spLocks noChangeShapeType="1"/>
          </p:cNvSpPr>
          <p:nvPr/>
        </p:nvSpPr>
        <p:spPr bwMode="auto">
          <a:xfrm flipH="1">
            <a:off x="5638800" y="3367088"/>
            <a:ext cx="1524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>
            <a:off x="762000" y="5638800"/>
            <a:ext cx="381000" cy="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85" name="Line 36"/>
          <p:cNvSpPr>
            <a:spLocks noChangeShapeType="1"/>
          </p:cNvSpPr>
          <p:nvPr/>
        </p:nvSpPr>
        <p:spPr bwMode="auto">
          <a:xfrm>
            <a:off x="762000" y="5867400"/>
            <a:ext cx="381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9" name="Text Box 37"/>
          <p:cNvSpPr txBox="1">
            <a:spLocks noChangeArrowheads="1"/>
          </p:cNvSpPr>
          <p:nvPr/>
        </p:nvSpPr>
        <p:spPr bwMode="auto">
          <a:xfrm>
            <a:off x="1052513" y="5410200"/>
            <a:ext cx="28336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control (join) messages</a:t>
            </a:r>
          </a:p>
        </p:txBody>
      </p:sp>
      <p:sp>
        <p:nvSpPr>
          <p:cNvPr id="1457190" name="Text Box 38"/>
          <p:cNvSpPr txBox="1">
            <a:spLocks noChangeArrowheads="1"/>
          </p:cNvSpPr>
          <p:nvPr/>
        </p:nvSpPr>
        <p:spPr bwMode="auto">
          <a:xfrm>
            <a:off x="1098550" y="5686425"/>
            <a:ext cx="682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data</a:t>
            </a:r>
          </a:p>
        </p:txBody>
      </p:sp>
      <p:sp>
        <p:nvSpPr>
          <p:cNvPr id="53288" name="Rectangle 39"/>
          <p:cNvSpPr>
            <a:spLocks noChangeArrowheads="1"/>
          </p:cNvSpPr>
          <p:nvPr/>
        </p:nvSpPr>
        <p:spPr bwMode="auto">
          <a:xfrm>
            <a:off x="533400" y="54102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  <p:sp>
        <p:nvSpPr>
          <p:cNvPr id="1457192" name="Line 40"/>
          <p:cNvSpPr>
            <a:spLocks noChangeShapeType="1"/>
          </p:cNvSpPr>
          <p:nvPr/>
        </p:nvSpPr>
        <p:spPr bwMode="auto">
          <a:xfrm>
            <a:off x="5867400" y="4191000"/>
            <a:ext cx="99060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V="1">
            <a:off x="5257800" y="2376488"/>
            <a:ext cx="8382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81" grpId="0" animBg="1"/>
      <p:bldP spid="1457182" grpId="0" animBg="1"/>
      <p:bldP spid="1457183" grpId="0" animBg="1"/>
      <p:bldP spid="1457184" grpId="0" animBg="1"/>
      <p:bldP spid="1457185" grpId="0" animBg="1"/>
      <p:bldP spid="1457186" grpId="0" animBg="1"/>
      <p:bldP spid="1457192" grpId="0" animBg="1"/>
      <p:bldP spid="42" grpId="0" animBg="1"/>
      <p:bldP spid="42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Members:</a:t>
            </a:r>
          </a:p>
          <a:p>
            <a:pPr lvl="1"/>
            <a:r>
              <a:rPr lang="en-US" dirty="0" smtClean="0"/>
              <a:t>Send on tree (broadcast)</a:t>
            </a:r>
          </a:p>
          <a:p>
            <a:pPr lvl="1"/>
            <a:endParaRPr lang="en-US" dirty="0"/>
          </a:p>
          <a:p>
            <a:r>
              <a:rPr lang="en-US" dirty="0" smtClean="0"/>
              <a:t>Nonmembers:</a:t>
            </a:r>
          </a:p>
          <a:p>
            <a:pPr lvl="1"/>
            <a:r>
              <a:rPr lang="en-US" dirty="0" smtClean="0"/>
              <a:t>Encapsulate packet and send to core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sing core’s IP address</a:t>
            </a:r>
          </a:p>
          <a:p>
            <a:pPr lvl="1"/>
            <a:r>
              <a:rPr lang="en-US" dirty="0" smtClean="0"/>
              <a:t>Core then sends it 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1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Why was DNS designed this way</a:t>
            </a:r>
            <a:r>
              <a:rPr lang="is-I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is-IS" dirty="0"/>
          </a:p>
          <a:p>
            <a:r>
              <a:rPr lang="is-IS" dirty="0" smtClean="0"/>
              <a:t>Simpler:</a:t>
            </a:r>
          </a:p>
          <a:p>
            <a:pPr lvl="1"/>
            <a:r>
              <a:rPr lang="is-IS" dirty="0"/>
              <a:t>A</a:t>
            </a:r>
            <a:r>
              <a:rPr lang="is-IS" dirty="0" smtClean="0"/>
              <a:t>sk for what you want, answer what you know</a:t>
            </a:r>
          </a:p>
          <a:p>
            <a:pPr lvl="1"/>
            <a:r>
              <a:rPr lang="is-IS" dirty="0" smtClean="0"/>
              <a:t>Local DNS doesn’t worry about what servers knows....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More opportunistic</a:t>
            </a:r>
          </a:p>
          <a:p>
            <a:pPr lvl="1"/>
            <a:r>
              <a:rPr lang="is-IS" dirty="0"/>
              <a:t>F</a:t>
            </a:r>
            <a:r>
              <a:rPr lang="is-IS" dirty="0" smtClean="0"/>
              <a:t>ull answer might be cached</a:t>
            </a:r>
          </a:p>
          <a:p>
            <a:pPr lvl="1"/>
            <a:endParaRPr lang="is-IS" dirty="0" smtClean="0"/>
          </a:p>
          <a:p>
            <a:pPr lvl="4"/>
            <a:endParaRPr lang="is-IS" dirty="0"/>
          </a:p>
          <a:p>
            <a:r>
              <a:rPr lang="is-IS" dirty="0" smtClean="0"/>
              <a:t>Why do you care?  HW4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Core-Based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tree from all members to core or root</a:t>
            </a:r>
          </a:p>
          <a:p>
            <a:pPr lvl="1"/>
            <a:r>
              <a:rPr lang="en-US" dirty="0" smtClean="0"/>
              <a:t>Spanning tree of members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Packets are broadcast on tree</a:t>
            </a:r>
          </a:p>
          <a:p>
            <a:pPr lvl="1"/>
            <a:r>
              <a:rPr lang="en-US" dirty="0" smtClean="0"/>
              <a:t>We know how to broadcast on trees</a:t>
            </a:r>
          </a:p>
          <a:p>
            <a:pPr lvl="4"/>
            <a:endParaRPr lang="en-US" dirty="0"/>
          </a:p>
          <a:p>
            <a:r>
              <a:rPr lang="en-US" dirty="0" smtClean="0"/>
              <a:t>Requires knowing core per group</a:t>
            </a:r>
          </a:p>
          <a:p>
            <a:pPr lvl="1"/>
            <a:r>
              <a:rPr lang="en-US" dirty="0" smtClean="0"/>
              <a:t>This is a problem in many settings</a:t>
            </a:r>
          </a:p>
          <a:p>
            <a:pPr lvl="1"/>
            <a:r>
              <a:rPr lang="en-US" dirty="0" smtClean="0"/>
              <a:t>Core must exist before members join</a:t>
            </a:r>
          </a:p>
          <a:p>
            <a:pPr lvl="1"/>
            <a:r>
              <a:rPr lang="en-US" dirty="0" smtClean="0"/>
              <a:t>But what if core is far from members?</a:t>
            </a:r>
          </a:p>
          <a:p>
            <a:pPr lvl="3"/>
            <a:endParaRPr lang="en-US" dirty="0"/>
          </a:p>
          <a:p>
            <a:r>
              <a:rPr lang="en-US" dirty="0" smtClean="0"/>
              <a:t>What you need to know: everything.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Special-Case: Single-Source </a:t>
            </a:r>
            <a:r>
              <a:rPr lang="en-US" dirty="0" err="1" smtClean="0"/>
              <a:t>Mcast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SSM group, only a single sender</a:t>
            </a:r>
          </a:p>
          <a:p>
            <a:pPr lvl="1"/>
            <a:r>
              <a:rPr lang="en-US" dirty="0" smtClean="0"/>
              <a:t>Which serves as the core (perfectly located!)</a:t>
            </a:r>
          </a:p>
          <a:p>
            <a:pPr lvl="1"/>
            <a:endParaRPr lang="en-US" dirty="0"/>
          </a:p>
          <a:p>
            <a:r>
              <a:rPr lang="en-US" dirty="0" smtClean="0"/>
              <a:t>Well-suited to live event usage</a:t>
            </a:r>
          </a:p>
          <a:p>
            <a:pPr lvl="1"/>
            <a:r>
              <a:rPr lang="en-US" dirty="0" smtClean="0"/>
              <a:t>A natural single source</a:t>
            </a:r>
          </a:p>
          <a:p>
            <a:pPr lvl="1"/>
            <a:r>
              <a:rPr lang="en-US" dirty="0" smtClean="0"/>
              <a:t>Potential large audience for simultaneous reception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88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Barriers to Multicast</a:t>
            </a:r>
          </a:p>
        </p:txBody>
      </p:sp>
      <p:sp>
        <p:nvSpPr>
          <p:cNvPr id="149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Hard to change IP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Multicast means changes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IP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Unicast IP remains same, but IP now must include multicast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Details of multicast were very hard to get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right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Years-long effort with many brilliant people</a:t>
            </a:r>
          </a:p>
          <a:p>
            <a:pPr lvl="2"/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Deering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Jacobson,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Estrin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Handley, etc.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 always consistent with ISP economic model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Charging done at edge, but single packet from edge can explode into millions of packets within network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4BAD8B-C4CC-7748-A5D1-4D3BF8EE0A27}" type="slidenum">
              <a:rPr lang="en-US" sz="1400" b="0">
                <a:latin typeface="Times New Roman" charset="0"/>
              </a:rPr>
              <a:pPr eaLnBrk="1" hangingPunct="1"/>
              <a:t>82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1616" presetClass="entr" presetSubtype="8102376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1616" presetClass="entr" presetSubtype="8102376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1616" presetClass="entr" presetSubtype="81023764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7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DVMRP:</a:t>
            </a:r>
          </a:p>
          <a:p>
            <a:pPr lvl="1"/>
            <a:r>
              <a:rPr lang="en-US" dirty="0" smtClean="0"/>
              <a:t>Per-source trees (reverse path!)</a:t>
            </a:r>
          </a:p>
          <a:p>
            <a:pPr lvl="1"/>
            <a:r>
              <a:rPr lang="en-US" dirty="0" smtClean="0"/>
              <a:t>Flood then prune</a:t>
            </a:r>
          </a:p>
          <a:p>
            <a:pPr lvl="1"/>
            <a:r>
              <a:rPr lang="en-US" dirty="0" smtClean="0"/>
              <a:t>Issues: scalability (state) and flooding</a:t>
            </a:r>
          </a:p>
          <a:p>
            <a:pPr lvl="1"/>
            <a:endParaRPr lang="en-US" dirty="0"/>
          </a:p>
          <a:p>
            <a:r>
              <a:rPr lang="en-US" dirty="0" smtClean="0"/>
              <a:t>CBT:</a:t>
            </a:r>
          </a:p>
          <a:p>
            <a:pPr lvl="1"/>
            <a:r>
              <a:rPr lang="en-US" dirty="0" smtClean="0"/>
              <a:t>Shared tree</a:t>
            </a:r>
          </a:p>
          <a:p>
            <a:pPr lvl="1"/>
            <a:r>
              <a:rPr lang="en-US" dirty="0" smtClean="0"/>
              <a:t>Built by receiver joins sent to core</a:t>
            </a:r>
          </a:p>
          <a:p>
            <a:pPr lvl="1"/>
            <a:r>
              <a:rPr lang="en-US" dirty="0" smtClean="0"/>
              <a:t>Any sender can reach tree by going to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7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Interdomain</a:t>
            </a:r>
            <a:r>
              <a:rPr lang="en-US" dirty="0" smtClean="0"/>
              <a:t> </a:t>
            </a:r>
            <a:r>
              <a:rPr lang="en-US" dirty="0" err="1" smtClean="0"/>
              <a:t>Mcast</a:t>
            </a:r>
            <a:r>
              <a:rPr lang="en-US" dirty="0" smtClean="0"/>
              <a:t>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flood then prune in a global network</a:t>
            </a:r>
          </a:p>
          <a:p>
            <a:endParaRPr lang="en-US" dirty="0"/>
          </a:p>
          <a:p>
            <a:r>
              <a:rPr lang="en-US" dirty="0" smtClean="0"/>
              <a:t>If you use CBT, where do you place cores?</a:t>
            </a:r>
          </a:p>
          <a:p>
            <a:pPr lvl="1"/>
            <a:r>
              <a:rPr lang="en-US" dirty="0" smtClean="0"/>
              <a:t>Can be solved using large key-value stores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16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vs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delivery need not be simultaneous, caching (as in CDNs) works well, and needs no change to IP</a:t>
            </a:r>
          </a:p>
          <a:p>
            <a:endParaRPr lang="en-US" dirty="0"/>
          </a:p>
          <a:p>
            <a:r>
              <a:rPr lang="en-US" dirty="0" smtClean="0"/>
              <a:t>This is true for almost all online applications except:</a:t>
            </a:r>
          </a:p>
          <a:p>
            <a:pPr lvl="1"/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Videoconferences</a:t>
            </a:r>
          </a:p>
          <a:p>
            <a:pPr lvl="1"/>
            <a:r>
              <a:rPr lang="is-IS" dirty="0" smtClean="0"/>
              <a:t>…..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To Routing!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8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66381</TotalTime>
  <Words>3746</Words>
  <Application>Microsoft Macintosh PowerPoint</Application>
  <PresentationFormat>On-screen Show (4:3)</PresentationFormat>
  <Paragraphs>834</Paragraphs>
  <Slides>85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6" baseType="lpstr">
      <vt:lpstr>Arial (Headings)</vt:lpstr>
      <vt:lpstr>Calibri</vt:lpstr>
      <vt:lpstr>Courier New</vt:lpstr>
      <vt:lpstr>Helvetica</vt:lpstr>
      <vt:lpstr>ＭＳ Ｐゴシック</vt:lpstr>
      <vt:lpstr>Symbol</vt:lpstr>
      <vt:lpstr>Times New Roman</vt:lpstr>
      <vt:lpstr>Wingdings</vt:lpstr>
      <vt:lpstr>Arial</vt:lpstr>
      <vt:lpstr>Network</vt:lpstr>
      <vt:lpstr>Clip</vt:lpstr>
      <vt:lpstr>CS 168  More Routing Research Multicast</vt:lpstr>
      <vt:lpstr>PowerPoint Presentation</vt:lpstr>
      <vt:lpstr>Participation</vt:lpstr>
      <vt:lpstr>Announcements</vt:lpstr>
      <vt:lpstr>Iterative DNS Query</vt:lpstr>
      <vt:lpstr>Answer</vt:lpstr>
      <vt:lpstr>Iterative DNS Query</vt:lpstr>
      <vt:lpstr>Why was DNS designed this way?</vt:lpstr>
      <vt:lpstr>Back To Routing!</vt:lpstr>
      <vt:lpstr>Major Routing Challenges</vt:lpstr>
      <vt:lpstr>Approaches Last Time</vt:lpstr>
      <vt:lpstr>MPLS and TE and FCP</vt:lpstr>
      <vt:lpstr>Today: What Else Is There?</vt:lpstr>
      <vt:lpstr>Routing Along DAGs (RAD)</vt:lpstr>
      <vt:lpstr>Avoiding Recovergence: Take II</vt:lpstr>
      <vt:lpstr>Background</vt:lpstr>
      <vt:lpstr>Our Approach: Shift the Paradigm</vt:lpstr>
      <vt:lpstr>DAG-based Routing</vt:lpstr>
      <vt:lpstr>DAG Properties</vt:lpstr>
      <vt:lpstr>Any Questions?</vt:lpstr>
      <vt:lpstr>Load Balancing</vt:lpstr>
      <vt:lpstr>Computing DAG</vt:lpstr>
      <vt:lpstr>What about Connectivity?</vt:lpstr>
      <vt:lpstr>Link Reversal</vt:lpstr>
      <vt:lpstr>RAD Algorithm</vt:lpstr>
      <vt:lpstr>Link Reversal Properties</vt:lpstr>
      <vt:lpstr>Class Exercise: Prove This Works</vt:lpstr>
      <vt:lpstr>Keys to Proof</vt:lpstr>
      <vt:lpstr>No, link reversals might not terminate</vt:lpstr>
      <vt:lpstr>Facts</vt:lpstr>
      <vt:lpstr>Summary of RAD</vt:lpstr>
      <vt:lpstr>Why Isn’t RAD Enough?</vt:lpstr>
      <vt:lpstr>Data-Driven Connectivity (DDC)</vt:lpstr>
      <vt:lpstr>Summary of RAD/DDC</vt:lpstr>
      <vt:lpstr>Any Questions?</vt:lpstr>
      <vt:lpstr>A Completely Different  Approach to BGP</vt:lpstr>
      <vt:lpstr>BGP Was a Misbegotten Child</vt:lpstr>
      <vt:lpstr>Problems with This Approach</vt:lpstr>
      <vt:lpstr>A “Crazy” Idea</vt:lpstr>
      <vt:lpstr>Essence of SMPC (Outsourcing Model)</vt:lpstr>
      <vt:lpstr>In the End….</vt:lpstr>
      <vt:lpstr>Simple Example</vt:lpstr>
      <vt:lpstr>Breaking Up Secrets into “Shares”</vt:lpstr>
      <vt:lpstr>Sending Shares to Servers</vt:lpstr>
      <vt:lpstr>When All Nodes Do This</vt:lpstr>
      <vt:lpstr>SMPC Is Far More General</vt:lpstr>
      <vt:lpstr>Application to BGP</vt:lpstr>
      <vt:lpstr>Practical Issues</vt:lpstr>
      <vt:lpstr>Resulting Design</vt:lpstr>
      <vt:lpstr>Key Question:  Is this computationally feasible?</vt:lpstr>
      <vt:lpstr>Aside on Academic Research</vt:lpstr>
      <vt:lpstr>Routing Research: You Need to Know</vt:lpstr>
      <vt:lpstr>Any Questions?</vt:lpstr>
      <vt:lpstr>Multicast</vt:lpstr>
      <vt:lpstr>Motivating Example: Internet Radio</vt:lpstr>
      <vt:lpstr>Unicast approach does not scale…</vt:lpstr>
      <vt:lpstr>Instead build data replication trees</vt:lpstr>
      <vt:lpstr>Multicast Service Model</vt:lpstr>
      <vt:lpstr>Any Questions?</vt:lpstr>
      <vt:lpstr>Multicast and Layering</vt:lpstr>
      <vt:lpstr>Multicast Implementation Issues</vt:lpstr>
      <vt:lpstr>Link Layer Multicast</vt:lpstr>
      <vt:lpstr>Network Layer (IP) Multicast</vt:lpstr>
      <vt:lpstr>How Would YOU Design this?</vt:lpstr>
      <vt:lpstr>IP Multicast Routing</vt:lpstr>
      <vt:lpstr>Distance Vector Multicast Routing Protocol</vt:lpstr>
      <vt:lpstr>General Strategy</vt:lpstr>
      <vt:lpstr>General Tactics</vt:lpstr>
      <vt:lpstr>Any Questions?</vt:lpstr>
      <vt:lpstr>Reverse Path Flooding (RPF)</vt:lpstr>
      <vt:lpstr>RPF is not enough!</vt:lpstr>
      <vt:lpstr>Sending Joins</vt:lpstr>
      <vt:lpstr>Pruning Details</vt:lpstr>
      <vt:lpstr>DVMRP Review</vt:lpstr>
      <vt:lpstr>Distance Vector Multicast Scaling</vt:lpstr>
      <vt:lpstr>Core-Based Trees (CBT)</vt:lpstr>
      <vt:lpstr>Establishing Shared Tree</vt:lpstr>
      <vt:lpstr>Use Shared Tree for Delivery</vt:lpstr>
      <vt:lpstr>Sending Packets</vt:lpstr>
      <vt:lpstr>Core-Based Tree Approach</vt:lpstr>
      <vt:lpstr>Special-Case: Single-Source Mcast</vt:lpstr>
      <vt:lpstr>Barriers to Multicast</vt:lpstr>
      <vt:lpstr>Review of Multicast</vt:lpstr>
      <vt:lpstr>What Makes Interdomain Mcast Hard?</vt:lpstr>
      <vt:lpstr>Multicast vs Caching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947</cp:revision>
  <cp:lastPrinted>2016-11-09T19:00:07Z</cp:lastPrinted>
  <dcterms:created xsi:type="dcterms:W3CDTF">2015-08-26T13:04:16Z</dcterms:created>
  <dcterms:modified xsi:type="dcterms:W3CDTF">2016-11-16T03:48:39Z</dcterms:modified>
</cp:coreProperties>
</file>