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62"/>
  </p:notesMasterIdLst>
  <p:handoutMasterIdLst>
    <p:handoutMasterId r:id="rId63"/>
  </p:handoutMasterIdLst>
  <p:sldIdLst>
    <p:sldId id="1106" r:id="rId2"/>
    <p:sldId id="2004" r:id="rId3"/>
    <p:sldId id="2210" r:id="rId4"/>
    <p:sldId id="2243" r:id="rId5"/>
    <p:sldId id="2222" r:id="rId6"/>
    <p:sldId id="2211" r:id="rId7"/>
    <p:sldId id="2212" r:id="rId8"/>
    <p:sldId id="2213" r:id="rId9"/>
    <p:sldId id="2217" r:id="rId10"/>
    <p:sldId id="2218" r:id="rId11"/>
    <p:sldId id="2219" r:id="rId12"/>
    <p:sldId id="2220" r:id="rId13"/>
    <p:sldId id="2230" r:id="rId14"/>
    <p:sldId id="2233" r:id="rId15"/>
    <p:sldId id="2234" r:id="rId16"/>
    <p:sldId id="2235" r:id="rId17"/>
    <p:sldId id="2231" r:id="rId18"/>
    <p:sldId id="2043" r:id="rId19"/>
    <p:sldId id="2044" r:id="rId20"/>
    <p:sldId id="2045" r:id="rId21"/>
    <p:sldId id="2046" r:id="rId22"/>
    <p:sldId id="2047" r:id="rId23"/>
    <p:sldId id="2048" r:id="rId24"/>
    <p:sldId id="2049" r:id="rId25"/>
    <p:sldId id="2244" r:id="rId26"/>
    <p:sldId id="2050" r:id="rId27"/>
    <p:sldId id="2051" r:id="rId28"/>
    <p:sldId id="2052" r:id="rId29"/>
    <p:sldId id="2053" r:id="rId30"/>
    <p:sldId id="2054" r:id="rId31"/>
    <p:sldId id="2055" r:id="rId32"/>
    <p:sldId id="2056" r:id="rId33"/>
    <p:sldId id="2057" r:id="rId34"/>
    <p:sldId id="2245" r:id="rId35"/>
    <p:sldId id="2223" r:id="rId36"/>
    <p:sldId id="2058" r:id="rId37"/>
    <p:sldId id="2228" r:id="rId38"/>
    <p:sldId id="2232" r:id="rId39"/>
    <p:sldId id="2224" r:id="rId40"/>
    <p:sldId id="2059" r:id="rId41"/>
    <p:sldId id="2060" r:id="rId42"/>
    <p:sldId id="2061" r:id="rId43"/>
    <p:sldId id="2062" r:id="rId44"/>
    <p:sldId id="2063" r:id="rId45"/>
    <p:sldId id="2064" r:id="rId46"/>
    <p:sldId id="2065" r:id="rId47"/>
    <p:sldId id="2066" r:id="rId48"/>
    <p:sldId id="2067" r:id="rId49"/>
    <p:sldId id="2068" r:id="rId50"/>
    <p:sldId id="2069" r:id="rId51"/>
    <p:sldId id="2070" r:id="rId52"/>
    <p:sldId id="2240" r:id="rId53"/>
    <p:sldId id="2246" r:id="rId54"/>
    <p:sldId id="2229" r:id="rId55"/>
    <p:sldId id="2236" r:id="rId56"/>
    <p:sldId id="2072" r:id="rId57"/>
    <p:sldId id="2225" r:id="rId58"/>
    <p:sldId id="2227" r:id="rId59"/>
    <p:sldId id="2226" r:id="rId60"/>
    <p:sldId id="2242" r:id="rId6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3300"/>
    <a:srgbClr val="800080"/>
    <a:srgbClr val="66CCFF"/>
    <a:srgbClr val="FF9857"/>
    <a:srgbClr val="FFCC99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44234"/>
    <p:restoredTop sz="76963"/>
  </p:normalViewPr>
  <p:slideViewPr>
    <p:cSldViewPr>
      <p:cViewPr>
        <p:scale>
          <a:sx n="76" d="100"/>
          <a:sy n="76" d="100"/>
        </p:scale>
        <p:origin x="31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commentAuthors" Target="commentAuthors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8AB87E-4DF7-6D4E-97DD-5710845ABB60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66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C5AAA8-1991-4B41-9218-7862E77DB974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3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78F592-1C88-0C48-B771-7D87E74897D5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33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DCE072-6F3B-684F-81E4-688E0D3A90C0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9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B863AF-42DA-8D44-8F5A-314EC4D9BFA9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00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61FB4A-6E1C-2F4A-AE88-77E31CBFAED8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32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3C8C6D-D9DA-8E46-ADC3-47DA86C5A338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98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F46750-D8CF-3548-8E4E-719D3E63D267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93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058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people know </a:t>
            </a:r>
            <a:r>
              <a:rPr lang="en-US" dirty="0" err="1" smtClean="0"/>
              <a:t>PublicKey</a:t>
            </a:r>
            <a:r>
              <a:rPr lang="en-US" baseline="0" dirty="0" smtClean="0"/>
              <a:t> crypto?</a:t>
            </a:r>
          </a:p>
          <a:p>
            <a:endParaRPr lang="en-US" baseline="0" dirty="0" smtClean="0"/>
          </a:p>
          <a:p>
            <a:r>
              <a:rPr lang="en-US" dirty="0" smtClean="0"/>
              <a:t>Signature = encoded hash of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020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FFF812-591B-9242-8A78-00A6FDD502B4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Stay on this slide a bit…..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616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029E76-E466-8747-9E8B-1A2BCBA3B9C6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Bandwidth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plentiful in link; don’t worry about wasting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13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E428C5-67C3-464D-BEA5-87E00D0E0D91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92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E428C5-67C3-464D-BEA5-87E00D0E0D91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561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C5AAA8-1991-4B41-9218-7862E77DB974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28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C5AAA8-1991-4B41-9218-7862E77DB974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54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740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A little bit of everything</a:t>
            </a:r>
            <a:r>
              <a:rPr lang="is-IS" altLang="en-US" dirty="0" smtClean="0"/>
              <a:t>….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</a:t>
            </a:r>
            <a:r>
              <a:rPr lang="en-US" altLang="en-US" u="sng" dirty="0" smtClean="0">
                <a:solidFill>
                  <a:srgbClr val="660066"/>
                </a:solidFill>
              </a:rPr>
              <a:t>cs168/fa16/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Establishing Shared Tree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Group members: M1, M2, </a:t>
            </a:r>
            <a:r>
              <a:rPr lang="en-US" dirty="0" smtClean="0">
                <a:latin typeface="Arial" charset="0"/>
                <a:cs typeface="Arial" charset="0"/>
              </a:rPr>
              <a:t>M3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B73A62-D268-4F4A-B0EA-2B3FAC731B71}" type="slidenum">
              <a:rPr lang="en-US" sz="1400" b="0">
                <a:latin typeface="Times New Roman" charset="0"/>
              </a:rPr>
              <a:pPr eaLnBrk="1" hangingPunct="1"/>
              <a:t>10</a:t>
            </a:fld>
            <a:endParaRPr lang="en-US" sz="1400" b="0" dirty="0">
              <a:latin typeface="Times New Roman" charset="0"/>
            </a:endParaRPr>
          </a:p>
        </p:txBody>
      </p:sp>
      <p:sp>
        <p:nvSpPr>
          <p:cNvPr id="1457156" name="Rectangle 4"/>
          <p:cNvSpPr>
            <a:spLocks noChangeArrowheads="1"/>
          </p:cNvSpPr>
          <p:nvPr/>
        </p:nvSpPr>
        <p:spPr bwMode="auto">
          <a:xfrm>
            <a:off x="4267200" y="29860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57" name="Rectangle 5"/>
          <p:cNvSpPr>
            <a:spLocks noChangeArrowheads="1"/>
          </p:cNvSpPr>
          <p:nvPr/>
        </p:nvSpPr>
        <p:spPr bwMode="auto">
          <a:xfrm>
            <a:off x="4267200" y="38242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58" name="Rectangle 6"/>
          <p:cNvSpPr>
            <a:spLocks noChangeArrowheads="1"/>
          </p:cNvSpPr>
          <p:nvPr/>
        </p:nvSpPr>
        <p:spPr bwMode="auto">
          <a:xfrm>
            <a:off x="5562600" y="39766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59" name="Rectangle 7"/>
          <p:cNvSpPr>
            <a:spLocks noChangeArrowheads="1"/>
          </p:cNvSpPr>
          <p:nvPr/>
        </p:nvSpPr>
        <p:spPr bwMode="auto">
          <a:xfrm>
            <a:off x="5715000" y="30622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0" name="Rectangle 8"/>
          <p:cNvSpPr>
            <a:spLocks noChangeArrowheads="1"/>
          </p:cNvSpPr>
          <p:nvPr/>
        </p:nvSpPr>
        <p:spPr bwMode="auto">
          <a:xfrm>
            <a:off x="4953000" y="26050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1" name="Rectangle 9"/>
          <p:cNvSpPr>
            <a:spLocks noChangeArrowheads="1"/>
          </p:cNvSpPr>
          <p:nvPr/>
        </p:nvSpPr>
        <p:spPr bwMode="auto">
          <a:xfrm>
            <a:off x="3733800" y="46624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2" name="Rectangle 10"/>
          <p:cNvSpPr>
            <a:spLocks noChangeArrowheads="1"/>
          </p:cNvSpPr>
          <p:nvPr/>
        </p:nvSpPr>
        <p:spPr bwMode="auto">
          <a:xfrm>
            <a:off x="6858000" y="47386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3" name="Rectangle 11"/>
          <p:cNvSpPr>
            <a:spLocks noChangeArrowheads="1"/>
          </p:cNvSpPr>
          <p:nvPr/>
        </p:nvSpPr>
        <p:spPr bwMode="auto">
          <a:xfrm>
            <a:off x="2438400" y="29860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4" name="Rectangle 12"/>
          <p:cNvSpPr>
            <a:spLocks noChangeArrowheads="1"/>
          </p:cNvSpPr>
          <p:nvPr/>
        </p:nvSpPr>
        <p:spPr bwMode="auto">
          <a:xfrm>
            <a:off x="6096000" y="23764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cxnSp>
        <p:nvCxnSpPr>
          <p:cNvPr id="53262" name="AutoShape 13"/>
          <p:cNvCxnSpPr>
            <a:cxnSpLocks noChangeShapeType="1"/>
            <a:stCxn id="1457160" idx="3"/>
            <a:endCxn id="1457164" idx="1"/>
          </p:cNvCxnSpPr>
          <p:nvPr/>
        </p:nvCxnSpPr>
        <p:spPr bwMode="auto">
          <a:xfrm flipV="1">
            <a:off x="5257800" y="2528888"/>
            <a:ext cx="8382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3" name="AutoShape 14"/>
          <p:cNvCxnSpPr>
            <a:cxnSpLocks noChangeShapeType="1"/>
            <a:stCxn id="1457160" idx="3"/>
            <a:endCxn id="1457159" idx="1"/>
          </p:cNvCxnSpPr>
          <p:nvPr/>
        </p:nvCxnSpPr>
        <p:spPr bwMode="auto">
          <a:xfrm>
            <a:off x="5257800" y="2757488"/>
            <a:ext cx="4572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4" name="AutoShape 15"/>
          <p:cNvCxnSpPr>
            <a:cxnSpLocks noChangeShapeType="1"/>
            <a:stCxn id="1457160" idx="1"/>
            <a:endCxn id="1457156" idx="3"/>
          </p:cNvCxnSpPr>
          <p:nvPr/>
        </p:nvCxnSpPr>
        <p:spPr bwMode="auto">
          <a:xfrm flipH="1">
            <a:off x="4572000" y="2757488"/>
            <a:ext cx="3810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5" name="AutoShape 16"/>
          <p:cNvCxnSpPr>
            <a:cxnSpLocks noChangeShapeType="1"/>
            <a:stCxn id="1457156" idx="2"/>
            <a:endCxn id="1457157" idx="0"/>
          </p:cNvCxnSpPr>
          <p:nvPr/>
        </p:nvCxnSpPr>
        <p:spPr bwMode="auto">
          <a:xfrm>
            <a:off x="4419600" y="3290888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6" name="AutoShape 17"/>
          <p:cNvCxnSpPr>
            <a:cxnSpLocks noChangeShapeType="1"/>
            <a:stCxn id="1457157" idx="3"/>
            <a:endCxn id="1457158" idx="1"/>
          </p:cNvCxnSpPr>
          <p:nvPr/>
        </p:nvCxnSpPr>
        <p:spPr bwMode="auto">
          <a:xfrm>
            <a:off x="4572000" y="3976688"/>
            <a:ext cx="9906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7" name="AutoShape 18"/>
          <p:cNvCxnSpPr>
            <a:cxnSpLocks noChangeShapeType="1"/>
            <a:stCxn id="1457158" idx="0"/>
            <a:endCxn id="1457159" idx="2"/>
          </p:cNvCxnSpPr>
          <p:nvPr/>
        </p:nvCxnSpPr>
        <p:spPr bwMode="auto">
          <a:xfrm flipV="1">
            <a:off x="5715000" y="3367088"/>
            <a:ext cx="15240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8" name="AutoShape 19"/>
          <p:cNvCxnSpPr>
            <a:cxnSpLocks noChangeShapeType="1"/>
            <a:stCxn id="1457163" idx="3"/>
            <a:endCxn id="1457156" idx="1"/>
          </p:cNvCxnSpPr>
          <p:nvPr/>
        </p:nvCxnSpPr>
        <p:spPr bwMode="auto">
          <a:xfrm>
            <a:off x="2743200" y="3138488"/>
            <a:ext cx="1524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9" name="AutoShape 20"/>
          <p:cNvCxnSpPr>
            <a:cxnSpLocks noChangeShapeType="1"/>
            <a:stCxn id="1457161" idx="0"/>
            <a:endCxn id="1457157" idx="1"/>
          </p:cNvCxnSpPr>
          <p:nvPr/>
        </p:nvCxnSpPr>
        <p:spPr bwMode="auto">
          <a:xfrm flipV="1">
            <a:off x="3886200" y="3976688"/>
            <a:ext cx="3810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70" name="AutoShape 21"/>
          <p:cNvCxnSpPr>
            <a:cxnSpLocks noChangeShapeType="1"/>
            <a:stCxn id="1457162" idx="1"/>
            <a:endCxn id="1457158" idx="3"/>
          </p:cNvCxnSpPr>
          <p:nvPr/>
        </p:nvCxnSpPr>
        <p:spPr bwMode="auto">
          <a:xfrm flipH="1" flipV="1">
            <a:off x="5867400" y="4129088"/>
            <a:ext cx="9906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57174" name="Text Box 22"/>
          <p:cNvSpPr txBox="1">
            <a:spLocks noChangeArrowheads="1"/>
          </p:cNvSpPr>
          <p:nvPr/>
        </p:nvSpPr>
        <p:spPr bwMode="auto">
          <a:xfrm>
            <a:off x="6053464" y="2286000"/>
            <a:ext cx="78707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i="1" dirty="0" smtClean="0">
                <a:latin typeface="+mn-lt"/>
                <a:ea typeface="Arial" charset="0"/>
              </a:rPr>
              <a:t>core</a:t>
            </a:r>
            <a:endParaRPr lang="en-US" i="1" dirty="0">
              <a:latin typeface="+mn-lt"/>
              <a:ea typeface="Arial" charset="0"/>
            </a:endParaRPr>
          </a:p>
        </p:txBody>
      </p:sp>
      <p:sp>
        <p:nvSpPr>
          <p:cNvPr id="53272" name="Freeform 23"/>
          <p:cNvSpPr>
            <a:spLocks/>
          </p:cNvSpPr>
          <p:nvPr/>
        </p:nvSpPr>
        <p:spPr bwMode="auto">
          <a:xfrm>
            <a:off x="2743200" y="2452688"/>
            <a:ext cx="3352800" cy="609600"/>
          </a:xfrm>
          <a:custGeom>
            <a:avLst/>
            <a:gdLst>
              <a:gd name="T0" fmla="*/ 0 w 2112"/>
              <a:gd name="T1" fmla="*/ 384 h 384"/>
              <a:gd name="T2" fmla="*/ 1152 w 2112"/>
              <a:gd name="T3" fmla="*/ 384 h 384"/>
              <a:gd name="T4" fmla="*/ 1392 w 2112"/>
              <a:gd name="T5" fmla="*/ 144 h 384"/>
              <a:gd name="T6" fmla="*/ 1584 w 2112"/>
              <a:gd name="T7" fmla="*/ 144 h 384"/>
              <a:gd name="T8" fmla="*/ 2112 w 2112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12"/>
              <a:gd name="T16" fmla="*/ 0 h 384"/>
              <a:gd name="T17" fmla="*/ 2112 w 2112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12" h="384">
                <a:moveTo>
                  <a:pt x="0" y="384"/>
                </a:moveTo>
                <a:lnTo>
                  <a:pt x="1152" y="384"/>
                </a:lnTo>
                <a:lnTo>
                  <a:pt x="1392" y="144"/>
                </a:lnTo>
                <a:lnTo>
                  <a:pt x="1584" y="144"/>
                </a:lnTo>
                <a:lnTo>
                  <a:pt x="2112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53273" name="Freeform 24"/>
          <p:cNvSpPr>
            <a:spLocks/>
          </p:cNvSpPr>
          <p:nvPr/>
        </p:nvSpPr>
        <p:spPr bwMode="auto">
          <a:xfrm>
            <a:off x="3962400" y="3290888"/>
            <a:ext cx="533400" cy="1371600"/>
          </a:xfrm>
          <a:custGeom>
            <a:avLst/>
            <a:gdLst>
              <a:gd name="T0" fmla="*/ 0 w 336"/>
              <a:gd name="T1" fmla="*/ 864 h 864"/>
              <a:gd name="T2" fmla="*/ 192 w 336"/>
              <a:gd name="T3" fmla="*/ 528 h 864"/>
              <a:gd name="T4" fmla="*/ 336 w 336"/>
              <a:gd name="T5" fmla="*/ 336 h 864"/>
              <a:gd name="T6" fmla="*/ 336 w 336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864"/>
              <a:gd name="T14" fmla="*/ 336 w 336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864">
                <a:moveTo>
                  <a:pt x="0" y="864"/>
                </a:moveTo>
                <a:lnTo>
                  <a:pt x="192" y="528"/>
                </a:lnTo>
                <a:lnTo>
                  <a:pt x="336" y="336"/>
                </a:lnTo>
                <a:lnTo>
                  <a:pt x="336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53274" name="Freeform 25"/>
          <p:cNvSpPr>
            <a:spLocks/>
          </p:cNvSpPr>
          <p:nvPr/>
        </p:nvSpPr>
        <p:spPr bwMode="auto">
          <a:xfrm>
            <a:off x="5257800" y="2681288"/>
            <a:ext cx="1600200" cy="2133600"/>
          </a:xfrm>
          <a:custGeom>
            <a:avLst/>
            <a:gdLst>
              <a:gd name="T0" fmla="*/ 1008 w 1008"/>
              <a:gd name="T1" fmla="*/ 1344 h 1344"/>
              <a:gd name="T2" fmla="*/ 336 w 1008"/>
              <a:gd name="T3" fmla="*/ 816 h 1344"/>
              <a:gd name="T4" fmla="*/ 432 w 1008"/>
              <a:gd name="T5" fmla="*/ 432 h 1344"/>
              <a:gd name="T6" fmla="*/ 432 w 1008"/>
              <a:gd name="T7" fmla="*/ 336 h 1344"/>
              <a:gd name="T8" fmla="*/ 0 w 1008"/>
              <a:gd name="T9" fmla="*/ 0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1344"/>
              <a:gd name="T17" fmla="*/ 1008 w 1008"/>
              <a:gd name="T18" fmla="*/ 1344 h 1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1344">
                <a:moveTo>
                  <a:pt x="1008" y="1344"/>
                </a:moveTo>
                <a:lnTo>
                  <a:pt x="336" y="816"/>
                </a:lnTo>
                <a:lnTo>
                  <a:pt x="432" y="432"/>
                </a:lnTo>
                <a:lnTo>
                  <a:pt x="432" y="336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78" name="Text Box 26"/>
          <p:cNvSpPr txBox="1">
            <a:spLocks noChangeArrowheads="1"/>
          </p:cNvSpPr>
          <p:nvPr/>
        </p:nvSpPr>
        <p:spPr bwMode="auto">
          <a:xfrm>
            <a:off x="2357438" y="2998788"/>
            <a:ext cx="431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  <a:ea typeface="Arial" charset="0"/>
              </a:rPr>
              <a:t>M1</a:t>
            </a:r>
          </a:p>
        </p:txBody>
      </p:sp>
      <p:sp>
        <p:nvSpPr>
          <p:cNvPr id="1457179" name="Text Box 27"/>
          <p:cNvSpPr txBox="1">
            <a:spLocks noChangeArrowheads="1"/>
          </p:cNvSpPr>
          <p:nvPr/>
        </p:nvSpPr>
        <p:spPr bwMode="auto">
          <a:xfrm>
            <a:off x="3652838" y="4665663"/>
            <a:ext cx="431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  <a:ea typeface="Arial" charset="0"/>
              </a:rPr>
              <a:t>M2</a:t>
            </a:r>
          </a:p>
        </p:txBody>
      </p:sp>
      <p:sp>
        <p:nvSpPr>
          <p:cNvPr id="1457180" name="Text Box 28"/>
          <p:cNvSpPr txBox="1">
            <a:spLocks noChangeArrowheads="1"/>
          </p:cNvSpPr>
          <p:nvPr/>
        </p:nvSpPr>
        <p:spPr bwMode="auto">
          <a:xfrm>
            <a:off x="6777038" y="4738688"/>
            <a:ext cx="431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  <a:ea typeface="Arial" charset="0"/>
              </a:rPr>
              <a:t>M3</a:t>
            </a:r>
          </a:p>
        </p:txBody>
      </p:sp>
      <p:sp>
        <p:nvSpPr>
          <p:cNvPr id="53284" name="Line 35"/>
          <p:cNvSpPr>
            <a:spLocks noChangeShapeType="1"/>
          </p:cNvSpPr>
          <p:nvPr/>
        </p:nvSpPr>
        <p:spPr bwMode="auto">
          <a:xfrm>
            <a:off x="762000" y="5638800"/>
            <a:ext cx="381000" cy="0"/>
          </a:xfrm>
          <a:prstGeom prst="line">
            <a:avLst/>
          </a:pr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89" name="Text Box 37"/>
          <p:cNvSpPr txBox="1">
            <a:spLocks noChangeArrowheads="1"/>
          </p:cNvSpPr>
          <p:nvPr/>
        </p:nvSpPr>
        <p:spPr bwMode="auto">
          <a:xfrm>
            <a:off x="1052513" y="5410200"/>
            <a:ext cx="283368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  <a:ea typeface="Arial" charset="0"/>
              </a:rPr>
              <a:t>control (join) messages</a:t>
            </a:r>
          </a:p>
        </p:txBody>
      </p:sp>
      <p:sp>
        <p:nvSpPr>
          <p:cNvPr id="53288" name="Rectangle 39"/>
          <p:cNvSpPr>
            <a:spLocks noChangeArrowheads="1"/>
          </p:cNvSpPr>
          <p:nvPr/>
        </p:nvSpPr>
        <p:spPr bwMode="auto">
          <a:xfrm>
            <a:off x="533400" y="5410200"/>
            <a:ext cx="4114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7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2" grpId="0" animBg="1"/>
      <p:bldP spid="53273" grpId="0" animBg="1"/>
      <p:bldP spid="532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Use Shared Tree for Delivery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Group members: M1, M2, M3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M1 sends data</a:t>
            </a:r>
          </a:p>
        </p:txBody>
      </p:sp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B73A62-D268-4F4A-B0EA-2B3FAC731B71}" type="slidenum">
              <a:rPr lang="en-US" sz="1400" b="0">
                <a:latin typeface="Times New Roman" charset="0"/>
              </a:rPr>
              <a:pPr eaLnBrk="1" hangingPunct="1"/>
              <a:t>11</a:t>
            </a:fld>
            <a:endParaRPr lang="en-US" sz="1400" b="0" dirty="0">
              <a:latin typeface="Times New Roman" charset="0"/>
            </a:endParaRPr>
          </a:p>
        </p:txBody>
      </p:sp>
      <p:sp>
        <p:nvSpPr>
          <p:cNvPr id="1457156" name="Rectangle 4"/>
          <p:cNvSpPr>
            <a:spLocks noChangeArrowheads="1"/>
          </p:cNvSpPr>
          <p:nvPr/>
        </p:nvSpPr>
        <p:spPr bwMode="auto">
          <a:xfrm>
            <a:off x="4267200" y="29860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57" name="Rectangle 5"/>
          <p:cNvSpPr>
            <a:spLocks noChangeArrowheads="1"/>
          </p:cNvSpPr>
          <p:nvPr/>
        </p:nvSpPr>
        <p:spPr bwMode="auto">
          <a:xfrm>
            <a:off x="4267200" y="38242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58" name="Rectangle 6"/>
          <p:cNvSpPr>
            <a:spLocks noChangeArrowheads="1"/>
          </p:cNvSpPr>
          <p:nvPr/>
        </p:nvSpPr>
        <p:spPr bwMode="auto">
          <a:xfrm>
            <a:off x="5562600" y="39766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59" name="Rectangle 7"/>
          <p:cNvSpPr>
            <a:spLocks noChangeArrowheads="1"/>
          </p:cNvSpPr>
          <p:nvPr/>
        </p:nvSpPr>
        <p:spPr bwMode="auto">
          <a:xfrm>
            <a:off x="5715000" y="30622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0" name="Rectangle 8"/>
          <p:cNvSpPr>
            <a:spLocks noChangeArrowheads="1"/>
          </p:cNvSpPr>
          <p:nvPr/>
        </p:nvSpPr>
        <p:spPr bwMode="auto">
          <a:xfrm>
            <a:off x="4953000" y="26050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1" name="Rectangle 9"/>
          <p:cNvSpPr>
            <a:spLocks noChangeArrowheads="1"/>
          </p:cNvSpPr>
          <p:nvPr/>
        </p:nvSpPr>
        <p:spPr bwMode="auto">
          <a:xfrm>
            <a:off x="3733800" y="46624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2" name="Rectangle 10"/>
          <p:cNvSpPr>
            <a:spLocks noChangeArrowheads="1"/>
          </p:cNvSpPr>
          <p:nvPr/>
        </p:nvSpPr>
        <p:spPr bwMode="auto">
          <a:xfrm>
            <a:off x="6858000" y="47386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3" name="Rectangle 11"/>
          <p:cNvSpPr>
            <a:spLocks noChangeArrowheads="1"/>
          </p:cNvSpPr>
          <p:nvPr/>
        </p:nvSpPr>
        <p:spPr bwMode="auto">
          <a:xfrm>
            <a:off x="2438400" y="29860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sp>
        <p:nvSpPr>
          <p:cNvPr id="1457164" name="Rectangle 12"/>
          <p:cNvSpPr>
            <a:spLocks noChangeArrowheads="1"/>
          </p:cNvSpPr>
          <p:nvPr/>
        </p:nvSpPr>
        <p:spPr bwMode="auto">
          <a:xfrm>
            <a:off x="6096000" y="2376488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endParaRPr lang="en-US" dirty="0">
              <a:ea typeface="Arial" charset="0"/>
            </a:endParaRPr>
          </a:p>
        </p:txBody>
      </p:sp>
      <p:cxnSp>
        <p:nvCxnSpPr>
          <p:cNvPr id="53262" name="AutoShape 13"/>
          <p:cNvCxnSpPr>
            <a:cxnSpLocks noChangeShapeType="1"/>
            <a:stCxn id="1457160" idx="3"/>
            <a:endCxn id="1457164" idx="1"/>
          </p:cNvCxnSpPr>
          <p:nvPr/>
        </p:nvCxnSpPr>
        <p:spPr bwMode="auto">
          <a:xfrm flipV="1">
            <a:off x="5257800" y="2528888"/>
            <a:ext cx="8382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3" name="AutoShape 14"/>
          <p:cNvCxnSpPr>
            <a:cxnSpLocks noChangeShapeType="1"/>
            <a:stCxn id="1457160" idx="3"/>
            <a:endCxn id="1457159" idx="1"/>
          </p:cNvCxnSpPr>
          <p:nvPr/>
        </p:nvCxnSpPr>
        <p:spPr bwMode="auto">
          <a:xfrm>
            <a:off x="5257800" y="2757488"/>
            <a:ext cx="4572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4" name="AutoShape 15"/>
          <p:cNvCxnSpPr>
            <a:cxnSpLocks noChangeShapeType="1"/>
            <a:stCxn id="1457160" idx="1"/>
            <a:endCxn id="1457156" idx="3"/>
          </p:cNvCxnSpPr>
          <p:nvPr/>
        </p:nvCxnSpPr>
        <p:spPr bwMode="auto">
          <a:xfrm flipH="1">
            <a:off x="4572000" y="2757488"/>
            <a:ext cx="3810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5" name="AutoShape 16"/>
          <p:cNvCxnSpPr>
            <a:cxnSpLocks noChangeShapeType="1"/>
            <a:stCxn id="1457156" idx="2"/>
            <a:endCxn id="1457157" idx="0"/>
          </p:cNvCxnSpPr>
          <p:nvPr/>
        </p:nvCxnSpPr>
        <p:spPr bwMode="auto">
          <a:xfrm>
            <a:off x="4419600" y="3290888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6" name="AutoShape 17"/>
          <p:cNvCxnSpPr>
            <a:cxnSpLocks noChangeShapeType="1"/>
            <a:stCxn id="1457157" idx="3"/>
            <a:endCxn id="1457158" idx="1"/>
          </p:cNvCxnSpPr>
          <p:nvPr/>
        </p:nvCxnSpPr>
        <p:spPr bwMode="auto">
          <a:xfrm>
            <a:off x="4572000" y="3976688"/>
            <a:ext cx="9906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7" name="AutoShape 18"/>
          <p:cNvCxnSpPr>
            <a:cxnSpLocks noChangeShapeType="1"/>
            <a:stCxn id="1457158" idx="0"/>
            <a:endCxn id="1457159" idx="2"/>
          </p:cNvCxnSpPr>
          <p:nvPr/>
        </p:nvCxnSpPr>
        <p:spPr bwMode="auto">
          <a:xfrm flipV="1">
            <a:off x="5715000" y="3367088"/>
            <a:ext cx="15240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8" name="AutoShape 19"/>
          <p:cNvCxnSpPr>
            <a:cxnSpLocks noChangeShapeType="1"/>
            <a:stCxn id="1457163" idx="3"/>
            <a:endCxn id="1457156" idx="1"/>
          </p:cNvCxnSpPr>
          <p:nvPr/>
        </p:nvCxnSpPr>
        <p:spPr bwMode="auto">
          <a:xfrm>
            <a:off x="2743200" y="3138488"/>
            <a:ext cx="1524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69" name="AutoShape 20"/>
          <p:cNvCxnSpPr>
            <a:cxnSpLocks noChangeShapeType="1"/>
            <a:stCxn id="1457161" idx="0"/>
            <a:endCxn id="1457157" idx="1"/>
          </p:cNvCxnSpPr>
          <p:nvPr/>
        </p:nvCxnSpPr>
        <p:spPr bwMode="auto">
          <a:xfrm flipV="1">
            <a:off x="3886200" y="3976688"/>
            <a:ext cx="3810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270" name="AutoShape 21"/>
          <p:cNvCxnSpPr>
            <a:cxnSpLocks noChangeShapeType="1"/>
            <a:stCxn id="1457162" idx="1"/>
            <a:endCxn id="1457158" idx="3"/>
          </p:cNvCxnSpPr>
          <p:nvPr/>
        </p:nvCxnSpPr>
        <p:spPr bwMode="auto">
          <a:xfrm flipH="1" flipV="1">
            <a:off x="5867400" y="4129088"/>
            <a:ext cx="9906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57174" name="Text Box 22"/>
          <p:cNvSpPr txBox="1">
            <a:spLocks noChangeArrowheads="1"/>
          </p:cNvSpPr>
          <p:nvPr/>
        </p:nvSpPr>
        <p:spPr bwMode="auto">
          <a:xfrm>
            <a:off x="6053464" y="2286000"/>
            <a:ext cx="78707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i="1" dirty="0" smtClean="0">
                <a:latin typeface="+mn-lt"/>
                <a:ea typeface="Arial" charset="0"/>
              </a:rPr>
              <a:t>core</a:t>
            </a:r>
            <a:endParaRPr lang="en-US" i="1" dirty="0">
              <a:latin typeface="+mn-lt"/>
              <a:ea typeface="Arial" charset="0"/>
            </a:endParaRPr>
          </a:p>
        </p:txBody>
      </p:sp>
      <p:sp>
        <p:nvSpPr>
          <p:cNvPr id="53272" name="Freeform 23"/>
          <p:cNvSpPr>
            <a:spLocks/>
          </p:cNvSpPr>
          <p:nvPr/>
        </p:nvSpPr>
        <p:spPr bwMode="auto">
          <a:xfrm>
            <a:off x="2743200" y="2452688"/>
            <a:ext cx="3352800" cy="609600"/>
          </a:xfrm>
          <a:custGeom>
            <a:avLst/>
            <a:gdLst>
              <a:gd name="T0" fmla="*/ 0 w 2112"/>
              <a:gd name="T1" fmla="*/ 384 h 384"/>
              <a:gd name="T2" fmla="*/ 1152 w 2112"/>
              <a:gd name="T3" fmla="*/ 384 h 384"/>
              <a:gd name="T4" fmla="*/ 1392 w 2112"/>
              <a:gd name="T5" fmla="*/ 144 h 384"/>
              <a:gd name="T6" fmla="*/ 1584 w 2112"/>
              <a:gd name="T7" fmla="*/ 144 h 384"/>
              <a:gd name="T8" fmla="*/ 2112 w 2112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12"/>
              <a:gd name="T16" fmla="*/ 0 h 384"/>
              <a:gd name="T17" fmla="*/ 2112 w 2112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12" h="384">
                <a:moveTo>
                  <a:pt x="0" y="384"/>
                </a:moveTo>
                <a:lnTo>
                  <a:pt x="1152" y="384"/>
                </a:lnTo>
                <a:lnTo>
                  <a:pt x="1392" y="144"/>
                </a:lnTo>
                <a:lnTo>
                  <a:pt x="1584" y="144"/>
                </a:lnTo>
                <a:lnTo>
                  <a:pt x="2112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53273" name="Freeform 24"/>
          <p:cNvSpPr>
            <a:spLocks/>
          </p:cNvSpPr>
          <p:nvPr/>
        </p:nvSpPr>
        <p:spPr bwMode="auto">
          <a:xfrm>
            <a:off x="3962400" y="3290888"/>
            <a:ext cx="533400" cy="1371600"/>
          </a:xfrm>
          <a:custGeom>
            <a:avLst/>
            <a:gdLst>
              <a:gd name="T0" fmla="*/ 0 w 336"/>
              <a:gd name="T1" fmla="*/ 864 h 864"/>
              <a:gd name="T2" fmla="*/ 192 w 336"/>
              <a:gd name="T3" fmla="*/ 528 h 864"/>
              <a:gd name="T4" fmla="*/ 336 w 336"/>
              <a:gd name="T5" fmla="*/ 336 h 864"/>
              <a:gd name="T6" fmla="*/ 336 w 336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864"/>
              <a:gd name="T14" fmla="*/ 336 w 336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864">
                <a:moveTo>
                  <a:pt x="0" y="864"/>
                </a:moveTo>
                <a:lnTo>
                  <a:pt x="192" y="528"/>
                </a:lnTo>
                <a:lnTo>
                  <a:pt x="336" y="336"/>
                </a:lnTo>
                <a:lnTo>
                  <a:pt x="336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53274" name="Freeform 25"/>
          <p:cNvSpPr>
            <a:spLocks/>
          </p:cNvSpPr>
          <p:nvPr/>
        </p:nvSpPr>
        <p:spPr bwMode="auto">
          <a:xfrm>
            <a:off x="5257800" y="2681288"/>
            <a:ext cx="1600200" cy="2133600"/>
          </a:xfrm>
          <a:custGeom>
            <a:avLst/>
            <a:gdLst>
              <a:gd name="T0" fmla="*/ 1008 w 1008"/>
              <a:gd name="T1" fmla="*/ 1344 h 1344"/>
              <a:gd name="T2" fmla="*/ 336 w 1008"/>
              <a:gd name="T3" fmla="*/ 816 h 1344"/>
              <a:gd name="T4" fmla="*/ 432 w 1008"/>
              <a:gd name="T5" fmla="*/ 432 h 1344"/>
              <a:gd name="T6" fmla="*/ 432 w 1008"/>
              <a:gd name="T7" fmla="*/ 336 h 1344"/>
              <a:gd name="T8" fmla="*/ 0 w 1008"/>
              <a:gd name="T9" fmla="*/ 0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1344"/>
              <a:gd name="T17" fmla="*/ 1008 w 1008"/>
              <a:gd name="T18" fmla="*/ 1344 h 1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1344">
                <a:moveTo>
                  <a:pt x="1008" y="1344"/>
                </a:moveTo>
                <a:lnTo>
                  <a:pt x="336" y="816"/>
                </a:lnTo>
                <a:lnTo>
                  <a:pt x="432" y="432"/>
                </a:lnTo>
                <a:lnTo>
                  <a:pt x="432" y="336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78" name="Text Box 26"/>
          <p:cNvSpPr txBox="1">
            <a:spLocks noChangeArrowheads="1"/>
          </p:cNvSpPr>
          <p:nvPr/>
        </p:nvSpPr>
        <p:spPr bwMode="auto">
          <a:xfrm>
            <a:off x="2357438" y="2998788"/>
            <a:ext cx="431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  <a:ea typeface="Arial" charset="0"/>
              </a:rPr>
              <a:t>M1</a:t>
            </a:r>
          </a:p>
        </p:txBody>
      </p:sp>
      <p:sp>
        <p:nvSpPr>
          <p:cNvPr id="1457179" name="Text Box 27"/>
          <p:cNvSpPr txBox="1">
            <a:spLocks noChangeArrowheads="1"/>
          </p:cNvSpPr>
          <p:nvPr/>
        </p:nvSpPr>
        <p:spPr bwMode="auto">
          <a:xfrm>
            <a:off x="3652838" y="4665663"/>
            <a:ext cx="431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  <a:ea typeface="Arial" charset="0"/>
              </a:rPr>
              <a:t>M2</a:t>
            </a:r>
          </a:p>
        </p:txBody>
      </p:sp>
      <p:sp>
        <p:nvSpPr>
          <p:cNvPr id="1457180" name="Text Box 28"/>
          <p:cNvSpPr txBox="1">
            <a:spLocks noChangeArrowheads="1"/>
          </p:cNvSpPr>
          <p:nvPr/>
        </p:nvSpPr>
        <p:spPr bwMode="auto">
          <a:xfrm>
            <a:off x="6777038" y="4738688"/>
            <a:ext cx="431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  <a:ea typeface="Arial" charset="0"/>
              </a:rPr>
              <a:t>M3</a:t>
            </a:r>
          </a:p>
        </p:txBody>
      </p:sp>
      <p:sp>
        <p:nvSpPr>
          <p:cNvPr id="1457181" name="Line 29"/>
          <p:cNvSpPr>
            <a:spLocks noChangeShapeType="1"/>
          </p:cNvSpPr>
          <p:nvPr/>
        </p:nvSpPr>
        <p:spPr bwMode="auto">
          <a:xfrm>
            <a:off x="2741613" y="3209925"/>
            <a:ext cx="152717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82" name="Line 30"/>
          <p:cNvSpPr>
            <a:spLocks noChangeShapeType="1"/>
          </p:cNvSpPr>
          <p:nvPr/>
        </p:nvSpPr>
        <p:spPr bwMode="auto">
          <a:xfrm>
            <a:off x="4343400" y="3290888"/>
            <a:ext cx="0" cy="533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83" name="Line 31"/>
          <p:cNvSpPr>
            <a:spLocks noChangeShapeType="1"/>
          </p:cNvSpPr>
          <p:nvPr/>
        </p:nvSpPr>
        <p:spPr bwMode="auto">
          <a:xfrm flipH="1">
            <a:off x="3810000" y="3900488"/>
            <a:ext cx="457200" cy="762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84" name="Line 32"/>
          <p:cNvSpPr>
            <a:spLocks noChangeShapeType="1"/>
          </p:cNvSpPr>
          <p:nvPr/>
        </p:nvSpPr>
        <p:spPr bwMode="auto">
          <a:xfrm flipV="1">
            <a:off x="4572000" y="2605088"/>
            <a:ext cx="3810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85" name="Line 33"/>
          <p:cNvSpPr>
            <a:spLocks noChangeShapeType="1"/>
          </p:cNvSpPr>
          <p:nvPr/>
        </p:nvSpPr>
        <p:spPr bwMode="auto">
          <a:xfrm>
            <a:off x="5257800" y="2909888"/>
            <a:ext cx="4572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86" name="Line 34"/>
          <p:cNvSpPr>
            <a:spLocks noChangeShapeType="1"/>
          </p:cNvSpPr>
          <p:nvPr/>
        </p:nvSpPr>
        <p:spPr bwMode="auto">
          <a:xfrm flipH="1">
            <a:off x="5638800" y="3367088"/>
            <a:ext cx="152400" cy="609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53284" name="Line 35"/>
          <p:cNvSpPr>
            <a:spLocks noChangeShapeType="1"/>
          </p:cNvSpPr>
          <p:nvPr/>
        </p:nvSpPr>
        <p:spPr bwMode="auto">
          <a:xfrm>
            <a:off x="762000" y="5638800"/>
            <a:ext cx="381000" cy="0"/>
          </a:xfrm>
          <a:prstGeom prst="line">
            <a:avLst/>
          </a:pr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53285" name="Line 36"/>
          <p:cNvSpPr>
            <a:spLocks noChangeShapeType="1"/>
          </p:cNvSpPr>
          <p:nvPr/>
        </p:nvSpPr>
        <p:spPr bwMode="auto">
          <a:xfrm>
            <a:off x="762000" y="5867400"/>
            <a:ext cx="3810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57189" name="Text Box 37"/>
          <p:cNvSpPr txBox="1">
            <a:spLocks noChangeArrowheads="1"/>
          </p:cNvSpPr>
          <p:nvPr/>
        </p:nvSpPr>
        <p:spPr bwMode="auto">
          <a:xfrm>
            <a:off x="1052513" y="5410200"/>
            <a:ext cx="283368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  <a:ea typeface="Arial" charset="0"/>
              </a:rPr>
              <a:t>control (join) messages</a:t>
            </a:r>
          </a:p>
        </p:txBody>
      </p:sp>
      <p:sp>
        <p:nvSpPr>
          <p:cNvPr id="1457190" name="Text Box 38"/>
          <p:cNvSpPr txBox="1">
            <a:spLocks noChangeArrowheads="1"/>
          </p:cNvSpPr>
          <p:nvPr/>
        </p:nvSpPr>
        <p:spPr bwMode="auto">
          <a:xfrm>
            <a:off x="1098550" y="5686425"/>
            <a:ext cx="6826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  <a:ea typeface="Arial" charset="0"/>
              </a:rPr>
              <a:t>data</a:t>
            </a:r>
          </a:p>
        </p:txBody>
      </p:sp>
      <p:sp>
        <p:nvSpPr>
          <p:cNvPr id="53288" name="Rectangle 39"/>
          <p:cNvSpPr>
            <a:spLocks noChangeArrowheads="1"/>
          </p:cNvSpPr>
          <p:nvPr/>
        </p:nvSpPr>
        <p:spPr bwMode="auto">
          <a:xfrm>
            <a:off x="533400" y="5410200"/>
            <a:ext cx="4114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dirty="0"/>
          </a:p>
        </p:txBody>
      </p:sp>
      <p:sp>
        <p:nvSpPr>
          <p:cNvPr id="1457192" name="Line 40"/>
          <p:cNvSpPr>
            <a:spLocks noChangeShapeType="1"/>
          </p:cNvSpPr>
          <p:nvPr/>
        </p:nvSpPr>
        <p:spPr bwMode="auto">
          <a:xfrm>
            <a:off x="5867400" y="4191000"/>
            <a:ext cx="990600" cy="838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 flipV="1">
            <a:off x="5257800" y="2376488"/>
            <a:ext cx="838200" cy="228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8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7181" grpId="0" animBg="1"/>
      <p:bldP spid="1457182" grpId="0" animBg="1"/>
      <p:bldP spid="1457183" grpId="0" animBg="1"/>
      <p:bldP spid="1457184" grpId="0" animBg="1"/>
      <p:bldP spid="1457185" grpId="0" animBg="1"/>
      <p:bldP spid="1457186" grpId="0" animBg="1"/>
      <p:bldP spid="1457192" grpId="0" animBg="1"/>
      <p:bldP spid="42" grpId="0" animBg="1"/>
      <p:bldP spid="4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Members:</a:t>
            </a:r>
          </a:p>
          <a:p>
            <a:pPr lvl="1"/>
            <a:r>
              <a:rPr lang="en-US" dirty="0" smtClean="0"/>
              <a:t>Send on tree (broadcast)</a:t>
            </a:r>
          </a:p>
          <a:p>
            <a:pPr lvl="1"/>
            <a:endParaRPr lang="en-US" dirty="0"/>
          </a:p>
          <a:p>
            <a:r>
              <a:rPr lang="en-US" dirty="0" smtClean="0"/>
              <a:t>Nonmembers:</a:t>
            </a:r>
          </a:p>
          <a:p>
            <a:pPr lvl="1"/>
            <a:r>
              <a:rPr lang="en-US" dirty="0" smtClean="0"/>
              <a:t>Encapsulate packet and send to core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sing core’s IP address</a:t>
            </a:r>
          </a:p>
          <a:p>
            <a:pPr lvl="1"/>
            <a:r>
              <a:rPr lang="en-US" dirty="0" smtClean="0"/>
              <a:t>Core then sends it on tree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72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Nice Properties of CBT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Anyone can send to group, even if they are in another domain or in a network that does not support CBT</a:t>
            </a:r>
          </a:p>
          <a:p>
            <a:pPr lvl="1"/>
            <a:r>
              <a:rPr lang="en-US" dirty="0" smtClean="0"/>
              <a:t>The members of course need to be in such a network</a:t>
            </a:r>
          </a:p>
          <a:p>
            <a:pPr lvl="1"/>
            <a:r>
              <a:rPr lang="en-US" dirty="0" smtClean="0"/>
              <a:t>And the sender must know the Group to Core mapping</a:t>
            </a:r>
          </a:p>
          <a:p>
            <a:pPr lvl="3"/>
            <a:endParaRPr lang="en-US" dirty="0"/>
          </a:p>
          <a:p>
            <a:r>
              <a:rPr lang="en-US" dirty="0" smtClean="0"/>
              <a:t>The only routers that need state for a group G are those that are on the delivery tree for that group</a:t>
            </a:r>
          </a:p>
          <a:p>
            <a:pPr lvl="3"/>
            <a:endParaRPr lang="en-US" dirty="0"/>
          </a:p>
          <a:p>
            <a:r>
              <a:rPr lang="en-US" dirty="0" smtClean="0"/>
              <a:t>And you don’t need per-source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Some Problems with CBT?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to your neighbors.  3 minutes.</a:t>
            </a:r>
          </a:p>
          <a:p>
            <a:endParaRPr lang="en-US" dirty="0"/>
          </a:p>
          <a:p>
            <a:r>
              <a:rPr lang="en-US" dirty="0" smtClean="0"/>
              <a:t>List one or two most critical problems with CBT.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25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know where cores are?</a:t>
            </a:r>
          </a:p>
          <a:p>
            <a:pPr lvl="1"/>
            <a:r>
              <a:rPr lang="en-US" dirty="0" smtClean="0"/>
              <a:t>Use Google-scale key-value store.  </a:t>
            </a:r>
          </a:p>
          <a:p>
            <a:pPr lvl="4"/>
            <a:endParaRPr lang="en-US" dirty="0"/>
          </a:p>
          <a:p>
            <a:r>
              <a:rPr lang="en-US" dirty="0" smtClean="0"/>
              <a:t>Management of addresses</a:t>
            </a:r>
          </a:p>
          <a:p>
            <a:pPr lvl="1"/>
            <a:r>
              <a:rPr lang="en-US" dirty="0" smtClean="0"/>
              <a:t>Not a CBT-specific problem, but solution to core selection depends on it</a:t>
            </a:r>
          </a:p>
          <a:p>
            <a:pPr lvl="3"/>
            <a:endParaRPr lang="en-US" dirty="0"/>
          </a:p>
          <a:p>
            <a:r>
              <a:rPr lang="en-US" dirty="0" smtClean="0"/>
              <a:t>Locating cores near members</a:t>
            </a:r>
          </a:p>
          <a:p>
            <a:pPr lvl="1"/>
            <a:r>
              <a:rPr lang="en-US" dirty="0" smtClean="0"/>
              <a:t>Use hierarchical cores</a:t>
            </a:r>
          </a:p>
          <a:p>
            <a:pPr lvl="1"/>
            <a:r>
              <a:rPr lang="en-US" dirty="0" smtClean="0"/>
              <a:t>Each subnet has a core, each domain has a core, etc.</a:t>
            </a:r>
          </a:p>
          <a:p>
            <a:pPr lvl="1"/>
            <a:r>
              <a:rPr lang="en-US" dirty="0" smtClean="0"/>
              <a:t>Route joins throughout hierarchy (aggregated)</a:t>
            </a:r>
          </a:p>
          <a:p>
            <a:pPr lvl="1"/>
            <a:r>
              <a:rPr lang="en-US" dirty="0" smtClean="0"/>
              <a:t>Route only where directed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420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CBT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Inefficiency of shared delivery trees</a:t>
            </a:r>
          </a:p>
          <a:p>
            <a:pPr lvl="1"/>
            <a:r>
              <a:rPr lang="en-US" dirty="0" smtClean="0"/>
              <a:t>Yawn</a:t>
            </a:r>
            <a:r>
              <a:rPr lang="is-IS" dirty="0" smtClean="0"/>
              <a:t>….</a:t>
            </a:r>
          </a:p>
          <a:p>
            <a:pPr lvl="1"/>
            <a:endParaRPr lang="is-IS" dirty="0"/>
          </a:p>
          <a:p>
            <a:r>
              <a:rPr lang="en-US" dirty="0" smtClean="0"/>
              <a:t>Who cares about large-scale, dynamic </a:t>
            </a:r>
            <a:r>
              <a:rPr lang="en-US" dirty="0" err="1" smtClean="0"/>
              <a:t>mcast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Bingo!</a:t>
            </a:r>
          </a:p>
          <a:p>
            <a:pPr lvl="1"/>
            <a:endParaRPr lang="en-US" dirty="0"/>
          </a:p>
          <a:p>
            <a:r>
              <a:rPr lang="en-US" dirty="0" smtClean="0"/>
              <a:t>Multicast widely used in certain use cases</a:t>
            </a:r>
          </a:p>
          <a:p>
            <a:pPr lvl="1"/>
            <a:r>
              <a:rPr lang="en-US" dirty="0" smtClean="0"/>
              <a:t>Financial data in trading houses, IPTV in carriers,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But all under carefully controlled circumstances</a:t>
            </a:r>
          </a:p>
          <a:p>
            <a:pPr lvl="2"/>
            <a:r>
              <a:rPr lang="en-US" dirty="0" smtClean="0"/>
              <a:t>Doesn’t really matter what you use there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240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11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Network Security</a:t>
            </a:r>
            <a:endParaRPr lang="en-US" dirty="0">
              <a:latin typeface="Helvetica" charset="0"/>
            </a:endParaRPr>
          </a:p>
        </p:txBody>
      </p:sp>
      <p:sp>
        <p:nvSpPr>
          <p:cNvPr id="112644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n</a:t>
            </a:r>
            <a:r>
              <a:rPr lang="en-US" dirty="0" smtClean="0">
                <a:latin typeface="Arial" charset="0"/>
                <a:cs typeface="Arial" charset="0"/>
              </a:rPr>
              <a:t>arrowly defined….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264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5FA151-39F1-8443-BF69-79C7D4D2EA7A}" type="slidenum">
              <a:rPr lang="en-US" sz="1400" b="0">
                <a:latin typeface="Times New Roman" charset="0"/>
              </a:rPr>
              <a:pPr eaLnBrk="1" hangingPunct="1"/>
              <a:t>18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definition of “network security”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/>
              <a:t>“network security” ≠ </a:t>
            </a:r>
            <a:r>
              <a:rPr lang="en-US" dirty="0" smtClean="0"/>
              <a:t>“security </a:t>
            </a:r>
            <a:r>
              <a:rPr lang="en-US" dirty="0"/>
              <a:t>in a connected </a:t>
            </a:r>
            <a:r>
              <a:rPr lang="en-US" dirty="0" smtClean="0"/>
              <a:t>world”</a:t>
            </a:r>
          </a:p>
          <a:p>
            <a:pPr lvl="1"/>
            <a:r>
              <a:rPr lang="en-US" dirty="0" smtClean="0"/>
              <a:t>For the latter, take CS 161 (</a:t>
            </a:r>
            <a:r>
              <a:rPr lang="en-US" i="1" dirty="0" smtClean="0"/>
              <a:t>spectacular course!</a:t>
            </a:r>
            <a:r>
              <a:rPr lang="en-US" dirty="0" smtClean="0"/>
              <a:t>)</a:t>
            </a:r>
          </a:p>
          <a:p>
            <a:pPr lvl="5"/>
            <a:endParaRPr lang="en-US" dirty="0"/>
          </a:p>
          <a:p>
            <a:r>
              <a:rPr lang="en-US" dirty="0" smtClean="0"/>
              <a:t>If network magically transfers data between known parties, there is no “network security” problem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There are </a:t>
            </a:r>
            <a:r>
              <a:rPr lang="en-US" i="1" dirty="0" smtClean="0"/>
              <a:t>many</a:t>
            </a:r>
            <a:r>
              <a:rPr lang="en-US" dirty="0" smtClean="0"/>
              <a:t> other security problems</a:t>
            </a:r>
          </a:p>
          <a:p>
            <a:pPr lvl="1"/>
            <a:r>
              <a:rPr lang="en-US" dirty="0" smtClean="0"/>
              <a:t>Distributed system (if A lies to B, does system crash?)</a:t>
            </a:r>
          </a:p>
          <a:p>
            <a:pPr lvl="1"/>
            <a:r>
              <a:rPr lang="en-US" dirty="0" smtClean="0"/>
              <a:t>Operating system (Can A’s system be compromised?)</a:t>
            </a:r>
          </a:p>
          <a:p>
            <a:pPr lvl="1"/>
            <a:r>
              <a:rPr lang="en-US" dirty="0" smtClean="0"/>
              <a:t>…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But these may not require network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8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04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A few non-network security issues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 “drive-by” exploits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Server vulnerabilities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Spam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Phishing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Account theft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5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Kinds of Network Security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Core concern</a:t>
            </a:r>
            <a:r>
              <a:rPr lang="en-US" dirty="0" smtClean="0"/>
              <a:t>: accomplishing communication</a:t>
            </a:r>
          </a:p>
          <a:p>
            <a:pPr lvl="1"/>
            <a:r>
              <a:rPr lang="en-US" i="1" dirty="0" smtClean="0"/>
              <a:t>Getting the data from A to B intact</a:t>
            </a:r>
          </a:p>
          <a:p>
            <a:pPr lvl="1"/>
            <a:r>
              <a:rPr lang="en-US" i="1" dirty="0" smtClean="0"/>
              <a:t>Knowing it was from intended party, to intended party</a:t>
            </a:r>
          </a:p>
          <a:p>
            <a:endParaRPr lang="en-US" dirty="0"/>
          </a:p>
          <a:p>
            <a:r>
              <a:rPr lang="en-US" b="1" dirty="0" smtClean="0"/>
              <a:t>Also</a:t>
            </a:r>
            <a:r>
              <a:rPr lang="en-US" dirty="0" smtClean="0"/>
              <a:t>: Keeping bystanders as ignorant as possible</a:t>
            </a:r>
          </a:p>
          <a:p>
            <a:pPr lvl="1"/>
            <a:r>
              <a:rPr lang="en-US" i="1" dirty="0" smtClean="0"/>
              <a:t>Making sure C, D, etc. don’t know what A and B did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3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Security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Availability</a:t>
            </a:r>
            <a:r>
              <a:rPr lang="en-US" dirty="0"/>
              <a:t>: Will the network deliver data</a:t>
            </a:r>
            <a:r>
              <a:rPr lang="en-US" dirty="0" smtClean="0"/>
              <a:t>?</a:t>
            </a:r>
          </a:p>
          <a:p>
            <a:pPr lvl="5"/>
            <a:endParaRPr lang="en-US" dirty="0"/>
          </a:p>
          <a:p>
            <a:r>
              <a:rPr lang="en-US" b="1" dirty="0" smtClean="0"/>
              <a:t>Authentication</a:t>
            </a:r>
            <a:r>
              <a:rPr lang="en-US" dirty="0"/>
              <a:t>: Who is </a:t>
            </a:r>
            <a:r>
              <a:rPr lang="en-US" dirty="0" smtClean="0"/>
              <a:t>sending me data?</a:t>
            </a:r>
          </a:p>
          <a:p>
            <a:pPr lvl="5"/>
            <a:endParaRPr lang="en-US" dirty="0"/>
          </a:p>
          <a:p>
            <a:r>
              <a:rPr lang="en-US" b="1" dirty="0" smtClean="0"/>
              <a:t>Integrity</a:t>
            </a:r>
            <a:r>
              <a:rPr lang="en-US" dirty="0"/>
              <a:t>: Do messages arrive in original form</a:t>
            </a:r>
            <a:r>
              <a:rPr lang="en-US" dirty="0" smtClean="0"/>
              <a:t>?</a:t>
            </a:r>
          </a:p>
          <a:p>
            <a:pPr lvl="6"/>
            <a:endParaRPr lang="en-US" dirty="0"/>
          </a:p>
          <a:p>
            <a:r>
              <a:rPr lang="en-US" b="1" dirty="0" smtClean="0"/>
              <a:t>Provenance</a:t>
            </a:r>
            <a:r>
              <a:rPr lang="en-US" dirty="0"/>
              <a:t>: Who is responsible for this data?</a:t>
            </a:r>
          </a:p>
          <a:p>
            <a:pPr lvl="1"/>
            <a:r>
              <a:rPr lang="en-US" i="1" dirty="0" smtClean="0"/>
              <a:t>Not </a:t>
            </a:r>
            <a:r>
              <a:rPr lang="en-US" i="1" dirty="0"/>
              <a:t>who sent the data, but who created </a:t>
            </a:r>
            <a:r>
              <a:rPr lang="en-US" i="1" dirty="0" smtClean="0"/>
              <a:t>it</a:t>
            </a:r>
          </a:p>
          <a:p>
            <a:pPr lvl="1"/>
            <a:r>
              <a:rPr lang="en-US" dirty="0" smtClean="0"/>
              <a:t>Important because communication may not be directly between actors, but through intermediaries</a:t>
            </a:r>
          </a:p>
          <a:p>
            <a:pPr lvl="1"/>
            <a:r>
              <a:rPr lang="en-US" dirty="0" smtClean="0"/>
              <a:t>(i.e., did these headlines really come from CNN?)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Bystanders Ignorant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Privacy</a:t>
            </a:r>
            <a:r>
              <a:rPr lang="en-US" dirty="0" smtClean="0"/>
              <a:t>: can others read data I send?</a:t>
            </a:r>
          </a:p>
          <a:p>
            <a:pPr lvl="4"/>
            <a:endParaRPr lang="en-US" dirty="0" smtClean="0"/>
          </a:p>
          <a:p>
            <a:r>
              <a:rPr lang="en-US" b="1" dirty="0" smtClean="0"/>
              <a:t>Anonymity</a:t>
            </a:r>
            <a:r>
              <a:rPr lang="en-US" dirty="0" smtClean="0"/>
              <a:t>: can I avoid revealing my identity?</a:t>
            </a:r>
          </a:p>
          <a:p>
            <a:pPr lvl="3"/>
            <a:endParaRPr lang="en-US" dirty="0"/>
          </a:p>
          <a:p>
            <a:r>
              <a:rPr lang="en-US" b="1" dirty="0"/>
              <a:t>Freedom from traffic analysis</a:t>
            </a:r>
            <a:r>
              <a:rPr lang="en-US" dirty="0"/>
              <a:t>: can someone tell when I am sending and to </a:t>
            </a:r>
            <a:r>
              <a:rPr lang="en-US" dirty="0" smtClean="0"/>
              <a:t>whom?</a:t>
            </a:r>
          </a:p>
          <a:p>
            <a:endParaRPr lang="en-US" dirty="0"/>
          </a:p>
          <a:p>
            <a:r>
              <a:rPr lang="en-US" i="1" dirty="0" smtClean="0"/>
              <a:t>Today, will ignore latter two and focus on privacy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Authentication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Integrity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Provenance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41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</a:t>
            </a:r>
            <a:r>
              <a:rPr lang="en-US" dirty="0" smtClean="0"/>
              <a:t>Key Crypto Provides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 to </a:t>
            </a:r>
            <a:r>
              <a:rPr lang="en-US" u="sng" dirty="0" smtClean="0"/>
              <a:t>authenticate</a:t>
            </a:r>
            <a:r>
              <a:rPr lang="en-US" dirty="0" smtClean="0"/>
              <a:t> yourself: </a:t>
            </a:r>
            <a:r>
              <a:rPr lang="en-US" b="1" dirty="0" smtClean="0"/>
              <a:t>signature</a:t>
            </a:r>
          </a:p>
          <a:p>
            <a:pPr lvl="4"/>
            <a:endParaRPr lang="en-US" b="1" dirty="0" smtClean="0"/>
          </a:p>
          <a:p>
            <a:r>
              <a:rPr lang="en-US" dirty="0" smtClean="0"/>
              <a:t>Way to ensure </a:t>
            </a:r>
            <a:r>
              <a:rPr lang="en-US" u="sng" dirty="0" smtClean="0"/>
              <a:t>privacy</a:t>
            </a:r>
            <a:r>
              <a:rPr lang="en-US" dirty="0" smtClean="0"/>
              <a:t>: </a:t>
            </a:r>
            <a:r>
              <a:rPr lang="en-US" b="1" dirty="0" smtClean="0"/>
              <a:t>encryption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rcvr’s</a:t>
            </a:r>
            <a:r>
              <a:rPr lang="en-US" dirty="0" smtClean="0"/>
              <a:t> public key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Way to verify </a:t>
            </a:r>
            <a:r>
              <a:rPr lang="en-US" u="sng" dirty="0" smtClean="0"/>
              <a:t>integrity</a:t>
            </a:r>
            <a:r>
              <a:rPr lang="en-US" dirty="0" smtClean="0"/>
              <a:t>: </a:t>
            </a:r>
            <a:r>
              <a:rPr lang="en-US" b="1" dirty="0" smtClean="0"/>
              <a:t>hash function </a:t>
            </a:r>
            <a:r>
              <a:rPr lang="en-US" dirty="0" smtClean="0"/>
              <a:t>(or MAC)</a:t>
            </a:r>
          </a:p>
          <a:p>
            <a:pPr lvl="3"/>
            <a:endParaRPr lang="en-US" b="1" dirty="0" smtClean="0"/>
          </a:p>
          <a:p>
            <a:r>
              <a:rPr lang="en-US" dirty="0" smtClean="0"/>
              <a:t>Way to verify </a:t>
            </a:r>
            <a:r>
              <a:rPr lang="en-US" u="sng" dirty="0" smtClean="0"/>
              <a:t>provenance</a:t>
            </a:r>
            <a:r>
              <a:rPr lang="en-US" dirty="0" smtClean="0"/>
              <a:t>: </a:t>
            </a:r>
            <a:r>
              <a:rPr lang="en-US" b="1" dirty="0" smtClean="0"/>
              <a:t>signature</a:t>
            </a:r>
          </a:p>
          <a:p>
            <a:endParaRPr lang="en-US" b="1" dirty="0"/>
          </a:p>
          <a:p>
            <a:r>
              <a:rPr lang="en-US" i="1" dirty="0" smtClean="0"/>
              <a:t>In short, crypto provides all but availability!</a:t>
            </a:r>
          </a:p>
          <a:p>
            <a:pPr lvl="1"/>
            <a:r>
              <a:rPr lang="en-US" i="1" dirty="0" smtClean="0"/>
              <a:t>Will return to availability later, focus on crypto for now</a:t>
            </a:r>
          </a:p>
          <a:p>
            <a:pPr lvl="3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On Cryptography and Identities</a:t>
            </a:r>
            <a:endParaRPr lang="en-US" dirty="0">
              <a:latin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264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5FA151-39F1-8443-BF69-79C7D4D2EA7A}" type="slidenum">
              <a:rPr lang="en-US" sz="1400" b="0">
                <a:latin typeface="Times New Roman" charset="0"/>
              </a:rPr>
              <a:pPr eaLnBrk="1" hangingPunct="1"/>
              <a:t>27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54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 is about algorithms…..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…algorithms that enable or prevent certain actions</a:t>
            </a:r>
          </a:p>
          <a:p>
            <a:pPr lvl="1"/>
            <a:r>
              <a:rPr lang="en-US" i="1" u="sng" dirty="0" smtClean="0"/>
              <a:t>Enable</a:t>
            </a:r>
            <a:r>
              <a:rPr lang="en-US" dirty="0" smtClean="0"/>
              <a:t> authentication and provenance</a:t>
            </a:r>
          </a:p>
          <a:p>
            <a:pPr lvl="1"/>
            <a:r>
              <a:rPr lang="en-US" i="1" u="sng" dirty="0" smtClean="0"/>
              <a:t>Prevent</a:t>
            </a:r>
            <a:r>
              <a:rPr lang="en-US" dirty="0" smtClean="0"/>
              <a:t> eavesdropping and undetectable tampering</a:t>
            </a:r>
          </a:p>
          <a:p>
            <a:pPr lvl="4"/>
            <a:endParaRPr lang="en-US" dirty="0"/>
          </a:p>
          <a:p>
            <a:r>
              <a:rPr lang="en-US" dirty="0" smtClean="0"/>
              <a:t>But security also requires tying actions to identities</a:t>
            </a:r>
          </a:p>
          <a:p>
            <a:pPr lvl="1"/>
            <a:r>
              <a:rPr lang="en-US" dirty="0" smtClean="0"/>
              <a:t>Who is contacting me?</a:t>
            </a:r>
          </a:p>
          <a:p>
            <a:pPr lvl="4"/>
            <a:endParaRPr lang="en-US" dirty="0"/>
          </a:p>
          <a:p>
            <a:r>
              <a:rPr lang="en-US" dirty="0" smtClean="0"/>
              <a:t>And identities are not purely algorithmic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9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Aspects of Identities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Real-world identities (RWI)</a:t>
            </a:r>
          </a:p>
          <a:p>
            <a:pPr lvl="1"/>
            <a:r>
              <a:rPr lang="en-US" dirty="0" smtClean="0"/>
              <a:t>This is who you are in the real world</a:t>
            </a:r>
          </a:p>
          <a:p>
            <a:pPr lvl="1"/>
            <a:r>
              <a:rPr lang="en-US" dirty="0" smtClean="0"/>
              <a:t>RWI established by social interactions</a:t>
            </a:r>
          </a:p>
          <a:p>
            <a:pPr lvl="2"/>
            <a:r>
              <a:rPr lang="en-US" dirty="0" smtClean="0"/>
              <a:t>Direct experience, referrals from friends, etc.</a:t>
            </a:r>
          </a:p>
          <a:p>
            <a:pPr lvl="7"/>
            <a:endParaRPr lang="en-US" dirty="0" smtClean="0"/>
          </a:p>
          <a:p>
            <a:r>
              <a:rPr lang="en-US" b="1" dirty="0" smtClean="0"/>
              <a:t>Names</a:t>
            </a:r>
          </a:p>
          <a:p>
            <a:pPr lvl="1"/>
            <a:r>
              <a:rPr lang="en-US" dirty="0" smtClean="0"/>
              <a:t>Used in network protocols (e.g., DNS, URLs)</a:t>
            </a:r>
          </a:p>
          <a:p>
            <a:pPr lvl="1"/>
            <a:r>
              <a:rPr lang="en-US" dirty="0" smtClean="0"/>
              <a:t>Used to identify objects to be retrieved</a:t>
            </a:r>
          </a:p>
          <a:p>
            <a:pPr lvl="6"/>
            <a:endParaRPr lang="en-US" dirty="0" smtClean="0"/>
          </a:p>
          <a:p>
            <a:r>
              <a:rPr lang="en-US" b="1" dirty="0" smtClean="0"/>
              <a:t>Public Keys</a:t>
            </a:r>
          </a:p>
          <a:p>
            <a:pPr lvl="1"/>
            <a:r>
              <a:rPr lang="en-US" dirty="0" smtClean="0"/>
              <a:t>Used by crypto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4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for 194, and submit application!</a:t>
            </a:r>
          </a:p>
          <a:p>
            <a:pPr lvl="1"/>
            <a:r>
              <a:rPr lang="en-US" dirty="0" smtClean="0"/>
              <a:t>Only 10 people signed up</a:t>
            </a:r>
          </a:p>
          <a:p>
            <a:pPr lvl="1"/>
            <a:r>
              <a:rPr lang="en-US" dirty="0" smtClean="0"/>
              <a:t>But have 34 applications</a:t>
            </a:r>
            <a:r>
              <a:rPr lang="is-IS" dirty="0" smtClean="0"/>
              <a:t>…...</a:t>
            </a:r>
          </a:p>
          <a:p>
            <a:pPr lvl="1"/>
            <a:endParaRPr lang="is-IS" dirty="0"/>
          </a:p>
          <a:p>
            <a:r>
              <a:rPr lang="is-IS" dirty="0" smtClean="0"/>
              <a:t>Will only take 20 students....</a:t>
            </a:r>
          </a:p>
          <a:p>
            <a:pPr lvl="1"/>
            <a:r>
              <a:rPr lang="is-IS" dirty="0" smtClean="0"/>
              <a:t>...but all of you have a chance</a:t>
            </a:r>
          </a:p>
          <a:p>
            <a:pPr lvl="1"/>
            <a:endParaRPr lang="is-IS" dirty="0"/>
          </a:p>
          <a:p>
            <a:r>
              <a:rPr lang="is-IS" dirty="0" smtClean="0"/>
              <a:t>What I am looking for:</a:t>
            </a:r>
          </a:p>
          <a:p>
            <a:pPr lvl="1"/>
            <a:r>
              <a:rPr lang="is-IS" dirty="0" smtClean="0"/>
              <a:t>You can build</a:t>
            </a:r>
          </a:p>
          <a:p>
            <a:pPr lvl="1"/>
            <a:r>
              <a:rPr lang="is-IS" dirty="0" smtClean="0"/>
              <a:t>You give a shit</a:t>
            </a:r>
          </a:p>
          <a:p>
            <a:pPr lvl="1"/>
            <a:endParaRPr lang="is-I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80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requires binding all three…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Protocols</a:t>
            </a:r>
            <a:r>
              <a:rPr lang="en-US" dirty="0" smtClean="0"/>
              <a:t>: to ensure that they are interacting with appropriate entity</a:t>
            </a:r>
            <a:r>
              <a:rPr lang="en-US" i="1" dirty="0" smtClean="0"/>
              <a:t>,</a:t>
            </a:r>
            <a:r>
              <a:rPr lang="en-US" b="1" i="1" dirty="0" smtClean="0"/>
              <a:t> name must be bound to key</a:t>
            </a:r>
          </a:p>
          <a:p>
            <a:pPr lvl="1"/>
            <a:r>
              <a:rPr lang="en-US" i="1" dirty="0" smtClean="0"/>
              <a:t>When accessing </a:t>
            </a:r>
            <a:r>
              <a:rPr lang="en-US" i="1" dirty="0" err="1" smtClean="0"/>
              <a:t>CNN.com</a:t>
            </a:r>
            <a:r>
              <a:rPr lang="en-US" i="1" dirty="0" smtClean="0"/>
              <a:t>, I need to know CNN’s key in order to make sure that I’m not being spoofed</a:t>
            </a:r>
          </a:p>
          <a:p>
            <a:pPr lvl="4"/>
            <a:endParaRPr lang="en-US" dirty="0"/>
          </a:p>
          <a:p>
            <a:r>
              <a:rPr lang="en-US" u="sng" dirty="0" smtClean="0"/>
              <a:t>Humans</a:t>
            </a:r>
            <a:r>
              <a:rPr lang="en-US" dirty="0" smtClean="0"/>
              <a:t>: to ensure that they are interacting with appropriate entity, </a:t>
            </a:r>
            <a:r>
              <a:rPr lang="en-US" b="1" i="1" dirty="0" smtClean="0"/>
              <a:t>name must be bound to RWI</a:t>
            </a:r>
          </a:p>
          <a:p>
            <a:pPr lvl="1"/>
            <a:r>
              <a:rPr lang="en-US" i="1" dirty="0" smtClean="0"/>
              <a:t>I need to know that </a:t>
            </a:r>
            <a:r>
              <a:rPr lang="en-US" i="1" dirty="0" err="1" smtClean="0"/>
              <a:t>CNN.com</a:t>
            </a:r>
            <a:r>
              <a:rPr lang="en-US" i="1" dirty="0" smtClean="0"/>
              <a:t> is the news organization based in Atlanta, not the Canadian Numismatic Network</a:t>
            </a:r>
          </a:p>
          <a:p>
            <a:pPr lvl="4"/>
            <a:endParaRPr lang="en-US" i="1" dirty="0"/>
          </a:p>
          <a:p>
            <a:r>
              <a:rPr lang="en-US" i="1" dirty="0" smtClean="0"/>
              <a:t>Once names are bound to both keys and RWI</a:t>
            </a:r>
          </a:p>
          <a:p>
            <a:pPr lvl="1"/>
            <a:r>
              <a:rPr lang="en-US" i="1" dirty="0" smtClean="0"/>
              <a:t>Then keys and RWI are indirectly bound together</a:t>
            </a:r>
          </a:p>
          <a:p>
            <a:pPr lvl="4"/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dirty="0" smtClean="0"/>
              <a:t>Readability, google, etc.: bind </a:t>
            </a:r>
            <a:r>
              <a:rPr lang="en-US" dirty="0"/>
              <a:t>RWI </a:t>
            </a:r>
            <a:r>
              <a:rPr lang="en-US" dirty="0" smtClean="0"/>
              <a:t>to names</a:t>
            </a:r>
          </a:p>
          <a:p>
            <a:pPr lvl="1"/>
            <a:r>
              <a:rPr lang="en-US" dirty="0" smtClean="0"/>
              <a:t>Works pretty well when you start with RWI and find name</a:t>
            </a:r>
          </a:p>
          <a:p>
            <a:pPr lvl="1"/>
            <a:r>
              <a:rPr lang="en-US" b="1" i="1" dirty="0" smtClean="0"/>
              <a:t>Works less well when presented with name…</a:t>
            </a:r>
          </a:p>
          <a:p>
            <a:pPr lvl="2"/>
            <a:r>
              <a:rPr lang="en-US" dirty="0" smtClean="0"/>
              <a:t>…and you are left to guess the RWI (phishing!)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Certificate authorities bind names to keys</a:t>
            </a:r>
          </a:p>
          <a:p>
            <a:pPr lvl="1"/>
            <a:r>
              <a:rPr lang="en-US" dirty="0" smtClean="0"/>
              <a:t>Binding is done via digital certificates</a:t>
            </a:r>
          </a:p>
          <a:p>
            <a:pPr lvl="1"/>
            <a:r>
              <a:rPr lang="en-US" dirty="0" smtClean="0"/>
              <a:t>This does not work well…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evolution of a cynic….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i="1" dirty="0"/>
              <a:t>Commercial certificate authorities protect you from anyone from whom they are unwilling to take </a:t>
            </a:r>
            <a:r>
              <a:rPr lang="en-US" i="1" dirty="0" smtClean="0"/>
              <a:t>money.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Matt </a:t>
            </a:r>
            <a:r>
              <a:rPr lang="en-US" dirty="0"/>
              <a:t>Blaze </a:t>
            </a:r>
            <a:r>
              <a:rPr lang="en-US" dirty="0" smtClean="0"/>
              <a:t>2001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i="1" dirty="0"/>
              <a:t>A decade ago, I observed that commercial certificate authorities protect you from whom they are unwilling to take money. That turns out to be wrong; they don’t even do that </a:t>
            </a:r>
            <a:r>
              <a:rPr lang="en-US" i="1" dirty="0" smtClean="0"/>
              <a:t>much.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Matt Blaze </a:t>
            </a:r>
            <a:r>
              <a:rPr lang="en-US" dirty="0"/>
              <a:t>2010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2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problem with this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Human</a:t>
            </a:r>
            <a:r>
              <a:rPr lang="en-US" dirty="0"/>
              <a:t>: needs binding between RWI and name</a:t>
            </a:r>
          </a:p>
          <a:p>
            <a:pPr lvl="1"/>
            <a:r>
              <a:rPr lang="en-US" dirty="0"/>
              <a:t>Human makes decisions based on RWI</a:t>
            </a:r>
          </a:p>
          <a:p>
            <a:pPr lvl="1"/>
            <a:r>
              <a:rPr lang="en-US" dirty="0"/>
              <a:t>Humans must be involved in anything concerning </a:t>
            </a:r>
            <a:r>
              <a:rPr lang="en-US" dirty="0" smtClean="0"/>
              <a:t>RWI</a:t>
            </a:r>
            <a:endParaRPr lang="en-US" dirty="0"/>
          </a:p>
          <a:p>
            <a:pPr lvl="6"/>
            <a:endParaRPr lang="en-US" dirty="0"/>
          </a:p>
          <a:p>
            <a:r>
              <a:rPr lang="en-US" u="sng" dirty="0" smtClean="0"/>
              <a:t>Network</a:t>
            </a:r>
            <a:r>
              <a:rPr lang="en-US" dirty="0" smtClean="0"/>
              <a:t>: needs binding between names and key</a:t>
            </a:r>
          </a:p>
          <a:p>
            <a:pPr lvl="1"/>
            <a:r>
              <a:rPr lang="en-US" dirty="0" smtClean="0"/>
              <a:t>Fetches data based on name</a:t>
            </a:r>
          </a:p>
          <a:p>
            <a:pPr lvl="1"/>
            <a:r>
              <a:rPr lang="en-US" dirty="0" smtClean="0"/>
              <a:t>Authenticates based on keys</a:t>
            </a:r>
          </a:p>
          <a:p>
            <a:pPr lvl="6"/>
            <a:endParaRPr lang="en-US" dirty="0" smtClean="0"/>
          </a:p>
          <a:p>
            <a:r>
              <a:rPr lang="en-US" b="1" dirty="0" smtClean="0"/>
              <a:t>Current approach requires external authority to make the binding the network needs</a:t>
            </a:r>
          </a:p>
          <a:p>
            <a:pPr lvl="1"/>
            <a:r>
              <a:rPr lang="en-US" dirty="0" smtClean="0"/>
              <a:t>Ties network infrastructure to external authorities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54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 Alternate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to your neighbors.  3 minutes.</a:t>
            </a:r>
          </a:p>
          <a:p>
            <a:endParaRPr lang="en-US" dirty="0"/>
          </a:p>
          <a:p>
            <a:r>
              <a:rPr lang="en-US" dirty="0" smtClean="0"/>
              <a:t>Challenge: How can we</a:t>
            </a:r>
          </a:p>
          <a:p>
            <a:pPr lvl="1"/>
            <a:r>
              <a:rPr lang="en-US" dirty="0" smtClean="0"/>
              <a:t>Bind RWI, Names, and Keys</a:t>
            </a:r>
          </a:p>
          <a:p>
            <a:pPr lvl="1"/>
            <a:r>
              <a:rPr lang="en-US" dirty="0" smtClean="0"/>
              <a:t>Allow network to enforce Name/Key binding without resorting to external authorities</a:t>
            </a:r>
          </a:p>
          <a:p>
            <a:pPr lvl="1"/>
            <a:r>
              <a:rPr lang="en-US" dirty="0" smtClean="0"/>
              <a:t>Allow freedom in how Name/RWI binding occurs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Alternative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self-certifying names</a:t>
            </a:r>
          </a:p>
          <a:p>
            <a:endParaRPr lang="en-US" dirty="0" smtClean="0"/>
          </a:p>
          <a:p>
            <a:r>
              <a:rPr lang="en-US" dirty="0" smtClean="0"/>
              <a:t>Link your name to the hash of your public key</a:t>
            </a:r>
          </a:p>
          <a:p>
            <a:pPr lvl="1"/>
            <a:r>
              <a:rPr lang="en-US" dirty="0" smtClean="0"/>
              <a:t>Then the binding between names and keys is inherent</a:t>
            </a:r>
          </a:p>
          <a:p>
            <a:pPr lvl="1"/>
            <a:r>
              <a:rPr lang="en-US" dirty="0" smtClean="0"/>
              <a:t>The network need not turn to external authorities</a:t>
            </a:r>
          </a:p>
          <a:p>
            <a:pPr lvl="1"/>
            <a:endParaRPr lang="en-US" dirty="0"/>
          </a:p>
          <a:p>
            <a:r>
              <a:rPr lang="en-US" dirty="0" smtClean="0"/>
              <a:t>This means the network can enforce this binding</a:t>
            </a:r>
          </a:p>
          <a:p>
            <a:pPr lvl="1"/>
            <a:r>
              <a:rPr lang="en-US" dirty="0" smtClean="0"/>
              <a:t>If you ask for data from someone (CNN’s home page)</a:t>
            </a:r>
          </a:p>
          <a:p>
            <a:pPr lvl="1"/>
            <a:r>
              <a:rPr lang="en-US" dirty="0" smtClean="0"/>
              <a:t>Network can enforce provenance of that data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0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More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are of the form:  </a:t>
            </a:r>
            <a:r>
              <a:rPr lang="en-US" b="1" dirty="0" smtClean="0"/>
              <a:t>P:L</a:t>
            </a:r>
          </a:p>
          <a:p>
            <a:pPr lvl="1"/>
            <a:r>
              <a:rPr lang="en-US" dirty="0" smtClean="0"/>
              <a:t>P: hash of public key associated with “owner” of object</a:t>
            </a:r>
          </a:p>
          <a:p>
            <a:pPr lvl="2"/>
            <a:r>
              <a:rPr lang="en-US" dirty="0" smtClean="0"/>
              <a:t>E.g., CNN, or Scott Shenker, or UC Berkeley</a:t>
            </a:r>
          </a:p>
          <a:p>
            <a:pPr lvl="2"/>
            <a:r>
              <a:rPr lang="en-US" dirty="0" smtClean="0"/>
              <a:t>P stands for “principal” or “provenance”</a:t>
            </a:r>
          </a:p>
          <a:p>
            <a:pPr lvl="1"/>
            <a:r>
              <a:rPr lang="en-US" dirty="0" smtClean="0"/>
              <a:t>L: label of object</a:t>
            </a:r>
          </a:p>
          <a:p>
            <a:pPr lvl="2"/>
            <a:r>
              <a:rPr lang="en-US" dirty="0" smtClean="0"/>
              <a:t>Latest headlines, or homepage, or class schedule</a:t>
            </a:r>
          </a:p>
          <a:p>
            <a:pPr lvl="4"/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object consists of the following: </a:t>
            </a:r>
            <a:endParaRPr lang="en-US" dirty="0" smtClean="0"/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ublic key associated with principal for that object</a:t>
            </a:r>
          </a:p>
          <a:p>
            <a:pPr lvl="1"/>
            <a:r>
              <a:rPr lang="en-US" dirty="0" smtClean="0"/>
              <a:t>L</a:t>
            </a:r>
          </a:p>
          <a:p>
            <a:pPr lvl="1"/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Signature</a:t>
            </a:r>
            <a:r>
              <a:rPr lang="en-US" dirty="0"/>
              <a:t> </a:t>
            </a:r>
            <a:r>
              <a:rPr lang="en-US" dirty="0" smtClean="0"/>
              <a:t>over all of the above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37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 ask for object named P:L</a:t>
            </a:r>
          </a:p>
          <a:p>
            <a:endParaRPr lang="en-US" dirty="0"/>
          </a:p>
          <a:p>
            <a:r>
              <a:rPr lang="en-US" dirty="0" smtClean="0"/>
              <a:t>Then if the response comes back</a:t>
            </a:r>
          </a:p>
          <a:p>
            <a:endParaRPr lang="en-US" dirty="0"/>
          </a:p>
          <a:p>
            <a:r>
              <a:rPr lang="en-US" dirty="0" smtClean="0"/>
              <a:t>I, or the network, can check:</a:t>
            </a:r>
          </a:p>
          <a:p>
            <a:pPr lvl="1"/>
            <a:r>
              <a:rPr lang="en-US" dirty="0" smtClean="0"/>
              <a:t>Does key match P (i.e., is it from principal)?</a:t>
            </a:r>
          </a:p>
          <a:p>
            <a:pPr lvl="1"/>
            <a:r>
              <a:rPr lang="en-US" dirty="0" smtClean="0"/>
              <a:t>Does signature match object (was object tampered)?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12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RWI Binding?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between RWI and names is flexible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Requires </a:t>
            </a:r>
            <a:r>
              <a:rPr lang="en-US" dirty="0"/>
              <a:t>human-level </a:t>
            </a:r>
            <a:r>
              <a:rPr lang="en-US" dirty="0" smtClean="0"/>
              <a:t>judgements</a:t>
            </a:r>
            <a:endParaRPr lang="en-US" dirty="0"/>
          </a:p>
          <a:p>
            <a:pPr lvl="1"/>
            <a:r>
              <a:rPr lang="en-US" dirty="0"/>
              <a:t>How do I decide a name represents my brother?</a:t>
            </a:r>
          </a:p>
          <a:p>
            <a:pPr lvl="1"/>
            <a:r>
              <a:rPr lang="en-US" dirty="0"/>
              <a:t>Does same mechanism </a:t>
            </a:r>
            <a:r>
              <a:rPr lang="en-US" dirty="0" smtClean="0"/>
              <a:t>verify name represents Obama?</a:t>
            </a:r>
          </a:p>
          <a:p>
            <a:pPr lvl="3"/>
            <a:endParaRPr lang="en-US" dirty="0"/>
          </a:p>
          <a:p>
            <a:r>
              <a:rPr lang="en-US" dirty="0"/>
              <a:t>Already done reasonably well by Google, etc.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But independent </a:t>
            </a:r>
            <a:r>
              <a:rPr lang="en-US" dirty="0"/>
              <a:t>of low-level network mechanisms</a:t>
            </a:r>
          </a:p>
          <a:p>
            <a:pPr lvl="1"/>
            <a:r>
              <a:rPr lang="en-US" dirty="0"/>
              <a:t>So it can evolve!</a:t>
            </a:r>
          </a:p>
          <a:p>
            <a:pPr lvl="1"/>
            <a:r>
              <a:rPr lang="en-US" dirty="0"/>
              <a:t>Different people can use different mechanisms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6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 is the </a:t>
            </a:r>
            <a:r>
              <a:rPr lang="en-US" b="1" dirty="0" smtClean="0"/>
              <a:t>Big Give!</a:t>
            </a:r>
          </a:p>
          <a:p>
            <a:pPr lvl="1"/>
            <a:endParaRPr lang="en-US" dirty="0"/>
          </a:p>
          <a:p>
            <a:r>
              <a:rPr lang="en-US" dirty="0" smtClean="0"/>
              <a:t>I will match all gifts 10:1.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Just send me your receipt.</a:t>
            </a:r>
          </a:p>
          <a:p>
            <a:pPr lvl="1"/>
            <a:endParaRPr lang="en-US" dirty="0"/>
          </a:p>
          <a:p>
            <a:r>
              <a:rPr lang="en-US" dirty="0" smtClean="0"/>
              <a:t>Give because you love Berkeley</a:t>
            </a:r>
            <a:r>
              <a:rPr lang="is-IS" dirty="0" smtClean="0"/>
              <a:t>….</a:t>
            </a:r>
          </a:p>
          <a:p>
            <a:pPr lvl="1"/>
            <a:endParaRPr lang="is-IS" dirty="0"/>
          </a:p>
          <a:p>
            <a:r>
              <a:rPr lang="is-IS" dirty="0" smtClean="0"/>
              <a:t>...or because you hate Stanford.</a:t>
            </a:r>
          </a:p>
          <a:p>
            <a:pPr lvl="1"/>
            <a:endParaRPr lang="is-IS" dirty="0"/>
          </a:p>
          <a:p>
            <a:r>
              <a:rPr lang="is-IS" dirty="0" smtClean="0"/>
              <a:t>But give!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01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Helvetica" charset="0"/>
              </a:rPr>
              <a:t>Trust </a:t>
            </a:r>
            <a:r>
              <a:rPr lang="en-GB" dirty="0" err="1" smtClean="0">
                <a:latin typeface="Helvetica" charset="0"/>
              </a:rPr>
              <a:t>vs</a:t>
            </a:r>
            <a:r>
              <a:rPr lang="en-GB" dirty="0" smtClean="0">
                <a:latin typeface="Helvetica" charset="0"/>
              </a:rPr>
              <a:t> Identity</a:t>
            </a:r>
            <a:endParaRPr lang="en-US" dirty="0">
              <a:latin typeface="Helvetica" charset="0"/>
            </a:endParaRP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Arial" charset="0"/>
                <a:ea typeface="Arial" charset="0"/>
                <a:cs typeface="Arial" charset="0"/>
              </a:rPr>
              <a:t>Knowing who you are dealing with is different than trusting them</a:t>
            </a:r>
          </a:p>
          <a:p>
            <a:pPr lvl="3"/>
            <a:endParaRPr lang="en-GB" dirty="0">
              <a:latin typeface="Arial" charset="0"/>
              <a:ea typeface="Arial" charset="0"/>
              <a:cs typeface="Arial" charset="0"/>
            </a:endParaRPr>
          </a:p>
          <a:p>
            <a:r>
              <a:rPr lang="en-GB" dirty="0" smtClean="0">
                <a:latin typeface="Arial" charset="0"/>
                <a:ea typeface="Arial" charset="0"/>
                <a:cs typeface="Arial" charset="0"/>
              </a:rPr>
              <a:t>Trust is a completely different concept, that should lie outside the architecture</a:t>
            </a:r>
          </a:p>
          <a:p>
            <a:pPr lvl="3"/>
            <a:endParaRPr lang="en-GB" dirty="0">
              <a:latin typeface="Arial" charset="0"/>
              <a:ea typeface="Arial" charset="0"/>
              <a:cs typeface="Arial" charset="0"/>
            </a:endParaRPr>
          </a:p>
          <a:p>
            <a:r>
              <a:rPr lang="en-GB" dirty="0" smtClean="0">
                <a:latin typeface="Arial" charset="0"/>
                <a:ea typeface="Arial" charset="0"/>
                <a:cs typeface="Arial" charset="0"/>
              </a:rPr>
              <a:t>We often refer to mechanisms that bind names to keys or RWIs as “trust” mechanisms</a:t>
            </a:r>
          </a:p>
          <a:p>
            <a:pPr lvl="1"/>
            <a:r>
              <a:rPr lang="en-GB" dirty="0" smtClean="0">
                <a:latin typeface="Arial" charset="0"/>
                <a:ea typeface="Arial" charset="0"/>
                <a:cs typeface="Arial" charset="0"/>
              </a:rPr>
              <a:t>Terrible terminology</a:t>
            </a:r>
            <a:endParaRPr lang="en-GB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6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02F26C2-0802-3F43-BD7F-D4DB55597913}" type="slidenum">
              <a:rPr lang="en-US" sz="1400" b="0">
                <a:latin typeface="Times New Roman" charset="0"/>
              </a:rPr>
              <a:pPr eaLnBrk="1" hangingPunct="1"/>
              <a:t>40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02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Authentication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Integrity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Provenance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1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One Crypto Can’t Handle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</a:p>
          <a:p>
            <a:pPr lvl="1"/>
            <a:endParaRPr lang="en-US" dirty="0" smtClean="0"/>
          </a:p>
          <a:p>
            <a:r>
              <a:rPr lang="en-US" strike="sngStrike" dirty="0" smtClean="0"/>
              <a:t>Authentication</a:t>
            </a:r>
          </a:p>
          <a:p>
            <a:pPr lvl="1"/>
            <a:endParaRPr lang="en-US" dirty="0" smtClean="0"/>
          </a:p>
          <a:p>
            <a:r>
              <a:rPr lang="en-US" strike="sngStrike" dirty="0" smtClean="0"/>
              <a:t>Integrity</a:t>
            </a:r>
          </a:p>
          <a:p>
            <a:pPr lvl="1"/>
            <a:endParaRPr lang="en-US" dirty="0" smtClean="0"/>
          </a:p>
          <a:p>
            <a:r>
              <a:rPr lang="en-US" strike="sngStrike" dirty="0" smtClean="0"/>
              <a:t>Provenance</a:t>
            </a:r>
          </a:p>
          <a:p>
            <a:pPr lvl="1"/>
            <a:endParaRPr lang="en-US" dirty="0" smtClean="0"/>
          </a:p>
          <a:p>
            <a:r>
              <a:rPr lang="en-US" strike="sngStrike" dirty="0" smtClean="0"/>
              <a:t>Privacy</a:t>
            </a:r>
            <a:endParaRPr lang="en-US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5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Protecting Availability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264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5FA151-39F1-8443-BF69-79C7D4D2EA7A}" type="slidenum">
              <a:rPr lang="en-US" sz="1400" b="0">
                <a:latin typeface="Times New Roman" charset="0"/>
              </a:rPr>
              <a:pPr eaLnBrk="1" hangingPunct="1"/>
              <a:t>43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availability be harmed?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in basic protocols</a:t>
            </a:r>
          </a:p>
          <a:p>
            <a:pPr lvl="1"/>
            <a:r>
              <a:rPr lang="en-US" dirty="0" smtClean="0"/>
              <a:t>Persistent outages due to natural events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External vulnerabilities in basic protocols</a:t>
            </a:r>
          </a:p>
          <a:p>
            <a:pPr lvl="1"/>
            <a:r>
              <a:rPr lang="en-US" dirty="0" smtClean="0"/>
              <a:t>Attackers can prevent protocols from functioning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Internal vulnerabilities in basic protocols</a:t>
            </a:r>
          </a:p>
          <a:p>
            <a:pPr lvl="1"/>
            <a:r>
              <a:rPr lang="en-US" dirty="0" smtClean="0"/>
              <a:t>If attackers compromise routers, can prevent network from functioning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Denial-of-service attacks</a:t>
            </a:r>
          </a:p>
          <a:p>
            <a:pPr lvl="1"/>
            <a:r>
              <a:rPr lang="en-US" dirty="0" smtClean="0"/>
              <a:t>Overwhelming one or more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5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Avoid These?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in basic protocols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Good design and careful operation</a:t>
            </a:r>
            <a:endParaRPr lang="en-US" b="1" i="1" dirty="0" smtClean="0">
              <a:solidFill>
                <a:srgbClr val="C00000"/>
              </a:solidFill>
            </a:endParaRPr>
          </a:p>
          <a:p>
            <a:pPr lvl="5"/>
            <a:endParaRPr lang="en-US" dirty="0" smtClean="0"/>
          </a:p>
          <a:p>
            <a:r>
              <a:rPr lang="en-US" dirty="0" smtClean="0"/>
              <a:t>External vulnerabilities in basic protocols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Good design and careful operation</a:t>
            </a:r>
            <a:endParaRPr lang="en-US" b="1" i="1" dirty="0" smtClean="0">
              <a:solidFill>
                <a:srgbClr val="C00000"/>
              </a:solidFill>
            </a:endParaRPr>
          </a:p>
          <a:p>
            <a:pPr lvl="5"/>
            <a:endParaRPr lang="en-US" dirty="0" smtClean="0"/>
          </a:p>
          <a:p>
            <a:r>
              <a:rPr lang="en-US" dirty="0" smtClean="0"/>
              <a:t>Internal vulnerabilities in basic protocols</a:t>
            </a:r>
          </a:p>
          <a:p>
            <a:pPr lvl="1"/>
            <a:r>
              <a:rPr lang="en-US" b="1" i="1" dirty="0" smtClean="0">
                <a:solidFill>
                  <a:srgbClr val="C00000"/>
                </a:solidFill>
              </a:rPr>
              <a:t>Good design and careful operation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Denial-of-service attacks</a:t>
            </a:r>
          </a:p>
          <a:p>
            <a:pPr lvl="1"/>
            <a:r>
              <a:rPr lang="en-US" b="1" i="1" dirty="0" smtClean="0">
                <a:solidFill>
                  <a:srgbClr val="C00000"/>
                </a:solidFill>
              </a:rPr>
              <a:t>Requires new thinking</a:t>
            </a:r>
            <a:r>
              <a:rPr lang="is-IS" b="1" i="1" dirty="0" smtClean="0">
                <a:solidFill>
                  <a:srgbClr val="C00000"/>
                </a:solidFill>
              </a:rPr>
              <a:t>….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9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Denial of Service (DoS)</a:t>
            </a:r>
          </a:p>
        </p:txBody>
      </p:sp>
      <p:sp>
        <p:nvSpPr>
          <p:cNvPr id="1004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Attacker prevents legitimate users from using something (network, server</a:t>
            </a:r>
            <a:r>
              <a:rPr lang="en-US" dirty="0" smtClean="0">
                <a:latin typeface="Arial" charset="0"/>
                <a:cs typeface="Arial" charset="0"/>
              </a:rPr>
              <a:t>)</a:t>
            </a:r>
          </a:p>
          <a:p>
            <a:pPr lvl="3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Motives?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Retaliation, extortion,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ommercial advantage, etc.</a:t>
            </a:r>
          </a:p>
          <a:p>
            <a:pPr lvl="3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Often done via some form of 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flooding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Arial" charset="0"/>
                <a:cs typeface="Arial" charset="0"/>
              </a:rPr>
              <a:t>Overwhelming some resource</a:t>
            </a:r>
            <a:r>
              <a:rPr lang="is-IS" b="1" dirty="0" smtClean="0">
                <a:latin typeface="Arial" charset="0"/>
                <a:cs typeface="Arial" charset="0"/>
              </a:rPr>
              <a:t>….</a:t>
            </a:r>
          </a:p>
          <a:p>
            <a:pPr lvl="3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Can be done at different semantic levels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  <a:ea typeface="Arial" charset="0"/>
                <a:cs typeface="Arial" charset="0"/>
              </a:rPr>
              <a:t>Network: clog a link or router with a huge rate of packets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  <a:ea typeface="Arial" charset="0"/>
                <a:cs typeface="Arial" charset="0"/>
              </a:rPr>
              <a:t>Transport: overwhelm victim</a:t>
            </a:r>
            <a:r>
              <a:rPr lang="ja-JP" altLang="en-US" sz="23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sz="2300" dirty="0">
                <a:latin typeface="Arial" charset="0"/>
                <a:ea typeface="Arial" charset="0"/>
                <a:cs typeface="Arial" charset="0"/>
              </a:rPr>
              <a:t>s ability to handle connections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  <a:ea typeface="Arial" charset="0"/>
                <a:cs typeface="Arial" charset="0"/>
              </a:rPr>
              <a:t>Application: overwhelm victim</a:t>
            </a:r>
            <a:r>
              <a:rPr lang="ja-JP" altLang="en-US" sz="23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sz="2300" dirty="0">
                <a:latin typeface="Arial" charset="0"/>
                <a:ea typeface="Arial" charset="0"/>
                <a:cs typeface="Arial" charset="0"/>
              </a:rPr>
              <a:t>s ability to handle requests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67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759CE4-8200-D346-AD9F-AABFC6641BC4}" type="slidenum">
              <a:rPr lang="en-US" sz="1400" b="0">
                <a:latin typeface="Times New Roman" charset="0"/>
              </a:rPr>
              <a:pPr eaLnBrk="1" hangingPunct="1"/>
              <a:t>46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5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4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Mechanism</a:t>
            </a:r>
            <a:endParaRPr lang="en-US" dirty="0">
              <a:latin typeface="Helvetica" charset="0"/>
            </a:endParaRPr>
          </a:p>
        </p:txBody>
      </p:sp>
      <p:sp>
        <p:nvSpPr>
          <p:cNvPr id="1006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Attacker </a:t>
            </a:r>
            <a:r>
              <a:rPr lang="en-US" dirty="0">
                <a:latin typeface="Arial" charset="0"/>
                <a:cs typeface="Arial" charset="0"/>
              </a:rPr>
              <a:t>sends traffic to victim as fast as possible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It will often use (many)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spoofed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source addresses …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Using </a:t>
            </a:r>
            <a:r>
              <a:rPr lang="en-US" dirty="0">
                <a:latin typeface="Arial" charset="0"/>
                <a:cs typeface="Arial" charset="0"/>
              </a:rPr>
              <a:t>multiple hosts </a:t>
            </a:r>
            <a:r>
              <a:rPr lang="en-US" dirty="0" smtClean="0">
                <a:latin typeface="Arial" charset="0"/>
                <a:cs typeface="Arial" charset="0"/>
              </a:rPr>
              <a:t>(</a:t>
            </a:r>
            <a:r>
              <a:rPr lang="en-US" i="1" dirty="0" smtClean="0">
                <a:latin typeface="Arial" charset="0"/>
                <a:cs typeface="Arial" charset="0"/>
              </a:rPr>
              <a:t>zombies</a:t>
            </a:r>
            <a:r>
              <a:rPr lang="en-US" i="1" dirty="0">
                <a:latin typeface="Arial" charset="0"/>
                <a:cs typeface="Arial" charset="0"/>
              </a:rPr>
              <a:t>,</a:t>
            </a:r>
            <a:r>
              <a:rPr lang="en-US" dirty="0">
                <a:latin typeface="Arial" charset="0"/>
                <a:cs typeface="Arial" charset="0"/>
              </a:rPr>
              <a:t> or </a:t>
            </a:r>
            <a:r>
              <a:rPr lang="en-US" i="1" dirty="0">
                <a:latin typeface="Arial" charset="0"/>
                <a:cs typeface="Arial" charset="0"/>
              </a:rPr>
              <a:t>zombies</a:t>
            </a:r>
            <a:r>
              <a:rPr lang="en-US" dirty="0">
                <a:latin typeface="Arial" charset="0"/>
                <a:cs typeface="Arial" charset="0"/>
              </a:rPr>
              <a:t>) yields a </a:t>
            </a:r>
            <a:r>
              <a:rPr 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Distributed Denial-of-Service</a:t>
            </a:r>
            <a:r>
              <a:rPr lang="en-US" dirty="0">
                <a:latin typeface="Arial" charset="0"/>
                <a:cs typeface="Arial" charset="0"/>
              </a:rPr>
              <a:t> attack, aka </a:t>
            </a:r>
            <a:r>
              <a:rPr 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DDoS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Traffic </a:t>
            </a:r>
            <a:r>
              <a:rPr lang="en-US" dirty="0">
                <a:latin typeface="Arial" charset="0"/>
                <a:cs typeface="Arial" charset="0"/>
              </a:rPr>
              <a:t>is </a:t>
            </a:r>
            <a:r>
              <a:rPr lang="en-US" i="1" dirty="0">
                <a:latin typeface="Arial" charset="0"/>
                <a:cs typeface="Arial" charset="0"/>
              </a:rPr>
              <a:t>varied</a:t>
            </a:r>
            <a:r>
              <a:rPr lang="en-US" dirty="0">
                <a:latin typeface="Arial" charset="0"/>
                <a:cs typeface="Arial" charset="0"/>
              </a:rPr>
              <a:t> (sources, destinations, ports, length) so no simple filter matches it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Arial" charset="0"/>
                <a:cs typeface="Arial" charset="0"/>
              </a:rPr>
              <a:t>attacker has enough </a:t>
            </a:r>
            <a:r>
              <a:rPr lang="en-US" dirty="0" smtClean="0">
                <a:latin typeface="Arial" charset="0"/>
                <a:cs typeface="Arial" charset="0"/>
              </a:rPr>
              <a:t>zombies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i="1" dirty="0">
                <a:latin typeface="Arial" charset="0"/>
                <a:cs typeface="Arial" charset="0"/>
              </a:rPr>
              <a:t>often </a:t>
            </a:r>
            <a:r>
              <a:rPr lang="en-US" i="1" dirty="0" err="1">
                <a:latin typeface="Arial" charset="0"/>
                <a:cs typeface="Arial" charset="0"/>
              </a:rPr>
              <a:t>doesn</a:t>
            </a:r>
            <a:r>
              <a:rPr lang="ja-JP" altLang="en-US" i="1" dirty="0">
                <a:latin typeface="Arial" charset="0"/>
                <a:cs typeface="Arial" charset="0"/>
              </a:rPr>
              <a:t>’</a:t>
            </a:r>
            <a:r>
              <a:rPr lang="en-US" i="1" dirty="0">
                <a:latin typeface="Arial" charset="0"/>
                <a:cs typeface="Arial" charset="0"/>
              </a:rPr>
              <a:t>t need to spoof</a:t>
            </a:r>
            <a:r>
              <a:rPr lang="en-US" dirty="0">
                <a:latin typeface="Arial" charset="0"/>
                <a:cs typeface="Arial" charset="0"/>
              </a:rPr>
              <a:t> - victim </a:t>
            </a:r>
            <a:r>
              <a:rPr lang="en-US" dirty="0" smtClean="0">
                <a:latin typeface="Arial" charset="0"/>
                <a:cs typeface="Arial" charset="0"/>
              </a:rPr>
              <a:t>can’t </a:t>
            </a:r>
            <a:r>
              <a:rPr lang="en-US" dirty="0">
                <a:latin typeface="Arial" charset="0"/>
                <a:cs typeface="Arial" charset="0"/>
              </a:rPr>
              <a:t>shut them down anyway! :-(</a:t>
            </a:r>
          </a:p>
        </p:txBody>
      </p:sp>
      <p:sp>
        <p:nvSpPr>
          <p:cNvPr id="1187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6F70CE-039D-C641-B601-F8653A42DF12}" type="slidenum">
              <a:rPr lang="en-US" sz="1400" b="0">
                <a:latin typeface="Times New Roman" charset="0"/>
              </a:rPr>
              <a:pPr eaLnBrk="1" hangingPunct="1"/>
              <a:t>47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84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59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Distributed Denial-of-Service (DDoS)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083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9E2579-C41E-BF47-9460-67A9172A90AE}" type="slidenum">
              <a:rPr lang="en-US" sz="1400" b="0">
                <a:latin typeface="Times New Roman" charset="0"/>
              </a:rPr>
              <a:pPr eaLnBrk="1" hangingPunct="1"/>
              <a:t>48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120836" name="Group 3"/>
          <p:cNvGrpSpPr>
            <a:grpSpLocks/>
          </p:cNvGrpSpPr>
          <p:nvPr/>
        </p:nvGrpSpPr>
        <p:grpSpPr bwMode="auto">
          <a:xfrm>
            <a:off x="685800" y="3733800"/>
            <a:ext cx="1219200" cy="685800"/>
            <a:chOff x="432" y="2352"/>
            <a:chExt cx="768" cy="432"/>
          </a:xfrm>
        </p:grpSpPr>
        <p:sp>
          <p:nvSpPr>
            <p:cNvPr id="120860" name="Oval 4"/>
            <p:cNvSpPr>
              <a:spLocks noChangeArrowheads="1"/>
            </p:cNvSpPr>
            <p:nvPr/>
          </p:nvSpPr>
          <p:spPr bwMode="auto">
            <a:xfrm>
              <a:off x="432" y="2352"/>
              <a:ext cx="768" cy="432"/>
            </a:xfrm>
            <a:prstGeom prst="ellipse">
              <a:avLst/>
            </a:prstGeom>
            <a:solidFill>
              <a:srgbClr val="0000FF">
                <a:alpha val="63921"/>
              </a:srgbClr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1" name="Rectangle 5"/>
            <p:cNvSpPr>
              <a:spLocks noChangeArrowheads="1"/>
            </p:cNvSpPr>
            <p:nvPr/>
          </p:nvSpPr>
          <p:spPr bwMode="auto">
            <a:xfrm>
              <a:off x="470" y="2443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Master</a:t>
              </a:r>
            </a:p>
          </p:txBody>
        </p:sp>
      </p:grpSp>
      <p:grpSp>
        <p:nvGrpSpPr>
          <p:cNvPr id="120837" name="Group 6"/>
          <p:cNvGrpSpPr>
            <a:grpSpLocks/>
          </p:cNvGrpSpPr>
          <p:nvPr/>
        </p:nvGrpSpPr>
        <p:grpSpPr bwMode="auto">
          <a:xfrm>
            <a:off x="3270250" y="1828800"/>
            <a:ext cx="1416050" cy="685800"/>
            <a:chOff x="2060" y="1152"/>
            <a:chExt cx="892" cy="432"/>
          </a:xfrm>
        </p:grpSpPr>
        <p:sp>
          <p:nvSpPr>
            <p:cNvPr id="120858" name="Oval 7"/>
            <p:cNvSpPr>
              <a:spLocks noChangeArrowheads="1"/>
            </p:cNvSpPr>
            <p:nvPr/>
          </p:nvSpPr>
          <p:spPr bwMode="auto">
            <a:xfrm>
              <a:off x="2122" y="1152"/>
              <a:ext cx="768" cy="432"/>
            </a:xfrm>
            <a:prstGeom prst="ellipse">
              <a:avLst/>
            </a:prstGeom>
            <a:solidFill>
              <a:srgbClr val="FF0000">
                <a:alpha val="63921"/>
              </a:srgbClr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9" name="Rectangle 8"/>
            <p:cNvSpPr>
              <a:spLocks noChangeArrowheads="1"/>
            </p:cNvSpPr>
            <p:nvPr/>
          </p:nvSpPr>
          <p:spPr bwMode="auto">
            <a:xfrm>
              <a:off x="2060" y="1242"/>
              <a:ext cx="8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 smtClean="0"/>
                <a:t>zombie </a:t>
              </a:r>
              <a:r>
                <a:rPr lang="en-US" dirty="0"/>
                <a:t>1</a:t>
              </a:r>
            </a:p>
          </p:txBody>
        </p:sp>
      </p:grpSp>
      <p:sp>
        <p:nvSpPr>
          <p:cNvPr id="120838" name="Oval 9"/>
          <p:cNvSpPr>
            <a:spLocks noChangeArrowheads="1"/>
          </p:cNvSpPr>
          <p:nvPr/>
        </p:nvSpPr>
        <p:spPr bwMode="auto">
          <a:xfrm>
            <a:off x="3140075" y="3962400"/>
            <a:ext cx="1219200" cy="685800"/>
          </a:xfrm>
          <a:prstGeom prst="ellipse">
            <a:avLst/>
          </a:prstGeom>
          <a:solidFill>
            <a:srgbClr val="FF0000">
              <a:alpha val="63921"/>
            </a:srgbClr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39" name="Rectangle 10"/>
          <p:cNvSpPr>
            <a:spLocks noChangeArrowheads="1"/>
          </p:cNvSpPr>
          <p:nvPr/>
        </p:nvSpPr>
        <p:spPr bwMode="auto">
          <a:xfrm>
            <a:off x="3041789" y="4105246"/>
            <a:ext cx="14157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 smtClean="0"/>
              <a:t>zombie </a:t>
            </a:r>
            <a:r>
              <a:rPr lang="en-US" dirty="0"/>
              <a:t>3</a:t>
            </a:r>
          </a:p>
        </p:txBody>
      </p:sp>
      <p:sp>
        <p:nvSpPr>
          <p:cNvPr id="120840" name="Oval 11"/>
          <p:cNvSpPr>
            <a:spLocks noChangeArrowheads="1"/>
          </p:cNvSpPr>
          <p:nvPr/>
        </p:nvSpPr>
        <p:spPr bwMode="auto">
          <a:xfrm>
            <a:off x="3429000" y="5181600"/>
            <a:ext cx="1219200" cy="685800"/>
          </a:xfrm>
          <a:prstGeom prst="ellipse">
            <a:avLst/>
          </a:prstGeom>
          <a:solidFill>
            <a:srgbClr val="FF0000">
              <a:alpha val="63921"/>
            </a:srgbClr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1" name="Rectangle 12"/>
          <p:cNvSpPr>
            <a:spLocks noChangeArrowheads="1"/>
          </p:cNvSpPr>
          <p:nvPr/>
        </p:nvSpPr>
        <p:spPr bwMode="auto">
          <a:xfrm>
            <a:off x="3346589" y="5324446"/>
            <a:ext cx="14157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 smtClean="0"/>
              <a:t>zombie </a:t>
            </a:r>
            <a:r>
              <a:rPr lang="en-US" dirty="0"/>
              <a:t>4</a:t>
            </a:r>
          </a:p>
        </p:txBody>
      </p:sp>
      <p:sp>
        <p:nvSpPr>
          <p:cNvPr id="120842" name="Oval 13"/>
          <p:cNvSpPr>
            <a:spLocks noChangeArrowheads="1"/>
          </p:cNvSpPr>
          <p:nvPr/>
        </p:nvSpPr>
        <p:spPr bwMode="auto">
          <a:xfrm>
            <a:off x="3749675" y="2667000"/>
            <a:ext cx="1219200" cy="685800"/>
          </a:xfrm>
          <a:prstGeom prst="ellipse">
            <a:avLst/>
          </a:prstGeom>
          <a:solidFill>
            <a:srgbClr val="FF0000">
              <a:alpha val="63921"/>
            </a:srgbClr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3" name="Rectangle 14"/>
          <p:cNvSpPr>
            <a:spLocks noChangeArrowheads="1"/>
          </p:cNvSpPr>
          <p:nvPr/>
        </p:nvSpPr>
        <p:spPr bwMode="auto">
          <a:xfrm>
            <a:off x="3651389" y="2809846"/>
            <a:ext cx="14157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 smtClean="0"/>
              <a:t>zombie </a:t>
            </a:r>
            <a:r>
              <a:rPr lang="en-US" dirty="0"/>
              <a:t>2</a:t>
            </a:r>
          </a:p>
        </p:txBody>
      </p:sp>
      <p:cxnSp>
        <p:nvCxnSpPr>
          <p:cNvPr id="1008655" name="AutoShape 15"/>
          <p:cNvCxnSpPr>
            <a:cxnSpLocks noChangeShapeType="1"/>
            <a:stCxn id="120860" idx="0"/>
            <a:endCxn id="120859" idx="1"/>
          </p:cNvCxnSpPr>
          <p:nvPr/>
        </p:nvCxnSpPr>
        <p:spPr bwMode="auto">
          <a:xfrm rot="5400000" flipH="1" flipV="1">
            <a:off x="1501775" y="1965325"/>
            <a:ext cx="1562100" cy="1974850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08656" name="AutoShape 16"/>
          <p:cNvCxnSpPr>
            <a:cxnSpLocks noChangeShapeType="1"/>
            <a:stCxn id="120860" idx="6"/>
            <a:endCxn id="120843" idx="1"/>
          </p:cNvCxnSpPr>
          <p:nvPr/>
        </p:nvCxnSpPr>
        <p:spPr bwMode="auto">
          <a:xfrm flipV="1">
            <a:off x="1905000" y="3009901"/>
            <a:ext cx="1746389" cy="106679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08657" name="AutoShape 17"/>
          <p:cNvCxnSpPr>
            <a:cxnSpLocks noChangeShapeType="1"/>
            <a:stCxn id="120860" idx="5"/>
            <a:endCxn id="120838" idx="3"/>
          </p:cNvCxnSpPr>
          <p:nvPr/>
        </p:nvCxnSpPr>
        <p:spPr bwMode="auto">
          <a:xfrm rot="16200000" flipH="1">
            <a:off x="2408238" y="3638550"/>
            <a:ext cx="228600" cy="1590675"/>
          </a:xfrm>
          <a:prstGeom prst="curvedConnector3">
            <a:avLst>
              <a:gd name="adj1" fmla="val 24375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08658" name="AutoShape 18"/>
          <p:cNvCxnSpPr>
            <a:cxnSpLocks noChangeShapeType="1"/>
            <a:stCxn id="120860" idx="4"/>
            <a:endCxn id="120841" idx="1"/>
          </p:cNvCxnSpPr>
          <p:nvPr/>
        </p:nvCxnSpPr>
        <p:spPr bwMode="auto">
          <a:xfrm rot="16200000" flipH="1">
            <a:off x="1768544" y="3946455"/>
            <a:ext cx="1104901" cy="2051189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20848" name="Group 19"/>
          <p:cNvGrpSpPr>
            <a:grpSpLocks/>
          </p:cNvGrpSpPr>
          <p:nvPr/>
        </p:nvGrpSpPr>
        <p:grpSpPr bwMode="auto">
          <a:xfrm>
            <a:off x="7254875" y="3429000"/>
            <a:ext cx="1219200" cy="685800"/>
            <a:chOff x="4570" y="2160"/>
            <a:chExt cx="768" cy="432"/>
          </a:xfrm>
        </p:grpSpPr>
        <p:sp>
          <p:nvSpPr>
            <p:cNvPr id="120856" name="Oval 20"/>
            <p:cNvSpPr>
              <a:spLocks noChangeArrowheads="1"/>
            </p:cNvSpPr>
            <p:nvPr/>
          </p:nvSpPr>
          <p:spPr bwMode="auto">
            <a:xfrm>
              <a:off x="4570" y="2160"/>
              <a:ext cx="768" cy="432"/>
            </a:xfrm>
            <a:prstGeom prst="ellipse">
              <a:avLst/>
            </a:prstGeom>
            <a:solidFill>
              <a:schemeClr val="accent1">
                <a:alpha val="87842"/>
              </a:schemeClr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7" name="Rectangle 21"/>
            <p:cNvSpPr>
              <a:spLocks noChangeArrowheads="1"/>
            </p:cNvSpPr>
            <p:nvPr/>
          </p:nvSpPr>
          <p:spPr bwMode="auto">
            <a:xfrm>
              <a:off x="4608" y="2251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Victim</a:t>
              </a:r>
            </a:p>
          </p:txBody>
        </p:sp>
      </p:grpSp>
      <p:cxnSp>
        <p:nvCxnSpPr>
          <p:cNvPr id="1008662" name="AutoShape 22"/>
          <p:cNvCxnSpPr>
            <a:cxnSpLocks noChangeShapeType="1"/>
            <a:stCxn id="120859" idx="3"/>
            <a:endCxn id="120856" idx="0"/>
          </p:cNvCxnSpPr>
          <p:nvPr/>
        </p:nvCxnSpPr>
        <p:spPr bwMode="auto">
          <a:xfrm>
            <a:off x="4686300" y="2171700"/>
            <a:ext cx="3178175" cy="1257300"/>
          </a:xfrm>
          <a:prstGeom prst="curvedConnector2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08663" name="AutoShape 23"/>
          <p:cNvCxnSpPr>
            <a:cxnSpLocks noChangeShapeType="1"/>
            <a:stCxn id="120843" idx="3"/>
            <a:endCxn id="120856" idx="1"/>
          </p:cNvCxnSpPr>
          <p:nvPr/>
        </p:nvCxnSpPr>
        <p:spPr bwMode="auto">
          <a:xfrm>
            <a:off x="5067161" y="3009901"/>
            <a:ext cx="2366262" cy="519532"/>
          </a:xfrm>
          <a:prstGeom prst="curvedConnector2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08664" name="AutoShape 24"/>
          <p:cNvCxnSpPr>
            <a:cxnSpLocks noChangeShapeType="1"/>
            <a:stCxn id="120839" idx="3"/>
          </p:cNvCxnSpPr>
          <p:nvPr/>
        </p:nvCxnSpPr>
        <p:spPr bwMode="auto">
          <a:xfrm flipV="1">
            <a:off x="4457561" y="3733800"/>
            <a:ext cx="2825889" cy="571501"/>
          </a:xfrm>
          <a:prstGeom prst="curvedConnector3">
            <a:avLst>
              <a:gd name="adj1" fmla="val 50000"/>
            </a:avLst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08665" name="AutoShape 25"/>
          <p:cNvCxnSpPr>
            <a:cxnSpLocks noChangeShapeType="1"/>
            <a:stCxn id="120841" idx="3"/>
            <a:endCxn id="120856" idx="3"/>
          </p:cNvCxnSpPr>
          <p:nvPr/>
        </p:nvCxnSpPr>
        <p:spPr bwMode="auto">
          <a:xfrm flipV="1">
            <a:off x="4762361" y="4014367"/>
            <a:ext cx="2671062" cy="1510134"/>
          </a:xfrm>
          <a:prstGeom prst="curvedConnector2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08666" name="Rectangle 26"/>
          <p:cNvSpPr>
            <a:spLocks noChangeArrowheads="1"/>
          </p:cNvSpPr>
          <p:nvPr/>
        </p:nvSpPr>
        <p:spPr bwMode="auto">
          <a:xfrm>
            <a:off x="533400" y="5638800"/>
            <a:ext cx="2895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dirty="0">
                <a:latin typeface="Arial" charset="0"/>
              </a:rPr>
              <a:t>Control traffic directs </a:t>
            </a:r>
            <a:r>
              <a:rPr lang="en-US" dirty="0" smtClean="0">
                <a:latin typeface="Arial" charset="0"/>
              </a:rPr>
              <a:t>zombies </a:t>
            </a:r>
            <a:r>
              <a:rPr lang="en-US" dirty="0">
                <a:latin typeface="Arial" charset="0"/>
              </a:rPr>
              <a:t>at victim</a:t>
            </a:r>
          </a:p>
        </p:txBody>
      </p:sp>
      <p:sp>
        <p:nvSpPr>
          <p:cNvPr id="1008667" name="Rectangle 27"/>
          <p:cNvSpPr>
            <a:spLocks noChangeArrowheads="1"/>
          </p:cNvSpPr>
          <p:nvPr/>
        </p:nvSpPr>
        <p:spPr bwMode="auto">
          <a:xfrm>
            <a:off x="5486400" y="1524000"/>
            <a:ext cx="2012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src = random</a:t>
            </a:r>
            <a:br>
              <a:rPr lang="en-US"/>
            </a:br>
            <a:r>
              <a:rPr lang="en-US"/>
              <a:t>dst = victim</a:t>
            </a:r>
          </a:p>
        </p:txBody>
      </p:sp>
      <p:sp>
        <p:nvSpPr>
          <p:cNvPr id="1008668" name="Rectangle 28"/>
          <p:cNvSpPr>
            <a:spLocks noChangeArrowheads="1"/>
          </p:cNvSpPr>
          <p:nvPr/>
        </p:nvSpPr>
        <p:spPr bwMode="auto">
          <a:xfrm>
            <a:off x="4876800" y="5405606"/>
            <a:ext cx="3886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dirty="0" smtClean="0">
                <a:latin typeface="Arial" charset="0"/>
              </a:rPr>
              <a:t>zombies </a:t>
            </a:r>
            <a:r>
              <a:rPr lang="en-US" dirty="0">
                <a:latin typeface="Arial" charset="0"/>
              </a:rPr>
              <a:t>send streams of traffic (perhaps spoofed) to victim</a:t>
            </a:r>
          </a:p>
        </p:txBody>
      </p:sp>
    </p:spTree>
    <p:extLst>
      <p:ext uri="{BB962C8B-B14F-4D97-AF65-F5344CB8AC3E}">
        <p14:creationId xmlns:p14="http://schemas.microsoft.com/office/powerpoint/2010/main" val="180791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0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0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08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08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0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08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08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0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08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08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0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08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08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0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666" grpId="0"/>
      <p:bldP spid="1008667" grpId="0"/>
      <p:bldP spid="100866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Very Nasty DoS Attack: Reflectors</a:t>
            </a:r>
          </a:p>
        </p:txBody>
      </p:sp>
      <p:sp>
        <p:nvSpPr>
          <p:cNvPr id="1010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>
                <a:latin typeface="Arial" charset="0"/>
                <a:cs typeface="Arial" charset="0"/>
              </a:rPr>
              <a:t>Reflection</a:t>
            </a:r>
            <a:endParaRPr lang="en-US">
              <a:latin typeface="Arial" charset="0"/>
              <a:cs typeface="Arial" charset="0"/>
            </a:endParaRP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Cause one </a:t>
            </a:r>
            <a:r>
              <a:rPr lang="en-US" i="1">
                <a:latin typeface="Arial" charset="0"/>
                <a:ea typeface="Arial" charset="0"/>
                <a:cs typeface="Arial" charset="0"/>
              </a:rPr>
              <a:t>non-compromised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host to help flood another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E.g., host A sends DNS request or TCP SYN with source V to server R. </a:t>
            </a:r>
          </a:p>
        </p:txBody>
      </p:sp>
      <p:sp>
        <p:nvSpPr>
          <p:cNvPr id="1228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BFA970-0B25-5148-AC10-A2B1292E8F9B}" type="slidenum">
              <a:rPr lang="en-US" sz="1400" b="0">
                <a:latin typeface="Times New Roman" charset="0"/>
              </a:rPr>
              <a:pPr eaLnBrk="1" hangingPunct="1"/>
              <a:t>49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122885" name="Picture 4" descr="sqmowduf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038600"/>
            <a:ext cx="8382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6" name="Picture 5" descr="xovpyuu4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48150"/>
            <a:ext cx="11874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7" name="Picture 6" descr="sqmowduf[1]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943600"/>
            <a:ext cx="8382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8" name="Text Box 7"/>
          <p:cNvSpPr txBox="1">
            <a:spLocks noChangeArrowheads="1"/>
          </p:cNvSpPr>
          <p:nvPr/>
        </p:nvSpPr>
        <p:spPr bwMode="auto">
          <a:xfrm>
            <a:off x="6361113" y="3657600"/>
            <a:ext cx="1620837" cy="393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Arial" charset="0"/>
              </a:rPr>
              <a:t>Reflector (R)</a:t>
            </a:r>
          </a:p>
        </p:txBody>
      </p:sp>
      <p:sp>
        <p:nvSpPr>
          <p:cNvPr id="122889" name="Freeform 8"/>
          <p:cNvSpPr>
            <a:spLocks/>
          </p:cNvSpPr>
          <p:nvPr/>
        </p:nvSpPr>
        <p:spPr bwMode="auto">
          <a:xfrm>
            <a:off x="2438400" y="4019550"/>
            <a:ext cx="4191000" cy="1771650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0" name="Text Box 9"/>
          <p:cNvSpPr txBox="1">
            <a:spLocks noChangeArrowheads="1"/>
          </p:cNvSpPr>
          <p:nvPr/>
        </p:nvSpPr>
        <p:spPr bwMode="auto">
          <a:xfrm>
            <a:off x="3810000" y="4727575"/>
            <a:ext cx="1298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Internet</a:t>
            </a:r>
          </a:p>
        </p:txBody>
      </p:sp>
      <p:sp>
        <p:nvSpPr>
          <p:cNvPr id="122891" name="Text Box 10"/>
          <p:cNvSpPr txBox="1">
            <a:spLocks noChangeArrowheads="1"/>
          </p:cNvSpPr>
          <p:nvPr/>
        </p:nvSpPr>
        <p:spPr bwMode="auto">
          <a:xfrm>
            <a:off x="819150" y="3778250"/>
            <a:ext cx="15224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Arial" charset="0"/>
              </a:rPr>
              <a:t>Attacker (A)</a:t>
            </a:r>
          </a:p>
        </p:txBody>
      </p:sp>
      <p:sp>
        <p:nvSpPr>
          <p:cNvPr id="122892" name="Line 11"/>
          <p:cNvSpPr>
            <a:spLocks noChangeShapeType="1"/>
          </p:cNvSpPr>
          <p:nvPr/>
        </p:nvSpPr>
        <p:spPr bwMode="auto">
          <a:xfrm>
            <a:off x="2286000" y="4572000"/>
            <a:ext cx="457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438400" y="4162425"/>
            <a:ext cx="1393825" cy="333375"/>
            <a:chOff x="1632" y="2574"/>
            <a:chExt cx="878" cy="210"/>
          </a:xfrm>
        </p:grpSpPr>
        <p:sp>
          <p:nvSpPr>
            <p:cNvPr id="122896" name="Rectangle 13"/>
            <p:cNvSpPr>
              <a:spLocks noChangeArrowheads="1"/>
            </p:cNvSpPr>
            <p:nvPr/>
          </p:nvSpPr>
          <p:spPr bwMode="auto">
            <a:xfrm>
              <a:off x="1632" y="2574"/>
              <a:ext cx="86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22897" name="Text Box 14"/>
            <p:cNvSpPr txBox="1">
              <a:spLocks noChangeArrowheads="1"/>
            </p:cNvSpPr>
            <p:nvPr/>
          </p:nvSpPr>
          <p:spPr bwMode="auto">
            <a:xfrm>
              <a:off x="2304" y="2574"/>
              <a:ext cx="2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Arial" charset="0"/>
                </a:rPr>
                <a:t>R</a:t>
              </a:r>
            </a:p>
          </p:txBody>
        </p:sp>
        <p:sp>
          <p:nvSpPr>
            <p:cNvPr id="122898" name="Text Box 15"/>
            <p:cNvSpPr txBox="1">
              <a:spLocks noChangeArrowheads="1"/>
            </p:cNvSpPr>
            <p:nvPr/>
          </p:nvSpPr>
          <p:spPr bwMode="auto">
            <a:xfrm>
              <a:off x="2112" y="2574"/>
              <a:ext cx="1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V</a:t>
              </a:r>
            </a:p>
          </p:txBody>
        </p:sp>
        <p:sp>
          <p:nvSpPr>
            <p:cNvPr id="122899" name="Line 16"/>
            <p:cNvSpPr>
              <a:spLocks noChangeShapeType="1"/>
            </p:cNvSpPr>
            <p:nvPr/>
          </p:nvSpPr>
          <p:spPr bwMode="auto">
            <a:xfrm>
              <a:off x="2304" y="257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22900" name="Line 17"/>
            <p:cNvSpPr>
              <a:spLocks noChangeShapeType="1"/>
            </p:cNvSpPr>
            <p:nvPr/>
          </p:nvSpPr>
          <p:spPr bwMode="auto">
            <a:xfrm>
              <a:off x="2112" y="257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22894" name="Text Box 18"/>
          <p:cNvSpPr txBox="1">
            <a:spLocks noChangeArrowheads="1"/>
          </p:cNvSpPr>
          <p:nvPr/>
        </p:nvSpPr>
        <p:spPr bwMode="auto">
          <a:xfrm>
            <a:off x="3048000" y="5943600"/>
            <a:ext cx="12811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Arial" charset="0"/>
              </a:rPr>
              <a:t>Victim (V)</a:t>
            </a:r>
          </a:p>
        </p:txBody>
      </p:sp>
      <p:sp>
        <p:nvSpPr>
          <p:cNvPr id="122895" name="Rectangle 19"/>
          <p:cNvSpPr>
            <a:spLocks noChangeArrowheads="1"/>
          </p:cNvSpPr>
          <p:nvPr/>
        </p:nvSpPr>
        <p:spPr bwMode="auto">
          <a:xfrm>
            <a:off x="7083425" y="4445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022E-16 L 0.34045 0.0020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069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of multicast</a:t>
            </a:r>
          </a:p>
          <a:p>
            <a:endParaRPr lang="en-US" dirty="0"/>
          </a:p>
          <a:p>
            <a:r>
              <a:rPr lang="en-US" dirty="0" smtClean="0"/>
              <a:t>A long rant on “network security”</a:t>
            </a:r>
          </a:p>
          <a:p>
            <a:endParaRPr lang="en-US" dirty="0"/>
          </a:p>
          <a:p>
            <a:r>
              <a:rPr lang="en-US" dirty="0"/>
              <a:t>Quick introduction to </a:t>
            </a:r>
            <a:r>
              <a:rPr lang="en-US" dirty="0" err="1" smtClean="0"/>
              <a:t>middleboxes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38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Very Nasty DoS Attack: Reflectors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Reflection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Cause one </a:t>
            </a:r>
            <a:r>
              <a:rPr lang="en-US" i="1">
                <a:latin typeface="Arial" charset="0"/>
                <a:ea typeface="Arial" charset="0"/>
                <a:cs typeface="Arial" charset="0"/>
              </a:rPr>
              <a:t>non-compromised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host to attack another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E.g., host A sends DNS request or TCP SYN with source V to server R.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R sends reply to V</a:t>
            </a:r>
          </a:p>
        </p:txBody>
      </p:sp>
      <p:sp>
        <p:nvSpPr>
          <p:cNvPr id="1249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A32CE2-1F36-444F-B02E-CE7FD7B5571F}" type="slidenum">
              <a:rPr lang="en-US" sz="1400" b="0">
                <a:latin typeface="Times New Roman" charset="0"/>
              </a:rPr>
              <a:pPr eaLnBrk="1" hangingPunct="1"/>
              <a:t>50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124933" name="Picture 4" descr="sqmowduf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038600"/>
            <a:ext cx="8382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4" name="Picture 5" descr="xovpyuu4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48150"/>
            <a:ext cx="11874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5" name="Picture 6" descr="sqmowduf[1]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943600"/>
            <a:ext cx="8382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6" name="Text Box 7"/>
          <p:cNvSpPr txBox="1">
            <a:spLocks noChangeArrowheads="1"/>
          </p:cNvSpPr>
          <p:nvPr/>
        </p:nvSpPr>
        <p:spPr bwMode="auto">
          <a:xfrm>
            <a:off x="6361113" y="3657600"/>
            <a:ext cx="1620837" cy="393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Arial" charset="0"/>
              </a:rPr>
              <a:t>Reflector (R)</a:t>
            </a:r>
          </a:p>
        </p:txBody>
      </p:sp>
      <p:sp>
        <p:nvSpPr>
          <p:cNvPr id="124937" name="Freeform 8"/>
          <p:cNvSpPr>
            <a:spLocks/>
          </p:cNvSpPr>
          <p:nvPr/>
        </p:nvSpPr>
        <p:spPr bwMode="auto">
          <a:xfrm>
            <a:off x="2438400" y="4019550"/>
            <a:ext cx="4191000" cy="1771650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8" name="Text Box 9"/>
          <p:cNvSpPr txBox="1">
            <a:spLocks noChangeArrowheads="1"/>
          </p:cNvSpPr>
          <p:nvPr/>
        </p:nvSpPr>
        <p:spPr bwMode="auto">
          <a:xfrm>
            <a:off x="3810000" y="4727575"/>
            <a:ext cx="1298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>
                <a:latin typeface="Arial" charset="0"/>
              </a:rPr>
              <a:t>Internet</a:t>
            </a:r>
          </a:p>
        </p:txBody>
      </p:sp>
      <p:sp>
        <p:nvSpPr>
          <p:cNvPr id="124939" name="Text Box 10"/>
          <p:cNvSpPr txBox="1">
            <a:spLocks noChangeArrowheads="1"/>
          </p:cNvSpPr>
          <p:nvPr/>
        </p:nvSpPr>
        <p:spPr bwMode="auto">
          <a:xfrm>
            <a:off x="819150" y="3778250"/>
            <a:ext cx="15224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Arial" charset="0"/>
              </a:rPr>
              <a:t>Attacker (A)</a:t>
            </a:r>
          </a:p>
        </p:txBody>
      </p:sp>
      <p:sp>
        <p:nvSpPr>
          <p:cNvPr id="124940" name="Line 11"/>
          <p:cNvSpPr>
            <a:spLocks noChangeShapeType="1"/>
          </p:cNvSpPr>
          <p:nvPr/>
        </p:nvSpPr>
        <p:spPr bwMode="auto">
          <a:xfrm>
            <a:off x="2286000" y="4572000"/>
            <a:ext cx="457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4941" name="Line 12"/>
          <p:cNvSpPr>
            <a:spLocks noChangeShapeType="1"/>
          </p:cNvSpPr>
          <p:nvPr/>
        </p:nvSpPr>
        <p:spPr bwMode="auto">
          <a:xfrm flipH="1">
            <a:off x="4724400" y="4800600"/>
            <a:ext cx="21336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705600" y="4924425"/>
            <a:ext cx="1371600" cy="333375"/>
            <a:chOff x="4224" y="3168"/>
            <a:chExt cx="864" cy="210"/>
          </a:xfrm>
        </p:grpSpPr>
        <p:sp>
          <p:nvSpPr>
            <p:cNvPr id="124944" name="Rectangle 14"/>
            <p:cNvSpPr>
              <a:spLocks noChangeArrowheads="1"/>
            </p:cNvSpPr>
            <p:nvPr/>
          </p:nvSpPr>
          <p:spPr bwMode="auto">
            <a:xfrm flipH="1">
              <a:off x="4224" y="3168"/>
              <a:ext cx="86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24945" name="Text Box 15"/>
            <p:cNvSpPr txBox="1">
              <a:spLocks noChangeArrowheads="1"/>
            </p:cNvSpPr>
            <p:nvPr/>
          </p:nvSpPr>
          <p:spPr bwMode="auto">
            <a:xfrm flipH="1">
              <a:off x="4224" y="3168"/>
              <a:ext cx="1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V</a:t>
              </a:r>
            </a:p>
          </p:txBody>
        </p:sp>
        <p:sp>
          <p:nvSpPr>
            <p:cNvPr id="124946" name="Text Box 16"/>
            <p:cNvSpPr txBox="1">
              <a:spLocks noChangeArrowheads="1"/>
            </p:cNvSpPr>
            <p:nvPr/>
          </p:nvSpPr>
          <p:spPr bwMode="auto">
            <a:xfrm flipH="1">
              <a:off x="4402" y="3168"/>
              <a:ext cx="2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Arial" charset="0"/>
                </a:rPr>
                <a:t>R</a:t>
              </a:r>
            </a:p>
          </p:txBody>
        </p:sp>
        <p:sp>
          <p:nvSpPr>
            <p:cNvPr id="124947" name="Line 17"/>
            <p:cNvSpPr>
              <a:spLocks noChangeShapeType="1"/>
            </p:cNvSpPr>
            <p:nvPr/>
          </p:nvSpPr>
          <p:spPr bwMode="auto">
            <a:xfrm flipH="1">
              <a:off x="4416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24948" name="Line 18"/>
            <p:cNvSpPr>
              <a:spLocks noChangeShapeType="1"/>
            </p:cNvSpPr>
            <p:nvPr/>
          </p:nvSpPr>
          <p:spPr bwMode="auto">
            <a:xfrm flipH="1">
              <a:off x="4608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24943" name="Text Box 19"/>
          <p:cNvSpPr txBox="1">
            <a:spLocks noChangeArrowheads="1"/>
          </p:cNvSpPr>
          <p:nvPr/>
        </p:nvSpPr>
        <p:spPr bwMode="auto">
          <a:xfrm>
            <a:off x="3048000" y="5943600"/>
            <a:ext cx="12811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Arial" charset="0"/>
              </a:rPr>
              <a:t>Victim (V)</a:t>
            </a:r>
          </a:p>
        </p:txBody>
      </p:sp>
    </p:spTree>
    <p:extLst>
      <p:ext uri="{BB962C8B-B14F-4D97-AF65-F5344CB8AC3E}">
        <p14:creationId xmlns:p14="http://schemas.microsoft.com/office/powerpoint/2010/main" val="1720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23333 0.146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67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latin typeface="Helvetica" charset="0"/>
              </a:rPr>
              <a:t>Diffuse</a:t>
            </a:r>
            <a:r>
              <a:rPr lang="en-US">
                <a:latin typeface="Helvetica" charset="0"/>
              </a:rPr>
              <a:t> DDoS: Reflector Attack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697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7475B9-5A16-FF4C-8192-E0CED1CE7419}" type="slidenum">
              <a:rPr lang="en-US" sz="1400" b="0">
                <a:latin typeface="Times New Roman" charset="0"/>
              </a:rPr>
              <a:pPr eaLnBrk="1" hangingPunct="1"/>
              <a:t>51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126980" name="Group 3"/>
          <p:cNvGrpSpPr>
            <a:grpSpLocks/>
          </p:cNvGrpSpPr>
          <p:nvPr/>
        </p:nvGrpSpPr>
        <p:grpSpPr bwMode="auto">
          <a:xfrm>
            <a:off x="457200" y="3733800"/>
            <a:ext cx="1219200" cy="685800"/>
            <a:chOff x="432" y="2352"/>
            <a:chExt cx="768" cy="432"/>
          </a:xfrm>
        </p:grpSpPr>
        <p:sp>
          <p:nvSpPr>
            <p:cNvPr id="127063" name="Oval 4"/>
            <p:cNvSpPr>
              <a:spLocks noChangeArrowheads="1"/>
            </p:cNvSpPr>
            <p:nvPr/>
          </p:nvSpPr>
          <p:spPr bwMode="auto">
            <a:xfrm>
              <a:off x="432" y="2352"/>
              <a:ext cx="768" cy="432"/>
            </a:xfrm>
            <a:prstGeom prst="ellipse">
              <a:avLst/>
            </a:prstGeom>
            <a:solidFill>
              <a:srgbClr val="0000FF">
                <a:alpha val="63921"/>
              </a:srgbClr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64" name="Rectangle 5"/>
            <p:cNvSpPr>
              <a:spLocks noChangeArrowheads="1"/>
            </p:cNvSpPr>
            <p:nvPr/>
          </p:nvSpPr>
          <p:spPr bwMode="auto">
            <a:xfrm>
              <a:off x="470" y="2443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Master</a:t>
              </a:r>
            </a:p>
          </p:txBody>
        </p:sp>
      </p:grpSp>
      <p:grpSp>
        <p:nvGrpSpPr>
          <p:cNvPr id="126981" name="Group 6"/>
          <p:cNvGrpSpPr>
            <a:grpSpLocks/>
          </p:cNvGrpSpPr>
          <p:nvPr/>
        </p:nvGrpSpPr>
        <p:grpSpPr bwMode="auto">
          <a:xfrm>
            <a:off x="1898650" y="1981200"/>
            <a:ext cx="1416050" cy="685800"/>
            <a:chOff x="2060" y="1152"/>
            <a:chExt cx="892" cy="432"/>
          </a:xfrm>
        </p:grpSpPr>
        <p:sp>
          <p:nvSpPr>
            <p:cNvPr id="127061" name="Oval 7"/>
            <p:cNvSpPr>
              <a:spLocks noChangeArrowheads="1"/>
            </p:cNvSpPr>
            <p:nvPr/>
          </p:nvSpPr>
          <p:spPr bwMode="auto">
            <a:xfrm>
              <a:off x="2122" y="1152"/>
              <a:ext cx="768" cy="432"/>
            </a:xfrm>
            <a:prstGeom prst="ellipse">
              <a:avLst/>
            </a:prstGeom>
            <a:solidFill>
              <a:srgbClr val="FF0000">
                <a:alpha val="63921"/>
              </a:srgbClr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62" name="Rectangle 8"/>
            <p:cNvSpPr>
              <a:spLocks noChangeArrowheads="1"/>
            </p:cNvSpPr>
            <p:nvPr/>
          </p:nvSpPr>
          <p:spPr bwMode="auto">
            <a:xfrm>
              <a:off x="2060" y="1242"/>
              <a:ext cx="8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 smtClean="0"/>
                <a:t>zombie </a:t>
              </a:r>
              <a:r>
                <a:rPr lang="en-US" dirty="0"/>
                <a:t>1</a:t>
              </a:r>
            </a:p>
          </p:txBody>
        </p:sp>
      </p:grpSp>
      <p:sp>
        <p:nvSpPr>
          <p:cNvPr id="126982" name="Oval 9"/>
          <p:cNvSpPr>
            <a:spLocks noChangeArrowheads="1"/>
          </p:cNvSpPr>
          <p:nvPr/>
        </p:nvSpPr>
        <p:spPr bwMode="auto">
          <a:xfrm>
            <a:off x="1844675" y="3970338"/>
            <a:ext cx="1219200" cy="685800"/>
          </a:xfrm>
          <a:prstGeom prst="ellipse">
            <a:avLst/>
          </a:prstGeom>
          <a:solidFill>
            <a:srgbClr val="FF0000">
              <a:alpha val="63921"/>
            </a:srgbClr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983" name="Rectangle 10"/>
          <p:cNvSpPr>
            <a:spLocks noChangeArrowheads="1"/>
          </p:cNvSpPr>
          <p:nvPr/>
        </p:nvSpPr>
        <p:spPr bwMode="auto">
          <a:xfrm>
            <a:off x="1746389" y="4113183"/>
            <a:ext cx="14157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 smtClean="0"/>
              <a:t>zombie </a:t>
            </a:r>
            <a:r>
              <a:rPr lang="en-US" dirty="0"/>
              <a:t>3</a:t>
            </a:r>
          </a:p>
        </p:txBody>
      </p:sp>
      <p:sp>
        <p:nvSpPr>
          <p:cNvPr id="126984" name="Oval 11"/>
          <p:cNvSpPr>
            <a:spLocks noChangeArrowheads="1"/>
          </p:cNvSpPr>
          <p:nvPr/>
        </p:nvSpPr>
        <p:spPr bwMode="auto">
          <a:xfrm>
            <a:off x="2133600" y="5189538"/>
            <a:ext cx="1219200" cy="685800"/>
          </a:xfrm>
          <a:prstGeom prst="ellipse">
            <a:avLst/>
          </a:prstGeom>
          <a:solidFill>
            <a:srgbClr val="FF0000">
              <a:alpha val="63921"/>
            </a:srgbClr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985" name="Rectangle 12"/>
          <p:cNvSpPr>
            <a:spLocks noChangeArrowheads="1"/>
          </p:cNvSpPr>
          <p:nvPr/>
        </p:nvSpPr>
        <p:spPr bwMode="auto">
          <a:xfrm>
            <a:off x="2051189" y="5332383"/>
            <a:ext cx="14157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 smtClean="0"/>
              <a:t>zombie </a:t>
            </a:r>
            <a:r>
              <a:rPr lang="en-US" dirty="0"/>
              <a:t>4</a:t>
            </a:r>
          </a:p>
        </p:txBody>
      </p:sp>
      <p:grpSp>
        <p:nvGrpSpPr>
          <p:cNvPr id="126986" name="Group 13"/>
          <p:cNvGrpSpPr>
            <a:grpSpLocks/>
          </p:cNvGrpSpPr>
          <p:nvPr/>
        </p:nvGrpSpPr>
        <p:grpSpPr bwMode="auto">
          <a:xfrm>
            <a:off x="2127250" y="2819400"/>
            <a:ext cx="1416050" cy="685800"/>
            <a:chOff x="1628" y="1685"/>
            <a:chExt cx="892" cy="432"/>
          </a:xfrm>
        </p:grpSpPr>
        <p:sp>
          <p:nvSpPr>
            <p:cNvPr id="127059" name="Oval 14"/>
            <p:cNvSpPr>
              <a:spLocks noChangeArrowheads="1"/>
            </p:cNvSpPr>
            <p:nvPr/>
          </p:nvSpPr>
          <p:spPr bwMode="auto">
            <a:xfrm>
              <a:off x="1690" y="1685"/>
              <a:ext cx="768" cy="432"/>
            </a:xfrm>
            <a:prstGeom prst="ellipse">
              <a:avLst/>
            </a:prstGeom>
            <a:solidFill>
              <a:srgbClr val="FF0000">
                <a:alpha val="63921"/>
              </a:srgbClr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60" name="Rectangle 15"/>
            <p:cNvSpPr>
              <a:spLocks noChangeArrowheads="1"/>
            </p:cNvSpPr>
            <p:nvPr/>
          </p:nvSpPr>
          <p:spPr bwMode="auto">
            <a:xfrm>
              <a:off x="1628" y="1775"/>
              <a:ext cx="8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 smtClean="0"/>
                <a:t>zombie </a:t>
              </a:r>
              <a:r>
                <a:rPr lang="en-US" dirty="0"/>
                <a:t>2</a:t>
              </a:r>
            </a:p>
          </p:txBody>
        </p:sp>
      </p:grpSp>
      <p:cxnSp>
        <p:nvCxnSpPr>
          <p:cNvPr id="1014800" name="AutoShape 16"/>
          <p:cNvCxnSpPr>
            <a:cxnSpLocks noChangeShapeType="1"/>
            <a:stCxn id="127063" idx="0"/>
            <a:endCxn id="127062" idx="1"/>
          </p:cNvCxnSpPr>
          <p:nvPr/>
        </p:nvCxnSpPr>
        <p:spPr bwMode="auto">
          <a:xfrm rot="5400000" flipH="1" flipV="1">
            <a:off x="777875" y="2613025"/>
            <a:ext cx="1409700" cy="831850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14801" name="AutoShape 17"/>
          <p:cNvCxnSpPr>
            <a:cxnSpLocks noChangeShapeType="1"/>
            <a:stCxn id="127063" idx="6"/>
            <a:endCxn id="127060" idx="1"/>
          </p:cNvCxnSpPr>
          <p:nvPr/>
        </p:nvCxnSpPr>
        <p:spPr bwMode="auto">
          <a:xfrm flipV="1">
            <a:off x="1676400" y="3162300"/>
            <a:ext cx="450850" cy="914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14802" name="AutoShape 18"/>
          <p:cNvCxnSpPr>
            <a:cxnSpLocks noChangeShapeType="1"/>
            <a:stCxn id="127063" idx="5"/>
            <a:endCxn id="126982" idx="3"/>
          </p:cNvCxnSpPr>
          <p:nvPr/>
        </p:nvCxnSpPr>
        <p:spPr bwMode="auto">
          <a:xfrm rot="16200000" flipH="1">
            <a:off x="1642269" y="4175919"/>
            <a:ext cx="236537" cy="523875"/>
          </a:xfrm>
          <a:prstGeom prst="curvedConnector3">
            <a:avLst>
              <a:gd name="adj1" fmla="val 238926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14803" name="AutoShape 19"/>
          <p:cNvCxnSpPr>
            <a:cxnSpLocks noChangeShapeType="1"/>
            <a:stCxn id="127063" idx="4"/>
            <a:endCxn id="126985" idx="1"/>
          </p:cNvCxnSpPr>
          <p:nvPr/>
        </p:nvCxnSpPr>
        <p:spPr bwMode="auto">
          <a:xfrm rot="16200000" flipH="1">
            <a:off x="1002575" y="4483824"/>
            <a:ext cx="1112838" cy="984389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26991" name="Group 20"/>
          <p:cNvGrpSpPr>
            <a:grpSpLocks/>
          </p:cNvGrpSpPr>
          <p:nvPr/>
        </p:nvGrpSpPr>
        <p:grpSpPr bwMode="auto">
          <a:xfrm>
            <a:off x="7620000" y="3429000"/>
            <a:ext cx="1219200" cy="685800"/>
            <a:chOff x="4570" y="2160"/>
            <a:chExt cx="768" cy="432"/>
          </a:xfrm>
        </p:grpSpPr>
        <p:sp>
          <p:nvSpPr>
            <p:cNvPr id="127057" name="Oval 21"/>
            <p:cNvSpPr>
              <a:spLocks noChangeArrowheads="1"/>
            </p:cNvSpPr>
            <p:nvPr/>
          </p:nvSpPr>
          <p:spPr bwMode="auto">
            <a:xfrm>
              <a:off x="4570" y="2160"/>
              <a:ext cx="768" cy="432"/>
            </a:xfrm>
            <a:prstGeom prst="ellipse">
              <a:avLst/>
            </a:prstGeom>
            <a:solidFill>
              <a:schemeClr val="accent1">
                <a:alpha val="87842"/>
              </a:schemeClr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58" name="Rectangle 22"/>
            <p:cNvSpPr>
              <a:spLocks noChangeArrowheads="1"/>
            </p:cNvSpPr>
            <p:nvPr/>
          </p:nvSpPr>
          <p:spPr bwMode="auto">
            <a:xfrm>
              <a:off x="4608" y="2251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Victim</a:t>
              </a:r>
            </a:p>
          </p:txBody>
        </p:sp>
      </p:grpSp>
      <p:sp>
        <p:nvSpPr>
          <p:cNvPr id="1014807" name="Rectangle 23"/>
          <p:cNvSpPr>
            <a:spLocks noChangeArrowheads="1"/>
          </p:cNvSpPr>
          <p:nvPr/>
        </p:nvSpPr>
        <p:spPr bwMode="auto">
          <a:xfrm>
            <a:off x="533400" y="5786606"/>
            <a:ext cx="3733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dirty="0">
                <a:latin typeface="Arial" charset="0"/>
              </a:rPr>
              <a:t>Control traffic directs </a:t>
            </a:r>
            <a:r>
              <a:rPr lang="en-US" dirty="0" smtClean="0">
                <a:latin typeface="Arial" charset="0"/>
              </a:rPr>
              <a:t>zombies </a:t>
            </a:r>
            <a:r>
              <a:rPr lang="en-US" dirty="0">
                <a:latin typeface="Arial" charset="0"/>
              </a:rPr>
              <a:t>at victim &amp; reflectors</a:t>
            </a:r>
          </a:p>
        </p:txBody>
      </p:sp>
      <p:sp>
        <p:nvSpPr>
          <p:cNvPr id="1014808" name="Rectangle 24"/>
          <p:cNvSpPr>
            <a:spLocks noChangeArrowheads="1"/>
          </p:cNvSpPr>
          <p:nvPr/>
        </p:nvSpPr>
        <p:spPr bwMode="auto">
          <a:xfrm>
            <a:off x="457200" y="1219200"/>
            <a:ext cx="368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sz="1800">
                <a:latin typeface="ヒラギノ角ゴ Pro W3" charset="0"/>
              </a:rPr>
              <a:t>Request: </a:t>
            </a:r>
            <a:r>
              <a:rPr lang="en-US" sz="1800"/>
              <a:t>src = victim</a:t>
            </a:r>
            <a:br>
              <a:rPr lang="en-US" sz="1800"/>
            </a:br>
            <a:r>
              <a:rPr lang="en-US" sz="1800"/>
              <a:t>        dst = reflector</a:t>
            </a:r>
          </a:p>
        </p:txBody>
      </p:sp>
      <p:sp>
        <p:nvSpPr>
          <p:cNvPr id="1014809" name="Rectangle 25"/>
          <p:cNvSpPr>
            <a:spLocks noChangeArrowheads="1"/>
          </p:cNvSpPr>
          <p:nvPr/>
        </p:nvSpPr>
        <p:spPr bwMode="auto">
          <a:xfrm>
            <a:off x="4724400" y="6096000"/>
            <a:ext cx="4114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sz="1600">
                <a:latin typeface="Arial" charset="0"/>
              </a:rPr>
              <a:t>Reflectors send streams of non-spoofed but unsolicited traffic to victim</a:t>
            </a:r>
          </a:p>
        </p:txBody>
      </p:sp>
      <p:grpSp>
        <p:nvGrpSpPr>
          <p:cNvPr id="126995" name="Group 26"/>
          <p:cNvGrpSpPr>
            <a:grpSpLocks/>
          </p:cNvGrpSpPr>
          <p:nvPr/>
        </p:nvGrpSpPr>
        <p:grpSpPr bwMode="auto">
          <a:xfrm>
            <a:off x="4191000" y="1295400"/>
            <a:ext cx="1219200" cy="685800"/>
            <a:chOff x="2458" y="912"/>
            <a:chExt cx="768" cy="432"/>
          </a:xfrm>
        </p:grpSpPr>
        <p:sp>
          <p:nvSpPr>
            <p:cNvPr id="127055" name="Oval 27"/>
            <p:cNvSpPr>
              <a:spLocks noChangeArrowheads="1"/>
            </p:cNvSpPr>
            <p:nvPr/>
          </p:nvSpPr>
          <p:spPr bwMode="auto">
            <a:xfrm>
              <a:off x="2458" y="912"/>
              <a:ext cx="768" cy="432"/>
            </a:xfrm>
            <a:prstGeom prst="ellipse">
              <a:avLst/>
            </a:prstGeom>
            <a:solidFill>
              <a:srgbClr val="00FFFF">
                <a:alpha val="30980"/>
              </a:srgbClr>
            </a:solidFill>
            <a:ln w="9525">
              <a:solidFill>
                <a:srgbClr val="00FFFF">
                  <a:alpha val="4392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56" name="Rectangle 28"/>
            <p:cNvSpPr>
              <a:spLocks noChangeArrowheads="1"/>
            </p:cNvSpPr>
            <p:nvPr/>
          </p:nvSpPr>
          <p:spPr bwMode="auto">
            <a:xfrm>
              <a:off x="2508" y="1021"/>
              <a:ext cx="7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Reflector 1</a:t>
              </a:r>
            </a:p>
          </p:txBody>
        </p:sp>
      </p:grpSp>
      <p:grpSp>
        <p:nvGrpSpPr>
          <p:cNvPr id="126996" name="Group 29"/>
          <p:cNvGrpSpPr>
            <a:grpSpLocks/>
          </p:cNvGrpSpPr>
          <p:nvPr/>
        </p:nvGrpSpPr>
        <p:grpSpPr bwMode="auto">
          <a:xfrm>
            <a:off x="5181600" y="4724400"/>
            <a:ext cx="1219200" cy="685800"/>
            <a:chOff x="2458" y="912"/>
            <a:chExt cx="768" cy="432"/>
          </a:xfrm>
        </p:grpSpPr>
        <p:sp>
          <p:nvSpPr>
            <p:cNvPr id="127053" name="Oval 30"/>
            <p:cNvSpPr>
              <a:spLocks noChangeArrowheads="1"/>
            </p:cNvSpPr>
            <p:nvPr/>
          </p:nvSpPr>
          <p:spPr bwMode="auto">
            <a:xfrm>
              <a:off x="2458" y="912"/>
              <a:ext cx="768" cy="432"/>
            </a:xfrm>
            <a:prstGeom prst="ellipse">
              <a:avLst/>
            </a:prstGeom>
            <a:solidFill>
              <a:srgbClr val="00FFFF">
                <a:alpha val="30980"/>
              </a:srgbClr>
            </a:solidFill>
            <a:ln w="9525">
              <a:solidFill>
                <a:srgbClr val="00FFFF">
                  <a:alpha val="4392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54" name="Rectangle 31"/>
            <p:cNvSpPr>
              <a:spLocks noChangeArrowheads="1"/>
            </p:cNvSpPr>
            <p:nvPr/>
          </p:nvSpPr>
          <p:spPr bwMode="auto">
            <a:xfrm>
              <a:off x="2509" y="1021"/>
              <a:ext cx="7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Reflector 9</a:t>
              </a:r>
            </a:p>
          </p:txBody>
        </p:sp>
      </p:grpSp>
      <p:grpSp>
        <p:nvGrpSpPr>
          <p:cNvPr id="126997" name="Group 32"/>
          <p:cNvGrpSpPr>
            <a:grpSpLocks/>
          </p:cNvGrpSpPr>
          <p:nvPr/>
        </p:nvGrpSpPr>
        <p:grpSpPr bwMode="auto">
          <a:xfrm>
            <a:off x="7162800" y="1752600"/>
            <a:ext cx="1225550" cy="685800"/>
            <a:chOff x="2458" y="912"/>
            <a:chExt cx="772" cy="432"/>
          </a:xfrm>
        </p:grpSpPr>
        <p:sp>
          <p:nvSpPr>
            <p:cNvPr id="127051" name="Oval 33"/>
            <p:cNvSpPr>
              <a:spLocks noChangeArrowheads="1"/>
            </p:cNvSpPr>
            <p:nvPr/>
          </p:nvSpPr>
          <p:spPr bwMode="auto">
            <a:xfrm>
              <a:off x="2458" y="912"/>
              <a:ext cx="768" cy="432"/>
            </a:xfrm>
            <a:prstGeom prst="ellipse">
              <a:avLst/>
            </a:prstGeom>
            <a:solidFill>
              <a:srgbClr val="00FFFF">
                <a:alpha val="30980"/>
              </a:srgbClr>
            </a:solidFill>
            <a:ln w="9525">
              <a:solidFill>
                <a:srgbClr val="00FFFF">
                  <a:alpha val="4392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52" name="Rectangle 34"/>
            <p:cNvSpPr>
              <a:spLocks noChangeArrowheads="1"/>
            </p:cNvSpPr>
            <p:nvPr/>
          </p:nvSpPr>
          <p:spPr bwMode="auto">
            <a:xfrm>
              <a:off x="2513" y="1021"/>
              <a:ext cx="7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Reflector 4</a:t>
              </a:r>
            </a:p>
          </p:txBody>
        </p:sp>
      </p:grpSp>
      <p:grpSp>
        <p:nvGrpSpPr>
          <p:cNvPr id="126998" name="Group 35"/>
          <p:cNvGrpSpPr>
            <a:grpSpLocks/>
          </p:cNvGrpSpPr>
          <p:nvPr/>
        </p:nvGrpSpPr>
        <p:grpSpPr bwMode="auto">
          <a:xfrm>
            <a:off x="4495800" y="2438400"/>
            <a:ext cx="1220788" cy="685800"/>
            <a:chOff x="2458" y="912"/>
            <a:chExt cx="769" cy="432"/>
          </a:xfrm>
        </p:grpSpPr>
        <p:sp>
          <p:nvSpPr>
            <p:cNvPr id="127049" name="Oval 36"/>
            <p:cNvSpPr>
              <a:spLocks noChangeArrowheads="1"/>
            </p:cNvSpPr>
            <p:nvPr/>
          </p:nvSpPr>
          <p:spPr bwMode="auto">
            <a:xfrm>
              <a:off x="2458" y="912"/>
              <a:ext cx="768" cy="432"/>
            </a:xfrm>
            <a:prstGeom prst="ellipse">
              <a:avLst/>
            </a:prstGeom>
            <a:solidFill>
              <a:srgbClr val="00FFFF">
                <a:alpha val="30980"/>
              </a:srgbClr>
            </a:solidFill>
            <a:ln w="9525">
              <a:solidFill>
                <a:srgbClr val="00FFFF">
                  <a:alpha val="4392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50" name="Rectangle 37"/>
            <p:cNvSpPr>
              <a:spLocks noChangeArrowheads="1"/>
            </p:cNvSpPr>
            <p:nvPr/>
          </p:nvSpPr>
          <p:spPr bwMode="auto">
            <a:xfrm>
              <a:off x="2510" y="1021"/>
              <a:ext cx="7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Reflector 2</a:t>
              </a:r>
            </a:p>
          </p:txBody>
        </p:sp>
      </p:grpSp>
      <p:grpSp>
        <p:nvGrpSpPr>
          <p:cNvPr id="126999" name="Group 38"/>
          <p:cNvGrpSpPr>
            <a:grpSpLocks/>
          </p:cNvGrpSpPr>
          <p:nvPr/>
        </p:nvGrpSpPr>
        <p:grpSpPr bwMode="auto">
          <a:xfrm>
            <a:off x="5715000" y="1600200"/>
            <a:ext cx="1219200" cy="685800"/>
            <a:chOff x="2458" y="912"/>
            <a:chExt cx="768" cy="432"/>
          </a:xfrm>
        </p:grpSpPr>
        <p:sp>
          <p:nvSpPr>
            <p:cNvPr id="127047" name="Oval 39"/>
            <p:cNvSpPr>
              <a:spLocks noChangeArrowheads="1"/>
            </p:cNvSpPr>
            <p:nvPr/>
          </p:nvSpPr>
          <p:spPr bwMode="auto">
            <a:xfrm>
              <a:off x="2458" y="912"/>
              <a:ext cx="768" cy="432"/>
            </a:xfrm>
            <a:prstGeom prst="ellipse">
              <a:avLst/>
            </a:prstGeom>
            <a:solidFill>
              <a:srgbClr val="00FFFF">
                <a:alpha val="30980"/>
              </a:srgbClr>
            </a:solidFill>
            <a:ln w="9525">
              <a:solidFill>
                <a:srgbClr val="00FFFF">
                  <a:alpha val="4392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8" name="Rectangle 40"/>
            <p:cNvSpPr>
              <a:spLocks noChangeArrowheads="1"/>
            </p:cNvSpPr>
            <p:nvPr/>
          </p:nvSpPr>
          <p:spPr bwMode="auto">
            <a:xfrm>
              <a:off x="2509" y="1021"/>
              <a:ext cx="7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Reflector 3</a:t>
              </a:r>
            </a:p>
          </p:txBody>
        </p:sp>
      </p:grpSp>
      <p:grpSp>
        <p:nvGrpSpPr>
          <p:cNvPr id="127000" name="Group 41"/>
          <p:cNvGrpSpPr>
            <a:grpSpLocks/>
          </p:cNvGrpSpPr>
          <p:nvPr/>
        </p:nvGrpSpPr>
        <p:grpSpPr bwMode="auto">
          <a:xfrm>
            <a:off x="5943600" y="2590800"/>
            <a:ext cx="1222375" cy="685800"/>
            <a:chOff x="2458" y="912"/>
            <a:chExt cx="770" cy="432"/>
          </a:xfrm>
        </p:grpSpPr>
        <p:sp>
          <p:nvSpPr>
            <p:cNvPr id="127045" name="Oval 42"/>
            <p:cNvSpPr>
              <a:spLocks noChangeArrowheads="1"/>
            </p:cNvSpPr>
            <p:nvPr/>
          </p:nvSpPr>
          <p:spPr bwMode="auto">
            <a:xfrm>
              <a:off x="2458" y="912"/>
              <a:ext cx="768" cy="432"/>
            </a:xfrm>
            <a:prstGeom prst="ellipse">
              <a:avLst/>
            </a:prstGeom>
            <a:solidFill>
              <a:srgbClr val="00FFFF">
                <a:alpha val="30980"/>
              </a:srgbClr>
            </a:solidFill>
            <a:ln w="9525">
              <a:solidFill>
                <a:srgbClr val="00FFFF">
                  <a:alpha val="4392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6" name="Rectangle 43"/>
            <p:cNvSpPr>
              <a:spLocks noChangeArrowheads="1"/>
            </p:cNvSpPr>
            <p:nvPr/>
          </p:nvSpPr>
          <p:spPr bwMode="auto">
            <a:xfrm>
              <a:off x="2511" y="1021"/>
              <a:ext cx="7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Reflector 5</a:t>
              </a:r>
            </a:p>
          </p:txBody>
        </p:sp>
      </p:grpSp>
      <p:grpSp>
        <p:nvGrpSpPr>
          <p:cNvPr id="127001" name="Group 44"/>
          <p:cNvGrpSpPr>
            <a:grpSpLocks/>
          </p:cNvGrpSpPr>
          <p:nvPr/>
        </p:nvGrpSpPr>
        <p:grpSpPr bwMode="auto">
          <a:xfrm>
            <a:off x="4191000" y="3276600"/>
            <a:ext cx="1220788" cy="685800"/>
            <a:chOff x="2458" y="912"/>
            <a:chExt cx="769" cy="432"/>
          </a:xfrm>
        </p:grpSpPr>
        <p:sp>
          <p:nvSpPr>
            <p:cNvPr id="127043" name="Oval 45"/>
            <p:cNvSpPr>
              <a:spLocks noChangeArrowheads="1"/>
            </p:cNvSpPr>
            <p:nvPr/>
          </p:nvSpPr>
          <p:spPr bwMode="auto">
            <a:xfrm>
              <a:off x="2458" y="912"/>
              <a:ext cx="768" cy="432"/>
            </a:xfrm>
            <a:prstGeom prst="ellipse">
              <a:avLst/>
            </a:prstGeom>
            <a:solidFill>
              <a:srgbClr val="00FFFF">
                <a:alpha val="30980"/>
              </a:srgbClr>
            </a:solidFill>
            <a:ln w="9525">
              <a:solidFill>
                <a:srgbClr val="00FFFF">
                  <a:alpha val="4392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4" name="Rectangle 46"/>
            <p:cNvSpPr>
              <a:spLocks noChangeArrowheads="1"/>
            </p:cNvSpPr>
            <p:nvPr/>
          </p:nvSpPr>
          <p:spPr bwMode="auto">
            <a:xfrm>
              <a:off x="2510" y="1021"/>
              <a:ext cx="7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Reflector 6</a:t>
              </a:r>
            </a:p>
          </p:txBody>
        </p:sp>
      </p:grpSp>
      <p:grpSp>
        <p:nvGrpSpPr>
          <p:cNvPr id="127002" name="Group 47"/>
          <p:cNvGrpSpPr>
            <a:grpSpLocks/>
          </p:cNvGrpSpPr>
          <p:nvPr/>
        </p:nvGrpSpPr>
        <p:grpSpPr bwMode="auto">
          <a:xfrm>
            <a:off x="5486400" y="3581400"/>
            <a:ext cx="1222375" cy="685800"/>
            <a:chOff x="2458" y="912"/>
            <a:chExt cx="770" cy="432"/>
          </a:xfrm>
        </p:grpSpPr>
        <p:sp>
          <p:nvSpPr>
            <p:cNvPr id="127041" name="Oval 48"/>
            <p:cNvSpPr>
              <a:spLocks noChangeArrowheads="1"/>
            </p:cNvSpPr>
            <p:nvPr/>
          </p:nvSpPr>
          <p:spPr bwMode="auto">
            <a:xfrm>
              <a:off x="2458" y="912"/>
              <a:ext cx="768" cy="432"/>
            </a:xfrm>
            <a:prstGeom prst="ellipse">
              <a:avLst/>
            </a:prstGeom>
            <a:solidFill>
              <a:srgbClr val="00FFFF">
                <a:alpha val="30980"/>
              </a:srgbClr>
            </a:solidFill>
            <a:ln w="9525">
              <a:solidFill>
                <a:srgbClr val="00FFFF">
                  <a:alpha val="4392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2" name="Rectangle 49"/>
            <p:cNvSpPr>
              <a:spLocks noChangeArrowheads="1"/>
            </p:cNvSpPr>
            <p:nvPr/>
          </p:nvSpPr>
          <p:spPr bwMode="auto">
            <a:xfrm>
              <a:off x="2511" y="1021"/>
              <a:ext cx="7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Reflector 7</a:t>
              </a:r>
            </a:p>
          </p:txBody>
        </p:sp>
      </p:grpSp>
      <p:grpSp>
        <p:nvGrpSpPr>
          <p:cNvPr id="127003" name="Group 50"/>
          <p:cNvGrpSpPr>
            <a:grpSpLocks/>
          </p:cNvGrpSpPr>
          <p:nvPr/>
        </p:nvGrpSpPr>
        <p:grpSpPr bwMode="auto">
          <a:xfrm>
            <a:off x="6477000" y="4572000"/>
            <a:ext cx="1270000" cy="685800"/>
            <a:chOff x="2458" y="912"/>
            <a:chExt cx="800" cy="432"/>
          </a:xfrm>
        </p:grpSpPr>
        <p:sp>
          <p:nvSpPr>
            <p:cNvPr id="127039" name="Oval 51"/>
            <p:cNvSpPr>
              <a:spLocks noChangeArrowheads="1"/>
            </p:cNvSpPr>
            <p:nvPr/>
          </p:nvSpPr>
          <p:spPr bwMode="auto">
            <a:xfrm>
              <a:off x="2458" y="912"/>
              <a:ext cx="768" cy="432"/>
            </a:xfrm>
            <a:prstGeom prst="ellipse">
              <a:avLst/>
            </a:prstGeom>
            <a:solidFill>
              <a:srgbClr val="00FFFF">
                <a:alpha val="30980"/>
              </a:srgbClr>
            </a:solidFill>
            <a:ln w="9525">
              <a:solidFill>
                <a:srgbClr val="00FFFF">
                  <a:alpha val="4392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0" name="Rectangle 52"/>
            <p:cNvSpPr>
              <a:spLocks noChangeArrowheads="1"/>
            </p:cNvSpPr>
            <p:nvPr/>
          </p:nvSpPr>
          <p:spPr bwMode="auto">
            <a:xfrm>
              <a:off x="2477" y="1021"/>
              <a:ext cx="7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Reflector 11</a:t>
              </a:r>
            </a:p>
          </p:txBody>
        </p:sp>
      </p:grpSp>
      <p:grpSp>
        <p:nvGrpSpPr>
          <p:cNvPr id="127004" name="Group 53"/>
          <p:cNvGrpSpPr>
            <a:grpSpLocks/>
          </p:cNvGrpSpPr>
          <p:nvPr/>
        </p:nvGrpSpPr>
        <p:grpSpPr bwMode="auto">
          <a:xfrm>
            <a:off x="3886200" y="4343400"/>
            <a:ext cx="1219200" cy="685800"/>
            <a:chOff x="2458" y="912"/>
            <a:chExt cx="768" cy="432"/>
          </a:xfrm>
        </p:grpSpPr>
        <p:sp>
          <p:nvSpPr>
            <p:cNvPr id="127037" name="Oval 54"/>
            <p:cNvSpPr>
              <a:spLocks noChangeArrowheads="1"/>
            </p:cNvSpPr>
            <p:nvPr/>
          </p:nvSpPr>
          <p:spPr bwMode="auto">
            <a:xfrm>
              <a:off x="2458" y="912"/>
              <a:ext cx="768" cy="432"/>
            </a:xfrm>
            <a:prstGeom prst="ellipse">
              <a:avLst/>
            </a:prstGeom>
            <a:solidFill>
              <a:srgbClr val="00FFFF">
                <a:alpha val="30980"/>
              </a:srgbClr>
            </a:solidFill>
            <a:ln w="9525">
              <a:solidFill>
                <a:srgbClr val="00FFFF">
                  <a:alpha val="4392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8" name="Rectangle 55"/>
            <p:cNvSpPr>
              <a:spLocks noChangeArrowheads="1"/>
            </p:cNvSpPr>
            <p:nvPr/>
          </p:nvSpPr>
          <p:spPr bwMode="auto">
            <a:xfrm>
              <a:off x="2509" y="1021"/>
              <a:ext cx="7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Reflector 8</a:t>
              </a:r>
            </a:p>
          </p:txBody>
        </p:sp>
      </p:grpSp>
      <p:grpSp>
        <p:nvGrpSpPr>
          <p:cNvPr id="127005" name="Group 56"/>
          <p:cNvGrpSpPr>
            <a:grpSpLocks/>
          </p:cNvGrpSpPr>
          <p:nvPr/>
        </p:nvGrpSpPr>
        <p:grpSpPr bwMode="auto">
          <a:xfrm>
            <a:off x="4191000" y="5410200"/>
            <a:ext cx="1270000" cy="685800"/>
            <a:chOff x="2458" y="912"/>
            <a:chExt cx="800" cy="432"/>
          </a:xfrm>
        </p:grpSpPr>
        <p:sp>
          <p:nvSpPr>
            <p:cNvPr id="127035" name="Oval 57"/>
            <p:cNvSpPr>
              <a:spLocks noChangeArrowheads="1"/>
            </p:cNvSpPr>
            <p:nvPr/>
          </p:nvSpPr>
          <p:spPr bwMode="auto">
            <a:xfrm>
              <a:off x="2458" y="912"/>
              <a:ext cx="768" cy="432"/>
            </a:xfrm>
            <a:prstGeom prst="ellipse">
              <a:avLst/>
            </a:prstGeom>
            <a:solidFill>
              <a:srgbClr val="00FFFF">
                <a:alpha val="30980"/>
              </a:srgbClr>
            </a:solidFill>
            <a:ln w="9525">
              <a:solidFill>
                <a:srgbClr val="00FFFF">
                  <a:alpha val="43921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6" name="Rectangle 58"/>
            <p:cNvSpPr>
              <a:spLocks noChangeArrowheads="1"/>
            </p:cNvSpPr>
            <p:nvPr/>
          </p:nvSpPr>
          <p:spPr bwMode="auto">
            <a:xfrm>
              <a:off x="2477" y="1021"/>
              <a:ext cx="7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Reflector 10</a:t>
              </a:r>
            </a:p>
          </p:txBody>
        </p:sp>
      </p:grpSp>
      <p:cxnSp>
        <p:nvCxnSpPr>
          <p:cNvPr id="1014843" name="AutoShape 59"/>
          <p:cNvCxnSpPr>
            <a:cxnSpLocks noChangeShapeType="1"/>
            <a:stCxn id="127051" idx="4"/>
            <a:endCxn id="127057" idx="0"/>
          </p:cNvCxnSpPr>
          <p:nvPr/>
        </p:nvCxnSpPr>
        <p:spPr bwMode="auto">
          <a:xfrm rot="16200000" flipH="1">
            <a:off x="7512843" y="2697957"/>
            <a:ext cx="976313" cy="457200"/>
          </a:xfrm>
          <a:prstGeom prst="curvedConnector3">
            <a:avLst>
              <a:gd name="adj1" fmla="val 50731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14844" name="AutoShape 60"/>
          <p:cNvCxnSpPr>
            <a:cxnSpLocks noChangeShapeType="1"/>
            <a:stCxn id="127046" idx="3"/>
            <a:endCxn id="127057" idx="1"/>
          </p:cNvCxnSpPr>
          <p:nvPr/>
        </p:nvCxnSpPr>
        <p:spPr bwMode="auto">
          <a:xfrm>
            <a:off x="7165975" y="2932113"/>
            <a:ext cx="631825" cy="582612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14845" name="AutoShape 61"/>
          <p:cNvCxnSpPr>
            <a:cxnSpLocks noChangeShapeType="1"/>
            <a:stCxn id="127047" idx="5"/>
            <a:endCxn id="127057" idx="1"/>
          </p:cNvCxnSpPr>
          <p:nvPr/>
        </p:nvCxnSpPr>
        <p:spPr bwMode="auto">
          <a:xfrm rot="16200000" flipH="1">
            <a:off x="6612731" y="2329657"/>
            <a:ext cx="1328737" cy="1041400"/>
          </a:xfrm>
          <a:prstGeom prst="curvedConnector3">
            <a:avLst>
              <a:gd name="adj1" fmla="val 5053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14846" name="AutoShape 62"/>
          <p:cNvCxnSpPr>
            <a:cxnSpLocks noChangeShapeType="1"/>
            <a:stCxn id="127056" idx="3"/>
            <a:endCxn id="127058" idx="1"/>
          </p:cNvCxnSpPr>
          <p:nvPr/>
        </p:nvCxnSpPr>
        <p:spPr bwMode="auto">
          <a:xfrm>
            <a:off x="5408613" y="1636713"/>
            <a:ext cx="2271712" cy="2135187"/>
          </a:xfrm>
          <a:prstGeom prst="curvedConnector3">
            <a:avLst>
              <a:gd name="adj1" fmla="val 49963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14847" name="AutoShape 63"/>
          <p:cNvCxnSpPr>
            <a:cxnSpLocks noChangeShapeType="1"/>
            <a:stCxn id="127049" idx="5"/>
            <a:endCxn id="127058" idx="1"/>
          </p:cNvCxnSpPr>
          <p:nvPr/>
        </p:nvCxnSpPr>
        <p:spPr bwMode="auto">
          <a:xfrm rot="16200000" flipH="1">
            <a:off x="6234907" y="2326481"/>
            <a:ext cx="747712" cy="2143125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14848" name="AutoShape 64"/>
          <p:cNvCxnSpPr>
            <a:cxnSpLocks noChangeShapeType="1"/>
            <a:stCxn id="127044" idx="3"/>
            <a:endCxn id="127057" idx="0"/>
          </p:cNvCxnSpPr>
          <p:nvPr/>
        </p:nvCxnSpPr>
        <p:spPr bwMode="auto">
          <a:xfrm flipV="1">
            <a:off x="5411788" y="3414713"/>
            <a:ext cx="2817812" cy="203200"/>
          </a:xfrm>
          <a:prstGeom prst="curvedConnector4">
            <a:avLst>
              <a:gd name="adj1" fmla="val 39153"/>
              <a:gd name="adj2" fmla="val 20546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14849" name="AutoShape 65"/>
          <p:cNvCxnSpPr>
            <a:cxnSpLocks noChangeShapeType="1"/>
            <a:stCxn id="127042" idx="3"/>
            <a:endCxn id="127057" idx="3"/>
          </p:cNvCxnSpPr>
          <p:nvPr/>
        </p:nvCxnSpPr>
        <p:spPr bwMode="auto">
          <a:xfrm>
            <a:off x="6708775" y="3922713"/>
            <a:ext cx="1089025" cy="106362"/>
          </a:xfrm>
          <a:prstGeom prst="curvedConnector4">
            <a:avLst>
              <a:gd name="adj1" fmla="val 41838"/>
              <a:gd name="adj2" fmla="val 395523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14850" name="AutoShape 66"/>
          <p:cNvCxnSpPr>
            <a:cxnSpLocks noChangeShapeType="1"/>
            <a:stCxn id="127038" idx="3"/>
            <a:endCxn id="127057" idx="3"/>
          </p:cNvCxnSpPr>
          <p:nvPr/>
        </p:nvCxnSpPr>
        <p:spPr bwMode="auto">
          <a:xfrm flipV="1">
            <a:off x="5105400" y="4029075"/>
            <a:ext cx="2692400" cy="655638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14851" name="AutoShape 67"/>
          <p:cNvCxnSpPr>
            <a:cxnSpLocks noChangeShapeType="1"/>
            <a:stCxn id="127040" idx="3"/>
            <a:endCxn id="127057" idx="4"/>
          </p:cNvCxnSpPr>
          <p:nvPr/>
        </p:nvCxnSpPr>
        <p:spPr bwMode="auto">
          <a:xfrm flipV="1">
            <a:off x="7747000" y="4129088"/>
            <a:ext cx="482600" cy="784225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14852" name="AutoShape 68"/>
          <p:cNvCxnSpPr>
            <a:cxnSpLocks noChangeShapeType="1"/>
            <a:stCxn id="127053" idx="5"/>
            <a:endCxn id="127057" idx="5"/>
          </p:cNvCxnSpPr>
          <p:nvPr/>
        </p:nvCxnSpPr>
        <p:spPr bwMode="auto">
          <a:xfrm rot="5400000" flipH="1" flipV="1">
            <a:off x="6801643" y="3450432"/>
            <a:ext cx="1281113" cy="2438400"/>
          </a:xfrm>
          <a:prstGeom prst="curvedConnector3">
            <a:avLst>
              <a:gd name="adj1" fmla="val -25653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14853" name="AutoShape 69"/>
          <p:cNvCxnSpPr>
            <a:cxnSpLocks noChangeShapeType="1"/>
            <a:stCxn id="127036" idx="3"/>
            <a:endCxn id="127057" idx="5"/>
          </p:cNvCxnSpPr>
          <p:nvPr/>
        </p:nvCxnSpPr>
        <p:spPr bwMode="auto">
          <a:xfrm flipV="1">
            <a:off x="5461000" y="4029075"/>
            <a:ext cx="3200400" cy="1722438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14854" name="Rectangle 70"/>
          <p:cNvSpPr>
            <a:spLocks noChangeArrowheads="1"/>
          </p:cNvSpPr>
          <p:nvPr/>
        </p:nvSpPr>
        <p:spPr bwMode="auto">
          <a:xfrm>
            <a:off x="5867400" y="1219200"/>
            <a:ext cx="304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sz="1800">
                <a:latin typeface="ヒラギノ角ゴ Pro W3" charset="0"/>
              </a:rPr>
              <a:t>Reply: </a:t>
            </a:r>
            <a:r>
              <a:rPr lang="en-US" sz="1800"/>
              <a:t>src = reflector</a:t>
            </a:r>
            <a:br>
              <a:rPr lang="en-US" sz="1800"/>
            </a:br>
            <a:r>
              <a:rPr lang="en-US" sz="1800"/>
              <a:t>        dst = victim</a:t>
            </a:r>
          </a:p>
        </p:txBody>
      </p:sp>
      <p:cxnSp>
        <p:nvCxnSpPr>
          <p:cNvPr id="1014855" name="AutoShape 71"/>
          <p:cNvCxnSpPr>
            <a:cxnSpLocks noChangeShapeType="1"/>
            <a:stCxn id="127060" idx="3"/>
            <a:endCxn id="127045" idx="2"/>
          </p:cNvCxnSpPr>
          <p:nvPr/>
        </p:nvCxnSpPr>
        <p:spPr bwMode="auto">
          <a:xfrm flipV="1">
            <a:off x="3543300" y="2933700"/>
            <a:ext cx="24003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7" name="Group 72"/>
          <p:cNvGrpSpPr>
            <a:grpSpLocks/>
          </p:cNvGrpSpPr>
          <p:nvPr/>
        </p:nvGrpSpPr>
        <p:grpSpPr bwMode="auto">
          <a:xfrm>
            <a:off x="3048000" y="1636713"/>
            <a:ext cx="4292600" cy="4114800"/>
            <a:chOff x="1920" y="1031"/>
            <a:chExt cx="2704" cy="2592"/>
          </a:xfrm>
        </p:grpSpPr>
        <p:cxnSp>
          <p:nvCxnSpPr>
            <p:cNvPr id="127020" name="AutoShape 73"/>
            <p:cNvCxnSpPr>
              <a:cxnSpLocks noChangeShapeType="1"/>
              <a:stCxn id="127062" idx="3"/>
              <a:endCxn id="127051" idx="3"/>
            </p:cNvCxnSpPr>
            <p:nvPr/>
          </p:nvCxnSpPr>
          <p:spPr bwMode="auto">
            <a:xfrm>
              <a:off x="2088" y="1464"/>
              <a:ext cx="2536" cy="9"/>
            </a:xfrm>
            <a:prstGeom prst="curvedConnector4">
              <a:avLst>
                <a:gd name="adj1" fmla="val 47783"/>
                <a:gd name="adj2" fmla="val 1748518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21" name="AutoShape 74"/>
            <p:cNvCxnSpPr>
              <a:cxnSpLocks noChangeShapeType="1"/>
              <a:stCxn id="127062" idx="3"/>
              <a:endCxn id="127039" idx="3"/>
            </p:cNvCxnSpPr>
            <p:nvPr/>
          </p:nvCxnSpPr>
          <p:spPr bwMode="auto">
            <a:xfrm>
              <a:off x="2088" y="1464"/>
              <a:ext cx="2104" cy="1785"/>
            </a:xfrm>
            <a:prstGeom prst="curvedConnector4">
              <a:avLst>
                <a:gd name="adj1" fmla="val 47328"/>
                <a:gd name="adj2" fmla="val 108068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22" name="AutoShape 75"/>
            <p:cNvCxnSpPr>
              <a:cxnSpLocks noChangeShapeType="1"/>
              <a:stCxn id="127062" idx="3"/>
              <a:endCxn id="127056" idx="1"/>
            </p:cNvCxnSpPr>
            <p:nvPr/>
          </p:nvCxnSpPr>
          <p:spPr bwMode="auto">
            <a:xfrm flipV="1">
              <a:off x="2088" y="1031"/>
              <a:ext cx="602" cy="43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23" name="AutoShape 76"/>
            <p:cNvCxnSpPr>
              <a:cxnSpLocks noChangeShapeType="1"/>
              <a:stCxn id="127062" idx="3"/>
              <a:endCxn id="127047" idx="2"/>
            </p:cNvCxnSpPr>
            <p:nvPr/>
          </p:nvCxnSpPr>
          <p:spPr bwMode="auto">
            <a:xfrm flipV="1">
              <a:off x="2088" y="1224"/>
              <a:ext cx="1512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24" name="AutoShape 77"/>
            <p:cNvCxnSpPr>
              <a:cxnSpLocks noChangeShapeType="1"/>
              <a:stCxn id="127060" idx="3"/>
              <a:endCxn id="127041" idx="3"/>
            </p:cNvCxnSpPr>
            <p:nvPr/>
          </p:nvCxnSpPr>
          <p:spPr bwMode="auto">
            <a:xfrm>
              <a:off x="2232" y="1992"/>
              <a:ext cx="1336" cy="633"/>
            </a:xfrm>
            <a:prstGeom prst="curvedConnector4">
              <a:avLst>
                <a:gd name="adj1" fmla="val 45792"/>
                <a:gd name="adj2" fmla="val 122758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25" name="AutoShape 78"/>
            <p:cNvCxnSpPr>
              <a:cxnSpLocks noChangeShapeType="1"/>
              <a:stCxn id="127060" idx="3"/>
              <a:endCxn id="127049" idx="2"/>
            </p:cNvCxnSpPr>
            <p:nvPr/>
          </p:nvCxnSpPr>
          <p:spPr bwMode="auto">
            <a:xfrm flipV="1">
              <a:off x="2232" y="1752"/>
              <a:ext cx="600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26" name="AutoShape 79"/>
            <p:cNvCxnSpPr>
              <a:cxnSpLocks noChangeShapeType="1"/>
              <a:stCxn id="127060" idx="3"/>
              <a:endCxn id="127043" idx="2"/>
            </p:cNvCxnSpPr>
            <p:nvPr/>
          </p:nvCxnSpPr>
          <p:spPr bwMode="auto">
            <a:xfrm>
              <a:off x="2232" y="1992"/>
              <a:ext cx="408" cy="28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27" name="AutoShape 80"/>
            <p:cNvCxnSpPr>
              <a:cxnSpLocks noChangeShapeType="1"/>
              <a:stCxn id="126983" idx="3"/>
              <a:endCxn id="127055" idx="3"/>
            </p:cNvCxnSpPr>
            <p:nvPr/>
          </p:nvCxnSpPr>
          <p:spPr bwMode="auto">
            <a:xfrm flipV="1">
              <a:off x="1992" y="1185"/>
              <a:ext cx="761" cy="1532"/>
            </a:xfrm>
            <a:prstGeom prst="curvedConnector2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28" name="AutoShape 81"/>
            <p:cNvCxnSpPr>
              <a:cxnSpLocks noChangeShapeType="1"/>
              <a:endCxn id="127045" idx="2"/>
            </p:cNvCxnSpPr>
            <p:nvPr/>
          </p:nvCxnSpPr>
          <p:spPr bwMode="auto">
            <a:xfrm flipV="1">
              <a:off x="1920" y="1848"/>
              <a:ext cx="1824" cy="869"/>
            </a:xfrm>
            <a:prstGeom prst="curvedConnector3">
              <a:avLst>
                <a:gd name="adj1" fmla="val 83551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29" name="AutoShape 82"/>
            <p:cNvCxnSpPr>
              <a:cxnSpLocks noChangeShapeType="1"/>
              <a:stCxn id="126983" idx="3"/>
              <a:endCxn id="127037" idx="2"/>
            </p:cNvCxnSpPr>
            <p:nvPr/>
          </p:nvCxnSpPr>
          <p:spPr bwMode="auto">
            <a:xfrm>
              <a:off x="1992" y="2717"/>
              <a:ext cx="456" cy="23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30" name="AutoShape 83"/>
            <p:cNvCxnSpPr>
              <a:cxnSpLocks noChangeShapeType="1"/>
              <a:stCxn id="126983" idx="3"/>
              <a:endCxn id="127054" idx="1"/>
            </p:cNvCxnSpPr>
            <p:nvPr/>
          </p:nvCxnSpPr>
          <p:spPr bwMode="auto">
            <a:xfrm>
              <a:off x="1992" y="2717"/>
              <a:ext cx="1323" cy="47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31" name="AutoShape 84"/>
            <p:cNvCxnSpPr>
              <a:cxnSpLocks noChangeShapeType="1"/>
              <a:stCxn id="126985" idx="3"/>
              <a:endCxn id="127036" idx="1"/>
            </p:cNvCxnSpPr>
            <p:nvPr/>
          </p:nvCxnSpPr>
          <p:spPr bwMode="auto">
            <a:xfrm>
              <a:off x="2184" y="3485"/>
              <a:ext cx="475" cy="13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32" name="AutoShape 85"/>
            <p:cNvCxnSpPr>
              <a:cxnSpLocks noChangeShapeType="1"/>
              <a:stCxn id="126985" idx="3"/>
              <a:endCxn id="127053" idx="2"/>
            </p:cNvCxnSpPr>
            <p:nvPr/>
          </p:nvCxnSpPr>
          <p:spPr bwMode="auto">
            <a:xfrm flipV="1">
              <a:off x="2184" y="3192"/>
              <a:ext cx="1080" cy="29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33" name="AutoShape 86"/>
            <p:cNvCxnSpPr>
              <a:cxnSpLocks noChangeShapeType="1"/>
              <a:stCxn id="126985" idx="3"/>
              <a:endCxn id="127037" idx="3"/>
            </p:cNvCxnSpPr>
            <p:nvPr/>
          </p:nvCxnSpPr>
          <p:spPr bwMode="auto">
            <a:xfrm flipV="1">
              <a:off x="2184" y="3105"/>
              <a:ext cx="377" cy="380"/>
            </a:xfrm>
            <a:prstGeom prst="curvedConnector2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34" name="AutoShape 87"/>
            <p:cNvCxnSpPr>
              <a:cxnSpLocks noChangeShapeType="1"/>
              <a:stCxn id="126985" idx="3"/>
              <a:endCxn id="127043" idx="2"/>
            </p:cNvCxnSpPr>
            <p:nvPr/>
          </p:nvCxnSpPr>
          <p:spPr bwMode="auto">
            <a:xfrm flipV="1">
              <a:off x="2184" y="2280"/>
              <a:ext cx="456" cy="120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804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1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1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1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1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1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1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1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1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1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1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1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1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1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1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1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807" grpId="0"/>
      <p:bldP spid="1014808" grpId="0"/>
      <p:bldP spid="1014809" grpId="0"/>
      <p:bldP spid="101485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Unfortunate Fact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asy to identify hosts that participate in attacks.  </a:t>
            </a:r>
          </a:p>
          <a:p>
            <a:pPr lvl="3"/>
            <a:endParaRPr lang="en-US" dirty="0"/>
          </a:p>
          <a:p>
            <a:r>
              <a:rPr lang="en-US" dirty="0" smtClean="0"/>
              <a:t>But they typically have well-meaning owners</a:t>
            </a:r>
          </a:p>
          <a:p>
            <a:pPr lvl="1"/>
            <a:r>
              <a:rPr lang="en-US" dirty="0" smtClean="0"/>
              <a:t>They’ve just been compromised</a:t>
            </a:r>
          </a:p>
          <a:p>
            <a:pPr lvl="3"/>
            <a:endParaRPr lang="en-US" dirty="0"/>
          </a:p>
          <a:p>
            <a:r>
              <a:rPr lang="en-US" dirty="0" smtClean="0"/>
              <a:t>Cannot just disconnect all compromised hosts!</a:t>
            </a:r>
          </a:p>
          <a:p>
            <a:pPr lvl="1"/>
            <a:r>
              <a:rPr lang="en-US" i="1" dirty="0" smtClean="0"/>
              <a:t>Customers would sue their provider!</a:t>
            </a:r>
          </a:p>
          <a:p>
            <a:pPr lvl="3"/>
            <a:endParaRPr lang="en-US" dirty="0"/>
          </a:p>
          <a:p>
            <a:r>
              <a:rPr lang="en-US" dirty="0" smtClean="0"/>
              <a:t>Need to allow them to function, while preventing them from bringing down the Internet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31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65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on </a:t>
            </a:r>
            <a:r>
              <a:rPr lang="en-US" dirty="0" err="1" smtClean="0"/>
              <a:t>Dyn</a:t>
            </a:r>
            <a:r>
              <a:rPr lang="en-US" dirty="0" smtClean="0"/>
              <a:t>: 10/21/2016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Dyn</a:t>
            </a:r>
            <a:r>
              <a:rPr lang="en-US" dirty="0"/>
              <a:t> </a:t>
            </a:r>
            <a:r>
              <a:rPr lang="en-US" dirty="0" smtClean="0"/>
              <a:t>provides DNS service to many companies</a:t>
            </a:r>
          </a:p>
          <a:p>
            <a:pPr lvl="2"/>
            <a:endParaRPr lang="en-US" dirty="0"/>
          </a:p>
          <a:p>
            <a:r>
              <a:rPr lang="en-US" dirty="0" smtClean="0"/>
              <a:t>Attack took the form of DNS </a:t>
            </a:r>
            <a:r>
              <a:rPr lang="en-US" dirty="0"/>
              <a:t>lookup requests 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/>
              <a:t>tens of millions of IP </a:t>
            </a:r>
            <a:r>
              <a:rPr lang="en-US" dirty="0" smtClean="0"/>
              <a:t>addresses</a:t>
            </a:r>
          </a:p>
          <a:p>
            <a:pPr lvl="1"/>
            <a:r>
              <a:rPr lang="en-US" dirty="0" smtClean="0"/>
              <a:t>Internet-connected devices (printers</a:t>
            </a:r>
            <a:r>
              <a:rPr lang="en-US" dirty="0"/>
              <a:t>, </a:t>
            </a:r>
            <a:r>
              <a:rPr lang="en-US" dirty="0" smtClean="0"/>
              <a:t>cameras, baby monitors, etc.) infected with </a:t>
            </a:r>
            <a:r>
              <a:rPr lang="en-US" dirty="0" err="1" smtClean="0"/>
              <a:t>Mirai</a:t>
            </a:r>
            <a:r>
              <a:rPr lang="en-US" dirty="0" smtClean="0"/>
              <a:t> malware.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Estimated load: 1.2 </a:t>
            </a:r>
            <a:r>
              <a:rPr lang="en-US" dirty="0"/>
              <a:t>terabits per </a:t>
            </a:r>
            <a:r>
              <a:rPr lang="en-US" dirty="0" smtClean="0"/>
              <a:t>second</a:t>
            </a:r>
          </a:p>
          <a:p>
            <a:pPr lvl="2"/>
            <a:endParaRPr lang="en-US" dirty="0"/>
          </a:p>
          <a:p>
            <a:r>
              <a:rPr lang="en-US" dirty="0" smtClean="0"/>
              <a:t>Defense:</a:t>
            </a:r>
          </a:p>
          <a:p>
            <a:pPr lvl="1"/>
            <a:r>
              <a:rPr lang="en-US" dirty="0" err="1" smtClean="0"/>
              <a:t>Anycast</a:t>
            </a:r>
            <a:r>
              <a:rPr lang="en-US" dirty="0" smtClean="0"/>
              <a:t>, internal filtering, external scrubbing, 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434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Defending Against DDoS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short, we have no systematic defense</a:t>
            </a:r>
          </a:p>
          <a:p>
            <a:endParaRPr lang="en-US" dirty="0"/>
          </a:p>
          <a:p>
            <a:r>
              <a:rPr lang="en-US" dirty="0" smtClean="0"/>
              <a:t>Can do ad hoc scrubbing</a:t>
            </a:r>
          </a:p>
          <a:p>
            <a:pPr lvl="1"/>
            <a:r>
              <a:rPr lang="en-US" dirty="0" smtClean="0"/>
              <a:t>Try to identify attacking traffic and block it</a:t>
            </a:r>
          </a:p>
          <a:p>
            <a:pPr lvl="1"/>
            <a:r>
              <a:rPr lang="en-US" dirty="0" smtClean="0"/>
              <a:t>While allowing real traffic through</a:t>
            </a:r>
          </a:p>
          <a:p>
            <a:pPr lvl="1"/>
            <a:r>
              <a:rPr lang="en-US" dirty="0" smtClean="0"/>
              <a:t>But this is a losing game</a:t>
            </a:r>
            <a:r>
              <a:rPr lang="is-IS" dirty="0" smtClean="0"/>
              <a:t>….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could we change the architecture to defend against DDoS?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6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Approaches to </a:t>
            </a:r>
            <a:r>
              <a:rPr lang="en-US" dirty="0" err="1" smtClean="0"/>
              <a:t>DDoS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to your neighbors.  3 minutes.</a:t>
            </a:r>
          </a:p>
          <a:p>
            <a:endParaRPr lang="en-US" dirty="0"/>
          </a:p>
          <a:p>
            <a:r>
              <a:rPr lang="en-US" dirty="0" smtClean="0"/>
              <a:t>If you could redesign architecture, how would you design it so that DDoS attacks could be:</a:t>
            </a:r>
          </a:p>
          <a:p>
            <a:pPr lvl="1"/>
            <a:r>
              <a:rPr lang="en-US" dirty="0"/>
              <a:t>Mitigated </a:t>
            </a:r>
            <a:endParaRPr lang="en-US" dirty="0" smtClean="0"/>
          </a:p>
          <a:p>
            <a:pPr lvl="1"/>
            <a:r>
              <a:rPr lang="en-US" dirty="0" smtClean="0"/>
              <a:t>Prevented</a:t>
            </a:r>
          </a:p>
          <a:p>
            <a:pPr lvl="1"/>
            <a:r>
              <a:rPr lang="en-US" dirty="0" smtClean="0"/>
              <a:t>Blocked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And if you don’t have to change the architecture, even better!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Fight-Fire-With-Fire (mitigation)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ictim has N customers whose traffic is overwhelmed by M attackers, even though M&lt;&lt;N</a:t>
            </a:r>
          </a:p>
          <a:p>
            <a:pPr lvl="2"/>
            <a:r>
              <a:rPr lang="en-US" dirty="0" smtClean="0"/>
              <a:t>Bringing down the victim’s server</a:t>
            </a:r>
          </a:p>
          <a:p>
            <a:pPr lvl="1"/>
            <a:r>
              <a:rPr lang="en-US" dirty="0" smtClean="0"/>
              <a:t>Because customers send intermittently, attackers are sending at full line rate</a:t>
            </a:r>
          </a:p>
          <a:p>
            <a:r>
              <a:rPr lang="en-US" dirty="0" smtClean="0"/>
              <a:t>“Crazy” Defense</a:t>
            </a:r>
          </a:p>
          <a:p>
            <a:pPr lvl="1"/>
            <a:r>
              <a:rPr lang="en-US" b="1" dirty="0" smtClean="0"/>
              <a:t>Don’t slow attackers down, just speed up customers</a:t>
            </a:r>
          </a:p>
          <a:p>
            <a:pPr lvl="1"/>
            <a:r>
              <a:rPr lang="en-US" dirty="0" smtClean="0"/>
              <a:t>Ask customers to send more rapidly, and then randomly filter traffic at server to serve only a small fraction</a:t>
            </a:r>
          </a:p>
          <a:p>
            <a:pPr lvl="1"/>
            <a:r>
              <a:rPr lang="en-US" dirty="0" smtClean="0"/>
              <a:t>Customers get their share of the service N/(N+M)</a:t>
            </a:r>
          </a:p>
          <a:p>
            <a:pPr lvl="1"/>
            <a:r>
              <a:rPr lang="en-US" dirty="0" smtClean="0"/>
              <a:t>Can’t do better than that without distinguishing attackers from customers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73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 (prevention)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is “default-on”: Anyone can send to anyone without asking for permission</a:t>
            </a:r>
          </a:p>
          <a:p>
            <a:pPr lvl="2"/>
            <a:endParaRPr lang="en-US" dirty="0"/>
          </a:p>
          <a:p>
            <a:r>
              <a:rPr lang="en-US" dirty="0" smtClean="0"/>
              <a:t>One way to deal with DDoS is to force people to ask for permission to send (get “capabilities”)</a:t>
            </a:r>
          </a:p>
          <a:p>
            <a:pPr lvl="2"/>
            <a:endParaRPr lang="en-US" dirty="0"/>
          </a:p>
          <a:p>
            <a:r>
              <a:rPr lang="en-US" dirty="0" smtClean="0"/>
              <a:t>When attackers start up, can refuse to renew their permission to send</a:t>
            </a:r>
          </a:p>
          <a:p>
            <a:pPr lvl="2"/>
            <a:endParaRPr lang="en-US" dirty="0"/>
          </a:p>
          <a:p>
            <a:r>
              <a:rPr lang="en-US" dirty="0" smtClean="0"/>
              <a:t>Complicated design, huge change to architecture</a:t>
            </a:r>
          </a:p>
          <a:p>
            <a:pPr lvl="1"/>
            <a:r>
              <a:rPr lang="en-US" dirty="0" smtClean="0"/>
              <a:t>Yuck.  Cure worse than disease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83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Shut-Up Packets (blocking)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 logic in NIC to handle shut-up requests</a:t>
            </a:r>
          </a:p>
          <a:p>
            <a:pPr lvl="1"/>
            <a:r>
              <a:rPr lang="en-US" smtClean="0"/>
              <a:t>NIC out of reach of OS, can’t be easily compromised</a:t>
            </a:r>
            <a:endParaRPr lang="en-US" dirty="0" smtClean="0"/>
          </a:p>
          <a:p>
            <a:pPr lvl="4"/>
            <a:endParaRPr lang="en-US" dirty="0"/>
          </a:p>
          <a:p>
            <a:r>
              <a:rPr lang="en-US" dirty="0" smtClean="0"/>
              <a:t>If host A sends a shut-up packet to host B, then host B’s NIC prevents B from sending packets to host A’s address (for some period of time)</a:t>
            </a:r>
          </a:p>
          <a:p>
            <a:pPr lvl="4"/>
            <a:endParaRPr lang="en-US" dirty="0"/>
          </a:p>
          <a:p>
            <a:r>
              <a:rPr lang="en-US" dirty="0" smtClean="0"/>
              <a:t>Easy to support in NIC.   Subtle points in design.</a:t>
            </a:r>
          </a:p>
          <a:p>
            <a:pPr lvl="4"/>
            <a:endParaRPr lang="en-US" dirty="0"/>
          </a:p>
          <a:p>
            <a:r>
              <a:rPr lang="en-US" dirty="0" smtClean="0"/>
              <a:t>Doesn’t shut down hosts.  Merely allows destinations to say “don’t send traffic to me”</a:t>
            </a:r>
          </a:p>
          <a:p>
            <a:pPr lvl="4"/>
            <a:endParaRPr lang="en-US" dirty="0"/>
          </a:p>
          <a:p>
            <a:r>
              <a:rPr lang="en-US" dirty="0" smtClean="0"/>
              <a:t>Best approach so far for DDoS in my opinion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94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852F6B-FCEA-F340-9AB1-2CE90D6CB7B9}" type="slidenum">
              <a:rPr lang="en-US" sz="1400" b="0">
                <a:latin typeface="Times New Roman" charset="0"/>
              </a:rPr>
              <a:pPr eaLnBrk="1" hangingPunct="1"/>
              <a:t>6</a:t>
            </a:fld>
            <a:endParaRPr lang="en-US" sz="1400" b="0" dirty="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Multicast Service Model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4241098"/>
            <a:ext cx="8686800" cy="4835525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Receivers join multicast group </a:t>
            </a:r>
            <a:r>
              <a:rPr lang="en-US" dirty="0" smtClean="0">
                <a:latin typeface="Arial" charset="0"/>
                <a:cs typeface="Arial" charset="0"/>
              </a:rPr>
              <a:t>with address </a:t>
            </a:r>
            <a:r>
              <a:rPr lang="en-US" dirty="0">
                <a:latin typeface="Arial" charset="0"/>
                <a:cs typeface="Arial" charset="0"/>
              </a:rPr>
              <a:t>G</a:t>
            </a:r>
          </a:p>
          <a:p>
            <a:r>
              <a:rPr lang="en-US" dirty="0">
                <a:latin typeface="Arial" charset="0"/>
                <a:cs typeface="Arial" charset="0"/>
              </a:rPr>
              <a:t>Sender(s) send data to address G</a:t>
            </a:r>
          </a:p>
          <a:p>
            <a:r>
              <a:rPr lang="en-US" dirty="0">
                <a:latin typeface="Arial" charset="0"/>
                <a:cs typeface="Arial" charset="0"/>
              </a:rPr>
              <a:t>Network routes data to each of the </a:t>
            </a:r>
            <a:r>
              <a:rPr lang="en-US" dirty="0" smtClean="0">
                <a:latin typeface="Arial" charset="0"/>
                <a:cs typeface="Arial" charset="0"/>
              </a:rPr>
              <a:t>receivers</a:t>
            </a:r>
            <a:endParaRPr lang="en-US" sz="2000" dirty="0">
              <a:latin typeface="Arial" charset="0"/>
              <a:cs typeface="Arial" charset="0"/>
            </a:endParaRPr>
          </a:p>
        </p:txBody>
      </p:sp>
      <p:grpSp>
        <p:nvGrpSpPr>
          <p:cNvPr id="2" name="Group 181"/>
          <p:cNvGrpSpPr>
            <a:grpSpLocks/>
          </p:cNvGrpSpPr>
          <p:nvPr/>
        </p:nvGrpSpPr>
        <p:grpSpPr bwMode="auto">
          <a:xfrm>
            <a:off x="4224338" y="1622425"/>
            <a:ext cx="1393825" cy="1936750"/>
            <a:chOff x="4437" y="1372"/>
            <a:chExt cx="878" cy="1220"/>
          </a:xfrm>
        </p:grpSpPr>
        <p:sp>
          <p:nvSpPr>
            <p:cNvPr id="27675" name="Line 84"/>
            <p:cNvSpPr>
              <a:spLocks noChangeShapeType="1"/>
            </p:cNvSpPr>
            <p:nvPr/>
          </p:nvSpPr>
          <p:spPr bwMode="auto">
            <a:xfrm flipH="1">
              <a:off x="4512" y="1872"/>
              <a:ext cx="672" cy="1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8" tIns="44450" rIns="90488" bIns="44450"/>
            <a:lstStyle/>
            <a:p>
              <a:pPr>
                <a:defRPr/>
              </a:pPr>
              <a:endParaRPr lang="en-US" b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76" name="Text Box 87"/>
            <p:cNvSpPr txBox="1">
              <a:spLocks noChangeArrowheads="1"/>
            </p:cNvSpPr>
            <p:nvPr/>
          </p:nvSpPr>
          <p:spPr bwMode="auto">
            <a:xfrm rot="20904212">
              <a:off x="4437" y="1708"/>
              <a:ext cx="839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0" dirty="0">
                  <a:latin typeface="Arial" charset="0"/>
                </a:rPr>
                <a:t>R</a:t>
              </a:r>
              <a:r>
                <a:rPr lang="en-US" b="0" baseline="-25000" dirty="0">
                  <a:latin typeface="Arial" charset="0"/>
                </a:rPr>
                <a:t>0</a:t>
              </a:r>
              <a:r>
                <a:rPr lang="en-US" b="0" dirty="0">
                  <a:latin typeface="Arial" charset="0"/>
                </a:rPr>
                <a:t> joins G</a:t>
              </a:r>
            </a:p>
          </p:txBody>
        </p:sp>
        <p:sp>
          <p:nvSpPr>
            <p:cNvPr id="27677" name="Line 85"/>
            <p:cNvSpPr>
              <a:spLocks noChangeShapeType="1"/>
            </p:cNvSpPr>
            <p:nvPr/>
          </p:nvSpPr>
          <p:spPr bwMode="auto">
            <a:xfrm flipH="1">
              <a:off x="4464" y="1536"/>
              <a:ext cx="720" cy="24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8" tIns="44450" rIns="90488" bIns="44450"/>
            <a:lstStyle/>
            <a:p>
              <a:pPr>
                <a:defRPr/>
              </a:pPr>
              <a:endParaRPr lang="en-US" b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78" name="Text Box 88"/>
            <p:cNvSpPr txBox="1">
              <a:spLocks noChangeArrowheads="1"/>
            </p:cNvSpPr>
            <p:nvPr/>
          </p:nvSpPr>
          <p:spPr bwMode="auto">
            <a:xfrm rot="20623587">
              <a:off x="4437" y="1372"/>
              <a:ext cx="839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0" dirty="0">
                  <a:latin typeface="Arial" charset="0"/>
                </a:rPr>
                <a:t>R</a:t>
              </a:r>
              <a:r>
                <a:rPr lang="en-US" b="0" baseline="-25000" dirty="0">
                  <a:latin typeface="Arial" charset="0"/>
                </a:rPr>
                <a:t>1</a:t>
              </a:r>
              <a:r>
                <a:rPr lang="en-US" b="0" dirty="0">
                  <a:latin typeface="Arial" charset="0"/>
                </a:rPr>
                <a:t> joins G</a:t>
              </a:r>
            </a:p>
          </p:txBody>
        </p:sp>
        <p:sp>
          <p:nvSpPr>
            <p:cNvPr id="27679" name="Line 86"/>
            <p:cNvSpPr>
              <a:spLocks noChangeShapeType="1"/>
            </p:cNvSpPr>
            <p:nvPr/>
          </p:nvSpPr>
          <p:spPr bwMode="auto">
            <a:xfrm flipH="1" flipV="1">
              <a:off x="4464" y="2208"/>
              <a:ext cx="672" cy="38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8" tIns="44450" rIns="90488" bIns="44450"/>
            <a:lstStyle/>
            <a:p>
              <a:pPr>
                <a:defRPr/>
              </a:pPr>
              <a:endParaRPr lang="en-US" b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80" name="Text Box 89"/>
            <p:cNvSpPr txBox="1">
              <a:spLocks noChangeArrowheads="1"/>
            </p:cNvSpPr>
            <p:nvPr/>
          </p:nvSpPr>
          <p:spPr bwMode="auto">
            <a:xfrm rot="1738412">
              <a:off x="4476" y="2188"/>
              <a:ext cx="839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0" dirty="0">
                  <a:latin typeface="Arial" charset="0"/>
                </a:rPr>
                <a:t>R</a:t>
              </a:r>
              <a:r>
                <a:rPr lang="en-US" b="0" baseline="-25000" dirty="0">
                  <a:latin typeface="Arial" charset="0"/>
                </a:rPr>
                <a:t>n</a:t>
              </a:r>
              <a:r>
                <a:rPr lang="en-US" b="0" dirty="0">
                  <a:latin typeface="Arial" charset="0"/>
                </a:rPr>
                <a:t> joins G</a:t>
              </a:r>
            </a:p>
          </p:txBody>
        </p:sp>
      </p:grpSp>
      <p:sp>
        <p:nvSpPr>
          <p:cNvPr id="27654" name="Oval 153"/>
          <p:cNvSpPr>
            <a:spLocks noChangeArrowheads="1"/>
          </p:cNvSpPr>
          <p:nvPr/>
        </p:nvSpPr>
        <p:spPr bwMode="auto">
          <a:xfrm>
            <a:off x="1981200" y="2263775"/>
            <a:ext cx="381000" cy="381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 dirty="0">
              <a:latin typeface="+mn-lt"/>
              <a:ea typeface="+mn-ea"/>
              <a:cs typeface="+mn-cs"/>
            </a:endParaRPr>
          </a:p>
        </p:txBody>
      </p:sp>
      <p:sp>
        <p:nvSpPr>
          <p:cNvPr id="27655" name="Text Box 154"/>
          <p:cNvSpPr txBox="1">
            <a:spLocks noChangeArrowheads="1"/>
          </p:cNvSpPr>
          <p:nvPr/>
        </p:nvSpPr>
        <p:spPr bwMode="auto">
          <a:xfrm>
            <a:off x="2008188" y="2263775"/>
            <a:ext cx="35401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S</a:t>
            </a:r>
          </a:p>
        </p:txBody>
      </p:sp>
      <p:sp>
        <p:nvSpPr>
          <p:cNvPr id="27656" name="Oval 155"/>
          <p:cNvSpPr>
            <a:spLocks noChangeArrowheads="1"/>
          </p:cNvSpPr>
          <p:nvPr/>
        </p:nvSpPr>
        <p:spPr bwMode="auto">
          <a:xfrm>
            <a:off x="5414963" y="1600200"/>
            <a:ext cx="458787" cy="434975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 dirty="0">
              <a:latin typeface="+mn-lt"/>
              <a:ea typeface="+mn-ea"/>
              <a:cs typeface="+mn-cs"/>
            </a:endParaRPr>
          </a:p>
        </p:txBody>
      </p:sp>
      <p:sp>
        <p:nvSpPr>
          <p:cNvPr id="27657" name="Text Box 156"/>
          <p:cNvSpPr txBox="1">
            <a:spLocks noChangeArrowheads="1"/>
          </p:cNvSpPr>
          <p:nvPr/>
        </p:nvSpPr>
        <p:spPr bwMode="auto">
          <a:xfrm>
            <a:off x="5403850" y="1600200"/>
            <a:ext cx="463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 dirty="0">
                <a:latin typeface="Arial" charset="0"/>
              </a:rPr>
              <a:t>R</a:t>
            </a:r>
            <a:r>
              <a:rPr lang="en-US" b="0" baseline="-25000" dirty="0">
                <a:latin typeface="Arial" charset="0"/>
              </a:rPr>
              <a:t>0</a:t>
            </a:r>
          </a:p>
        </p:txBody>
      </p:sp>
      <p:sp>
        <p:nvSpPr>
          <p:cNvPr id="27658" name="Oval 157"/>
          <p:cNvSpPr>
            <a:spLocks noChangeArrowheads="1"/>
          </p:cNvSpPr>
          <p:nvPr/>
        </p:nvSpPr>
        <p:spPr bwMode="auto">
          <a:xfrm>
            <a:off x="5416550" y="2133600"/>
            <a:ext cx="458788" cy="434975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 dirty="0">
              <a:latin typeface="+mn-lt"/>
              <a:ea typeface="+mn-ea"/>
              <a:cs typeface="+mn-cs"/>
            </a:endParaRPr>
          </a:p>
        </p:txBody>
      </p:sp>
      <p:sp>
        <p:nvSpPr>
          <p:cNvPr id="27659" name="Text Box 158"/>
          <p:cNvSpPr txBox="1">
            <a:spLocks noChangeArrowheads="1"/>
          </p:cNvSpPr>
          <p:nvPr/>
        </p:nvSpPr>
        <p:spPr bwMode="auto">
          <a:xfrm>
            <a:off x="5403850" y="2133600"/>
            <a:ext cx="463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 dirty="0">
                <a:latin typeface="Arial" charset="0"/>
              </a:rPr>
              <a:t>R</a:t>
            </a:r>
            <a:r>
              <a:rPr lang="en-US" b="0" baseline="-25000" dirty="0">
                <a:latin typeface="Arial" charset="0"/>
              </a:rPr>
              <a:t>1</a:t>
            </a:r>
          </a:p>
        </p:txBody>
      </p:sp>
      <p:sp>
        <p:nvSpPr>
          <p:cNvPr id="27660" name="Text Box 159"/>
          <p:cNvSpPr txBox="1">
            <a:spLocks noChangeArrowheads="1"/>
          </p:cNvSpPr>
          <p:nvPr/>
        </p:nvSpPr>
        <p:spPr bwMode="auto">
          <a:xfrm>
            <a:off x="5475288" y="2590800"/>
            <a:ext cx="254000" cy="1012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.</a:t>
            </a:r>
          </a:p>
          <a:p>
            <a:pPr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.</a:t>
            </a:r>
          </a:p>
          <a:p>
            <a:pPr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27661" name="Oval 160"/>
          <p:cNvSpPr>
            <a:spLocks noChangeArrowheads="1"/>
          </p:cNvSpPr>
          <p:nvPr/>
        </p:nvSpPr>
        <p:spPr bwMode="auto">
          <a:xfrm>
            <a:off x="5414963" y="3352800"/>
            <a:ext cx="458787" cy="434975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 dirty="0"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180"/>
          <p:cNvGrpSpPr>
            <a:grpSpLocks/>
          </p:cNvGrpSpPr>
          <p:nvPr/>
        </p:nvGrpSpPr>
        <p:grpSpPr bwMode="auto">
          <a:xfrm>
            <a:off x="2338388" y="1622425"/>
            <a:ext cx="3125787" cy="1854200"/>
            <a:chOff x="3249" y="1376"/>
            <a:chExt cx="1969" cy="1168"/>
          </a:xfrm>
        </p:grpSpPr>
        <p:sp>
          <p:nvSpPr>
            <p:cNvPr id="27672" name="Text Box 175"/>
            <p:cNvSpPr txBox="1">
              <a:spLocks noChangeArrowheads="1"/>
            </p:cNvSpPr>
            <p:nvPr/>
          </p:nvSpPr>
          <p:spPr bwMode="auto">
            <a:xfrm rot="1460542">
              <a:off x="4483" y="2174"/>
              <a:ext cx="735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b="0" dirty="0">
                  <a:latin typeface="+mn-lt"/>
                  <a:ea typeface="+mn-ea"/>
                  <a:cs typeface="+mn-cs"/>
                </a:rPr>
                <a:t>[G, data]</a:t>
              </a:r>
            </a:p>
          </p:txBody>
        </p:sp>
        <p:grpSp>
          <p:nvGrpSpPr>
            <p:cNvPr id="27667" name="Group 164"/>
            <p:cNvGrpSpPr>
              <a:grpSpLocks/>
            </p:cNvGrpSpPr>
            <p:nvPr/>
          </p:nvGrpSpPr>
          <p:grpSpPr bwMode="auto">
            <a:xfrm>
              <a:off x="3249" y="1650"/>
              <a:ext cx="735" cy="270"/>
              <a:chOff x="801" y="1410"/>
              <a:chExt cx="735" cy="270"/>
            </a:xfrm>
          </p:grpSpPr>
          <p:sp>
            <p:nvSpPr>
              <p:cNvPr id="27673" name="Line 165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624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lIns="90488" tIns="44450" rIns="90488" bIns="44450"/>
              <a:lstStyle/>
              <a:p>
                <a:pPr>
                  <a:defRPr/>
                </a:pPr>
                <a:endParaRPr lang="en-US" b="0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674" name="Text Box 166"/>
              <p:cNvSpPr txBox="1">
                <a:spLocks noChangeArrowheads="1"/>
              </p:cNvSpPr>
              <p:nvPr/>
            </p:nvSpPr>
            <p:spPr bwMode="auto">
              <a:xfrm>
                <a:off x="801" y="1410"/>
                <a:ext cx="735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b="0" dirty="0">
                    <a:latin typeface="+mn-lt"/>
                    <a:ea typeface="+mn-ea"/>
                    <a:cs typeface="+mn-cs"/>
                  </a:rPr>
                  <a:t>[G, data]</a:t>
                </a:r>
              </a:p>
            </p:txBody>
          </p:sp>
        </p:grpSp>
        <p:sp>
          <p:nvSpPr>
            <p:cNvPr id="4" name="Line 170"/>
            <p:cNvSpPr>
              <a:spLocks noChangeShapeType="1"/>
            </p:cNvSpPr>
            <p:nvPr/>
          </p:nvSpPr>
          <p:spPr bwMode="auto">
            <a:xfrm flipV="1">
              <a:off x="4512" y="1536"/>
              <a:ext cx="672" cy="1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8" tIns="44450" rIns="90488" bIns="44450"/>
            <a:lstStyle/>
            <a:p>
              <a:pPr>
                <a:defRPr/>
              </a:pPr>
              <a:endParaRPr lang="en-US" b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68" name="Text Box 171"/>
            <p:cNvSpPr txBox="1">
              <a:spLocks noChangeArrowheads="1"/>
            </p:cNvSpPr>
            <p:nvPr/>
          </p:nvSpPr>
          <p:spPr bwMode="auto">
            <a:xfrm rot="20870869">
              <a:off x="4400" y="1376"/>
              <a:ext cx="735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b="0" dirty="0">
                  <a:latin typeface="+mn-lt"/>
                  <a:ea typeface="+mn-ea"/>
                  <a:cs typeface="+mn-cs"/>
                </a:rPr>
                <a:t>[G, data]</a:t>
              </a:r>
            </a:p>
          </p:txBody>
        </p:sp>
        <p:sp>
          <p:nvSpPr>
            <p:cNvPr id="27669" name="Line 172"/>
            <p:cNvSpPr>
              <a:spLocks noChangeShapeType="1"/>
            </p:cNvSpPr>
            <p:nvPr/>
          </p:nvSpPr>
          <p:spPr bwMode="auto">
            <a:xfrm flipV="1">
              <a:off x="4608" y="1872"/>
              <a:ext cx="52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8" tIns="44450" rIns="90488" bIns="44450"/>
            <a:lstStyle/>
            <a:p>
              <a:pPr>
                <a:defRPr/>
              </a:pPr>
              <a:endParaRPr lang="en-US" b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70" name="Text Box 173"/>
            <p:cNvSpPr txBox="1">
              <a:spLocks noChangeArrowheads="1"/>
            </p:cNvSpPr>
            <p:nvPr/>
          </p:nvSpPr>
          <p:spPr bwMode="auto">
            <a:xfrm rot="24041">
              <a:off x="4448" y="1612"/>
              <a:ext cx="735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b="0" dirty="0">
                  <a:latin typeface="+mn-lt"/>
                  <a:ea typeface="+mn-ea"/>
                  <a:cs typeface="+mn-cs"/>
                </a:rPr>
                <a:t>[G, data]</a:t>
              </a:r>
            </a:p>
          </p:txBody>
        </p:sp>
        <p:sp>
          <p:nvSpPr>
            <p:cNvPr id="27671" name="Line 174"/>
            <p:cNvSpPr>
              <a:spLocks noChangeShapeType="1"/>
            </p:cNvSpPr>
            <p:nvPr/>
          </p:nvSpPr>
          <p:spPr bwMode="auto">
            <a:xfrm>
              <a:off x="4512" y="2256"/>
              <a:ext cx="624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8" tIns="44450" rIns="90488" bIns="44450"/>
            <a:lstStyle/>
            <a:p>
              <a:pPr>
                <a:defRPr/>
              </a:pPr>
              <a:endParaRPr lang="en-US" b="0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7663" name="Freeform 176"/>
          <p:cNvSpPr>
            <a:spLocks/>
          </p:cNvSpPr>
          <p:nvPr/>
        </p:nvSpPr>
        <p:spPr bwMode="auto">
          <a:xfrm>
            <a:off x="3505200" y="1882775"/>
            <a:ext cx="838200" cy="1295400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+mn-lt"/>
              <a:ea typeface="+mn-ea"/>
              <a:cs typeface="+mn-cs"/>
            </a:endParaRPr>
          </a:p>
        </p:txBody>
      </p:sp>
      <p:sp>
        <p:nvSpPr>
          <p:cNvPr id="27664" name="Text Box 178"/>
          <p:cNvSpPr txBox="1">
            <a:spLocks noChangeArrowheads="1"/>
          </p:cNvSpPr>
          <p:nvPr/>
        </p:nvSpPr>
        <p:spPr bwMode="auto">
          <a:xfrm>
            <a:off x="5486400" y="3336925"/>
            <a:ext cx="463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 dirty="0">
                <a:latin typeface="Arial" charset="0"/>
              </a:rPr>
              <a:t>R</a:t>
            </a:r>
            <a:r>
              <a:rPr lang="en-US" b="0" baseline="-25000" dirty="0">
                <a:latin typeface="Arial" charset="0"/>
              </a:rPr>
              <a:t>n</a:t>
            </a:r>
          </a:p>
        </p:txBody>
      </p:sp>
      <p:sp>
        <p:nvSpPr>
          <p:cNvPr id="27665" name="Text Box 179"/>
          <p:cNvSpPr txBox="1">
            <a:spLocks noChangeArrowheads="1"/>
          </p:cNvSpPr>
          <p:nvPr/>
        </p:nvSpPr>
        <p:spPr bwMode="auto">
          <a:xfrm>
            <a:off x="3544888" y="2325688"/>
            <a:ext cx="59531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Net</a:t>
            </a:r>
          </a:p>
        </p:txBody>
      </p:sp>
    </p:spTree>
    <p:extLst>
      <p:ext uri="{BB962C8B-B14F-4D97-AF65-F5344CB8AC3E}">
        <p14:creationId xmlns:p14="http://schemas.microsoft.com/office/powerpoint/2010/main" val="125620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are done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i="1" dirty="0" smtClean="0"/>
              <a:t>Have a good weekend!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82788-C7CE-9044-87D5-275ACBF26035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3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Multicast at Different Layers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Link layer (broadcast, then filter at NIC)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Application layer (not covered)</a:t>
            </a: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Network layer (complicated): two approaches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DVMRP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CBT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BFD16F-9C48-454C-8A87-D13D31ECAA94}" type="slidenum">
              <a:rPr lang="en-US" sz="1400" b="0">
                <a:latin typeface="Times New Roman" charset="0"/>
              </a:rPr>
              <a:pPr eaLnBrk="1" hangingPunct="1"/>
              <a:t>7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DVMRP General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by flooding packets along a tree</a:t>
            </a:r>
          </a:p>
          <a:p>
            <a:pPr lvl="1"/>
            <a:r>
              <a:rPr lang="en-US" dirty="0" smtClean="0"/>
              <a:t>Flooding along </a:t>
            </a:r>
            <a:r>
              <a:rPr lang="en-US" b="1" i="1" dirty="0" smtClean="0"/>
              <a:t>reverse</a:t>
            </a:r>
            <a:r>
              <a:rPr lang="en-US" dirty="0" smtClean="0"/>
              <a:t> of unicast path towards source</a:t>
            </a:r>
          </a:p>
          <a:p>
            <a:pPr lvl="1"/>
            <a:endParaRPr lang="en-US" dirty="0"/>
          </a:p>
          <a:p>
            <a:r>
              <a:rPr lang="en-US" dirty="0" smtClean="0"/>
              <a:t>Prune portions of tree that don’t have members</a:t>
            </a:r>
          </a:p>
          <a:p>
            <a:pPr lvl="1"/>
            <a:r>
              <a:rPr lang="en-US" dirty="0" smtClean="0"/>
              <a:t>So only the first few packets of a multicast flow wasted</a:t>
            </a:r>
          </a:p>
          <a:p>
            <a:pPr lvl="1"/>
            <a:r>
              <a:rPr lang="en-US" dirty="0" smtClean="0"/>
              <a:t>Prunes start at “leaf nodes” and work towards sources</a:t>
            </a:r>
          </a:p>
          <a:p>
            <a:pPr lvl="1"/>
            <a:endParaRPr lang="en-US" dirty="0"/>
          </a:p>
          <a:p>
            <a:r>
              <a:rPr lang="en-US" dirty="0" smtClean="0"/>
              <a:t>Resulting paths: per-source delivery trees</a:t>
            </a:r>
          </a:p>
          <a:p>
            <a:pPr lvl="1"/>
            <a:r>
              <a:rPr lang="en-US" dirty="0" smtClean="0"/>
              <a:t>Reverse unicast paths </a:t>
            </a:r>
            <a:r>
              <a:rPr lang="en-US" dirty="0" err="1" smtClean="0"/>
              <a:t>btwn</a:t>
            </a:r>
            <a:r>
              <a:rPr lang="en-US" dirty="0" smtClean="0"/>
              <a:t> source and </a:t>
            </a:r>
            <a:r>
              <a:rPr lang="en-US" i="1" u="sng" dirty="0" smtClean="0"/>
              <a:t>group members</a:t>
            </a:r>
          </a:p>
          <a:p>
            <a:pPr lvl="1"/>
            <a:r>
              <a:rPr lang="en-US" dirty="0" smtClean="0"/>
              <a:t>Every router on these paths has multicast state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9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Core-Based Trees (CBT)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Pick </a:t>
            </a:r>
            <a:r>
              <a:rPr lang="ja-JP" altLang="en-US" dirty="0" smtClean="0">
                <a:latin typeface="Arial" charset="0"/>
                <a:cs typeface="Arial" charset="0"/>
              </a:rPr>
              <a:t>“</a:t>
            </a:r>
            <a:r>
              <a:rPr lang="en-US" dirty="0" smtClean="0">
                <a:latin typeface="Arial" charset="0"/>
                <a:cs typeface="Arial" charset="0"/>
              </a:rPr>
              <a:t>rendezvous </a:t>
            </a:r>
            <a:r>
              <a:rPr lang="en-US" dirty="0">
                <a:latin typeface="Arial" charset="0"/>
                <a:cs typeface="Arial" charset="0"/>
              </a:rPr>
              <a:t>point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cs typeface="Arial" charset="0"/>
              </a:rPr>
              <a:t> for the group (called core</a:t>
            </a:r>
            <a:r>
              <a:rPr lang="en-US" dirty="0" smtClean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 mapping between group G and core IP address is known by all hosts (somehow)</a:t>
            </a:r>
          </a:p>
          <a:p>
            <a:pPr lvl="2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Build </a:t>
            </a:r>
            <a:r>
              <a:rPr lang="en-US" dirty="0" smtClean="0">
                <a:latin typeface="Arial" charset="0"/>
                <a:cs typeface="Arial" charset="0"/>
              </a:rPr>
              <a:t>shared delivery tree </a:t>
            </a:r>
            <a:r>
              <a:rPr lang="en-US" dirty="0">
                <a:latin typeface="Arial" charset="0"/>
                <a:cs typeface="Arial" charset="0"/>
              </a:rPr>
              <a:t>from </a:t>
            </a:r>
            <a:r>
              <a:rPr lang="en-US" dirty="0" smtClean="0">
                <a:latin typeface="Arial" charset="0"/>
                <a:cs typeface="Arial" charset="0"/>
              </a:rPr>
              <a:t>members </a:t>
            </a:r>
            <a:r>
              <a:rPr lang="en-US" dirty="0">
                <a:latin typeface="Arial" charset="0"/>
                <a:cs typeface="Arial" charset="0"/>
              </a:rPr>
              <a:t>to </a:t>
            </a:r>
            <a:r>
              <a:rPr lang="en-US" dirty="0" smtClean="0">
                <a:latin typeface="Arial" charset="0"/>
                <a:cs typeface="Arial" charset="0"/>
              </a:rPr>
              <a:t>core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Join packets contain G and core address</a:t>
            </a:r>
            <a:r>
              <a:rPr lang="is-IS" dirty="0" smtClean="0">
                <a:latin typeface="Arial" charset="0"/>
                <a:cs typeface="Arial" charset="0"/>
              </a:rPr>
              <a:t>….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16710C-3184-1645-9B25-3C9182AC1C29}" type="slidenum">
              <a:rPr lang="en-US" sz="1400" b="0">
                <a:latin typeface="Times New Roman" charset="0"/>
              </a:rPr>
              <a:pPr eaLnBrk="1" hangingPunct="1"/>
              <a:t>9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24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70764</TotalTime>
  <Words>2733</Words>
  <Application>Microsoft Macintosh PowerPoint</Application>
  <PresentationFormat>On-screen Show (4:3)</PresentationFormat>
  <Paragraphs>612</Paragraphs>
  <Slides>60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Courier New</vt:lpstr>
      <vt:lpstr>Helvetica</vt:lpstr>
      <vt:lpstr>ＭＳ Ｐゴシック</vt:lpstr>
      <vt:lpstr>Times New Roman</vt:lpstr>
      <vt:lpstr>Wingdings</vt:lpstr>
      <vt:lpstr>ヒラギノ角ゴ Pro W3</vt:lpstr>
      <vt:lpstr>Arial</vt:lpstr>
      <vt:lpstr>Network</vt:lpstr>
      <vt:lpstr>CS 168  A little bit of everything….</vt:lpstr>
      <vt:lpstr>PowerPoint Presentation</vt:lpstr>
      <vt:lpstr>Announcement #1</vt:lpstr>
      <vt:lpstr>Announcement #2</vt:lpstr>
      <vt:lpstr>Agenda for Today</vt:lpstr>
      <vt:lpstr>Multicast Service Model</vt:lpstr>
      <vt:lpstr>Multicast at Different Layers</vt:lpstr>
      <vt:lpstr>DVMRP General Strategy</vt:lpstr>
      <vt:lpstr>Core-Based Trees (CBT)</vt:lpstr>
      <vt:lpstr>Establishing Shared Tree</vt:lpstr>
      <vt:lpstr>Use Shared Tree for Delivery</vt:lpstr>
      <vt:lpstr>Sending Packets</vt:lpstr>
      <vt:lpstr>Nice Properties of CBT</vt:lpstr>
      <vt:lpstr>What Are Some Problems with CBT?</vt:lpstr>
      <vt:lpstr>Problems with CBT</vt:lpstr>
      <vt:lpstr>Problems with CBT (Cont’d)</vt:lpstr>
      <vt:lpstr>Any Questions?</vt:lpstr>
      <vt:lpstr>Network Security</vt:lpstr>
      <vt:lpstr>My definition of “network security”</vt:lpstr>
      <vt:lpstr>A few non-network security issues </vt:lpstr>
      <vt:lpstr>Two Kinds of Network Security Goals</vt:lpstr>
      <vt:lpstr>Core Security Requirements</vt:lpstr>
      <vt:lpstr>Keeping Bystanders Ignorant</vt:lpstr>
      <vt:lpstr>List of Goals</vt:lpstr>
      <vt:lpstr>Any Questions?</vt:lpstr>
      <vt:lpstr>Public Key Crypto Provides</vt:lpstr>
      <vt:lpstr>On Cryptography and Identities</vt:lpstr>
      <vt:lpstr>Crypto is about algorithms…..</vt:lpstr>
      <vt:lpstr>Three Aspects of Identities</vt:lpstr>
      <vt:lpstr>Security requires binding all three…</vt:lpstr>
      <vt:lpstr>Current Approach</vt:lpstr>
      <vt:lpstr>The evolution of a cynic….</vt:lpstr>
      <vt:lpstr>Deeper problem with this approach</vt:lpstr>
      <vt:lpstr>Any Questions?</vt:lpstr>
      <vt:lpstr>Design an Alternate Approach</vt:lpstr>
      <vt:lpstr>An Alternative Approach</vt:lpstr>
      <vt:lpstr>In More Detail</vt:lpstr>
      <vt:lpstr>Properties</vt:lpstr>
      <vt:lpstr>What About RWI Binding?</vt:lpstr>
      <vt:lpstr>Trust vs Identity</vt:lpstr>
      <vt:lpstr>List of Goals</vt:lpstr>
      <vt:lpstr>Only One Crypto Can’t Handle….</vt:lpstr>
      <vt:lpstr>Protecting Availability</vt:lpstr>
      <vt:lpstr>How can availability be harmed?</vt:lpstr>
      <vt:lpstr>How Can We Avoid These?</vt:lpstr>
      <vt:lpstr>Denial of Service (DoS)</vt:lpstr>
      <vt:lpstr>Mechanism</vt:lpstr>
      <vt:lpstr>Distributed Denial-of-Service (DDoS)</vt:lpstr>
      <vt:lpstr>Very Nasty DoS Attack: Reflectors</vt:lpstr>
      <vt:lpstr>Very Nasty DoS Attack: Reflectors</vt:lpstr>
      <vt:lpstr>Diffuse DDoS: Reflector Attack</vt:lpstr>
      <vt:lpstr>Unfortunate Fact</vt:lpstr>
      <vt:lpstr>Any Questions?</vt:lpstr>
      <vt:lpstr>Attack on Dyn: 10/21/2016</vt:lpstr>
      <vt:lpstr>Defending Against DDoS</vt:lpstr>
      <vt:lpstr>Architectural Approaches to DDoS?</vt:lpstr>
      <vt:lpstr>Fight-Fire-With-Fire (mitigation)</vt:lpstr>
      <vt:lpstr>Capabilities (prevention)</vt:lpstr>
      <vt:lpstr>Shut-Up Packets (blocking)</vt:lpstr>
      <vt:lpstr>We are done….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Scott Shenker</cp:lastModifiedBy>
  <cp:revision>976</cp:revision>
  <cp:lastPrinted>2016-11-09T19:00:07Z</cp:lastPrinted>
  <dcterms:created xsi:type="dcterms:W3CDTF">2015-08-26T13:04:16Z</dcterms:created>
  <dcterms:modified xsi:type="dcterms:W3CDTF">2016-11-21T12:44:43Z</dcterms:modified>
</cp:coreProperties>
</file>