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1"/>
  </p:notesMasterIdLst>
  <p:handoutMasterIdLst>
    <p:handoutMasterId r:id="rId92"/>
  </p:handoutMasterIdLst>
  <p:sldIdLst>
    <p:sldId id="1106" r:id="rId2"/>
    <p:sldId id="2331" r:id="rId3"/>
    <p:sldId id="2332" r:id="rId4"/>
    <p:sldId id="2416" r:id="rId5"/>
    <p:sldId id="2409" r:id="rId6"/>
    <p:sldId id="2410" r:id="rId7"/>
    <p:sldId id="2415" r:id="rId8"/>
    <p:sldId id="2411" r:id="rId9"/>
    <p:sldId id="2427" r:id="rId10"/>
    <p:sldId id="2428" r:id="rId11"/>
    <p:sldId id="2450" r:id="rId12"/>
    <p:sldId id="2451" r:id="rId13"/>
    <p:sldId id="2429" r:id="rId14"/>
    <p:sldId id="2334" r:id="rId15"/>
    <p:sldId id="2335" r:id="rId16"/>
    <p:sldId id="2336" r:id="rId17"/>
    <p:sldId id="2337" r:id="rId18"/>
    <p:sldId id="2338" r:id="rId19"/>
    <p:sldId id="2339" r:id="rId20"/>
    <p:sldId id="2340" r:id="rId21"/>
    <p:sldId id="2341" r:id="rId22"/>
    <p:sldId id="2437" r:id="rId23"/>
    <p:sldId id="2401" r:id="rId24"/>
    <p:sldId id="2402" r:id="rId25"/>
    <p:sldId id="2405" r:id="rId26"/>
    <p:sldId id="2452" r:id="rId27"/>
    <p:sldId id="2423" r:id="rId28"/>
    <p:sldId id="2424" r:id="rId29"/>
    <p:sldId id="2439" r:id="rId30"/>
    <p:sldId id="2440" r:id="rId31"/>
    <p:sldId id="2425" r:id="rId32"/>
    <p:sldId id="2421" r:id="rId33"/>
    <p:sldId id="2346" r:id="rId34"/>
    <p:sldId id="2347" r:id="rId35"/>
    <p:sldId id="2348" r:id="rId36"/>
    <p:sldId id="2349" r:id="rId37"/>
    <p:sldId id="2350" r:id="rId38"/>
    <p:sldId id="2441" r:id="rId39"/>
    <p:sldId id="2351" r:id="rId40"/>
    <p:sldId id="2430" r:id="rId41"/>
    <p:sldId id="2435" r:id="rId42"/>
    <p:sldId id="2438" r:id="rId43"/>
    <p:sldId id="2453" r:id="rId44"/>
    <p:sldId id="2456" r:id="rId45"/>
    <p:sldId id="2360" r:id="rId46"/>
    <p:sldId id="2361" r:id="rId47"/>
    <p:sldId id="2362" r:id="rId48"/>
    <p:sldId id="2364" r:id="rId49"/>
    <p:sldId id="2365" r:id="rId50"/>
    <p:sldId id="2366" r:id="rId51"/>
    <p:sldId id="2368" r:id="rId52"/>
    <p:sldId id="2454" r:id="rId53"/>
    <p:sldId id="2457" r:id="rId54"/>
    <p:sldId id="2369" r:id="rId55"/>
    <p:sldId id="2370" r:id="rId56"/>
    <p:sldId id="2371" r:id="rId57"/>
    <p:sldId id="2372" r:id="rId58"/>
    <p:sldId id="2373" r:id="rId59"/>
    <p:sldId id="2374" r:id="rId60"/>
    <p:sldId id="2375" r:id="rId61"/>
    <p:sldId id="2455" r:id="rId62"/>
    <p:sldId id="2458" r:id="rId63"/>
    <p:sldId id="2376" r:id="rId64"/>
    <p:sldId id="2377" r:id="rId65"/>
    <p:sldId id="2443" r:id="rId66"/>
    <p:sldId id="2378" r:id="rId67"/>
    <p:sldId id="2382" r:id="rId68"/>
    <p:sldId id="2379" r:id="rId69"/>
    <p:sldId id="2380" r:id="rId70"/>
    <p:sldId id="2448" r:id="rId71"/>
    <p:sldId id="2381" r:id="rId72"/>
    <p:sldId id="2449" r:id="rId73"/>
    <p:sldId id="2446" r:id="rId74"/>
    <p:sldId id="2459" r:id="rId75"/>
    <p:sldId id="2447" r:id="rId76"/>
    <p:sldId id="2444" r:id="rId77"/>
    <p:sldId id="2445" r:id="rId78"/>
    <p:sldId id="2384" r:id="rId79"/>
    <p:sldId id="2385" r:id="rId80"/>
    <p:sldId id="2386" r:id="rId81"/>
    <p:sldId id="2387" r:id="rId82"/>
    <p:sldId id="2388" r:id="rId83"/>
    <p:sldId id="2389" r:id="rId84"/>
    <p:sldId id="2390" r:id="rId85"/>
    <p:sldId id="2392" r:id="rId86"/>
    <p:sldId id="2393" r:id="rId87"/>
    <p:sldId id="2396" r:id="rId88"/>
    <p:sldId id="2397" r:id="rId89"/>
    <p:sldId id="2329" r:id="rId9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00"/>
    <a:srgbClr val="800080"/>
    <a:srgbClr val="66CCFF"/>
    <a:srgbClr val="FF9857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410"/>
    <p:restoredTop sz="76963"/>
  </p:normalViewPr>
  <p:slideViewPr>
    <p:cSldViewPr>
      <p:cViewPr>
        <p:scale>
          <a:sx n="76" d="100"/>
          <a:sy n="76" d="100"/>
        </p:scale>
        <p:origin x="1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commentAuthors" Target="commentAuthors.xml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9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modes: (</a:t>
            </a:r>
            <a:r>
              <a:rPr lang="en-US" dirty="0" err="1" smtClean="0"/>
              <a:t>i</a:t>
            </a:r>
            <a:r>
              <a:rPr lang="en-US" dirty="0" smtClean="0"/>
              <a:t>) configuration and (ii)</a:t>
            </a:r>
            <a:r>
              <a:rPr lang="en-US" baseline="0" dirty="0" smtClean="0"/>
              <a:t> populating</a:t>
            </a:r>
          </a:p>
          <a:p>
            <a:r>
              <a:rPr lang="en-US" baseline="0" dirty="0" smtClean="0"/>
              <a:t>Compiler configures the parser, lays out the tables (cognizant of switch resources and capabilities), and translates the rules to map to the hardware tables</a:t>
            </a:r>
          </a:p>
          <a:p>
            <a:r>
              <a:rPr lang="en-US" baseline="0" dirty="0" smtClean="0"/>
              <a:t>The compiler could run directly on the switch (or at least some backend portion of the compiler would do so)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4A564-B5A9-1B48-9539-F4CC86F953A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9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724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45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32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6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requiring first two:</a:t>
            </a:r>
            <a:r>
              <a:rPr lang="en-US" baseline="0" dirty="0" smtClean="0"/>
              <a:t> feasible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Requiring last: infeasible.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48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09C32-CB84-1344-88B3-FBB0CBC4A8B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39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09C32-CB84-1344-88B3-FBB0CBC4A8B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1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771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09C32-CB84-1344-88B3-FBB0CBC4A8B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8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IPv6 as in network stack/domain: seamless….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09C32-CB84-1344-88B3-FBB0CBC4A8B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97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849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content-oriented</a:t>
            </a:r>
            <a:r>
              <a:rPr lang="en-US" baseline="0" dirty="0" smtClean="0"/>
              <a:t> ISMs as well (in terms of unreachable)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54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44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6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 a new middlebox, you need to learn what it does exactly. Routers</a:t>
            </a:r>
            <a:r>
              <a:rPr lang="en-US" baseline="0" dirty="0" smtClean="0"/>
              <a:t> can be hard to configure and have different CLI, but the basic functionality is the same! State: routers have a flow table that is updated through control plane, middleboxes keep state based on what it sees in the </a:t>
            </a:r>
            <a:r>
              <a:rPr lang="en-US" baseline="0" dirty="0" err="1" smtClean="0"/>
              <a:t>dataplane</a:t>
            </a:r>
            <a:r>
              <a:rPr lang="en-US" baseline="0" dirty="0" smtClean="0"/>
              <a:t> – can potentially be updated with every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FB93A-420B-3946-9C29-32ECBACCCC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work on middleboxes worked on how to avoid them, or even called them abominations, but the message</a:t>
            </a:r>
            <a:r>
              <a:rPr lang="en-US" baseline="0" dirty="0" smtClean="0"/>
              <a:t> from industry is strong: this is how we’re doing it, and they are here to stay!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FB93A-420B-3946-9C29-32ECBACCCC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86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FB93A-420B-3946-9C29-32ECBACCCC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7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devices == more expertise</a:t>
            </a:r>
            <a:r>
              <a:rPr lang="en-US" baseline="0" dirty="0" smtClean="0"/>
              <a:t>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FB93A-420B-3946-9C29-32ECBACCCC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1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9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4.tif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5.tif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7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7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7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Current and Future Trends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New: Usage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Multitenancy is common</a:t>
            </a:r>
          </a:p>
          <a:p>
            <a:pPr lvl="1"/>
            <a:r>
              <a:rPr lang="en-US" dirty="0" smtClean="0"/>
              <a:t>Certainly for Amazon’s EC2</a:t>
            </a:r>
          </a:p>
          <a:p>
            <a:pPr lvl="1"/>
            <a:r>
              <a:rPr lang="en-US" dirty="0" smtClean="0"/>
              <a:t>But even at Google and others</a:t>
            </a:r>
          </a:p>
          <a:p>
            <a:pPr lvl="1"/>
            <a:endParaRPr lang="en-US" dirty="0"/>
          </a:p>
          <a:p>
            <a:r>
              <a:rPr lang="en-US" dirty="0" smtClean="0"/>
              <a:t>Requires sophisticated management</a:t>
            </a:r>
          </a:p>
          <a:p>
            <a:pPr lvl="1"/>
            <a:r>
              <a:rPr lang="en-US" dirty="0" smtClean="0"/>
              <a:t>To keep everything isolated</a:t>
            </a:r>
          </a:p>
          <a:p>
            <a:pPr lvl="1"/>
            <a:r>
              <a:rPr lang="en-US" dirty="0" smtClean="0"/>
              <a:t>To allocate to customers fairly</a:t>
            </a:r>
          </a:p>
          <a:p>
            <a:pPr lvl="1"/>
            <a:r>
              <a:rPr lang="is-IS" dirty="0" smtClean="0"/>
              <a:t>…</a:t>
            </a:r>
          </a:p>
          <a:p>
            <a:pPr lvl="1"/>
            <a:endParaRPr lang="is-IS" dirty="0"/>
          </a:p>
          <a:p>
            <a:r>
              <a:rPr lang="is-IS" dirty="0" smtClean="0"/>
              <a:t>Network virtualization (as in SDN) is key enabler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4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Datacenters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 (full bisection bandwidth)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Scale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Small BDP (new CC regime)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Complete local control (that enables new designs)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Applications (that make tail latency relevant)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Multitenancy (making Net. </a:t>
            </a:r>
            <a:r>
              <a:rPr lang="en-US" dirty="0" err="1" smtClean="0"/>
              <a:t>Virt</a:t>
            </a:r>
            <a:r>
              <a:rPr lang="en-US" dirty="0" smtClean="0"/>
              <a:t>. Crucial)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36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New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5G Wireless</a:t>
            </a:r>
          </a:p>
          <a:p>
            <a:pPr lvl="1"/>
            <a:r>
              <a:rPr lang="en-US" dirty="0" smtClean="0"/>
              <a:t>Promises everything to everyone</a:t>
            </a:r>
          </a:p>
          <a:p>
            <a:pPr lvl="1"/>
            <a:r>
              <a:rPr lang="en-US" dirty="0" smtClean="0"/>
              <a:t>High bandwidth, extremely low latency, </a:t>
            </a:r>
            <a:r>
              <a:rPr lang="en-US" dirty="0" err="1" smtClean="0"/>
              <a:t>etc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r>
              <a:rPr lang="en-US" dirty="0" smtClean="0"/>
              <a:t>“Slicing” (can have several networks on same infra.)</a:t>
            </a:r>
          </a:p>
          <a:p>
            <a:pPr lvl="1"/>
            <a:endParaRPr lang="en-US" dirty="0"/>
          </a:p>
          <a:p>
            <a:r>
              <a:rPr lang="en-US" dirty="0" smtClean="0"/>
              <a:t>Interconnection Points (IXPs)</a:t>
            </a:r>
          </a:p>
          <a:p>
            <a:pPr lvl="1"/>
            <a:r>
              <a:rPr lang="en-US" dirty="0" smtClean="0"/>
              <a:t>Usually </a:t>
            </a:r>
            <a:r>
              <a:rPr lang="en-US" dirty="0" err="1" smtClean="0"/>
              <a:t>interdomain</a:t>
            </a:r>
            <a:r>
              <a:rPr lang="en-US" dirty="0" smtClean="0"/>
              <a:t> connections are bilateral</a:t>
            </a:r>
          </a:p>
          <a:p>
            <a:pPr lvl="1"/>
            <a:r>
              <a:rPr lang="en-US" dirty="0" smtClean="0"/>
              <a:t>But IXPs are points where 100s or </a:t>
            </a:r>
            <a:r>
              <a:rPr lang="en-US" dirty="0" err="1" smtClean="0"/>
              <a:t>ASes</a:t>
            </a:r>
            <a:r>
              <a:rPr lang="en-US" dirty="0" smtClean="0"/>
              <a:t> interconnect</a:t>
            </a:r>
          </a:p>
          <a:p>
            <a:pPr lvl="1"/>
            <a:r>
              <a:rPr lang="en-US" dirty="0" smtClean="0"/>
              <a:t>May provide basis for evolving BGP</a:t>
            </a:r>
            <a:r>
              <a:rPr lang="is-IS" dirty="0" smtClean="0"/>
              <a:t>…</a:t>
            </a:r>
          </a:p>
          <a:p>
            <a:pPr lvl="2"/>
            <a:r>
              <a:rPr lang="is-IS" dirty="0" smtClean="0"/>
              <a:t>Because can make local changes....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2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Middleboxes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Deploying New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6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is a middlebox?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214518"/>
            <a:ext cx="5308600" cy="1536700"/>
          </a:xfrm>
          <a:prstGeom prst="rect">
            <a:avLst/>
          </a:prstGeom>
          <a:ln w="38100" cap="sq" cmpd="sng">
            <a:solidFill>
              <a:schemeClr val="accent3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457200" y="4306626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i="1" dirty="0" smtClean="0">
                <a:latin typeface="+mn-lt"/>
              </a:rPr>
              <a:t>“…any </a:t>
            </a:r>
            <a:r>
              <a:rPr lang="en-US" sz="2400" i="1" dirty="0">
                <a:latin typeface="+mn-lt"/>
              </a:rPr>
              <a:t>intermediary device </a:t>
            </a:r>
            <a:r>
              <a:rPr lang="en-US" sz="2400" i="1" dirty="0" smtClean="0">
                <a:latin typeface="+mn-lt"/>
              </a:rPr>
              <a:t>performing functions </a:t>
            </a:r>
            <a:r>
              <a:rPr lang="en-US" sz="2400" i="1" dirty="0">
                <a:latin typeface="+mn-lt"/>
              </a:rPr>
              <a:t>other </a:t>
            </a:r>
            <a:r>
              <a:rPr lang="en-US" sz="2400" i="1" dirty="0" smtClean="0">
                <a:latin typeface="+mn-lt"/>
              </a:rPr>
              <a:t>than </a:t>
            </a:r>
            <a:r>
              <a:rPr lang="en-US" sz="2400" i="1" dirty="0">
                <a:latin typeface="+mn-lt"/>
              </a:rPr>
              <a:t>the normal, </a:t>
            </a:r>
            <a:r>
              <a:rPr lang="en-US" sz="2400" i="1" dirty="0" smtClean="0">
                <a:latin typeface="+mn-lt"/>
              </a:rPr>
              <a:t>standard functions </a:t>
            </a:r>
            <a:r>
              <a:rPr lang="en-US" sz="2400" i="1" dirty="0">
                <a:latin typeface="+mn-lt"/>
              </a:rPr>
              <a:t>of an IP router on the datagram path between a source host and destination </a:t>
            </a:r>
            <a:r>
              <a:rPr lang="en-US" sz="2400" i="1" dirty="0" smtClean="0">
                <a:latin typeface="+mn-lt"/>
              </a:rPr>
              <a:t>host.” [RFC 3234]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533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iddleboxes</a:t>
            </a:r>
            <a:r>
              <a:rPr lang="en-US" dirty="0" smtClean="0">
                <a:solidFill>
                  <a:schemeClr val="tx1"/>
                </a:solidFill>
              </a:rPr>
              <a:t> Differ </a:t>
            </a: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outers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Behavior: </a:t>
            </a:r>
            <a:r>
              <a:rPr lang="en-US" dirty="0" smtClean="0"/>
              <a:t>middleboxes implement more complex and diverse functionality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State: </a:t>
            </a:r>
            <a:r>
              <a:rPr lang="en-US" dirty="0" err="1" smtClean="0"/>
              <a:t>middleboxes</a:t>
            </a:r>
            <a:r>
              <a:rPr lang="en-US" dirty="0" smtClean="0"/>
              <a:t> can keep fine-grained state based on that packets it has processed. </a:t>
            </a:r>
            <a:endParaRPr lang="en-US" dirty="0" smtClean="0"/>
          </a:p>
          <a:p>
            <a:pPr lvl="1"/>
            <a:r>
              <a:rPr lang="en-US" dirty="0" smtClean="0"/>
              <a:t>Such as hole-punching firewalls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 Middleboxes?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architecture has not changed significantly for over forty years.</a:t>
            </a:r>
          </a:p>
          <a:p>
            <a:pPr lvl="1"/>
            <a:r>
              <a:rPr lang="en-US" dirty="0" smtClean="0"/>
              <a:t>Impossible to introduce new functionality architecturally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Middleboxes</a:t>
            </a:r>
            <a:r>
              <a:rPr lang="en-US" dirty="0" smtClean="0"/>
              <a:t> have become the de-facto way we implement and deploy “smarter” traffic processing in the network infrastructure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Just put boxes into network</a:t>
            </a:r>
          </a:p>
          <a:p>
            <a:pPr lvl="1"/>
            <a:r>
              <a:rPr lang="en-US" dirty="0" smtClean="0"/>
              <a:t>Don’t change any hosts/routers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621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Survey (Sherry et al.)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57 enterprise network administrators</a:t>
            </a:r>
          </a:p>
          <a:p>
            <a:endParaRPr lang="en-US" dirty="0" smtClean="0"/>
          </a:p>
          <a:p>
            <a:r>
              <a:rPr lang="en-US" dirty="0" smtClean="0"/>
              <a:t>Small (&lt; 1k hosts) to XL ( &gt;100k hosts) </a:t>
            </a:r>
          </a:p>
          <a:p>
            <a:endParaRPr lang="en-US" dirty="0"/>
          </a:p>
          <a:p>
            <a:r>
              <a:rPr lang="en-US" dirty="0" smtClean="0"/>
              <a:t>Asked about deployment size, expenses, complexity, and failures.</a:t>
            </a:r>
          </a:p>
        </p:txBody>
      </p:sp>
    </p:spTree>
    <p:extLst>
      <p:ext uri="{BB962C8B-B14F-4D97-AF65-F5344CB8AC3E}">
        <p14:creationId xmlns:p14="http://schemas.microsoft.com/office/powerpoint/2010/main" val="5871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How many middleboxes do you deploy?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5470182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Typically on par with # routers and switches.</a:t>
            </a:r>
            <a:endParaRPr lang="en-US" sz="2800" dirty="0">
              <a:latin typeface="+mn-lt"/>
            </a:endParaRPr>
          </a:p>
        </p:txBody>
      </p:sp>
      <p:pic>
        <p:nvPicPr>
          <p:cNvPr id="3" name="Picture 2" descr="combo2_trim.t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31" y="1636896"/>
            <a:ext cx="7245207" cy="34855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72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92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77AF13"/>
                </a:solidFill>
              </a:rPr>
              <a:t>What kinds of </a:t>
            </a:r>
            <a:r>
              <a:rPr lang="en-US" sz="3600" dirty="0" err="1" smtClean="0">
                <a:solidFill>
                  <a:srgbClr val="77AF13"/>
                </a:solidFill>
              </a:rPr>
              <a:t>middleboxes</a:t>
            </a:r>
            <a:r>
              <a:rPr lang="en-US" sz="3600" dirty="0" smtClean="0">
                <a:solidFill>
                  <a:srgbClr val="77AF13"/>
                </a:solidFill>
              </a:rPr>
              <a:t> do you deploy?</a:t>
            </a:r>
            <a:endParaRPr lang="en-US" sz="3600" dirty="0">
              <a:solidFill>
                <a:srgbClr val="77AF13"/>
              </a:solidFill>
            </a:endParaRPr>
          </a:p>
        </p:txBody>
      </p:sp>
      <p:pic>
        <p:nvPicPr>
          <p:cNvPr id="3" name="Picture 2" descr="combo2_devices.t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4" y="1853025"/>
            <a:ext cx="7932063" cy="2769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" y="4993128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Many kinds of devices, all with different functions and management expertise required.</a:t>
            </a:r>
            <a:endParaRPr lang="en-US" sz="28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41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of </a:t>
            </a:r>
            <a:r>
              <a:rPr lang="en-US" dirty="0" err="1" smtClean="0"/>
              <a:t>Middleboxes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t" hangingPunct="1"/>
            <a:r>
              <a:rPr lang="en-US" dirty="0"/>
              <a:t>Firewalls</a:t>
            </a:r>
          </a:p>
          <a:p>
            <a:pPr eaLnBrk="1" fontAlgn="t" hangingPunct="1"/>
            <a:r>
              <a:rPr lang="en-US" dirty="0" smtClean="0"/>
              <a:t>NIDS</a:t>
            </a:r>
            <a:endParaRPr lang="en-US" dirty="0"/>
          </a:p>
          <a:p>
            <a:pPr eaLnBrk="1" fontAlgn="t" hangingPunct="1"/>
            <a:r>
              <a:rPr lang="en-US" dirty="0" smtClean="0"/>
              <a:t>Media </a:t>
            </a:r>
            <a:r>
              <a:rPr lang="en-US" dirty="0"/>
              <a:t>gateways</a:t>
            </a:r>
          </a:p>
          <a:p>
            <a:pPr eaLnBrk="1" fontAlgn="t" hangingPunct="1"/>
            <a:r>
              <a:rPr lang="en-US" dirty="0" smtClean="0"/>
              <a:t>Load </a:t>
            </a:r>
            <a:r>
              <a:rPr lang="en-US" dirty="0"/>
              <a:t>balancers</a:t>
            </a:r>
          </a:p>
          <a:p>
            <a:pPr eaLnBrk="1" fontAlgn="t" hangingPunct="1"/>
            <a:r>
              <a:rPr lang="en-US" dirty="0" smtClean="0"/>
              <a:t>Proxies</a:t>
            </a:r>
            <a:endParaRPr lang="en-US" dirty="0"/>
          </a:p>
          <a:p>
            <a:pPr eaLnBrk="1" fontAlgn="t" hangingPunct="1"/>
            <a:r>
              <a:rPr lang="en-US" dirty="0" smtClean="0"/>
              <a:t>VPN </a:t>
            </a:r>
            <a:r>
              <a:rPr lang="en-US" dirty="0"/>
              <a:t>gateways</a:t>
            </a:r>
          </a:p>
          <a:p>
            <a:pPr eaLnBrk="1" fontAlgn="t" hangingPunct="1"/>
            <a:r>
              <a:rPr lang="en-US" dirty="0"/>
              <a:t>Voice gateways</a:t>
            </a:r>
          </a:p>
          <a:p>
            <a:pPr eaLnBrk="1" fontAlgn="t" hangingPunct="1"/>
            <a:r>
              <a:rPr lang="en-US" dirty="0" smtClean="0"/>
              <a:t>WAN </a:t>
            </a:r>
            <a:r>
              <a:rPr lang="en-US" dirty="0"/>
              <a:t>Optimizers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9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4: WAN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Steve </a:t>
            </a:r>
            <a:r>
              <a:rPr lang="en-US" dirty="0" err="1" smtClean="0"/>
              <a:t>McCanne</a:t>
            </a:r>
            <a:r>
              <a:rPr lang="en-US" dirty="0" smtClean="0"/>
              <a:t> read the LBFS paper</a:t>
            </a:r>
          </a:p>
          <a:p>
            <a:endParaRPr lang="en-US" dirty="0"/>
          </a:p>
          <a:p>
            <a:r>
              <a:rPr lang="en-US" dirty="0" smtClean="0"/>
              <a:t>Realized it would help companies</a:t>
            </a:r>
          </a:p>
          <a:p>
            <a:endParaRPr lang="en-US" dirty="0"/>
          </a:p>
          <a:p>
            <a:r>
              <a:rPr lang="en-US" dirty="0" smtClean="0"/>
              <a:t>Now a many billion-dollar business</a:t>
            </a:r>
          </a:p>
          <a:p>
            <a:endParaRPr lang="en-US" dirty="0"/>
          </a:p>
          <a:p>
            <a:r>
              <a:rPr lang="en-US" dirty="0" smtClean="0"/>
              <a:t>That you can duplicate in a few hours!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0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Middlebox</a:t>
            </a:r>
            <a:r>
              <a:rPr lang="en-US" dirty="0" smtClean="0"/>
              <a:t>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 of </a:t>
            </a:r>
            <a:r>
              <a:rPr lang="en-US" dirty="0" err="1" smtClean="0"/>
              <a:t>middleboxes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eployed as dedicated box, custom HW</a:t>
            </a:r>
          </a:p>
          <a:p>
            <a:pPr lvl="1"/>
            <a:endParaRPr lang="en-US" dirty="0"/>
          </a:p>
          <a:p>
            <a:r>
              <a:rPr lang="en-US" dirty="0" smtClean="0"/>
              <a:t>Phase 2 of </a:t>
            </a:r>
            <a:r>
              <a:rPr lang="en-US" dirty="0" err="1" smtClean="0"/>
              <a:t>middleboxes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eployed </a:t>
            </a:r>
            <a:r>
              <a:rPr lang="en-US" dirty="0"/>
              <a:t>as dedicated box, </a:t>
            </a:r>
            <a:r>
              <a:rPr lang="en-US" dirty="0" smtClean="0"/>
              <a:t>commodity HW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Phase 3 of </a:t>
            </a:r>
            <a:r>
              <a:rPr lang="en-US" dirty="0" err="1" smtClean="0"/>
              <a:t>middleboxes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Deployed as VM running on commodity rack</a:t>
            </a:r>
          </a:p>
          <a:p>
            <a:pPr lvl="1"/>
            <a:r>
              <a:rPr lang="en-US" dirty="0" smtClean="0"/>
              <a:t>This is the focus of much of our group’s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5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Function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approach:</a:t>
            </a:r>
          </a:p>
          <a:p>
            <a:pPr lvl="1"/>
            <a:r>
              <a:rPr lang="en-US" dirty="0" smtClean="0"/>
              <a:t>Deploy Network Functions (NFs) as VMs on racks</a:t>
            </a:r>
          </a:p>
          <a:p>
            <a:pPr lvl="1"/>
            <a:r>
              <a:rPr lang="en-US" dirty="0" smtClean="0"/>
              <a:t>Driven by carriers, for cost and complexity reduction</a:t>
            </a:r>
          </a:p>
          <a:p>
            <a:pPr lvl="1"/>
            <a:r>
              <a:rPr lang="en-US" dirty="0" smtClean="0"/>
              <a:t>Just spin up NFs as needed</a:t>
            </a:r>
          </a:p>
          <a:p>
            <a:pPr lvl="1"/>
            <a:r>
              <a:rPr lang="en-US" dirty="0" smtClean="0"/>
              <a:t>And specify traffic class to NF-chain mapping</a:t>
            </a:r>
          </a:p>
          <a:p>
            <a:pPr lvl="2"/>
            <a:endParaRPr lang="en-US" dirty="0"/>
          </a:p>
          <a:p>
            <a:r>
              <a:rPr lang="en-US" dirty="0" smtClean="0"/>
              <a:t>Technical challenges:</a:t>
            </a:r>
          </a:p>
          <a:p>
            <a:pPr lvl="1"/>
            <a:r>
              <a:rPr lang="en-US" dirty="0" smtClean="0"/>
              <a:t>Speed (packets per second)</a:t>
            </a:r>
          </a:p>
          <a:p>
            <a:pPr lvl="1"/>
            <a:r>
              <a:rPr lang="en-US" dirty="0" smtClean="0"/>
              <a:t>Seamless scaling, failover, upgrades</a:t>
            </a:r>
          </a:p>
          <a:p>
            <a:pPr lvl="1"/>
            <a:r>
              <a:rPr lang="en-US" dirty="0" smtClean="0"/>
              <a:t>Ease of writing NFs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5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 Enables “Edge Computing”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NFV allows one to place NF functionality at edge</a:t>
            </a:r>
          </a:p>
          <a:p>
            <a:pPr lvl="2"/>
            <a:endParaRPr lang="en-US" dirty="0"/>
          </a:p>
          <a:p>
            <a:r>
              <a:rPr lang="en-US" dirty="0" smtClean="0"/>
              <a:t>Offloads computation from </a:t>
            </a:r>
          </a:p>
          <a:p>
            <a:pPr lvl="1"/>
            <a:r>
              <a:rPr lang="en-US" dirty="0" smtClean="0"/>
              <a:t>End-devices (to lessen computation burden)</a:t>
            </a:r>
          </a:p>
          <a:p>
            <a:pPr lvl="1"/>
            <a:r>
              <a:rPr lang="en-US" dirty="0" smtClean="0"/>
              <a:t>Datacenters (to reduce latency)</a:t>
            </a:r>
          </a:p>
          <a:p>
            <a:pPr lvl="1"/>
            <a:endParaRPr lang="en-US" dirty="0"/>
          </a:p>
          <a:p>
            <a:r>
              <a:rPr lang="en-US" dirty="0" smtClean="0"/>
              <a:t>Generalization of CDNs (e.g., Akamai)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70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3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Programmable Forwarding Chips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4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vs Programmable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forwarding chips had fixed functions</a:t>
            </a:r>
          </a:p>
          <a:p>
            <a:pPr lvl="1"/>
            <a:r>
              <a:rPr lang="en-US" dirty="0" smtClean="0"/>
              <a:t>Looked at fixed set of header fields</a:t>
            </a:r>
          </a:p>
          <a:p>
            <a:pPr lvl="1"/>
            <a:r>
              <a:rPr lang="en-US" dirty="0" smtClean="0"/>
              <a:t>Performed fixed set of functions based on those fields</a:t>
            </a:r>
          </a:p>
          <a:p>
            <a:pPr lvl="1"/>
            <a:endParaRPr lang="en-US" dirty="0"/>
          </a:p>
          <a:p>
            <a:r>
              <a:rPr lang="en-US" dirty="0" smtClean="0"/>
              <a:t>New generation of chips allow for defining the parsing and control flow for packets with high-level language (P4)</a:t>
            </a:r>
          </a:p>
          <a:p>
            <a:pPr lvl="1"/>
            <a:r>
              <a:rPr lang="en-US" dirty="0" smtClean="0"/>
              <a:t>Set of functions are still fixed</a:t>
            </a:r>
          </a:p>
          <a:p>
            <a:pPr lvl="1"/>
            <a:r>
              <a:rPr lang="en-US" dirty="0" smtClean="0"/>
              <a:t>But can apply them much more flexibly</a:t>
            </a:r>
          </a:p>
          <a:p>
            <a:pPr lvl="1"/>
            <a:r>
              <a:rPr lang="en-US" dirty="0" smtClean="0"/>
              <a:t>Based on arbitrary parsing of packets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0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“Classic” </a:t>
            </a:r>
            <a:r>
              <a:rPr lang="en-US" dirty="0" err="1" smtClean="0"/>
              <a:t>OpenFlow</a:t>
            </a:r>
            <a:r>
              <a:rPr lang="en-US" dirty="0" smtClean="0"/>
              <a:t> (1.x)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427" y="5031483"/>
            <a:ext cx="3258944" cy="93545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20999" y="1567998"/>
            <a:ext cx="3198869" cy="8064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84045" y="5966941"/>
            <a:ext cx="233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Target Switch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963332" y="1711995"/>
            <a:ext cx="3198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SDN Control Plane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2374" y="2374458"/>
            <a:ext cx="0" cy="28607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67792" y="3255447"/>
            <a:ext cx="220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Installing and querying rules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47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Today: after class (in Soda </a:t>
            </a:r>
            <a:r>
              <a:rPr lang="en-US" dirty="0" smtClean="0"/>
              <a:t>415)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Thursday: after class (in Soda 415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 smtClean="0"/>
              <a:t>These are your last chances to participate!</a:t>
            </a:r>
          </a:p>
          <a:p>
            <a:pPr lvl="1"/>
            <a:r>
              <a:rPr lang="en-US" b="1" dirty="0" smtClean="0"/>
              <a:t>Along with class today.  Don’t count on </a:t>
            </a:r>
            <a:r>
              <a:rPr lang="en-US" b="1" dirty="0" err="1" smtClean="0"/>
              <a:t>Th</a:t>
            </a:r>
            <a:r>
              <a:rPr lang="en-US" b="1" dirty="0" smtClean="0"/>
              <a:t> lecture.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dirty="0" smtClean="0"/>
              <a:t>Reading week: review </a:t>
            </a:r>
            <a:r>
              <a:rPr lang="en-US" dirty="0" smtClean="0"/>
              <a:t>session in </a:t>
            </a:r>
            <a:r>
              <a:rPr lang="en-US" dirty="0" smtClean="0"/>
              <a:t>this </a:t>
            </a:r>
            <a:r>
              <a:rPr lang="en-US" dirty="0" smtClean="0"/>
              <a:t>classroom</a:t>
            </a:r>
          </a:p>
          <a:p>
            <a:pPr lvl="1"/>
            <a:r>
              <a:rPr lang="en-US" dirty="0" smtClean="0"/>
              <a:t>Day: T or </a:t>
            </a:r>
            <a:r>
              <a:rPr lang="en-US" dirty="0" err="1" smtClean="0"/>
              <a:t>Th</a:t>
            </a:r>
            <a:r>
              <a:rPr lang="en-US" dirty="0" smtClean="0"/>
              <a:t> (TBD)</a:t>
            </a:r>
            <a:endParaRPr lang="en-US" dirty="0" smtClean="0"/>
          </a:p>
          <a:p>
            <a:pPr lvl="1"/>
            <a:r>
              <a:rPr lang="en-US" dirty="0"/>
              <a:t>No prepared slides</a:t>
            </a:r>
          </a:p>
          <a:p>
            <a:pPr lvl="1"/>
            <a:r>
              <a:rPr lang="en-US" dirty="0" smtClean="0"/>
              <a:t>Submit questions by email beforehand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OpenFlow</a:t>
            </a:r>
            <a:r>
              <a:rPr lang="en-US" dirty="0" smtClean="0"/>
              <a:t> 2.0”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427" y="5031483"/>
            <a:ext cx="3425774" cy="93545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20999" y="1567998"/>
            <a:ext cx="3198869" cy="8064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84045" y="5966941"/>
            <a:ext cx="233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Target Switch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912532" y="1731929"/>
            <a:ext cx="330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SDN Control Plane</a:t>
            </a:r>
            <a:endParaRPr lang="en-US" sz="2400" b="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79482" y="2372068"/>
            <a:ext cx="0" cy="12321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4830" y="2193594"/>
            <a:ext cx="218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dirty="0" smtClean="0"/>
          </a:p>
          <a:p>
            <a:pPr algn="ctr"/>
            <a:r>
              <a:rPr lang="en-US" sz="1800" b="1" dirty="0" smtClean="0"/>
              <a:t>Populating:</a:t>
            </a:r>
          </a:p>
          <a:p>
            <a:pPr algn="ctr"/>
            <a:r>
              <a:rPr lang="en-US" sz="1800" dirty="0" smtClean="0"/>
              <a:t>Installing and querying rules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2658374" y="3604188"/>
            <a:ext cx="3894825" cy="911367"/>
          </a:xfrm>
          <a:prstGeom prst="roundRect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49328" y="3781133"/>
            <a:ext cx="18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Compiler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51260" y="4492332"/>
            <a:ext cx="0" cy="7428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70441" y="2372068"/>
            <a:ext cx="0" cy="12321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40996" y="4492332"/>
            <a:ext cx="0" cy="7428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19200" y="2193594"/>
            <a:ext cx="248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dirty="0" smtClean="0"/>
          </a:p>
          <a:p>
            <a:pPr algn="ctr"/>
            <a:r>
              <a:rPr lang="en-US" sz="1800" b="1" dirty="0" smtClean="0"/>
              <a:t>Configuring</a:t>
            </a:r>
            <a:r>
              <a:rPr lang="en-US" sz="1800" dirty="0" smtClean="0"/>
              <a:t>:</a:t>
            </a:r>
          </a:p>
          <a:p>
            <a:pPr algn="ctr"/>
            <a:r>
              <a:rPr lang="en-US" sz="1800" dirty="0" smtClean="0"/>
              <a:t>Parser, </a:t>
            </a:r>
            <a:r>
              <a:rPr lang="en-US" sz="1800" dirty="0" smtClean="0"/>
              <a:t>tables, and </a:t>
            </a:r>
            <a:r>
              <a:rPr lang="en-US" sz="1800" dirty="0" smtClean="0"/>
              <a:t>control flow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868403" y="3738800"/>
            <a:ext cx="1747631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/>
              <a:t>Parser &amp; Table Configuration</a:t>
            </a:r>
            <a:endParaRPr lang="en-US" sz="1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5009936" y="3738800"/>
            <a:ext cx="12586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Rule</a:t>
            </a:r>
            <a:br>
              <a:rPr lang="en-US" sz="1400" dirty="0" smtClean="0"/>
            </a:br>
            <a:r>
              <a:rPr lang="en-US" sz="1400" dirty="0" smtClean="0"/>
              <a:t>Translator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2" idx="3"/>
            <a:endCxn id="18" idx="1"/>
          </p:cNvCxnSpPr>
          <p:nvPr/>
        </p:nvCxnSpPr>
        <p:spPr>
          <a:xfrm>
            <a:off x="4616034" y="4000410"/>
            <a:ext cx="3939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8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Ideological Battle?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future networks be dominated by</a:t>
            </a:r>
          </a:p>
          <a:p>
            <a:pPr lvl="1"/>
            <a:r>
              <a:rPr lang="en-US" dirty="0" smtClean="0"/>
              <a:t>Programmable switches?</a:t>
            </a:r>
          </a:p>
          <a:p>
            <a:pPr lvl="1"/>
            <a:r>
              <a:rPr lang="en-US" dirty="0" smtClean="0"/>
              <a:t>Software edges?</a:t>
            </a:r>
          </a:p>
          <a:p>
            <a:pPr lvl="1"/>
            <a:endParaRPr lang="en-US" dirty="0"/>
          </a:p>
          <a:p>
            <a:r>
              <a:rPr lang="en-US" dirty="0" smtClean="0"/>
              <a:t>In reality, you’ll probably have both</a:t>
            </a:r>
          </a:p>
          <a:p>
            <a:pPr lvl="1"/>
            <a:r>
              <a:rPr lang="en-US" dirty="0" smtClean="0"/>
              <a:t>Programmable switches come at little additional cost</a:t>
            </a:r>
          </a:p>
          <a:p>
            <a:pPr lvl="2"/>
            <a:r>
              <a:rPr lang="en-US" dirty="0" smtClean="0"/>
              <a:t>Enable monitoring in core</a:t>
            </a:r>
          </a:p>
          <a:p>
            <a:pPr lvl="1"/>
            <a:r>
              <a:rPr lang="en-US" dirty="0" smtClean="0"/>
              <a:t>But they cannot replace generality of software edge</a:t>
            </a:r>
          </a:p>
          <a:p>
            <a:pPr lvl="2"/>
            <a:r>
              <a:rPr lang="en-US" dirty="0" smtClean="0"/>
              <a:t>Can implement everything else</a:t>
            </a:r>
            <a:r>
              <a:rPr lang="is-IS" dirty="0" smtClean="0"/>
              <a:t>…(e.g., middleboxes)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6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Rearchitecting</a:t>
            </a:r>
            <a:r>
              <a:rPr lang="en-US" dirty="0" smtClean="0"/>
              <a:t> the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i="1" dirty="0" smtClean="0"/>
              <a:t>This will be confusing.  Ask questions!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9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Today’s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“Accidents”</a:t>
            </a:r>
          </a:p>
          <a:p>
            <a:pPr lvl="1"/>
            <a:r>
              <a:rPr lang="en-US" dirty="0" smtClean="0"/>
              <a:t>Aspects widely used before seriously designed</a:t>
            </a:r>
          </a:p>
          <a:p>
            <a:pPr lvl="1"/>
            <a:r>
              <a:rPr lang="en-US" dirty="0" smtClean="0"/>
              <a:t>Or had to be redesigned under severe constraints</a:t>
            </a:r>
          </a:p>
          <a:p>
            <a:pPr lvl="1"/>
            <a:endParaRPr lang="en-US" dirty="0"/>
          </a:p>
          <a:p>
            <a:r>
              <a:rPr lang="en-US" dirty="0" smtClean="0"/>
              <a:t>Oversights</a:t>
            </a:r>
          </a:p>
          <a:p>
            <a:pPr lvl="1"/>
            <a:r>
              <a:rPr lang="en-US" dirty="0" smtClean="0"/>
              <a:t>Issues that were never seriously considered</a:t>
            </a:r>
          </a:p>
          <a:p>
            <a:endParaRPr lang="en-US" dirty="0"/>
          </a:p>
          <a:p>
            <a:r>
              <a:rPr lang="en-US" dirty="0" smtClean="0"/>
              <a:t>Open questions</a:t>
            </a:r>
          </a:p>
          <a:p>
            <a:pPr lvl="1"/>
            <a:r>
              <a:rPr lang="en-US" dirty="0" smtClean="0"/>
              <a:t>Issues that remain unanswered today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1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“Accidental” Aspects of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Addressing, </a:t>
            </a:r>
            <a:r>
              <a:rPr lang="en-US" dirty="0" err="1" smtClean="0"/>
              <a:t>multihoming</a:t>
            </a:r>
            <a:r>
              <a:rPr lang="en-US" dirty="0" smtClean="0"/>
              <a:t>, and aggregation</a:t>
            </a:r>
          </a:p>
          <a:p>
            <a:pPr lvl="1"/>
            <a:r>
              <a:rPr lang="en-US" dirty="0" smtClean="0"/>
              <a:t>Scaling relies on aligning allocation and topology</a:t>
            </a:r>
          </a:p>
          <a:p>
            <a:pPr lvl="1"/>
            <a:r>
              <a:rPr lang="en-US" dirty="0" smtClean="0"/>
              <a:t>No one would pretend CIDR is a fundamental design</a:t>
            </a:r>
          </a:p>
          <a:p>
            <a:pPr lvl="2"/>
            <a:r>
              <a:rPr lang="en-US" i="1" dirty="0" smtClean="0"/>
              <a:t>LPM is not just an optimization, but needed for correctness!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Designed for scaling and autonomy, not authentication</a:t>
            </a:r>
          </a:p>
          <a:p>
            <a:pPr lvl="1"/>
            <a:endParaRPr lang="en-US" dirty="0"/>
          </a:p>
          <a:p>
            <a:r>
              <a:rPr lang="en-US" dirty="0" smtClean="0"/>
              <a:t>Crucial aspects largely ignored by architecture</a:t>
            </a:r>
          </a:p>
          <a:p>
            <a:pPr lvl="1"/>
            <a:r>
              <a:rPr lang="en-US" dirty="0" smtClean="0"/>
              <a:t>Domains</a:t>
            </a:r>
            <a:endParaRPr lang="en-US" dirty="0"/>
          </a:p>
          <a:p>
            <a:pPr lvl="1"/>
            <a:r>
              <a:rPr lang="en-US" dirty="0" err="1" smtClean="0"/>
              <a:t>Middleboxes</a:t>
            </a:r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2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</a:t>
            </a:r>
            <a:r>
              <a:rPr lang="en-US" dirty="0" err="1" smtClean="0"/>
              <a:t>Middleboxes</a:t>
            </a:r>
            <a:r>
              <a:rPr lang="en-US" dirty="0" smtClean="0"/>
              <a:t>/Domains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Domains:</a:t>
            </a:r>
          </a:p>
          <a:p>
            <a:pPr lvl="1"/>
            <a:r>
              <a:rPr lang="en-US" dirty="0" smtClean="0"/>
              <a:t>Original network architecture: hosts/networks</a:t>
            </a:r>
          </a:p>
          <a:p>
            <a:pPr lvl="1"/>
            <a:r>
              <a:rPr lang="en-US" dirty="0" smtClean="0"/>
              <a:t>New network reality: hosts/networks/domains</a:t>
            </a:r>
          </a:p>
          <a:p>
            <a:pPr lvl="1"/>
            <a:r>
              <a:rPr lang="en-US" dirty="0" smtClean="0"/>
              <a:t>While addresses are broken into host/network components, there is no “domain” component”</a:t>
            </a:r>
          </a:p>
          <a:p>
            <a:pPr lvl="1"/>
            <a:endParaRPr lang="en-US" dirty="0"/>
          </a:p>
          <a:p>
            <a:r>
              <a:rPr lang="en-US" dirty="0" err="1" smtClean="0"/>
              <a:t>Middleboxes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mboxes</a:t>
            </a:r>
            <a:r>
              <a:rPr lang="en-US" dirty="0" smtClean="0"/>
              <a:t> violate E2E principle</a:t>
            </a:r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mboxes</a:t>
            </a:r>
            <a:r>
              <a:rPr lang="en-US" dirty="0" smtClean="0"/>
              <a:t> are right, and the E2E principle is wrong</a:t>
            </a:r>
          </a:p>
          <a:p>
            <a:pPr lvl="1"/>
            <a:r>
              <a:rPr lang="en-US" dirty="0" smtClean="0"/>
              <a:t>Wrong for functionality that is not host-oriented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25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Evolution: how do you </a:t>
            </a:r>
            <a:r>
              <a:rPr lang="en-US" i="1" dirty="0" smtClean="0"/>
              <a:t>change</a:t>
            </a:r>
            <a:r>
              <a:rPr lang="en-US" dirty="0" smtClean="0"/>
              <a:t> the architecture</a:t>
            </a:r>
          </a:p>
          <a:p>
            <a:pPr lvl="1"/>
            <a:r>
              <a:rPr lang="en-US" dirty="0" smtClean="0"/>
              <a:t>The version number in IP doesn’t address all the issues</a:t>
            </a:r>
          </a:p>
          <a:p>
            <a:endParaRPr lang="en-US" dirty="0"/>
          </a:p>
          <a:p>
            <a:r>
              <a:rPr lang="en-US" dirty="0" err="1" smtClean="0"/>
              <a:t>DDoS</a:t>
            </a:r>
            <a:r>
              <a:rPr lang="en-US" dirty="0" smtClean="0"/>
              <a:t>: preventing denial-of-service attacks</a:t>
            </a:r>
          </a:p>
          <a:p>
            <a:pPr lvl="1"/>
            <a:r>
              <a:rPr lang="en-US" dirty="0" smtClean="0"/>
              <a:t>Nothing in today’s architecture helps with this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2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Open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packet delivery right interface for the Internet?</a:t>
            </a:r>
          </a:p>
          <a:p>
            <a:endParaRPr lang="en-US" dirty="0"/>
          </a:p>
          <a:p>
            <a:r>
              <a:rPr lang="en-US" dirty="0" smtClean="0"/>
              <a:t>Some believe </a:t>
            </a:r>
            <a:r>
              <a:rPr lang="en-US" i="1" dirty="0" smtClean="0"/>
              <a:t>put-get</a:t>
            </a:r>
            <a:r>
              <a:rPr lang="en-US" dirty="0" smtClean="0"/>
              <a:t> is a better interface:</a:t>
            </a:r>
          </a:p>
          <a:p>
            <a:pPr lvl="1"/>
            <a:r>
              <a:rPr lang="en-US" dirty="0" smtClean="0"/>
              <a:t>Put: publish content, so others can retrieve</a:t>
            </a:r>
          </a:p>
          <a:p>
            <a:pPr lvl="1"/>
            <a:r>
              <a:rPr lang="en-US" dirty="0" smtClean="0"/>
              <a:t>Get: retrieve specified content (from nearest location)</a:t>
            </a:r>
            <a:endParaRPr lang="en-US" dirty="0"/>
          </a:p>
          <a:p>
            <a:pPr lvl="1"/>
            <a:r>
              <a:rPr lang="en-US" dirty="0" smtClean="0"/>
              <a:t>Information-centric networking (ICN)</a:t>
            </a:r>
          </a:p>
          <a:p>
            <a:pPr lvl="2"/>
            <a:r>
              <a:rPr lang="en-US" dirty="0" smtClean="0"/>
              <a:t>Interface is host-content, not host-host</a:t>
            </a:r>
          </a:p>
          <a:p>
            <a:pPr lvl="8"/>
            <a:endParaRPr lang="en-US" dirty="0"/>
          </a:p>
          <a:p>
            <a:r>
              <a:rPr lang="en-US" dirty="0" smtClean="0"/>
              <a:t>Others advocate delay-tolerant networking (DTN)</a:t>
            </a:r>
          </a:p>
          <a:p>
            <a:pPr lvl="1"/>
            <a:r>
              <a:rPr lang="en-US" dirty="0" smtClean="0"/>
              <a:t>Make no assumption about ends both being up</a:t>
            </a:r>
          </a:p>
          <a:p>
            <a:pPr lvl="1"/>
            <a:r>
              <a:rPr lang="en-US" dirty="0" smtClean="0"/>
              <a:t>Put-get makes delay-tolerant networking easier</a:t>
            </a:r>
          </a:p>
          <a:p>
            <a:pPr lvl="2"/>
            <a:r>
              <a:rPr lang="en-US" dirty="0" smtClean="0"/>
              <a:t>Since there is no host-to-host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5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Today’s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“Accidents”</a:t>
            </a:r>
          </a:p>
          <a:p>
            <a:pPr lvl="1"/>
            <a:r>
              <a:rPr lang="en-US" dirty="0" smtClean="0"/>
              <a:t>Addressing, naming, domains, </a:t>
            </a:r>
            <a:r>
              <a:rPr lang="en-US" dirty="0" err="1" smtClean="0"/>
              <a:t>middleboxes</a:t>
            </a:r>
            <a:r>
              <a:rPr lang="en-US" dirty="0" smtClean="0"/>
              <a:t>,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Oversights</a:t>
            </a:r>
          </a:p>
          <a:p>
            <a:pPr lvl="1"/>
            <a:r>
              <a:rPr lang="en-US" dirty="0" smtClean="0"/>
              <a:t>Evolution, DDoS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questions</a:t>
            </a:r>
          </a:p>
          <a:p>
            <a:pPr lvl="1"/>
            <a:r>
              <a:rPr lang="en-US" dirty="0" smtClean="0"/>
              <a:t>What’s the right network interface?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3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would address these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/>
              <a:t>Step#1: </a:t>
            </a:r>
            <a:r>
              <a:rPr lang="en-US" dirty="0"/>
              <a:t>Change </a:t>
            </a:r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Provide basis for authentication without certificates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Step#2: Change basic addressing</a:t>
            </a:r>
          </a:p>
          <a:p>
            <a:pPr lvl="1"/>
            <a:r>
              <a:rPr lang="en-US" dirty="0"/>
              <a:t>Integrate domains into </a:t>
            </a:r>
            <a:r>
              <a:rPr lang="en-US" dirty="0" smtClean="0"/>
              <a:t>architecture</a:t>
            </a:r>
          </a:p>
          <a:p>
            <a:pPr lvl="5"/>
            <a:endParaRPr lang="en-US" dirty="0"/>
          </a:p>
          <a:p>
            <a:r>
              <a:rPr lang="en-US" dirty="0" smtClean="0"/>
              <a:t>Step #3: Change how we </a:t>
            </a:r>
            <a:r>
              <a:rPr lang="en-US" i="1" u="sng" dirty="0" smtClean="0"/>
              <a:t>build</a:t>
            </a:r>
            <a:r>
              <a:rPr lang="en-US" dirty="0" smtClean="0"/>
              <a:t> networks</a:t>
            </a:r>
          </a:p>
          <a:p>
            <a:pPr lvl="1"/>
            <a:r>
              <a:rPr lang="en-US" dirty="0" smtClean="0"/>
              <a:t>Making </a:t>
            </a:r>
            <a:r>
              <a:rPr lang="en-US" dirty="0" err="1" smtClean="0"/>
              <a:t>middleboxes</a:t>
            </a:r>
            <a:r>
              <a:rPr lang="en-US" dirty="0" smtClean="0"/>
              <a:t> part of the architecture</a:t>
            </a:r>
          </a:p>
          <a:p>
            <a:pPr lvl="1"/>
            <a:r>
              <a:rPr lang="en-US" dirty="0" smtClean="0"/>
              <a:t>Enable domains to support new protocols</a:t>
            </a:r>
          </a:p>
          <a:p>
            <a:pPr lvl="8"/>
            <a:endParaRPr lang="en-US" dirty="0"/>
          </a:p>
          <a:p>
            <a:r>
              <a:rPr lang="en-US" dirty="0" smtClean="0"/>
              <a:t>Step #4: Solve the evolution problem</a:t>
            </a:r>
          </a:p>
          <a:p>
            <a:pPr lvl="1"/>
            <a:r>
              <a:rPr lang="en-US" dirty="0" smtClean="0"/>
              <a:t>Identify and avoid the barriers to evolution</a:t>
            </a:r>
          </a:p>
          <a:p>
            <a:pPr lvl="1"/>
            <a:r>
              <a:rPr lang="en-US" dirty="0" smtClean="0"/>
              <a:t>And let history decide what’s the right interface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0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Current and Future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New networks: </a:t>
            </a:r>
            <a:r>
              <a:rPr lang="en-US" dirty="0" smtClean="0"/>
              <a:t>Datacenters</a:t>
            </a:r>
            <a:endParaRPr lang="en-US" dirty="0"/>
          </a:p>
          <a:p>
            <a:pPr lvl="1"/>
            <a:r>
              <a:rPr lang="en-US" dirty="0" smtClean="0"/>
              <a:t>Other: 5G, IXPs</a:t>
            </a:r>
          </a:p>
          <a:p>
            <a:pPr lvl="1"/>
            <a:endParaRPr lang="en-US" dirty="0"/>
          </a:p>
          <a:p>
            <a:r>
              <a:rPr lang="en-US" b="1" dirty="0" smtClean="0"/>
              <a:t>Deploying new functionality: </a:t>
            </a:r>
            <a:r>
              <a:rPr lang="en-US" dirty="0" err="1" smtClean="0"/>
              <a:t>Middleboxes</a:t>
            </a:r>
            <a:r>
              <a:rPr lang="en-US" dirty="0" smtClean="0"/>
              <a:t>, NFV</a:t>
            </a:r>
          </a:p>
          <a:p>
            <a:pPr lvl="1"/>
            <a:r>
              <a:rPr lang="en-US" dirty="0" smtClean="0"/>
              <a:t>Other: Low latency (Edge Computing)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New technology: </a:t>
            </a:r>
            <a:r>
              <a:rPr lang="en-US" dirty="0" smtClean="0"/>
              <a:t>Programmable </a:t>
            </a:r>
            <a:r>
              <a:rPr lang="en-US" dirty="0"/>
              <a:t>forwarding </a:t>
            </a:r>
            <a:r>
              <a:rPr lang="en-US" dirty="0" smtClean="0"/>
              <a:t>chips</a:t>
            </a:r>
          </a:p>
          <a:p>
            <a:pPr lvl="1"/>
            <a:endParaRPr lang="en-US" dirty="0"/>
          </a:p>
          <a:p>
            <a:r>
              <a:rPr lang="en-US" b="1" dirty="0" smtClean="0"/>
              <a:t>New Internet: </a:t>
            </a:r>
            <a:r>
              <a:rPr lang="en-US" dirty="0" smtClean="0"/>
              <a:t>Redesigning the Internet</a:t>
            </a:r>
          </a:p>
          <a:p>
            <a:pPr lvl="1"/>
            <a:r>
              <a:rPr lang="en-US" dirty="0" smtClean="0"/>
              <a:t>In 30 minutes!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Naming: Take 2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Repeats past material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Self-Certifying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are of the form:  </a:t>
            </a:r>
            <a:r>
              <a:rPr lang="en-US" b="1" dirty="0" smtClean="0"/>
              <a:t>P:L</a:t>
            </a:r>
          </a:p>
          <a:p>
            <a:pPr lvl="1"/>
            <a:r>
              <a:rPr lang="en-US" dirty="0" smtClean="0"/>
              <a:t>P: hash of public key associated with “owner” of object</a:t>
            </a:r>
          </a:p>
          <a:p>
            <a:pPr lvl="2"/>
            <a:r>
              <a:rPr lang="en-US" dirty="0" smtClean="0"/>
              <a:t>E.g., CNN, or Scott Shenker, or UC Berkeley</a:t>
            </a:r>
          </a:p>
          <a:p>
            <a:pPr lvl="2"/>
            <a:r>
              <a:rPr lang="en-US" dirty="0" smtClean="0"/>
              <a:t>P stands for “principal” or “provenance”</a:t>
            </a:r>
          </a:p>
          <a:p>
            <a:pPr lvl="1"/>
            <a:r>
              <a:rPr lang="en-US" dirty="0" smtClean="0"/>
              <a:t>L: label of object</a:t>
            </a:r>
          </a:p>
          <a:p>
            <a:pPr lvl="2"/>
            <a:r>
              <a:rPr lang="en-US" dirty="0" smtClean="0"/>
              <a:t>Latest headlines, or homepage, or class schedule</a:t>
            </a:r>
          </a:p>
          <a:p>
            <a:pPr lvl="4"/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object consists of the following: </a:t>
            </a:r>
            <a:endParaRPr lang="en-US" dirty="0" smtClean="0"/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 key associated with principal for that object</a:t>
            </a:r>
          </a:p>
          <a:p>
            <a:pPr lvl="1"/>
            <a:r>
              <a:rPr lang="en-US" dirty="0" smtClean="0"/>
              <a:t>L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Signature</a:t>
            </a:r>
            <a:r>
              <a:rPr lang="en-US" dirty="0"/>
              <a:t> </a:t>
            </a:r>
            <a:r>
              <a:rPr lang="en-US" dirty="0" smtClean="0"/>
              <a:t>over all of the above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this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Scaling</a:t>
            </a:r>
            <a:r>
              <a:rPr lang="en-US" dirty="0" smtClean="0"/>
              <a:t>: names are “flat”</a:t>
            </a:r>
          </a:p>
          <a:p>
            <a:pPr lvl="1"/>
            <a:r>
              <a:rPr lang="en-US" dirty="0" smtClean="0"/>
              <a:t>But Google can resolve flat names at scale</a:t>
            </a:r>
          </a:p>
          <a:p>
            <a:pPr lvl="7"/>
            <a:endParaRPr lang="en-US" dirty="0"/>
          </a:p>
          <a:p>
            <a:r>
              <a:rPr lang="en-US" b="1" dirty="0" smtClean="0"/>
              <a:t>Recall</a:t>
            </a:r>
            <a:r>
              <a:rPr lang="en-US" dirty="0" smtClean="0"/>
              <a:t>: how can I remember a 256-bit name?</a:t>
            </a:r>
          </a:p>
          <a:p>
            <a:pPr lvl="1"/>
            <a:r>
              <a:rPr lang="en-US" dirty="0" smtClean="0"/>
              <a:t>Names used by network not those exposed to humans</a:t>
            </a:r>
          </a:p>
          <a:p>
            <a:pPr lvl="1"/>
            <a:r>
              <a:rPr lang="en-US" dirty="0" smtClean="0"/>
              <a:t>People have private set of human-readable names</a:t>
            </a:r>
          </a:p>
          <a:p>
            <a:pPr lvl="7"/>
            <a:endParaRPr lang="en-US" dirty="0"/>
          </a:p>
          <a:p>
            <a:r>
              <a:rPr lang="en-US" b="1" dirty="0" smtClean="0"/>
              <a:t>Key compromise</a:t>
            </a:r>
            <a:r>
              <a:rPr lang="en-US" dirty="0" smtClean="0"/>
              <a:t>: (or lack of uniqueness)</a:t>
            </a:r>
          </a:p>
          <a:p>
            <a:pPr lvl="1"/>
            <a:r>
              <a:rPr lang="en-US" dirty="0" smtClean="0"/>
              <a:t>Must register key (in Google-like database)</a:t>
            </a:r>
          </a:p>
          <a:p>
            <a:pPr lvl="1"/>
            <a:r>
              <a:rPr lang="en-US" dirty="0" smtClean="0"/>
              <a:t>When used for access, etc., usage is stored there</a:t>
            </a:r>
          </a:p>
          <a:p>
            <a:pPr lvl="1"/>
            <a:r>
              <a:rPr lang="en-US" dirty="0" smtClean="0"/>
              <a:t>Can negate a key if detect problem (cannot be undone)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1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would address these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Step#1: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Change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naming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Provide basis for authentication without certificates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Step#2: Change basic addressing</a:t>
            </a:r>
          </a:p>
          <a:p>
            <a:pPr lvl="1"/>
            <a:r>
              <a:rPr lang="en-US" dirty="0"/>
              <a:t>Integrate domains into </a:t>
            </a:r>
            <a:r>
              <a:rPr lang="en-US" dirty="0" smtClean="0"/>
              <a:t>architecture</a:t>
            </a:r>
          </a:p>
          <a:p>
            <a:pPr lvl="5"/>
            <a:endParaRPr lang="en-US" dirty="0"/>
          </a:p>
          <a:p>
            <a:r>
              <a:rPr lang="en-US" dirty="0" smtClean="0"/>
              <a:t>Step #3: Change how we </a:t>
            </a:r>
            <a:r>
              <a:rPr lang="en-US" i="1" u="sng" dirty="0" smtClean="0"/>
              <a:t>build</a:t>
            </a:r>
            <a:r>
              <a:rPr lang="en-US" dirty="0" smtClean="0"/>
              <a:t> networks</a:t>
            </a:r>
          </a:p>
          <a:p>
            <a:pPr lvl="1"/>
            <a:r>
              <a:rPr lang="en-US" dirty="0" smtClean="0"/>
              <a:t>Making </a:t>
            </a:r>
            <a:r>
              <a:rPr lang="en-US" dirty="0" err="1" smtClean="0"/>
              <a:t>middleboxes</a:t>
            </a:r>
            <a:r>
              <a:rPr lang="en-US" dirty="0" smtClean="0"/>
              <a:t> part of the architecture</a:t>
            </a:r>
          </a:p>
          <a:p>
            <a:pPr lvl="1"/>
            <a:r>
              <a:rPr lang="en-US" dirty="0" smtClean="0"/>
              <a:t>Enable domains to support new protocols</a:t>
            </a:r>
          </a:p>
          <a:p>
            <a:pPr lvl="8"/>
            <a:endParaRPr lang="en-US" dirty="0"/>
          </a:p>
          <a:p>
            <a:r>
              <a:rPr lang="en-US" dirty="0" smtClean="0"/>
              <a:t>Step #4: Solve the evolution problem</a:t>
            </a:r>
          </a:p>
          <a:p>
            <a:pPr lvl="1"/>
            <a:r>
              <a:rPr lang="en-US" dirty="0" smtClean="0"/>
              <a:t>Identify and avoid the barriers to evolution</a:t>
            </a:r>
          </a:p>
          <a:p>
            <a:pPr lvl="1"/>
            <a:r>
              <a:rPr lang="en-US" dirty="0" smtClean="0"/>
              <a:t>And let history decide what’s the right interface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7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Addressing: Take 2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Repeats past material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79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Addressing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are of the form: A:B:C:H</a:t>
            </a:r>
          </a:p>
          <a:p>
            <a:pPr lvl="7"/>
            <a:endParaRPr lang="en-US" dirty="0"/>
          </a:p>
          <a:p>
            <a:r>
              <a:rPr lang="en-US" dirty="0" smtClean="0"/>
              <a:t>H is the name of the end host (or interface)</a:t>
            </a:r>
          </a:p>
          <a:p>
            <a:pPr lvl="4"/>
            <a:endParaRPr lang="en-US" dirty="0"/>
          </a:p>
          <a:p>
            <a:r>
              <a:rPr lang="en-US" dirty="0" smtClean="0"/>
              <a:t>A, B, C, </a:t>
            </a:r>
            <a:r>
              <a:rPr lang="en-US" dirty="0" err="1" smtClean="0"/>
              <a:t>etc</a:t>
            </a:r>
            <a:r>
              <a:rPr lang="en-US" dirty="0" smtClean="0"/>
              <a:t> are routable “regions”</a:t>
            </a:r>
          </a:p>
          <a:p>
            <a:pPr lvl="1"/>
            <a:r>
              <a:rPr lang="en-US" dirty="0" smtClean="0"/>
              <a:t>Outermost address must be globally routable (domain)</a:t>
            </a:r>
          </a:p>
          <a:p>
            <a:pPr lvl="1"/>
            <a:r>
              <a:rPr lang="en-US" dirty="0" smtClean="0"/>
              <a:t>B must be routable within A</a:t>
            </a:r>
          </a:p>
          <a:p>
            <a:pPr lvl="1"/>
            <a:r>
              <a:rPr lang="en-US" dirty="0" smtClean="0"/>
              <a:t>C must be routable within B</a:t>
            </a:r>
          </a:p>
          <a:p>
            <a:pPr lvl="1"/>
            <a:endParaRPr lang="en-US" dirty="0"/>
          </a:p>
          <a:p>
            <a:r>
              <a:rPr lang="en-US" dirty="0" smtClean="0"/>
              <a:t>All addresses are hashes of associated public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24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correctness: A:B:C:H</a:t>
            </a:r>
          </a:p>
          <a:p>
            <a:pPr lvl="1"/>
            <a:r>
              <a:rPr lang="en-US" dirty="0" smtClean="0"/>
              <a:t>Route towards A</a:t>
            </a:r>
          </a:p>
          <a:p>
            <a:pPr lvl="1"/>
            <a:r>
              <a:rPr lang="en-US" dirty="0" smtClean="0"/>
              <a:t>Once inside A, route towards B</a:t>
            </a:r>
          </a:p>
          <a:p>
            <a:pPr lvl="1"/>
            <a:r>
              <a:rPr lang="is-IS" dirty="0" smtClean="0"/>
              <a:t>…</a:t>
            </a:r>
          </a:p>
          <a:p>
            <a:pPr lvl="1"/>
            <a:endParaRPr lang="is-IS" dirty="0"/>
          </a:p>
          <a:p>
            <a:r>
              <a:rPr lang="is-IS" dirty="0" smtClean="0"/>
              <a:t>Optimization:</a:t>
            </a:r>
          </a:p>
          <a:p>
            <a:pPr lvl="1"/>
            <a:r>
              <a:rPr lang="is-IS" dirty="0" smtClean="0"/>
              <a:t>Can always look ahead to “deeper” match</a:t>
            </a:r>
          </a:p>
          <a:p>
            <a:pPr lvl="1"/>
            <a:r>
              <a:rPr lang="is-IS" dirty="0" smtClean="0"/>
              <a:t>Still looking for exact matches, so easier than LPM</a:t>
            </a:r>
          </a:p>
          <a:p>
            <a:pPr lvl="1"/>
            <a:endParaRPr lang="is-IS" dirty="0"/>
          </a:p>
          <a:p>
            <a:r>
              <a:rPr lang="is-IS" i="1" dirty="0" smtClean="0"/>
              <a:t>Note: LPM is harder and needed for correctness</a:t>
            </a:r>
          </a:p>
          <a:p>
            <a:pPr lvl="1"/>
            <a:r>
              <a:rPr lang="is-IS" i="1" dirty="0" smtClean="0"/>
              <a:t>Deepest match is easier, and an optimization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4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computed in terms of domains A</a:t>
            </a:r>
          </a:p>
          <a:p>
            <a:pPr lvl="1"/>
            <a:r>
              <a:rPr lang="en-US" dirty="0" smtClean="0"/>
              <a:t>Can then easily build BGP security into protocol</a:t>
            </a:r>
          </a:p>
          <a:p>
            <a:pPr lvl="2"/>
            <a:r>
              <a:rPr lang="en-US" dirty="0" smtClean="0"/>
              <a:t>Sign route advertisements</a:t>
            </a:r>
          </a:p>
          <a:p>
            <a:pPr lvl="3"/>
            <a:endParaRPr lang="en-US" dirty="0"/>
          </a:p>
          <a:p>
            <a:r>
              <a:rPr lang="en-US" dirty="0" smtClean="0"/>
              <a:t>Host can belong to multiple domains</a:t>
            </a:r>
          </a:p>
          <a:p>
            <a:pPr lvl="1"/>
            <a:r>
              <a:rPr lang="en-US" dirty="0" smtClean="0"/>
              <a:t>A:H, B:H</a:t>
            </a:r>
          </a:p>
          <a:p>
            <a:pPr lvl="1"/>
            <a:r>
              <a:rPr lang="en-US" dirty="0" err="1" smtClean="0"/>
              <a:t>Interdomain</a:t>
            </a:r>
            <a:r>
              <a:rPr lang="en-US" dirty="0" smtClean="0"/>
              <a:t> routing need not worry about </a:t>
            </a:r>
            <a:r>
              <a:rPr lang="en-US" dirty="0" err="1" smtClean="0"/>
              <a:t>multihoming</a:t>
            </a:r>
            <a:endParaRPr lang="en-US" dirty="0" smtClean="0"/>
          </a:p>
          <a:p>
            <a:pPr lvl="1"/>
            <a:r>
              <a:rPr lang="en-US" dirty="0" smtClean="0"/>
              <a:t>It just carries packets to specified domain</a:t>
            </a:r>
          </a:p>
          <a:p>
            <a:pPr lvl="3"/>
            <a:endParaRPr lang="en-US" dirty="0"/>
          </a:p>
          <a:p>
            <a:r>
              <a:rPr lang="en-US" dirty="0" smtClean="0"/>
              <a:t>Doesn’t solve all conceptual problems with </a:t>
            </a:r>
            <a:r>
              <a:rPr lang="en-US" dirty="0" err="1" smtClean="0"/>
              <a:t>interdomain</a:t>
            </a:r>
            <a:r>
              <a:rPr lang="en-US" dirty="0" smtClean="0"/>
              <a:t> routing, but does clean it up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9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attacks leverage compromised hosts</a:t>
            </a:r>
          </a:p>
          <a:p>
            <a:pPr lvl="1"/>
            <a:r>
              <a:rPr lang="en-US" dirty="0" smtClean="0"/>
              <a:t>Owners are benign, but host is compromised</a:t>
            </a:r>
          </a:p>
          <a:p>
            <a:pPr lvl="1"/>
            <a:endParaRPr lang="en-US" dirty="0"/>
          </a:p>
          <a:p>
            <a:r>
              <a:rPr lang="en-US" dirty="0" smtClean="0"/>
              <a:t>Have NICs support “shut-off” packets (SOP)</a:t>
            </a:r>
          </a:p>
          <a:p>
            <a:pPr lvl="1"/>
            <a:r>
              <a:rPr lang="en-US" dirty="0" smtClean="0"/>
              <a:t>H1 can tell H2 to not send it any more packets</a:t>
            </a:r>
          </a:p>
          <a:p>
            <a:pPr lvl="1"/>
            <a:r>
              <a:rPr lang="en-US" dirty="0" smtClean="0"/>
              <a:t>Request is processed by the NIC</a:t>
            </a:r>
          </a:p>
          <a:p>
            <a:pPr lvl="1"/>
            <a:r>
              <a:rPr lang="en-US" dirty="0" smtClean="0"/>
              <a:t>Compromised OS can’t prevent enforcement</a:t>
            </a:r>
          </a:p>
          <a:p>
            <a:pPr lvl="1"/>
            <a:endParaRPr lang="en-US" dirty="0"/>
          </a:p>
          <a:p>
            <a:r>
              <a:rPr lang="en-US" dirty="0" smtClean="0"/>
              <a:t>SOPs can be verified</a:t>
            </a:r>
          </a:p>
          <a:p>
            <a:pPr lvl="1"/>
            <a:r>
              <a:rPr lang="en-US" dirty="0" smtClean="0"/>
              <a:t>H1 can prove it sent the packet</a:t>
            </a:r>
          </a:p>
          <a:p>
            <a:pPr lvl="1"/>
            <a:r>
              <a:rPr lang="en-US" dirty="0" smtClean="0"/>
              <a:t>And can prove it has a packet from H2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44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Datacenter Networks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8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SOPs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First-hop routers verify host addresses</a:t>
            </a:r>
          </a:p>
          <a:p>
            <a:pPr lvl="1"/>
            <a:r>
              <a:rPr lang="en-US" dirty="0" smtClean="0"/>
              <a:t>No spoofing possible</a:t>
            </a:r>
          </a:p>
          <a:p>
            <a:pPr lvl="1"/>
            <a:endParaRPr lang="en-US" dirty="0"/>
          </a:p>
          <a:p>
            <a:r>
              <a:rPr lang="en-US" dirty="0" smtClean="0"/>
              <a:t>When host receives unwanted packet, it sends SOP</a:t>
            </a:r>
          </a:p>
          <a:p>
            <a:pPr lvl="1"/>
            <a:r>
              <a:rPr lang="en-US" dirty="0" smtClean="0"/>
              <a:t>Includes portion of unwanted packet</a:t>
            </a:r>
          </a:p>
          <a:p>
            <a:pPr lvl="1"/>
            <a:r>
              <a:rPr lang="en-US" dirty="0" smtClean="0"/>
              <a:t>Signs payload</a:t>
            </a:r>
          </a:p>
          <a:p>
            <a:pPr lvl="1"/>
            <a:endParaRPr lang="en-US" dirty="0"/>
          </a:p>
          <a:p>
            <a:r>
              <a:rPr lang="en-US" dirty="0" smtClean="0"/>
              <a:t>Receiving NIC can verify:</a:t>
            </a:r>
          </a:p>
          <a:p>
            <a:pPr lvl="1"/>
            <a:r>
              <a:rPr lang="en-US" dirty="0" smtClean="0"/>
              <a:t>That it sent an unwanted packet</a:t>
            </a:r>
          </a:p>
          <a:p>
            <a:pPr lvl="1"/>
            <a:r>
              <a:rPr lang="en-US" dirty="0" smtClean="0"/>
              <a:t>That the SOP is from the recipient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service model is not just:</a:t>
            </a:r>
          </a:p>
          <a:p>
            <a:pPr lvl="1"/>
            <a:r>
              <a:rPr lang="en-US" dirty="0" smtClean="0"/>
              <a:t>Anyone can send a packet to anyone</a:t>
            </a:r>
          </a:p>
          <a:p>
            <a:pPr lvl="1"/>
            <a:endParaRPr lang="en-US" dirty="0"/>
          </a:p>
          <a:p>
            <a:r>
              <a:rPr lang="en-US" dirty="0" smtClean="0"/>
              <a:t>It is now:</a:t>
            </a:r>
          </a:p>
          <a:p>
            <a:pPr lvl="1"/>
            <a:r>
              <a:rPr lang="en-US" dirty="0" smtClean="0"/>
              <a:t>Anyone can send a packet to anyone, unless the recipient expressly asks to not receive packets from sender</a:t>
            </a:r>
          </a:p>
          <a:p>
            <a:pPr lvl="1"/>
            <a:endParaRPr lang="en-US" dirty="0"/>
          </a:p>
          <a:p>
            <a:r>
              <a:rPr lang="en-US" dirty="0" smtClean="0"/>
              <a:t>Enabled through use of self-certifying addresses</a:t>
            </a:r>
          </a:p>
          <a:p>
            <a:endParaRPr lang="en-US" dirty="0"/>
          </a:p>
          <a:p>
            <a:r>
              <a:rPr lang="en-US" dirty="0" smtClean="0"/>
              <a:t>Cleaner than “capability-based” designs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2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would address these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Step#1: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Change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naming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Provide basis for authentication without certificates</a:t>
            </a:r>
          </a:p>
          <a:p>
            <a:pPr lvl="6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Step#2: Change basic addressing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Integrate domains into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architecture</a:t>
            </a:r>
          </a:p>
          <a:p>
            <a:pPr lvl="5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Step #3: Change how we </a:t>
            </a:r>
            <a:r>
              <a:rPr lang="en-US" i="1" u="sng" dirty="0" smtClean="0"/>
              <a:t>build</a:t>
            </a:r>
            <a:r>
              <a:rPr lang="en-US" dirty="0" smtClean="0"/>
              <a:t> networks</a:t>
            </a:r>
          </a:p>
          <a:p>
            <a:pPr lvl="1"/>
            <a:r>
              <a:rPr lang="en-US" dirty="0" smtClean="0"/>
              <a:t>Making </a:t>
            </a:r>
            <a:r>
              <a:rPr lang="en-US" dirty="0" err="1" smtClean="0"/>
              <a:t>middleboxes</a:t>
            </a:r>
            <a:r>
              <a:rPr lang="en-US" dirty="0" smtClean="0"/>
              <a:t> part of the architecture</a:t>
            </a:r>
          </a:p>
          <a:p>
            <a:pPr lvl="1"/>
            <a:r>
              <a:rPr lang="en-US" dirty="0" smtClean="0"/>
              <a:t>Enable domains to support new protocols</a:t>
            </a:r>
          </a:p>
          <a:p>
            <a:pPr lvl="8"/>
            <a:endParaRPr lang="en-US" dirty="0"/>
          </a:p>
          <a:p>
            <a:r>
              <a:rPr lang="en-US" dirty="0" smtClean="0"/>
              <a:t>Step #4: Solve the evolution problem</a:t>
            </a:r>
          </a:p>
          <a:p>
            <a:pPr lvl="1"/>
            <a:r>
              <a:rPr lang="en-US" dirty="0" smtClean="0"/>
              <a:t>Identify and avoid the barriers to evolution</a:t>
            </a:r>
          </a:p>
          <a:p>
            <a:pPr lvl="1"/>
            <a:r>
              <a:rPr lang="en-US" dirty="0" smtClean="0"/>
              <a:t>And let history decide what’s the right interface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4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Infrastructure: Take 2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0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Network (Domain)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ingredients:</a:t>
            </a:r>
          </a:p>
          <a:p>
            <a:pPr lvl="1"/>
            <a:r>
              <a:rPr lang="en-US" dirty="0" smtClean="0"/>
              <a:t>HW switches/routers</a:t>
            </a:r>
          </a:p>
          <a:p>
            <a:pPr lvl="1"/>
            <a:r>
              <a:rPr lang="en-US" dirty="0" smtClean="0"/>
              <a:t>HW </a:t>
            </a:r>
            <a:r>
              <a:rPr lang="en-US" dirty="0" err="1" smtClean="0"/>
              <a:t>middleboxes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Only supports protocols designed into boxes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To deploy new </a:t>
            </a:r>
            <a:r>
              <a:rPr lang="en-US" dirty="0" err="1" smtClean="0"/>
              <a:t>middleboxes</a:t>
            </a:r>
            <a:r>
              <a:rPr lang="en-US" dirty="0" smtClean="0"/>
              <a:t>, must insert new HW</a:t>
            </a:r>
          </a:p>
          <a:p>
            <a:pPr lvl="1"/>
            <a:r>
              <a:rPr lang="en-US" dirty="0" smtClean="0"/>
              <a:t>CAPEX</a:t>
            </a:r>
          </a:p>
          <a:p>
            <a:pPr lvl="1"/>
            <a:r>
              <a:rPr lang="en-US" dirty="0" smtClean="0"/>
              <a:t>OPEX</a:t>
            </a:r>
          </a:p>
          <a:p>
            <a:pPr lvl="1"/>
            <a:endParaRPr lang="en-US" dirty="0"/>
          </a:p>
          <a:p>
            <a:r>
              <a:rPr lang="en-US" b="1" i="1" dirty="0" smtClean="0"/>
              <a:t>Inflexible in both placement and protocols!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1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Approach: HW Core, SW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Build domain core with traditional HW</a:t>
            </a:r>
          </a:p>
          <a:p>
            <a:pPr lvl="1"/>
            <a:r>
              <a:rPr lang="en-US" dirty="0" smtClean="0"/>
              <a:t>Handles forwarding (unicast, </a:t>
            </a:r>
            <a:r>
              <a:rPr lang="en-US" dirty="0" err="1" smtClean="0"/>
              <a:t>anycast</a:t>
            </a:r>
            <a:r>
              <a:rPr lang="en-US" dirty="0" smtClean="0"/>
              <a:t>, multicast) and TE</a:t>
            </a:r>
          </a:p>
          <a:p>
            <a:pPr lvl="1"/>
            <a:endParaRPr lang="en-US" dirty="0"/>
          </a:p>
          <a:p>
            <a:r>
              <a:rPr lang="en-US" dirty="0" smtClean="0"/>
              <a:t>Build domain edge with SW (x86), handling all else:</a:t>
            </a:r>
          </a:p>
          <a:p>
            <a:pPr lvl="1"/>
            <a:r>
              <a:rPr lang="en-US" dirty="0" smtClean="0"/>
              <a:t>Isolation, access control, virtualization, 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Middleboxes</a:t>
            </a:r>
          </a:p>
          <a:p>
            <a:pPr lvl="1"/>
            <a:r>
              <a:rPr lang="is-IS" dirty="0" smtClean="0"/>
              <a:t>Use NFV-like approach to build</a:t>
            </a:r>
            <a:endParaRPr lang="is-IS" dirty="0" smtClean="0"/>
          </a:p>
          <a:p>
            <a:pPr lvl="1"/>
            <a:endParaRPr lang="is-IS" dirty="0" smtClean="0"/>
          </a:p>
          <a:p>
            <a:r>
              <a:rPr lang="is-IS" dirty="0" smtClean="0"/>
              <a:t>Domain has edge clusters and switched core:</a:t>
            </a:r>
          </a:p>
          <a:p>
            <a:pPr lvl="1"/>
            <a:r>
              <a:rPr lang="is-IS" dirty="0" smtClean="0"/>
              <a:t>Clusters at edge run middleboxes in VMs (or equivalent)</a:t>
            </a:r>
          </a:p>
          <a:p>
            <a:pPr lvl="1"/>
            <a:r>
              <a:rPr lang="is-IS" dirty="0" smtClean="0"/>
              <a:t>Core is based on HW switches/routers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3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Middleboxes</a:t>
            </a:r>
            <a:r>
              <a:rPr lang="en-US" dirty="0" smtClean="0"/>
              <a:t>: just spin up a VM</a:t>
            </a:r>
          </a:p>
          <a:p>
            <a:endParaRPr lang="en-US" dirty="0"/>
          </a:p>
          <a:p>
            <a:r>
              <a:rPr lang="en-US" dirty="0" smtClean="0"/>
              <a:t>Protocols:</a:t>
            </a:r>
          </a:p>
          <a:p>
            <a:pPr lvl="1"/>
            <a:r>
              <a:rPr lang="en-US" dirty="0" smtClean="0"/>
              <a:t>Support all internetwork (L3) protocols at edge</a:t>
            </a:r>
          </a:p>
          <a:p>
            <a:pPr lvl="1"/>
            <a:r>
              <a:rPr lang="en-US" dirty="0" smtClean="0"/>
              <a:t>Use an </a:t>
            </a:r>
            <a:r>
              <a:rPr lang="en-US" dirty="0" smtClean="0"/>
              <a:t>L2-like </a:t>
            </a:r>
            <a:r>
              <a:rPr lang="en-US" dirty="0" smtClean="0"/>
              <a:t>protocol for all internal forwarding</a:t>
            </a:r>
          </a:p>
          <a:p>
            <a:pPr lvl="1"/>
            <a:endParaRPr lang="en-US" dirty="0"/>
          </a:p>
          <a:p>
            <a:r>
              <a:rPr lang="en-US" dirty="0" smtClean="0"/>
              <a:t>Supporting new L3 protocols via edge SW</a:t>
            </a:r>
          </a:p>
          <a:p>
            <a:pPr lvl="1"/>
            <a:r>
              <a:rPr lang="en-US" dirty="0" smtClean="0"/>
              <a:t>No internal changes needed!</a:t>
            </a:r>
          </a:p>
          <a:p>
            <a:pPr lvl="1"/>
            <a:r>
              <a:rPr lang="en-US" dirty="0" smtClean="0"/>
              <a:t>But do need changes to hosts (later in lecture)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96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Build domains the way we build </a:t>
            </a:r>
            <a:r>
              <a:rPr lang="en-US" dirty="0" smtClean="0"/>
              <a:t>networks (subnets):</a:t>
            </a:r>
            <a:endParaRPr lang="en-US" dirty="0" smtClean="0"/>
          </a:p>
          <a:p>
            <a:pPr lvl="1"/>
            <a:r>
              <a:rPr lang="en-US" dirty="0" smtClean="0"/>
              <a:t>External protocol is internetwork protocol</a:t>
            </a:r>
          </a:p>
          <a:p>
            <a:pPr lvl="1"/>
            <a:r>
              <a:rPr lang="en-US" dirty="0" smtClean="0"/>
              <a:t>Internal protocol is “private” protocol</a:t>
            </a:r>
          </a:p>
          <a:p>
            <a:pPr lvl="2"/>
            <a:r>
              <a:rPr lang="en-US" dirty="0" smtClean="0"/>
              <a:t>Could be IP, or IPv6, or whatever</a:t>
            </a:r>
          </a:p>
          <a:p>
            <a:pPr lvl="2"/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exposed internal addresses besides hosts H</a:t>
            </a:r>
          </a:p>
          <a:p>
            <a:pPr lvl="1"/>
            <a:r>
              <a:rPr lang="en-US" dirty="0" smtClean="0"/>
              <a:t>Host addresses H are location-independent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Domains have great:</a:t>
            </a:r>
          </a:p>
          <a:p>
            <a:pPr lvl="1"/>
            <a:r>
              <a:rPr lang="en-US" b="1" dirty="0" smtClean="0"/>
              <a:t>Flexibility</a:t>
            </a:r>
            <a:r>
              <a:rPr lang="en-US" dirty="0" smtClean="0"/>
              <a:t>: can implement new protocols/</a:t>
            </a:r>
            <a:r>
              <a:rPr lang="en-US" dirty="0" err="1" smtClean="0"/>
              <a:t>mboxes</a:t>
            </a:r>
            <a:r>
              <a:rPr lang="en-US" dirty="0" smtClean="0"/>
              <a:t> in SW</a:t>
            </a:r>
          </a:p>
          <a:p>
            <a:pPr lvl="1"/>
            <a:r>
              <a:rPr lang="en-US" b="1" dirty="0" smtClean="0"/>
              <a:t>Autonomy</a:t>
            </a:r>
            <a:r>
              <a:rPr lang="en-US" dirty="0" smtClean="0"/>
              <a:t>: can implement whatever they want internally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6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vs</a:t>
            </a:r>
            <a:r>
              <a:rPr lang="en-US" dirty="0" smtClean="0"/>
              <a:t>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87925"/>
          </a:xfrm>
        </p:spPr>
        <p:txBody>
          <a:bodyPr/>
          <a:lstStyle/>
          <a:p>
            <a:r>
              <a:rPr lang="en-US" dirty="0" smtClean="0"/>
              <a:t>We are not claiming that software forwarding is as fast or cost effective as hardware forwarding</a:t>
            </a:r>
          </a:p>
          <a:p>
            <a:pPr lvl="1"/>
            <a:r>
              <a:rPr lang="en-US" dirty="0" smtClean="0"/>
              <a:t>2 orders of magnitude difference, perhaps growing?</a:t>
            </a:r>
          </a:p>
          <a:p>
            <a:pPr lvl="8"/>
            <a:endParaRPr lang="en-US" dirty="0"/>
          </a:p>
          <a:p>
            <a:r>
              <a:rPr lang="en-US" dirty="0" smtClean="0"/>
              <a:t>We only claim that edge forwarding requirements can be met with software</a:t>
            </a:r>
          </a:p>
          <a:p>
            <a:pPr lvl="1"/>
            <a:r>
              <a:rPr lang="en-US" dirty="0" smtClean="0"/>
              <a:t>Estimates: large ISPs have ~10Tbps of edge bandwidth</a:t>
            </a:r>
          </a:p>
          <a:p>
            <a:pPr lvl="1"/>
            <a:r>
              <a:rPr lang="en-US" dirty="0" smtClean="0"/>
              <a:t>This entails $150,000 of infrastructure (for min-sized </a:t>
            </a:r>
            <a:r>
              <a:rPr lang="en-US" dirty="0" err="1" smtClean="0"/>
              <a:t>pkts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barely pays for a single mid-range router</a:t>
            </a:r>
          </a:p>
          <a:p>
            <a:pPr lvl="8"/>
            <a:endParaRPr lang="en-US" dirty="0"/>
          </a:p>
          <a:p>
            <a:r>
              <a:rPr lang="en-US" dirty="0" smtClean="0"/>
              <a:t>The HW </a:t>
            </a:r>
            <a:r>
              <a:rPr lang="en-US" dirty="0" err="1" smtClean="0"/>
              <a:t>vs</a:t>
            </a:r>
            <a:r>
              <a:rPr lang="en-US" dirty="0" smtClean="0"/>
              <a:t> SW debate isn’t over which is faster</a:t>
            </a:r>
          </a:p>
          <a:p>
            <a:pPr lvl="1"/>
            <a:r>
              <a:rPr lang="en-US" dirty="0" smtClean="0"/>
              <a:t>It is over whether HW is necessary at the edge</a:t>
            </a:r>
          </a:p>
          <a:p>
            <a:pPr lvl="1"/>
            <a:r>
              <a:rPr lang="en-US" dirty="0" smtClean="0"/>
              <a:t>And whether complex functionality is necessary in core</a:t>
            </a:r>
          </a:p>
        </p:txBody>
      </p:sp>
    </p:spTree>
    <p:extLst>
      <p:ext uri="{BB962C8B-B14F-4D97-AF65-F5344CB8AC3E}">
        <p14:creationId xmlns:p14="http://schemas.microsoft.com/office/powerpoint/2010/main" val="71777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New: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clustered into racks</a:t>
            </a:r>
          </a:p>
          <a:p>
            <a:pPr lvl="1"/>
            <a:r>
              <a:rPr lang="en-US" dirty="0" smtClean="0"/>
              <a:t>~40 servers per rack</a:t>
            </a:r>
          </a:p>
          <a:p>
            <a:endParaRPr lang="en-US" dirty="0" smtClean="0"/>
          </a:p>
          <a:p>
            <a:r>
              <a:rPr lang="en-US" dirty="0" smtClean="0"/>
              <a:t>Switches:</a:t>
            </a:r>
          </a:p>
          <a:p>
            <a:pPr lvl="1"/>
            <a:r>
              <a:rPr lang="en-US" dirty="0" smtClean="0"/>
              <a:t>Top-of-Rack</a:t>
            </a:r>
          </a:p>
          <a:p>
            <a:pPr lvl="1"/>
            <a:r>
              <a:rPr lang="en-US" dirty="0" smtClean="0"/>
              <a:t>Aggregation switches</a:t>
            </a:r>
          </a:p>
          <a:p>
            <a:endParaRPr lang="en-US" dirty="0" smtClean="0"/>
          </a:p>
          <a:p>
            <a:r>
              <a:rPr lang="en-US" b="1" dirty="0" smtClean="0"/>
              <a:t>Designed for full bisection bandwidth</a:t>
            </a:r>
          </a:p>
          <a:p>
            <a:pPr lvl="1"/>
            <a:r>
              <a:rPr lang="en-US" i="1" dirty="0" smtClean="0"/>
              <a:t>Nodes can </a:t>
            </a:r>
            <a:r>
              <a:rPr lang="en-US" i="1" dirty="0"/>
              <a:t>communicate at full speed with each </a:t>
            </a:r>
            <a:r>
              <a:rPr lang="en-US" i="1" dirty="0" smtClean="0"/>
              <a:t>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Note that most network functionality driven by SW</a:t>
            </a:r>
          </a:p>
          <a:p>
            <a:pPr lvl="5"/>
            <a:endParaRPr lang="en-US" dirty="0"/>
          </a:p>
          <a:p>
            <a:r>
              <a:rPr lang="en-US" dirty="0" smtClean="0"/>
              <a:t>SW comes in several kinds:</a:t>
            </a:r>
          </a:p>
          <a:p>
            <a:pPr lvl="1"/>
            <a:r>
              <a:rPr lang="en-US" dirty="0" err="1" smtClean="0"/>
              <a:t>Mbox</a:t>
            </a:r>
            <a:r>
              <a:rPr lang="en-US" dirty="0" smtClean="0"/>
              <a:t> code (at edge)</a:t>
            </a:r>
          </a:p>
          <a:p>
            <a:pPr lvl="1"/>
            <a:r>
              <a:rPr lang="en-US" dirty="0" smtClean="0"/>
              <a:t>SDN controller code (managing domain)</a:t>
            </a:r>
          </a:p>
          <a:p>
            <a:pPr lvl="1"/>
            <a:r>
              <a:rPr lang="en-US" dirty="0" smtClean="0"/>
              <a:t>Other packet processing at edge (new protocols)</a:t>
            </a:r>
          </a:p>
          <a:p>
            <a:pPr lvl="4"/>
            <a:endParaRPr lang="en-US" dirty="0"/>
          </a:p>
          <a:p>
            <a:r>
              <a:rPr lang="en-US" dirty="0" smtClean="0"/>
              <a:t>None of it is tied to particular boxes</a:t>
            </a:r>
          </a:p>
          <a:p>
            <a:pPr lvl="4"/>
            <a:endParaRPr lang="en-US" dirty="0"/>
          </a:p>
          <a:p>
            <a:r>
              <a:rPr lang="en-US" dirty="0" smtClean="0"/>
              <a:t>Network functionality will move at the speed of SW!</a:t>
            </a:r>
          </a:p>
          <a:p>
            <a:pPr lvl="1"/>
            <a:r>
              <a:rPr lang="en-US" dirty="0" smtClean="0"/>
              <a:t>Biggest change in networking since the Internet!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82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4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would address these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Step#1: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Change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naming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Provide basis for authentication without certificates</a:t>
            </a:r>
          </a:p>
          <a:p>
            <a:pPr lvl="6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Step#2: Change basic addressing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Integrate domains into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architecture</a:t>
            </a:r>
          </a:p>
          <a:p>
            <a:pPr lvl="5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Step #3: Change how we </a:t>
            </a:r>
            <a:r>
              <a:rPr lang="en-US" i="1" u="sng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build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networks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Making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middleboxes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part of the architecture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Enable domains to support new protocols</a:t>
            </a:r>
          </a:p>
          <a:p>
            <a:pPr lvl="8"/>
            <a:endParaRPr lang="en-US" dirty="0"/>
          </a:p>
          <a:p>
            <a:r>
              <a:rPr lang="en-US" dirty="0" smtClean="0"/>
              <a:t>Step #4: Solve the evolution problem</a:t>
            </a:r>
          </a:p>
          <a:p>
            <a:pPr lvl="1"/>
            <a:r>
              <a:rPr lang="en-US" dirty="0" smtClean="0"/>
              <a:t>Identify and avoid the barriers to evolution</a:t>
            </a:r>
          </a:p>
          <a:p>
            <a:pPr lvl="1"/>
            <a:r>
              <a:rPr lang="en-US" dirty="0" smtClean="0"/>
              <a:t>And let history decide what’s the right interface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Evolution: Take 1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0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Changing the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the architecture without “flag day” requires coexistence of architectures</a:t>
            </a:r>
          </a:p>
          <a:p>
            <a:endParaRPr lang="en-US" dirty="0"/>
          </a:p>
          <a:p>
            <a:r>
              <a:rPr lang="en-US" dirty="0" smtClean="0"/>
              <a:t>Coexistence of new architectures is necessary and sufficient for evolution, so we focus on this</a:t>
            </a:r>
          </a:p>
          <a:p>
            <a:endParaRPr lang="en-US" dirty="0"/>
          </a:p>
          <a:p>
            <a:r>
              <a:rPr lang="en-US" dirty="0" smtClean="0"/>
              <a:t>What would it take for multiple architectures to coexist?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40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Needed for Coexisting </a:t>
            </a:r>
            <a:r>
              <a:rPr lang="en-US" dirty="0" err="1" smtClean="0"/>
              <a:t>Archs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indicate which architecture you are using</a:t>
            </a:r>
          </a:p>
          <a:p>
            <a:pPr lvl="1"/>
            <a:r>
              <a:rPr lang="en-US" dirty="0" smtClean="0"/>
              <a:t>And retain backwards compatibility for those unaware of new architecture.</a:t>
            </a:r>
          </a:p>
          <a:p>
            <a:pPr lvl="1"/>
            <a:r>
              <a:rPr lang="en-US" dirty="0" smtClean="0"/>
              <a:t>This is called </a:t>
            </a:r>
            <a:r>
              <a:rPr lang="en-US" b="1" dirty="0" smtClean="0"/>
              <a:t>extensibility</a:t>
            </a:r>
            <a:endParaRPr lang="is-IS" b="1" dirty="0" smtClean="0"/>
          </a:p>
          <a:p>
            <a:pPr lvl="1"/>
            <a:endParaRPr lang="is-IS" dirty="0"/>
          </a:p>
          <a:p>
            <a:r>
              <a:rPr lang="is-IS" dirty="0" smtClean="0"/>
              <a:t>There are some parts of the architecture that change very slowly (if at all)</a:t>
            </a:r>
          </a:p>
          <a:p>
            <a:pPr lvl="1"/>
            <a:r>
              <a:rPr lang="is-IS" dirty="0" smtClean="0"/>
              <a:t>Must shield them from architectural change, while allowing them to benefit from their existence</a:t>
            </a:r>
          </a:p>
          <a:p>
            <a:pPr lvl="1"/>
            <a:r>
              <a:rPr lang="is-IS" dirty="0" smtClean="0"/>
              <a:t>This is called </a:t>
            </a:r>
            <a:r>
              <a:rPr lang="is-IS" b="1" dirty="0" smtClean="0"/>
              <a:t>modularity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1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Change, What Can’t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Can change relatively easily:</a:t>
            </a:r>
            <a:endParaRPr lang="en-US" dirty="0" smtClean="0"/>
          </a:p>
          <a:p>
            <a:pPr lvl="1"/>
            <a:r>
              <a:rPr lang="en-US" dirty="0" smtClean="0"/>
              <a:t>Host OS, router software support, new applications</a:t>
            </a:r>
          </a:p>
          <a:p>
            <a:pPr lvl="2"/>
            <a:endParaRPr lang="en-US" dirty="0"/>
          </a:p>
          <a:p>
            <a:r>
              <a:rPr lang="en-US" dirty="0" smtClean="0"/>
              <a:t>Difficult but possible to change:</a:t>
            </a:r>
            <a:endParaRPr lang="en-US" dirty="0" smtClean="0"/>
          </a:p>
          <a:p>
            <a:pPr lvl="1"/>
            <a:r>
              <a:rPr lang="en-US" dirty="0" smtClean="0"/>
              <a:t>Deployment of new architectures in domain</a:t>
            </a:r>
            <a:endParaRPr lang="en-US" dirty="0" smtClean="0"/>
          </a:p>
          <a:p>
            <a:pPr lvl="1"/>
            <a:r>
              <a:rPr lang="en-US" b="1" i="1" dirty="0" smtClean="0"/>
              <a:t>But much easier with new domain design….</a:t>
            </a:r>
          </a:p>
          <a:p>
            <a:pPr lvl="2"/>
            <a:endParaRPr lang="en-US" dirty="0" smtClean="0"/>
          </a:p>
          <a:p>
            <a:r>
              <a:rPr lang="en-US" i="1" dirty="0"/>
              <a:t>E</a:t>
            </a:r>
            <a:r>
              <a:rPr lang="en-US" i="1" dirty="0" smtClean="0"/>
              <a:t>xtremely</a:t>
            </a:r>
            <a:r>
              <a:rPr lang="en-US" dirty="0" smtClean="0"/>
              <a:t> hard to change: </a:t>
            </a:r>
            <a:r>
              <a:rPr lang="en-US" dirty="0" smtClean="0"/>
              <a:t>(architectural “anchors”)</a:t>
            </a:r>
          </a:p>
          <a:p>
            <a:pPr lvl="1"/>
            <a:r>
              <a:rPr lang="en-US" dirty="0" smtClean="0"/>
              <a:t>“Legacy” applications</a:t>
            </a:r>
          </a:p>
          <a:p>
            <a:pPr lvl="1"/>
            <a:r>
              <a:rPr lang="en-US" dirty="0" smtClean="0"/>
              <a:t>Anything the involves u</a:t>
            </a:r>
            <a:r>
              <a:rPr lang="en-US" dirty="0" smtClean="0"/>
              <a:t>niversal </a:t>
            </a:r>
            <a:r>
              <a:rPr lang="en-US" dirty="0" smtClean="0"/>
              <a:t>agreement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e.g., </a:t>
            </a:r>
            <a:r>
              <a:rPr lang="en-US" dirty="0" smtClean="0"/>
              <a:t>like current agreement on IP as narrow waist)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9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737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cannot evolve if you have to:</a:t>
            </a:r>
          </a:p>
          <a:p>
            <a:pPr lvl="1"/>
            <a:r>
              <a:rPr lang="en-US" dirty="0"/>
              <a:t>Change </a:t>
            </a:r>
            <a:r>
              <a:rPr lang="en-US" dirty="0" smtClean="0"/>
              <a:t>legacy applications</a:t>
            </a:r>
            <a:endParaRPr lang="en-US" dirty="0"/>
          </a:p>
          <a:p>
            <a:pPr lvl="1"/>
            <a:r>
              <a:rPr lang="en-US" dirty="0"/>
              <a:t>Get all domains to change over simultaneously</a:t>
            </a:r>
          </a:p>
          <a:p>
            <a:endParaRPr lang="en-US" dirty="0"/>
          </a:p>
          <a:p>
            <a:r>
              <a:rPr lang="en-US" b="1" dirty="0" smtClean="0"/>
              <a:t>Can </a:t>
            </a:r>
            <a:r>
              <a:rPr lang="en-US" b="1" dirty="0" smtClean="0"/>
              <a:t>we evolve without changing the “anchors”?</a:t>
            </a:r>
          </a:p>
          <a:p>
            <a:endParaRPr lang="en-US" b="1" dirty="0" smtClean="0"/>
          </a:p>
          <a:p>
            <a:r>
              <a:rPr lang="en-US" dirty="0" smtClean="0"/>
              <a:t>This is key distinction between feasible and </a:t>
            </a:r>
            <a:r>
              <a:rPr lang="en-US" dirty="0" smtClean="0"/>
              <a:t>infeasible</a:t>
            </a:r>
            <a:endParaRPr lang="en-US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0248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Current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Internet architecture typically described in layers</a:t>
            </a:r>
          </a:p>
          <a:p>
            <a:endParaRPr lang="en-US" dirty="0"/>
          </a:p>
          <a:p>
            <a:r>
              <a:rPr lang="en-US" dirty="0" smtClean="0"/>
              <a:t>But that picture ignores the “structure” of the Internet</a:t>
            </a:r>
          </a:p>
          <a:p>
            <a:endParaRPr lang="en-US" dirty="0"/>
          </a:p>
          <a:p>
            <a:r>
              <a:rPr lang="en-US" dirty="0" smtClean="0"/>
              <a:t>Can look at the Internet a different way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131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1828800" y="4419600"/>
            <a:ext cx="5486400" cy="46196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Domain</a:t>
            </a: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3048000" y="1295400"/>
            <a:ext cx="2895600" cy="369332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2438400" y="2814637"/>
            <a:ext cx="3962400" cy="46196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Network Stack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4114800" y="3884612"/>
            <a:ext cx="762000" cy="158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46087" name="TextBox 8"/>
          <p:cNvSpPr txBox="1">
            <a:spLocks noChangeArrowheads="1"/>
          </p:cNvSpPr>
          <p:nvPr/>
        </p:nvSpPr>
        <p:spPr bwMode="auto">
          <a:xfrm>
            <a:off x="990600" y="5786437"/>
            <a:ext cx="7162800" cy="369332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Rest of </a:t>
            </a:r>
            <a:r>
              <a:rPr lang="en-US" dirty="0" smtClean="0"/>
              <a:t>Internet (via BGP)</a:t>
            </a:r>
            <a:endParaRPr lang="en-US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181600" y="3695700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-76200" y="122238"/>
            <a:ext cx="9296400" cy="868362"/>
          </a:xfrm>
        </p:spPr>
        <p:txBody>
          <a:bodyPr/>
          <a:lstStyle/>
          <a:p>
            <a:r>
              <a:rPr lang="en-US" dirty="0" smtClean="0"/>
              <a:t>A New Way of Looking at Architecture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48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276" y="915023"/>
            <a:ext cx="9022668" cy="5224813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E.g., “Fat Tree” Topology </a:t>
            </a:r>
            <a:r>
              <a:rPr lang="en-US" sz="3200" dirty="0" smtClean="0">
                <a:latin typeface="Calibri" charset="0"/>
                <a:ea typeface="ＭＳ Ｐゴシック" charset="0"/>
                <a:cs typeface="ＭＳ Ｐゴシック" charset="0"/>
              </a:rPr>
              <a:t>[Sigcomm’08]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Interfaces/Interactions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API (</a:t>
            </a:r>
            <a:r>
              <a:rPr lang="en-US" dirty="0" err="1" smtClean="0"/>
              <a:t>NetAPI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 application invokes network stack</a:t>
            </a:r>
          </a:p>
          <a:p>
            <a:pPr lvl="1"/>
            <a:r>
              <a:rPr lang="en-US" i="1" dirty="0" smtClean="0"/>
              <a:t>Legacy applications are one anchor</a:t>
            </a:r>
          </a:p>
          <a:p>
            <a:pPr lvl="1"/>
            <a:endParaRPr lang="en-US" dirty="0"/>
          </a:p>
          <a:p>
            <a:r>
              <a:rPr lang="en-US" dirty="0" err="1" smtClean="0"/>
              <a:t>Interdomain</a:t>
            </a:r>
            <a:r>
              <a:rPr lang="en-US" dirty="0" smtClean="0"/>
              <a:t> protocol (or service model)</a:t>
            </a:r>
          </a:p>
          <a:p>
            <a:pPr lvl="1"/>
            <a:r>
              <a:rPr lang="en-US" dirty="0" smtClean="0"/>
              <a:t>How domain interacts with other domains</a:t>
            </a:r>
          </a:p>
          <a:p>
            <a:pPr lvl="1"/>
            <a:r>
              <a:rPr lang="en-US" i="1" dirty="0" smtClean="0"/>
              <a:t>Universal agreement on </a:t>
            </a:r>
            <a:r>
              <a:rPr lang="en-US" i="1" dirty="0" err="1" smtClean="0"/>
              <a:t>interdomain</a:t>
            </a:r>
            <a:r>
              <a:rPr lang="en-US" i="1" dirty="0" smtClean="0"/>
              <a:t> the other anchor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82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1828800" y="4419600"/>
            <a:ext cx="5486400" cy="46196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Domain</a:t>
            </a: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3048000" y="1295400"/>
            <a:ext cx="2895600" cy="369332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2438400" y="2814637"/>
            <a:ext cx="3962400" cy="46196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Network Stack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4114800" y="3884612"/>
            <a:ext cx="762000" cy="158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0" name="Up Arrow 29"/>
          <p:cNvSpPr/>
          <p:nvPr/>
        </p:nvSpPr>
        <p:spPr bwMode="auto">
          <a:xfrm>
            <a:off x="4267200" y="1306576"/>
            <a:ext cx="484632" cy="257962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46087" name="TextBox 8"/>
          <p:cNvSpPr txBox="1">
            <a:spLocks noChangeArrowheads="1"/>
          </p:cNvSpPr>
          <p:nvPr/>
        </p:nvSpPr>
        <p:spPr bwMode="auto">
          <a:xfrm>
            <a:off x="990600" y="5786437"/>
            <a:ext cx="7162800" cy="369332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Rest of </a:t>
            </a:r>
            <a:r>
              <a:rPr lang="en-US" dirty="0" smtClean="0"/>
              <a:t>Internet (via BGP)</a:t>
            </a:r>
            <a:endParaRPr lang="en-US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181600" y="3695700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pic>
        <p:nvPicPr>
          <p:cNvPr id="46093" name="Content Placeholder 13" descr="anchor_john_olsen_02.jpg"/>
          <p:cNvPicPr>
            <a:picLocks noChangeAspect="1"/>
          </p:cNvPicPr>
          <p:nvPr/>
        </p:nvPicPr>
        <p:blipFill>
          <a:blip r:embed="rId4">
            <a:alphaModFix/>
          </a:blip>
          <a:srcRect l="-55048" r="-55048"/>
          <a:stretch>
            <a:fillRect/>
          </a:stretch>
        </p:blipFill>
        <p:spPr bwMode="auto">
          <a:xfrm>
            <a:off x="4038600" y="800100"/>
            <a:ext cx="968920" cy="493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4" name="Content Placeholder 13" descr="anchor_john_olsen_02.jpg"/>
          <p:cNvPicPr>
            <a:picLocks noChangeAspect="1"/>
          </p:cNvPicPr>
          <p:nvPr/>
        </p:nvPicPr>
        <p:blipFill>
          <a:blip r:embed="rId4"/>
          <a:srcRect l="-55048" r="-55048"/>
          <a:stretch>
            <a:fillRect/>
          </a:stretch>
        </p:blipFill>
        <p:spPr bwMode="auto">
          <a:xfrm>
            <a:off x="4038600" y="6148324"/>
            <a:ext cx="968920" cy="493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-228600" y="122238"/>
            <a:ext cx="9601200" cy="639762"/>
          </a:xfrm>
        </p:spPr>
        <p:txBody>
          <a:bodyPr/>
          <a:lstStyle/>
          <a:p>
            <a:r>
              <a:rPr lang="en-US" smtClean="0"/>
              <a:t>Rigidity </a:t>
            </a:r>
            <a:r>
              <a:rPr lang="en-US" dirty="0" smtClean="0"/>
              <a:t>of Current Architecture 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 bwMode="auto">
          <a:xfrm>
            <a:off x="4267200" y="3886200"/>
            <a:ext cx="484632" cy="22621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2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2" grpId="0"/>
      <p:bldP spid="3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(old) apps are aware of IP</a:t>
            </a:r>
          </a:p>
          <a:p>
            <a:endParaRPr lang="en-US" dirty="0"/>
          </a:p>
          <a:p>
            <a:r>
              <a:rPr lang="en-US" dirty="0" smtClean="0"/>
              <a:t>IP is also how you interact with other domains</a:t>
            </a:r>
          </a:p>
          <a:p>
            <a:pPr lvl="1"/>
            <a:r>
              <a:rPr lang="en-US" dirty="0" smtClean="0"/>
              <a:t>Basis of </a:t>
            </a: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</a:p>
          <a:p>
            <a:pPr lvl="1"/>
            <a:endParaRPr lang="en-US" dirty="0"/>
          </a:p>
          <a:p>
            <a:r>
              <a:rPr lang="en-US" dirty="0" smtClean="0"/>
              <a:t>Neither of these are relevant to IP’s original goal, routing between subnetworks.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1828800" y="4419600"/>
            <a:ext cx="5486400" cy="46196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Domain</a:t>
            </a: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3048000" y="1295400"/>
            <a:ext cx="2895600" cy="369332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2438400" y="2814637"/>
            <a:ext cx="3962400" cy="46196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Network Stack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4114800" y="3884612"/>
            <a:ext cx="762000" cy="158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0" name="Up Arrow 29"/>
          <p:cNvSpPr/>
          <p:nvPr/>
        </p:nvSpPr>
        <p:spPr bwMode="auto">
          <a:xfrm>
            <a:off x="4267200" y="1306576"/>
            <a:ext cx="484632" cy="257962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46087" name="TextBox 8"/>
          <p:cNvSpPr txBox="1">
            <a:spLocks noChangeArrowheads="1"/>
          </p:cNvSpPr>
          <p:nvPr/>
        </p:nvSpPr>
        <p:spPr bwMode="auto">
          <a:xfrm>
            <a:off x="990600" y="5786437"/>
            <a:ext cx="7162800" cy="369332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Rest of </a:t>
            </a:r>
            <a:r>
              <a:rPr lang="en-US" dirty="0" smtClean="0"/>
              <a:t>Internet (via BGP)</a:t>
            </a:r>
            <a:endParaRPr lang="en-US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181600" y="3695700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pic>
        <p:nvPicPr>
          <p:cNvPr id="46093" name="Content Placeholder 13" descr="anchor_john_olsen_02.jpg"/>
          <p:cNvPicPr>
            <a:picLocks noChangeAspect="1"/>
          </p:cNvPicPr>
          <p:nvPr/>
        </p:nvPicPr>
        <p:blipFill>
          <a:blip r:embed="rId4">
            <a:alphaModFix/>
          </a:blip>
          <a:srcRect l="-55048" r="-55048"/>
          <a:stretch>
            <a:fillRect/>
          </a:stretch>
        </p:blipFill>
        <p:spPr bwMode="auto">
          <a:xfrm>
            <a:off x="4038600" y="800100"/>
            <a:ext cx="968920" cy="493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4" name="Content Placeholder 13" descr="anchor_john_olsen_02.jpg"/>
          <p:cNvPicPr>
            <a:picLocks noChangeAspect="1"/>
          </p:cNvPicPr>
          <p:nvPr/>
        </p:nvPicPr>
        <p:blipFill>
          <a:blip r:embed="rId4"/>
          <a:srcRect l="-55048" r="-55048"/>
          <a:stretch>
            <a:fillRect/>
          </a:stretch>
        </p:blipFill>
        <p:spPr bwMode="auto">
          <a:xfrm>
            <a:off x="4038600" y="6148324"/>
            <a:ext cx="968920" cy="493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-228600" y="122238"/>
            <a:ext cx="9601200" cy="639762"/>
          </a:xfrm>
        </p:spPr>
        <p:txBody>
          <a:bodyPr/>
          <a:lstStyle/>
          <a:p>
            <a:r>
              <a:rPr lang="en-US" smtClean="0"/>
              <a:t>Rigidity </a:t>
            </a:r>
            <a:r>
              <a:rPr lang="en-US" dirty="0" smtClean="0"/>
              <a:t>of Current Architecture 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 bwMode="auto">
          <a:xfrm>
            <a:off x="4267200" y="3886200"/>
            <a:ext cx="484632" cy="22621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74588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urrent architecture is worst case for evolution, with IP embedded in both anchors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58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Design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737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Can </a:t>
            </a:r>
            <a:r>
              <a:rPr lang="en-US" b="1" dirty="0" smtClean="0"/>
              <a:t>we evolve without changing the “anchors</a:t>
            </a:r>
            <a:r>
              <a:rPr lang="en-US" b="1" dirty="0" smtClean="0"/>
              <a:t>”?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995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 Yes!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network API (</a:t>
            </a:r>
            <a:r>
              <a:rPr lang="en-US" dirty="0" err="1" smtClean="0"/>
              <a:t>netAPI</a:t>
            </a:r>
            <a:r>
              <a:rPr lang="en-US" dirty="0" smtClean="0"/>
              <a:t>)</a:t>
            </a:r>
          </a:p>
          <a:p>
            <a:pPr lvl="1"/>
            <a:r>
              <a:rPr lang="en-US" b="1" dirty="0"/>
              <a:t>Extensible</a:t>
            </a:r>
            <a:r>
              <a:rPr lang="en-US" dirty="0"/>
              <a:t> (allow apps/stacks to choose functionality)</a:t>
            </a:r>
          </a:p>
          <a:p>
            <a:pPr lvl="1"/>
            <a:r>
              <a:rPr lang="en-US" b="1" dirty="0" smtClean="0"/>
              <a:t>Modular</a:t>
            </a:r>
            <a:r>
              <a:rPr lang="en-US" dirty="0" smtClean="0"/>
              <a:t> (only expose necessary semantics)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Remove need for universal agreement on single </a:t>
            </a:r>
            <a:r>
              <a:rPr lang="en-US" dirty="0" err="1" smtClean="0"/>
              <a:t>interdomain</a:t>
            </a:r>
            <a:r>
              <a:rPr lang="en-US" dirty="0" smtClean="0"/>
              <a:t> service model, by making </a:t>
            </a:r>
            <a:r>
              <a:rPr lang="en-US" dirty="0" err="1" smtClean="0"/>
              <a:t>interdomain</a:t>
            </a:r>
            <a:r>
              <a:rPr lang="en-US" dirty="0" smtClean="0"/>
              <a:t> interface:</a:t>
            </a:r>
          </a:p>
          <a:p>
            <a:pPr lvl="1"/>
            <a:r>
              <a:rPr lang="en-US" b="1" dirty="0"/>
              <a:t>Extensible</a:t>
            </a:r>
            <a:r>
              <a:rPr lang="en-US" dirty="0"/>
              <a:t> (allow apps/stacks to choose functionality)</a:t>
            </a:r>
          </a:p>
          <a:p>
            <a:pPr lvl="1"/>
            <a:r>
              <a:rPr lang="en-US" b="1" dirty="0" smtClean="0"/>
              <a:t>Modular</a:t>
            </a:r>
            <a:r>
              <a:rPr lang="en-US" dirty="0" smtClean="0"/>
              <a:t> </a:t>
            </a:r>
            <a:r>
              <a:rPr lang="en-US" dirty="0"/>
              <a:t>(only expose necessary semantics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7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1828800" y="4419600"/>
            <a:ext cx="54864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Domain</a:t>
            </a: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3048000" y="1295400"/>
            <a:ext cx="2895600" cy="36933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2438400" y="2814637"/>
            <a:ext cx="39624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Network Stack</a:t>
            </a:r>
          </a:p>
        </p:txBody>
      </p:sp>
      <p:sp>
        <p:nvSpPr>
          <p:cNvPr id="46087" name="TextBox 8"/>
          <p:cNvSpPr txBox="1">
            <a:spLocks noChangeArrowheads="1"/>
          </p:cNvSpPr>
          <p:nvPr/>
        </p:nvSpPr>
        <p:spPr bwMode="auto">
          <a:xfrm>
            <a:off x="990600" y="5786437"/>
            <a:ext cx="7162800" cy="36933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Rest of </a:t>
            </a:r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46093" name="Content Placeholder 13" descr="anchor_john_olsen_02.jpg"/>
          <p:cNvPicPr>
            <a:picLocks noChangeAspect="1"/>
          </p:cNvPicPr>
          <p:nvPr/>
        </p:nvPicPr>
        <p:blipFill>
          <a:blip r:embed="rId4">
            <a:alphaModFix/>
          </a:blip>
          <a:srcRect l="-55048" r="-55048"/>
          <a:stretch>
            <a:fillRect/>
          </a:stretch>
        </p:blipFill>
        <p:spPr bwMode="auto">
          <a:xfrm>
            <a:off x="4038600" y="812800"/>
            <a:ext cx="968920" cy="493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4" name="Content Placeholder 13" descr="anchor_john_olsen_02.jpg"/>
          <p:cNvPicPr>
            <a:picLocks noChangeAspect="1"/>
          </p:cNvPicPr>
          <p:nvPr/>
        </p:nvPicPr>
        <p:blipFill>
          <a:blip r:embed="rId4"/>
          <a:srcRect l="-55048" r="-55048"/>
          <a:stretch>
            <a:fillRect/>
          </a:stretch>
        </p:blipFill>
        <p:spPr bwMode="auto">
          <a:xfrm>
            <a:off x="4038600" y="6148324"/>
            <a:ext cx="968920" cy="493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Internet</a:t>
            </a:r>
            <a:endParaRPr lang="en-US" dirty="0"/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3327400" y="1683266"/>
            <a:ext cx="24257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29300" y="5599666"/>
            <a:ext cx="101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 smtClean="0"/>
              <a:t>ISMs</a:t>
            </a:r>
            <a:endParaRPr lang="en-US" b="1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78500" y="1447800"/>
            <a:ext cx="1384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 err="1" smtClean="0"/>
              <a:t>netAPI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55700" y="3394372"/>
            <a:ext cx="6997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000"/>
                </a:solidFill>
              </a:rPr>
              <a:t>Network stack and domain have complete freedom to innovate</a:t>
            </a:r>
            <a:endParaRPr lang="en-US" sz="2800" b="1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H="1">
            <a:off x="3327400" y="5786437"/>
            <a:ext cx="243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93837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Network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Modular</a:t>
            </a:r>
            <a:r>
              <a:rPr lang="en-US" dirty="0"/>
              <a:t>: keep networking details out of interface</a:t>
            </a:r>
          </a:p>
          <a:p>
            <a:pPr lvl="1"/>
            <a:r>
              <a:rPr lang="en-US" dirty="0"/>
              <a:t>Let stack </a:t>
            </a:r>
            <a:r>
              <a:rPr lang="en-US" dirty="0" smtClean="0"/>
              <a:t>resolve names</a:t>
            </a:r>
            <a:r>
              <a:rPr lang="en-US" dirty="0"/>
              <a:t>, </a:t>
            </a:r>
            <a:r>
              <a:rPr lang="en-US" dirty="0" smtClean="0"/>
              <a:t>understand network details, </a:t>
            </a:r>
            <a:r>
              <a:rPr lang="en-US" dirty="0"/>
              <a:t>etc.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b="1" dirty="0" smtClean="0"/>
              <a:t>Extensible</a:t>
            </a:r>
            <a:r>
              <a:rPr lang="en-US" dirty="0" smtClean="0"/>
              <a:t>: put “schema” identifier in </a:t>
            </a:r>
            <a:r>
              <a:rPr lang="en-US" dirty="0" err="1" smtClean="0"/>
              <a:t>netAPI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chemas represent different API styles</a:t>
            </a:r>
          </a:p>
          <a:p>
            <a:pPr lvl="1"/>
            <a:r>
              <a:rPr lang="en-US" dirty="0" smtClean="0"/>
              <a:t>Updated applications can invoke new functionality</a:t>
            </a:r>
            <a:endParaRPr lang="en-US" dirty="0"/>
          </a:p>
          <a:p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Schemas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327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95600"/>
                <a:gridCol w="2895600"/>
                <a:gridCol w="2895600"/>
              </a:tblGrid>
              <a:tr h="4396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Schema 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Primitives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 Structure</a:t>
                      </a:r>
                      <a:endParaRPr lang="en-US" sz="2000" dirty="0"/>
                    </a:p>
                  </a:txBody>
                  <a:tcPr/>
                </a:tc>
              </a:tr>
              <a:tr h="7589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Sockets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open, connect, accept, read, write,</a:t>
                      </a:r>
                      <a:r>
                        <a:rPr lang="en-US" sz="2000" baseline="0" dirty="0" smtClean="0"/>
                        <a:t> close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Bytes</a:t>
                      </a:r>
                      <a:endParaRPr lang="en-US" sz="2000" dirty="0"/>
                    </a:p>
                  </a:txBody>
                  <a:tcPr anchor="ctr"/>
                </a:tc>
              </a:tr>
              <a:tr h="4396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Publish/Subscribe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publish, subscribe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Publications</a:t>
                      </a:r>
                      <a:endParaRPr lang="en-US" sz="2000" dirty="0"/>
                    </a:p>
                  </a:txBody>
                  <a:tcPr anchor="ctr"/>
                </a:tc>
              </a:tr>
              <a:tr h="7589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RPC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send_request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receive_request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Function call and response</a:t>
                      </a:r>
                      <a:endParaRPr lang="en-US" sz="2000" dirty="0"/>
                    </a:p>
                  </a:txBody>
                  <a:tcPr anchor="ctr"/>
                </a:tc>
              </a:tr>
              <a:tr h="4396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Multimedia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play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Audio/video</a:t>
                      </a:r>
                      <a:r>
                        <a:rPr lang="en-US" sz="2000" baseline="0" dirty="0" smtClean="0"/>
                        <a:t> frames</a:t>
                      </a:r>
                      <a:endParaRPr lang="en-US" sz="2000" dirty="0"/>
                    </a:p>
                  </a:txBody>
                  <a:tcPr anchor="ctr"/>
                </a:tc>
              </a:tr>
              <a:tr h="43969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5105400"/>
            <a:ext cx="91440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115000"/>
            </a:pPr>
            <a:r>
              <a:rPr lang="en-US" sz="2800" i="1" kern="0" dirty="0" smtClean="0">
                <a:solidFill>
                  <a:srgbClr val="FC2B22"/>
                </a:solidFill>
                <a:latin typeface="Arial"/>
              </a:rPr>
              <a:t>Only standardizing Schema ID </a:t>
            </a:r>
          </a:p>
          <a:p>
            <a:pPr marL="285750" lvl="0" indent="-285750" algn="ctr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115000"/>
            </a:pPr>
            <a:r>
              <a:rPr lang="en-US" sz="2800" i="1" kern="0" dirty="0" smtClean="0">
                <a:solidFill>
                  <a:srgbClr val="FC2B22"/>
                </a:solidFill>
                <a:latin typeface="Arial"/>
              </a:rPr>
              <a:t>the way applications specify their choice of schema</a:t>
            </a:r>
          </a:p>
          <a:p>
            <a:pPr marL="285750" lvl="0" indent="-285750" algn="ctr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115000"/>
            </a:pPr>
            <a:r>
              <a:rPr lang="en-US" sz="2800" i="1" kern="0" dirty="0" smtClean="0">
                <a:solidFill>
                  <a:srgbClr val="FC2B22"/>
                </a:solidFill>
                <a:latin typeface="Arial"/>
              </a:rPr>
              <a:t> (a trivial level of indirection)</a:t>
            </a:r>
          </a:p>
        </p:txBody>
      </p:sp>
    </p:spTree>
    <p:extLst>
      <p:ext uri="{BB962C8B-B14F-4D97-AF65-F5344CB8AC3E}">
        <p14:creationId xmlns:p14="http://schemas.microsoft.com/office/powerpoint/2010/main" val="4863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/>
              <a:t>new: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045"/>
          </a:xfrm>
        </p:spPr>
        <p:txBody>
          <a:bodyPr/>
          <a:lstStyle/>
          <a:p>
            <a:r>
              <a:rPr lang="en-US" dirty="0"/>
              <a:t>Scale </a:t>
            </a:r>
            <a:r>
              <a:rPr lang="en-US" dirty="0" smtClean="0"/>
              <a:t>~1M </a:t>
            </a:r>
            <a:r>
              <a:rPr lang="en-US" dirty="0"/>
              <a:t>servers/site [</a:t>
            </a:r>
            <a:r>
              <a:rPr lang="en-US" sz="2000" dirty="0"/>
              <a:t>Microsoft/Amazon/Google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Expensive to build (~1B), must manage at scale</a:t>
            </a:r>
          </a:p>
          <a:p>
            <a:pPr lvl="4"/>
            <a:endParaRPr lang="en-US" dirty="0"/>
          </a:p>
          <a:p>
            <a:r>
              <a:rPr lang="en-US" dirty="0" smtClean="0"/>
              <a:t>Complete control over entire design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Can modify network </a:t>
            </a:r>
            <a:r>
              <a:rPr lang="en-US" i="1" dirty="0">
                <a:solidFill>
                  <a:srgbClr val="000000"/>
                </a:solidFill>
              </a:rPr>
              <a:t>and</a:t>
            </a:r>
            <a:r>
              <a:rPr lang="en-US" dirty="0">
                <a:solidFill>
                  <a:srgbClr val="000000"/>
                </a:solidFill>
              </a:rPr>
              <a:t> endpoint(s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4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Very low RTTs within </a:t>
            </a:r>
            <a:r>
              <a:rPr lang="en-US" sz="2600" dirty="0" smtClean="0">
                <a:latin typeface="Arial" charset="0"/>
                <a:ea typeface="ＭＳ Ｐゴシック" charset="0"/>
                <a:cs typeface="ＭＳ Ｐゴシック" charset="0"/>
              </a:rPr>
              <a:t>DC (measured in </a:t>
            </a:r>
            <a:r>
              <a:rPr lang="en-US" sz="2600" dirty="0" err="1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μsecs</a:t>
            </a:r>
            <a:r>
              <a:rPr lang="en-US" sz="26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BW </a:t>
            </a:r>
            <a:r>
              <a:rPr lang="en-US" dirty="0">
                <a:latin typeface="Arial" charset="0"/>
                <a:ea typeface="ＭＳ Ｐゴシック" charset="0"/>
              </a:rPr>
              <a:t>x delay: 10Gbps x 1μsec = 10000 bits </a:t>
            </a:r>
            <a:r>
              <a:rPr lang="en-US" dirty="0" smtClean="0">
                <a:latin typeface="Arial" charset="0"/>
                <a:ea typeface="ＭＳ Ｐゴシック" charset="0"/>
              </a:rPr>
              <a:t>= 1250B</a:t>
            </a:r>
          </a:p>
          <a:p>
            <a:pPr lvl="4"/>
            <a:endParaRPr lang="en-US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Implications for congestion control</a:t>
            </a:r>
            <a:r>
              <a:rPr lang="is-IS" sz="3000" dirty="0" smtClean="0">
                <a:latin typeface="Arial" charset="0"/>
                <a:ea typeface="ＭＳ Ｐゴシック" charset="0"/>
              </a:rPr>
              <a:t>…</a:t>
            </a:r>
          </a:p>
          <a:p>
            <a:pPr lvl="1"/>
            <a:r>
              <a:rPr lang="is-IS" sz="2600" dirty="0" smtClean="0">
                <a:latin typeface="Arial" charset="0"/>
                <a:ea typeface="ＭＳ Ｐゴシック" charset="0"/>
              </a:rPr>
              <a:t>New design regime, and freedom to implement</a:t>
            </a:r>
            <a:endParaRPr lang="en-US" sz="26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These Schemas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Some can be supported by end host</a:t>
            </a:r>
          </a:p>
          <a:p>
            <a:pPr lvl="1"/>
            <a:r>
              <a:rPr lang="en-US" dirty="0" smtClean="0"/>
              <a:t>RPC-like schema merely moves functionality into stack</a:t>
            </a:r>
          </a:p>
          <a:p>
            <a:pPr lvl="5"/>
            <a:endParaRPr lang="en-US" dirty="0"/>
          </a:p>
          <a:p>
            <a:r>
              <a:rPr lang="en-US" dirty="0" smtClean="0"/>
              <a:t>But others “require” network support</a:t>
            </a:r>
          </a:p>
          <a:p>
            <a:pPr lvl="1"/>
            <a:r>
              <a:rPr lang="en-US" dirty="0" smtClean="0"/>
              <a:t>E.g., Information-centric network (ICN) designs “require” network to support put/get interface</a:t>
            </a:r>
          </a:p>
          <a:p>
            <a:pPr lvl="5"/>
            <a:endParaRPr lang="en-US" dirty="0"/>
          </a:p>
          <a:p>
            <a:r>
              <a:rPr lang="en-US" dirty="0" smtClean="0"/>
              <a:t>New </a:t>
            </a:r>
            <a:r>
              <a:rPr lang="en-US" dirty="0" err="1" smtClean="0"/>
              <a:t>Interdomain</a:t>
            </a:r>
            <a:r>
              <a:rPr lang="en-US" dirty="0" smtClean="0"/>
              <a:t> service models (ISMs)</a:t>
            </a:r>
          </a:p>
          <a:p>
            <a:pPr lvl="1"/>
            <a:r>
              <a:rPr lang="en-US" dirty="0" smtClean="0"/>
              <a:t>Agreement between some domains on new network functionality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1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Service Models (ISMs)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473700"/>
          </a:xfrm>
        </p:spPr>
        <p:txBody>
          <a:bodyPr/>
          <a:lstStyle/>
          <a:p>
            <a:r>
              <a:rPr lang="en-US" dirty="0" smtClean="0"/>
              <a:t>Methods of communicating across domains</a:t>
            </a:r>
          </a:p>
          <a:p>
            <a:pPr lvl="1"/>
            <a:r>
              <a:rPr lang="en-US" dirty="0" err="1" smtClean="0"/>
              <a:t>Ucast</a:t>
            </a:r>
            <a:r>
              <a:rPr lang="en-US" dirty="0" smtClean="0"/>
              <a:t>/</a:t>
            </a:r>
            <a:r>
              <a:rPr lang="en-US" dirty="0" err="1" smtClean="0"/>
              <a:t>mcast</a:t>
            </a:r>
            <a:r>
              <a:rPr lang="en-US" dirty="0" smtClean="0"/>
              <a:t>/</a:t>
            </a:r>
            <a:r>
              <a:rPr lang="en-US" dirty="0" err="1" smtClean="0"/>
              <a:t>acast</a:t>
            </a:r>
            <a:r>
              <a:rPr lang="en-US" dirty="0" smtClean="0"/>
              <a:t> packet delivery</a:t>
            </a:r>
            <a:endParaRPr lang="en-US" dirty="0"/>
          </a:p>
          <a:p>
            <a:pPr lvl="1"/>
            <a:r>
              <a:rPr lang="en-US" dirty="0" smtClean="0"/>
              <a:t>Delay-tolerant networks</a:t>
            </a:r>
          </a:p>
          <a:p>
            <a:pPr lvl="1"/>
            <a:r>
              <a:rPr lang="en-US" dirty="0" smtClean="0"/>
              <a:t>ICN (e.g., DONA, NDN, etc.)</a:t>
            </a:r>
          </a:p>
          <a:p>
            <a:pPr lvl="4"/>
            <a:endParaRPr lang="en-US" dirty="0"/>
          </a:p>
          <a:p>
            <a:r>
              <a:rPr lang="en-US" dirty="0" smtClean="0"/>
              <a:t>ISMs handle all </a:t>
            </a:r>
            <a:r>
              <a:rPr lang="en-US" dirty="0" err="1" smtClean="0"/>
              <a:t>interdomain</a:t>
            </a:r>
            <a:r>
              <a:rPr lang="en-US" dirty="0" smtClean="0"/>
              <a:t> issues</a:t>
            </a:r>
          </a:p>
          <a:p>
            <a:pPr lvl="1"/>
            <a:r>
              <a:rPr lang="en-US" dirty="0" smtClean="0"/>
              <a:t>Domain addressing, routing (if applicable)</a:t>
            </a:r>
            <a:endParaRPr lang="en-US" dirty="0"/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, congestion control, etc.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ISMs do not dictate </a:t>
            </a:r>
            <a:r>
              <a:rPr lang="en-US" dirty="0" err="1" smtClean="0"/>
              <a:t>intradomain</a:t>
            </a:r>
            <a:r>
              <a:rPr lang="en-US" dirty="0" smtClean="0"/>
              <a:t> design</a:t>
            </a:r>
          </a:p>
          <a:p>
            <a:pPr lvl="1"/>
            <a:r>
              <a:rPr lang="en-US" dirty="0" smtClean="0"/>
              <a:t>The implementation of an ISM might affect domain design</a:t>
            </a:r>
          </a:p>
          <a:p>
            <a:pPr lvl="1"/>
            <a:r>
              <a:rPr lang="en-US" dirty="0" smtClean="0"/>
              <a:t>But definition of an ISM does not dictate domain design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b="1" dirty="0"/>
              <a:t>Extensible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“Packets” carry ISM identifier telling domain how to </a:t>
            </a:r>
            <a:r>
              <a:rPr lang="en-US" dirty="0" smtClean="0"/>
              <a:t>handle</a:t>
            </a:r>
          </a:p>
          <a:p>
            <a:pPr lvl="1"/>
            <a:r>
              <a:rPr lang="en-US" dirty="0" smtClean="0"/>
              <a:t>Thus, can have many ISMs running in parallel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Modular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Host only aware of syntax and semantics of ISM “header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Does not need to be aware of ISM implementation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4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Deployment and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an entity’s domain hasn’t implemented ISM then:</a:t>
            </a:r>
            <a:endParaRPr lang="en-US" dirty="0"/>
          </a:p>
          <a:p>
            <a:pPr lvl="1"/>
            <a:r>
              <a:rPr lang="en-US" dirty="0" smtClean="0"/>
              <a:t>Sender gets “unreachable” message, tries another ISM</a:t>
            </a:r>
          </a:p>
          <a:p>
            <a:pPr lvl="1"/>
            <a:r>
              <a:rPr lang="en-US" dirty="0" smtClean="0"/>
              <a:t>Or host </a:t>
            </a:r>
            <a:r>
              <a:rPr lang="en-US" dirty="0"/>
              <a:t>can “join” </a:t>
            </a:r>
            <a:r>
              <a:rPr lang="en-US" dirty="0" smtClean="0"/>
              <a:t>ISM by </a:t>
            </a:r>
            <a:r>
              <a:rPr lang="en-US" dirty="0"/>
              <a:t>tunneling through to ISM </a:t>
            </a:r>
            <a:r>
              <a:rPr lang="en-US" dirty="0" smtClean="0"/>
              <a:t>node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For two hosts to communicate, they:</a:t>
            </a:r>
          </a:p>
          <a:p>
            <a:pPr lvl="1"/>
            <a:r>
              <a:rPr lang="en-US" dirty="0" smtClean="0"/>
              <a:t>Must use compatible host-level protocols (transport, etc.)</a:t>
            </a:r>
          </a:p>
          <a:p>
            <a:pPr lvl="1"/>
            <a:r>
              <a:rPr lang="en-US" dirty="0" smtClean="0"/>
              <a:t>Must be connected by at least one ISM path</a:t>
            </a:r>
          </a:p>
          <a:p>
            <a:pPr lvl="2"/>
            <a:r>
              <a:rPr lang="en-US" dirty="0" smtClean="0"/>
              <a:t>ISM reachability may be visible (depends on ISM)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1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Provides Framework For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Only standardize syntax for specifying ISM, Schema</a:t>
            </a:r>
          </a:p>
          <a:p>
            <a:pPr lvl="1"/>
            <a:r>
              <a:rPr lang="en-US" dirty="0" smtClean="0"/>
              <a:t>No need for global agreement on anything more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Clean </a:t>
            </a:r>
            <a:r>
              <a:rPr lang="en-US" dirty="0"/>
              <a:t>separation </a:t>
            </a:r>
            <a:r>
              <a:rPr lang="en-US" dirty="0" err="1" smtClean="0"/>
              <a:t>btwn</a:t>
            </a:r>
            <a:r>
              <a:rPr lang="en-US" dirty="0" smtClean="0"/>
              <a:t> domain </a:t>
            </a:r>
            <a:r>
              <a:rPr lang="en-US" dirty="0"/>
              <a:t>internals and ISMs</a:t>
            </a:r>
          </a:p>
          <a:p>
            <a:pPr lvl="1"/>
            <a:r>
              <a:rPr lang="en-US" dirty="0"/>
              <a:t>Domains can use </a:t>
            </a:r>
            <a:r>
              <a:rPr lang="en-US" dirty="0" smtClean="0"/>
              <a:t>any internal technology to support ISMs</a:t>
            </a:r>
            <a:endParaRPr lang="en-US" dirty="0"/>
          </a:p>
          <a:p>
            <a:pPr lvl="1"/>
            <a:r>
              <a:rPr lang="en-US" dirty="0"/>
              <a:t>Can choose what ISMs to </a:t>
            </a:r>
            <a:r>
              <a:rPr lang="en-US" dirty="0" smtClean="0"/>
              <a:t>support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Clean </a:t>
            </a:r>
            <a:r>
              <a:rPr lang="en-US" dirty="0"/>
              <a:t>separation </a:t>
            </a:r>
            <a:r>
              <a:rPr lang="en-US" dirty="0" err="1" smtClean="0"/>
              <a:t>btwn</a:t>
            </a:r>
            <a:r>
              <a:rPr lang="en-US" dirty="0" smtClean="0"/>
              <a:t> applications </a:t>
            </a:r>
            <a:r>
              <a:rPr lang="en-US" dirty="0"/>
              <a:t>and network</a:t>
            </a:r>
          </a:p>
          <a:p>
            <a:pPr lvl="1"/>
            <a:r>
              <a:rPr lang="en-US" dirty="0"/>
              <a:t>Network can evolve without application’s </a:t>
            </a:r>
            <a:r>
              <a:rPr lang="en-US" dirty="0" smtClean="0"/>
              <a:t>knowledge</a:t>
            </a:r>
          </a:p>
          <a:p>
            <a:pPr lvl="3"/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laim</a:t>
            </a:r>
            <a:r>
              <a:rPr lang="en-US" dirty="0" smtClean="0"/>
              <a:t>: this is enough to make innovation </a:t>
            </a:r>
            <a:r>
              <a:rPr lang="en-US" dirty="0" smtClean="0"/>
              <a:t>feasible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implemented in a backwards compatible fashion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3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think of this as making everything within a domain an </a:t>
            </a:r>
            <a:r>
              <a:rPr lang="en-US" dirty="0" smtClean="0"/>
              <a:t>L2-like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No need for agreement on L2 technologies</a:t>
            </a:r>
          </a:p>
          <a:p>
            <a:pPr lvl="1"/>
            <a:endParaRPr lang="en-US" dirty="0"/>
          </a:p>
          <a:p>
            <a:r>
              <a:rPr lang="en-US" dirty="0" smtClean="0"/>
              <a:t>ISMs can be deployed in parallel</a:t>
            </a:r>
          </a:p>
          <a:p>
            <a:pPr lvl="1"/>
            <a:r>
              <a:rPr lang="en-US" dirty="0" smtClean="0"/>
              <a:t>Can be supported by subset of domains (tunneling)</a:t>
            </a:r>
          </a:p>
          <a:p>
            <a:pPr lvl="1"/>
            <a:r>
              <a:rPr lang="en-US" dirty="0" smtClean="0"/>
              <a:t>Global </a:t>
            </a:r>
            <a:r>
              <a:rPr lang="en-US" dirty="0"/>
              <a:t>agreement not </a:t>
            </a:r>
            <a:r>
              <a:rPr lang="en-US" dirty="0" smtClean="0"/>
              <a:t>necessary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ISMs handle </a:t>
            </a:r>
            <a:r>
              <a:rPr lang="en-US" dirty="0" err="1" smtClean="0"/>
              <a:t>interdomain</a:t>
            </a:r>
            <a:r>
              <a:rPr lang="en-US" dirty="0" smtClean="0"/>
              <a:t> addressing</a:t>
            </a:r>
          </a:p>
          <a:p>
            <a:pPr lvl="1"/>
            <a:r>
              <a:rPr lang="en-US" dirty="0" smtClean="0"/>
              <a:t>Domains can adopt their own </a:t>
            </a:r>
            <a:r>
              <a:rPr lang="en-US" dirty="0" err="1" smtClean="0"/>
              <a:t>intradomain</a:t>
            </a:r>
            <a:r>
              <a:rPr lang="en-US" dirty="0" smtClean="0"/>
              <a:t> addressing</a:t>
            </a:r>
          </a:p>
          <a:p>
            <a:pPr lvl="1"/>
            <a:r>
              <a:rPr lang="en-US" dirty="0" smtClean="0"/>
              <a:t>This is where IP failed!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We Need a Narrow Waist?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Each ISM needs a narrow waist</a:t>
            </a:r>
          </a:p>
          <a:p>
            <a:pPr lvl="1"/>
            <a:r>
              <a:rPr lang="en-US" dirty="0" smtClean="0"/>
              <a:t>The waist is what all participating domains agree on</a:t>
            </a:r>
          </a:p>
          <a:p>
            <a:pPr lvl="1"/>
            <a:endParaRPr lang="en-US" dirty="0"/>
          </a:p>
          <a:p>
            <a:r>
              <a:rPr lang="en-US" dirty="0" smtClean="0"/>
              <a:t>But there can be more than one such waist</a:t>
            </a:r>
          </a:p>
          <a:p>
            <a:endParaRPr lang="en-US" dirty="0"/>
          </a:p>
          <a:p>
            <a:r>
              <a:rPr lang="en-US" dirty="0" smtClean="0"/>
              <a:t>The fact that we thought we needed only one waist is because we use IP for both </a:t>
            </a:r>
            <a:r>
              <a:rPr lang="en-US" dirty="0" err="1" smtClean="0"/>
              <a:t>interdomain</a:t>
            </a:r>
            <a:r>
              <a:rPr lang="en-US" dirty="0" smtClean="0"/>
              <a:t> and </a:t>
            </a:r>
            <a:r>
              <a:rPr lang="en-US" dirty="0" err="1" smtClean="0"/>
              <a:t>intradomain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Cerf/Kahn got this right (when domains were networks)</a:t>
            </a:r>
          </a:p>
          <a:p>
            <a:pPr lvl="1"/>
            <a:r>
              <a:rPr lang="en-US" dirty="0" smtClean="0"/>
              <a:t>We messed this up when domains and networks diverged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81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once seen as a tautological impossibility</a:t>
            </a:r>
          </a:p>
          <a:p>
            <a:pPr lvl="1"/>
            <a:r>
              <a:rPr lang="en-US" dirty="0" smtClean="0"/>
              <a:t>Architecture is what we all agree on</a:t>
            </a:r>
          </a:p>
          <a:p>
            <a:pPr lvl="1"/>
            <a:r>
              <a:rPr lang="en-US" dirty="0" smtClean="0"/>
              <a:t>How can we possibly change it without a flag day</a:t>
            </a:r>
          </a:p>
          <a:p>
            <a:endParaRPr lang="en-US" dirty="0"/>
          </a:p>
          <a:p>
            <a:r>
              <a:rPr lang="en-US" dirty="0" smtClean="0"/>
              <a:t>Can be seen as almost inevitable consequence of good design </a:t>
            </a:r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17366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Aggregation/</a:t>
            </a:r>
            <a:r>
              <a:rPr lang="en-US" dirty="0" err="1" smtClean="0"/>
              <a:t>Multihoming</a:t>
            </a:r>
            <a:r>
              <a:rPr lang="en-US" dirty="0" smtClean="0"/>
              <a:t>/Domains: solved</a:t>
            </a:r>
          </a:p>
          <a:p>
            <a:endParaRPr lang="en-US" dirty="0"/>
          </a:p>
          <a:p>
            <a:r>
              <a:rPr lang="en-US" dirty="0" err="1" smtClean="0"/>
              <a:t>DDoS</a:t>
            </a:r>
            <a:r>
              <a:rPr lang="en-US" dirty="0" smtClean="0"/>
              <a:t>: solved</a:t>
            </a:r>
          </a:p>
          <a:p>
            <a:endParaRPr lang="en-US" dirty="0"/>
          </a:p>
          <a:p>
            <a:r>
              <a:rPr lang="en-US" dirty="0" err="1" smtClean="0"/>
              <a:t>Middleboxes</a:t>
            </a:r>
            <a:r>
              <a:rPr lang="en-US" dirty="0" smtClean="0"/>
              <a:t>: solved</a:t>
            </a:r>
          </a:p>
          <a:p>
            <a:endParaRPr lang="en-US" dirty="0"/>
          </a:p>
          <a:p>
            <a:r>
              <a:rPr lang="en-US" dirty="0" smtClean="0"/>
              <a:t>Evolution: solved</a:t>
            </a:r>
          </a:p>
          <a:p>
            <a:endParaRPr lang="en-US" dirty="0" smtClean="0"/>
          </a:p>
          <a:p>
            <a:r>
              <a:rPr lang="en-US" dirty="0" smtClean="0"/>
              <a:t>Future network interface: let history decide</a:t>
            </a:r>
            <a:r>
              <a:rPr lang="is-IS" dirty="0" smtClean="0"/>
              <a:t>….</a:t>
            </a:r>
          </a:p>
          <a:p>
            <a:pPr lvl="1"/>
            <a:r>
              <a:rPr lang="is-IS" dirty="0"/>
              <a:t>N</a:t>
            </a:r>
            <a:r>
              <a:rPr lang="is-IS" dirty="0" smtClean="0"/>
              <a:t>o reason to choose a single one now...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13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are done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One more lecture to go!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6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835525"/>
          </a:xfrm>
        </p:spPr>
        <p:txBody>
          <a:bodyPr/>
          <a:lstStyle/>
          <a:p>
            <a:r>
              <a:rPr lang="en-US" dirty="0"/>
              <a:t>Customer-facing, revenue generating services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Large-scale </a:t>
            </a:r>
            <a:r>
              <a:rPr lang="en-US" dirty="0"/>
              <a:t>computations (“big data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Many internal request/response flows in map-reduce or similar computational frameworks</a:t>
            </a:r>
          </a:p>
          <a:p>
            <a:pPr lvl="4"/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esponses to external requests must be fast</a:t>
            </a:r>
          </a:p>
          <a:p>
            <a:pPr lvl="1"/>
            <a:r>
              <a:rPr lang="en-US" dirty="0" smtClean="0"/>
              <a:t>Each external request spawns many parallel internal request/response interactions before external response</a:t>
            </a:r>
          </a:p>
          <a:p>
            <a:pPr lvl="1"/>
            <a:r>
              <a:rPr lang="en-US" dirty="0" smtClean="0"/>
              <a:t>Can return external response only when all internal interactions finish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Worst-case </a:t>
            </a:r>
            <a:r>
              <a:rPr lang="en-US" dirty="0"/>
              <a:t>(“tail”) latency is </a:t>
            </a:r>
            <a:r>
              <a:rPr lang="en-US" dirty="0" smtClean="0"/>
              <a:t>critical</a:t>
            </a:r>
          </a:p>
          <a:p>
            <a:pPr lvl="1"/>
            <a:r>
              <a:rPr lang="en-US" dirty="0" smtClean="0"/>
              <a:t>Typical designs focus on average delay, here it is the 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896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4.6|38.1|1.7|26.7|9.7|1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4.6|38.1|1.7|26.7|9.7|1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4.6|38.1|1.7|26.7|9.7|1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4.6|38.1|1.7|26.7|9.7|15.4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88022</TotalTime>
  <Words>3961</Words>
  <Application>Microsoft Macintosh PowerPoint</Application>
  <PresentationFormat>On-screen Show (4:3)</PresentationFormat>
  <Paragraphs>831</Paragraphs>
  <Slides>89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6" baseType="lpstr">
      <vt:lpstr>Calibri</vt:lpstr>
      <vt:lpstr>Courier New</vt:lpstr>
      <vt:lpstr>ＭＳ Ｐゴシック</vt:lpstr>
      <vt:lpstr>Times New Roman</vt:lpstr>
      <vt:lpstr>Wingdings</vt:lpstr>
      <vt:lpstr>Arial</vt:lpstr>
      <vt:lpstr>Network</vt:lpstr>
      <vt:lpstr>CS 168  Current and Future Trends</vt:lpstr>
      <vt:lpstr>PowerPoint Presentation</vt:lpstr>
      <vt:lpstr>Office Hours</vt:lpstr>
      <vt:lpstr>Today: Current and Future Trends</vt:lpstr>
      <vt:lpstr>Datacenter Networks</vt:lpstr>
      <vt:lpstr>What’s New: Topology</vt:lpstr>
      <vt:lpstr>E.g., “Fat Tree” Topology [Sigcomm’08]</vt:lpstr>
      <vt:lpstr>What’s new: Infrastructure</vt:lpstr>
      <vt:lpstr>What’s New: Applications</vt:lpstr>
      <vt:lpstr>What’s New: Usage Model</vt:lpstr>
      <vt:lpstr>What’s New in Datacenters</vt:lpstr>
      <vt:lpstr>Any Questions?</vt:lpstr>
      <vt:lpstr>Other New Networks</vt:lpstr>
      <vt:lpstr>Middleboxes</vt:lpstr>
      <vt:lpstr>What is a middlebox?</vt:lpstr>
      <vt:lpstr>Middleboxes Differ from Routers</vt:lpstr>
      <vt:lpstr>Why Middleboxes?</vt:lpstr>
      <vt:lpstr>A Survey (Sherry et al.)</vt:lpstr>
      <vt:lpstr>How many middleboxes do you deploy?</vt:lpstr>
      <vt:lpstr>What kinds of middleboxes do you deploy?</vt:lpstr>
      <vt:lpstr>Variety of Middleboxes</vt:lpstr>
      <vt:lpstr>Project 4: WAN Optimizer</vt:lpstr>
      <vt:lpstr>History of Middlebox Deployment</vt:lpstr>
      <vt:lpstr>Network Function Virtualization</vt:lpstr>
      <vt:lpstr>NFV Enables “Edge Computing”</vt:lpstr>
      <vt:lpstr>Any Questions?</vt:lpstr>
      <vt:lpstr>Programmable Forwarding Chips</vt:lpstr>
      <vt:lpstr>Fixed Function vs Programmable</vt:lpstr>
      <vt:lpstr>“Classic” OpenFlow (1.x)</vt:lpstr>
      <vt:lpstr>“OpenFlow 2.0”</vt:lpstr>
      <vt:lpstr>Ideological Battle?</vt:lpstr>
      <vt:lpstr>Rearchitecting the Internet</vt:lpstr>
      <vt:lpstr>Problems with Today’s Architecture</vt:lpstr>
      <vt:lpstr>“Accidental” Aspects of Architecture</vt:lpstr>
      <vt:lpstr>Implications of Middleboxes/Domains</vt:lpstr>
      <vt:lpstr>Oversights</vt:lpstr>
      <vt:lpstr>A Big Open Question</vt:lpstr>
      <vt:lpstr>Problems with Today’s Architecture</vt:lpstr>
      <vt:lpstr>How I would address these problems</vt:lpstr>
      <vt:lpstr>Internet Naming: Take 2</vt:lpstr>
      <vt:lpstr>Use Self-Certifying Names</vt:lpstr>
      <vt:lpstr>Problems with this approach?</vt:lpstr>
      <vt:lpstr>Any Questions?</vt:lpstr>
      <vt:lpstr>How I would address these problems</vt:lpstr>
      <vt:lpstr>Internet Addressing: Take 2</vt:lpstr>
      <vt:lpstr>New Addressing Architecture</vt:lpstr>
      <vt:lpstr>Forwarding</vt:lpstr>
      <vt:lpstr>Interdomain Routing</vt:lpstr>
      <vt:lpstr>DDoS Prevention</vt:lpstr>
      <vt:lpstr>How SOPs Work</vt:lpstr>
      <vt:lpstr>Paradigm Change</vt:lpstr>
      <vt:lpstr>Any Questions?</vt:lpstr>
      <vt:lpstr>How I would address these problems</vt:lpstr>
      <vt:lpstr>Network Infrastructure: Take 2</vt:lpstr>
      <vt:lpstr>Current Network (Domain) Design</vt:lpstr>
      <vt:lpstr>New Approach: HW Core, SW Edge</vt:lpstr>
      <vt:lpstr>Flexibility</vt:lpstr>
      <vt:lpstr>Paradigm Change</vt:lpstr>
      <vt:lpstr>Software vs Hardware</vt:lpstr>
      <vt:lpstr>Implications</vt:lpstr>
      <vt:lpstr>Any Questions?</vt:lpstr>
      <vt:lpstr>How I would address these problems</vt:lpstr>
      <vt:lpstr>Evolution: Take 1</vt:lpstr>
      <vt:lpstr>Evolution: Changing the Architecture</vt:lpstr>
      <vt:lpstr>What’s Needed for Coexisting Archs? </vt:lpstr>
      <vt:lpstr>What Can Change, What Can’t</vt:lpstr>
      <vt:lpstr>The Design Question</vt:lpstr>
      <vt:lpstr>What About Current Architecture?</vt:lpstr>
      <vt:lpstr>A New Way of Looking at Architecture</vt:lpstr>
      <vt:lpstr>Basic Interfaces/Interactions</vt:lpstr>
      <vt:lpstr>Rigidity of Current Architecture </vt:lpstr>
      <vt:lpstr>The Role of IP</vt:lpstr>
      <vt:lpstr>Rigidity of Current Architecture </vt:lpstr>
      <vt:lpstr>Any Questions?</vt:lpstr>
      <vt:lpstr>Back to Design Question</vt:lpstr>
      <vt:lpstr>The Answer is Yes!</vt:lpstr>
      <vt:lpstr>The New Internet</vt:lpstr>
      <vt:lpstr>Design of Network API</vt:lpstr>
      <vt:lpstr>Example Schemas</vt:lpstr>
      <vt:lpstr>How Are These Schemas Supported?</vt:lpstr>
      <vt:lpstr>Interdomain Service Models (ISMs)</vt:lpstr>
      <vt:lpstr>Design Principles</vt:lpstr>
      <vt:lpstr>Partial Deployment and Compatibility</vt:lpstr>
      <vt:lpstr>Provides Framework For Evolution</vt:lpstr>
      <vt:lpstr>Huh?</vt:lpstr>
      <vt:lpstr>Don’t We Need a Narrow Waist?</vt:lpstr>
      <vt:lpstr>Summary</vt:lpstr>
      <vt:lpstr>Scorecard of Problems</vt:lpstr>
      <vt:lpstr>We are done….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1061</cp:revision>
  <cp:lastPrinted>2016-11-09T19:00:07Z</cp:lastPrinted>
  <dcterms:created xsi:type="dcterms:W3CDTF">2015-08-26T13:04:16Z</dcterms:created>
  <dcterms:modified xsi:type="dcterms:W3CDTF">2016-11-29T21:47:30Z</dcterms:modified>
</cp:coreProperties>
</file>