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9B51-7A77-4F1C-B275-280D0EBAF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556591"/>
            <a:ext cx="10614991" cy="1881808"/>
          </a:xfrm>
        </p:spPr>
        <p:txBody>
          <a:bodyPr>
            <a:normAutofit/>
          </a:bodyPr>
          <a:lstStyle/>
          <a:p>
            <a:pPr algn="ctr"/>
            <a:r>
              <a:rPr lang="es-GT" sz="3600" b="1" dirty="0"/>
              <a:t>Sistema de monitoreo y automatización para el cumplimiento del marco regulatorio utilizando la normativa JM 181101-02</a:t>
            </a:r>
            <a:endParaRPr lang="es-G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F5527-A05D-4F10-A910-7944A63ED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684" y="3021496"/>
            <a:ext cx="8791575" cy="3279913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s-GT" sz="4400" b="1" dirty="0">
                <a:solidFill>
                  <a:schemeClr val="tx1"/>
                </a:solidFill>
              </a:rPr>
              <a:t>GRUPO NO. 4</a:t>
            </a:r>
          </a:p>
          <a:p>
            <a:pPr algn="ctr"/>
            <a:r>
              <a:rPr lang="en-US" sz="4400" b="1" dirty="0">
                <a:solidFill>
                  <a:srgbClr val="FFFFFF"/>
                </a:solidFill>
              </a:rPr>
              <a:t>INTEGRANTES</a:t>
            </a:r>
            <a:r>
              <a:rPr lang="en-US" sz="4400" dirty="0">
                <a:solidFill>
                  <a:srgbClr val="FFFFFF"/>
                </a:solidFill>
              </a:rPr>
              <a:t> 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</a:rPr>
              <a:t>Walter Eduardo Rosales Arredondo         1293-11-2267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</a:rPr>
              <a:t>Samuel Alejandro </a:t>
            </a:r>
            <a:r>
              <a:rPr lang="en-US" sz="4400" dirty="0" err="1">
                <a:solidFill>
                  <a:srgbClr val="FFFFFF"/>
                </a:solidFill>
              </a:rPr>
              <a:t>Xuyá</a:t>
            </a:r>
            <a:r>
              <a:rPr lang="en-US" sz="4400" dirty="0">
                <a:solidFill>
                  <a:srgbClr val="FFFFFF"/>
                </a:solidFill>
              </a:rPr>
              <a:t> Morales 	   	1293-11-1618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</a:rPr>
              <a:t>Abner </a:t>
            </a:r>
            <a:r>
              <a:rPr lang="en-US" sz="4400" dirty="0" err="1">
                <a:solidFill>
                  <a:srgbClr val="FFFFFF"/>
                </a:solidFill>
              </a:rPr>
              <a:t>Otoniel</a:t>
            </a:r>
            <a:r>
              <a:rPr lang="en-US" sz="4400" dirty="0">
                <a:solidFill>
                  <a:srgbClr val="FFFFFF"/>
                </a:solidFill>
              </a:rPr>
              <a:t> Rodríguez </a:t>
            </a:r>
            <a:r>
              <a:rPr lang="en-US" sz="4400" dirty="0" err="1">
                <a:solidFill>
                  <a:srgbClr val="FFFFFF"/>
                </a:solidFill>
              </a:rPr>
              <a:t>Donis</a:t>
            </a:r>
            <a:r>
              <a:rPr lang="en-US" sz="4400" dirty="0">
                <a:solidFill>
                  <a:srgbClr val="FFFFFF"/>
                </a:solidFill>
              </a:rPr>
              <a:t>	   	1293-11-483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</a:rPr>
              <a:t>Luis Bautista Reyes                                	1293-09-6327</a:t>
            </a:r>
          </a:p>
          <a:p>
            <a:pPr algn="ctr"/>
            <a:r>
              <a:rPr lang="en-US" sz="4400" dirty="0" err="1">
                <a:solidFill>
                  <a:srgbClr val="FFFFFF"/>
                </a:solidFill>
              </a:rPr>
              <a:t>Gladis</a:t>
            </a:r>
            <a:r>
              <a:rPr lang="en-US" sz="4400" dirty="0">
                <a:solidFill>
                  <a:srgbClr val="FFFFFF"/>
                </a:solidFill>
              </a:rPr>
              <a:t> Ileana Cruz de Paz 	              1293-10-7751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</a:rPr>
              <a:t>Tomas </a:t>
            </a:r>
            <a:r>
              <a:rPr lang="en-US" sz="4400" dirty="0" err="1">
                <a:solidFill>
                  <a:srgbClr val="FFFFFF"/>
                </a:solidFill>
              </a:rPr>
              <a:t>Pantzai</a:t>
            </a:r>
            <a:r>
              <a:rPr lang="en-US" sz="4400" dirty="0">
                <a:solidFill>
                  <a:srgbClr val="FFFFFF"/>
                </a:solidFill>
              </a:rPr>
              <a:t>			   	1293-12-12898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9023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9B060-ED17-4052-93E6-135A4DC0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Vista previa del sistema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43F05F-8909-4F1A-9764-B4CF7C47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AAF93B-6417-49AA-86B3-5FCDE028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3" y="2249487"/>
            <a:ext cx="10315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7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6E842-7F78-4684-A081-0E02D3C5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43" y="2566588"/>
            <a:ext cx="9905998" cy="1478570"/>
          </a:xfrm>
        </p:spPr>
        <p:txBody>
          <a:bodyPr/>
          <a:lstStyle/>
          <a:p>
            <a:pPr algn="ctr"/>
            <a:r>
              <a:rPr lang="es-GT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16049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F6DD5-8E02-4777-916E-96A66BED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F00B9-5F76-4AC6-B90D-EA797B6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GT" dirty="0"/>
              <a:t>	Utilizaremos como marco legal y regulatorio la Resolución JM 181101-02 de la Republica Dominicana, para evaluar el nivel de madurez de las empresas o instituciones que se pondrán en estudio, con respecto a los reglamentos de seguridad cibernética y de la información, cumplimiento de los reglamentos de Riesgo operacional, políticas, procedimientos, mecanismos de control de acceso, Plan de Contingencia, Plan de Continuidad de Negocios, entre otros; con el fin de mantener la integridad, disponibilidad y confidencialidad de la información.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1009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C4AE7-F4BB-4C80-9FC1-940CA64F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Evaluación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A82D0-DA2C-4C57-8061-66D38ACD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GT" dirty="0"/>
              <a:t>	La evaluación está dirigida a entidades de intermediación financiera (municipalidades, servicios de energía eléctrica, etc.), Banca en general, los administradores y a los participantes de Sistemas de pagos; por medio de un sistema de aplicación inteligente que incluye todos los controles de seguridad establecidos en la resolución JM 181101-02, capaz de evaluar efectivamente el cumplimiento de los aspectos mencionados anteriormente y/o proveer mejores prácticas para la seguridad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44622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FA651-8298-48E7-A5C0-5AC18E35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NIVEL DE MADUREZ A EVALUAR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BB4D6-FA36-4317-A961-A946B092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21718" cy="3780252"/>
          </a:xfrm>
        </p:spPr>
        <p:txBody>
          <a:bodyPr>
            <a:normAutofit fontScale="92500"/>
          </a:bodyPr>
          <a:lstStyle/>
          <a:p>
            <a:pPr lvl="0" algn="just"/>
            <a:r>
              <a:rPr lang="es-GT" sz="2600" dirty="0"/>
              <a:t>Nivel 1 (Inicial): El proceso es impredecible, es reactivo y pobremente controlado.</a:t>
            </a:r>
          </a:p>
          <a:p>
            <a:pPr lvl="0" algn="just"/>
            <a:r>
              <a:rPr lang="es-GT" sz="2600" dirty="0"/>
              <a:t>Nivel 2 (Administrado): En este nivel, el proceso es reactivo y se caracteriza por su aplicación a proyectos.</a:t>
            </a:r>
          </a:p>
          <a:p>
            <a:pPr lvl="0" algn="just"/>
            <a:r>
              <a:rPr lang="es-GT" sz="2600" dirty="0"/>
              <a:t>Nivel 3 (Definido): En este nivel, el proceso se vuelve proactivo y se ve a nivel de organización.</a:t>
            </a:r>
          </a:p>
          <a:p>
            <a:pPr lvl="0" algn="just"/>
            <a:r>
              <a:rPr lang="es-GT" sz="2600" dirty="0"/>
              <a:t>Nivel 4 (Administrado Cuantitativamente): Este proceso es medido y controlado.</a:t>
            </a:r>
          </a:p>
          <a:p>
            <a:pPr lvl="0" algn="just"/>
            <a:r>
              <a:rPr lang="es-GT" sz="2600" dirty="0"/>
              <a:t>Nivel 5 (Optimizado): El Proceso se enfoca a una mejora continua.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5355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86233-FB14-4DA1-935C-BC5CF1F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4192"/>
            <a:ext cx="9905998" cy="1478570"/>
          </a:xfrm>
        </p:spPr>
        <p:txBody>
          <a:bodyPr/>
          <a:lstStyle/>
          <a:p>
            <a:pPr algn="ctr"/>
            <a:r>
              <a:rPr lang="es-GT" dirty="0"/>
              <a:t>Funcionamiento del sistema</a:t>
            </a:r>
          </a:p>
        </p:txBody>
      </p:sp>
      <p:pic>
        <p:nvPicPr>
          <p:cNvPr id="4" name="0 Imagen">
            <a:extLst>
              <a:ext uri="{FF2B5EF4-FFF2-40B4-BE49-F238E27FC236}">
                <a16:creationId xmlns:a16="http://schemas.microsoft.com/office/drawing/2014/main" id="{E18CE39B-981E-4AE6-B78F-8BE66CA61E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1882763"/>
            <a:ext cx="8574157" cy="45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5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3A7E4-CD4E-4825-B9C3-E48DFCC5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8EF27-0302-4359-BF1A-29D493FC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s-ES_tradnl" dirty="0"/>
              <a:t>Interfaz para ser usada con internet.</a:t>
            </a:r>
            <a:endParaRPr lang="es-ES" dirty="0"/>
          </a:p>
          <a:p>
            <a:pPr lvl="0" algn="just"/>
            <a:r>
              <a:rPr lang="es-ES_tradnl" dirty="0"/>
              <a:t>Lenguajes y tecnologías en uso: Base de Datos </a:t>
            </a:r>
            <a:r>
              <a:rPr lang="es-ES_tradnl" dirty="0" err="1"/>
              <a:t>My</a:t>
            </a:r>
            <a:r>
              <a:rPr lang="es-ES_tradnl" dirty="0"/>
              <a:t> SQL, Xampp3.2.2, Angular 4, </a:t>
            </a:r>
            <a:r>
              <a:rPr lang="es-ES_tradnl" dirty="0" err="1"/>
              <a:t>Nodejs</a:t>
            </a:r>
            <a:r>
              <a:rPr lang="es-ES_tradnl" dirty="0"/>
              <a:t> 10.16.3, PHP, Plantilla FLAT ABLE.</a:t>
            </a:r>
            <a:endParaRPr lang="es-ES" dirty="0"/>
          </a:p>
          <a:p>
            <a:pPr lvl="0" algn="just"/>
            <a:r>
              <a:rPr lang="es-ES_tradnl" dirty="0"/>
              <a:t>Los servidores deben ser capaces de atender consultas concurrentemente.</a:t>
            </a:r>
            <a:endParaRPr lang="es-ES" dirty="0"/>
          </a:p>
          <a:p>
            <a:pPr lvl="0" algn="just"/>
            <a:r>
              <a:rPr lang="es-ES_tradnl" dirty="0"/>
              <a:t>El sistema se diseñará según un modelo cliente/servidor.</a:t>
            </a:r>
            <a:endParaRPr lang="es-ES" dirty="0"/>
          </a:p>
          <a:p>
            <a:pPr lvl="0" algn="just"/>
            <a:r>
              <a:rPr lang="es-ES_tradnl" dirty="0"/>
              <a:t>El sistema deberá tener un diseño e implementación sencilla, independiente de la plataforma o del lenguaje de programación.</a:t>
            </a:r>
            <a:endParaRPr lang="es-ES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562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71442-6A01-41B4-97AC-29C550BB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08582"/>
            <a:ext cx="9905999" cy="4482618"/>
          </a:xfrm>
        </p:spPr>
        <p:txBody>
          <a:bodyPr>
            <a:normAutofit/>
          </a:bodyPr>
          <a:lstStyle/>
          <a:p>
            <a:pPr lvl="0" algn="just"/>
            <a:r>
              <a:rPr lang="es-ES_tradnl" dirty="0"/>
              <a:t>El sistema debe ser capaz de evaluar el grado de madurez que posee la empresa según los estándares utilizados.</a:t>
            </a:r>
            <a:endParaRPr lang="es-ES" dirty="0"/>
          </a:p>
          <a:p>
            <a:pPr lvl="0" algn="just"/>
            <a:r>
              <a:rPr lang="es-ES_tradnl" dirty="0"/>
              <a:t>El sistema debe poder interpretar las debilidades de la empresa y realizar recomendaciones.</a:t>
            </a:r>
            <a:endParaRPr lang="es-ES" dirty="0"/>
          </a:p>
          <a:p>
            <a:pPr lvl="0" algn="just"/>
            <a:r>
              <a:rPr lang="es-ES_tradnl" dirty="0"/>
              <a:t>El sistema debe mostrar mediante graficas de dispersión el avance que tenga la empresa con la sesión anterior realizada.</a:t>
            </a:r>
            <a:endParaRPr lang="es-ES" dirty="0"/>
          </a:p>
          <a:p>
            <a:pPr lvl="0" algn="just"/>
            <a:r>
              <a:rPr lang="es-ES_tradnl" dirty="0"/>
              <a:t>El sistema debe acreditar el nivel de madurez de la empresa automáticamente.</a:t>
            </a:r>
            <a:endParaRPr lang="es-ES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7175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A058C-9ABD-4AF4-9B20-146A58FC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Suposiciones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1F7F9-3ECB-4887-8738-B85ECF6E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dirty="0"/>
              <a:t>Se asume que los requisitos aquí descritos son estables.</a:t>
            </a:r>
            <a:endParaRPr lang="es-ES" dirty="0"/>
          </a:p>
          <a:p>
            <a:pPr lvl="0" algn="just"/>
            <a:r>
              <a:rPr lang="es-ES_tradnl" dirty="0"/>
              <a:t>Los equipos en los que se vaya a ejecutar el sistema deben cumplir los requisitos antes indicados para garantizar una ejecución correcta de la misma.</a:t>
            </a:r>
            <a:endParaRPr lang="es-ES" dirty="0"/>
          </a:p>
          <a:p>
            <a:pPr lvl="0" algn="just"/>
            <a:r>
              <a:rPr lang="es-ES_tradnl" dirty="0"/>
              <a:t>El software que se requiere debe estar regulado con sus licencias respectivas caso contrario será open </a:t>
            </a:r>
            <a:r>
              <a:rPr lang="es-ES_tradnl" dirty="0" err="1"/>
              <a:t>source</a:t>
            </a:r>
            <a:r>
              <a:rPr lang="es-ES_tradnl" dirty="0"/>
              <a:t>.</a:t>
            </a:r>
            <a:endParaRPr lang="es-ES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930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3964-B394-466E-B3C6-DDF0C921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2926"/>
          </a:xfrm>
        </p:spPr>
        <p:txBody>
          <a:bodyPr/>
          <a:lstStyle/>
          <a:p>
            <a:pPr algn="ctr"/>
            <a:r>
              <a:rPr lang="es-GT" dirty="0"/>
              <a:t>Vista previa del sistema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D4C951E-D442-4ABA-826C-97F5FCA1F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257" y="1751444"/>
            <a:ext cx="9198341" cy="44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4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125</TotalTime>
  <Words>326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Sistema de monitoreo y automatización para el cumplimiento del marco regulatorio utilizando la normativa JM 181101-02</vt:lpstr>
      <vt:lpstr>alcance</vt:lpstr>
      <vt:lpstr>Evaluación del proyecto</vt:lpstr>
      <vt:lpstr>NIVEL DE MADUREZ A EVALUAR</vt:lpstr>
      <vt:lpstr>Funcionamiento del sistema</vt:lpstr>
      <vt:lpstr>Restricciones</vt:lpstr>
      <vt:lpstr>Presentación de PowerPoint</vt:lpstr>
      <vt:lpstr>Suposiciones</vt:lpstr>
      <vt:lpstr>Vista previa del sistema</vt:lpstr>
      <vt:lpstr>Vista previa del sistema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</dc:creator>
  <cp:lastModifiedBy>Samuel</cp:lastModifiedBy>
  <cp:revision>21</cp:revision>
  <dcterms:created xsi:type="dcterms:W3CDTF">2019-09-03T22:53:41Z</dcterms:created>
  <dcterms:modified xsi:type="dcterms:W3CDTF">2019-09-04T04:36:22Z</dcterms:modified>
</cp:coreProperties>
</file>