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0"/>
  </p:notesMasterIdLst>
  <p:sldIdLst>
    <p:sldId id="256" r:id="rId2"/>
    <p:sldId id="303" r:id="rId3"/>
    <p:sldId id="310" r:id="rId4"/>
    <p:sldId id="299" r:id="rId5"/>
    <p:sldId id="311" r:id="rId6"/>
    <p:sldId id="313" r:id="rId7"/>
    <p:sldId id="312" r:id="rId8"/>
    <p:sldId id="316" r:id="rId9"/>
    <p:sldId id="317" r:id="rId10"/>
    <p:sldId id="318" r:id="rId11"/>
    <p:sldId id="315" r:id="rId12"/>
    <p:sldId id="314" r:id="rId13"/>
    <p:sldId id="319" r:id="rId14"/>
    <p:sldId id="330" r:id="rId15"/>
    <p:sldId id="305" r:id="rId16"/>
    <p:sldId id="307" r:id="rId17"/>
    <p:sldId id="325" r:id="rId18"/>
    <p:sldId id="326" r:id="rId19"/>
    <p:sldId id="306" r:id="rId20"/>
    <p:sldId id="308" r:id="rId21"/>
    <p:sldId id="309" r:id="rId22"/>
    <p:sldId id="322" r:id="rId23"/>
    <p:sldId id="335" r:id="rId24"/>
    <p:sldId id="336" r:id="rId25"/>
    <p:sldId id="337" r:id="rId26"/>
    <p:sldId id="343" r:id="rId27"/>
    <p:sldId id="328" r:id="rId28"/>
    <p:sldId id="301" r:id="rId29"/>
    <p:sldId id="340" r:id="rId30"/>
    <p:sldId id="341" r:id="rId31"/>
    <p:sldId id="302" r:id="rId32"/>
    <p:sldId id="329" r:id="rId33"/>
    <p:sldId id="298" r:id="rId34"/>
    <p:sldId id="334" r:id="rId35"/>
    <p:sldId id="289" r:id="rId36"/>
    <p:sldId id="324" r:id="rId37"/>
    <p:sldId id="277" r:id="rId38"/>
    <p:sldId id="321"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e Gray" initials="JG" lastIdx="1" clrIdx="0">
    <p:extLst>
      <p:ext uri="{19B8F6BF-5375-455C-9EA6-DF929625EA0E}">
        <p15:presenceInfo xmlns:p15="http://schemas.microsoft.com/office/powerpoint/2012/main" userId="f1ced4cf68d1ab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EDEE"/>
    <a:srgbClr val="0000FF"/>
    <a:srgbClr val="453862"/>
    <a:srgbClr val="39213F"/>
    <a:srgbClr val="179ACE"/>
    <a:srgbClr val="483E72"/>
    <a:srgbClr val="1698CA"/>
    <a:srgbClr val="000000"/>
    <a:srgbClr val="493F73"/>
    <a:srgbClr val="18A0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7" autoAdjust="0"/>
    <p:restoredTop sz="54360" autoAdjust="0"/>
  </p:normalViewPr>
  <p:slideViewPr>
    <p:cSldViewPr snapToGrid="0">
      <p:cViewPr varScale="1">
        <p:scale>
          <a:sx n="79" d="100"/>
          <a:sy n="79" d="100"/>
        </p:scale>
        <p:origin x="1148" y="64"/>
      </p:cViewPr>
      <p:guideLst/>
    </p:cSldViewPr>
  </p:slideViewPr>
  <p:outlineViewPr>
    <p:cViewPr>
      <p:scale>
        <a:sx n="33" d="100"/>
        <a:sy n="33" d="100"/>
      </p:scale>
      <p:origin x="0" y="-384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1" d="100"/>
          <a:sy n="81" d="100"/>
        </p:scale>
        <p:origin x="25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EF54B-89A0-4D79-8789-F27A0A648965}"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8F43B-2871-463A-AD9E-8FFEE86A9B16}" type="slidenum">
              <a:rPr lang="en-US" smtClean="0"/>
              <a:t>‹#›</a:t>
            </a:fld>
            <a:endParaRPr lang="en-US"/>
          </a:p>
        </p:txBody>
      </p:sp>
    </p:spTree>
    <p:extLst>
      <p:ext uri="{BB962C8B-B14F-4D97-AF65-F5344CB8AC3E}">
        <p14:creationId xmlns:p14="http://schemas.microsoft.com/office/powerpoint/2010/main" val="24350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ffectLst/>
              </a:rPr>
              <a:t>Hello everyone,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ffectLst/>
              </a:rPr>
              <a:t>Thank you all for taking the time out of your day to listen to me talk about accessibility in open educational resources. On my slides I’ve posted a link to where you can download these slides if you want to follow along on your own computer or refer back to them later. Those slides also include my speaking notes, so if those would be helpful you can access those there as well. The URL is bit.ly/(all caps)UBC-INCD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ffectLst/>
              </a:rPr>
              <a:t>First, I would like to acknowledge with respect that we are gathered on the traditional, ancestral, and unceded territory of the </a:t>
            </a:r>
            <a:r>
              <a:rPr lang="en-US" dirty="0" err="1">
                <a:effectLst/>
              </a:rPr>
              <a:t>Musqueam</a:t>
            </a:r>
            <a:r>
              <a:rPr lang="en-US" dirty="0">
                <a:effectLst/>
              </a:rPr>
              <a:t> people, and I thank them for their hospitality. I’d also like to briefly bring attention to the conflict on </a:t>
            </a:r>
            <a:r>
              <a:rPr lang="en-US" dirty="0" err="1">
                <a:effectLst/>
              </a:rPr>
              <a:t>Wet’suwet’en</a:t>
            </a:r>
            <a:r>
              <a:rPr lang="en-US" dirty="0">
                <a:effectLst/>
              </a:rPr>
              <a:t> territory in northern BC and the solidarity actions that have been carried our across the country and around the world over the last few weeks. Yesterday students in colleges, universities, and high schools across the country walked out in support of </a:t>
            </a:r>
            <a:r>
              <a:rPr lang="en-US" dirty="0" err="1">
                <a:effectLst/>
              </a:rPr>
              <a:t>Wet’suwet’en</a:t>
            </a:r>
            <a:r>
              <a:rPr lang="en-US" dirty="0">
                <a:effectLst/>
              </a:rPr>
              <a:t> land defenders. On </a:t>
            </a:r>
            <a:r>
              <a:rPr lang="en-US" dirty="0" err="1">
                <a:effectLst/>
              </a:rPr>
              <a:t>Lkwungen</a:t>
            </a:r>
            <a:r>
              <a:rPr lang="en-US" dirty="0">
                <a:effectLst/>
              </a:rPr>
              <a:t> territory, Indigenous youth and supporters have occupied the ceremonial gates of the B.C. Legislature for over 10 days straight. And last night, 5 of those Indigenous youth were arrested in the middle of the night for peacefully occupying a meeting room inside the Legislature after their meeting with Minister of Indigenous Relations Scott Fraser ended. It felt important in my land acknowledgement to recognize and bring attention the very immediate and powerful ways that Indigenous people, and youth in particular, across the country are putting themselves at risk to assert the rights of Indigenous nations on their traditional and </a:t>
            </a:r>
            <a:r>
              <a:rPr lang="en-US" dirty="0" err="1">
                <a:effectLst/>
              </a:rPr>
              <a:t>unceeded</a:t>
            </a:r>
            <a:r>
              <a:rPr lang="en-US" dirty="0">
                <a:effectLst/>
              </a:rPr>
              <a:t> territory and to hold the Canadian and BC governments accountable to promises of reconciliation.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ffectLst/>
              </a:rPr>
              <a:t>My name is Josie Gray and I work for BCcampus, a provincial organization in British Columbia that supports all of the post-secondary institutions in the province in the areas of teaching and learning, educational technology, open education, and other special projects. I am on the Open Education team, and I look after the B.C. Open Textbook Collection, provide support and training for people who are publishing open textbooks in Pressbooks, and I have also been working in the area of accessibility in open educational resources for over three years.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ffectLst/>
              </a:rPr>
              <a:t>I am also working on my Masters of Design in Inclusive Design, where I will be focusing my research on the process of designing educational resources so that they are more adaptable to the diverse needs of individual learners and looking at the tools and processes that can support that design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ffectLst/>
              </a:rPr>
              <a:t>Before I begin, I wanted to note that my slides are under a CC BY </a:t>
            </a:r>
            <a:r>
              <a:rPr lang="en-US" dirty="0" err="1">
                <a:effectLst/>
              </a:rPr>
              <a:t>licence</a:t>
            </a:r>
            <a:r>
              <a:rPr lang="en-US" dirty="0">
                <a:effectLst/>
              </a:rPr>
              <a:t>, which means you are free to use, modify, or share this presentation with attribution.</a:t>
            </a:r>
          </a:p>
        </p:txBody>
      </p:sp>
      <p:sp>
        <p:nvSpPr>
          <p:cNvPr id="4" name="Slide Number Placeholder 3"/>
          <p:cNvSpPr>
            <a:spLocks noGrp="1"/>
          </p:cNvSpPr>
          <p:nvPr>
            <p:ph type="sldNum" sz="quarter" idx="5"/>
          </p:nvPr>
        </p:nvSpPr>
        <p:spPr/>
        <p:txBody>
          <a:bodyPr/>
          <a:lstStyle/>
          <a:p>
            <a:fld id="{C608F43B-2871-463A-AD9E-8FFEE86A9B16}" type="slidenum">
              <a:rPr lang="en-US" smtClean="0"/>
              <a:t>1</a:t>
            </a:fld>
            <a:endParaRPr lang="en-US"/>
          </a:p>
        </p:txBody>
      </p:sp>
    </p:spTree>
    <p:extLst>
      <p:ext uri="{BB962C8B-B14F-4D97-AF65-F5344CB8AC3E}">
        <p14:creationId xmlns:p14="http://schemas.microsoft.com/office/powerpoint/2010/main" val="1521165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tables to be accessible, they have to be marked up correctly. This means they need a</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Caption that describes the purpose of the table</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Heading cells must be marked as headings with the correct scope assigned (meaning they are marked whether they are a column header or a row header)</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No merged or split cells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There is adequate cell padding</a:t>
            </a:r>
          </a:p>
          <a:p>
            <a:pPr marL="171450" indent="-171450" rtl="0" fontAlgn="base">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In this example, the table has a caption. The table also has a header row with three cells. These header cells are marked as headers and have their scope set to “column,” because they are column headers.</a:t>
            </a:r>
          </a:p>
          <a:p>
            <a:pPr marL="0" indent="0" rtl="0" fontAlgn="base">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Using header cells ensures that the table will be read out correctly by screen reader technologies. The screen reader will read out the cells from left to right, row by row, and when you use column headers, the screen reader will announce what column each data cell falls under as it goes.</a:t>
            </a:r>
          </a:p>
          <a:p>
            <a:pPr marL="0" indent="0" rtl="0" fontAlgn="base">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If a table is a really long table, it is also recommended to provide a way for people to “Skip” the table, which will save people from having to navigate through the entire table if they aren’t interested in the content.</a:t>
            </a:r>
          </a:p>
          <a:p>
            <a:pPr marL="0" indent="0" rtl="0" fontAlgn="base">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I won’t go into any more detail here. But if you are inserting tables into the resources you create, you can find specific instructions on how to ensure that the tables are accessible in the </a:t>
            </a:r>
            <a:r>
              <a:rPr lang="en-US" sz="1200" b="0" i="1" u="none" strike="noStrike" kern="1200" dirty="0">
                <a:solidFill>
                  <a:schemeClr val="tx1"/>
                </a:solidFill>
                <a:effectLst/>
                <a:latin typeface="+mn-lt"/>
                <a:ea typeface="+mn-ea"/>
                <a:cs typeface="+mn-cs"/>
              </a:rPr>
              <a:t>Accessibility Toolkit</a:t>
            </a:r>
            <a:r>
              <a:rPr lang="en-US" sz="1200" b="0" i="0" u="none" strike="noStrike" kern="1200" dirty="0">
                <a:solidFill>
                  <a:schemeClr val="tx1"/>
                </a:solidFill>
                <a:effectLst/>
                <a:latin typeface="+mn-lt"/>
                <a:ea typeface="+mn-ea"/>
                <a:cs typeface="+mn-cs"/>
              </a:rPr>
              <a:t>’s chapter on Tables, which I will be providing a link to at the end of this presentation.</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10</a:t>
            </a:fld>
            <a:endParaRPr lang="en-US"/>
          </a:p>
        </p:txBody>
      </p:sp>
    </p:spTree>
    <p:extLst>
      <p:ext uri="{BB962C8B-B14F-4D97-AF65-F5344CB8AC3E}">
        <p14:creationId xmlns:p14="http://schemas.microsoft.com/office/powerpoint/2010/main" val="276955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your resource includes audio, such as a podcast, an interview, recorded lecture, or a song, there should also be a transcript of that audio. The transcript should include the speakers names, headings and subheadings for navigation if it is long, and all relevant audio content, including all speech content, relevant descriptions of speech, and descriptions of relevant non-speech audio.</a:t>
            </a:r>
          </a:p>
        </p:txBody>
      </p:sp>
      <p:sp>
        <p:nvSpPr>
          <p:cNvPr id="4" name="Slide Number Placeholder 3"/>
          <p:cNvSpPr>
            <a:spLocks noGrp="1"/>
          </p:cNvSpPr>
          <p:nvPr>
            <p:ph type="sldNum" sz="quarter" idx="5"/>
          </p:nvPr>
        </p:nvSpPr>
        <p:spPr/>
        <p:txBody>
          <a:bodyPr/>
          <a:lstStyle/>
          <a:p>
            <a:fld id="{C608F43B-2871-463A-AD9E-8FFEE86A9B16}" type="slidenum">
              <a:rPr lang="en-US" smtClean="0"/>
              <a:t>11</a:t>
            </a:fld>
            <a:endParaRPr lang="en-US"/>
          </a:p>
        </p:txBody>
      </p:sp>
    </p:spTree>
    <p:extLst>
      <p:ext uri="{BB962C8B-B14F-4D97-AF65-F5344CB8AC3E}">
        <p14:creationId xmlns:p14="http://schemas.microsoft.com/office/powerpoint/2010/main" val="109514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your resource includes video, all relevant visual information needs to be conveyed in an audio description or transcript and all relevant audio information needs to be conveyed via captions or a transcript. </a:t>
            </a:r>
          </a:p>
          <a:p>
            <a:endParaRPr lang="en-CA" dirty="0"/>
          </a:p>
          <a:p>
            <a:r>
              <a:rPr lang="en-CA" dirty="0"/>
              <a:t>Captions are text that is synchronized with the audio in a video.</a:t>
            </a:r>
          </a:p>
          <a:p>
            <a:endParaRPr lang="en-CA" dirty="0"/>
          </a:p>
          <a:p>
            <a:r>
              <a:rPr lang="en-CA" dirty="0"/>
              <a:t>Audio descriptions are for someone who can’t see the video and need descriptions of visual content shown in the video that isn’t conveyed through the audio. </a:t>
            </a:r>
          </a:p>
          <a:p>
            <a:endParaRPr lang="en-CA" dirty="0"/>
          </a:p>
          <a:p>
            <a:r>
              <a:rPr lang="en-CA" dirty="0"/>
              <a:t>A transcript includes the same information as with audio transcripts but may also include relevant descriptions of visual content.</a:t>
            </a:r>
          </a:p>
          <a:p>
            <a:endParaRPr lang="en-CA" dirty="0"/>
          </a:p>
          <a:p>
            <a:r>
              <a:rPr lang="en-CA" dirty="0"/>
              <a:t>If you are creating video, try to plan and design the video so that people who can’t see the video still know what is going on without needing an alternative format. You can do this by having the people in your video or a narrator describe any important visual information while recording so an alternative format is not required.</a:t>
            </a:r>
          </a:p>
        </p:txBody>
      </p:sp>
      <p:sp>
        <p:nvSpPr>
          <p:cNvPr id="4" name="Slide Number Placeholder 3"/>
          <p:cNvSpPr>
            <a:spLocks noGrp="1"/>
          </p:cNvSpPr>
          <p:nvPr>
            <p:ph type="sldNum" sz="quarter" idx="5"/>
          </p:nvPr>
        </p:nvSpPr>
        <p:spPr/>
        <p:txBody>
          <a:bodyPr/>
          <a:lstStyle/>
          <a:p>
            <a:fld id="{C608F43B-2871-463A-AD9E-8FFEE86A9B16}" type="slidenum">
              <a:rPr lang="en-US" smtClean="0"/>
              <a:t>12</a:t>
            </a:fld>
            <a:endParaRPr lang="en-US"/>
          </a:p>
        </p:txBody>
      </p:sp>
    </p:spTree>
    <p:extLst>
      <p:ext uri="{BB962C8B-B14F-4D97-AF65-F5344CB8AC3E}">
        <p14:creationId xmlns:p14="http://schemas.microsoft.com/office/powerpoint/2010/main" val="162566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Paying attention to the use of colour and colour contrast in web content is important for people who have low or poor-contrast vision, are colour blind, or for those who use a device with a monochrome display or who may be printing in black and white. In addition, information should never be conveyed by </a:t>
            </a:r>
            <a:r>
              <a:rPr lang="en-US" sz="1200" b="0" i="0" u="none" strike="noStrike" kern="1200" dirty="0" err="1">
                <a:solidFill>
                  <a:schemeClr val="tx1"/>
                </a:solidFill>
                <a:effectLst/>
                <a:latin typeface="+mn-lt"/>
                <a:ea typeface="+mn-ea"/>
                <a:cs typeface="+mn-cs"/>
              </a:rPr>
              <a:t>colour</a:t>
            </a:r>
            <a:r>
              <a:rPr lang="en-US" sz="1200" b="0" i="0" u="none" strike="noStrike" kern="1200" dirty="0">
                <a:solidFill>
                  <a:schemeClr val="tx1"/>
                </a:solidFill>
                <a:effectLst/>
                <a:latin typeface="+mn-lt"/>
                <a:ea typeface="+mn-ea"/>
                <a:cs typeface="+mn-cs"/>
              </a:rPr>
              <a:t> alone.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Here is a bar graph that is charting student device preferences. It uses the colours red, blue, and green to differentiate between students who prefer desktops, smartphones, or laptops.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When the same graph is seen in greyscale, it becomes really difficult to tell which bar corresponds with which category. The red and the green look almost identical. This may be a serious barrier for someone who has a hard time differentiating between colours or someone who has printed their resource in back and white.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This problem can be solved by using colours with higher contrast ratios, and by adding labels to each bar, as shown in the bottom example. Adding labels to each bar ensures that the meaning of this graph is not only being conveyed by colour.</a:t>
            </a:r>
            <a:endParaRPr lang="en-US" dirty="0">
              <a:effectLst/>
            </a:endParaRPr>
          </a:p>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13</a:t>
            </a:fld>
            <a:endParaRPr lang="en-US"/>
          </a:p>
        </p:txBody>
      </p:sp>
    </p:spTree>
    <p:extLst>
      <p:ext uri="{BB962C8B-B14F-4D97-AF65-F5344CB8AC3E}">
        <p14:creationId xmlns:p14="http://schemas.microsoft.com/office/powerpoint/2010/main" val="1681369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you’re looking for a tool to help measure colour contrast, I would recommend contrastchecker.com, which allows you to test the contrast between colours and will give you pass or fail ratings based on WCAG standards.</a:t>
            </a:r>
          </a:p>
        </p:txBody>
      </p:sp>
      <p:sp>
        <p:nvSpPr>
          <p:cNvPr id="4" name="Slide Number Placeholder 3"/>
          <p:cNvSpPr>
            <a:spLocks noGrp="1"/>
          </p:cNvSpPr>
          <p:nvPr>
            <p:ph type="sldNum" sz="quarter" idx="5"/>
          </p:nvPr>
        </p:nvSpPr>
        <p:spPr/>
        <p:txBody>
          <a:bodyPr/>
          <a:lstStyle/>
          <a:p>
            <a:fld id="{C608F43B-2871-463A-AD9E-8FFEE86A9B16}" type="slidenum">
              <a:rPr lang="en-US" smtClean="0"/>
              <a:t>14</a:t>
            </a:fld>
            <a:endParaRPr lang="en-US"/>
          </a:p>
        </p:txBody>
      </p:sp>
    </p:spTree>
    <p:extLst>
      <p:ext uri="{BB962C8B-B14F-4D97-AF65-F5344CB8AC3E}">
        <p14:creationId xmlns:p14="http://schemas.microsoft.com/office/powerpoint/2010/main" val="1479199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next number of slides with be focusing on images and different strategies for describing images.</a:t>
            </a:r>
          </a:p>
          <a:p>
            <a:endParaRPr lang="en-CA" dirty="0"/>
          </a:p>
          <a:p>
            <a:r>
              <a:rPr lang="en-CA" dirty="0"/>
              <a:t>When talking about images, we need to make distinction between decorative images and functional images. Decorative images are images that are used primarily for design and do not convey content. Or they convey content that is already described in the surrounding text. As such, they do not need text descriptions.</a:t>
            </a:r>
          </a:p>
          <a:p>
            <a:endParaRPr lang="en-CA" dirty="0"/>
          </a:p>
          <a:p>
            <a:pPr rtl="0"/>
            <a:r>
              <a:rPr lang="en-US" sz="1200" b="0" i="0" u="none" strike="noStrike" kern="1200" dirty="0">
                <a:solidFill>
                  <a:schemeClr val="tx1"/>
                </a:solidFill>
                <a:effectLst/>
                <a:latin typeface="+mn-lt"/>
                <a:ea typeface="+mn-ea"/>
                <a:cs typeface="+mn-cs"/>
              </a:rPr>
              <a:t>Functional images are images that convey important non-text content. For functional images, you have to consider what information would be lost if those images weren’t available. This information needs to be provided in a text format.</a:t>
            </a:r>
            <a:endParaRPr lang="en-US" dirty="0">
              <a:effectLst/>
            </a:endParaRPr>
          </a:p>
          <a:p>
            <a:pPr rtl="0"/>
            <a:br>
              <a:rPr lang="en-US" dirty="0"/>
            </a:br>
            <a:r>
              <a:rPr lang="en-US" sz="1200" b="0" i="0" u="none" strike="noStrike" kern="1200" dirty="0">
                <a:solidFill>
                  <a:schemeClr val="tx1"/>
                </a:solidFill>
                <a:effectLst/>
                <a:latin typeface="+mn-lt"/>
                <a:ea typeface="+mn-ea"/>
                <a:cs typeface="+mn-cs"/>
              </a:rPr>
              <a:t>There are three ways to provide text descriptions for images:</a:t>
            </a:r>
            <a:endParaRPr lang="en-US" dirty="0">
              <a:effectLst/>
            </a:endParaRP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Describe the image in the alt text field. This is sometimes referred to as the alt tag or the alt attribute.</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Describe the image in the surrounding text or a caption.</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Create and link to a long description of the image.</a:t>
            </a:r>
          </a:p>
        </p:txBody>
      </p:sp>
      <p:sp>
        <p:nvSpPr>
          <p:cNvPr id="4" name="Slide Number Placeholder 3"/>
          <p:cNvSpPr>
            <a:spLocks noGrp="1"/>
          </p:cNvSpPr>
          <p:nvPr>
            <p:ph type="sldNum" sz="quarter" idx="5"/>
          </p:nvPr>
        </p:nvSpPr>
        <p:spPr/>
        <p:txBody>
          <a:bodyPr/>
          <a:lstStyle/>
          <a:p>
            <a:fld id="{C608F43B-2871-463A-AD9E-8FFEE86A9B16}" type="slidenum">
              <a:rPr lang="en-US" smtClean="0"/>
              <a:t>15</a:t>
            </a:fld>
            <a:endParaRPr lang="en-US"/>
          </a:p>
        </p:txBody>
      </p:sp>
    </p:spTree>
    <p:extLst>
      <p:ext uri="{BB962C8B-B14F-4D97-AF65-F5344CB8AC3E}">
        <p14:creationId xmlns:p14="http://schemas.microsoft.com/office/powerpoint/2010/main" val="1379379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thinking how to describe images, here are something to keep in mind.</a:t>
            </a:r>
          </a:p>
          <a:p>
            <a:endParaRPr lang="en-CA" dirty="0"/>
          </a:p>
          <a:p>
            <a:r>
              <a:rPr lang="en-CA" dirty="0"/>
              <a:t>In terms of what to describe, focus on the content and purpose of the image? What is the image trying to convey? Note that this will likely depend on the audience and context.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terms of how to describe, make sure you are clear, concise, and accurate. Go from general to specific. Use words rather than symbols when writing math or scientific expressions. Think about who? What? Where? When? Why?</a:t>
            </a:r>
          </a:p>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16</a:t>
            </a:fld>
            <a:endParaRPr lang="en-US"/>
          </a:p>
        </p:txBody>
      </p:sp>
    </p:spTree>
    <p:extLst>
      <p:ext uri="{BB962C8B-B14F-4D97-AF65-F5344CB8AC3E}">
        <p14:creationId xmlns:p14="http://schemas.microsoft.com/office/powerpoint/2010/main" val="28940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Now let’s talk about the different place you can describe an image. The most common is the alt text.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Alt text is a short text alternative for an image that those using screen readers can access. The alt text will also be displayed if images aren’t loading due to a weak internet connection. Depending on the tool you are using to create your OER, you will be able to add the alt tag when you upload the image or when you edit the image.</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When creating a alt text there are some things to keep in mind:</a:t>
            </a:r>
            <a:endParaRPr lang="en-US" dirty="0">
              <a:effectLst/>
            </a:endParaRP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The text will not appear visually in your resource, but it can be accessed by text-to-speech technology</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Second, there is no need to include “image of” in the alt text, a screen reader will announce the presence of an image before reading the content of the alt text</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And finally, alt text is meant to be short. Keep alt tags under 125 characters, including spaces and punctuation. If an image requires a longer description, describe it in the surrounding text or add a long description.</a:t>
            </a:r>
          </a:p>
          <a:p>
            <a:pPr marL="171450" indent="-171450" rtl="0" fontAlgn="base">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If an image is decorative or described in the surrounding text, you can leave the alt text blank. This will ensure that a screen reader will skip the image.</a:t>
            </a:r>
          </a:p>
        </p:txBody>
      </p:sp>
      <p:sp>
        <p:nvSpPr>
          <p:cNvPr id="4" name="Slide Number Placeholder 3"/>
          <p:cNvSpPr>
            <a:spLocks noGrp="1"/>
          </p:cNvSpPr>
          <p:nvPr>
            <p:ph type="sldNum" sz="quarter" idx="5"/>
          </p:nvPr>
        </p:nvSpPr>
        <p:spPr/>
        <p:txBody>
          <a:bodyPr/>
          <a:lstStyle/>
          <a:p>
            <a:fld id="{C608F43B-2871-463A-AD9E-8FFEE86A9B16}" type="slidenum">
              <a:rPr lang="en-US" smtClean="0"/>
              <a:t>17</a:t>
            </a:fld>
            <a:endParaRPr lang="en-US"/>
          </a:p>
        </p:txBody>
      </p:sp>
    </p:spTree>
    <p:extLst>
      <p:ext uri="{BB962C8B-B14F-4D97-AF65-F5344CB8AC3E}">
        <p14:creationId xmlns:p14="http://schemas.microsoft.com/office/powerpoint/2010/main" val="2306232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can also use the surrounding text to provide the same information as provided in the image. This is often the best option for complex images because it makes the information available for everyone, not just those using the alt tags. If an image has been adequately described in the caption or surrounding text, you can either provide a few-word description of the image as the alt text or not provide alt text.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image shown here, the caption reads, “A </a:t>
            </a:r>
            <a:r>
              <a:rPr lang="en-US" sz="1200" dirty="0" err="1">
                <a:latin typeface="+mn-lt"/>
              </a:rPr>
              <a:t>Stó:lō</a:t>
            </a:r>
            <a:r>
              <a:rPr lang="en-US" sz="1200" b="0" i="0" u="none" strike="noStrike" kern="1200" dirty="0">
                <a:solidFill>
                  <a:schemeClr val="tx1"/>
                </a:solidFill>
                <a:effectLst/>
                <a:latin typeface="+mn-lt"/>
                <a:ea typeface="+mn-ea"/>
                <a:cs typeface="+mn-cs"/>
              </a:rPr>
              <a:t> woman weaving baskets,” which adequately describes the image. Therefore, alt text is not required. </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18</a:t>
            </a:fld>
            <a:endParaRPr lang="en-US"/>
          </a:p>
        </p:txBody>
      </p:sp>
    </p:spTree>
    <p:extLst>
      <p:ext uri="{BB962C8B-B14F-4D97-AF65-F5344CB8AC3E}">
        <p14:creationId xmlns:p14="http://schemas.microsoft.com/office/powerpoint/2010/main" val="3694384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Complex images such as charts, graphs, diagrams, maps, and more will likely require longer descriptions than can fit in an alt tag. In these cases, you will need to create a long description for the image that students who can’t see the image can accesses.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For some images, you may be able to describe them in a few sentences or a paragraph. But over the next few slides I want to highlight different strategies for describing different types of complex images that might be more effective and manageable.</a:t>
            </a:r>
          </a:p>
        </p:txBody>
      </p:sp>
      <p:sp>
        <p:nvSpPr>
          <p:cNvPr id="4" name="Slide Number Placeholder 3"/>
          <p:cNvSpPr>
            <a:spLocks noGrp="1"/>
          </p:cNvSpPr>
          <p:nvPr>
            <p:ph type="sldNum" sz="quarter" idx="5"/>
          </p:nvPr>
        </p:nvSpPr>
        <p:spPr/>
        <p:txBody>
          <a:bodyPr/>
          <a:lstStyle/>
          <a:p>
            <a:fld id="{C608F43B-2871-463A-AD9E-8FFEE86A9B16}" type="slidenum">
              <a:rPr lang="en-US" smtClean="0"/>
              <a:t>19</a:t>
            </a:fld>
            <a:endParaRPr lang="en-US"/>
          </a:p>
        </p:txBody>
      </p:sp>
    </p:spTree>
    <p:extLst>
      <p:ext uri="{BB962C8B-B14F-4D97-AF65-F5344CB8AC3E}">
        <p14:creationId xmlns:p14="http://schemas.microsoft.com/office/powerpoint/2010/main" val="5629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open education, there are a number of core values guiding the work we do. But one I want to highlight right now is “access.”</a:t>
            </a:r>
          </a:p>
          <a:p>
            <a:endParaRPr lang="en-CA" dirty="0"/>
          </a:p>
          <a:p>
            <a:r>
              <a:rPr lang="en-CA" dirty="0"/>
              <a:t>A statement that I quite often is that open educational resources are “freely accessible online.”</a:t>
            </a:r>
          </a:p>
          <a:p>
            <a:endParaRPr lang="en-CA" dirty="0"/>
          </a:p>
          <a:p>
            <a:r>
              <a:rPr lang="en-CA" dirty="0"/>
              <a:t>In my opinion, when people talk about OER as being “freely accessible online,” what they really mean is that the book is “freely </a:t>
            </a:r>
            <a:r>
              <a:rPr lang="en-CA" i="1" dirty="0"/>
              <a:t>available </a:t>
            </a:r>
            <a:r>
              <a:rPr lang="en-CA" i="0" dirty="0"/>
              <a:t>online.” Because when I  see a statement like this beside a textbook, I check the book’s images for alt tags, I look for headings, and link text, and I am usually disappointed. Because although I’ve found a </a:t>
            </a:r>
            <a:r>
              <a:rPr lang="en-CA" b="1" i="0" dirty="0"/>
              <a:t>great textbook</a:t>
            </a:r>
            <a:r>
              <a:rPr lang="en-CA" i="0" dirty="0"/>
              <a:t> that is online with editable files and an open licence… it is not accessible for students with disabilities.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indent="0">
              <a:buFont typeface="Arial" panose="020B0604020202020204" pitchFamily="34" charset="0"/>
              <a:buNone/>
            </a:pPr>
            <a:r>
              <a:rPr lang="en-CA" dirty="0"/>
              <a:t>As I mentioned, part of my job at </a:t>
            </a:r>
            <a:r>
              <a:rPr lang="en-CA" dirty="0" err="1"/>
              <a:t>BCcampus</a:t>
            </a:r>
            <a:r>
              <a:rPr lang="en-CA" dirty="0"/>
              <a:t> is to manage the B.C. Open Textbook Collection. And as such, I’ve reviewed a lot of open textbooks from a lot of different publishers and authors. When I add a new book to the collection, there is a check that asks “Is this textbook accessible?” It is rare that I get to mark that checkbox as a yes.</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And this isn’t surprising. Digital accessibility is not something most of us – if any of us – were taught in school. It may not be a default practice for you to be thinking about the accessibility of every digital document that you create. We get comfortable in our own ability, and its easy to forget that what may work for me, may not work for someone else. </a:t>
            </a:r>
          </a:p>
          <a:p>
            <a:pPr marL="0" indent="0">
              <a:buFont typeface="Arial" panose="020B0604020202020204" pitchFamily="34" charset="0"/>
              <a:buNone/>
            </a:pPr>
            <a:endParaRPr lang="en-CA"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dirty="0"/>
              <a:t>If thought of at all, accessibility is still coming in as an afterthought in OER design. And this can cause a lot of problems. Not only can it cause problems in the design of the textbook, but it can make people less likely to ever take any steps to ensure a resources is accessible. When a resource is created without accessibility in mind, it often takes A LOT of work to come in after to make it accessible, and often once you get to the end of a long project, going back and spending a bunch of time fixing the accessibility might not feel worth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dirty="0"/>
              <a:t>As someone who started her work in digital accessibility by remediating inaccessible open textbooks, I am absolutely sympathetic to this point of view. Remediation takes a lot of work, and it can be a frustrating process to have to go back and find a way to fix things.</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But universal access to education is something that we say we value in the open education movement, and ultimately there is more to “access” than just putting a resource up for free online. For open, the “available for free online” does wonders for access when we understand access in a general sense, without looking too closely at the experience of individual students with a particular textbook. But in a movement that wants to make education open for </a:t>
            </a:r>
            <a:r>
              <a:rPr lang="en-CA" b="1" dirty="0"/>
              <a:t>everyone</a:t>
            </a:r>
            <a:r>
              <a:rPr lang="en-CA" b="0" dirty="0"/>
              <a:t>, including students with disabilities, we have to do better.</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2</a:t>
            </a:fld>
            <a:endParaRPr lang="en-US"/>
          </a:p>
        </p:txBody>
      </p:sp>
    </p:spTree>
    <p:extLst>
      <p:ext uri="{BB962C8B-B14F-4D97-AF65-F5344CB8AC3E}">
        <p14:creationId xmlns:p14="http://schemas.microsoft.com/office/powerpoint/2010/main" val="457152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is lists. You can use bulleted and numbered lists to represent information that is presented in pie charts, bar charts, line graphs, and flow charts.</a:t>
            </a:r>
          </a:p>
        </p:txBody>
      </p:sp>
      <p:sp>
        <p:nvSpPr>
          <p:cNvPr id="4" name="Slide Number Placeholder 3"/>
          <p:cNvSpPr>
            <a:spLocks noGrp="1"/>
          </p:cNvSpPr>
          <p:nvPr>
            <p:ph type="sldNum" sz="quarter" idx="5"/>
          </p:nvPr>
        </p:nvSpPr>
        <p:spPr/>
        <p:txBody>
          <a:bodyPr/>
          <a:lstStyle/>
          <a:p>
            <a:fld id="{C608F43B-2871-463A-AD9E-8FFEE86A9B16}" type="slidenum">
              <a:rPr lang="en-US" smtClean="0"/>
              <a:t>20</a:t>
            </a:fld>
            <a:endParaRPr lang="en-US"/>
          </a:p>
        </p:txBody>
      </p:sp>
    </p:spTree>
    <p:extLst>
      <p:ext uri="{BB962C8B-B14F-4D97-AF65-F5344CB8AC3E}">
        <p14:creationId xmlns:p14="http://schemas.microsoft.com/office/powerpoint/2010/main" val="2916841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also use data tables to represent information found in complex tables, pie charts, bar charts, and line graphs.</a:t>
            </a:r>
          </a:p>
        </p:txBody>
      </p:sp>
      <p:sp>
        <p:nvSpPr>
          <p:cNvPr id="4" name="Slide Number Placeholder 3"/>
          <p:cNvSpPr>
            <a:spLocks noGrp="1"/>
          </p:cNvSpPr>
          <p:nvPr>
            <p:ph type="sldNum" sz="quarter" idx="5"/>
          </p:nvPr>
        </p:nvSpPr>
        <p:spPr/>
        <p:txBody>
          <a:bodyPr/>
          <a:lstStyle/>
          <a:p>
            <a:fld id="{C608F43B-2871-463A-AD9E-8FFEE86A9B16}" type="slidenum">
              <a:rPr lang="en-US" smtClean="0"/>
              <a:t>21</a:t>
            </a:fld>
            <a:endParaRPr lang="en-US"/>
          </a:p>
        </p:txBody>
      </p:sp>
    </p:spTree>
    <p:extLst>
      <p:ext uri="{BB962C8B-B14F-4D97-AF65-F5344CB8AC3E}">
        <p14:creationId xmlns:p14="http://schemas.microsoft.com/office/powerpoint/2010/main" val="2753103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two images that look quite similar. They are both line graphs that appear in an Introduction to Sociology textbook.</a:t>
            </a:r>
          </a:p>
          <a:p>
            <a:endParaRPr lang="en-CA" dirty="0"/>
          </a:p>
          <a:p>
            <a:r>
              <a:rPr lang="en-CA" dirty="0"/>
              <a:t>I put them us here to illustrated how the context and significance of an image needs to be considered when deciding how to describe an image.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image on the left shows </a:t>
            </a:r>
            <a:r>
              <a:rPr lang="en-US" dirty="0"/>
              <a:t>a line graph that shows close correlation between the divorce rate in Maine and the United States' per capita consumption of margarine.</a:t>
            </a:r>
            <a:r>
              <a:rPr lang="en-CA" dirty="0"/>
              <a:t> This image was included in the textbook to illustrate that correlation does not equal causation. </a:t>
            </a:r>
            <a:r>
              <a:rPr lang="en-US" sz="1200" b="0" i="0" u="none" strike="noStrike" kern="1200" dirty="0">
                <a:solidFill>
                  <a:schemeClr val="tx1"/>
                </a:solidFill>
                <a:effectLst/>
                <a:latin typeface="+mn-lt"/>
                <a:ea typeface="+mn-ea"/>
                <a:cs typeface="+mn-cs"/>
              </a:rPr>
              <a:t>In this example, the visual trend shown in the graph is more important than the individual data points. The rate at which they fell from 2000 to 2005 does not matter as much as the fact that the graph shows them falling and rising again at almost exactly the same rate. Instead of replacing this image with a data table, a short description describing the point of the image is more useful.</a:t>
            </a:r>
            <a:endParaRPr lang="en-US" dirty="0">
              <a:effectLst/>
            </a:endParaRP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image on the right </a:t>
            </a:r>
            <a:r>
              <a:rPr lang="en-US" sz="1200" b="0" i="0" u="none" strike="noStrike" kern="1200" dirty="0">
                <a:solidFill>
                  <a:schemeClr val="tx1"/>
                </a:solidFill>
                <a:effectLst/>
                <a:latin typeface="+mn-lt"/>
                <a:ea typeface="+mn-ea"/>
                <a:cs typeface="+mn-cs"/>
              </a:rPr>
              <a:t>shows the number of husbands and wives in different stages of family life who described their marriage as “highly satisfying.” In this case, while the visual graph is useful for sighted users, it would be quite difficult to describe in a sentence or paragraph, and the student might be expected to compare and contrast the data points. The best solution here is to provide an accessible table based on this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Does anyone else see any other accessibility problems with the graph on the right?</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608F43B-2871-463A-AD9E-8FFEE86A9B16}" type="slidenum">
              <a:rPr lang="en-US" smtClean="0"/>
              <a:t>22</a:t>
            </a:fld>
            <a:endParaRPr lang="en-US"/>
          </a:p>
        </p:txBody>
      </p:sp>
    </p:spTree>
    <p:extLst>
      <p:ext uri="{BB962C8B-B14F-4D97-AF65-F5344CB8AC3E}">
        <p14:creationId xmlns:p14="http://schemas.microsoft.com/office/powerpoint/2010/main" val="398458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I want to talk a little bit about math accessibility. This is an area that I am still learning about and have limited experience in, but it is a topic that I get questions about a lot and one that I am working hard to learn more about.</a:t>
            </a:r>
          </a:p>
          <a:p>
            <a:endParaRPr lang="en-CA" dirty="0"/>
          </a:p>
          <a:p>
            <a:r>
              <a:rPr lang="en-CA" dirty="0"/>
              <a:t>The most common mistake I see with regards to math accessibility is authors using incorrect symbols for simple math equations. This is generally the case in books that aren’t math books but use these symbols for basic equations or to convey things like negative degree temperatures. </a:t>
            </a:r>
          </a:p>
          <a:p>
            <a:endParaRPr lang="en-CA" dirty="0"/>
          </a:p>
          <a:p>
            <a:r>
              <a:rPr lang="en-CA" dirty="0"/>
              <a:t>I have put a number of symbols up on the slide. The first row uses different symbols that might be used to denote multiplication. However, a screen reader would only read the middle symbol as “times.” The first symbol is would read as an x and the last it would read as a dot.</a:t>
            </a:r>
          </a:p>
          <a:p>
            <a:endParaRPr lang="en-CA" dirty="0"/>
          </a:p>
          <a:p>
            <a:r>
              <a:rPr lang="en-CA" dirty="0"/>
              <a:t>In the next line, the first and last symbols are a hyphen and an </a:t>
            </a:r>
            <a:r>
              <a:rPr lang="en-CA" dirty="0" err="1"/>
              <a:t>em</a:t>
            </a:r>
            <a:r>
              <a:rPr lang="en-CA" dirty="0"/>
              <a:t>-dash, and as such, screen readers don’t announce their presence unless settings are changed. Only the middle symbol is something a computer would read as a “minus” sign. </a:t>
            </a:r>
          </a:p>
          <a:p>
            <a:endParaRPr lang="en-CA" dirty="0"/>
          </a:p>
          <a:p>
            <a:r>
              <a:rPr lang="en-CA" dirty="0"/>
              <a:t>The next line shows a division sign and a forward slash.</a:t>
            </a:r>
          </a:p>
          <a:p>
            <a:endParaRPr lang="en-CA" dirty="0"/>
          </a:p>
          <a:p>
            <a:r>
              <a:rPr lang="en-CA" dirty="0"/>
              <a:t>And the last example shows a fraction. A computer would read the first fraction as “one-half” or “one over 2.” It would read the second fraction as ”1, 2.”</a:t>
            </a:r>
          </a:p>
          <a:p>
            <a:endParaRPr lang="en-CA" dirty="0"/>
          </a:p>
          <a:p>
            <a:r>
              <a:rPr lang="en-CA" dirty="0"/>
              <a:t>Another thing to keep in mind is the different ways we use math symbols. For example, in chemistry, you might want to say that an element has a charge of negative one or positive 2. But when talking about addition and subtraction, you would want those same signs to be read as minus and plus.</a:t>
            </a:r>
          </a:p>
        </p:txBody>
      </p:sp>
      <p:sp>
        <p:nvSpPr>
          <p:cNvPr id="4" name="Slide Number Placeholder 3"/>
          <p:cNvSpPr>
            <a:spLocks noGrp="1"/>
          </p:cNvSpPr>
          <p:nvPr>
            <p:ph type="sldNum" sz="quarter" idx="5"/>
          </p:nvPr>
        </p:nvSpPr>
        <p:spPr/>
        <p:txBody>
          <a:bodyPr/>
          <a:lstStyle/>
          <a:p>
            <a:fld id="{C608F43B-2871-463A-AD9E-8FFEE86A9B16}" type="slidenum">
              <a:rPr lang="en-US" smtClean="0"/>
              <a:t>23</a:t>
            </a:fld>
            <a:endParaRPr lang="en-US"/>
          </a:p>
        </p:txBody>
      </p:sp>
    </p:spTree>
    <p:extLst>
      <p:ext uri="{BB962C8B-B14F-4D97-AF65-F5344CB8AC3E}">
        <p14:creationId xmlns:p14="http://schemas.microsoft.com/office/powerpoint/2010/main" val="4261882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dealing with more complex math equations and formulas, using symbols is not longer enough. There are two ways to make math accessible. The first and best option is to create equations using MathML or LaTeX, which are both mathematical markup languages, and then use MathJax to render those equations. MathJax will translate the markup into accessible, high-resolution equations. As long as the markup prioritizes the meaning of equations over the display, then screen readers will be able to accurately interpret the equations.</a:t>
            </a:r>
          </a:p>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24</a:t>
            </a:fld>
            <a:endParaRPr lang="en-US"/>
          </a:p>
        </p:txBody>
      </p:sp>
    </p:spTree>
    <p:extLst>
      <p:ext uri="{BB962C8B-B14F-4D97-AF65-F5344CB8AC3E}">
        <p14:creationId xmlns:p14="http://schemas.microsoft.com/office/powerpoint/2010/main" val="42583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MathML or LaTeX isn’t an option, the next best option is to provide an image of the equation and provide an alternative text description. I’ve provided an example on this slide. It reads, m equals begin fraction m sub 0 over begin square root 1 minus begin fraction v sup 2 over c sup 2 end fraction end square root end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2014, </a:t>
            </a:r>
            <a:r>
              <a:rPr lang="en-US" dirty="0" err="1"/>
              <a:t>BCcampus</a:t>
            </a:r>
            <a:r>
              <a:rPr lang="en-US" dirty="0"/>
              <a:t> conducted a user-testing session with visually impaired and blind students who indicated that it would be helpful to place an audio file of the formula or equation alongside the equation, allowing the student to hear exactly how the formula or equation should be interpreted.</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25</a:t>
            </a:fld>
            <a:endParaRPr lang="en-US"/>
          </a:p>
        </p:txBody>
      </p:sp>
    </p:spTree>
    <p:extLst>
      <p:ext uri="{BB962C8B-B14F-4D97-AF65-F5344CB8AC3E}">
        <p14:creationId xmlns:p14="http://schemas.microsoft.com/office/powerpoint/2010/main" val="1233630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are publishing web-based resources, I would </a:t>
            </a:r>
            <a:r>
              <a:rPr lang="en-CA" dirty="0" err="1"/>
              <a:t>highlighly</a:t>
            </a:r>
            <a:r>
              <a:rPr lang="en-CA" dirty="0"/>
              <a:t> recommend WAVE, an accessibility checker. It is super easy to use and will highlight most accessibility problems. You can either paste a link to the page you want evaluated or install it as a browser plug in. </a:t>
            </a:r>
          </a:p>
          <a:p>
            <a:endParaRPr lang="en-CA" dirty="0"/>
          </a:p>
          <a:p>
            <a:r>
              <a:rPr lang="en-CA" dirty="0"/>
              <a:t>I should also note that a lot of software includes built-in accessibility checkers, including Microsoft Word and PowerPoint. However, keep in mind that using an accessibility checker doesn’t prove a resource is accessible, but they can be helpful in identifying accessibility issues that you might have missed. </a:t>
            </a:r>
          </a:p>
        </p:txBody>
      </p:sp>
      <p:sp>
        <p:nvSpPr>
          <p:cNvPr id="4" name="Slide Number Placeholder 3"/>
          <p:cNvSpPr>
            <a:spLocks noGrp="1"/>
          </p:cNvSpPr>
          <p:nvPr>
            <p:ph type="sldNum" sz="quarter" idx="5"/>
          </p:nvPr>
        </p:nvSpPr>
        <p:spPr/>
        <p:txBody>
          <a:bodyPr/>
          <a:lstStyle/>
          <a:p>
            <a:fld id="{C608F43B-2871-463A-AD9E-8FFEE86A9B16}" type="slidenum">
              <a:rPr lang="en-US" smtClean="0"/>
              <a:t>26</a:t>
            </a:fld>
            <a:endParaRPr lang="en-US"/>
          </a:p>
        </p:txBody>
      </p:sp>
    </p:spTree>
    <p:extLst>
      <p:ext uri="{BB962C8B-B14F-4D97-AF65-F5344CB8AC3E}">
        <p14:creationId xmlns:p14="http://schemas.microsoft.com/office/powerpoint/2010/main" val="555696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I want to transition beyond technical accessibility. Up to this point, I have mostly provided a checklist approach to accessibility by giving you a collection of success criteria, so I want to complicate that a little but by talking about </a:t>
            </a:r>
          </a:p>
          <a:p>
            <a:pPr marL="285750" indent="-285750" algn="l">
              <a:buFont typeface="Arial" panose="020B0604020202020204" pitchFamily="34" charset="0"/>
              <a:buChar char="•"/>
            </a:pPr>
            <a:r>
              <a:rPr lang="en-CA" dirty="0"/>
              <a:t>Limitations of Accessibility Checklists</a:t>
            </a:r>
          </a:p>
          <a:p>
            <a:pPr marL="285750" indent="-285750" algn="l">
              <a:buFont typeface="Arial" panose="020B0604020202020204" pitchFamily="34" charset="0"/>
              <a:buChar char="•"/>
            </a:pPr>
            <a:r>
              <a:rPr lang="en-CA" dirty="0"/>
              <a:t>Universal Design for Learning</a:t>
            </a:r>
          </a:p>
          <a:p>
            <a:pPr marL="285750" indent="-285750" algn="l">
              <a:buFont typeface="Arial" panose="020B0604020202020204" pitchFamily="34" charset="0"/>
              <a:buChar char="•"/>
            </a:pPr>
            <a:r>
              <a:rPr lang="en-CA" dirty="0"/>
              <a:t>Inclusive Design</a:t>
            </a:r>
          </a:p>
          <a:p>
            <a:pPr marL="285750" indent="-285750" algn="l">
              <a:buFont typeface="Arial" panose="020B0604020202020204" pitchFamily="34" charset="0"/>
              <a:buChar char="•"/>
            </a:pPr>
            <a:r>
              <a:rPr lang="en-CA" dirty="0"/>
              <a:t>And how we can go about adopting accessible practices</a:t>
            </a:r>
          </a:p>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27</a:t>
            </a:fld>
            <a:endParaRPr lang="en-US"/>
          </a:p>
        </p:txBody>
      </p:sp>
    </p:spTree>
    <p:extLst>
      <p:ext uri="{BB962C8B-B14F-4D97-AF65-F5344CB8AC3E}">
        <p14:creationId xmlns:p14="http://schemas.microsoft.com/office/powerpoint/2010/main" val="1851198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the accessibility considerations I have talked about so far are things that can be checked off. Do you images have alt text? Check. Does your table have a caption? Check. Do your videos have captions?</a:t>
            </a:r>
          </a:p>
          <a:p>
            <a:endParaRPr lang="en-CA" dirty="0"/>
          </a:p>
          <a:p>
            <a:r>
              <a:rPr lang="en-CA" dirty="0"/>
              <a:t>I’ve started by focusing on these checklist items because there are concrete and easily actionable. In addition, these items make up the very important minimum technical considerations to make sure students with disabilities can access their educational materials. </a:t>
            </a:r>
          </a:p>
          <a:p>
            <a:endParaRPr lang="en-CA" dirty="0"/>
          </a:p>
          <a:p>
            <a:r>
              <a:rPr lang="en-CA" dirty="0"/>
              <a:t>However, a checklist approach to accessibility has a number of weaknesses. It makes accessibility seem like something that can be fixed later, it does not ensure good design, it does not account for the multiple formats of OER, students face access challenges that are not addressed in standard accessibility checklists, and it does not ensure equal access to learning outcomes.</a:t>
            </a:r>
          </a:p>
        </p:txBody>
      </p:sp>
      <p:sp>
        <p:nvSpPr>
          <p:cNvPr id="4" name="Slide Number Placeholder 3"/>
          <p:cNvSpPr>
            <a:spLocks noGrp="1"/>
          </p:cNvSpPr>
          <p:nvPr>
            <p:ph type="sldNum" sz="quarter" idx="5"/>
          </p:nvPr>
        </p:nvSpPr>
        <p:spPr/>
        <p:txBody>
          <a:bodyPr/>
          <a:lstStyle/>
          <a:p>
            <a:fld id="{C608F43B-2871-463A-AD9E-8FFEE86A9B16}" type="slidenum">
              <a:rPr lang="en-US" smtClean="0"/>
              <a:t>28</a:t>
            </a:fld>
            <a:endParaRPr lang="en-US"/>
          </a:p>
        </p:txBody>
      </p:sp>
    </p:spTree>
    <p:extLst>
      <p:ext uri="{BB962C8B-B14F-4D97-AF65-F5344CB8AC3E}">
        <p14:creationId xmlns:p14="http://schemas.microsoft.com/office/powerpoint/2010/main" val="4143500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Students may face all sort of barriers even if they don’t have a diagnosed disability, and there is not really such thing as an “average student.”</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an article by Jan Wilson, she argues that the classroom,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“far from neutral, is constructed for a mythical, “able-bodied,” neurotypical norm that neither reflects nor accommodates the wide range of diverse learners within it, regardless of whether these learners have been diagnosed with a disability.”</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What she is getting at here is this problem that comes up when we design for what we think is normal, or what we think is average. The reality is, there is no such thing as a normal or average student. Students vary greatly in their interests, family situation, culture, background, experience, strengths, and weaknesses. And all students benefit when educational materials are designed to be accessible and inclusive.</a:t>
            </a:r>
          </a:p>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29</a:t>
            </a:fld>
            <a:endParaRPr lang="en-US"/>
          </a:p>
        </p:txBody>
      </p:sp>
    </p:spTree>
    <p:extLst>
      <p:ext uri="{BB962C8B-B14F-4D97-AF65-F5344CB8AC3E}">
        <p14:creationId xmlns:p14="http://schemas.microsoft.com/office/powerpoint/2010/main" val="4830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the general topics that I want to cover today. We will start by looking at technical accessibility, which are the Web Content Accessibility Guidelines (or WCAG), and go over a number of accessibility requirements that are most relevant to the design of digital educational resources.</a:t>
            </a:r>
          </a:p>
          <a:p>
            <a:endParaRPr lang="en-CA" dirty="0"/>
          </a:p>
          <a:p>
            <a:r>
              <a:rPr lang="en-CA" dirty="0"/>
              <a:t>From there, I want to discuss a few things that go beyond technical accessibility, including universal design for learning (UDL) and inclusive design.</a:t>
            </a:r>
          </a:p>
          <a:p>
            <a:endParaRPr lang="en-CA" dirty="0"/>
          </a:p>
          <a:p>
            <a:r>
              <a:rPr lang="en-CA" dirty="0"/>
              <a:t>And finally, I will be providing a list of resources that can assist in this work.</a:t>
            </a:r>
          </a:p>
        </p:txBody>
      </p:sp>
      <p:sp>
        <p:nvSpPr>
          <p:cNvPr id="4" name="Slide Number Placeholder 3"/>
          <p:cNvSpPr>
            <a:spLocks noGrp="1"/>
          </p:cNvSpPr>
          <p:nvPr>
            <p:ph type="sldNum" sz="quarter" idx="5"/>
          </p:nvPr>
        </p:nvSpPr>
        <p:spPr/>
        <p:txBody>
          <a:bodyPr/>
          <a:lstStyle/>
          <a:p>
            <a:fld id="{C608F43B-2871-463A-AD9E-8FFEE86A9B16}" type="slidenum">
              <a:rPr lang="en-US" smtClean="0"/>
              <a:t>3</a:t>
            </a:fld>
            <a:endParaRPr lang="en-US"/>
          </a:p>
        </p:txBody>
      </p:sp>
    </p:spTree>
    <p:extLst>
      <p:ext uri="{BB962C8B-B14F-4D97-AF65-F5344CB8AC3E}">
        <p14:creationId xmlns:p14="http://schemas.microsoft.com/office/powerpoint/2010/main" val="1830193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When talking about accessibility and inclusive design, it is helpful to talk a bit about how we think about disability.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medical model of disability “understands disability as an individual problem, affliction, or deficit that needs a cure or accommodation.” It sees disability as grounded in the individual. This is the model that is used in medical settings, and it is also used at universities and colleges where students need to have a diagnosed disability to be eligible for accommodation.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contrast, the social model of disability sees disability emerging when there is a mismatch between a person and their environment.</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social model of disability illustrates the false dichotomy between bodies and minds we perceive as “disabled” and those we perceive as “abled.” Instead, disability becomes more of a spectrum that can affect different people in different ways depending on their context, environment, and the tools they have access to, and is a product of history and culture.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social model of disability is useful for challenging how we perceive and understand disability. It gives us a way to do something about disability and a motivation to help break down barriers for those with disabilities through inclusive design.</a:t>
            </a:r>
          </a:p>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30</a:t>
            </a:fld>
            <a:endParaRPr lang="en-US"/>
          </a:p>
        </p:txBody>
      </p:sp>
    </p:spTree>
    <p:extLst>
      <p:ext uri="{BB962C8B-B14F-4D97-AF65-F5344CB8AC3E}">
        <p14:creationId xmlns:p14="http://schemas.microsoft.com/office/powerpoint/2010/main" val="2735268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All sorts of things affect the accessibility of a resource, and these things are very much context dependent and can vary from student to student.</a:t>
            </a:r>
          </a:p>
          <a:p>
            <a:endParaRPr lang="en-CA" dirty="0"/>
          </a:p>
          <a:p>
            <a:r>
              <a:rPr lang="en-CA" dirty="0"/>
              <a:t>For example, a student’s day-to-day life can affect access. Consider a student who spends an hour on a crowded bus everyday commuting to school and spends long days on campus studying. For this student, a heavy print textbook would be really annoying, and they might decide to leave it at home rather than lug it to school. That is a barrier to access.</a:t>
            </a:r>
          </a:p>
          <a:p>
            <a:endParaRPr lang="en-CA" dirty="0"/>
          </a:p>
          <a:p>
            <a:r>
              <a:rPr lang="en-CA" dirty="0"/>
              <a:t>Another example is differences in digital literacy among students. Many OER are primarily online resources, and for those of us who work on a computer all day take for granted our comfort and experience with working with digital content. Even young college students who grew up with smart phones and easy access to Internet may not know how to search a PDF or understand how to take advantage of the different features in Pressbooks or know that an EPUB file can be accessed on their phone. If your students are adult learners, paying attention to digital literacy and comfort using digital materials will be even more important. A student can’t learn well from a resource they don’t know how to use or don’t like using. </a:t>
            </a:r>
          </a:p>
          <a:p>
            <a:endParaRPr lang="en-CA" dirty="0"/>
          </a:p>
          <a:p>
            <a:r>
              <a:rPr lang="en-CA" dirty="0"/>
              <a:t>Another example is access to technology. Not every student has access to a computer. For example, I know a trades student who only spends a few months of the year in school. They don’t have a computer because they usually don’t need one. If they want to watch Netflix, they borrow their roommate’s laptop. But last year, this person had a course where the textbook was only available online. Without a personal computer, this student regularly struggled with accessing their textbook.</a:t>
            </a:r>
          </a:p>
          <a:p>
            <a:endParaRPr lang="en-CA" dirty="0"/>
          </a:p>
          <a:p>
            <a:r>
              <a:rPr lang="en-CA" dirty="0"/>
              <a:t>Day-to-day life, digital literacy, access to technology – all of these things are very individualized and context dependent. And these are things were OER in particular has the potential to really make a difference. Everyone has a preference in how they would like to access their learning materials, and open educational resources that are available in multiple formats make it possible for students to pick the format that they are most comfortable with and will work best for them. </a:t>
            </a:r>
          </a:p>
          <a:p>
            <a:endParaRPr lang="en-CA" dirty="0"/>
          </a:p>
          <a:p>
            <a:r>
              <a:rPr lang="en-CA" dirty="0"/>
              <a:t>For example, the trades student I mentioned would really have valued a copy they could read on they phone or a print version. Someone who spends long hours on transit would likely prefer a digital copy that they could download on their computer for easy offline access. Someone who likes to annotate their textbooks would probably love PDFs. By providing students choice, there is the potential to really improve the learning experience. </a:t>
            </a:r>
          </a:p>
          <a:p>
            <a:endParaRPr lang="en-CA" dirty="0"/>
          </a:p>
          <a:p>
            <a:r>
              <a:rPr lang="en-CA" dirty="0"/>
              <a:t>But with multiple formats come new challenges. Accessibility looks different in a print textbook than it does in a webbook, eBook, or PDF, and if you are providing all of these formats, you have to ensure that students using each format can access the same information. For example, people using a print version will need web addresses if they are going to be able to access any external resources linked to in your book. And a lot of students still really want a print copy. So that’s something to keep in mind when you’re considering how much interactive content you want to include in your resource that cannot be printed.</a:t>
            </a:r>
          </a:p>
          <a:p>
            <a:endParaRPr lang="en-CA" dirty="0"/>
          </a:p>
          <a:p>
            <a:r>
              <a:rPr lang="en-CA" dirty="0"/>
              <a:t>The final thing I wanted to highlight is the structure of information. How can you organize and structure your textbook or resource to make it easy to use and easy to find information and navigate. That means paying attention to the number of chapters, the titles, the use of sections and subsections, numbering systems, headings, and more. These considerations will vary from book to book, but the more intentional you are about thinking about structure, organization, and navigation, the more useful and powerful your resource will be, which on its own will increase access.</a:t>
            </a:r>
          </a:p>
        </p:txBody>
      </p:sp>
      <p:sp>
        <p:nvSpPr>
          <p:cNvPr id="4" name="Slide Number Placeholder 3"/>
          <p:cNvSpPr>
            <a:spLocks noGrp="1"/>
          </p:cNvSpPr>
          <p:nvPr>
            <p:ph type="sldNum" sz="quarter" idx="5"/>
          </p:nvPr>
        </p:nvSpPr>
        <p:spPr/>
        <p:txBody>
          <a:bodyPr/>
          <a:lstStyle/>
          <a:p>
            <a:fld id="{C608F43B-2871-463A-AD9E-8FFEE86A9B16}" type="slidenum">
              <a:rPr lang="en-US" smtClean="0"/>
              <a:t>31</a:t>
            </a:fld>
            <a:endParaRPr lang="en-US"/>
          </a:p>
        </p:txBody>
      </p:sp>
    </p:spTree>
    <p:extLst>
      <p:ext uri="{BB962C8B-B14F-4D97-AF65-F5344CB8AC3E}">
        <p14:creationId xmlns:p14="http://schemas.microsoft.com/office/powerpoint/2010/main" val="1774969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I am talking about here is Universal design for learning, or UDL. UDL encourages designing teaching and learning environments and materials so that they provide multiple means of engagement, representation, and action and expression for students. This is a huge topic and much more than I could every cover in one slide, but I did want to highlight the principle of multiple means of representation and what this might look like in open educational resources.</a:t>
            </a:r>
          </a:p>
          <a:p>
            <a:endParaRPr lang="en-CA" dirty="0"/>
          </a:p>
          <a:p>
            <a:r>
              <a:rPr lang="en-CA" dirty="0"/>
              <a:t>This could include incorporating multiple modalities, including video, audio, and interactive activities</a:t>
            </a:r>
          </a:p>
          <a:p>
            <a:endParaRPr lang="en-CA" dirty="0"/>
          </a:p>
          <a:p>
            <a:r>
              <a:rPr lang="en-CA" dirty="0"/>
              <a:t>It might also look like making resources available in multiple formats, such as PDF, HTML, or EPUB</a:t>
            </a:r>
          </a:p>
        </p:txBody>
      </p:sp>
      <p:sp>
        <p:nvSpPr>
          <p:cNvPr id="4" name="Slide Number Placeholder 3"/>
          <p:cNvSpPr>
            <a:spLocks noGrp="1"/>
          </p:cNvSpPr>
          <p:nvPr>
            <p:ph type="sldNum" sz="quarter" idx="5"/>
          </p:nvPr>
        </p:nvSpPr>
        <p:spPr/>
        <p:txBody>
          <a:bodyPr/>
          <a:lstStyle/>
          <a:p>
            <a:fld id="{C608F43B-2871-463A-AD9E-8FFEE86A9B16}" type="slidenum">
              <a:rPr lang="en-US" smtClean="0"/>
              <a:t>32</a:t>
            </a:fld>
            <a:endParaRPr lang="en-US"/>
          </a:p>
        </p:txBody>
      </p:sp>
    </p:spTree>
    <p:extLst>
      <p:ext uri="{BB962C8B-B14F-4D97-AF65-F5344CB8AC3E}">
        <p14:creationId xmlns:p14="http://schemas.microsoft.com/office/powerpoint/2010/main" val="2970320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we bring all of these things together, all of these considerations, all of these practices, we are really starting to talk about inclusive design.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Inclusive Design is defined by the Inclusive Design Research Centre as “design that considers the full range of human diversity with respect to ability, language, culture, gender, age and other forms of human difference.” In inclusive design, one of the most important things is recognizing the people are different. And by designing for differences, we can create things that are more useful, powerful, and accessible to all.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inclusive design, the work is never done. It’s not a box you can check off. It is an iterative and ongoing practice.</a:t>
            </a:r>
          </a:p>
        </p:txBody>
      </p:sp>
      <p:sp>
        <p:nvSpPr>
          <p:cNvPr id="4" name="Slide Number Placeholder 3"/>
          <p:cNvSpPr>
            <a:spLocks noGrp="1"/>
          </p:cNvSpPr>
          <p:nvPr>
            <p:ph type="sldNum" sz="quarter" idx="5"/>
          </p:nvPr>
        </p:nvSpPr>
        <p:spPr/>
        <p:txBody>
          <a:bodyPr/>
          <a:lstStyle/>
          <a:p>
            <a:fld id="{C608F43B-2871-463A-AD9E-8FFEE86A9B16}" type="slidenum">
              <a:rPr lang="en-US" smtClean="0"/>
              <a:t>33</a:t>
            </a:fld>
            <a:endParaRPr lang="en-US"/>
          </a:p>
        </p:txBody>
      </p:sp>
    </p:spTree>
    <p:extLst>
      <p:ext uri="{BB962C8B-B14F-4D97-AF65-F5344CB8AC3E}">
        <p14:creationId xmlns:p14="http://schemas.microsoft.com/office/powerpoint/2010/main" val="2147988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IDRC has identified three dimensions that make up inclusive design:</a:t>
            </a:r>
          </a:p>
          <a:p>
            <a:endParaRPr lang="en-CA" dirty="0"/>
          </a:p>
          <a:p>
            <a:pPr marL="228600" indent="-228600">
              <a:buFont typeface="+mj-lt"/>
              <a:buAutoNum type="arabicPeriod"/>
            </a:pPr>
            <a:r>
              <a:rPr lang="en-CA" dirty="0"/>
              <a:t>One is, recognize diversity and uniqueness. This includes looking at design as a one-size-fits-one, rather than a one-size-fits-all, a use of adaptive design, and respecting self-knowledge. This dimension encourages design that is flexible and empowers people to use the resource in the way that works best for them.</a:t>
            </a:r>
          </a:p>
          <a:p>
            <a:pPr marL="228600" indent="-228600">
              <a:buFont typeface="+mj-lt"/>
              <a:buAutoNum type="arabicPeriod"/>
            </a:pPr>
            <a:r>
              <a:rPr lang="en-CA" dirty="0"/>
              <a:t>The second dimension is inclusive processes and tools. This really looks like the process of design and who is included. When designing for inclusion, we have to consider and include diverse perspectives and participation.</a:t>
            </a:r>
          </a:p>
          <a:p>
            <a:pPr marL="228600" indent="-228600">
              <a:buFont typeface="+mj-lt"/>
              <a:buAutoNum type="arabicPeriod"/>
            </a:pPr>
            <a:r>
              <a:rPr lang="en-CA" dirty="0"/>
              <a:t>The third dimension is broader beneficial impact. This dimension encourages us to recognize the interconnectedness of users and systems. When we design for inclusion, our impact often goes much beyond the specific audience we are designing for and can encourage virtuous cycles of inclusion that build on each other.</a:t>
            </a:r>
          </a:p>
        </p:txBody>
      </p:sp>
      <p:sp>
        <p:nvSpPr>
          <p:cNvPr id="4" name="Slide Number Placeholder 3"/>
          <p:cNvSpPr>
            <a:spLocks noGrp="1"/>
          </p:cNvSpPr>
          <p:nvPr>
            <p:ph type="sldNum" sz="quarter" idx="5"/>
          </p:nvPr>
        </p:nvSpPr>
        <p:spPr/>
        <p:txBody>
          <a:bodyPr/>
          <a:lstStyle/>
          <a:p>
            <a:fld id="{C608F43B-2871-463A-AD9E-8FFEE86A9B16}" type="slidenum">
              <a:rPr lang="en-US" smtClean="0"/>
              <a:t>34</a:t>
            </a:fld>
            <a:endParaRPr lang="en-US"/>
          </a:p>
        </p:txBody>
      </p:sp>
    </p:spTree>
    <p:extLst>
      <p:ext uri="{BB962C8B-B14F-4D97-AF65-F5344CB8AC3E}">
        <p14:creationId xmlns:p14="http://schemas.microsoft.com/office/powerpoint/2010/main" val="69755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 get that it can be a lot of work, and thinking about accessibility adds another layer to the already complex process of developing and adapting open educational resources. However, as a community that values *access,* it’s something we need to be always thinking about, and always striving to improve.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those involved in creating and publishing open textbooks and other OER, think about how you can include accessibility considerations as part of the creation process. Talk to authors about it early. Include accessibility in style sheets; design, format, and organize with accessibility in mind from the very beginning. Think about the different ways that students may want to access information and what formats you can make available. For example, think about how you will make sure that students using a print copy and students using a digital copy can access the same information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it comes time to share the resource with students, make sure they know how to use it. </a:t>
            </a:r>
          </a:p>
          <a:p>
            <a:r>
              <a:rPr lang="en-US" sz="1200" b="0" i="0" u="none" strike="noStrike" kern="1200" baseline="0" dirty="0">
                <a:solidFill>
                  <a:schemeClr val="tx1"/>
                </a:solidFill>
                <a:latin typeface="+mn-lt"/>
                <a:ea typeface="+mn-ea"/>
                <a:cs typeface="+mn-cs"/>
              </a:rPr>
              <a:t>• Are they aware of all formats available and how to use those formats? </a:t>
            </a:r>
          </a:p>
          <a:p>
            <a:r>
              <a:rPr lang="en-US" sz="1200" b="0" i="0" u="none" strike="noStrike" kern="1200" baseline="0" dirty="0">
                <a:solidFill>
                  <a:schemeClr val="tx1"/>
                </a:solidFill>
                <a:latin typeface="+mn-lt"/>
                <a:ea typeface="+mn-ea"/>
                <a:cs typeface="+mn-cs"/>
              </a:rPr>
              <a:t>• Are there features that allow them to customize their experience? </a:t>
            </a:r>
          </a:p>
          <a:p>
            <a:r>
              <a:rPr lang="en-US" sz="1200" b="0" i="0" u="none" strike="noStrike" kern="1200" baseline="0" dirty="0">
                <a:solidFill>
                  <a:schemeClr val="tx1"/>
                </a:solidFill>
                <a:latin typeface="+mn-lt"/>
                <a:ea typeface="+mn-ea"/>
                <a:cs typeface="+mn-cs"/>
              </a:rPr>
              <a:t>• Are their tools that allow them to interact with the content in a different way? Think annotation tools or text-to-speech software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And then be open to and encourage feedback from your students. Ask them what they liked and didn’t like about the resource.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Did they find any sections confusing?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Where they able to find information?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Did it work on their devices?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Ultimately, accessibility and inclusion isn’t a one-and-done kind of a thing. It is not a pass/fail. It is a spectrum, and it may look differently for each person depending on their context. And that plays into one of the best parts of OER: the ability for us to be able to go in and keep making things better. </a:t>
            </a:r>
          </a:p>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35</a:t>
            </a:fld>
            <a:endParaRPr lang="en-US"/>
          </a:p>
        </p:txBody>
      </p:sp>
    </p:spTree>
    <p:extLst>
      <p:ext uri="{BB962C8B-B14F-4D97-AF65-F5344CB8AC3E}">
        <p14:creationId xmlns:p14="http://schemas.microsoft.com/office/powerpoint/2010/main" val="2536142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finish, I wanted to point you all to the Accessibility Toolkit, published by BCcampus. This toolkit covers a lot of the same information that I covered today and often in more detail. It also provides an accessibility checklist, activities, and links to a series of webinars on inclusive design.</a:t>
            </a:r>
          </a:p>
          <a:p>
            <a:endParaRPr lang="en-CA" dirty="0"/>
          </a:p>
          <a:p>
            <a:r>
              <a:rPr lang="en-CA" dirty="0"/>
              <a:t>The toolkit can be accessed at opentextbc.ca/</a:t>
            </a:r>
            <a:r>
              <a:rPr lang="en-CA" dirty="0" err="1"/>
              <a:t>accessibilitytoolkit</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36</a:t>
            </a:fld>
            <a:endParaRPr lang="en-US"/>
          </a:p>
        </p:txBody>
      </p:sp>
    </p:spTree>
    <p:extLst>
      <p:ext uri="{BB962C8B-B14F-4D97-AF65-F5344CB8AC3E}">
        <p14:creationId xmlns:p14="http://schemas.microsoft.com/office/powerpoint/2010/main" val="2974490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 again is the link to where you can download my slides from today. I’ve also posted a PDF with a big list of tools and resources I mentioned in my presentation plus additional ones I’ve found really helpful.</a:t>
            </a:r>
          </a:p>
          <a:p>
            <a:endParaRPr lang="en-US" dirty="0"/>
          </a:p>
          <a:p>
            <a:r>
              <a:rPr lang="en-US" dirty="0"/>
              <a:t>Questions?</a:t>
            </a:r>
          </a:p>
        </p:txBody>
      </p:sp>
      <p:sp>
        <p:nvSpPr>
          <p:cNvPr id="4" name="Slide Number Placeholder 3"/>
          <p:cNvSpPr>
            <a:spLocks noGrp="1"/>
          </p:cNvSpPr>
          <p:nvPr>
            <p:ph type="sldNum" sz="quarter" idx="5"/>
          </p:nvPr>
        </p:nvSpPr>
        <p:spPr/>
        <p:txBody>
          <a:bodyPr/>
          <a:lstStyle/>
          <a:p>
            <a:fld id="{C608F43B-2871-463A-AD9E-8FFEE86A9B16}" type="slidenum">
              <a:rPr lang="en-US" smtClean="0"/>
              <a:t>37</a:t>
            </a:fld>
            <a:endParaRPr lang="en-US"/>
          </a:p>
        </p:txBody>
      </p:sp>
    </p:spTree>
    <p:extLst>
      <p:ext uri="{BB962C8B-B14F-4D97-AF65-F5344CB8AC3E}">
        <p14:creationId xmlns:p14="http://schemas.microsoft.com/office/powerpoint/2010/main" val="603085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38</a:t>
            </a:fld>
            <a:endParaRPr lang="en-US"/>
          </a:p>
        </p:txBody>
      </p:sp>
    </p:spTree>
    <p:extLst>
      <p:ext uri="{BB962C8B-B14F-4D97-AF65-F5344CB8AC3E}">
        <p14:creationId xmlns:p14="http://schemas.microsoft.com/office/powerpoint/2010/main" val="295031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let’s start with technical accessibility. When talking about technical accessibility, I am referring to web content accessibility guidelines (WCAG). These are the minimum technical requirements that will allow students with disabilities to access all of the information in a digital resource. WCAG is an international digital accessibility standard that is developed and maintained by the W3C Web Accessibility Initiative.</a:t>
            </a:r>
          </a:p>
          <a:p>
            <a:endParaRPr lang="en-CA" dirty="0"/>
          </a:p>
          <a:p>
            <a:r>
              <a:rPr lang="en-CA" dirty="0"/>
              <a:t>WCAG has four main principles: That content and digital interfaces be perceivable, operable, understandable, and robust. I want to highlight the first three.</a:t>
            </a:r>
          </a:p>
        </p:txBody>
      </p:sp>
      <p:sp>
        <p:nvSpPr>
          <p:cNvPr id="4" name="Slide Number Placeholder 3"/>
          <p:cNvSpPr>
            <a:spLocks noGrp="1"/>
          </p:cNvSpPr>
          <p:nvPr>
            <p:ph type="sldNum" sz="quarter" idx="5"/>
          </p:nvPr>
        </p:nvSpPr>
        <p:spPr/>
        <p:txBody>
          <a:bodyPr/>
          <a:lstStyle/>
          <a:p>
            <a:fld id="{C608F43B-2871-463A-AD9E-8FFEE86A9B16}" type="slidenum">
              <a:rPr lang="en-US" smtClean="0"/>
              <a:t>4</a:t>
            </a:fld>
            <a:endParaRPr lang="en-US"/>
          </a:p>
        </p:txBody>
      </p:sp>
    </p:spTree>
    <p:extLst>
      <p:ext uri="{BB962C8B-B14F-4D97-AF65-F5344CB8AC3E}">
        <p14:creationId xmlns:p14="http://schemas.microsoft.com/office/powerpoint/2010/main" val="71968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principle is perceivable, which is the idea that information and user interface components must be presented to users in ways they can perceive.</a:t>
            </a:r>
          </a:p>
          <a:p>
            <a:endParaRPr lang="en-CA" dirty="0"/>
          </a:p>
          <a:p>
            <a:r>
              <a:rPr lang="en-CA" dirty="0"/>
              <a:t>This principle focuses on the format and display of content. Basically, all content included in a resource should be perceivable through a user’s senses. That means all information needs to be available through sight, sound, and touch, or available in such a way that assistive technology could be used to translate that content for another sense.</a:t>
            </a:r>
          </a:p>
          <a:p>
            <a:endParaRPr lang="en-CA" dirty="0"/>
          </a:p>
          <a:p>
            <a:r>
              <a:rPr lang="en-CA" dirty="0"/>
              <a:t>So for example, a blind student may use a screen reader to access digital resources. This student will require text or audio alternatives of all visual content like images and video. In contrast, a deaf student will need captions or transcripts for video and audio-only content.</a:t>
            </a:r>
          </a:p>
          <a:p>
            <a:endParaRPr lang="en-CA" dirty="0"/>
          </a:p>
          <a:p>
            <a:r>
              <a:rPr lang="en-CA" dirty="0"/>
              <a:t>“Sight” by Alice Design (https://thenounproject.com/rose-alice-design). CC BY.</a:t>
            </a:r>
          </a:p>
          <a:p>
            <a:endParaRPr lang="en-CA" dirty="0"/>
          </a:p>
          <a:p>
            <a:r>
              <a:rPr lang="en-CA" dirty="0"/>
              <a:t>“Hear” by Dmitry </a:t>
            </a:r>
            <a:r>
              <a:rPr lang="en-CA" dirty="0" err="1"/>
              <a:t>Vasiliev</a:t>
            </a:r>
            <a:r>
              <a:rPr lang="en-CA" dirty="0"/>
              <a:t> (https://thenounproject.com/dimanebo). CC BY.</a:t>
            </a:r>
          </a:p>
          <a:p>
            <a:endParaRPr lang="en-CA" dirty="0"/>
          </a:p>
          <a:p>
            <a:r>
              <a:rPr lang="en-CA" dirty="0"/>
              <a:t>“Braille” by </a:t>
            </a:r>
            <a:r>
              <a:rPr lang="en-CA" dirty="0" err="1"/>
              <a:t>Hadi</a:t>
            </a:r>
            <a:r>
              <a:rPr lang="en-CA" dirty="0"/>
              <a:t> </a:t>
            </a:r>
            <a:r>
              <a:rPr lang="en-CA" dirty="0" err="1"/>
              <a:t>Davodpour</a:t>
            </a:r>
            <a:r>
              <a:rPr lang="en-CA" dirty="0"/>
              <a:t> (https://thenounproject.com/hadivoice). CC BY.</a:t>
            </a:r>
          </a:p>
        </p:txBody>
      </p:sp>
      <p:sp>
        <p:nvSpPr>
          <p:cNvPr id="4" name="Slide Number Placeholder 3"/>
          <p:cNvSpPr>
            <a:spLocks noGrp="1"/>
          </p:cNvSpPr>
          <p:nvPr>
            <p:ph type="sldNum" sz="quarter" idx="5"/>
          </p:nvPr>
        </p:nvSpPr>
        <p:spPr/>
        <p:txBody>
          <a:bodyPr/>
          <a:lstStyle/>
          <a:p>
            <a:fld id="{C608F43B-2871-463A-AD9E-8FFEE86A9B16}" type="slidenum">
              <a:rPr lang="en-US" smtClean="0"/>
              <a:t>5</a:t>
            </a:fld>
            <a:endParaRPr lang="en-US"/>
          </a:p>
        </p:txBody>
      </p:sp>
    </p:spTree>
    <p:extLst>
      <p:ext uri="{BB962C8B-B14F-4D97-AF65-F5344CB8AC3E}">
        <p14:creationId xmlns:p14="http://schemas.microsoft.com/office/powerpoint/2010/main" val="259435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second principle is operable, which requires that user interface components and navigation must be operable. </a:t>
            </a:r>
          </a:p>
          <a:p>
            <a:endParaRPr lang="en-CA" dirty="0"/>
          </a:p>
          <a:p>
            <a:r>
              <a:rPr lang="en-CA" dirty="0"/>
              <a:t>The operable principle covers how people can navigate and interact with the resource. For example, someone should be able to navigate through a resource using only their keyboard, people should have enough time to complete tasks, none of the content should cause seizures or physical reactions, and navigation should be easy and make sense.</a:t>
            </a:r>
          </a:p>
          <a:p>
            <a:endParaRPr lang="en-CA" dirty="0"/>
          </a:p>
          <a:p>
            <a:endParaRPr lang="en-CA" dirty="0"/>
          </a:p>
          <a:p>
            <a:r>
              <a:rPr lang="en-CA" dirty="0"/>
              <a:t>“Keyboard” by Vishal Patel from the Noun Project. CC BY.</a:t>
            </a:r>
          </a:p>
          <a:p>
            <a:r>
              <a:rPr lang="en-CA" dirty="0"/>
              <a:t>“</a:t>
            </a:r>
            <a:r>
              <a:rPr lang="en-US" dirty="0"/>
              <a:t>Mouse” by </a:t>
            </a:r>
            <a:r>
              <a:rPr lang="en-US" dirty="0" err="1"/>
              <a:t>andriwidodo</a:t>
            </a:r>
            <a:r>
              <a:rPr lang="en-US" dirty="0"/>
              <a:t> from the Noun Project. CC BY.</a:t>
            </a:r>
          </a:p>
          <a:p>
            <a:r>
              <a:rPr lang="en-US" dirty="0"/>
              <a:t>“Time” by Pham </a:t>
            </a:r>
            <a:r>
              <a:rPr lang="en-US" dirty="0" err="1"/>
              <a:t>Duy</a:t>
            </a:r>
            <a:r>
              <a:rPr lang="en-US" dirty="0"/>
              <a:t> Phuong Hung from the Noun Project. CC BY.</a:t>
            </a:r>
          </a:p>
          <a:p>
            <a:r>
              <a:rPr lang="en-US" dirty="0"/>
              <a:t>“Seizure” by Greg Pabst from the Noun Project. CC BY.</a:t>
            </a:r>
          </a:p>
          <a:p>
            <a:r>
              <a:rPr lang="en-US" dirty="0"/>
              <a:t>“Search” by Andreas </a:t>
            </a:r>
            <a:r>
              <a:rPr lang="en-US" dirty="0" err="1"/>
              <a:t>Vögele</a:t>
            </a:r>
            <a:r>
              <a:rPr lang="en-US" dirty="0"/>
              <a:t> from the Noun Project. CC BY</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6</a:t>
            </a:fld>
            <a:endParaRPr lang="en-US"/>
          </a:p>
        </p:txBody>
      </p:sp>
    </p:spTree>
    <p:extLst>
      <p:ext uri="{BB962C8B-B14F-4D97-AF65-F5344CB8AC3E}">
        <p14:creationId xmlns:p14="http://schemas.microsoft.com/office/powerpoint/2010/main" val="173081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third principle is understandable, which holds that information and the operation of the user interface must be understandable. That means the text is readable and understandable, the layout of a page is predictable and consistent, and there are features that help users avoid and correct mistakes. </a:t>
            </a:r>
          </a:p>
          <a:p>
            <a:endParaRPr lang="en-CA" dirty="0"/>
          </a:p>
          <a:p>
            <a:r>
              <a:rPr lang="en-CA" dirty="0"/>
              <a:t>Now, I want to look at how these principles can be applied in the design of educational resources and look at more concrete examples.</a:t>
            </a:r>
          </a:p>
          <a:p>
            <a:endParaRPr lang="en-CA" dirty="0"/>
          </a:p>
          <a:p>
            <a:r>
              <a:rPr lang="en-US" dirty="0"/>
              <a:t>“Book” by Sebastian Langer from the Noun Project. CC BY.</a:t>
            </a:r>
          </a:p>
          <a:p>
            <a:r>
              <a:rPr lang="en-US" dirty="0"/>
              <a:t>“Web Page” by </a:t>
            </a:r>
            <a:r>
              <a:rPr lang="en-US" dirty="0" err="1"/>
              <a:t>Vectorstall</a:t>
            </a:r>
            <a:r>
              <a:rPr lang="en-US" dirty="0"/>
              <a:t> from the Noun Project. CC BY</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7</a:t>
            </a:fld>
            <a:endParaRPr lang="en-US"/>
          </a:p>
        </p:txBody>
      </p:sp>
    </p:spTree>
    <p:extLst>
      <p:ext uri="{BB962C8B-B14F-4D97-AF65-F5344CB8AC3E}">
        <p14:creationId xmlns:p14="http://schemas.microsoft.com/office/powerpoint/2010/main" val="320749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start with the organization of content, which is basically talking about the use of headings.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Using headings to identify sections and subsections of a document </a:t>
            </a:r>
            <a:r>
              <a:rPr lang="en-US" sz="1200" b="1" i="0" u="none" strike="noStrike" kern="1200" dirty="0">
                <a:solidFill>
                  <a:schemeClr val="tx1"/>
                </a:solidFill>
                <a:effectLst/>
                <a:latin typeface="+mn-lt"/>
                <a:ea typeface="+mn-ea"/>
                <a:cs typeface="+mn-cs"/>
              </a:rPr>
              <a:t>helps readers identify the structure and content of a document</a:t>
            </a:r>
            <a:r>
              <a:rPr lang="en-US" sz="1200" b="0" i="0" u="none" strike="noStrike" kern="1200" dirty="0">
                <a:solidFill>
                  <a:schemeClr val="tx1"/>
                </a:solidFill>
                <a:effectLst/>
                <a:latin typeface="+mn-lt"/>
                <a:ea typeface="+mn-ea"/>
                <a:cs typeface="+mn-cs"/>
              </a:rPr>
              <a:t>. Headings provide a </a:t>
            </a:r>
            <a:r>
              <a:rPr lang="en-US" sz="1200" b="1" i="0" u="none" strike="noStrike" kern="1200" dirty="0">
                <a:solidFill>
                  <a:schemeClr val="tx1"/>
                </a:solidFill>
                <a:effectLst/>
                <a:latin typeface="+mn-lt"/>
                <a:ea typeface="+mn-ea"/>
                <a:cs typeface="+mn-cs"/>
              </a:rPr>
              <a:t>visual cue</a:t>
            </a:r>
            <a:r>
              <a:rPr lang="en-US" sz="1200" b="0" i="0" u="none" strike="noStrike" kern="1200" dirty="0">
                <a:solidFill>
                  <a:schemeClr val="tx1"/>
                </a:solidFill>
                <a:effectLst/>
                <a:latin typeface="+mn-lt"/>
                <a:ea typeface="+mn-ea"/>
                <a:cs typeface="+mn-cs"/>
              </a:rPr>
              <a:t> that helps sighted readers quickly skim through content until they find a section they are looking for. Similarly, if there are headings, it makes it possible for someone using a screen reader to </a:t>
            </a:r>
            <a:r>
              <a:rPr lang="en-US" sz="1200" b="1" i="0" u="none" strike="noStrike" kern="1200" dirty="0">
                <a:solidFill>
                  <a:schemeClr val="tx1"/>
                </a:solidFill>
                <a:effectLst/>
                <a:latin typeface="+mn-lt"/>
                <a:ea typeface="+mn-ea"/>
                <a:cs typeface="+mn-cs"/>
              </a:rPr>
              <a:t>navigate a page or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A screen reader won't identify bolded or larger text as a heading</a:t>
            </a:r>
            <a:r>
              <a:rPr lang="en-US" sz="1200" b="0" i="0" u="none" strike="noStrike" kern="1200" dirty="0">
                <a:solidFill>
                  <a:schemeClr val="tx1"/>
                </a:solidFill>
                <a:effectLst/>
                <a:latin typeface="+mn-lt"/>
                <a:ea typeface="+mn-ea"/>
                <a:cs typeface="+mn-cs"/>
              </a:rPr>
              <a:t>. By marking up the sections and subsection of a chapter as headings, </a:t>
            </a:r>
            <a:r>
              <a:rPr lang="en-US" sz="1200" b="1" i="0" u="none" strike="noStrike" kern="1200" dirty="0">
                <a:solidFill>
                  <a:schemeClr val="tx1"/>
                </a:solidFill>
                <a:effectLst/>
                <a:latin typeface="+mn-lt"/>
                <a:ea typeface="+mn-ea"/>
                <a:cs typeface="+mn-cs"/>
              </a:rPr>
              <a:t>a screen-reader user can skip from heading to heading</a:t>
            </a:r>
            <a:r>
              <a:rPr lang="en-US" sz="1200" b="0" i="0" u="none" strike="noStrike" kern="1200" dirty="0">
                <a:solidFill>
                  <a:schemeClr val="tx1"/>
                </a:solidFill>
                <a:effectLst/>
                <a:latin typeface="+mn-lt"/>
                <a:ea typeface="+mn-ea"/>
                <a:cs typeface="+mn-cs"/>
              </a:rPr>
              <a:t> to get an idea about what the chapter is about, understand how the different sections relate to each other based on the heading levels, and skip to parts that they want to read. Without headings, a screen-reader user would be forced to read the entire chapter through from beginning to end every time they wanted to find specific information on a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such, make sure content is organized under headings and subheadings and that headings and subheadings are used sequentially. So if your previous heading was a heading 2, your next heading shouldn’t be a heading 4 or 5.</a:t>
            </a:r>
          </a:p>
        </p:txBody>
      </p:sp>
      <p:sp>
        <p:nvSpPr>
          <p:cNvPr id="4" name="Slide Number Placeholder 3"/>
          <p:cNvSpPr>
            <a:spLocks noGrp="1"/>
          </p:cNvSpPr>
          <p:nvPr>
            <p:ph type="sldNum" sz="quarter" idx="5"/>
          </p:nvPr>
        </p:nvSpPr>
        <p:spPr/>
        <p:txBody>
          <a:bodyPr/>
          <a:lstStyle/>
          <a:p>
            <a:fld id="{C608F43B-2871-463A-AD9E-8FFEE86A9B16}" type="slidenum">
              <a:rPr lang="en-US" smtClean="0"/>
              <a:t>8</a:t>
            </a:fld>
            <a:endParaRPr lang="en-US"/>
          </a:p>
        </p:txBody>
      </p:sp>
    </p:spTree>
    <p:extLst>
      <p:ext uri="{BB962C8B-B14F-4D97-AF65-F5344CB8AC3E}">
        <p14:creationId xmlns:p14="http://schemas.microsoft.com/office/powerpoint/2010/main" val="164124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Someone using a screen reader can also have all of the links on a page read out to them. </a:t>
            </a:r>
            <a:r>
              <a:rPr lang="en-US" sz="1200" b="0" i="0" u="none" strike="noStrike" kern="1200" dirty="0">
                <a:solidFill>
                  <a:schemeClr val="tx1"/>
                </a:solidFill>
                <a:effectLst/>
                <a:latin typeface="+mn-lt"/>
                <a:ea typeface="+mn-ea"/>
                <a:cs typeface="+mn-cs"/>
              </a:rPr>
              <a:t>For this reason, </a:t>
            </a:r>
            <a:r>
              <a:rPr lang="en-US" sz="1200" b="1" i="0" u="none" strike="noStrike" kern="1200" dirty="0">
                <a:solidFill>
                  <a:schemeClr val="tx1"/>
                </a:solidFill>
                <a:effectLst/>
                <a:latin typeface="+mn-lt"/>
                <a:ea typeface="+mn-ea"/>
                <a:cs typeface="+mn-cs"/>
              </a:rPr>
              <a:t>the text of a link should describe the content of the link</a:t>
            </a:r>
            <a:r>
              <a:rPr lang="en-US" sz="1200" b="0" i="0" u="none" strike="noStrike" kern="1200" dirty="0">
                <a:solidFill>
                  <a:schemeClr val="tx1"/>
                </a:solidFill>
                <a:effectLst/>
                <a:latin typeface="+mn-lt"/>
                <a:ea typeface="+mn-ea"/>
                <a:cs typeface="+mn-cs"/>
              </a:rPr>
              <a:t>, even when read out of context of the rest of the sentence. </a:t>
            </a:r>
            <a:endParaRPr lang="en-US" dirty="0">
              <a:effectLst/>
            </a:endParaRPr>
          </a:p>
          <a:p>
            <a:endParaRPr lang="en-CA" dirty="0"/>
          </a:p>
          <a:p>
            <a:r>
              <a:rPr lang="en-CA" dirty="0"/>
              <a:t>I’ll go through a few examples of accessible and inaccessible links. &gt; The first example has “click here” as the link text. S</a:t>
            </a:r>
            <a:r>
              <a:rPr lang="en-US" sz="1200" b="0" i="0" u="none" strike="noStrike" kern="1200" dirty="0" err="1">
                <a:solidFill>
                  <a:schemeClr val="tx1"/>
                </a:solidFill>
                <a:effectLst/>
                <a:latin typeface="+mn-lt"/>
                <a:ea typeface="+mn-ea"/>
                <a:cs typeface="+mn-cs"/>
              </a:rPr>
              <a:t>omeone</a:t>
            </a:r>
            <a:r>
              <a:rPr lang="en-US" sz="1200" b="0" i="0" u="none" strike="noStrike" kern="1200" dirty="0">
                <a:solidFill>
                  <a:schemeClr val="tx1"/>
                </a:solidFill>
                <a:effectLst/>
                <a:latin typeface="+mn-lt"/>
                <a:ea typeface="+mn-ea"/>
                <a:cs typeface="+mn-cs"/>
              </a:rPr>
              <a:t> who can see the whole sentence can understand what the “click here” link is referring to. However, if someone using a screen reader had their device read out the links on this slide, all they would hear is the phrase “click here” and have no idea where that link would take them.</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second example shows the web address as the linked text. While it is better than the first example, it can still be confusing when a screen reader reads out a web address, especially if it is long and complicated.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b="0" i="0" u="none" strike="noStrike" kern="1200" dirty="0">
                <a:solidFill>
                  <a:schemeClr val="tx1"/>
                </a:solidFill>
                <a:effectLst/>
                <a:latin typeface="+mn-lt"/>
                <a:ea typeface="+mn-ea"/>
                <a:cs typeface="+mn-cs"/>
              </a:rPr>
              <a:t>The third example is the most accessible as the link text is “Accessibility Toolkit,” which still makes sense when out of the context of the rest of the sentence. My recommendation would be to use the title of the webpage as the link text wherever possible.</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Finally, </a:t>
            </a:r>
            <a:r>
              <a:rPr lang="en-US" sz="1200" b="1" i="0" u="none" strike="noStrike" kern="1200" dirty="0">
                <a:solidFill>
                  <a:schemeClr val="tx1"/>
                </a:solidFill>
                <a:effectLst/>
                <a:latin typeface="+mn-lt"/>
                <a:ea typeface="+mn-ea"/>
                <a:cs typeface="+mn-cs"/>
              </a:rPr>
              <a:t>links should not open into new windows or tabs</a:t>
            </a:r>
            <a:r>
              <a:rPr lang="en-US" sz="1200" b="0" i="0" u="none" strike="noStrike" kern="1200" dirty="0">
                <a:solidFill>
                  <a:schemeClr val="tx1"/>
                </a:solidFill>
                <a:effectLst/>
                <a:latin typeface="+mn-lt"/>
                <a:ea typeface="+mn-ea"/>
                <a:cs typeface="+mn-cs"/>
              </a:rPr>
              <a:t> as it can be disorienting and confusing if the user – sighted or non-sighted – is not expecting it. However, if it is important that a link open in a new tab or window, include that information in the link text. This also applies with linking to different document types, such as PDFs, Word files, or Excel files. Because these formats may have different accessibility barriers, require time and bandwidth to download, and require appropriate software to open, it is best practice to include the file type in the link text as shown in the last example.</a:t>
            </a:r>
            <a:endParaRPr lang="en-US" dirty="0">
              <a:effectLst/>
            </a:endParaRPr>
          </a:p>
          <a:p>
            <a:pPr rtl="0"/>
            <a:br>
              <a:rPr lang="en-US" dirty="0"/>
            </a:br>
            <a:r>
              <a:rPr lang="en-US" sz="1200" b="0" i="0" u="none" strike="noStrike" kern="1200" dirty="0">
                <a:solidFill>
                  <a:schemeClr val="tx1"/>
                </a:solidFill>
                <a:effectLst/>
                <a:latin typeface="+mn-lt"/>
                <a:ea typeface="+mn-ea"/>
                <a:cs typeface="+mn-cs"/>
              </a:rPr>
              <a:t>Now if the resources you are creating will also be available in print format, you will want to provide a way for print users to access the web addresses. You might do this by putting the web address in a footnote or by creating a page containing a list of links at the end of the resource.</a:t>
            </a:r>
            <a:endParaRPr lang="en-CA" dirty="0"/>
          </a:p>
        </p:txBody>
      </p:sp>
      <p:sp>
        <p:nvSpPr>
          <p:cNvPr id="4" name="Slide Number Placeholder 3"/>
          <p:cNvSpPr>
            <a:spLocks noGrp="1"/>
          </p:cNvSpPr>
          <p:nvPr>
            <p:ph type="sldNum" sz="quarter" idx="5"/>
          </p:nvPr>
        </p:nvSpPr>
        <p:spPr/>
        <p:txBody>
          <a:bodyPr/>
          <a:lstStyle/>
          <a:p>
            <a:fld id="{C608F43B-2871-463A-AD9E-8FFEE86A9B16}" type="slidenum">
              <a:rPr lang="en-US" smtClean="0"/>
              <a:t>9</a:t>
            </a:fld>
            <a:endParaRPr lang="en-US"/>
          </a:p>
        </p:txBody>
      </p:sp>
    </p:spTree>
    <p:extLst>
      <p:ext uri="{BB962C8B-B14F-4D97-AF65-F5344CB8AC3E}">
        <p14:creationId xmlns:p14="http://schemas.microsoft.com/office/powerpoint/2010/main" val="748294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with C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8175" y="729540"/>
            <a:ext cx="6018810" cy="1790700"/>
          </a:xfrm>
        </p:spPr>
        <p:txBody>
          <a:bodyPr anchor="b">
            <a:normAutofit/>
          </a:bodyPr>
          <a:lstStyle>
            <a:lvl1pPr algn="l">
              <a:defRPr sz="4400" b="0"/>
            </a:lvl1pPr>
          </a:lstStyle>
          <a:p>
            <a:r>
              <a:rPr lang="en-US" dirty="0"/>
              <a:t>Click to edit Master title style</a:t>
            </a:r>
          </a:p>
        </p:txBody>
      </p:sp>
      <p:sp>
        <p:nvSpPr>
          <p:cNvPr id="3" name="Subtitle 2"/>
          <p:cNvSpPr>
            <a:spLocks noGrp="1"/>
          </p:cNvSpPr>
          <p:nvPr>
            <p:ph type="subTitle" idx="1"/>
          </p:nvPr>
        </p:nvSpPr>
        <p:spPr>
          <a:xfrm>
            <a:off x="398175" y="2535448"/>
            <a:ext cx="6107822" cy="541821"/>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Text Placeholder 10">
            <a:extLst>
              <a:ext uri="{FF2B5EF4-FFF2-40B4-BE49-F238E27FC236}">
                <a16:creationId xmlns:a16="http://schemas.microsoft.com/office/drawing/2014/main" id="{96B51E90-7590-46B2-B8FE-B5A8C21828BD}"/>
              </a:ext>
            </a:extLst>
          </p:cNvPr>
          <p:cNvSpPr>
            <a:spLocks noGrp="1"/>
          </p:cNvSpPr>
          <p:nvPr>
            <p:ph type="body" sz="quarter" idx="13" hasCustomPrompt="1"/>
          </p:nvPr>
        </p:nvSpPr>
        <p:spPr>
          <a:xfrm>
            <a:off x="398174" y="3230274"/>
            <a:ext cx="3914199" cy="1214535"/>
          </a:xfrm>
        </p:spPr>
        <p:txBody>
          <a:bodyPr>
            <a:normAutofit/>
          </a:bodyPr>
          <a:lstStyle>
            <a:lvl1pPr marL="0" indent="0">
              <a:buNone/>
              <a:defRPr sz="1300"/>
            </a:lvl1pPr>
          </a:lstStyle>
          <a:p>
            <a:pPr lvl="0"/>
            <a:r>
              <a:rPr lang="en-US" dirty="0"/>
              <a:t>Presenter Info</a:t>
            </a:r>
          </a:p>
        </p:txBody>
      </p:sp>
    </p:spTree>
    <p:extLst>
      <p:ext uri="{BB962C8B-B14F-4D97-AF65-F5344CB8AC3E}">
        <p14:creationId xmlns:p14="http://schemas.microsoft.com/office/powerpoint/2010/main" val="27263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7EDE-BF11-486F-8A80-4E8745BE00B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27C71FC-5A95-4EB2-BDEC-FF682DA1EDD7}"/>
              </a:ext>
            </a:extLst>
          </p:cNvPr>
          <p:cNvSpPr>
            <a:spLocks noGrp="1"/>
          </p:cNvSpPr>
          <p:nvPr>
            <p:ph type="dt" sz="half" idx="10"/>
          </p:nvPr>
        </p:nvSpPr>
        <p:spPr/>
        <p:txBody>
          <a:bodyPr/>
          <a:lstStyle/>
          <a:p>
            <a:fld id="{D19DCAF5-5895-4C92-9C5D-DE07AC6E835E}" type="datetimeFigureOut">
              <a:rPr lang="en-US" smtClean="0"/>
              <a:t>3/5/2020</a:t>
            </a:fld>
            <a:endParaRPr lang="en-US"/>
          </a:p>
        </p:txBody>
      </p:sp>
      <p:sp>
        <p:nvSpPr>
          <p:cNvPr id="4" name="Footer Placeholder 3">
            <a:extLst>
              <a:ext uri="{FF2B5EF4-FFF2-40B4-BE49-F238E27FC236}">
                <a16:creationId xmlns:a16="http://schemas.microsoft.com/office/drawing/2014/main" id="{B38ED924-C709-40C6-B234-C15C8CF4F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55D92-F37D-4F9D-9878-DCE57C84BCA6}"/>
              </a:ext>
            </a:extLst>
          </p:cNvPr>
          <p:cNvSpPr>
            <a:spLocks noGrp="1"/>
          </p:cNvSpPr>
          <p:nvPr>
            <p:ph type="sldNum" sz="quarter" idx="12"/>
          </p:nvPr>
        </p:nvSpPr>
        <p:spPr/>
        <p:txBody>
          <a:bodyPr/>
          <a:lstStyle/>
          <a:p>
            <a:fld id="{09834ED3-E5DD-4F4A-B57E-13A89A966750}" type="slidenum">
              <a:rPr lang="en-US" smtClean="0"/>
              <a:t>‹#›</a:t>
            </a:fld>
            <a:endParaRPr lang="en-US"/>
          </a:p>
        </p:txBody>
      </p:sp>
      <p:sp>
        <p:nvSpPr>
          <p:cNvPr id="7" name="Content Placeholder 6">
            <a:extLst>
              <a:ext uri="{FF2B5EF4-FFF2-40B4-BE49-F238E27FC236}">
                <a16:creationId xmlns:a16="http://schemas.microsoft.com/office/drawing/2014/main" id="{FAFB8ABD-9622-41A9-99D9-9194AA1FCE45}"/>
              </a:ext>
            </a:extLst>
          </p:cNvPr>
          <p:cNvSpPr>
            <a:spLocks noGrp="1"/>
          </p:cNvSpPr>
          <p:nvPr>
            <p:ph sz="quarter" idx="13"/>
          </p:nvPr>
        </p:nvSpPr>
        <p:spPr>
          <a:xfrm>
            <a:off x="476250" y="1752600"/>
            <a:ext cx="3690938" cy="254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2279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Standard Slide - Cen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 y="0"/>
            <a:ext cx="2726442" cy="4807444"/>
          </a:xfrm>
          <a:solidFill>
            <a:srgbClr val="179AC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909455" y="208067"/>
            <a:ext cx="6059331" cy="207793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6CDBA56A-FD9E-42EE-9CB0-ADC40CDFE837}"/>
              </a:ext>
            </a:extLst>
          </p:cNvPr>
          <p:cNvSpPr>
            <a:spLocks noGrp="1"/>
          </p:cNvSpPr>
          <p:nvPr>
            <p:ph idx="10"/>
          </p:nvPr>
        </p:nvSpPr>
        <p:spPr>
          <a:xfrm>
            <a:off x="2909455" y="2564823"/>
            <a:ext cx="6059331" cy="207793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5198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Slide - with Copy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994172"/>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628650" y="1369219"/>
            <a:ext cx="7886700" cy="2745581"/>
          </a:xfrm>
        </p:spPr>
        <p:txBody>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hasCustomPrompt="1"/>
          </p:nvPr>
        </p:nvSpPr>
        <p:spPr>
          <a:xfrm>
            <a:off x="628650" y="4374258"/>
            <a:ext cx="7886700" cy="435130"/>
          </a:xfrm>
        </p:spPr>
        <p:txBody>
          <a:bodyPr>
            <a:normAutofit/>
          </a:bodyPr>
          <a:lstStyle>
            <a:lvl1pPr marL="0" indent="0">
              <a:buNone/>
              <a:defRPr sz="1000"/>
            </a:lvl1pPr>
          </a:lstStyle>
          <a:p>
            <a:pPr lvl="0"/>
            <a:r>
              <a:rPr lang="en-US" dirty="0"/>
              <a:t>Copyright</a:t>
            </a:r>
          </a:p>
        </p:txBody>
      </p:sp>
      <p:cxnSp>
        <p:nvCxnSpPr>
          <p:cNvPr id="6" name="Straight Connector 5"/>
          <p:cNvCxnSpPr/>
          <p:nvPr userDrawn="1"/>
        </p:nvCxnSpPr>
        <p:spPr>
          <a:xfrm>
            <a:off x="0" y="4308778"/>
            <a:ext cx="9144000" cy="0"/>
          </a:xfrm>
          <a:prstGeom prst="line">
            <a:avLst/>
          </a:prstGeom>
          <a:ln w="15875">
            <a:solidFill>
              <a:srgbClr val="00A1D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004957"/>
          </a:xfrm>
        </p:spPr>
        <p:txBody>
          <a:bodyPr anchor="b">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2091927"/>
            <a:ext cx="6858000" cy="1807719"/>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Purpl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004957"/>
          </a:xfrm>
        </p:spPr>
        <p:txBody>
          <a:bodyPr anchor="b">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2091927"/>
            <a:ext cx="6858000" cy="1807719"/>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urple Background">
    <p:bg>
      <p:bgPr>
        <a:solidFill>
          <a:srgbClr val="3921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567" y="449914"/>
            <a:ext cx="3883462" cy="1004957"/>
          </a:xfrm>
        </p:spPr>
        <p:txBody>
          <a:bodyPr anchor="b">
            <a:normAutofit/>
          </a:bodyPr>
          <a:lstStyle>
            <a:lvl1pPr algn="ctr">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290DB6F2-4151-4FAC-801C-03CA3A43B946}"/>
              </a:ext>
            </a:extLst>
          </p:cNvPr>
          <p:cNvSpPr>
            <a:spLocks noGrp="1"/>
          </p:cNvSpPr>
          <p:nvPr>
            <p:ph type="body" sz="quarter" idx="10"/>
          </p:nvPr>
        </p:nvSpPr>
        <p:spPr>
          <a:xfrm>
            <a:off x="4275556" y="766763"/>
            <a:ext cx="4414419" cy="18049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Text Placeholder 4">
            <a:extLst>
              <a:ext uri="{FF2B5EF4-FFF2-40B4-BE49-F238E27FC236}">
                <a16:creationId xmlns:a16="http://schemas.microsoft.com/office/drawing/2014/main" id="{C942D82F-6E34-464F-9191-018BB482C32B}"/>
              </a:ext>
            </a:extLst>
          </p:cNvPr>
          <p:cNvSpPr>
            <a:spLocks noGrp="1"/>
          </p:cNvSpPr>
          <p:nvPr>
            <p:ph type="body" sz="quarter" idx="11"/>
          </p:nvPr>
        </p:nvSpPr>
        <p:spPr>
          <a:xfrm>
            <a:off x="4275556" y="2876550"/>
            <a:ext cx="4484687" cy="18049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27423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Slide - Cen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994172"/>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628650" y="1369219"/>
            <a:ext cx="7886700" cy="31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193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andard Slide - Cen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712354" cy="4818185"/>
          </a:xfrm>
          <a:solidFill>
            <a:srgbClr val="39213F"/>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002554" y="208067"/>
            <a:ext cx="4966232" cy="42815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698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andard Slide - Cen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4" y="0"/>
            <a:ext cx="3712354" cy="2479432"/>
          </a:xfrm>
          <a:solidFill>
            <a:srgbClr val="39213F"/>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002554" y="208067"/>
            <a:ext cx="4966232" cy="42815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81E4FFA-3DC3-4691-9AF7-5C460538F5C5}"/>
              </a:ext>
            </a:extLst>
          </p:cNvPr>
          <p:cNvSpPr>
            <a:spLocks noGrp="1"/>
          </p:cNvSpPr>
          <p:nvPr>
            <p:ph type="body" sz="quarter" idx="10"/>
          </p:nvPr>
        </p:nvSpPr>
        <p:spPr>
          <a:xfrm>
            <a:off x="1" y="2479432"/>
            <a:ext cx="3712354" cy="2349743"/>
          </a:xfrm>
          <a:solidFill>
            <a:srgbClr val="39213F"/>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17478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andard Slide - Cen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12354" cy="2479432"/>
          </a:xfrm>
          <a:solidFill>
            <a:srgbClr val="39213F"/>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002554" y="208067"/>
            <a:ext cx="4966232" cy="227136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81E4FFA-3DC3-4691-9AF7-5C460538F5C5}"/>
              </a:ext>
            </a:extLst>
          </p:cNvPr>
          <p:cNvSpPr>
            <a:spLocks noGrp="1"/>
          </p:cNvSpPr>
          <p:nvPr>
            <p:ph type="body" sz="quarter" idx="10"/>
          </p:nvPr>
        </p:nvSpPr>
        <p:spPr>
          <a:xfrm>
            <a:off x="1" y="2479432"/>
            <a:ext cx="3712354" cy="2349743"/>
          </a:xfrm>
          <a:solidFill>
            <a:srgbClr val="39213F"/>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Content Placeholder 2">
            <a:extLst>
              <a:ext uri="{FF2B5EF4-FFF2-40B4-BE49-F238E27FC236}">
                <a16:creationId xmlns:a16="http://schemas.microsoft.com/office/drawing/2014/main" id="{504C6598-0E7B-4F16-87CA-BC88554DE4DF}"/>
              </a:ext>
            </a:extLst>
          </p:cNvPr>
          <p:cNvSpPr>
            <a:spLocks noGrp="1"/>
          </p:cNvSpPr>
          <p:nvPr>
            <p:ph idx="11"/>
          </p:nvPr>
        </p:nvSpPr>
        <p:spPr>
          <a:xfrm>
            <a:off x="4002554" y="2518620"/>
            <a:ext cx="4966232" cy="227136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066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andard Slide - Cen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 y="0"/>
            <a:ext cx="2726442" cy="4807444"/>
          </a:xfrm>
          <a:solidFill>
            <a:srgbClr val="39213F"/>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909455" y="208067"/>
            <a:ext cx="6059331" cy="207793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6CDBA56A-FD9E-42EE-9CB0-ADC40CDFE837}"/>
              </a:ext>
            </a:extLst>
          </p:cNvPr>
          <p:cNvSpPr>
            <a:spLocks noGrp="1"/>
          </p:cNvSpPr>
          <p:nvPr>
            <p:ph idx="10"/>
          </p:nvPr>
        </p:nvSpPr>
        <p:spPr>
          <a:xfrm>
            <a:off x="2909455" y="2564823"/>
            <a:ext cx="6059331" cy="207793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972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19DCAF5-5895-4C92-9C5D-DE07AC6E835E}" type="datetimeFigureOut">
              <a:rPr lang="en-US" smtClean="0"/>
              <a:t>3/5/2020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9834ED3-E5DD-4F4A-B57E-13A89A966750}" type="slidenum">
              <a:rPr lang="en-US" smtClean="0"/>
              <a:t>‹#›</a:t>
            </a:fld>
            <a:endParaRPr lang="en-US"/>
          </a:p>
        </p:txBody>
      </p:sp>
    </p:spTree>
    <p:extLst>
      <p:ext uri="{BB962C8B-B14F-4D97-AF65-F5344CB8AC3E}">
        <p14:creationId xmlns:p14="http://schemas.microsoft.com/office/powerpoint/2010/main" val="8065931"/>
      </p:ext>
    </p:extLst>
  </p:cSld>
  <p:clrMap bg1="lt1" tx1="dk1" bg2="lt2" tx2="dk2" accent1="accent1" accent2="accent2" accent3="accent3" accent4="accent4" accent5="accent5" accent6="accent6" hlink="hlink" folHlink="folHlink"/>
  <p:sldLayoutIdLst>
    <p:sldLayoutId id="2147483686" r:id="rId1"/>
    <p:sldLayoutId id="2147483675" r:id="rId2"/>
    <p:sldLayoutId id="2147483703" r:id="rId3"/>
    <p:sldLayoutId id="2147483704" r:id="rId4"/>
    <p:sldLayoutId id="2147483688" r:id="rId5"/>
    <p:sldLayoutId id="2147483705" r:id="rId6"/>
    <p:sldLayoutId id="2147483707" r:id="rId7"/>
    <p:sldLayoutId id="2147483708" r:id="rId8"/>
    <p:sldLayoutId id="2147483706" r:id="rId9"/>
    <p:sldLayoutId id="2147483710" r:id="rId10"/>
    <p:sldLayoutId id="2147483709" r:id="rId11"/>
    <p:sldLayoutId id="2147483702" r:id="rId12"/>
    <p:sldLayoutId id="2147483678" r:id="rId13"/>
  </p:sldLayoutIdLst>
  <p:txStyles>
    <p:titleStyle>
      <a:lvl1pPr algn="l" defTabSz="685800" rtl="0" eaLnBrk="1" latinLnBrk="0" hangingPunct="1">
        <a:lnSpc>
          <a:spcPct val="90000"/>
        </a:lnSpc>
        <a:spcBef>
          <a:spcPct val="0"/>
        </a:spcBef>
        <a:buNone/>
        <a:defRPr sz="3300" kern="1200">
          <a:solidFill>
            <a:schemeClr val="tx1"/>
          </a:solidFill>
          <a:latin typeface="Helvetica Neue" charset="0"/>
          <a:ea typeface="Helvetica Neue" charset="0"/>
          <a:cs typeface="Helvetica Neue"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elvetica Neue" charset="0"/>
          <a:ea typeface="Helvetica Neue" charset="0"/>
          <a:cs typeface="Helvetica Neue"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elvetica Neue" charset="0"/>
          <a:ea typeface="Helvetica Neue" charset="0"/>
          <a:cs typeface="Helvetica Neue"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Neue" charset="0"/>
          <a:ea typeface="Helvetica Neue" charset="0"/>
          <a:cs typeface="Helvetica Neue"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Neue" charset="0"/>
          <a:ea typeface="Helvetica Neue" charset="0"/>
          <a:cs typeface="Helvetica Neue"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sie.gray@bccampus.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it.ly/UBC-INCD"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opentextbc.ca/introductiontosociology2ndedition/chapter/chapter-15-religion/"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opentextbc.ca/accessibilitytoolkit/chapter/images/" TargetMode="External"/><Relationship Id="rId5" Type="http://schemas.openxmlformats.org/officeDocument/2006/relationships/image" Target="../media/image18.jp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pcc.edu/instructional-support/wp-content/uploads/sites/17/2017/11/complex-images.pdf"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hyperlink" Target="https://www.flickr.com/photos/rosenfeldmedia/" TargetMode="External"/><Relationship Id="rId4" Type="http://schemas.openxmlformats.org/officeDocument/2006/relationships/hyperlink" Target="https://www.flickr.com/photos/rosenfeldmedia/11496864803/in/album-7215763891136020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hyperlink" Target="https://opentextbc.ca/postconfederation/chapter/2-3-british-columbia-and-the-terms-of-union/" TargetMode="External"/><Relationship Id="rId4" Type="http://schemas.openxmlformats.org/officeDocument/2006/relationships/hyperlink" Target="https://commons.wikimedia.org/w/index.php?curid=2549274"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https://opentextbc.ca/physicalgeology2ed/chapter/4-3-types-of-volcanoes/" TargetMode="External"/><Relationship Id="rId5" Type="http://schemas.openxmlformats.org/officeDocument/2006/relationships/hyperlink" Target="https://opentextbc.ca/physicalgeology2ed/chapter/11-3-measuring-earthquakes/" TargetMode="External"/><Relationship Id="rId4" Type="http://schemas.openxmlformats.org/officeDocument/2006/relationships/hyperlink" Target="https://opentextbc.ca/physicalgeology2ed/chapter/4-2-magma-composition-and-eruption-sty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hyperlink" Target="https://www.pcc.edu/instructional-support/wp-content/uploads/sites/17/2017/11/complex-images.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hyperlink" Target="https://www.pcc.edu/instructional-support/wp-content/uploads/sites/17/2017/11/complex-images.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opentextbc.ca/introductiontosociology2ndedition/chapter/chapter-14-marriage-and-family/" TargetMode="External"/><Relationship Id="rId3" Type="http://schemas.openxmlformats.org/officeDocument/2006/relationships/image" Target="../media/image26.png"/><Relationship Id="rId7" Type="http://schemas.openxmlformats.org/officeDocument/2006/relationships/hyperlink" Target="https://opentextbc.ca/introductiontosociology2ndedition/wp-content/uploads/sites/164/2016/08/Very-satisfied2.jpg"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hyperlink" Target="https://www.flickr.com/photos/altimetergroup/" TargetMode="External"/><Relationship Id="rId5" Type="http://schemas.openxmlformats.org/officeDocument/2006/relationships/hyperlink" Target="https://www.flickr.com/photos/altimetergroup/16141617327/in/photolist-qAo1t2" TargetMode="Externa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udlguidelines.cast.org/"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s://idrc.ocadu.ca/about-the-idrc/49-resources/online-resources/articles-and-papers/443-whatisinclusivedesign"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hyperlink" Target="https://opentextbc.ca/accessibilitytoolki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bit.ly/UBC-INCD"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hyperlink" Target="http://dx.doi.org/10.18061/dsq.v37i2.5417" TargetMode="External"/><Relationship Id="rId3" Type="http://schemas.openxmlformats.org/officeDocument/2006/relationships/hyperlink" Target="https://www.lsu.edu/accessibility/training/complex-images.pdf" TargetMode="External"/><Relationship Id="rId7" Type="http://schemas.openxmlformats.org/officeDocument/2006/relationships/hyperlink" Target="https://www.w3.org/TR/WCAG21/"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hyperlink" Target="https://idrc.ocadu.ca/about-the-idrc" TargetMode="External"/><Relationship Id="rId5" Type="http://schemas.openxmlformats.org/officeDocument/2006/relationships/hyperlink" Target="https://opentextbc.ca/accessibilitytoolkit/" TargetMode="External"/><Relationship Id="rId4" Type="http://schemas.openxmlformats.org/officeDocument/2006/relationships/hyperlink" Target="http://udlguidelines.cast.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opentextbc.ca/accessibilitytoolkit/"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BB4890-3597-41C2-AE40-41BBE1D5EFCF}"/>
              </a:ext>
            </a:extLst>
          </p:cNvPr>
          <p:cNvSpPr>
            <a:spLocks noGrp="1"/>
          </p:cNvSpPr>
          <p:nvPr>
            <p:ph type="ctrTitle"/>
          </p:nvPr>
        </p:nvSpPr>
        <p:spPr>
          <a:xfrm>
            <a:off x="398174" y="617282"/>
            <a:ext cx="6018810" cy="1790700"/>
          </a:xfrm>
        </p:spPr>
        <p:txBody>
          <a:bodyPr>
            <a:normAutofit fontScale="90000"/>
          </a:bodyPr>
          <a:lstStyle/>
          <a:p>
            <a:r>
              <a:rPr lang="en-CA" dirty="0"/>
              <a:t>How to Create Inclusive and Accessible OER</a:t>
            </a:r>
          </a:p>
        </p:txBody>
      </p:sp>
      <p:sp>
        <p:nvSpPr>
          <p:cNvPr id="4" name="Text Placeholder 3">
            <a:extLst>
              <a:ext uri="{FF2B5EF4-FFF2-40B4-BE49-F238E27FC236}">
                <a16:creationId xmlns:a16="http://schemas.microsoft.com/office/drawing/2014/main" id="{D3E060A2-FE8A-4C81-969A-D978DB8AAD99}"/>
              </a:ext>
            </a:extLst>
          </p:cNvPr>
          <p:cNvSpPr>
            <a:spLocks noGrp="1"/>
          </p:cNvSpPr>
          <p:nvPr>
            <p:ph type="body" sz="quarter" idx="13"/>
          </p:nvPr>
        </p:nvSpPr>
        <p:spPr>
          <a:xfrm>
            <a:off x="398174" y="2735518"/>
            <a:ext cx="5244980" cy="2006467"/>
          </a:xfrm>
        </p:spPr>
        <p:txBody>
          <a:bodyPr>
            <a:normAutofit/>
          </a:bodyPr>
          <a:lstStyle/>
          <a:p>
            <a:pPr>
              <a:lnSpc>
                <a:spcPct val="100000"/>
              </a:lnSpc>
              <a:spcBef>
                <a:spcPts val="0"/>
              </a:spcBef>
            </a:pPr>
            <a:r>
              <a:rPr lang="en-CA" sz="1600" b="1" dirty="0"/>
              <a:t>Josie Gray</a:t>
            </a:r>
          </a:p>
          <a:p>
            <a:pPr>
              <a:lnSpc>
                <a:spcPct val="100000"/>
              </a:lnSpc>
              <a:spcBef>
                <a:spcPts val="0"/>
              </a:spcBef>
            </a:pPr>
            <a:r>
              <a:rPr lang="en-CA" sz="1600" dirty="0"/>
              <a:t>Advisor, Inclusive Design and OER Collections</a:t>
            </a:r>
          </a:p>
          <a:p>
            <a:pPr>
              <a:lnSpc>
                <a:spcPct val="100000"/>
              </a:lnSpc>
              <a:spcBef>
                <a:spcPts val="0"/>
              </a:spcBef>
            </a:pPr>
            <a:r>
              <a:rPr lang="en-US" sz="1600" dirty="0"/>
              <a:t>B</a:t>
            </a:r>
            <a:r>
              <a:rPr lang="en-CA" sz="1600" dirty="0" err="1"/>
              <a:t>Ccampus</a:t>
            </a:r>
            <a:endParaRPr lang="en-CA" sz="1600" dirty="0"/>
          </a:p>
          <a:p>
            <a:pPr>
              <a:lnSpc>
                <a:spcPct val="100000"/>
              </a:lnSpc>
              <a:spcBef>
                <a:spcPts val="0"/>
              </a:spcBef>
            </a:pPr>
            <a:r>
              <a:rPr lang="en-CA" sz="1600" dirty="0">
                <a:hlinkClick r:id="rId3"/>
              </a:rPr>
              <a:t>josie.gray@bccampus.ca</a:t>
            </a:r>
            <a:endParaRPr lang="en-CA" sz="1600" dirty="0"/>
          </a:p>
          <a:p>
            <a:pPr>
              <a:lnSpc>
                <a:spcPct val="100000"/>
              </a:lnSpc>
              <a:spcBef>
                <a:spcPts val="0"/>
              </a:spcBef>
            </a:pPr>
            <a:r>
              <a:rPr lang="en-CA" sz="1600" dirty="0"/>
              <a:t>Twitter: @</a:t>
            </a:r>
            <a:r>
              <a:rPr lang="en-CA" sz="1600" dirty="0" err="1"/>
              <a:t>josiea_g</a:t>
            </a:r>
            <a:r>
              <a:rPr lang="en-CA" sz="1600" dirty="0"/>
              <a:t> </a:t>
            </a:r>
          </a:p>
          <a:p>
            <a:endParaRPr lang="en-CA" sz="1600" dirty="0"/>
          </a:p>
          <a:p>
            <a:r>
              <a:rPr lang="en-CA" sz="1600" dirty="0"/>
              <a:t>March 5, 2020</a:t>
            </a:r>
            <a:endParaRPr lang="en-US" sz="1600" dirty="0"/>
          </a:p>
        </p:txBody>
      </p:sp>
      <p:sp>
        <p:nvSpPr>
          <p:cNvPr id="2" name="TextBox 1" descr="Slides and additional resources: bit.ly/UBC-INCD &#10;">
            <a:extLst>
              <a:ext uri="{FF2B5EF4-FFF2-40B4-BE49-F238E27FC236}">
                <a16:creationId xmlns:a16="http://schemas.microsoft.com/office/drawing/2014/main" id="{9928DEC7-99C5-485A-A210-8B52E3CB12FE}"/>
              </a:ext>
            </a:extLst>
          </p:cNvPr>
          <p:cNvSpPr txBox="1"/>
          <p:nvPr/>
        </p:nvSpPr>
        <p:spPr>
          <a:xfrm>
            <a:off x="4741934" y="3460641"/>
            <a:ext cx="4141426" cy="954107"/>
          </a:xfrm>
          <a:prstGeom prst="rect">
            <a:avLst/>
          </a:prstGeom>
          <a:solidFill>
            <a:srgbClr val="C7EDEE"/>
          </a:solidFill>
          <a:ln>
            <a:solidFill>
              <a:schemeClr val="tx1"/>
            </a:solidFill>
          </a:ln>
        </p:spPr>
        <p:txBody>
          <a:bodyPr wrap="square" rtlCol="0">
            <a:spAutoFit/>
          </a:bodyPr>
          <a:lstStyle/>
          <a:p>
            <a:r>
              <a:rPr lang="en-CA" sz="2800" dirty="0"/>
              <a:t>Slides and additional resources: </a:t>
            </a:r>
            <a:r>
              <a:rPr lang="en-CA" sz="2800" dirty="0">
                <a:solidFill>
                  <a:srgbClr val="0000FF"/>
                </a:solidFill>
                <a:hlinkClick r:id="rId4">
                  <a:extLst>
                    <a:ext uri="{A12FA001-AC4F-418D-AE19-62706E023703}">
                      <ahyp:hlinkClr xmlns:ahyp="http://schemas.microsoft.com/office/drawing/2018/hyperlinkcolor" val="tx"/>
                    </a:ext>
                  </a:extLst>
                </a:hlinkClick>
              </a:rPr>
              <a:t>bit.ly/UBC-INCD</a:t>
            </a:r>
            <a:r>
              <a:rPr lang="en-CA" sz="2800" dirty="0">
                <a:solidFill>
                  <a:srgbClr val="0000FF"/>
                </a:solidFill>
              </a:rPr>
              <a:t> </a:t>
            </a:r>
          </a:p>
        </p:txBody>
      </p:sp>
    </p:spTree>
    <p:extLst>
      <p:ext uri="{BB962C8B-B14F-4D97-AF65-F5344CB8AC3E}">
        <p14:creationId xmlns:p14="http://schemas.microsoft.com/office/powerpoint/2010/main" val="206881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420-D2D3-4F82-B3C9-71F2842B57D3}"/>
              </a:ext>
            </a:extLst>
          </p:cNvPr>
          <p:cNvSpPr>
            <a:spLocks noGrp="1"/>
          </p:cNvSpPr>
          <p:nvPr>
            <p:ph type="title"/>
          </p:nvPr>
        </p:nvSpPr>
        <p:spPr>
          <a:xfrm>
            <a:off x="-6774" y="0"/>
            <a:ext cx="3712354" cy="1828800"/>
          </a:xfrm>
        </p:spPr>
        <p:txBody>
          <a:bodyPr/>
          <a:lstStyle/>
          <a:p>
            <a:r>
              <a:rPr lang="en-CA" dirty="0"/>
              <a:t>Data Tables</a:t>
            </a:r>
          </a:p>
        </p:txBody>
      </p:sp>
      <p:sp>
        <p:nvSpPr>
          <p:cNvPr id="5" name="Text Placeholder 4">
            <a:extLst>
              <a:ext uri="{FF2B5EF4-FFF2-40B4-BE49-F238E27FC236}">
                <a16:creationId xmlns:a16="http://schemas.microsoft.com/office/drawing/2014/main" id="{169BA2DF-91DB-41E9-AA4A-07EC165AE6FB}"/>
              </a:ext>
            </a:extLst>
          </p:cNvPr>
          <p:cNvSpPr>
            <a:spLocks noGrp="1"/>
          </p:cNvSpPr>
          <p:nvPr>
            <p:ph type="body" sz="quarter" idx="10"/>
          </p:nvPr>
        </p:nvSpPr>
        <p:spPr>
          <a:xfrm>
            <a:off x="0" y="1767840"/>
            <a:ext cx="3712354" cy="2867372"/>
          </a:xfrm>
        </p:spPr>
        <p:txBody>
          <a:bodyPr>
            <a:normAutofit fontScale="92500" lnSpcReduction="10000"/>
          </a:bodyPr>
          <a:lstStyle/>
          <a:p>
            <a:pPr>
              <a:buFont typeface="Wingdings" panose="05000000000000000000" pitchFamily="2" charset="2"/>
              <a:buChar char="q"/>
            </a:pPr>
            <a:r>
              <a:rPr lang="en-US" dirty="0"/>
              <a:t> Tables include a caption. </a:t>
            </a:r>
          </a:p>
          <a:p>
            <a:pPr>
              <a:buFont typeface="Wingdings" panose="05000000000000000000" pitchFamily="2" charset="2"/>
              <a:buChar char="q"/>
            </a:pPr>
            <a:r>
              <a:rPr lang="en-US" dirty="0"/>
              <a:t>Tables include row and/or column headers.</a:t>
            </a:r>
          </a:p>
          <a:p>
            <a:pPr>
              <a:buFont typeface="Wingdings" panose="05000000000000000000" pitchFamily="2" charset="2"/>
              <a:buChar char="q"/>
            </a:pPr>
            <a:r>
              <a:rPr lang="en-US" dirty="0"/>
              <a:t> Row and column headers have the correct scope assigned.</a:t>
            </a:r>
          </a:p>
          <a:p>
            <a:pPr>
              <a:buFont typeface="Wingdings" panose="05000000000000000000" pitchFamily="2" charset="2"/>
              <a:buChar char="q"/>
            </a:pPr>
            <a:r>
              <a:rPr lang="en-US" dirty="0"/>
              <a:t>Tables do not have merged or split cells.</a:t>
            </a:r>
          </a:p>
          <a:p>
            <a:pPr>
              <a:buFont typeface="Wingdings" panose="05000000000000000000" pitchFamily="2" charset="2"/>
              <a:buChar char="q"/>
            </a:pPr>
            <a:r>
              <a:rPr lang="en-US" dirty="0"/>
              <a:t> Tables have adequate cell padding.</a:t>
            </a:r>
          </a:p>
          <a:p>
            <a:endParaRPr lang="en-CA" dirty="0"/>
          </a:p>
        </p:txBody>
      </p:sp>
      <p:sp>
        <p:nvSpPr>
          <p:cNvPr id="11" name="TextBox 10">
            <a:extLst>
              <a:ext uri="{FF2B5EF4-FFF2-40B4-BE49-F238E27FC236}">
                <a16:creationId xmlns:a16="http://schemas.microsoft.com/office/drawing/2014/main" id="{4CA1AF8F-4F02-47DC-B762-6A2BED971462}"/>
              </a:ext>
            </a:extLst>
          </p:cNvPr>
          <p:cNvSpPr txBox="1"/>
          <p:nvPr/>
        </p:nvSpPr>
        <p:spPr>
          <a:xfrm>
            <a:off x="3870787" y="338867"/>
            <a:ext cx="5146601" cy="523220"/>
          </a:xfrm>
          <a:prstGeom prst="rect">
            <a:avLst/>
          </a:prstGeom>
          <a:noFill/>
        </p:spPr>
        <p:txBody>
          <a:bodyPr wrap="square" rtlCol="0">
            <a:spAutoFit/>
          </a:bodyPr>
          <a:lstStyle/>
          <a:p>
            <a:r>
              <a:rPr lang="en-CA" sz="1400" b="1" dirty="0"/>
              <a:t>Table 15.1 One way scholars have categorized religions is by classifying what or who they hold to be divine</a:t>
            </a:r>
          </a:p>
        </p:txBody>
      </p:sp>
      <p:graphicFrame>
        <p:nvGraphicFramePr>
          <p:cNvPr id="3" name="Content Placeholder 2">
            <a:extLst>
              <a:ext uri="{FF2B5EF4-FFF2-40B4-BE49-F238E27FC236}">
                <a16:creationId xmlns:a16="http://schemas.microsoft.com/office/drawing/2014/main" id="{1160F730-15A8-4D79-B245-CAAD261FF372}"/>
              </a:ext>
            </a:extLst>
          </p:cNvPr>
          <p:cNvGraphicFramePr>
            <a:graphicFrameLocks noGrp="1"/>
          </p:cNvGraphicFramePr>
          <p:nvPr>
            <p:ph idx="1"/>
            <p:extLst>
              <p:ext uri="{D42A27DB-BD31-4B8C-83A1-F6EECF244321}">
                <p14:modId xmlns:p14="http://schemas.microsoft.com/office/powerpoint/2010/main" val="1787802038"/>
              </p:ext>
            </p:extLst>
          </p:nvPr>
        </p:nvGraphicFramePr>
        <p:xfrm>
          <a:off x="3908301" y="862087"/>
          <a:ext cx="5071575" cy="3131820"/>
        </p:xfrm>
        <a:graphic>
          <a:graphicData uri="http://schemas.openxmlformats.org/drawingml/2006/table">
            <a:tbl>
              <a:tblPr firstRow="1" bandRow="1">
                <a:tableStyleId>{793D81CF-94F2-401A-BA57-92F5A7B2D0C5}</a:tableStyleId>
              </a:tblPr>
              <a:tblGrid>
                <a:gridCol w="1690525">
                  <a:extLst>
                    <a:ext uri="{9D8B030D-6E8A-4147-A177-3AD203B41FA5}">
                      <a16:colId xmlns:a16="http://schemas.microsoft.com/office/drawing/2014/main" val="311743869"/>
                    </a:ext>
                  </a:extLst>
                </a:gridCol>
                <a:gridCol w="2056343">
                  <a:extLst>
                    <a:ext uri="{9D8B030D-6E8A-4147-A177-3AD203B41FA5}">
                      <a16:colId xmlns:a16="http://schemas.microsoft.com/office/drawing/2014/main" val="1902943873"/>
                    </a:ext>
                  </a:extLst>
                </a:gridCol>
                <a:gridCol w="1324707">
                  <a:extLst>
                    <a:ext uri="{9D8B030D-6E8A-4147-A177-3AD203B41FA5}">
                      <a16:colId xmlns:a16="http://schemas.microsoft.com/office/drawing/2014/main" val="3308218030"/>
                    </a:ext>
                  </a:extLst>
                </a:gridCol>
              </a:tblGrid>
              <a:tr h="370840">
                <a:tc>
                  <a:txBody>
                    <a:bodyPr/>
                    <a:lstStyle/>
                    <a:p>
                      <a:r>
                        <a:rPr lang="en-CA" dirty="0"/>
                        <a:t>Religious Classification</a:t>
                      </a:r>
                    </a:p>
                  </a:txBody>
                  <a:tcPr/>
                </a:tc>
                <a:tc>
                  <a:txBody>
                    <a:bodyPr/>
                    <a:lstStyle/>
                    <a:p>
                      <a:r>
                        <a:rPr lang="en-CA" dirty="0"/>
                        <a:t>What/Who Is Devine</a:t>
                      </a:r>
                    </a:p>
                  </a:txBody>
                  <a:tcPr/>
                </a:tc>
                <a:tc>
                  <a:txBody>
                    <a:bodyPr/>
                    <a:lstStyle/>
                    <a:p>
                      <a:r>
                        <a:rPr lang="en-CA" dirty="0"/>
                        <a:t>Example</a:t>
                      </a:r>
                    </a:p>
                  </a:txBody>
                  <a:tcPr/>
                </a:tc>
                <a:extLst>
                  <a:ext uri="{0D108BD9-81ED-4DB2-BD59-A6C34878D82A}">
                    <a16:rowId xmlns:a16="http://schemas.microsoft.com/office/drawing/2014/main" val="2039993824"/>
                  </a:ext>
                </a:extLst>
              </a:tr>
              <a:tr h="370840">
                <a:tc>
                  <a:txBody>
                    <a:bodyPr/>
                    <a:lstStyle/>
                    <a:p>
                      <a:r>
                        <a:rPr lang="en-CA" dirty="0"/>
                        <a:t>Polytheism</a:t>
                      </a:r>
                    </a:p>
                  </a:txBody>
                  <a:tcPr/>
                </a:tc>
                <a:tc>
                  <a:txBody>
                    <a:bodyPr/>
                    <a:lstStyle/>
                    <a:p>
                      <a:r>
                        <a:rPr lang="en-CA" dirty="0"/>
                        <a:t>Multiple gods</a:t>
                      </a:r>
                    </a:p>
                  </a:txBody>
                  <a:tcPr/>
                </a:tc>
                <a:tc>
                  <a:txBody>
                    <a:bodyPr/>
                    <a:lstStyle/>
                    <a:p>
                      <a:r>
                        <a:rPr lang="en-CA" dirty="0"/>
                        <a:t>Hinduism, Ancient Greeks and Romans</a:t>
                      </a:r>
                    </a:p>
                  </a:txBody>
                  <a:tcPr/>
                </a:tc>
                <a:extLst>
                  <a:ext uri="{0D108BD9-81ED-4DB2-BD59-A6C34878D82A}">
                    <a16:rowId xmlns:a16="http://schemas.microsoft.com/office/drawing/2014/main" val="3036541216"/>
                  </a:ext>
                </a:extLst>
              </a:tr>
              <a:tr h="370840">
                <a:tc>
                  <a:txBody>
                    <a:bodyPr/>
                    <a:lstStyle/>
                    <a:p>
                      <a:r>
                        <a:rPr lang="en-CA" dirty="0"/>
                        <a:t>Monotheism</a:t>
                      </a:r>
                    </a:p>
                  </a:txBody>
                  <a:tcPr/>
                </a:tc>
                <a:tc>
                  <a:txBody>
                    <a:bodyPr/>
                    <a:lstStyle/>
                    <a:p>
                      <a:r>
                        <a:rPr lang="en-CA" dirty="0"/>
                        <a:t>Single god</a:t>
                      </a:r>
                    </a:p>
                  </a:txBody>
                  <a:tcPr/>
                </a:tc>
                <a:tc>
                  <a:txBody>
                    <a:bodyPr/>
                    <a:lstStyle/>
                    <a:p>
                      <a:r>
                        <a:rPr lang="en-CA" dirty="0"/>
                        <a:t>Judaism, Islam, Christianity</a:t>
                      </a:r>
                    </a:p>
                  </a:txBody>
                  <a:tcPr/>
                </a:tc>
                <a:extLst>
                  <a:ext uri="{0D108BD9-81ED-4DB2-BD59-A6C34878D82A}">
                    <a16:rowId xmlns:a16="http://schemas.microsoft.com/office/drawing/2014/main" val="1412559076"/>
                  </a:ext>
                </a:extLst>
              </a:tr>
              <a:tr h="370840">
                <a:tc>
                  <a:txBody>
                    <a:bodyPr/>
                    <a:lstStyle/>
                    <a:p>
                      <a:r>
                        <a:rPr lang="en-CA" dirty="0"/>
                        <a:t>Atheism</a:t>
                      </a:r>
                    </a:p>
                  </a:txBody>
                  <a:tcPr/>
                </a:tc>
                <a:tc>
                  <a:txBody>
                    <a:bodyPr/>
                    <a:lstStyle/>
                    <a:p>
                      <a:r>
                        <a:rPr lang="en-CA" dirty="0"/>
                        <a:t>No deities</a:t>
                      </a:r>
                    </a:p>
                  </a:txBody>
                  <a:tcPr/>
                </a:tc>
                <a:tc>
                  <a:txBody>
                    <a:bodyPr/>
                    <a:lstStyle/>
                    <a:p>
                      <a:r>
                        <a:rPr lang="en-CA" dirty="0"/>
                        <a:t>Atheism, Buddhism, Taoism</a:t>
                      </a:r>
                    </a:p>
                  </a:txBody>
                  <a:tcPr/>
                </a:tc>
                <a:extLst>
                  <a:ext uri="{0D108BD9-81ED-4DB2-BD59-A6C34878D82A}">
                    <a16:rowId xmlns:a16="http://schemas.microsoft.com/office/drawing/2014/main" val="2974347760"/>
                  </a:ext>
                </a:extLst>
              </a:tr>
              <a:tr h="370840">
                <a:tc>
                  <a:txBody>
                    <a:bodyPr/>
                    <a:lstStyle/>
                    <a:p>
                      <a:r>
                        <a:rPr lang="en-CA" dirty="0"/>
                        <a:t>Animism</a:t>
                      </a:r>
                    </a:p>
                  </a:txBody>
                  <a:tcPr/>
                </a:tc>
                <a:tc>
                  <a:txBody>
                    <a:bodyPr/>
                    <a:lstStyle/>
                    <a:p>
                      <a:r>
                        <a:rPr lang="en-CA" dirty="0"/>
                        <a:t>Nonhuman beings (animals, plants, natural </a:t>
                      </a:r>
                      <a:r>
                        <a:rPr lang="en-CA" dirty="0" err="1"/>
                        <a:t>workd</a:t>
                      </a:r>
                      <a:r>
                        <a:rPr lang="en-CA" dirty="0"/>
                        <a:t>)</a:t>
                      </a:r>
                    </a:p>
                  </a:txBody>
                  <a:tcPr/>
                </a:tc>
                <a:tc>
                  <a:txBody>
                    <a:bodyPr/>
                    <a:lstStyle/>
                    <a:p>
                      <a:r>
                        <a:rPr lang="en-CA" dirty="0"/>
                        <a:t>Indigenous nature worship, Shinto</a:t>
                      </a:r>
                    </a:p>
                  </a:txBody>
                  <a:tcPr/>
                </a:tc>
                <a:extLst>
                  <a:ext uri="{0D108BD9-81ED-4DB2-BD59-A6C34878D82A}">
                    <a16:rowId xmlns:a16="http://schemas.microsoft.com/office/drawing/2014/main" val="114624149"/>
                  </a:ext>
                </a:extLst>
              </a:tr>
            </a:tbl>
          </a:graphicData>
        </a:graphic>
      </p:graphicFrame>
      <p:sp>
        <p:nvSpPr>
          <p:cNvPr id="12" name="TextBox 11">
            <a:extLst>
              <a:ext uri="{FF2B5EF4-FFF2-40B4-BE49-F238E27FC236}">
                <a16:creationId xmlns:a16="http://schemas.microsoft.com/office/drawing/2014/main" id="{B5D26565-D903-4C93-AEC4-87A9ED131CAD}"/>
              </a:ext>
            </a:extLst>
          </p:cNvPr>
          <p:cNvSpPr txBox="1"/>
          <p:nvPr/>
        </p:nvSpPr>
        <p:spPr>
          <a:xfrm>
            <a:off x="0" y="4634095"/>
            <a:ext cx="9144000" cy="261610"/>
          </a:xfrm>
          <a:prstGeom prst="rect">
            <a:avLst/>
          </a:prstGeom>
          <a:solidFill>
            <a:srgbClr val="000000"/>
          </a:solidFill>
        </p:spPr>
        <p:txBody>
          <a:bodyPr wrap="square" rtlCol="0">
            <a:spAutoFit/>
          </a:bodyPr>
          <a:lstStyle/>
          <a:p>
            <a:pPr algn="r"/>
            <a:r>
              <a:rPr lang="en-CA" sz="1100" dirty="0">
                <a:solidFill>
                  <a:schemeClr val="bg1"/>
                </a:solidFill>
              </a:rPr>
              <a:t>“</a:t>
            </a:r>
            <a:r>
              <a:rPr lang="en-CA" sz="1100" dirty="0">
                <a:solidFill>
                  <a:schemeClr val="bg1"/>
                </a:solidFill>
                <a:hlinkClick r:id="rId3">
                  <a:extLst>
                    <a:ext uri="{A12FA001-AC4F-418D-AE19-62706E023703}">
                      <ahyp:hlinkClr xmlns:ahyp="http://schemas.microsoft.com/office/drawing/2018/hyperlinkcolor" val="tx"/>
                    </a:ext>
                  </a:extLst>
                </a:hlinkClick>
              </a:rPr>
              <a:t>Religious Classification table</a:t>
            </a:r>
            <a:r>
              <a:rPr lang="en-CA" sz="1100" dirty="0">
                <a:solidFill>
                  <a:schemeClr val="bg1"/>
                </a:solidFill>
              </a:rPr>
              <a:t>” © William Little. CC BY.</a:t>
            </a:r>
          </a:p>
        </p:txBody>
      </p:sp>
    </p:spTree>
    <p:extLst>
      <p:ext uri="{BB962C8B-B14F-4D97-AF65-F5344CB8AC3E}">
        <p14:creationId xmlns:p14="http://schemas.microsoft.com/office/powerpoint/2010/main" val="46868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2BB7-8CF1-4CA0-8D50-990FCB96450C}"/>
              </a:ext>
            </a:extLst>
          </p:cNvPr>
          <p:cNvSpPr>
            <a:spLocks noGrp="1"/>
          </p:cNvSpPr>
          <p:nvPr>
            <p:ph type="title"/>
          </p:nvPr>
        </p:nvSpPr>
        <p:spPr>
          <a:xfrm>
            <a:off x="-6774" y="0"/>
            <a:ext cx="3359574" cy="2479432"/>
          </a:xfrm>
        </p:spPr>
        <p:txBody>
          <a:bodyPr/>
          <a:lstStyle/>
          <a:p>
            <a:r>
              <a:rPr lang="en-CA" dirty="0"/>
              <a:t>Audio</a:t>
            </a:r>
          </a:p>
        </p:txBody>
      </p:sp>
      <p:sp>
        <p:nvSpPr>
          <p:cNvPr id="5" name="Text Placeholder 4">
            <a:extLst>
              <a:ext uri="{FF2B5EF4-FFF2-40B4-BE49-F238E27FC236}">
                <a16:creationId xmlns:a16="http://schemas.microsoft.com/office/drawing/2014/main" id="{2C3A2DBE-89E0-4152-B9DE-E54B74A32AA5}"/>
              </a:ext>
            </a:extLst>
          </p:cNvPr>
          <p:cNvSpPr>
            <a:spLocks noGrp="1"/>
          </p:cNvSpPr>
          <p:nvPr>
            <p:ph type="body" sz="quarter" idx="10"/>
          </p:nvPr>
        </p:nvSpPr>
        <p:spPr>
          <a:xfrm>
            <a:off x="1" y="2479432"/>
            <a:ext cx="3359574" cy="2349743"/>
          </a:xfrm>
        </p:spPr>
        <p:txBody>
          <a:bodyPr>
            <a:normAutofit/>
          </a:bodyPr>
          <a:lstStyle/>
          <a:p>
            <a:pPr>
              <a:buFont typeface="Wingdings" panose="05000000000000000000" pitchFamily="2" charset="2"/>
              <a:buChar char="q"/>
            </a:pPr>
            <a:r>
              <a:rPr lang="en-CA" dirty="0"/>
              <a:t> Include a transcript</a:t>
            </a:r>
          </a:p>
        </p:txBody>
      </p:sp>
      <p:sp>
        <p:nvSpPr>
          <p:cNvPr id="4" name="Content Placeholder 3">
            <a:extLst>
              <a:ext uri="{FF2B5EF4-FFF2-40B4-BE49-F238E27FC236}">
                <a16:creationId xmlns:a16="http://schemas.microsoft.com/office/drawing/2014/main" id="{3A649AAE-86E1-4D2F-B30B-BB500394FB45}"/>
              </a:ext>
            </a:extLst>
          </p:cNvPr>
          <p:cNvSpPr>
            <a:spLocks noGrp="1"/>
          </p:cNvSpPr>
          <p:nvPr>
            <p:ph idx="1"/>
          </p:nvPr>
        </p:nvSpPr>
        <p:spPr>
          <a:xfrm>
            <a:off x="3526972" y="120982"/>
            <a:ext cx="5347062" cy="4281580"/>
          </a:xfrm>
        </p:spPr>
        <p:txBody>
          <a:bodyPr>
            <a:noAutofit/>
          </a:bodyPr>
          <a:lstStyle/>
          <a:p>
            <a:pPr marL="0" indent="0">
              <a:buNone/>
            </a:pPr>
            <a:r>
              <a:rPr lang="en-CA" sz="2400" dirty="0"/>
              <a:t>Examples: </a:t>
            </a:r>
            <a:r>
              <a:rPr lang="en-CA" sz="2400" dirty="0">
                <a:solidFill>
                  <a:srgbClr val="39213F"/>
                </a:solidFill>
              </a:rPr>
              <a:t>Podcasts, interviews, recorded lectures</a:t>
            </a:r>
          </a:p>
          <a:p>
            <a:pPr marL="0" indent="0">
              <a:buNone/>
            </a:pPr>
            <a:endParaRPr lang="en-CA" sz="1100" dirty="0"/>
          </a:p>
          <a:p>
            <a:pPr marL="0" indent="0">
              <a:buNone/>
            </a:pPr>
            <a:r>
              <a:rPr lang="en-CA" sz="2400" dirty="0"/>
              <a:t>A transcript provides a text equivalent of audio content. It includes </a:t>
            </a:r>
          </a:p>
          <a:p>
            <a:r>
              <a:rPr lang="en-CA" sz="2400" dirty="0"/>
              <a:t>Speaker name(s)</a:t>
            </a:r>
          </a:p>
          <a:p>
            <a:r>
              <a:rPr lang="en-CA" sz="2400" dirty="0"/>
              <a:t>Headings and subheadings</a:t>
            </a:r>
          </a:p>
          <a:p>
            <a:r>
              <a:rPr lang="en-CA" sz="2400" dirty="0"/>
              <a:t>All relevant audio content, including</a:t>
            </a:r>
          </a:p>
          <a:p>
            <a:pPr lvl="1"/>
            <a:r>
              <a:rPr lang="en-CA" sz="2400" dirty="0"/>
              <a:t>All speech content</a:t>
            </a:r>
          </a:p>
          <a:p>
            <a:pPr lvl="1"/>
            <a:r>
              <a:rPr lang="en-CA" sz="2400" dirty="0"/>
              <a:t>Relevant descriptions of speech</a:t>
            </a:r>
          </a:p>
          <a:p>
            <a:pPr lvl="1"/>
            <a:r>
              <a:rPr lang="en-CA" sz="2400" dirty="0"/>
              <a:t>Descriptions of relevant non-speech audio</a:t>
            </a:r>
          </a:p>
        </p:txBody>
      </p:sp>
    </p:spTree>
    <p:extLst>
      <p:ext uri="{BB962C8B-B14F-4D97-AF65-F5344CB8AC3E}">
        <p14:creationId xmlns:p14="http://schemas.microsoft.com/office/powerpoint/2010/main" val="144207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334D-E87E-4841-AACE-3506DEFDCC30}"/>
              </a:ext>
            </a:extLst>
          </p:cNvPr>
          <p:cNvSpPr>
            <a:spLocks noGrp="1"/>
          </p:cNvSpPr>
          <p:nvPr>
            <p:ph type="title"/>
          </p:nvPr>
        </p:nvSpPr>
        <p:spPr/>
        <p:txBody>
          <a:bodyPr/>
          <a:lstStyle/>
          <a:p>
            <a:r>
              <a:rPr lang="en-CA" dirty="0"/>
              <a:t>Video</a:t>
            </a:r>
          </a:p>
        </p:txBody>
      </p:sp>
      <p:sp>
        <p:nvSpPr>
          <p:cNvPr id="5" name="Text Placeholder 4">
            <a:extLst>
              <a:ext uri="{FF2B5EF4-FFF2-40B4-BE49-F238E27FC236}">
                <a16:creationId xmlns:a16="http://schemas.microsoft.com/office/drawing/2014/main" id="{5C95534B-CF17-4559-B418-BFA5F4DDC8BA}"/>
              </a:ext>
            </a:extLst>
          </p:cNvPr>
          <p:cNvSpPr>
            <a:spLocks noGrp="1"/>
          </p:cNvSpPr>
          <p:nvPr>
            <p:ph type="body" sz="quarter" idx="10"/>
          </p:nvPr>
        </p:nvSpPr>
        <p:spPr/>
        <p:txBody>
          <a:bodyPr>
            <a:normAutofit/>
          </a:bodyPr>
          <a:lstStyle/>
          <a:p>
            <a:pPr>
              <a:buFont typeface="Wingdings" panose="05000000000000000000" pitchFamily="2" charset="2"/>
              <a:buChar char="q"/>
            </a:pPr>
            <a:r>
              <a:rPr lang="en-CA" dirty="0"/>
              <a:t> All relevant visual information is conveyed via an audio description or transcript</a:t>
            </a:r>
          </a:p>
          <a:p>
            <a:pPr>
              <a:buFont typeface="Wingdings" panose="05000000000000000000" pitchFamily="2" charset="2"/>
              <a:buChar char="q"/>
            </a:pPr>
            <a:r>
              <a:rPr lang="en-CA" dirty="0"/>
              <a:t> All relevant audio information is conveyed via captions or a transcript</a:t>
            </a:r>
          </a:p>
        </p:txBody>
      </p:sp>
      <p:sp>
        <p:nvSpPr>
          <p:cNvPr id="4" name="Content Placeholder 3">
            <a:extLst>
              <a:ext uri="{FF2B5EF4-FFF2-40B4-BE49-F238E27FC236}">
                <a16:creationId xmlns:a16="http://schemas.microsoft.com/office/drawing/2014/main" id="{9CC867E8-5E48-45A8-A1B0-DF81E4E34FB5}"/>
              </a:ext>
            </a:extLst>
          </p:cNvPr>
          <p:cNvSpPr>
            <a:spLocks noGrp="1"/>
          </p:cNvSpPr>
          <p:nvPr>
            <p:ph idx="1"/>
          </p:nvPr>
        </p:nvSpPr>
        <p:spPr>
          <a:xfrm>
            <a:off x="3936052" y="474075"/>
            <a:ext cx="4966232" cy="3820835"/>
          </a:xfrm>
        </p:spPr>
        <p:txBody>
          <a:bodyPr/>
          <a:lstStyle/>
          <a:p>
            <a:pPr marL="0" indent="0">
              <a:buNone/>
            </a:pPr>
            <a:r>
              <a:rPr lang="en-CA" b="1" dirty="0">
                <a:solidFill>
                  <a:srgbClr val="453862"/>
                </a:solidFill>
              </a:rPr>
              <a:t>Captions: </a:t>
            </a:r>
            <a:r>
              <a:rPr lang="en-CA" dirty="0"/>
              <a:t>Text that is synchronized with audio in a video.</a:t>
            </a:r>
          </a:p>
          <a:p>
            <a:pPr marL="0" indent="0">
              <a:buNone/>
            </a:pPr>
            <a:endParaRPr lang="en-CA" dirty="0"/>
          </a:p>
          <a:p>
            <a:pPr marL="0" indent="0">
              <a:buNone/>
            </a:pPr>
            <a:r>
              <a:rPr lang="en-CA" b="1" dirty="0">
                <a:solidFill>
                  <a:srgbClr val="453862"/>
                </a:solidFill>
              </a:rPr>
              <a:t>Audio descriptions: </a:t>
            </a:r>
            <a:r>
              <a:rPr lang="en-CA" dirty="0"/>
              <a:t>Audio descriptions of visual content shown in the video that isn’t conveyed through audio</a:t>
            </a:r>
          </a:p>
          <a:p>
            <a:pPr marL="0" indent="0">
              <a:buNone/>
            </a:pPr>
            <a:endParaRPr lang="en-CA" dirty="0"/>
          </a:p>
          <a:p>
            <a:pPr marL="0" indent="0">
              <a:buNone/>
            </a:pPr>
            <a:r>
              <a:rPr lang="en-CA" b="1" dirty="0">
                <a:solidFill>
                  <a:srgbClr val="453862"/>
                </a:solidFill>
              </a:rPr>
              <a:t>Transcript:</a:t>
            </a:r>
            <a:r>
              <a:rPr lang="en-CA" dirty="0"/>
              <a:t> Includes the same information as with audio transcripts, but may also include relevant description of visual content</a:t>
            </a:r>
          </a:p>
        </p:txBody>
      </p:sp>
    </p:spTree>
    <p:extLst>
      <p:ext uri="{BB962C8B-B14F-4D97-AF65-F5344CB8AC3E}">
        <p14:creationId xmlns:p14="http://schemas.microsoft.com/office/powerpoint/2010/main" val="377610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4D41-E537-4B84-AFB8-AE68032A4B84}"/>
              </a:ext>
            </a:extLst>
          </p:cNvPr>
          <p:cNvSpPr>
            <a:spLocks noGrp="1"/>
          </p:cNvSpPr>
          <p:nvPr>
            <p:ph type="title"/>
          </p:nvPr>
        </p:nvSpPr>
        <p:spPr/>
        <p:txBody>
          <a:bodyPr/>
          <a:lstStyle/>
          <a:p>
            <a:r>
              <a:rPr lang="en-CA" dirty="0"/>
              <a:t>Colour and Colour Contrast</a:t>
            </a:r>
          </a:p>
        </p:txBody>
      </p:sp>
      <p:sp>
        <p:nvSpPr>
          <p:cNvPr id="5" name="Text Placeholder 4">
            <a:extLst>
              <a:ext uri="{FF2B5EF4-FFF2-40B4-BE49-F238E27FC236}">
                <a16:creationId xmlns:a16="http://schemas.microsoft.com/office/drawing/2014/main" id="{D1B2739E-6598-4B55-9B9B-5FF588746B4C}"/>
              </a:ext>
            </a:extLst>
          </p:cNvPr>
          <p:cNvSpPr>
            <a:spLocks noGrp="1"/>
          </p:cNvSpPr>
          <p:nvPr>
            <p:ph type="body" sz="quarter" idx="10"/>
          </p:nvPr>
        </p:nvSpPr>
        <p:spPr/>
        <p:txBody>
          <a:bodyPr/>
          <a:lstStyle/>
          <a:p>
            <a:pPr>
              <a:buFont typeface="Wingdings" panose="05000000000000000000" pitchFamily="2" charset="2"/>
              <a:buChar char="q"/>
            </a:pPr>
            <a:r>
              <a:rPr lang="en-CA" dirty="0"/>
              <a:t> Information is not conveyed by colour alone</a:t>
            </a:r>
          </a:p>
          <a:p>
            <a:pPr marL="0" indent="0">
              <a:buNone/>
            </a:pPr>
            <a:endParaRPr lang="en-CA" dirty="0"/>
          </a:p>
          <a:p>
            <a:pPr>
              <a:buFont typeface="Wingdings" panose="05000000000000000000" pitchFamily="2" charset="2"/>
              <a:buChar char="q"/>
            </a:pPr>
            <a:r>
              <a:rPr lang="en-CA" dirty="0"/>
              <a:t>There is sufficient colour contrast between foreground and background</a:t>
            </a:r>
          </a:p>
        </p:txBody>
      </p:sp>
      <p:pic>
        <p:nvPicPr>
          <p:cNvPr id="11" name="Content Placeholder 10" descr="A bar chart comparing the number of students who prefer different types of devices. Each bar corresponds to a colour: red (desktop), blue (smartphone), or green (laptop)">
            <a:extLst>
              <a:ext uri="{FF2B5EF4-FFF2-40B4-BE49-F238E27FC236}">
                <a16:creationId xmlns:a16="http://schemas.microsoft.com/office/drawing/2014/main" id="{1CDD386D-9C90-4FFE-A37D-7553DEC26736}"/>
              </a:ext>
            </a:extLst>
          </p:cNvPr>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a:xfrm>
            <a:off x="3796730" y="207721"/>
            <a:ext cx="2436429" cy="2022236"/>
          </a:xfrm>
          <a:ln>
            <a:solidFill>
              <a:schemeClr val="tx1"/>
            </a:solidFill>
          </a:ln>
        </p:spPr>
      </p:pic>
      <p:pic>
        <p:nvPicPr>
          <p:cNvPr id="3074" name="Picture 2" descr="When viewed in greyscale, it is really difficult to tell which bar corresponds to which device type">
            <a:extLst>
              <a:ext uri="{FF2B5EF4-FFF2-40B4-BE49-F238E27FC236}">
                <a16:creationId xmlns:a16="http://schemas.microsoft.com/office/drawing/2014/main" id="{2B547E85-23D9-49C1-B27D-6ABE5B000C3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32356" y="207720"/>
            <a:ext cx="2436429" cy="20241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12" descr="The same bar chart but each bar is labeled and the colours used have a much high colour contrast ratio. It no longer relies on colour alone to convey information">
            <a:extLst>
              <a:ext uri="{FF2B5EF4-FFF2-40B4-BE49-F238E27FC236}">
                <a16:creationId xmlns:a16="http://schemas.microsoft.com/office/drawing/2014/main" id="{2CB0FFD1-8DDB-4960-A249-021BFC480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962" y="2315999"/>
            <a:ext cx="2436429" cy="2176543"/>
          </a:xfrm>
          <a:prstGeom prst="rect">
            <a:avLst/>
          </a:prstGeom>
          <a:ln>
            <a:solidFill>
              <a:schemeClr val="tx1"/>
            </a:solidFill>
          </a:ln>
        </p:spPr>
      </p:pic>
      <p:sp>
        <p:nvSpPr>
          <p:cNvPr id="15" name="TextBox 14">
            <a:extLst>
              <a:ext uri="{FF2B5EF4-FFF2-40B4-BE49-F238E27FC236}">
                <a16:creationId xmlns:a16="http://schemas.microsoft.com/office/drawing/2014/main" id="{1AC08D2B-8528-4819-826D-FF9CF6ADB1CC}"/>
              </a:ext>
            </a:extLst>
          </p:cNvPr>
          <p:cNvSpPr txBox="1"/>
          <p:nvPr/>
        </p:nvSpPr>
        <p:spPr>
          <a:xfrm>
            <a:off x="0" y="4578584"/>
            <a:ext cx="9144000" cy="261610"/>
          </a:xfrm>
          <a:prstGeom prst="rect">
            <a:avLst/>
          </a:prstGeom>
          <a:solidFill>
            <a:schemeClr val="tx1"/>
          </a:solidFill>
        </p:spPr>
        <p:txBody>
          <a:bodyPr wrap="square" rtlCol="0">
            <a:spAutoFit/>
          </a:bodyPr>
          <a:lstStyle/>
          <a:p>
            <a:pPr algn="r"/>
            <a:r>
              <a:rPr lang="en-CA" sz="1100" dirty="0">
                <a:solidFill>
                  <a:schemeClr val="bg1"/>
                </a:solidFill>
              </a:rPr>
              <a:t>“</a:t>
            </a:r>
            <a:r>
              <a:rPr lang="en-CA" sz="1100" dirty="0">
                <a:solidFill>
                  <a:schemeClr val="bg1"/>
                </a:solidFill>
                <a:hlinkClick r:id="rId6">
                  <a:extLst>
                    <a:ext uri="{A12FA001-AC4F-418D-AE19-62706E023703}">
                      <ahyp:hlinkClr xmlns:ahyp="http://schemas.microsoft.com/office/drawing/2018/hyperlinkcolor" val="tx"/>
                    </a:ext>
                  </a:extLst>
                </a:hlinkClick>
              </a:rPr>
              <a:t>Student Device Preferences Graphs</a:t>
            </a:r>
            <a:r>
              <a:rPr lang="en-CA" sz="1100" dirty="0">
                <a:solidFill>
                  <a:schemeClr val="bg1"/>
                </a:solidFill>
              </a:rPr>
              <a:t>” by </a:t>
            </a:r>
            <a:r>
              <a:rPr lang="en-CA" sz="1100" dirty="0" err="1">
                <a:solidFill>
                  <a:schemeClr val="bg1"/>
                </a:solidFill>
              </a:rPr>
              <a:t>BCcampus</a:t>
            </a:r>
            <a:r>
              <a:rPr lang="en-CA" sz="1100" dirty="0">
                <a:solidFill>
                  <a:schemeClr val="bg1"/>
                </a:solidFill>
              </a:rPr>
              <a:t>. © CC BY</a:t>
            </a:r>
          </a:p>
        </p:txBody>
      </p:sp>
    </p:spTree>
    <p:extLst>
      <p:ext uri="{BB962C8B-B14F-4D97-AF65-F5344CB8AC3E}">
        <p14:creationId xmlns:p14="http://schemas.microsoft.com/office/powerpoint/2010/main" val="17938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50F5C6-398E-48FB-A810-1E5E7622486F}"/>
              </a:ext>
            </a:extLst>
          </p:cNvPr>
          <p:cNvSpPr>
            <a:spLocks noGrp="1"/>
          </p:cNvSpPr>
          <p:nvPr>
            <p:ph type="ctrTitle"/>
          </p:nvPr>
        </p:nvSpPr>
        <p:spPr/>
        <p:txBody>
          <a:bodyPr/>
          <a:lstStyle/>
          <a:p>
            <a:r>
              <a:rPr lang="en-CA" dirty="0"/>
              <a:t>Contrast Checker</a:t>
            </a:r>
          </a:p>
        </p:txBody>
      </p:sp>
      <p:sp>
        <p:nvSpPr>
          <p:cNvPr id="7" name="Subtitle 6">
            <a:extLst>
              <a:ext uri="{FF2B5EF4-FFF2-40B4-BE49-F238E27FC236}">
                <a16:creationId xmlns:a16="http://schemas.microsoft.com/office/drawing/2014/main" id="{81BFDE22-5CFE-4DA9-B219-A33E18721D9E}"/>
              </a:ext>
            </a:extLst>
          </p:cNvPr>
          <p:cNvSpPr>
            <a:spLocks noGrp="1"/>
          </p:cNvSpPr>
          <p:nvPr>
            <p:ph type="subTitle" idx="1"/>
          </p:nvPr>
        </p:nvSpPr>
        <p:spPr>
          <a:xfrm>
            <a:off x="1143000" y="2091928"/>
            <a:ext cx="6858000" cy="800902"/>
          </a:xfrm>
        </p:spPr>
        <p:txBody>
          <a:bodyPr>
            <a:normAutofit/>
          </a:bodyPr>
          <a:lstStyle/>
          <a:p>
            <a:r>
              <a:rPr lang="en-CA" sz="3600" dirty="0"/>
              <a:t>https://contrastchecker.com/</a:t>
            </a:r>
          </a:p>
        </p:txBody>
      </p:sp>
    </p:spTree>
    <p:extLst>
      <p:ext uri="{BB962C8B-B14F-4D97-AF65-F5344CB8AC3E}">
        <p14:creationId xmlns:p14="http://schemas.microsoft.com/office/powerpoint/2010/main" val="310374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7F1C-551D-474D-9689-F1EDB355E327}"/>
              </a:ext>
            </a:extLst>
          </p:cNvPr>
          <p:cNvSpPr>
            <a:spLocks noGrp="1"/>
          </p:cNvSpPr>
          <p:nvPr>
            <p:ph type="title"/>
          </p:nvPr>
        </p:nvSpPr>
        <p:spPr>
          <a:xfrm>
            <a:off x="0" y="-27710"/>
            <a:ext cx="3712354" cy="1534293"/>
          </a:xfrm>
        </p:spPr>
        <p:txBody>
          <a:bodyPr/>
          <a:lstStyle/>
          <a:p>
            <a:r>
              <a:rPr lang="en-CA" dirty="0"/>
              <a:t>Images</a:t>
            </a:r>
          </a:p>
        </p:txBody>
      </p:sp>
      <p:sp>
        <p:nvSpPr>
          <p:cNvPr id="4" name="Content Placeholder 3">
            <a:extLst>
              <a:ext uri="{FF2B5EF4-FFF2-40B4-BE49-F238E27FC236}">
                <a16:creationId xmlns:a16="http://schemas.microsoft.com/office/drawing/2014/main" id="{33D81B72-9078-4702-978C-2E857079F4AA}"/>
              </a:ext>
            </a:extLst>
          </p:cNvPr>
          <p:cNvSpPr>
            <a:spLocks noGrp="1"/>
          </p:cNvSpPr>
          <p:nvPr>
            <p:ph type="body" sz="quarter" idx="10"/>
          </p:nvPr>
        </p:nvSpPr>
        <p:spPr>
          <a:xfrm>
            <a:off x="1" y="1506584"/>
            <a:ext cx="3712354" cy="3322592"/>
          </a:xfrm>
        </p:spPr>
        <p:txBody>
          <a:bodyPr>
            <a:normAutofit fontScale="92500" lnSpcReduction="20000"/>
          </a:bodyPr>
          <a:lstStyle/>
          <a:p>
            <a:pPr>
              <a:buFont typeface="Wingdings" panose="05000000000000000000" pitchFamily="2" charset="2"/>
              <a:buChar char="q"/>
            </a:pPr>
            <a:r>
              <a:rPr lang="en-US" dirty="0"/>
              <a:t> Images that convey information include alternative text (alt text) descriptions of the image’s content or function.</a:t>
            </a:r>
          </a:p>
          <a:p>
            <a:pPr>
              <a:buFont typeface="Wingdings" panose="05000000000000000000" pitchFamily="2" charset="2"/>
              <a:buChar char="q"/>
            </a:pPr>
            <a:r>
              <a:rPr lang="en-US" dirty="0"/>
              <a:t> Images that are purely decorative do not have alt text</a:t>
            </a:r>
          </a:p>
          <a:p>
            <a:pPr>
              <a:buFont typeface="Wingdings" panose="05000000000000000000" pitchFamily="2" charset="2"/>
              <a:buChar char="q"/>
            </a:pPr>
            <a:r>
              <a:rPr lang="en-US" dirty="0"/>
              <a:t> Graphs, charts, and maps include contextual or supporting details in the text surrounding the image.</a:t>
            </a:r>
          </a:p>
          <a:p>
            <a:pPr>
              <a:buFont typeface="Wingdings" panose="05000000000000000000" pitchFamily="2" charset="2"/>
              <a:buChar char="q"/>
            </a:pPr>
            <a:r>
              <a:rPr lang="en-US" dirty="0"/>
              <a:t> Images do not rely on </a:t>
            </a:r>
            <a:r>
              <a:rPr lang="en-CA" dirty="0"/>
              <a:t>colour</a:t>
            </a:r>
            <a:r>
              <a:rPr lang="en-US" dirty="0"/>
              <a:t> to convey information.</a:t>
            </a:r>
          </a:p>
        </p:txBody>
      </p:sp>
      <p:sp>
        <p:nvSpPr>
          <p:cNvPr id="6" name="Content Placeholder 5">
            <a:extLst>
              <a:ext uri="{FF2B5EF4-FFF2-40B4-BE49-F238E27FC236}">
                <a16:creationId xmlns:a16="http://schemas.microsoft.com/office/drawing/2014/main" id="{43F72C5B-1035-4AEF-8FAD-7FA54C5D0538}"/>
              </a:ext>
            </a:extLst>
          </p:cNvPr>
          <p:cNvSpPr>
            <a:spLocks noGrp="1"/>
          </p:cNvSpPr>
          <p:nvPr>
            <p:ph idx="1"/>
          </p:nvPr>
        </p:nvSpPr>
        <p:spPr>
          <a:xfrm>
            <a:off x="4002554" y="296737"/>
            <a:ext cx="4966232" cy="1958784"/>
          </a:xfrm>
          <a:ln>
            <a:solidFill>
              <a:srgbClr val="453862"/>
            </a:solidFill>
          </a:ln>
        </p:spPr>
        <p:txBody>
          <a:bodyPr>
            <a:normAutofit/>
          </a:bodyPr>
          <a:lstStyle/>
          <a:p>
            <a:pPr marL="0" indent="0">
              <a:buNone/>
            </a:pPr>
            <a:r>
              <a:rPr lang="en-CA" b="1" dirty="0">
                <a:solidFill>
                  <a:srgbClr val="453862"/>
                </a:solidFill>
              </a:rPr>
              <a:t>A decorative image</a:t>
            </a:r>
            <a:r>
              <a:rPr lang="en-CA" dirty="0">
                <a:solidFill>
                  <a:srgbClr val="453862"/>
                </a:solidFill>
              </a:rPr>
              <a:t> does not need a text description.</a:t>
            </a:r>
          </a:p>
          <a:p>
            <a:r>
              <a:rPr lang="en-CA" dirty="0"/>
              <a:t>Is primarily for design</a:t>
            </a:r>
          </a:p>
          <a:p>
            <a:r>
              <a:rPr lang="en-CA" dirty="0"/>
              <a:t>Does not convey content (or are already described in surrounding text)</a:t>
            </a:r>
          </a:p>
        </p:txBody>
      </p:sp>
      <p:sp>
        <p:nvSpPr>
          <p:cNvPr id="7" name="Content Placeholder 6">
            <a:extLst>
              <a:ext uri="{FF2B5EF4-FFF2-40B4-BE49-F238E27FC236}">
                <a16:creationId xmlns:a16="http://schemas.microsoft.com/office/drawing/2014/main" id="{F6E0186D-19B6-4121-820B-84EE56465A9F}"/>
              </a:ext>
            </a:extLst>
          </p:cNvPr>
          <p:cNvSpPr>
            <a:spLocks noGrp="1"/>
          </p:cNvSpPr>
          <p:nvPr>
            <p:ph idx="11"/>
          </p:nvPr>
        </p:nvSpPr>
        <p:spPr>
          <a:xfrm>
            <a:off x="4002554" y="2565823"/>
            <a:ext cx="4966232" cy="1958785"/>
          </a:xfrm>
          <a:ln>
            <a:solidFill>
              <a:srgbClr val="453862"/>
            </a:solidFill>
          </a:ln>
        </p:spPr>
        <p:txBody>
          <a:bodyPr>
            <a:normAutofit/>
          </a:bodyPr>
          <a:lstStyle/>
          <a:p>
            <a:pPr marL="0" indent="0">
              <a:buNone/>
            </a:pPr>
            <a:r>
              <a:rPr lang="en-CA" b="1" dirty="0">
                <a:solidFill>
                  <a:srgbClr val="453862"/>
                </a:solidFill>
              </a:rPr>
              <a:t>A functional image</a:t>
            </a:r>
            <a:r>
              <a:rPr lang="en-CA" dirty="0">
                <a:solidFill>
                  <a:srgbClr val="453862"/>
                </a:solidFill>
              </a:rPr>
              <a:t> contains content that requires a text description.</a:t>
            </a:r>
            <a:endParaRPr lang="en-CA" dirty="0"/>
          </a:p>
          <a:p>
            <a:r>
              <a:rPr lang="en-CA" dirty="0"/>
              <a:t>Alt text</a:t>
            </a:r>
          </a:p>
          <a:p>
            <a:r>
              <a:rPr lang="en-CA" dirty="0"/>
              <a:t>Surrounding text or caption</a:t>
            </a:r>
          </a:p>
          <a:p>
            <a:r>
              <a:rPr lang="en-CA" dirty="0"/>
              <a:t>Long description</a:t>
            </a:r>
          </a:p>
          <a:p>
            <a:endParaRPr lang="en-CA" dirty="0"/>
          </a:p>
        </p:txBody>
      </p:sp>
    </p:spTree>
    <p:extLst>
      <p:ext uri="{BB962C8B-B14F-4D97-AF65-F5344CB8AC3E}">
        <p14:creationId xmlns:p14="http://schemas.microsoft.com/office/powerpoint/2010/main" val="3605361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6525-2837-4D20-BB07-A1E127DD6B63}"/>
              </a:ext>
            </a:extLst>
          </p:cNvPr>
          <p:cNvSpPr>
            <a:spLocks noGrp="1"/>
          </p:cNvSpPr>
          <p:nvPr>
            <p:ph type="title"/>
          </p:nvPr>
        </p:nvSpPr>
        <p:spPr>
          <a:xfrm>
            <a:off x="0" y="0"/>
            <a:ext cx="3712354" cy="4807444"/>
          </a:xfrm>
        </p:spPr>
        <p:txBody>
          <a:bodyPr/>
          <a:lstStyle/>
          <a:p>
            <a:r>
              <a:rPr lang="en-CA" dirty="0"/>
              <a:t>Text Descriptions</a:t>
            </a:r>
          </a:p>
        </p:txBody>
      </p:sp>
      <p:sp>
        <p:nvSpPr>
          <p:cNvPr id="3" name="Content Placeholder 2">
            <a:extLst>
              <a:ext uri="{FF2B5EF4-FFF2-40B4-BE49-F238E27FC236}">
                <a16:creationId xmlns:a16="http://schemas.microsoft.com/office/drawing/2014/main" id="{C9FB60A5-8706-45AF-95C5-CFCB5D844C3B}"/>
              </a:ext>
            </a:extLst>
          </p:cNvPr>
          <p:cNvSpPr>
            <a:spLocks noGrp="1"/>
          </p:cNvSpPr>
          <p:nvPr>
            <p:ph idx="1"/>
          </p:nvPr>
        </p:nvSpPr>
        <p:spPr/>
        <p:txBody>
          <a:bodyPr/>
          <a:lstStyle/>
          <a:p>
            <a:pPr marL="0" indent="0">
              <a:buNone/>
            </a:pPr>
            <a:r>
              <a:rPr lang="en-CA" b="1" dirty="0"/>
              <a:t>What to describe</a:t>
            </a:r>
          </a:p>
          <a:p>
            <a:r>
              <a:rPr lang="en-CA" dirty="0"/>
              <a:t>Content/purpose of the image</a:t>
            </a:r>
          </a:p>
          <a:p>
            <a:r>
              <a:rPr lang="en-CA" dirty="0"/>
              <a:t>Main focus of the image</a:t>
            </a:r>
          </a:p>
          <a:p>
            <a:r>
              <a:rPr lang="en-CA" dirty="0"/>
              <a:t>May depend on audience/context</a:t>
            </a:r>
          </a:p>
          <a:p>
            <a:pPr marL="0" indent="0">
              <a:buNone/>
            </a:pPr>
            <a:endParaRPr lang="en-CA" dirty="0"/>
          </a:p>
          <a:p>
            <a:pPr marL="0" indent="0">
              <a:buNone/>
            </a:pPr>
            <a:r>
              <a:rPr lang="en-CA" b="1" dirty="0"/>
              <a:t>How to describe</a:t>
            </a:r>
          </a:p>
          <a:p>
            <a:r>
              <a:rPr lang="en-CA" dirty="0"/>
              <a:t>Clear, concise, and accurate</a:t>
            </a:r>
          </a:p>
          <a:p>
            <a:r>
              <a:rPr lang="en-CA" dirty="0"/>
              <a:t>Go from general to specific</a:t>
            </a:r>
          </a:p>
          <a:p>
            <a:r>
              <a:rPr lang="en-CA" dirty="0"/>
              <a:t>Use words rather than symbols when writing math or scientific expressions</a:t>
            </a:r>
          </a:p>
          <a:p>
            <a:r>
              <a:rPr lang="en-CA" dirty="0"/>
              <a:t>Who? What? Where? When? Why?</a:t>
            </a:r>
          </a:p>
          <a:p>
            <a:endParaRPr lang="en-CA" dirty="0"/>
          </a:p>
        </p:txBody>
      </p:sp>
      <p:sp>
        <p:nvSpPr>
          <p:cNvPr id="5" name="TextBox 4">
            <a:extLst>
              <a:ext uri="{FF2B5EF4-FFF2-40B4-BE49-F238E27FC236}">
                <a16:creationId xmlns:a16="http://schemas.microsoft.com/office/drawing/2014/main" id="{D227793F-6713-4AC9-AAC2-8D71A9BA05EF}"/>
              </a:ext>
            </a:extLst>
          </p:cNvPr>
          <p:cNvSpPr txBox="1"/>
          <p:nvPr/>
        </p:nvSpPr>
        <p:spPr>
          <a:xfrm>
            <a:off x="0" y="4537759"/>
            <a:ext cx="9144000" cy="307777"/>
          </a:xfrm>
          <a:prstGeom prst="rect">
            <a:avLst/>
          </a:prstGeom>
          <a:solidFill>
            <a:schemeClr val="tx1"/>
          </a:solidFill>
        </p:spPr>
        <p:txBody>
          <a:bodyPr wrap="square" rtlCol="0">
            <a:spAutoFit/>
          </a:bodyPr>
          <a:lstStyle/>
          <a:p>
            <a:r>
              <a:rPr lang="en-CA" sz="1400" dirty="0">
                <a:solidFill>
                  <a:schemeClr val="bg1"/>
                </a:solidFill>
              </a:rPr>
              <a:t>Adapted from © </a:t>
            </a:r>
            <a:r>
              <a:rPr lang="en-CA" sz="1400" dirty="0" err="1">
                <a:solidFill>
                  <a:schemeClr val="bg1"/>
                </a:solidFill>
              </a:rPr>
              <a:t>Supada</a:t>
            </a:r>
            <a:r>
              <a:rPr lang="en-CA" sz="1400" dirty="0">
                <a:solidFill>
                  <a:schemeClr val="bg1"/>
                </a:solidFill>
              </a:rPr>
              <a:t> </a:t>
            </a:r>
            <a:r>
              <a:rPr lang="en-CA" sz="1400" dirty="0" err="1">
                <a:solidFill>
                  <a:schemeClr val="bg1"/>
                </a:solidFill>
              </a:rPr>
              <a:t>Amornchat</a:t>
            </a:r>
            <a:r>
              <a:rPr lang="en-CA" sz="1400" dirty="0">
                <a:solidFill>
                  <a:schemeClr val="bg1"/>
                </a:solidFill>
              </a:rPr>
              <a:t>. </a:t>
            </a:r>
            <a:r>
              <a:rPr lang="en-CA" sz="1400" dirty="0">
                <a:solidFill>
                  <a:schemeClr val="bg1"/>
                </a:solidFill>
                <a:hlinkClick r:id="rId3">
                  <a:extLst>
                    <a:ext uri="{A12FA001-AC4F-418D-AE19-62706E023703}">
                      <ahyp:hlinkClr xmlns:ahyp="http://schemas.microsoft.com/office/drawing/2018/hyperlinkcolor" val="tx"/>
                    </a:ext>
                  </a:extLst>
                </a:hlinkClick>
              </a:rPr>
              <a:t>Complex Images for All Learners [PDF]</a:t>
            </a:r>
            <a:r>
              <a:rPr lang="en-CA" sz="1400" dirty="0">
                <a:solidFill>
                  <a:schemeClr val="bg1"/>
                </a:solidFill>
              </a:rPr>
              <a:t>. CC BY-NC-SA. </a:t>
            </a:r>
          </a:p>
        </p:txBody>
      </p:sp>
    </p:spTree>
    <p:extLst>
      <p:ext uri="{BB962C8B-B14F-4D97-AF65-F5344CB8AC3E}">
        <p14:creationId xmlns:p14="http://schemas.microsoft.com/office/powerpoint/2010/main" val="363715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64E9-785B-4BA1-840B-31DAACA5C1E1}"/>
              </a:ext>
            </a:extLst>
          </p:cNvPr>
          <p:cNvSpPr>
            <a:spLocks noGrp="1"/>
          </p:cNvSpPr>
          <p:nvPr>
            <p:ph type="title"/>
          </p:nvPr>
        </p:nvSpPr>
        <p:spPr>
          <a:xfrm>
            <a:off x="571500" y="602493"/>
            <a:ext cx="3985902" cy="994173"/>
          </a:xfrm>
        </p:spPr>
        <p:txBody>
          <a:bodyPr vert="horz" lIns="91440" tIns="45720" rIns="91440" bIns="45720" rtlCol="0" anchor="ctr">
            <a:normAutofit/>
          </a:bodyPr>
          <a:lstStyle/>
          <a:p>
            <a:pPr algn="l" defTabSz="914400"/>
            <a:r>
              <a:rPr lang="en-US" sz="4400" dirty="0">
                <a:solidFill>
                  <a:schemeClr val="tx1"/>
                </a:solidFill>
                <a:latin typeface="+mj-lt"/>
                <a:ea typeface="+mj-ea"/>
                <a:cs typeface="+mj-cs"/>
              </a:rPr>
              <a:t>Alt Text</a:t>
            </a:r>
          </a:p>
        </p:txBody>
      </p:sp>
      <p:sp>
        <p:nvSpPr>
          <p:cNvPr id="3" name="Content Placeholder 2">
            <a:extLst>
              <a:ext uri="{FF2B5EF4-FFF2-40B4-BE49-F238E27FC236}">
                <a16:creationId xmlns:a16="http://schemas.microsoft.com/office/drawing/2014/main" id="{9E1C7CFF-3510-4537-844D-D7189F3E71E8}"/>
              </a:ext>
            </a:extLst>
          </p:cNvPr>
          <p:cNvSpPr>
            <a:spLocks noGrp="1"/>
          </p:cNvSpPr>
          <p:nvPr>
            <p:ph idx="1"/>
          </p:nvPr>
        </p:nvSpPr>
        <p:spPr>
          <a:xfrm>
            <a:off x="571500" y="1709263"/>
            <a:ext cx="3985907" cy="2531940"/>
          </a:xfrm>
        </p:spPr>
        <p:txBody>
          <a:bodyPr vert="horz" lIns="91440" tIns="45720" rIns="91440" bIns="45720" rtlCol="0" anchor="t">
            <a:normAutofit/>
          </a:bodyPr>
          <a:lstStyle/>
          <a:p>
            <a:pPr marL="0" indent="0" defTabSz="914400">
              <a:buNone/>
            </a:pPr>
            <a:r>
              <a:rPr lang="en-US" sz="1800" dirty="0">
                <a:latin typeface="+mn-lt"/>
                <a:ea typeface="+mn-ea"/>
                <a:cs typeface="+mn-cs"/>
              </a:rPr>
              <a:t>A short text description of an image that appears in the alt attribute of the image tag.</a:t>
            </a:r>
          </a:p>
          <a:p>
            <a:pPr defTabSz="914400"/>
            <a:r>
              <a:rPr lang="en-US" sz="1800" dirty="0">
                <a:latin typeface="+mn-lt"/>
                <a:ea typeface="+mn-ea"/>
                <a:cs typeface="+mn-cs"/>
              </a:rPr>
              <a:t>Will not appear visually </a:t>
            </a:r>
          </a:p>
          <a:p>
            <a:pPr defTabSz="914400"/>
            <a:r>
              <a:rPr lang="en-US" sz="1800" dirty="0">
                <a:latin typeface="+mn-lt"/>
                <a:ea typeface="+mn-ea"/>
                <a:cs typeface="+mn-cs"/>
              </a:rPr>
              <a:t>Can be accessed by text-to-speech technology (including screen readers)</a:t>
            </a:r>
          </a:p>
          <a:p>
            <a:pPr defTabSz="914400"/>
            <a:r>
              <a:rPr lang="en-US" sz="1800" dirty="0">
                <a:latin typeface="+mn-lt"/>
                <a:ea typeface="+mn-ea"/>
                <a:cs typeface="+mn-cs"/>
              </a:rPr>
              <a:t>Should be less than 125 characters</a:t>
            </a:r>
          </a:p>
          <a:p>
            <a:pPr defTabSz="914400"/>
            <a:r>
              <a:rPr lang="en-US" sz="1800" dirty="0">
                <a:latin typeface="+mn-lt"/>
                <a:ea typeface="+mn-ea"/>
                <a:cs typeface="+mn-cs"/>
              </a:rPr>
              <a:t>Does not need to include “Image of..”</a:t>
            </a: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7085" y="-1506"/>
            <a:ext cx="4206915" cy="438020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blind student uses a screen reader and a refreshable braille display to navigate his computer">
            <a:extLst>
              <a:ext uri="{FF2B5EF4-FFF2-40B4-BE49-F238E27FC236}">
                <a16:creationId xmlns:a16="http://schemas.microsoft.com/office/drawing/2014/main" id="{27E9C405-D973-40A7-9549-BD38CEFA502D}"/>
              </a:ext>
            </a:extLst>
          </p:cNvPr>
          <p:cNvPicPr>
            <a:picLocks noGrp="1" noChangeAspect="1"/>
          </p:cNvPicPr>
          <p:nvPr>
            <p:ph idx="10"/>
          </p:nvPr>
        </p:nvPicPr>
        <p:blipFill rotWithShape="1">
          <a:blip r:embed="rId3">
            <a:extLst>
              <a:ext uri="{28A0092B-C50C-407E-A947-70E740481C1C}">
                <a14:useLocalDpi xmlns:a14="http://schemas.microsoft.com/office/drawing/2010/main" val="0"/>
              </a:ext>
            </a:extLst>
          </a:blip>
          <a:srcRect l="6664" r="21160" b="-2"/>
          <a:stretch/>
        </p:blipFill>
        <p:spPr>
          <a:xfrm>
            <a:off x="5062605" y="-1"/>
            <a:ext cx="4081395" cy="4241204"/>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TextBox 6">
            <a:extLst>
              <a:ext uri="{FF2B5EF4-FFF2-40B4-BE49-F238E27FC236}">
                <a16:creationId xmlns:a16="http://schemas.microsoft.com/office/drawing/2014/main" id="{CEE0744A-B318-4545-8315-57CB2F357323}"/>
              </a:ext>
            </a:extLst>
          </p:cNvPr>
          <p:cNvSpPr txBox="1"/>
          <p:nvPr/>
        </p:nvSpPr>
        <p:spPr>
          <a:xfrm>
            <a:off x="6434604" y="4881890"/>
            <a:ext cx="2709396" cy="261610"/>
          </a:xfrm>
          <a:prstGeom prst="rect">
            <a:avLst/>
          </a:prstGeom>
          <a:noFill/>
        </p:spPr>
        <p:txBody>
          <a:bodyPr wrap="none" rtlCol="0">
            <a:spAutoFit/>
          </a:bodyPr>
          <a:lstStyle/>
          <a:p>
            <a:r>
              <a:rPr lang="en-US" sz="1100" dirty="0"/>
              <a:t>“</a:t>
            </a:r>
            <a:r>
              <a:rPr lang="en-US" sz="1100" dirty="0">
                <a:hlinkClick r:id="rId4">
                  <a:extLst>
                    <a:ext uri="{A12FA001-AC4F-418D-AE19-62706E023703}">
                      <ahyp:hlinkClr xmlns:ahyp="http://schemas.microsoft.com/office/drawing/2018/hyperlinkcolor" val="tx"/>
                    </a:ext>
                  </a:extLst>
                </a:hlinkClick>
              </a:rPr>
              <a:t>WFE003: Jacob</a:t>
            </a:r>
            <a:r>
              <a:rPr lang="en-US" sz="1100" dirty="0"/>
              <a:t>” © </a:t>
            </a:r>
            <a:r>
              <a:rPr lang="en-US" sz="1100" dirty="0">
                <a:hlinkClick r:id="rId5">
                  <a:extLst>
                    <a:ext uri="{A12FA001-AC4F-418D-AE19-62706E023703}">
                      <ahyp:hlinkClr xmlns:ahyp="http://schemas.microsoft.com/office/drawing/2018/hyperlinkcolor" val="tx"/>
                    </a:ext>
                  </a:extLst>
                </a:hlinkClick>
              </a:rPr>
              <a:t>Rosenfeld Media</a:t>
            </a:r>
            <a:r>
              <a:rPr lang="en-US" sz="1100" dirty="0"/>
              <a:t>. CC BY</a:t>
            </a:r>
            <a:endParaRPr lang="en-CA" sz="1100" dirty="0"/>
          </a:p>
        </p:txBody>
      </p:sp>
    </p:spTree>
    <p:extLst>
      <p:ext uri="{BB962C8B-B14F-4D97-AF65-F5344CB8AC3E}">
        <p14:creationId xmlns:p14="http://schemas.microsoft.com/office/powerpoint/2010/main" val="13637724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A2EE-99FD-4C43-8CAE-BA03FB335FA5}"/>
              </a:ext>
            </a:extLst>
          </p:cNvPr>
          <p:cNvSpPr>
            <a:spLocks noGrp="1"/>
          </p:cNvSpPr>
          <p:nvPr>
            <p:ph type="title"/>
          </p:nvPr>
        </p:nvSpPr>
        <p:spPr>
          <a:xfrm>
            <a:off x="-1" y="0"/>
            <a:ext cx="3663143" cy="4807444"/>
          </a:xfrm>
        </p:spPr>
        <p:txBody>
          <a:bodyPr/>
          <a:lstStyle/>
          <a:p>
            <a:r>
              <a:rPr lang="en-CA" dirty="0"/>
              <a:t>Surrounding Text or Caption</a:t>
            </a:r>
          </a:p>
        </p:txBody>
      </p:sp>
      <p:pic>
        <p:nvPicPr>
          <p:cNvPr id="8" name="Content Placeholder 7">
            <a:extLst>
              <a:ext uri="{FF2B5EF4-FFF2-40B4-BE49-F238E27FC236}">
                <a16:creationId xmlns:a16="http://schemas.microsoft.com/office/drawing/2014/main" id="{76DB332E-AA35-4D70-93EA-E1B9D4C8B5FB}"/>
              </a:ext>
              <a:ext uri="{C183D7F6-B498-43B3-948B-1728B52AA6E4}">
                <adec:decorative xmlns:adec="http://schemas.microsoft.com/office/drawing/2017/decorative" val="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7557"/>
          <a:stretch/>
        </p:blipFill>
        <p:spPr>
          <a:xfrm>
            <a:off x="5209609" y="161687"/>
            <a:ext cx="2663687" cy="2826319"/>
          </a:xfrm>
        </p:spPr>
      </p:pic>
      <p:sp>
        <p:nvSpPr>
          <p:cNvPr id="4" name="Content Placeholder 3">
            <a:extLst>
              <a:ext uri="{FF2B5EF4-FFF2-40B4-BE49-F238E27FC236}">
                <a16:creationId xmlns:a16="http://schemas.microsoft.com/office/drawing/2014/main" id="{33DAFC1B-0F76-4F67-A336-7EA6E7628A37}"/>
              </a:ext>
            </a:extLst>
          </p:cNvPr>
          <p:cNvSpPr>
            <a:spLocks noGrp="1"/>
          </p:cNvSpPr>
          <p:nvPr>
            <p:ph idx="10"/>
          </p:nvPr>
        </p:nvSpPr>
        <p:spPr>
          <a:xfrm>
            <a:off x="5040642" y="3076375"/>
            <a:ext cx="3001619" cy="1308845"/>
          </a:xfrm>
        </p:spPr>
        <p:txBody>
          <a:bodyPr>
            <a:normAutofit/>
          </a:bodyPr>
          <a:lstStyle/>
          <a:p>
            <a:pPr marL="0" indent="0">
              <a:buNone/>
            </a:pPr>
            <a:r>
              <a:rPr lang="en-CA" sz="1300" dirty="0">
                <a:latin typeface="+mn-lt"/>
              </a:rPr>
              <a:t>Figure 2.3 In 1871, the newcomer population in B.C. was still outnumbered by Aboriginal people who were, nevertheless, being hustled onto reserves and mostly without treaties. A </a:t>
            </a:r>
            <a:r>
              <a:rPr lang="en-US" sz="1300" dirty="0" err="1">
                <a:latin typeface="+mn-lt"/>
              </a:rPr>
              <a:t>Stó:lō</a:t>
            </a:r>
            <a:r>
              <a:rPr lang="en-US" sz="1300" dirty="0">
                <a:latin typeface="+mn-lt"/>
              </a:rPr>
              <a:t> woman, weaving baskets, n.d.</a:t>
            </a:r>
            <a:endParaRPr lang="en-CA" sz="1300" dirty="0">
              <a:latin typeface="+mn-lt"/>
            </a:endParaRPr>
          </a:p>
        </p:txBody>
      </p:sp>
      <p:sp>
        <p:nvSpPr>
          <p:cNvPr id="9" name="TextBox 8">
            <a:extLst>
              <a:ext uri="{FF2B5EF4-FFF2-40B4-BE49-F238E27FC236}">
                <a16:creationId xmlns:a16="http://schemas.microsoft.com/office/drawing/2014/main" id="{DAADCFDC-5F75-478D-8523-4571EBCC1683}"/>
              </a:ext>
            </a:extLst>
          </p:cNvPr>
          <p:cNvSpPr txBox="1"/>
          <p:nvPr/>
        </p:nvSpPr>
        <p:spPr>
          <a:xfrm>
            <a:off x="0" y="4578584"/>
            <a:ext cx="9144000" cy="261610"/>
          </a:xfrm>
          <a:prstGeom prst="rect">
            <a:avLst/>
          </a:prstGeom>
          <a:solidFill>
            <a:schemeClr val="tx1"/>
          </a:solidFill>
        </p:spPr>
        <p:txBody>
          <a:bodyPr wrap="square" rtlCol="0">
            <a:spAutoFit/>
          </a:bodyPr>
          <a:lstStyle/>
          <a:p>
            <a:pPr algn="r"/>
            <a:r>
              <a:rPr lang="en-US" sz="1100" dirty="0">
                <a:solidFill>
                  <a:schemeClr val="bg1"/>
                </a:solidFill>
                <a:hlinkClick r:id="rId4">
                  <a:extLst>
                    <a:ext uri="{A12FA001-AC4F-418D-AE19-62706E023703}">
                      <ahyp:hlinkClr xmlns:ahyp="http://schemas.microsoft.com/office/drawing/2018/hyperlinkcolor" val="tx"/>
                    </a:ext>
                  </a:extLst>
                </a:hlinkClick>
              </a:rPr>
              <a:t>Stó:lō woman with a cedar basket</a:t>
            </a:r>
            <a:r>
              <a:rPr lang="en-US" sz="1100" dirty="0">
                <a:solidFill>
                  <a:schemeClr val="bg1"/>
                </a:solidFill>
              </a:rPr>
              <a:t> by Royal British Columbia Museum (PN996). Public Domain. </a:t>
            </a:r>
            <a:r>
              <a:rPr lang="en-US" sz="1100" dirty="0">
                <a:solidFill>
                  <a:schemeClr val="bg1"/>
                </a:solidFill>
                <a:hlinkClick r:id="rId5">
                  <a:extLst>
                    <a:ext uri="{A12FA001-AC4F-418D-AE19-62706E023703}">
                      <ahyp:hlinkClr xmlns:ahyp="http://schemas.microsoft.com/office/drawing/2018/hyperlinkcolor" val="tx"/>
                    </a:ext>
                  </a:extLst>
                </a:hlinkClick>
              </a:rPr>
              <a:t>Image caption</a:t>
            </a:r>
            <a:r>
              <a:rPr lang="en-US" sz="1100" dirty="0">
                <a:solidFill>
                  <a:schemeClr val="bg1"/>
                </a:solidFill>
              </a:rPr>
              <a:t> © John </a:t>
            </a:r>
            <a:r>
              <a:rPr lang="en-US" sz="1100" dirty="0" err="1">
                <a:solidFill>
                  <a:schemeClr val="bg1"/>
                </a:solidFill>
              </a:rPr>
              <a:t>Belshaw</a:t>
            </a:r>
            <a:r>
              <a:rPr lang="en-US" sz="1100" dirty="0">
                <a:solidFill>
                  <a:schemeClr val="bg1"/>
                </a:solidFill>
              </a:rPr>
              <a:t>. CC BY.</a:t>
            </a:r>
            <a:endParaRPr lang="en-CA" sz="1100" dirty="0">
              <a:solidFill>
                <a:schemeClr val="bg1"/>
              </a:solidFill>
            </a:endParaRPr>
          </a:p>
        </p:txBody>
      </p:sp>
    </p:spTree>
    <p:extLst>
      <p:ext uri="{BB962C8B-B14F-4D97-AF65-F5344CB8AC3E}">
        <p14:creationId xmlns:p14="http://schemas.microsoft.com/office/powerpoint/2010/main" val="914267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08AA-9F8C-493B-8EFC-402CD7950C9B}"/>
              </a:ext>
            </a:extLst>
          </p:cNvPr>
          <p:cNvSpPr>
            <a:spLocks noGrp="1"/>
          </p:cNvSpPr>
          <p:nvPr>
            <p:ph type="title"/>
          </p:nvPr>
        </p:nvSpPr>
        <p:spPr>
          <a:xfrm>
            <a:off x="0" y="-1"/>
            <a:ext cx="3712354" cy="4565469"/>
          </a:xfrm>
          <a:solidFill>
            <a:srgbClr val="1698CA"/>
          </a:solidFill>
        </p:spPr>
        <p:txBody>
          <a:bodyPr/>
          <a:lstStyle/>
          <a:p>
            <a:pPr algn="l"/>
            <a:r>
              <a:rPr lang="en-CA" dirty="0"/>
              <a:t>Long Descriptions for Complex Images</a:t>
            </a:r>
          </a:p>
        </p:txBody>
      </p:sp>
      <p:sp>
        <p:nvSpPr>
          <p:cNvPr id="3" name="Content Placeholder 2">
            <a:extLst>
              <a:ext uri="{FF2B5EF4-FFF2-40B4-BE49-F238E27FC236}">
                <a16:creationId xmlns:a16="http://schemas.microsoft.com/office/drawing/2014/main" id="{B8E3E60D-1C35-4C84-8CFE-FD587022E16C}"/>
              </a:ext>
            </a:extLst>
          </p:cNvPr>
          <p:cNvSpPr>
            <a:spLocks noGrp="1"/>
          </p:cNvSpPr>
          <p:nvPr>
            <p:ph idx="1"/>
          </p:nvPr>
        </p:nvSpPr>
        <p:spPr/>
        <p:txBody>
          <a:bodyPr/>
          <a:lstStyle/>
          <a:p>
            <a:pPr marL="0" indent="0">
              <a:buNone/>
            </a:pPr>
            <a:r>
              <a:rPr lang="en-CA" b="1" dirty="0"/>
              <a:t>Examples</a:t>
            </a:r>
          </a:p>
          <a:p>
            <a:pPr marL="0" indent="0">
              <a:buNone/>
            </a:pPr>
            <a:r>
              <a:rPr lang="en-CA" sz="1800" dirty="0"/>
              <a:t>pie charts, bar carts, line graphs, flow charts, diagrams, illustrations, math graphs, and maps</a:t>
            </a:r>
            <a:endParaRPr lang="en-CA" dirty="0"/>
          </a:p>
          <a:p>
            <a:pPr marL="0" indent="0">
              <a:buNone/>
            </a:pPr>
            <a:endParaRPr lang="en-CA" dirty="0"/>
          </a:p>
        </p:txBody>
      </p:sp>
      <p:pic>
        <p:nvPicPr>
          <p:cNvPr id="10" name="Content Placeholder 9" descr="A diagram of melting and settling processes in a volcanic magma chamber">
            <a:extLst>
              <a:ext uri="{FF2B5EF4-FFF2-40B4-BE49-F238E27FC236}">
                <a16:creationId xmlns:a16="http://schemas.microsoft.com/office/drawing/2014/main" id="{746CB0F3-CDBE-4CB8-971C-217CE81C4D40}"/>
              </a:ext>
            </a:extLst>
          </p:cNvPr>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a:xfrm>
            <a:off x="4067696" y="1563283"/>
            <a:ext cx="1823308" cy="2027815"/>
          </a:xfrm>
          <a:ln>
            <a:solidFill>
              <a:schemeClr val="tx1"/>
            </a:solidFill>
          </a:ln>
        </p:spPr>
      </p:pic>
      <p:sp>
        <p:nvSpPr>
          <p:cNvPr id="4" name="TextBox 3">
            <a:extLst>
              <a:ext uri="{FF2B5EF4-FFF2-40B4-BE49-F238E27FC236}">
                <a16:creationId xmlns:a16="http://schemas.microsoft.com/office/drawing/2014/main" id="{852BC041-8E41-4BD8-9D0C-FF49011CE1C6}"/>
              </a:ext>
            </a:extLst>
          </p:cNvPr>
          <p:cNvSpPr txBox="1"/>
          <p:nvPr/>
        </p:nvSpPr>
        <p:spPr>
          <a:xfrm>
            <a:off x="0" y="4565468"/>
            <a:ext cx="9144000" cy="307777"/>
          </a:xfrm>
          <a:prstGeom prst="rect">
            <a:avLst/>
          </a:prstGeom>
          <a:solidFill>
            <a:schemeClr val="tx1"/>
          </a:solidFill>
        </p:spPr>
        <p:txBody>
          <a:bodyPr wrap="square" rtlCol="0">
            <a:spAutoFit/>
          </a:bodyPr>
          <a:lstStyle/>
          <a:p>
            <a:pPr algn="r"/>
            <a:r>
              <a:rPr lang="en-CA" sz="1400" dirty="0">
                <a:solidFill>
                  <a:schemeClr val="bg1"/>
                </a:solidFill>
                <a:hlinkClick r:id="rId4">
                  <a:extLst>
                    <a:ext uri="{A12FA001-AC4F-418D-AE19-62706E023703}">
                      <ahyp:hlinkClr xmlns:ahyp="http://schemas.microsoft.com/office/drawing/2018/hyperlinkcolor" val="tx"/>
                    </a:ext>
                  </a:extLst>
                </a:hlinkClick>
              </a:rPr>
              <a:t>Magma Chambers</a:t>
            </a:r>
            <a:r>
              <a:rPr lang="en-CA" sz="1400" dirty="0">
                <a:solidFill>
                  <a:schemeClr val="bg1"/>
                </a:solidFill>
              </a:rPr>
              <a:t>, </a:t>
            </a:r>
            <a:r>
              <a:rPr lang="en-CA" sz="1400" dirty="0">
                <a:solidFill>
                  <a:schemeClr val="bg1"/>
                </a:solidFill>
                <a:hlinkClick r:id="rId5">
                  <a:extLst>
                    <a:ext uri="{A12FA001-AC4F-418D-AE19-62706E023703}">
                      <ahyp:hlinkClr xmlns:ahyp="http://schemas.microsoft.com/office/drawing/2018/hyperlinkcolor" val="tx"/>
                    </a:ext>
                  </a:extLst>
                </a:hlinkClick>
              </a:rPr>
              <a:t>P and S Waves</a:t>
            </a:r>
            <a:r>
              <a:rPr lang="en-CA" sz="1400" dirty="0">
                <a:solidFill>
                  <a:schemeClr val="bg1"/>
                </a:solidFill>
              </a:rPr>
              <a:t>, and </a:t>
            </a:r>
            <a:r>
              <a:rPr lang="en-CA" sz="1400" dirty="0">
                <a:solidFill>
                  <a:schemeClr val="bg1"/>
                </a:solidFill>
                <a:hlinkClick r:id="rId6">
                  <a:extLst>
                    <a:ext uri="{A12FA001-AC4F-418D-AE19-62706E023703}">
                      <ahyp:hlinkClr xmlns:ahyp="http://schemas.microsoft.com/office/drawing/2018/hyperlinkcolor" val="tx"/>
                    </a:ext>
                  </a:extLst>
                </a:hlinkClick>
              </a:rPr>
              <a:t>Volcano Size</a:t>
            </a:r>
            <a:r>
              <a:rPr lang="en-CA" sz="1400" dirty="0">
                <a:solidFill>
                  <a:schemeClr val="bg1"/>
                </a:solidFill>
              </a:rPr>
              <a:t> © Steven Earle. CC BY </a:t>
            </a:r>
          </a:p>
        </p:txBody>
      </p:sp>
      <p:pic>
        <p:nvPicPr>
          <p:cNvPr id="12" name="Picture 11" descr="A diagram illustrating the relative size of three volcanoes">
            <a:extLst>
              <a:ext uri="{FF2B5EF4-FFF2-40B4-BE49-F238E27FC236}">
                <a16:creationId xmlns:a16="http://schemas.microsoft.com/office/drawing/2014/main" id="{DF9BFA7C-7137-484F-AEEE-031A1B2C42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8972" y="3344208"/>
            <a:ext cx="4966233" cy="965118"/>
          </a:xfrm>
          <a:prstGeom prst="rect">
            <a:avLst/>
          </a:prstGeom>
          <a:ln>
            <a:solidFill>
              <a:schemeClr val="tx1"/>
            </a:solidFill>
          </a:ln>
        </p:spPr>
      </p:pic>
      <p:pic>
        <p:nvPicPr>
          <p:cNvPr id="14" name="Picture 13" descr="A chart showing the P-waves and S-waves from a small earthquake that took place near Vancouver Island in 1997">
            <a:extLst>
              <a:ext uri="{FF2B5EF4-FFF2-40B4-BE49-F238E27FC236}">
                <a16:creationId xmlns:a16="http://schemas.microsoft.com/office/drawing/2014/main" id="{6ECCF915-6E2B-418F-A894-7BD5AE19D1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3295" y="1777659"/>
            <a:ext cx="3560633" cy="1403545"/>
          </a:xfrm>
          <a:prstGeom prst="rect">
            <a:avLst/>
          </a:prstGeom>
          <a:ln>
            <a:solidFill>
              <a:schemeClr val="tx1"/>
            </a:solidFill>
          </a:ln>
        </p:spPr>
      </p:pic>
    </p:spTree>
    <p:extLst>
      <p:ext uri="{BB962C8B-B14F-4D97-AF65-F5344CB8AC3E}">
        <p14:creationId xmlns:p14="http://schemas.microsoft.com/office/powerpoint/2010/main" val="287172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CDF9-C0D1-4DCD-8449-34E8D817BC1A}"/>
              </a:ext>
            </a:extLst>
          </p:cNvPr>
          <p:cNvSpPr>
            <a:spLocks noGrp="1"/>
          </p:cNvSpPr>
          <p:nvPr>
            <p:ph type="ctrTitle"/>
          </p:nvPr>
        </p:nvSpPr>
        <p:spPr>
          <a:xfrm>
            <a:off x="235527" y="1243854"/>
            <a:ext cx="7765473" cy="602875"/>
          </a:xfrm>
          <a:gradFill>
            <a:gsLst>
              <a:gs pos="0">
                <a:srgbClr val="18A0D6"/>
              </a:gs>
              <a:gs pos="46000">
                <a:srgbClr val="1698CA"/>
              </a:gs>
              <a:gs pos="100000">
                <a:srgbClr val="0588BC"/>
              </a:gs>
            </a:gsLst>
            <a:path path="circle">
              <a:fillToRect l="50000" t="130000" r="50000" b="-30000"/>
            </a:path>
          </a:gradFill>
          <a:effectLst>
            <a:softEdge rad="63500"/>
          </a:effectLst>
        </p:spPr>
        <p:txBody>
          <a:bodyPr>
            <a:normAutofit/>
          </a:bodyPr>
          <a:lstStyle/>
          <a:p>
            <a:pPr algn="l"/>
            <a:r>
              <a:rPr lang="en-CA" dirty="0"/>
              <a:t>Open educational resources are…</a:t>
            </a:r>
          </a:p>
        </p:txBody>
      </p:sp>
      <p:sp>
        <p:nvSpPr>
          <p:cNvPr id="3" name="Subtitle 2">
            <a:extLst>
              <a:ext uri="{FF2B5EF4-FFF2-40B4-BE49-F238E27FC236}">
                <a16:creationId xmlns:a16="http://schemas.microsoft.com/office/drawing/2014/main" id="{8938D739-8DBC-4A95-9ACB-EDF2DF2B0704}"/>
              </a:ext>
            </a:extLst>
          </p:cNvPr>
          <p:cNvSpPr>
            <a:spLocks noGrp="1"/>
          </p:cNvSpPr>
          <p:nvPr>
            <p:ph type="subTitle" idx="1"/>
          </p:nvPr>
        </p:nvSpPr>
        <p:spPr>
          <a:xfrm>
            <a:off x="235527" y="2091927"/>
            <a:ext cx="7190509" cy="1807719"/>
          </a:xfrm>
          <a:gradFill>
            <a:gsLst>
              <a:gs pos="0">
                <a:srgbClr val="18A0D6"/>
              </a:gs>
              <a:gs pos="46000">
                <a:srgbClr val="1698CA"/>
              </a:gs>
              <a:gs pos="100000">
                <a:srgbClr val="0588BC"/>
              </a:gs>
            </a:gsLst>
            <a:path path="circle">
              <a:fillToRect l="50000" t="130000" r="50000" b="-30000"/>
            </a:path>
          </a:gradFill>
          <a:effectLst>
            <a:softEdge rad="127000"/>
          </a:effectLst>
        </p:spPr>
        <p:txBody>
          <a:bodyPr>
            <a:noAutofit/>
          </a:bodyPr>
          <a:lstStyle/>
          <a:p>
            <a:pPr algn="l"/>
            <a:r>
              <a:rPr lang="en-CA" sz="6600" dirty="0"/>
              <a:t>“Freely accessible online.”</a:t>
            </a:r>
          </a:p>
        </p:txBody>
      </p:sp>
    </p:spTree>
    <p:extLst>
      <p:ext uri="{BB962C8B-B14F-4D97-AF65-F5344CB8AC3E}">
        <p14:creationId xmlns:p14="http://schemas.microsoft.com/office/powerpoint/2010/main" val="1856202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F4C1-2205-48F5-BCCF-1A3485AC61F2}"/>
              </a:ext>
            </a:extLst>
          </p:cNvPr>
          <p:cNvSpPr>
            <a:spLocks noGrp="1"/>
          </p:cNvSpPr>
          <p:nvPr>
            <p:ph type="title"/>
          </p:nvPr>
        </p:nvSpPr>
        <p:spPr/>
        <p:txBody>
          <a:bodyPr/>
          <a:lstStyle/>
          <a:p>
            <a:r>
              <a:rPr lang="en-CA" dirty="0"/>
              <a:t>Lists</a:t>
            </a:r>
          </a:p>
        </p:txBody>
      </p:sp>
      <p:pic>
        <p:nvPicPr>
          <p:cNvPr id="11" name="Content Placeholder 10" descr="Lists can be used to present information in pie charts, bar charts, line graphs, and flow charts">
            <a:extLst>
              <a:ext uri="{FF2B5EF4-FFF2-40B4-BE49-F238E27FC236}">
                <a16:creationId xmlns:a16="http://schemas.microsoft.com/office/drawing/2014/main" id="{AF6B0374-157D-45C1-84C0-FFDF231915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0549" y="135964"/>
            <a:ext cx="5233851" cy="2048679"/>
          </a:xfrm>
        </p:spPr>
      </p:pic>
      <p:sp>
        <p:nvSpPr>
          <p:cNvPr id="3" name="Content Placeholder 2">
            <a:extLst>
              <a:ext uri="{FF2B5EF4-FFF2-40B4-BE49-F238E27FC236}">
                <a16:creationId xmlns:a16="http://schemas.microsoft.com/office/drawing/2014/main" id="{2B0B8EA8-9108-4C4B-B120-80AC0E6B49AB}"/>
              </a:ext>
            </a:extLst>
          </p:cNvPr>
          <p:cNvSpPr>
            <a:spLocks noGrp="1"/>
          </p:cNvSpPr>
          <p:nvPr>
            <p:ph idx="10"/>
          </p:nvPr>
        </p:nvSpPr>
        <p:spPr>
          <a:xfrm>
            <a:off x="2909455" y="2322022"/>
            <a:ext cx="6059331" cy="2215738"/>
          </a:xfrm>
        </p:spPr>
        <p:txBody>
          <a:bodyPr>
            <a:normAutofit lnSpcReduction="10000"/>
          </a:bodyPr>
          <a:lstStyle/>
          <a:p>
            <a:pPr marL="0" indent="0">
              <a:buNone/>
            </a:pPr>
            <a:r>
              <a:rPr lang="en-CA" dirty="0"/>
              <a:t>Bulleted and numbered lists can be used to present information found in</a:t>
            </a:r>
          </a:p>
          <a:p>
            <a:r>
              <a:rPr lang="en-CA" dirty="0"/>
              <a:t>Pie charts</a:t>
            </a:r>
          </a:p>
          <a:p>
            <a:r>
              <a:rPr lang="en-CA" dirty="0"/>
              <a:t>Bar charts</a:t>
            </a:r>
          </a:p>
          <a:p>
            <a:r>
              <a:rPr lang="en-CA" dirty="0"/>
              <a:t>Line graphs</a:t>
            </a:r>
          </a:p>
          <a:p>
            <a:r>
              <a:rPr lang="en-CA" dirty="0"/>
              <a:t>Flow charts </a:t>
            </a:r>
          </a:p>
        </p:txBody>
      </p:sp>
      <p:sp>
        <p:nvSpPr>
          <p:cNvPr id="7" name="TextBox 6">
            <a:extLst>
              <a:ext uri="{FF2B5EF4-FFF2-40B4-BE49-F238E27FC236}">
                <a16:creationId xmlns:a16="http://schemas.microsoft.com/office/drawing/2014/main" id="{8DEC8FBA-2FD3-4501-9675-6ADB6A3F1C6F}"/>
              </a:ext>
            </a:extLst>
          </p:cNvPr>
          <p:cNvSpPr txBox="1"/>
          <p:nvPr/>
        </p:nvSpPr>
        <p:spPr>
          <a:xfrm>
            <a:off x="0" y="4537759"/>
            <a:ext cx="9144000" cy="276999"/>
          </a:xfrm>
          <a:prstGeom prst="rect">
            <a:avLst/>
          </a:prstGeom>
          <a:solidFill>
            <a:schemeClr val="tx1"/>
          </a:solidFill>
        </p:spPr>
        <p:txBody>
          <a:bodyPr wrap="square" rtlCol="0">
            <a:spAutoFit/>
          </a:bodyPr>
          <a:lstStyle/>
          <a:p>
            <a:pPr algn="r"/>
            <a:r>
              <a:rPr lang="en-CA" sz="1200" dirty="0">
                <a:solidFill>
                  <a:schemeClr val="bg1"/>
                </a:solidFill>
              </a:rPr>
              <a:t>Adapted from © </a:t>
            </a:r>
            <a:r>
              <a:rPr lang="en-CA" sz="1200" dirty="0" err="1">
                <a:solidFill>
                  <a:schemeClr val="bg1"/>
                </a:solidFill>
              </a:rPr>
              <a:t>Supada</a:t>
            </a:r>
            <a:r>
              <a:rPr lang="en-CA" sz="1200" dirty="0">
                <a:solidFill>
                  <a:schemeClr val="bg1"/>
                </a:solidFill>
              </a:rPr>
              <a:t> </a:t>
            </a:r>
            <a:r>
              <a:rPr lang="en-CA" sz="1200" dirty="0" err="1">
                <a:solidFill>
                  <a:schemeClr val="bg1"/>
                </a:solidFill>
              </a:rPr>
              <a:t>Amornchat</a:t>
            </a:r>
            <a:r>
              <a:rPr lang="en-CA" sz="1200" dirty="0">
                <a:solidFill>
                  <a:schemeClr val="bg1"/>
                </a:solidFill>
              </a:rPr>
              <a:t>. </a:t>
            </a:r>
            <a:r>
              <a:rPr lang="en-CA" sz="1200" dirty="0">
                <a:solidFill>
                  <a:schemeClr val="bg1"/>
                </a:solidFill>
                <a:hlinkClick r:id="rId4">
                  <a:extLst>
                    <a:ext uri="{A12FA001-AC4F-418D-AE19-62706E023703}">
                      <ahyp:hlinkClr xmlns:ahyp="http://schemas.microsoft.com/office/drawing/2018/hyperlinkcolor" val="tx"/>
                    </a:ext>
                  </a:extLst>
                </a:hlinkClick>
              </a:rPr>
              <a:t>Complex Images for All Learners [PDF]</a:t>
            </a:r>
            <a:r>
              <a:rPr lang="en-CA" sz="1200" dirty="0">
                <a:solidFill>
                  <a:schemeClr val="bg1"/>
                </a:solidFill>
              </a:rPr>
              <a:t>. CC BY-NC-SA. </a:t>
            </a:r>
          </a:p>
        </p:txBody>
      </p:sp>
    </p:spTree>
    <p:extLst>
      <p:ext uri="{BB962C8B-B14F-4D97-AF65-F5344CB8AC3E}">
        <p14:creationId xmlns:p14="http://schemas.microsoft.com/office/powerpoint/2010/main" val="14025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C184-4DA5-4BCA-A84F-AADFB576696F}"/>
              </a:ext>
            </a:extLst>
          </p:cNvPr>
          <p:cNvSpPr>
            <a:spLocks noGrp="1"/>
          </p:cNvSpPr>
          <p:nvPr>
            <p:ph type="title"/>
          </p:nvPr>
        </p:nvSpPr>
        <p:spPr>
          <a:xfrm>
            <a:off x="-10950" y="-69669"/>
            <a:ext cx="2726442" cy="4877113"/>
          </a:xfrm>
        </p:spPr>
        <p:txBody>
          <a:bodyPr/>
          <a:lstStyle/>
          <a:p>
            <a:r>
              <a:rPr lang="en-CA" dirty="0"/>
              <a:t>Data Tables</a:t>
            </a:r>
          </a:p>
        </p:txBody>
      </p:sp>
      <p:pic>
        <p:nvPicPr>
          <p:cNvPr id="10" name="Content Placeholder 9" descr="Data tables can be used to present information in pie charts, bar charts, line graphs, and to break up complex tables">
            <a:extLst>
              <a:ext uri="{FF2B5EF4-FFF2-40B4-BE49-F238E27FC236}">
                <a16:creationId xmlns:a16="http://schemas.microsoft.com/office/drawing/2014/main" id="{3EB4EC33-55F9-402F-AC76-E640A828FC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6212" y="1378203"/>
            <a:ext cx="4313199" cy="2682003"/>
          </a:xfrm>
        </p:spPr>
      </p:pic>
      <p:sp>
        <p:nvSpPr>
          <p:cNvPr id="3" name="Content Placeholder 2">
            <a:extLst>
              <a:ext uri="{FF2B5EF4-FFF2-40B4-BE49-F238E27FC236}">
                <a16:creationId xmlns:a16="http://schemas.microsoft.com/office/drawing/2014/main" id="{F9432C17-86A6-40AC-A7CB-7230528428FA}"/>
              </a:ext>
            </a:extLst>
          </p:cNvPr>
          <p:cNvSpPr>
            <a:spLocks noGrp="1"/>
          </p:cNvSpPr>
          <p:nvPr>
            <p:ph idx="10"/>
          </p:nvPr>
        </p:nvSpPr>
        <p:spPr>
          <a:xfrm>
            <a:off x="2800327" y="339236"/>
            <a:ext cx="6059331" cy="2077933"/>
          </a:xfrm>
        </p:spPr>
        <p:txBody>
          <a:bodyPr>
            <a:normAutofit lnSpcReduction="10000"/>
          </a:bodyPr>
          <a:lstStyle/>
          <a:p>
            <a:pPr marL="0" indent="0">
              <a:buNone/>
            </a:pPr>
            <a:r>
              <a:rPr lang="en-CA" dirty="0"/>
              <a:t>Data tables can be used to present information found in</a:t>
            </a:r>
          </a:p>
          <a:p>
            <a:r>
              <a:rPr lang="en-CA" dirty="0"/>
              <a:t>Complex tables</a:t>
            </a:r>
          </a:p>
          <a:p>
            <a:r>
              <a:rPr lang="en-CA" dirty="0"/>
              <a:t>Bar charts</a:t>
            </a:r>
          </a:p>
          <a:p>
            <a:r>
              <a:rPr lang="en-CA" dirty="0"/>
              <a:t>Line graphs</a:t>
            </a:r>
          </a:p>
          <a:p>
            <a:r>
              <a:rPr lang="en-CA" dirty="0"/>
              <a:t>Pie charts</a:t>
            </a:r>
          </a:p>
        </p:txBody>
      </p:sp>
      <p:sp>
        <p:nvSpPr>
          <p:cNvPr id="5" name="TextBox 4">
            <a:extLst>
              <a:ext uri="{FF2B5EF4-FFF2-40B4-BE49-F238E27FC236}">
                <a16:creationId xmlns:a16="http://schemas.microsoft.com/office/drawing/2014/main" id="{494A4907-F9CC-46AC-BDE7-648C71F406D8}"/>
              </a:ext>
            </a:extLst>
          </p:cNvPr>
          <p:cNvSpPr txBox="1"/>
          <p:nvPr/>
        </p:nvSpPr>
        <p:spPr>
          <a:xfrm>
            <a:off x="0" y="4541580"/>
            <a:ext cx="9144000" cy="276999"/>
          </a:xfrm>
          <a:prstGeom prst="rect">
            <a:avLst/>
          </a:prstGeom>
          <a:solidFill>
            <a:schemeClr val="tx1"/>
          </a:solidFill>
        </p:spPr>
        <p:txBody>
          <a:bodyPr wrap="square" rtlCol="0">
            <a:spAutoFit/>
          </a:bodyPr>
          <a:lstStyle/>
          <a:p>
            <a:pPr algn="r"/>
            <a:r>
              <a:rPr lang="en-CA" sz="1200" dirty="0">
                <a:solidFill>
                  <a:schemeClr val="bg1"/>
                </a:solidFill>
              </a:rPr>
              <a:t>Adapted from © </a:t>
            </a:r>
            <a:r>
              <a:rPr lang="en-CA" sz="1200" dirty="0" err="1">
                <a:solidFill>
                  <a:schemeClr val="bg1"/>
                </a:solidFill>
              </a:rPr>
              <a:t>Supada</a:t>
            </a:r>
            <a:r>
              <a:rPr lang="en-CA" sz="1200" dirty="0">
                <a:solidFill>
                  <a:schemeClr val="bg1"/>
                </a:solidFill>
              </a:rPr>
              <a:t> </a:t>
            </a:r>
            <a:r>
              <a:rPr lang="en-CA" sz="1200" dirty="0" err="1">
                <a:solidFill>
                  <a:schemeClr val="bg1"/>
                </a:solidFill>
              </a:rPr>
              <a:t>Amornchat</a:t>
            </a:r>
            <a:r>
              <a:rPr lang="en-CA" sz="1200" dirty="0">
                <a:solidFill>
                  <a:schemeClr val="bg1"/>
                </a:solidFill>
              </a:rPr>
              <a:t>. </a:t>
            </a:r>
            <a:r>
              <a:rPr lang="en-CA" sz="1200" dirty="0">
                <a:solidFill>
                  <a:schemeClr val="bg1"/>
                </a:solidFill>
                <a:hlinkClick r:id="rId4">
                  <a:extLst>
                    <a:ext uri="{A12FA001-AC4F-418D-AE19-62706E023703}">
                      <ahyp:hlinkClr xmlns:ahyp="http://schemas.microsoft.com/office/drawing/2018/hyperlinkcolor" val="tx"/>
                    </a:ext>
                  </a:extLst>
                </a:hlinkClick>
              </a:rPr>
              <a:t>Complex Images for All Learners [PDF]</a:t>
            </a:r>
            <a:r>
              <a:rPr lang="en-CA" sz="1200" dirty="0">
                <a:solidFill>
                  <a:schemeClr val="bg1"/>
                </a:solidFill>
              </a:rPr>
              <a:t>. CC BY-NC-SA. </a:t>
            </a:r>
          </a:p>
        </p:txBody>
      </p:sp>
    </p:spTree>
    <p:extLst>
      <p:ext uri="{BB962C8B-B14F-4D97-AF65-F5344CB8AC3E}">
        <p14:creationId xmlns:p14="http://schemas.microsoft.com/office/powerpoint/2010/main" val="222371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63D-746E-4F71-BBB2-6BC27280A072}"/>
              </a:ext>
            </a:extLst>
          </p:cNvPr>
          <p:cNvSpPr>
            <a:spLocks noGrp="1"/>
          </p:cNvSpPr>
          <p:nvPr>
            <p:ph type="title"/>
          </p:nvPr>
        </p:nvSpPr>
        <p:spPr/>
        <p:txBody>
          <a:bodyPr/>
          <a:lstStyle/>
          <a:p>
            <a:r>
              <a:rPr lang="en-CA" dirty="0"/>
              <a:t>How would you describe these images?</a:t>
            </a:r>
          </a:p>
        </p:txBody>
      </p:sp>
      <p:pic>
        <p:nvPicPr>
          <p:cNvPr id="8" name="Content Placeholder 7" descr="A line graph that shows close correlation between the divorce rate in Maine and the United States' per capita consumption of margarine">
            <a:extLst>
              <a:ext uri="{FF2B5EF4-FFF2-40B4-BE49-F238E27FC236}">
                <a16:creationId xmlns:a16="http://schemas.microsoft.com/office/drawing/2014/main" id="{45C74E98-FE8A-4846-8FBA-D9D3FE23D88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12519" y="1208158"/>
            <a:ext cx="3886200" cy="3087260"/>
          </a:xfrm>
          <a:ln>
            <a:solidFill>
              <a:schemeClr val="tx1"/>
            </a:solidFill>
          </a:ln>
        </p:spPr>
      </p:pic>
      <p:pic>
        <p:nvPicPr>
          <p:cNvPr id="5" name="Content Placeholder 4" descr="A line graph that shows the number of husbands and wives in different stages of family life who described their marriage as &quot;highly satisfying.&quot;">
            <a:extLst>
              <a:ext uri="{FF2B5EF4-FFF2-40B4-BE49-F238E27FC236}">
                <a16:creationId xmlns:a16="http://schemas.microsoft.com/office/drawing/2014/main" id="{E844A4F9-BD0C-4DC4-80E0-C43FFA915F0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32960" y="1491257"/>
            <a:ext cx="4185607" cy="2454386"/>
          </a:xfrm>
          <a:ln>
            <a:solidFill>
              <a:schemeClr val="tx1"/>
            </a:solidFill>
          </a:ln>
        </p:spPr>
      </p:pic>
      <p:sp>
        <p:nvSpPr>
          <p:cNvPr id="9" name="TextBox 8">
            <a:extLst>
              <a:ext uri="{FF2B5EF4-FFF2-40B4-BE49-F238E27FC236}">
                <a16:creationId xmlns:a16="http://schemas.microsoft.com/office/drawing/2014/main" id="{FBC143F6-EDCE-4D66-9386-F2F1B2E9F95A}"/>
              </a:ext>
            </a:extLst>
          </p:cNvPr>
          <p:cNvSpPr txBox="1"/>
          <p:nvPr/>
        </p:nvSpPr>
        <p:spPr>
          <a:xfrm>
            <a:off x="0" y="4361871"/>
            <a:ext cx="9144000" cy="461665"/>
          </a:xfrm>
          <a:prstGeom prst="rect">
            <a:avLst/>
          </a:prstGeom>
          <a:solidFill>
            <a:schemeClr val="tx1"/>
          </a:solidFill>
        </p:spPr>
        <p:txBody>
          <a:bodyPr wrap="square" rtlCol="0">
            <a:spAutoFit/>
          </a:bodyPr>
          <a:lstStyle/>
          <a:p>
            <a:pPr algn="r"/>
            <a:r>
              <a:rPr lang="en-CA" sz="1200" dirty="0">
                <a:solidFill>
                  <a:schemeClr val="bg1"/>
                </a:solidFill>
              </a:rPr>
              <a:t>“</a:t>
            </a:r>
            <a:r>
              <a:rPr lang="en-CA" sz="1200" dirty="0">
                <a:solidFill>
                  <a:schemeClr val="bg1"/>
                </a:solidFill>
                <a:hlinkClick r:id="rId5">
                  <a:extLst>
                    <a:ext uri="{A12FA001-AC4F-418D-AE19-62706E023703}">
                      <ahyp:hlinkClr xmlns:ahyp="http://schemas.microsoft.com/office/drawing/2018/hyperlinkcolor" val="tx"/>
                    </a:ext>
                  </a:extLst>
                </a:hlinkClick>
              </a:rPr>
              <a:t>Mistaking Correlation for Causation</a:t>
            </a:r>
            <a:r>
              <a:rPr lang="en-CA" sz="1200" dirty="0">
                <a:solidFill>
                  <a:schemeClr val="bg1"/>
                </a:solidFill>
              </a:rPr>
              <a:t>” by </a:t>
            </a:r>
            <a:r>
              <a:rPr lang="en-CA" sz="1200" dirty="0">
                <a:solidFill>
                  <a:schemeClr val="bg1"/>
                </a:solidFill>
                <a:hlinkClick r:id="rId6">
                  <a:extLst>
                    <a:ext uri="{A12FA001-AC4F-418D-AE19-62706E023703}">
                      <ahyp:hlinkClr xmlns:ahyp="http://schemas.microsoft.com/office/drawing/2018/hyperlinkcolor" val="tx"/>
                    </a:ext>
                  </a:extLst>
                </a:hlinkClick>
              </a:rPr>
              <a:t>Altimeter</a:t>
            </a:r>
            <a:r>
              <a:rPr lang="en-CA" sz="1200" dirty="0">
                <a:solidFill>
                  <a:schemeClr val="bg1"/>
                </a:solidFill>
              </a:rPr>
              <a:t>. © CC BY-NC-SA</a:t>
            </a:r>
          </a:p>
          <a:p>
            <a:pPr algn="r"/>
            <a:r>
              <a:rPr lang="en-US" sz="1200" dirty="0">
                <a:solidFill>
                  <a:schemeClr val="bg1"/>
                </a:solidFill>
              </a:rPr>
              <a:t>“</a:t>
            </a:r>
            <a:r>
              <a:rPr lang="en-US" sz="1200" dirty="0">
                <a:solidFill>
                  <a:schemeClr val="bg1"/>
                </a:solidFill>
                <a:hlinkClick r:id="rId7">
                  <a:extLst>
                    <a:ext uri="{A12FA001-AC4F-418D-AE19-62706E023703}">
                      <ahyp:hlinkClr xmlns:ahyp="http://schemas.microsoft.com/office/drawing/2018/hyperlinkcolor" val="tx"/>
                    </a:ext>
                  </a:extLst>
                </a:hlinkClick>
              </a:rPr>
              <a:t>Figure 14.1</a:t>
            </a:r>
            <a:r>
              <a:rPr lang="en-US" sz="1200" dirty="0">
                <a:solidFill>
                  <a:schemeClr val="bg1"/>
                </a:solidFill>
              </a:rPr>
              <a:t>” </a:t>
            </a:r>
            <a:r>
              <a:rPr lang="en-CA" sz="1200" dirty="0">
                <a:solidFill>
                  <a:schemeClr val="bg1"/>
                </a:solidFill>
              </a:rPr>
              <a:t>©</a:t>
            </a:r>
            <a:r>
              <a:rPr lang="en-US" sz="1200" dirty="0">
                <a:solidFill>
                  <a:schemeClr val="bg1"/>
                </a:solidFill>
              </a:rPr>
              <a:t> </a:t>
            </a:r>
            <a:r>
              <a:rPr lang="en-US" sz="1200" dirty="0">
                <a:solidFill>
                  <a:schemeClr val="bg1"/>
                </a:solidFill>
                <a:hlinkClick r:id="rId8">
                  <a:extLst>
                    <a:ext uri="{A12FA001-AC4F-418D-AE19-62706E023703}">
                      <ahyp:hlinkClr xmlns:ahyp="http://schemas.microsoft.com/office/drawing/2018/hyperlinkcolor" val="tx"/>
                    </a:ext>
                  </a:extLst>
                </a:hlinkClick>
              </a:rPr>
              <a:t>William Little</a:t>
            </a:r>
            <a:r>
              <a:rPr lang="en-US" sz="1200" dirty="0">
                <a:solidFill>
                  <a:schemeClr val="bg1"/>
                </a:solidFill>
              </a:rPr>
              <a:t>. Based on data from </a:t>
            </a:r>
            <a:r>
              <a:rPr lang="en-US" sz="1200" dirty="0" err="1">
                <a:solidFill>
                  <a:schemeClr val="bg1"/>
                </a:solidFill>
              </a:rPr>
              <a:t>Lupri</a:t>
            </a:r>
            <a:r>
              <a:rPr lang="en-US" sz="1200" dirty="0">
                <a:solidFill>
                  <a:schemeClr val="bg1"/>
                </a:solidFill>
              </a:rPr>
              <a:t> and </a:t>
            </a:r>
            <a:r>
              <a:rPr lang="en-US" sz="1200" dirty="0" err="1">
                <a:solidFill>
                  <a:schemeClr val="bg1"/>
                </a:solidFill>
              </a:rPr>
              <a:t>Frideres</a:t>
            </a:r>
            <a:r>
              <a:rPr lang="en-US" sz="1200" dirty="0">
                <a:solidFill>
                  <a:schemeClr val="bg1"/>
                </a:solidFill>
              </a:rPr>
              <a:t>, 1981. </a:t>
            </a:r>
            <a:r>
              <a:rPr lang="en-CA" sz="1200" dirty="0">
                <a:solidFill>
                  <a:schemeClr val="bg1"/>
                </a:solidFill>
              </a:rPr>
              <a:t>CC BY.</a:t>
            </a:r>
          </a:p>
        </p:txBody>
      </p:sp>
    </p:spTree>
    <p:extLst>
      <p:ext uri="{BB962C8B-B14F-4D97-AF65-F5344CB8AC3E}">
        <p14:creationId xmlns:p14="http://schemas.microsoft.com/office/powerpoint/2010/main" val="51435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40E3C2-477A-4440-88F7-FE81F141177D}"/>
              </a:ext>
            </a:extLst>
          </p:cNvPr>
          <p:cNvSpPr>
            <a:spLocks noGrp="1"/>
          </p:cNvSpPr>
          <p:nvPr>
            <p:ph type="title"/>
          </p:nvPr>
        </p:nvSpPr>
        <p:spPr>
          <a:xfrm>
            <a:off x="-10951" y="-1"/>
            <a:ext cx="3712354" cy="4818185"/>
          </a:xfrm>
        </p:spPr>
        <p:txBody>
          <a:bodyPr/>
          <a:lstStyle/>
          <a:p>
            <a:r>
              <a:rPr lang="en-CA" dirty="0"/>
              <a:t>Symbols</a:t>
            </a:r>
          </a:p>
        </p:txBody>
      </p:sp>
      <p:sp>
        <p:nvSpPr>
          <p:cNvPr id="6" name="Content Placeholder 5">
            <a:extLst>
              <a:ext uri="{FF2B5EF4-FFF2-40B4-BE49-F238E27FC236}">
                <a16:creationId xmlns:a16="http://schemas.microsoft.com/office/drawing/2014/main" id="{95BA3933-73BE-4D2C-A7B7-167A3EE597DB}"/>
              </a:ext>
            </a:extLst>
          </p:cNvPr>
          <p:cNvSpPr>
            <a:spLocks noGrp="1"/>
          </p:cNvSpPr>
          <p:nvPr>
            <p:ph idx="1"/>
          </p:nvPr>
        </p:nvSpPr>
        <p:spPr>
          <a:xfrm>
            <a:off x="4029931" y="268301"/>
            <a:ext cx="4966232" cy="4281580"/>
          </a:xfrm>
        </p:spPr>
        <p:txBody>
          <a:bodyPr>
            <a:normAutofit/>
          </a:bodyPr>
          <a:lstStyle/>
          <a:p>
            <a:pPr marL="0" indent="0">
              <a:buNone/>
            </a:pPr>
            <a:r>
              <a:rPr lang="en-CA" sz="6600" dirty="0">
                <a:latin typeface="Helvetica Neue"/>
              </a:rPr>
              <a:t>x </a:t>
            </a:r>
            <a:r>
              <a:rPr lang="en-CA" sz="4000" dirty="0">
                <a:latin typeface="Helvetica Neue"/>
              </a:rPr>
              <a:t>or</a:t>
            </a:r>
            <a:r>
              <a:rPr lang="en-CA" sz="6600" dirty="0">
                <a:latin typeface="Helvetica Neue"/>
              </a:rPr>
              <a:t> </a:t>
            </a:r>
            <a:r>
              <a:rPr lang="en-CA" sz="6600" dirty="0">
                <a:latin typeface="Helvetica Neue"/>
                <a:cs typeface="Calibri" panose="020F0502020204030204" pitchFamily="34" charset="0"/>
              </a:rPr>
              <a:t>× </a:t>
            </a:r>
            <a:r>
              <a:rPr lang="en-CA" sz="4000" dirty="0">
                <a:latin typeface="Helvetica Neue"/>
                <a:cs typeface="Calibri" panose="020F0502020204030204" pitchFamily="34" charset="0"/>
              </a:rPr>
              <a:t>or</a:t>
            </a:r>
            <a:r>
              <a:rPr lang="en-CA" sz="6600" dirty="0">
                <a:latin typeface="Helvetica Neue"/>
                <a:cs typeface="Calibri" panose="020F0502020204030204" pitchFamily="34" charset="0"/>
              </a:rPr>
              <a:t> </a:t>
            </a:r>
            <a:r>
              <a:rPr lang="en-CA" sz="6600" dirty="0">
                <a:latin typeface="Calibri" panose="020F0502020204030204" pitchFamily="34" charset="0"/>
                <a:cs typeface="Calibri" panose="020F0502020204030204" pitchFamily="34" charset="0"/>
              </a:rPr>
              <a:t>·</a:t>
            </a:r>
            <a:endParaRPr lang="en-CA" sz="6600" dirty="0">
              <a:latin typeface="Helvetica Neue"/>
              <a:cs typeface="Calibri" panose="020F0502020204030204" pitchFamily="34" charset="0"/>
            </a:endParaRPr>
          </a:p>
          <a:p>
            <a:pPr marL="0" indent="0">
              <a:buNone/>
            </a:pPr>
            <a:r>
              <a:rPr lang="en-CA" sz="6600" dirty="0">
                <a:latin typeface="Helvetica Neue"/>
                <a:cs typeface="Calibri" panose="020F0502020204030204" pitchFamily="34" charset="0"/>
              </a:rPr>
              <a:t>- </a:t>
            </a:r>
            <a:r>
              <a:rPr lang="en-CA" sz="4000" dirty="0">
                <a:latin typeface="Helvetica Neue"/>
                <a:cs typeface="Calibri" panose="020F0502020204030204" pitchFamily="34" charset="0"/>
              </a:rPr>
              <a:t>or</a:t>
            </a:r>
            <a:r>
              <a:rPr lang="en-CA" sz="6600" dirty="0">
                <a:latin typeface="Helvetica Neue"/>
                <a:cs typeface="Calibri" panose="020F0502020204030204" pitchFamily="34" charset="0"/>
              </a:rPr>
              <a:t> − </a:t>
            </a:r>
            <a:r>
              <a:rPr lang="en-CA" sz="4000" dirty="0">
                <a:latin typeface="Helvetica Neue"/>
                <a:cs typeface="Calibri" panose="020F0502020204030204" pitchFamily="34" charset="0"/>
              </a:rPr>
              <a:t>or</a:t>
            </a:r>
            <a:r>
              <a:rPr lang="en-CA" sz="6600" dirty="0">
                <a:latin typeface="Helvetica Neue"/>
                <a:cs typeface="Calibri" panose="020F0502020204030204" pitchFamily="34" charset="0"/>
              </a:rPr>
              <a:t> </a:t>
            </a:r>
            <a:r>
              <a:rPr lang="en-CA" sz="6600" dirty="0">
                <a:latin typeface="Calibri" panose="020F0502020204030204" pitchFamily="34" charset="0"/>
                <a:cs typeface="Calibri" panose="020F0502020204030204" pitchFamily="34" charset="0"/>
              </a:rPr>
              <a:t>—</a:t>
            </a:r>
            <a:endParaRPr lang="en-CA" sz="6600" dirty="0">
              <a:latin typeface="Helvetica Neue"/>
              <a:cs typeface="Calibri" panose="020F0502020204030204" pitchFamily="34" charset="0"/>
            </a:endParaRPr>
          </a:p>
          <a:p>
            <a:pPr marL="0" indent="0">
              <a:buNone/>
            </a:pPr>
            <a:r>
              <a:rPr lang="en-CA" sz="6600" dirty="0">
                <a:latin typeface="Helvetica Neue"/>
                <a:cs typeface="Calibri" panose="020F0502020204030204" pitchFamily="34" charset="0"/>
              </a:rPr>
              <a:t>÷ </a:t>
            </a:r>
            <a:r>
              <a:rPr lang="en-CA" sz="4000" dirty="0">
                <a:latin typeface="Helvetica Neue"/>
                <a:cs typeface="Calibri" panose="020F0502020204030204" pitchFamily="34" charset="0"/>
              </a:rPr>
              <a:t>or</a:t>
            </a:r>
            <a:r>
              <a:rPr lang="en-CA" sz="6600" dirty="0">
                <a:latin typeface="Helvetica Neue"/>
                <a:cs typeface="Calibri" panose="020F0502020204030204" pitchFamily="34" charset="0"/>
              </a:rPr>
              <a:t> /</a:t>
            </a:r>
          </a:p>
          <a:p>
            <a:pPr marL="0" indent="0">
              <a:buNone/>
            </a:pPr>
            <a:r>
              <a:rPr lang="en-CA" sz="6600" dirty="0">
                <a:latin typeface="Helvetica Neue"/>
                <a:cs typeface="Calibri" panose="020F0502020204030204" pitchFamily="34" charset="0"/>
              </a:rPr>
              <a:t>½ </a:t>
            </a:r>
            <a:r>
              <a:rPr lang="en-CA" sz="4000" dirty="0">
                <a:latin typeface="Helvetica Neue"/>
                <a:cs typeface="Calibri" panose="020F0502020204030204" pitchFamily="34" charset="0"/>
              </a:rPr>
              <a:t>or</a:t>
            </a:r>
            <a:r>
              <a:rPr lang="en-CA" sz="6600" dirty="0">
                <a:latin typeface="Helvetica Neue"/>
                <a:cs typeface="Calibri" panose="020F0502020204030204" pitchFamily="34" charset="0"/>
              </a:rPr>
              <a:t> 1/2</a:t>
            </a:r>
            <a:endParaRPr lang="en-CA" sz="6600" dirty="0">
              <a:latin typeface="Helvetica Neue"/>
            </a:endParaRPr>
          </a:p>
        </p:txBody>
      </p:sp>
    </p:spTree>
    <p:extLst>
      <p:ext uri="{BB962C8B-B14F-4D97-AF65-F5344CB8AC3E}">
        <p14:creationId xmlns:p14="http://schemas.microsoft.com/office/powerpoint/2010/main" val="246055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40E3C2-477A-4440-88F7-FE81F141177D}"/>
              </a:ext>
            </a:extLst>
          </p:cNvPr>
          <p:cNvSpPr>
            <a:spLocks noGrp="1"/>
          </p:cNvSpPr>
          <p:nvPr>
            <p:ph type="title"/>
          </p:nvPr>
        </p:nvSpPr>
        <p:spPr/>
        <p:txBody>
          <a:bodyPr>
            <a:normAutofit/>
          </a:bodyPr>
          <a:lstStyle/>
          <a:p>
            <a:r>
              <a:rPr lang="en-CA" sz="3600" dirty="0"/>
              <a:t>Formulas:</a:t>
            </a:r>
            <a:br>
              <a:rPr lang="en-CA" sz="3600" dirty="0"/>
            </a:br>
            <a:r>
              <a:rPr lang="en-CA" sz="3600" dirty="0"/>
              <a:t>MathJax</a:t>
            </a:r>
          </a:p>
        </p:txBody>
      </p:sp>
      <p:sp>
        <p:nvSpPr>
          <p:cNvPr id="6" name="Content Placeholder 5">
            <a:extLst>
              <a:ext uri="{FF2B5EF4-FFF2-40B4-BE49-F238E27FC236}">
                <a16:creationId xmlns:a16="http://schemas.microsoft.com/office/drawing/2014/main" id="{95BA3933-73BE-4D2C-A7B7-167A3EE597DB}"/>
              </a:ext>
            </a:extLst>
          </p:cNvPr>
          <p:cNvSpPr>
            <a:spLocks noGrp="1"/>
          </p:cNvSpPr>
          <p:nvPr>
            <p:ph idx="1"/>
          </p:nvPr>
        </p:nvSpPr>
        <p:spPr>
          <a:xfrm>
            <a:off x="4002554" y="208067"/>
            <a:ext cx="5064790" cy="4281580"/>
          </a:xfrm>
        </p:spPr>
        <p:txBody>
          <a:bodyPr>
            <a:normAutofit/>
          </a:bodyPr>
          <a:lstStyle/>
          <a:p>
            <a:pPr marL="0" indent="0">
              <a:spcBef>
                <a:spcPts val="0"/>
              </a:spcBef>
              <a:spcAft>
                <a:spcPts val="1200"/>
              </a:spcAft>
              <a:buNone/>
            </a:pPr>
            <a:r>
              <a:rPr lang="en-CA" sz="2400" b="1" dirty="0"/>
              <a:t>MathJax</a:t>
            </a:r>
            <a:endParaRPr lang="en-US" sz="2400" dirty="0"/>
          </a:p>
          <a:p>
            <a:pPr marL="0" indent="0">
              <a:spcBef>
                <a:spcPts val="0"/>
              </a:spcBef>
              <a:spcAft>
                <a:spcPts val="1200"/>
              </a:spcAft>
              <a:buNone/>
            </a:pPr>
            <a:r>
              <a:rPr lang="en-US" sz="2400" dirty="0"/>
              <a:t>This a display engine that translates mathematical markup (like MathML or LaTeX) into accessible, high-resolution equations. </a:t>
            </a:r>
          </a:p>
          <a:p>
            <a:pPr marL="0" indent="0">
              <a:spcBef>
                <a:spcPts val="0"/>
              </a:spcBef>
              <a:spcAft>
                <a:spcPts val="1200"/>
              </a:spcAft>
              <a:buNone/>
            </a:pPr>
            <a:endParaRPr lang="en-US" sz="2400" dirty="0"/>
          </a:p>
          <a:p>
            <a:pPr marL="0" indent="0">
              <a:spcBef>
                <a:spcPts val="0"/>
              </a:spcBef>
              <a:spcAft>
                <a:spcPts val="1200"/>
              </a:spcAft>
              <a:buNone/>
            </a:pPr>
            <a:r>
              <a:rPr lang="en-US" sz="2400" dirty="0"/>
              <a:t>This allows the equations to be rendered </a:t>
            </a:r>
            <a:r>
              <a:rPr lang="en-US" sz="2400" b="1" dirty="0"/>
              <a:t>aurally </a:t>
            </a:r>
            <a:r>
              <a:rPr lang="en-US" sz="2400" dirty="0"/>
              <a:t>or</a:t>
            </a:r>
            <a:r>
              <a:rPr lang="en-US" sz="2400" b="1" dirty="0"/>
              <a:t> visually</a:t>
            </a:r>
            <a:r>
              <a:rPr lang="en-US" sz="2400" dirty="0"/>
              <a:t>.</a:t>
            </a:r>
            <a:endParaRPr lang="en-CA" sz="2400" dirty="0"/>
          </a:p>
          <a:p>
            <a:pPr marL="0" indent="0">
              <a:buNone/>
            </a:pPr>
            <a:endParaRPr lang="en-CA" dirty="0">
              <a:latin typeface="Helvetica Neue"/>
            </a:endParaRPr>
          </a:p>
        </p:txBody>
      </p:sp>
      <p:sp>
        <p:nvSpPr>
          <p:cNvPr id="7" name="Text Placeholder 6">
            <a:extLst>
              <a:ext uri="{FF2B5EF4-FFF2-40B4-BE49-F238E27FC236}">
                <a16:creationId xmlns:a16="http://schemas.microsoft.com/office/drawing/2014/main" id="{E1947DE4-94D0-4B40-840C-55C5F96D17BF}"/>
              </a:ext>
            </a:extLst>
          </p:cNvPr>
          <p:cNvSpPr>
            <a:spLocks noGrp="1"/>
          </p:cNvSpPr>
          <p:nvPr>
            <p:ph type="body" sz="quarter" idx="10"/>
          </p:nvPr>
        </p:nvSpPr>
        <p:spPr/>
        <p:txBody>
          <a:bodyPr/>
          <a:lstStyle/>
          <a:p>
            <a:pPr>
              <a:buFont typeface="Wingdings" panose="05000000000000000000" pitchFamily="2" charset="2"/>
              <a:buChar char="q"/>
            </a:pPr>
            <a:r>
              <a:rPr lang="en-US" dirty="0"/>
              <a:t> Formulas have been created using MathML.</a:t>
            </a:r>
          </a:p>
        </p:txBody>
      </p:sp>
    </p:spTree>
    <p:extLst>
      <p:ext uri="{BB962C8B-B14F-4D97-AF65-F5344CB8AC3E}">
        <p14:creationId xmlns:p14="http://schemas.microsoft.com/office/powerpoint/2010/main" val="213061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40E3C2-477A-4440-88F7-FE81F141177D}"/>
              </a:ext>
            </a:extLst>
          </p:cNvPr>
          <p:cNvSpPr>
            <a:spLocks noGrp="1"/>
          </p:cNvSpPr>
          <p:nvPr>
            <p:ph type="title"/>
          </p:nvPr>
        </p:nvSpPr>
        <p:spPr/>
        <p:txBody>
          <a:bodyPr>
            <a:normAutofit/>
          </a:bodyPr>
          <a:lstStyle/>
          <a:p>
            <a:r>
              <a:rPr lang="en-CA" sz="3200" dirty="0"/>
              <a:t>Formulas:</a:t>
            </a:r>
            <a:br>
              <a:rPr lang="en-CA" sz="3200" dirty="0"/>
            </a:br>
            <a:r>
              <a:rPr lang="en-CA" sz="3200" dirty="0"/>
              <a:t>Images with Alt Text</a:t>
            </a:r>
          </a:p>
        </p:txBody>
      </p:sp>
      <p:pic>
        <p:nvPicPr>
          <p:cNvPr id="8" name="Content Placeholder 7" descr="A math equation">
            <a:extLst>
              <a:ext uri="{FF2B5EF4-FFF2-40B4-BE49-F238E27FC236}">
                <a16:creationId xmlns:a16="http://schemas.microsoft.com/office/drawing/2014/main" id="{F31318A9-A498-4BD0-8A0D-C222DB9ABB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2269" y="567531"/>
            <a:ext cx="2066925" cy="1552575"/>
          </a:xfrm>
        </p:spPr>
      </p:pic>
      <p:sp>
        <p:nvSpPr>
          <p:cNvPr id="7" name="Text Placeholder 6">
            <a:extLst>
              <a:ext uri="{FF2B5EF4-FFF2-40B4-BE49-F238E27FC236}">
                <a16:creationId xmlns:a16="http://schemas.microsoft.com/office/drawing/2014/main" id="{E1947DE4-94D0-4B40-840C-55C5F96D17BF}"/>
              </a:ext>
            </a:extLst>
          </p:cNvPr>
          <p:cNvSpPr>
            <a:spLocks noGrp="1"/>
          </p:cNvSpPr>
          <p:nvPr>
            <p:ph type="body" sz="quarter" idx="10"/>
          </p:nvPr>
        </p:nvSpPr>
        <p:spPr/>
        <p:txBody>
          <a:bodyPr/>
          <a:lstStyle/>
          <a:p>
            <a:pPr>
              <a:buFont typeface="Wingdings" panose="05000000000000000000" pitchFamily="2" charset="2"/>
              <a:buChar char="q"/>
            </a:pPr>
            <a:r>
              <a:rPr lang="en-US" dirty="0"/>
              <a:t> Formulas are images with alternative text descriptions if MathML is not an option.</a:t>
            </a:r>
          </a:p>
        </p:txBody>
      </p:sp>
      <p:sp>
        <p:nvSpPr>
          <p:cNvPr id="3" name="Content Placeholder 2">
            <a:extLst>
              <a:ext uri="{FF2B5EF4-FFF2-40B4-BE49-F238E27FC236}">
                <a16:creationId xmlns:a16="http://schemas.microsoft.com/office/drawing/2014/main" id="{9977E147-CC0B-4921-BFE4-CAB4BACFFC26}"/>
              </a:ext>
            </a:extLst>
          </p:cNvPr>
          <p:cNvSpPr>
            <a:spLocks noGrp="1"/>
          </p:cNvSpPr>
          <p:nvPr>
            <p:ph idx="11"/>
          </p:nvPr>
        </p:nvSpPr>
        <p:spPr/>
        <p:txBody>
          <a:bodyPr/>
          <a:lstStyle/>
          <a:p>
            <a:pPr marL="0" indent="0">
              <a:buNone/>
            </a:pPr>
            <a:r>
              <a:rPr lang="en-CA" dirty="0"/>
              <a:t>Alternative Text:</a:t>
            </a:r>
          </a:p>
          <a:p>
            <a:pPr marL="0" indent="0">
              <a:buNone/>
            </a:pPr>
            <a:r>
              <a:rPr lang="en-US" dirty="0"/>
              <a:t>m equals begin fraction m sub 0 over begin square root 1 minus begin fraction v sup 2 over c sup 2 end fraction end square root end fraction</a:t>
            </a:r>
            <a:endParaRPr lang="en-CA" dirty="0"/>
          </a:p>
        </p:txBody>
      </p:sp>
    </p:spTree>
    <p:extLst>
      <p:ext uri="{BB962C8B-B14F-4D97-AF65-F5344CB8AC3E}">
        <p14:creationId xmlns:p14="http://schemas.microsoft.com/office/powerpoint/2010/main" val="72769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5279C2-9F00-4899-9DEC-1D70BEB95B48}"/>
              </a:ext>
            </a:extLst>
          </p:cNvPr>
          <p:cNvSpPr>
            <a:spLocks noGrp="1"/>
          </p:cNvSpPr>
          <p:nvPr>
            <p:ph type="title"/>
          </p:nvPr>
        </p:nvSpPr>
        <p:spPr>
          <a:xfrm>
            <a:off x="-6774" y="-69669"/>
            <a:ext cx="3712354" cy="2549101"/>
          </a:xfrm>
        </p:spPr>
        <p:txBody>
          <a:bodyPr/>
          <a:lstStyle/>
          <a:p>
            <a:r>
              <a:rPr lang="en-CA" dirty="0"/>
              <a:t>WAVE</a:t>
            </a:r>
            <a:br>
              <a:rPr lang="en-CA" dirty="0"/>
            </a:br>
            <a:r>
              <a:rPr lang="en-CA" sz="2400" dirty="0"/>
              <a:t>(Web Accessibility Evaluation Tool)</a:t>
            </a:r>
            <a:endParaRPr lang="en-CA" dirty="0"/>
          </a:p>
        </p:txBody>
      </p:sp>
      <p:pic>
        <p:nvPicPr>
          <p:cNvPr id="9" name="Content Placeholder 8">
            <a:extLst>
              <a:ext uri="{FF2B5EF4-FFF2-40B4-BE49-F238E27FC236}">
                <a16:creationId xmlns:a16="http://schemas.microsoft.com/office/drawing/2014/main" id="{8739A181-78AE-4273-9245-C8F2E58E7DA2}"/>
              </a:ext>
              <a:ext uri="{C183D7F6-B498-43B3-948B-1728B52AA6E4}">
                <adec:decorative xmlns:adec="http://schemas.microsoft.com/office/drawing/2017/decorative" val="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2088" y="1277758"/>
            <a:ext cx="4967287" cy="2141897"/>
          </a:xfrm>
          <a:ln>
            <a:solidFill>
              <a:schemeClr val="tx1"/>
            </a:solidFill>
          </a:ln>
        </p:spPr>
      </p:pic>
      <p:sp>
        <p:nvSpPr>
          <p:cNvPr id="11" name="Text Placeholder 10">
            <a:extLst>
              <a:ext uri="{FF2B5EF4-FFF2-40B4-BE49-F238E27FC236}">
                <a16:creationId xmlns:a16="http://schemas.microsoft.com/office/drawing/2014/main" id="{9DBEFA41-9A91-4955-9FBA-8233EC709831}"/>
              </a:ext>
            </a:extLst>
          </p:cNvPr>
          <p:cNvSpPr>
            <a:spLocks noGrp="1"/>
          </p:cNvSpPr>
          <p:nvPr>
            <p:ph type="body" sz="quarter" idx="10"/>
          </p:nvPr>
        </p:nvSpPr>
        <p:spPr>
          <a:xfrm>
            <a:off x="-6774" y="2479432"/>
            <a:ext cx="3719128" cy="2349743"/>
          </a:xfrm>
        </p:spPr>
        <p:txBody>
          <a:bodyPr/>
          <a:lstStyle/>
          <a:p>
            <a:pPr marL="0" indent="0">
              <a:buNone/>
            </a:pPr>
            <a:endParaRPr lang="en-CA" dirty="0"/>
          </a:p>
          <a:p>
            <a:pPr marL="0" indent="0">
              <a:buNone/>
            </a:pPr>
            <a:endParaRPr lang="en-CA" dirty="0"/>
          </a:p>
          <a:p>
            <a:pPr marL="0" indent="0" algn="ctr">
              <a:buNone/>
            </a:pPr>
            <a:r>
              <a:rPr lang="en-CA" dirty="0"/>
              <a:t>https://wave.webaim.org/</a:t>
            </a:r>
          </a:p>
        </p:txBody>
      </p:sp>
    </p:spTree>
    <p:extLst>
      <p:ext uri="{BB962C8B-B14F-4D97-AF65-F5344CB8AC3E}">
        <p14:creationId xmlns:p14="http://schemas.microsoft.com/office/powerpoint/2010/main" val="3024121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E31E-458F-42A6-A4DB-D0B24DFCBBC8}"/>
              </a:ext>
            </a:extLst>
          </p:cNvPr>
          <p:cNvSpPr>
            <a:spLocks noGrp="1"/>
          </p:cNvSpPr>
          <p:nvPr>
            <p:ph type="ctrTitle"/>
          </p:nvPr>
        </p:nvSpPr>
        <p:spPr/>
        <p:txBody>
          <a:bodyPr/>
          <a:lstStyle/>
          <a:p>
            <a:r>
              <a:rPr lang="en-CA" dirty="0"/>
              <a:t>Beyond Technical Accessibility</a:t>
            </a:r>
          </a:p>
        </p:txBody>
      </p:sp>
      <p:sp>
        <p:nvSpPr>
          <p:cNvPr id="3" name="Subtitle 2">
            <a:extLst>
              <a:ext uri="{FF2B5EF4-FFF2-40B4-BE49-F238E27FC236}">
                <a16:creationId xmlns:a16="http://schemas.microsoft.com/office/drawing/2014/main" id="{0ABFB310-CD76-4F27-AACD-78EF0D49E1BE}"/>
              </a:ext>
            </a:extLst>
          </p:cNvPr>
          <p:cNvSpPr>
            <a:spLocks noGrp="1"/>
          </p:cNvSpPr>
          <p:nvPr>
            <p:ph type="subTitle" idx="1"/>
          </p:nvPr>
        </p:nvSpPr>
        <p:spPr>
          <a:xfrm>
            <a:off x="1143000" y="2091927"/>
            <a:ext cx="5553891" cy="1870473"/>
          </a:xfrm>
          <a:solidFill>
            <a:srgbClr val="453862"/>
          </a:solidFill>
          <a:effectLst>
            <a:softEdge rad="63500"/>
          </a:effectLst>
        </p:spPr>
        <p:txBody>
          <a:bodyPr>
            <a:noAutofit/>
          </a:bodyPr>
          <a:lstStyle/>
          <a:p>
            <a:pPr marL="285750" indent="-285750" algn="l">
              <a:buFont typeface="Arial" panose="020B0604020202020204" pitchFamily="34" charset="0"/>
              <a:buChar char="•"/>
            </a:pPr>
            <a:r>
              <a:rPr lang="en-CA" sz="2400" dirty="0"/>
              <a:t>Limitations of accessibility checklists</a:t>
            </a:r>
          </a:p>
          <a:p>
            <a:pPr marL="285750" indent="-285750" algn="l">
              <a:buFont typeface="Arial" panose="020B0604020202020204" pitchFamily="34" charset="0"/>
              <a:buChar char="•"/>
            </a:pPr>
            <a:r>
              <a:rPr lang="en-CA" sz="2400" dirty="0"/>
              <a:t>Universal Design for Learning (UDL)</a:t>
            </a:r>
          </a:p>
          <a:p>
            <a:pPr marL="285750" indent="-285750" algn="l">
              <a:buFont typeface="Arial" panose="020B0604020202020204" pitchFamily="34" charset="0"/>
              <a:buChar char="•"/>
            </a:pPr>
            <a:r>
              <a:rPr lang="en-CA" sz="2400" dirty="0"/>
              <a:t>Inclusive design</a:t>
            </a:r>
          </a:p>
          <a:p>
            <a:pPr marL="285750" indent="-285750" algn="l">
              <a:buFont typeface="Arial" panose="020B0604020202020204" pitchFamily="34" charset="0"/>
              <a:buChar char="•"/>
            </a:pPr>
            <a:r>
              <a:rPr lang="en-CA" sz="2400" dirty="0"/>
              <a:t>Adopting accessible practices</a:t>
            </a:r>
          </a:p>
        </p:txBody>
      </p:sp>
    </p:spTree>
    <p:extLst>
      <p:ext uri="{BB962C8B-B14F-4D97-AF65-F5344CB8AC3E}">
        <p14:creationId xmlns:p14="http://schemas.microsoft.com/office/powerpoint/2010/main" val="3998805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1FEAC8-6F0A-4D7A-AD73-1D5126C1E7C8}"/>
              </a:ext>
            </a:extLst>
          </p:cNvPr>
          <p:cNvSpPr>
            <a:spLocks noGrp="1"/>
          </p:cNvSpPr>
          <p:nvPr>
            <p:ph type="title"/>
          </p:nvPr>
        </p:nvSpPr>
        <p:spPr>
          <a:xfrm>
            <a:off x="0" y="0"/>
            <a:ext cx="2715491" cy="4807444"/>
          </a:xfrm>
        </p:spPr>
        <p:txBody>
          <a:bodyPr>
            <a:normAutofit/>
          </a:bodyPr>
          <a:lstStyle/>
          <a:p>
            <a:r>
              <a:rPr lang="en-CA" dirty="0"/>
              <a:t>Accessibility Checklists</a:t>
            </a:r>
          </a:p>
        </p:txBody>
      </p:sp>
      <p:sp>
        <p:nvSpPr>
          <p:cNvPr id="7" name="Content Placeholder 6">
            <a:extLst>
              <a:ext uri="{FF2B5EF4-FFF2-40B4-BE49-F238E27FC236}">
                <a16:creationId xmlns:a16="http://schemas.microsoft.com/office/drawing/2014/main" id="{4AD57142-5BF9-45B0-95C4-EDBDD418D1A4}"/>
              </a:ext>
            </a:extLst>
          </p:cNvPr>
          <p:cNvSpPr>
            <a:spLocks noGrp="1"/>
          </p:cNvSpPr>
          <p:nvPr>
            <p:ph idx="1"/>
          </p:nvPr>
        </p:nvSpPr>
        <p:spPr>
          <a:xfrm>
            <a:off x="2909455" y="208068"/>
            <a:ext cx="6059331" cy="1523750"/>
          </a:xfrm>
        </p:spPr>
        <p:txBody>
          <a:bodyPr>
            <a:normAutofit fontScale="92500" lnSpcReduction="10000"/>
          </a:bodyPr>
          <a:lstStyle/>
          <a:p>
            <a:pPr marL="0" indent="0">
              <a:buNone/>
            </a:pPr>
            <a:r>
              <a:rPr lang="en-CA" b="1" dirty="0"/>
              <a:t>Strengths</a:t>
            </a:r>
          </a:p>
          <a:p>
            <a:r>
              <a:rPr lang="en-CA" dirty="0"/>
              <a:t>Easy to understand and follow</a:t>
            </a:r>
          </a:p>
          <a:p>
            <a:r>
              <a:rPr lang="en-CA" dirty="0"/>
              <a:t>Highlight the most important technical considerations to make sure students with disabilities can access the material</a:t>
            </a:r>
          </a:p>
        </p:txBody>
      </p:sp>
      <p:sp>
        <p:nvSpPr>
          <p:cNvPr id="6" name="Content Placeholder 5">
            <a:extLst>
              <a:ext uri="{FF2B5EF4-FFF2-40B4-BE49-F238E27FC236}">
                <a16:creationId xmlns:a16="http://schemas.microsoft.com/office/drawing/2014/main" id="{7D29A2D1-18BE-4F13-95D0-CA615074A61A}"/>
              </a:ext>
            </a:extLst>
          </p:cNvPr>
          <p:cNvSpPr>
            <a:spLocks noGrp="1"/>
          </p:cNvSpPr>
          <p:nvPr>
            <p:ph idx="10"/>
          </p:nvPr>
        </p:nvSpPr>
        <p:spPr>
          <a:xfrm>
            <a:off x="2909455" y="1808017"/>
            <a:ext cx="6059331" cy="2834739"/>
          </a:xfrm>
        </p:spPr>
        <p:txBody>
          <a:bodyPr>
            <a:normAutofit fontScale="92500"/>
          </a:bodyPr>
          <a:lstStyle/>
          <a:p>
            <a:pPr marL="0" indent="0">
              <a:buNone/>
            </a:pPr>
            <a:r>
              <a:rPr lang="en-CA" b="1" dirty="0"/>
              <a:t>Weaknesses</a:t>
            </a:r>
          </a:p>
          <a:p>
            <a:r>
              <a:rPr lang="en-CA" dirty="0"/>
              <a:t>Accessibility as something that we can go back and fix later</a:t>
            </a:r>
          </a:p>
          <a:p>
            <a:r>
              <a:rPr lang="en-CA" dirty="0"/>
              <a:t>Do not ensure good design</a:t>
            </a:r>
          </a:p>
          <a:p>
            <a:r>
              <a:rPr lang="en-CA" dirty="0"/>
              <a:t>Do not account for the multiple formats of OER</a:t>
            </a:r>
          </a:p>
          <a:p>
            <a:r>
              <a:rPr lang="en-CA" dirty="0"/>
              <a:t>Students face challenges not addressed in standard accessibility checklists</a:t>
            </a:r>
          </a:p>
          <a:p>
            <a:r>
              <a:rPr lang="en-CA" dirty="0"/>
              <a:t>Does not ensure equal access to learning outcomes</a:t>
            </a:r>
          </a:p>
        </p:txBody>
      </p:sp>
    </p:spTree>
    <p:extLst>
      <p:ext uri="{BB962C8B-B14F-4D97-AF65-F5344CB8AC3E}">
        <p14:creationId xmlns:p14="http://schemas.microsoft.com/office/powerpoint/2010/main" val="345589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A36C-D07A-431D-8A45-CD8EA59B2DA8}"/>
              </a:ext>
            </a:extLst>
          </p:cNvPr>
          <p:cNvSpPr>
            <a:spLocks noGrp="1"/>
          </p:cNvSpPr>
          <p:nvPr>
            <p:ph type="ctrTitle"/>
          </p:nvPr>
        </p:nvSpPr>
        <p:spPr/>
        <p:txBody>
          <a:bodyPr/>
          <a:lstStyle/>
          <a:p>
            <a:r>
              <a:rPr lang="en-CA" dirty="0"/>
              <a:t>What is an average student?</a:t>
            </a:r>
          </a:p>
        </p:txBody>
      </p:sp>
      <p:sp>
        <p:nvSpPr>
          <p:cNvPr id="3" name="Subtitle 2">
            <a:extLst>
              <a:ext uri="{FF2B5EF4-FFF2-40B4-BE49-F238E27FC236}">
                <a16:creationId xmlns:a16="http://schemas.microsoft.com/office/drawing/2014/main" id="{594D06A2-9E13-4FCF-A887-89FC7C33BBE5}"/>
              </a:ext>
            </a:extLst>
          </p:cNvPr>
          <p:cNvSpPr>
            <a:spLocks noGrp="1"/>
          </p:cNvSpPr>
          <p:nvPr>
            <p:ph type="subTitle" idx="1"/>
          </p:nvPr>
        </p:nvSpPr>
        <p:spPr>
          <a:xfrm>
            <a:off x="249382" y="2091926"/>
            <a:ext cx="8631382" cy="2639401"/>
          </a:xfrm>
        </p:spPr>
        <p:txBody>
          <a:bodyPr>
            <a:normAutofit/>
          </a:bodyPr>
          <a:lstStyle/>
          <a:p>
            <a:pPr algn="l"/>
            <a:r>
              <a:rPr lang="en-CA" sz="2800" dirty="0"/>
              <a:t>The classroom, “far from neutral, is constructed for a mythical, “able-bodied,” neurotypical norm that neither reflects nor accommodates the wide range of diverse learners within it, regardless of whether these learners have been diagnosed with a disability” (Wilson, 2017).</a:t>
            </a:r>
          </a:p>
        </p:txBody>
      </p:sp>
    </p:spTree>
    <p:extLst>
      <p:ext uri="{BB962C8B-B14F-4D97-AF65-F5344CB8AC3E}">
        <p14:creationId xmlns:p14="http://schemas.microsoft.com/office/powerpoint/2010/main" val="359412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BC7C-5225-40D1-89C8-515BB3E560C2}"/>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10FCF2B0-A8C1-4E8C-98E7-F8F1A92B809E}"/>
              </a:ext>
            </a:extLst>
          </p:cNvPr>
          <p:cNvSpPr>
            <a:spLocks noGrp="1"/>
          </p:cNvSpPr>
          <p:nvPr>
            <p:ph idx="1"/>
          </p:nvPr>
        </p:nvSpPr>
        <p:spPr/>
        <p:txBody>
          <a:bodyPr>
            <a:normAutofit/>
          </a:bodyPr>
          <a:lstStyle/>
          <a:p>
            <a:r>
              <a:rPr lang="en-CA" sz="2800" dirty="0"/>
              <a:t>Technical Accessibility</a:t>
            </a:r>
          </a:p>
          <a:p>
            <a:pPr lvl="1"/>
            <a:r>
              <a:rPr lang="en-CA" sz="2400" dirty="0"/>
              <a:t>Web Content Accessibility Guidelines</a:t>
            </a:r>
          </a:p>
          <a:p>
            <a:pPr lvl="1"/>
            <a:r>
              <a:rPr lang="en-CA" sz="2400" dirty="0"/>
              <a:t>WCAG in educational resources</a:t>
            </a:r>
          </a:p>
          <a:p>
            <a:r>
              <a:rPr lang="en-CA" sz="2800" dirty="0"/>
              <a:t>Beyond Technical Accessibility</a:t>
            </a:r>
          </a:p>
          <a:p>
            <a:pPr lvl="1"/>
            <a:r>
              <a:rPr lang="en-CA" sz="2400" dirty="0"/>
              <a:t>UDL: Multiple modalities, multiple formats</a:t>
            </a:r>
          </a:p>
          <a:p>
            <a:pPr lvl="1"/>
            <a:r>
              <a:rPr lang="en-CA" sz="2400" dirty="0"/>
              <a:t>Inclusive design</a:t>
            </a:r>
          </a:p>
          <a:p>
            <a:r>
              <a:rPr lang="en-CA" sz="2800" dirty="0"/>
              <a:t>Resources</a:t>
            </a:r>
          </a:p>
        </p:txBody>
      </p:sp>
    </p:spTree>
    <p:extLst>
      <p:ext uri="{BB962C8B-B14F-4D97-AF65-F5344CB8AC3E}">
        <p14:creationId xmlns:p14="http://schemas.microsoft.com/office/powerpoint/2010/main" val="1831066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2A86-858B-40B7-9C57-908B4ECF6860}"/>
              </a:ext>
            </a:extLst>
          </p:cNvPr>
          <p:cNvSpPr>
            <a:spLocks noGrp="1"/>
          </p:cNvSpPr>
          <p:nvPr>
            <p:ph type="ctrTitle"/>
          </p:nvPr>
        </p:nvSpPr>
        <p:spPr>
          <a:xfrm>
            <a:off x="1065998" y="1987178"/>
            <a:ext cx="6858000" cy="1004957"/>
          </a:xfrm>
        </p:spPr>
        <p:txBody>
          <a:bodyPr>
            <a:normAutofit fontScale="90000"/>
          </a:bodyPr>
          <a:lstStyle/>
          <a:p>
            <a:r>
              <a:rPr lang="en-CA" dirty="0"/>
              <a:t>Medical vs. Social Model of Disability</a:t>
            </a:r>
          </a:p>
        </p:txBody>
      </p:sp>
    </p:spTree>
    <p:extLst>
      <p:ext uri="{BB962C8B-B14F-4D97-AF65-F5344CB8AC3E}">
        <p14:creationId xmlns:p14="http://schemas.microsoft.com/office/powerpoint/2010/main" val="2699428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F6A4-BB97-4242-8472-4BA5958FB3B5}"/>
              </a:ext>
            </a:extLst>
          </p:cNvPr>
          <p:cNvSpPr>
            <a:spLocks noGrp="1"/>
          </p:cNvSpPr>
          <p:nvPr>
            <p:ph type="ctrTitle"/>
          </p:nvPr>
        </p:nvSpPr>
        <p:spPr/>
        <p:txBody>
          <a:bodyPr/>
          <a:lstStyle/>
          <a:p>
            <a:r>
              <a:rPr lang="en-CA" dirty="0"/>
              <a:t>What else affects accessibility?</a:t>
            </a:r>
          </a:p>
        </p:txBody>
      </p:sp>
      <p:sp>
        <p:nvSpPr>
          <p:cNvPr id="5" name="Subtitle 4">
            <a:extLst>
              <a:ext uri="{FF2B5EF4-FFF2-40B4-BE49-F238E27FC236}">
                <a16:creationId xmlns:a16="http://schemas.microsoft.com/office/drawing/2014/main" id="{8800ABBF-AF72-4214-934A-802CAC1998AC}"/>
              </a:ext>
            </a:extLst>
          </p:cNvPr>
          <p:cNvSpPr>
            <a:spLocks noGrp="1"/>
          </p:cNvSpPr>
          <p:nvPr>
            <p:ph type="subTitle" idx="1"/>
          </p:nvPr>
        </p:nvSpPr>
        <p:spPr>
          <a:xfrm>
            <a:off x="1142999" y="2091927"/>
            <a:ext cx="5240383" cy="1995164"/>
          </a:xfrm>
          <a:gradFill flip="none" rotWithShape="1">
            <a:gsLst>
              <a:gs pos="0">
                <a:srgbClr val="18A0D6"/>
              </a:gs>
              <a:gs pos="46000">
                <a:srgbClr val="1698CA"/>
              </a:gs>
              <a:gs pos="100000">
                <a:srgbClr val="0588BC"/>
              </a:gs>
            </a:gsLst>
            <a:path path="circle">
              <a:fillToRect l="50000" t="130000" r="50000" b="-30000"/>
            </a:path>
            <a:tileRect/>
          </a:gradFill>
          <a:effectLst>
            <a:softEdge rad="63500"/>
          </a:effectLst>
        </p:spPr>
        <p:txBody>
          <a:bodyPr>
            <a:noAutofit/>
          </a:bodyPr>
          <a:lstStyle/>
          <a:p>
            <a:pPr marL="285750" indent="-285750" algn="l">
              <a:buFont typeface="Arial" panose="020B0604020202020204" pitchFamily="34" charset="0"/>
              <a:buChar char="•"/>
            </a:pPr>
            <a:r>
              <a:rPr lang="en-CA" sz="2400" b="1" dirty="0"/>
              <a:t>Day-to-day life</a:t>
            </a:r>
          </a:p>
          <a:p>
            <a:pPr marL="285750" indent="-285750" algn="l">
              <a:buFont typeface="Arial" panose="020B0604020202020204" pitchFamily="34" charset="0"/>
              <a:buChar char="•"/>
            </a:pPr>
            <a:r>
              <a:rPr lang="en-CA" sz="2400" b="1" dirty="0"/>
              <a:t>Digital literacy</a:t>
            </a:r>
          </a:p>
          <a:p>
            <a:pPr marL="285750" indent="-285750" algn="l">
              <a:buFont typeface="Arial" panose="020B0604020202020204" pitchFamily="34" charset="0"/>
              <a:buChar char="•"/>
            </a:pPr>
            <a:r>
              <a:rPr lang="en-CA" sz="2400" b="1" dirty="0"/>
              <a:t>Access to technology</a:t>
            </a:r>
          </a:p>
          <a:p>
            <a:pPr marL="285750" indent="-285750" algn="l">
              <a:buFont typeface="Arial" panose="020B0604020202020204" pitchFamily="34" charset="0"/>
              <a:buChar char="•"/>
            </a:pPr>
            <a:r>
              <a:rPr lang="en-CA" sz="2400" b="1" dirty="0"/>
              <a:t>Structure of information</a:t>
            </a:r>
          </a:p>
          <a:p>
            <a:pPr marL="285750" indent="-285750" algn="l">
              <a:buFont typeface="Arial" panose="020B0604020202020204" pitchFamily="34" charset="0"/>
              <a:buChar char="•"/>
            </a:pPr>
            <a:r>
              <a:rPr lang="en-CA" sz="2400" b="1" dirty="0"/>
              <a:t>Presentation of information</a:t>
            </a:r>
          </a:p>
        </p:txBody>
      </p:sp>
    </p:spTree>
    <p:extLst>
      <p:ext uri="{BB962C8B-B14F-4D97-AF65-F5344CB8AC3E}">
        <p14:creationId xmlns:p14="http://schemas.microsoft.com/office/powerpoint/2010/main" val="2914952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1845-8039-47E8-8BED-C075259F9BCE}"/>
              </a:ext>
            </a:extLst>
          </p:cNvPr>
          <p:cNvSpPr>
            <a:spLocks noGrp="1"/>
          </p:cNvSpPr>
          <p:nvPr>
            <p:ph type="title"/>
          </p:nvPr>
        </p:nvSpPr>
        <p:spPr/>
        <p:txBody>
          <a:bodyPr/>
          <a:lstStyle/>
          <a:p>
            <a:r>
              <a:rPr lang="en-CA" dirty="0"/>
              <a:t>Universal Design for Learning (UDL)</a:t>
            </a:r>
          </a:p>
        </p:txBody>
      </p:sp>
      <p:sp>
        <p:nvSpPr>
          <p:cNvPr id="3" name="Content Placeholder 2">
            <a:extLst>
              <a:ext uri="{FF2B5EF4-FFF2-40B4-BE49-F238E27FC236}">
                <a16:creationId xmlns:a16="http://schemas.microsoft.com/office/drawing/2014/main" id="{246787DA-E97B-4E73-B43F-A80D997346AA}"/>
              </a:ext>
            </a:extLst>
          </p:cNvPr>
          <p:cNvSpPr>
            <a:spLocks noGrp="1"/>
          </p:cNvSpPr>
          <p:nvPr>
            <p:ph idx="1"/>
          </p:nvPr>
        </p:nvSpPr>
        <p:spPr>
          <a:xfrm>
            <a:off x="4002554" y="208067"/>
            <a:ext cx="4966232" cy="1803613"/>
          </a:xfrm>
        </p:spPr>
        <p:txBody>
          <a:bodyPr/>
          <a:lstStyle/>
          <a:p>
            <a:pPr marL="0" indent="0">
              <a:buNone/>
            </a:pPr>
            <a:r>
              <a:rPr lang="en-CA" b="1" dirty="0"/>
              <a:t>Provide multiple means of</a:t>
            </a:r>
          </a:p>
          <a:p>
            <a:r>
              <a:rPr lang="en-CA" b="1" dirty="0"/>
              <a:t>Engagement</a:t>
            </a:r>
          </a:p>
          <a:p>
            <a:r>
              <a:rPr lang="en-CA" b="1" dirty="0"/>
              <a:t>Representation</a:t>
            </a:r>
          </a:p>
          <a:p>
            <a:r>
              <a:rPr lang="en-CA" b="1" dirty="0"/>
              <a:t>Action and Expression</a:t>
            </a:r>
          </a:p>
        </p:txBody>
      </p:sp>
      <p:sp>
        <p:nvSpPr>
          <p:cNvPr id="4" name="Content Placeholder 3">
            <a:extLst>
              <a:ext uri="{FF2B5EF4-FFF2-40B4-BE49-F238E27FC236}">
                <a16:creationId xmlns:a16="http://schemas.microsoft.com/office/drawing/2014/main" id="{70D19E89-D593-4543-8109-CF7F253B7CA4}"/>
              </a:ext>
            </a:extLst>
          </p:cNvPr>
          <p:cNvSpPr>
            <a:spLocks noGrp="1"/>
          </p:cNvSpPr>
          <p:nvPr>
            <p:ph type="body" sz="quarter" idx="10"/>
          </p:nvPr>
        </p:nvSpPr>
        <p:spPr/>
        <p:txBody>
          <a:bodyPr/>
          <a:lstStyle/>
          <a:p>
            <a:pPr marL="0" indent="0">
              <a:buNone/>
            </a:pPr>
            <a:endParaRPr lang="en-CA" dirty="0">
              <a:hlinkClick r:id="rId3">
                <a:extLst>
                  <a:ext uri="{A12FA001-AC4F-418D-AE19-62706E023703}">
                    <ahyp:hlinkClr xmlns:ahyp="http://schemas.microsoft.com/office/drawing/2018/hyperlinkcolor" val="tx"/>
                  </a:ext>
                </a:extLst>
              </a:hlinkClick>
            </a:endParaRPr>
          </a:p>
          <a:p>
            <a:pPr marL="0" indent="0">
              <a:buNone/>
            </a:pPr>
            <a:endParaRPr lang="en-CA" dirty="0">
              <a:hlinkClick r:id="rId3">
                <a:extLst>
                  <a:ext uri="{A12FA001-AC4F-418D-AE19-62706E023703}">
                    <ahyp:hlinkClr xmlns:ahyp="http://schemas.microsoft.com/office/drawing/2018/hyperlinkcolor" val="tx"/>
                  </a:ext>
                </a:extLst>
              </a:hlinkClick>
            </a:endParaRPr>
          </a:p>
          <a:p>
            <a:pPr marL="0" indent="0">
              <a:buNone/>
            </a:pPr>
            <a:r>
              <a:rPr lang="en-CA" dirty="0">
                <a:hlinkClick r:id="rId3">
                  <a:extLst>
                    <a:ext uri="{A12FA001-AC4F-418D-AE19-62706E023703}">
                      <ahyp:hlinkClr xmlns:ahyp="http://schemas.microsoft.com/office/drawing/2018/hyperlinkcolor" val="tx"/>
                    </a:ext>
                  </a:extLst>
                </a:hlinkClick>
              </a:rPr>
              <a:t>http://udlguidelines.cast.org/</a:t>
            </a:r>
            <a:r>
              <a:rPr lang="en-CA" dirty="0"/>
              <a:t> </a:t>
            </a:r>
          </a:p>
        </p:txBody>
      </p:sp>
      <p:sp>
        <p:nvSpPr>
          <p:cNvPr id="5" name="Content Placeholder 4">
            <a:extLst>
              <a:ext uri="{FF2B5EF4-FFF2-40B4-BE49-F238E27FC236}">
                <a16:creationId xmlns:a16="http://schemas.microsoft.com/office/drawing/2014/main" id="{359C23CF-3A78-4F67-9B97-FF2F5931ED17}"/>
              </a:ext>
            </a:extLst>
          </p:cNvPr>
          <p:cNvSpPr>
            <a:spLocks noGrp="1"/>
          </p:cNvSpPr>
          <p:nvPr>
            <p:ph idx="11"/>
          </p:nvPr>
        </p:nvSpPr>
        <p:spPr>
          <a:xfrm>
            <a:off x="4002554" y="2172394"/>
            <a:ext cx="4966232" cy="2150224"/>
          </a:xfrm>
        </p:spPr>
        <p:txBody>
          <a:bodyPr/>
          <a:lstStyle/>
          <a:p>
            <a:pPr marL="0" indent="0">
              <a:buNone/>
            </a:pPr>
            <a:r>
              <a:rPr lang="en-CA" dirty="0"/>
              <a:t>What might multiple means of representation look like in OER?</a:t>
            </a:r>
          </a:p>
          <a:p>
            <a:r>
              <a:rPr lang="en-CA" dirty="0"/>
              <a:t>Incorporating multiple modalities </a:t>
            </a:r>
            <a:r>
              <a:rPr lang="en-CA" dirty="0">
                <a:solidFill>
                  <a:srgbClr val="483E72"/>
                </a:solidFill>
              </a:rPr>
              <a:t>(video, audio, interactive activities)</a:t>
            </a:r>
          </a:p>
          <a:p>
            <a:r>
              <a:rPr lang="en-CA" dirty="0"/>
              <a:t>Making resources available in multiple formats </a:t>
            </a:r>
            <a:r>
              <a:rPr lang="en-CA" dirty="0">
                <a:solidFill>
                  <a:srgbClr val="483E72"/>
                </a:solidFill>
              </a:rPr>
              <a:t>(PDF, HTML, EPUB)</a:t>
            </a:r>
          </a:p>
        </p:txBody>
      </p:sp>
    </p:spTree>
    <p:extLst>
      <p:ext uri="{BB962C8B-B14F-4D97-AF65-F5344CB8AC3E}">
        <p14:creationId xmlns:p14="http://schemas.microsoft.com/office/powerpoint/2010/main" val="462609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E2A6-6479-49B4-A2C4-E66C27D75940}"/>
              </a:ext>
            </a:extLst>
          </p:cNvPr>
          <p:cNvSpPr>
            <a:spLocks noGrp="1"/>
          </p:cNvSpPr>
          <p:nvPr>
            <p:ph type="ctrTitle"/>
          </p:nvPr>
        </p:nvSpPr>
        <p:spPr/>
        <p:txBody>
          <a:bodyPr/>
          <a:lstStyle/>
          <a:p>
            <a:r>
              <a:rPr lang="en-CA" dirty="0"/>
              <a:t>Inclusive Design</a:t>
            </a:r>
          </a:p>
        </p:txBody>
      </p:sp>
      <p:sp>
        <p:nvSpPr>
          <p:cNvPr id="3" name="Subtitle 2">
            <a:extLst>
              <a:ext uri="{FF2B5EF4-FFF2-40B4-BE49-F238E27FC236}">
                <a16:creationId xmlns:a16="http://schemas.microsoft.com/office/drawing/2014/main" id="{F3117FCF-848D-48D8-89F7-7CAB5657B38C}"/>
              </a:ext>
            </a:extLst>
          </p:cNvPr>
          <p:cNvSpPr>
            <a:spLocks noGrp="1"/>
          </p:cNvSpPr>
          <p:nvPr>
            <p:ph type="subTitle" idx="1"/>
          </p:nvPr>
        </p:nvSpPr>
        <p:spPr>
          <a:xfrm>
            <a:off x="287383" y="2091927"/>
            <a:ext cx="8508274" cy="2209801"/>
          </a:xfrm>
          <a:solidFill>
            <a:srgbClr val="483E72"/>
          </a:solidFill>
          <a:effectLst>
            <a:softEdge rad="127000"/>
          </a:effectLst>
        </p:spPr>
        <p:txBody>
          <a:bodyPr>
            <a:noAutofit/>
          </a:bodyPr>
          <a:lstStyle/>
          <a:p>
            <a:r>
              <a:rPr lang="en-CA" sz="2400" dirty="0"/>
              <a:t>“Design that considers the full range of human diversity with respect to ability, language, culture, gender, age, and other forms of human difference.”</a:t>
            </a:r>
          </a:p>
          <a:p>
            <a:endParaRPr lang="en-CA" sz="2400" dirty="0"/>
          </a:p>
          <a:p>
            <a:pPr algn="l"/>
            <a:r>
              <a:rPr lang="en-CA" sz="2400" dirty="0"/>
              <a:t>— Inclusive Design Research Centre</a:t>
            </a:r>
          </a:p>
        </p:txBody>
      </p:sp>
    </p:spTree>
    <p:extLst>
      <p:ext uri="{BB962C8B-B14F-4D97-AF65-F5344CB8AC3E}">
        <p14:creationId xmlns:p14="http://schemas.microsoft.com/office/powerpoint/2010/main" val="4128741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BC65-9C7B-4AC8-8E0F-1C6008724386}"/>
              </a:ext>
            </a:extLst>
          </p:cNvPr>
          <p:cNvSpPr>
            <a:spLocks noGrp="1"/>
          </p:cNvSpPr>
          <p:nvPr>
            <p:ph type="title"/>
          </p:nvPr>
        </p:nvSpPr>
        <p:spPr/>
        <p:txBody>
          <a:bodyPr/>
          <a:lstStyle/>
          <a:p>
            <a:r>
              <a:rPr lang="en-CA" dirty="0">
                <a:solidFill>
                  <a:schemeClr val="bg1"/>
                </a:solidFill>
              </a:rPr>
              <a:t>Inclusive Design Dimensions</a:t>
            </a:r>
          </a:p>
        </p:txBody>
      </p:sp>
      <p:pic>
        <p:nvPicPr>
          <p:cNvPr id="6" name="Content Placeholder 5" descr="The Inclusive Design Dimensions: Recognize diversity and uniqueness, inclusive processes and tools, and broader beneficial impact.">
            <a:extLst>
              <a:ext uri="{FF2B5EF4-FFF2-40B4-BE49-F238E27FC236}">
                <a16:creationId xmlns:a16="http://schemas.microsoft.com/office/drawing/2014/main" id="{79E31A6A-9FA8-4D57-A4B5-0158D7A293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0149" y="165463"/>
            <a:ext cx="4583702" cy="3996414"/>
          </a:xfrm>
        </p:spPr>
      </p:pic>
      <p:sp>
        <p:nvSpPr>
          <p:cNvPr id="4" name="Content Placeholder 3">
            <a:extLst>
              <a:ext uri="{FF2B5EF4-FFF2-40B4-BE49-F238E27FC236}">
                <a16:creationId xmlns:a16="http://schemas.microsoft.com/office/drawing/2014/main" id="{2F2C8850-6A3A-41C9-BA76-F2ED9C61693A}"/>
              </a:ext>
            </a:extLst>
          </p:cNvPr>
          <p:cNvSpPr>
            <a:spLocks noGrp="1"/>
          </p:cNvSpPr>
          <p:nvPr>
            <p:ph idx="10"/>
          </p:nvPr>
        </p:nvSpPr>
        <p:spPr>
          <a:xfrm>
            <a:off x="0" y="4434525"/>
            <a:ext cx="7886700" cy="435130"/>
          </a:xfrm>
        </p:spPr>
        <p:txBody>
          <a:bodyPr/>
          <a:lstStyle/>
          <a:p>
            <a:r>
              <a:rPr lang="en-CA" b="1" dirty="0"/>
              <a:t>“</a:t>
            </a:r>
            <a:r>
              <a:rPr lang="en-CA" b="1" dirty="0">
                <a:hlinkClick r:id="rId4"/>
              </a:rPr>
              <a:t>Inclusive Design Dimensions</a:t>
            </a:r>
            <a:r>
              <a:rPr lang="en-CA" b="1" dirty="0"/>
              <a:t>” by the Inclusive Design Research Centre. CC BY.</a:t>
            </a:r>
          </a:p>
        </p:txBody>
      </p:sp>
      <p:sp>
        <p:nvSpPr>
          <p:cNvPr id="7" name="Oval 6">
            <a:extLst>
              <a:ext uri="{FF2B5EF4-FFF2-40B4-BE49-F238E27FC236}">
                <a16:creationId xmlns:a16="http://schemas.microsoft.com/office/drawing/2014/main" id="{DE879F1A-1829-4EFD-8246-B4750DF3FA4D}"/>
              </a:ext>
              <a:ext uri="{C183D7F6-B498-43B3-948B-1728B52AA6E4}">
                <adec:decorative xmlns:adec="http://schemas.microsoft.com/office/drawing/2017/decorative" val="1"/>
              </a:ext>
            </a:extLst>
          </p:cNvPr>
          <p:cNvSpPr/>
          <p:nvPr/>
        </p:nvSpPr>
        <p:spPr>
          <a:xfrm>
            <a:off x="2952204" y="2847704"/>
            <a:ext cx="1227909" cy="1227908"/>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34F6E8CE-05C5-48CA-966C-6E52B6BAB938}"/>
              </a:ext>
              <a:ext uri="{C183D7F6-B498-43B3-948B-1728B52AA6E4}">
                <adec:decorative xmlns:adec="http://schemas.microsoft.com/office/drawing/2017/decorative" val="1"/>
              </a:ext>
            </a:extLst>
          </p:cNvPr>
          <p:cNvSpPr/>
          <p:nvPr/>
        </p:nvSpPr>
        <p:spPr>
          <a:xfrm>
            <a:off x="5635942" y="1867990"/>
            <a:ext cx="1227909" cy="1227908"/>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04841C77-6C8A-493D-8705-78526BA8BCEA}"/>
              </a:ext>
              <a:ext uri="{C183D7F6-B498-43B3-948B-1728B52AA6E4}">
                <adec:decorative xmlns:adec="http://schemas.microsoft.com/office/drawing/2017/decorative" val="1"/>
              </a:ext>
            </a:extLst>
          </p:cNvPr>
          <p:cNvSpPr/>
          <p:nvPr/>
        </p:nvSpPr>
        <p:spPr>
          <a:xfrm>
            <a:off x="3553097" y="156977"/>
            <a:ext cx="905692" cy="910911"/>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438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5DA5-CCA9-40CF-9B25-BA866F254610}"/>
              </a:ext>
            </a:extLst>
          </p:cNvPr>
          <p:cNvSpPr>
            <a:spLocks noGrp="1"/>
          </p:cNvSpPr>
          <p:nvPr>
            <p:ph type="ctrTitle"/>
          </p:nvPr>
        </p:nvSpPr>
        <p:spPr/>
        <p:txBody>
          <a:bodyPr>
            <a:normAutofit/>
          </a:bodyPr>
          <a:lstStyle/>
          <a:p>
            <a:r>
              <a:rPr lang="en-CA" dirty="0"/>
              <a:t>Adopting Accessible Practices</a:t>
            </a:r>
          </a:p>
        </p:txBody>
      </p:sp>
      <p:sp>
        <p:nvSpPr>
          <p:cNvPr id="3" name="Subtitle 2">
            <a:extLst>
              <a:ext uri="{FF2B5EF4-FFF2-40B4-BE49-F238E27FC236}">
                <a16:creationId xmlns:a16="http://schemas.microsoft.com/office/drawing/2014/main" id="{833FEB6A-2E09-4A14-9C16-07E271A27B41}"/>
              </a:ext>
            </a:extLst>
          </p:cNvPr>
          <p:cNvSpPr>
            <a:spLocks noGrp="1"/>
          </p:cNvSpPr>
          <p:nvPr>
            <p:ph type="subTitle" idx="1"/>
          </p:nvPr>
        </p:nvSpPr>
        <p:spPr>
          <a:xfrm>
            <a:off x="627017" y="2091927"/>
            <a:ext cx="8107679" cy="2541033"/>
          </a:xfrm>
        </p:spPr>
        <p:txBody>
          <a:bodyPr>
            <a:normAutofit fontScale="92500"/>
          </a:bodyPr>
          <a:lstStyle/>
          <a:p>
            <a:pPr algn="l"/>
            <a:r>
              <a:rPr lang="en-CA" sz="2400" dirty="0"/>
              <a:t>How can you build accessibility considerations into the creation process?</a:t>
            </a:r>
          </a:p>
          <a:p>
            <a:pPr algn="l"/>
            <a:r>
              <a:rPr lang="en-CA" sz="2400" dirty="0"/>
              <a:t>What are the different formats that you can make available?</a:t>
            </a:r>
          </a:p>
          <a:p>
            <a:pPr algn="l"/>
            <a:r>
              <a:rPr lang="en-CA" sz="2400" dirty="0"/>
              <a:t>How can you empower the students using the resource to take advantage of the features and options available?</a:t>
            </a:r>
          </a:p>
          <a:p>
            <a:pPr algn="l"/>
            <a:r>
              <a:rPr lang="en-CA" sz="2400" dirty="0"/>
              <a:t>How can you collect and encourage student feedback and leverage the diverse needs of students to design better?</a:t>
            </a:r>
          </a:p>
        </p:txBody>
      </p:sp>
    </p:spTree>
    <p:extLst>
      <p:ext uri="{BB962C8B-B14F-4D97-AF65-F5344CB8AC3E}">
        <p14:creationId xmlns:p14="http://schemas.microsoft.com/office/powerpoint/2010/main" val="139550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9C79-CB9A-49C6-8C85-EF3B703459E6}"/>
              </a:ext>
            </a:extLst>
          </p:cNvPr>
          <p:cNvSpPr>
            <a:spLocks noGrp="1"/>
          </p:cNvSpPr>
          <p:nvPr>
            <p:ph type="title"/>
          </p:nvPr>
        </p:nvSpPr>
        <p:spPr>
          <a:xfrm>
            <a:off x="3969326" y="273844"/>
            <a:ext cx="4546023" cy="994172"/>
          </a:xfrm>
        </p:spPr>
        <p:txBody>
          <a:bodyPr/>
          <a:lstStyle/>
          <a:p>
            <a:pPr algn="ctr"/>
            <a:r>
              <a:rPr lang="en-CA" dirty="0"/>
              <a:t>Accessibility Toolkit</a:t>
            </a:r>
          </a:p>
        </p:txBody>
      </p:sp>
      <p:pic>
        <p:nvPicPr>
          <p:cNvPr id="6" name="Content Placeholder 5">
            <a:extLst>
              <a:ext uri="{FF2B5EF4-FFF2-40B4-BE49-F238E27FC236}">
                <a16:creationId xmlns:a16="http://schemas.microsoft.com/office/drawing/2014/main" id="{BF0229CA-1019-4D8F-8126-BC823F25EDA2}"/>
              </a:ext>
              <a:ext uri="{C183D7F6-B498-43B3-948B-1728B52AA6E4}">
                <adec:decorative xmlns:adec="http://schemas.microsoft.com/office/drawing/2017/decorative" val="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34291" y="568807"/>
            <a:ext cx="2980182" cy="3857163"/>
          </a:xfrm>
          <a:ln>
            <a:solidFill>
              <a:schemeClr val="tx1"/>
            </a:solidFill>
          </a:ln>
        </p:spPr>
      </p:pic>
      <p:sp>
        <p:nvSpPr>
          <p:cNvPr id="4" name="Content Placeholder 3">
            <a:extLst>
              <a:ext uri="{FF2B5EF4-FFF2-40B4-BE49-F238E27FC236}">
                <a16:creationId xmlns:a16="http://schemas.microsoft.com/office/drawing/2014/main" id="{DB4313E5-E41D-4BB1-AFF5-9196F7FFF610}"/>
              </a:ext>
            </a:extLst>
          </p:cNvPr>
          <p:cNvSpPr>
            <a:spLocks noGrp="1"/>
          </p:cNvSpPr>
          <p:nvPr>
            <p:ph sz="half" idx="2"/>
          </p:nvPr>
        </p:nvSpPr>
        <p:spPr>
          <a:xfrm>
            <a:off x="3969326" y="1369219"/>
            <a:ext cx="4966856" cy="3263504"/>
          </a:xfrm>
        </p:spPr>
        <p:txBody>
          <a:bodyPr>
            <a:normAutofit/>
          </a:bodyPr>
          <a:lstStyle/>
          <a:p>
            <a:pPr marL="0" indent="0" algn="ctr">
              <a:buNone/>
            </a:pPr>
            <a:r>
              <a:rPr lang="en-CA" sz="2000" dirty="0">
                <a:hlinkClick r:id="rId4"/>
              </a:rPr>
              <a:t>https://opentextbc.ca/accessibilitytoolkit</a:t>
            </a:r>
            <a:endParaRPr lang="en-CA" sz="2000" dirty="0"/>
          </a:p>
          <a:p>
            <a:pPr marL="0" indent="0">
              <a:buNone/>
            </a:pPr>
            <a:endParaRPr lang="en-CA" sz="2400" dirty="0"/>
          </a:p>
          <a:p>
            <a:r>
              <a:rPr lang="en-CA" sz="2400" dirty="0"/>
              <a:t>Information about how to create accessible educational resources</a:t>
            </a:r>
          </a:p>
          <a:p>
            <a:r>
              <a:rPr lang="en-CA" sz="2400" dirty="0"/>
              <a:t>Accessibility checklists</a:t>
            </a:r>
          </a:p>
          <a:p>
            <a:r>
              <a:rPr lang="en-CA" sz="2400" dirty="0"/>
              <a:t>Activities</a:t>
            </a:r>
          </a:p>
          <a:p>
            <a:r>
              <a:rPr lang="en-CA" sz="2400" dirty="0"/>
              <a:t>Webinars on Inclusive Design</a:t>
            </a:r>
          </a:p>
        </p:txBody>
      </p:sp>
      <p:sp>
        <p:nvSpPr>
          <p:cNvPr id="7" name="TextBox 6">
            <a:extLst>
              <a:ext uri="{FF2B5EF4-FFF2-40B4-BE49-F238E27FC236}">
                <a16:creationId xmlns:a16="http://schemas.microsoft.com/office/drawing/2014/main" id="{DCD599AA-F278-46A0-BEC8-E631DCBD31C6}"/>
              </a:ext>
            </a:extLst>
          </p:cNvPr>
          <p:cNvSpPr txBox="1"/>
          <p:nvPr/>
        </p:nvSpPr>
        <p:spPr>
          <a:xfrm>
            <a:off x="0" y="4574693"/>
            <a:ext cx="9144000" cy="276999"/>
          </a:xfrm>
          <a:prstGeom prst="rect">
            <a:avLst/>
          </a:prstGeom>
          <a:solidFill>
            <a:schemeClr val="tx1"/>
          </a:solidFill>
        </p:spPr>
        <p:txBody>
          <a:bodyPr wrap="square" rtlCol="0">
            <a:spAutoFit/>
          </a:bodyPr>
          <a:lstStyle/>
          <a:p>
            <a:r>
              <a:rPr lang="en-CA" sz="1200" dirty="0">
                <a:solidFill>
                  <a:schemeClr val="bg1"/>
                </a:solidFill>
              </a:rPr>
              <a:t>Accessibility Toolkit cover © </a:t>
            </a:r>
            <a:r>
              <a:rPr lang="en-CA" sz="1200" dirty="0" err="1">
                <a:solidFill>
                  <a:schemeClr val="bg1"/>
                </a:solidFill>
              </a:rPr>
              <a:t>BCcampus</a:t>
            </a:r>
            <a:r>
              <a:rPr lang="en-CA" sz="1200" dirty="0">
                <a:solidFill>
                  <a:schemeClr val="bg1"/>
                </a:solidFill>
              </a:rPr>
              <a:t>. CC BY</a:t>
            </a:r>
          </a:p>
        </p:txBody>
      </p:sp>
    </p:spTree>
    <p:extLst>
      <p:ext uri="{BB962C8B-B14F-4D97-AF65-F5344CB8AC3E}">
        <p14:creationId xmlns:p14="http://schemas.microsoft.com/office/powerpoint/2010/main" val="4096058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D3DD0D-3B52-41E3-9BD5-8325226AA44A}"/>
              </a:ext>
            </a:extLst>
          </p:cNvPr>
          <p:cNvSpPr>
            <a:spLocks noGrp="1"/>
          </p:cNvSpPr>
          <p:nvPr>
            <p:ph type="ctrTitle"/>
          </p:nvPr>
        </p:nvSpPr>
        <p:spPr>
          <a:xfrm>
            <a:off x="398173" y="757128"/>
            <a:ext cx="4791893" cy="3205271"/>
          </a:xfrm>
        </p:spPr>
        <p:txBody>
          <a:bodyPr/>
          <a:lstStyle/>
          <a:p>
            <a:pPr algn="ctr"/>
            <a:r>
              <a:rPr lang="en-CA" dirty="0"/>
              <a:t>Questions?</a:t>
            </a:r>
            <a:br>
              <a:rPr lang="en-CA" dirty="0"/>
            </a:br>
            <a:br>
              <a:rPr lang="en-CA" dirty="0"/>
            </a:br>
            <a:endParaRPr lang="en-US" dirty="0"/>
          </a:p>
        </p:txBody>
      </p:sp>
      <p:sp>
        <p:nvSpPr>
          <p:cNvPr id="2" name="TextBox 1">
            <a:extLst>
              <a:ext uri="{FF2B5EF4-FFF2-40B4-BE49-F238E27FC236}">
                <a16:creationId xmlns:a16="http://schemas.microsoft.com/office/drawing/2014/main" id="{B74F8053-849F-4F34-818F-562F2555A57D}"/>
              </a:ext>
            </a:extLst>
          </p:cNvPr>
          <p:cNvSpPr txBox="1"/>
          <p:nvPr/>
        </p:nvSpPr>
        <p:spPr>
          <a:xfrm>
            <a:off x="217715" y="3131402"/>
            <a:ext cx="5373188" cy="830997"/>
          </a:xfrm>
          <a:prstGeom prst="rect">
            <a:avLst/>
          </a:prstGeom>
          <a:noFill/>
        </p:spPr>
        <p:txBody>
          <a:bodyPr wrap="square" rtlCol="0">
            <a:spAutoFit/>
          </a:bodyPr>
          <a:lstStyle/>
          <a:p>
            <a:r>
              <a:rPr lang="en-US" sz="2400" dirty="0"/>
              <a:t>Download the slides and list of resources from the following link: </a:t>
            </a:r>
            <a:r>
              <a:rPr lang="en-US" sz="2400" dirty="0">
                <a:solidFill>
                  <a:srgbClr val="0000FF"/>
                </a:solidFill>
                <a:hlinkClick r:id="rId3">
                  <a:extLst>
                    <a:ext uri="{A12FA001-AC4F-418D-AE19-62706E023703}">
                      <ahyp:hlinkClr xmlns:ahyp="http://schemas.microsoft.com/office/drawing/2018/hyperlinkcolor" val="tx"/>
                    </a:ext>
                  </a:extLst>
                </a:hlinkClick>
              </a:rPr>
              <a:t>bit.ly/UBC-INCD</a:t>
            </a:r>
            <a:endParaRPr lang="en-CA" sz="2400" dirty="0">
              <a:solidFill>
                <a:srgbClr val="0000FF"/>
              </a:solidFill>
            </a:endParaRPr>
          </a:p>
        </p:txBody>
      </p:sp>
    </p:spTree>
    <p:extLst>
      <p:ext uri="{BB962C8B-B14F-4D97-AF65-F5344CB8AC3E}">
        <p14:creationId xmlns:p14="http://schemas.microsoft.com/office/powerpoint/2010/main" val="3907407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E7C2-48B8-4895-8FC1-9B3BD7069A08}"/>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F4080342-9F87-4D88-965B-1DAF10384C24}"/>
              </a:ext>
            </a:extLst>
          </p:cNvPr>
          <p:cNvSpPr>
            <a:spLocks noGrp="1"/>
          </p:cNvSpPr>
          <p:nvPr>
            <p:ph idx="1"/>
          </p:nvPr>
        </p:nvSpPr>
        <p:spPr/>
        <p:txBody>
          <a:bodyPr>
            <a:normAutofit/>
          </a:bodyPr>
          <a:lstStyle/>
          <a:p>
            <a:pPr marL="0" indent="0">
              <a:buNone/>
            </a:pPr>
            <a:r>
              <a:rPr lang="en-CA" sz="1200" dirty="0" err="1"/>
              <a:t>Amornchat</a:t>
            </a:r>
            <a:r>
              <a:rPr lang="en-CA" sz="1200" dirty="0"/>
              <a:t>, S. (n.d.). </a:t>
            </a:r>
            <a:r>
              <a:rPr lang="en-CA" sz="1200" dirty="0">
                <a:hlinkClick r:id="rId3"/>
              </a:rPr>
              <a:t>Complex images for all learners: A guide to making visual content accessible [PDF]</a:t>
            </a:r>
            <a:r>
              <a:rPr lang="en-CA" sz="1200" dirty="0"/>
              <a:t>. 	Retrieved from https://www.lsu.edu/accessibility/training/complex-images.pdf</a:t>
            </a:r>
          </a:p>
          <a:p>
            <a:pPr marL="0" indent="0">
              <a:buNone/>
            </a:pPr>
            <a:r>
              <a:rPr lang="en-US" sz="1200" dirty="0"/>
              <a:t>CAST. (2018). </a:t>
            </a:r>
            <a:r>
              <a:rPr lang="en-US" sz="1200" dirty="0">
                <a:hlinkClick r:id="rId4"/>
              </a:rPr>
              <a:t>Universal Design for Learning Guidelines</a:t>
            </a:r>
            <a:r>
              <a:rPr lang="en-US" sz="1200" dirty="0"/>
              <a:t> version 2.2. Retrieved from http://udlguidelines.cast.org</a:t>
            </a:r>
            <a:endParaRPr lang="en-CA" sz="1200" dirty="0"/>
          </a:p>
          <a:p>
            <a:pPr marL="0" indent="0">
              <a:buNone/>
            </a:pPr>
            <a:r>
              <a:rPr lang="en-CA" sz="1200" dirty="0"/>
              <a:t>Coolidge, A., </a:t>
            </a:r>
            <a:r>
              <a:rPr lang="en-CA" sz="1200" dirty="0" err="1"/>
              <a:t>Doner</a:t>
            </a:r>
            <a:r>
              <a:rPr lang="en-CA" sz="1200" dirty="0"/>
              <a:t>, S., Robertson, T., Gray, J. (2018). </a:t>
            </a:r>
            <a:r>
              <a:rPr lang="en-CA" sz="1200" i="1" dirty="0">
                <a:hlinkClick r:id="rId5"/>
              </a:rPr>
              <a:t>Accessibility Toolkit – 2</a:t>
            </a:r>
            <a:r>
              <a:rPr lang="en-CA" sz="1200" i="1" baseline="30000" dirty="0">
                <a:hlinkClick r:id="rId5"/>
              </a:rPr>
              <a:t>nd</a:t>
            </a:r>
            <a:r>
              <a:rPr lang="en-CA" sz="1200" i="1" dirty="0">
                <a:hlinkClick r:id="rId5"/>
              </a:rPr>
              <a:t> Edition</a:t>
            </a:r>
            <a:r>
              <a:rPr lang="en-CA" sz="1200" dirty="0"/>
              <a:t>. Victoria, B.C.: 	</a:t>
            </a:r>
            <a:r>
              <a:rPr lang="en-CA" sz="1200" dirty="0" err="1"/>
              <a:t>BCcampus</a:t>
            </a:r>
            <a:r>
              <a:rPr lang="en-CA" sz="1200" dirty="0"/>
              <a:t>. https://opentextbc.ca/accessibilitytoolkit/</a:t>
            </a:r>
          </a:p>
          <a:p>
            <a:pPr marL="0" indent="0">
              <a:buNone/>
            </a:pPr>
            <a:r>
              <a:rPr lang="en-CA" sz="1200" dirty="0"/>
              <a:t>Inclusive Design Research Centre. (n.d.). </a:t>
            </a:r>
            <a:r>
              <a:rPr lang="en-CA" sz="1200" dirty="0">
                <a:hlinkClick r:id="rId6"/>
              </a:rPr>
              <a:t>What is inclusive design?</a:t>
            </a:r>
            <a:r>
              <a:rPr lang="en-CA" sz="1200" dirty="0"/>
              <a:t> Retrieved from https://idrc.ocadu.ca/about-</a:t>
            </a:r>
            <a:r>
              <a:rPr lang="en-CA" sz="1200" dirty="0">
                <a:solidFill>
                  <a:schemeClr val="bg1"/>
                </a:solidFill>
              </a:rPr>
              <a:t>	</a:t>
            </a:r>
            <a:r>
              <a:rPr lang="en-CA" sz="1200" dirty="0"/>
              <a:t>the-</a:t>
            </a:r>
            <a:r>
              <a:rPr lang="en-CA" sz="1200" dirty="0" err="1"/>
              <a:t>idrc</a:t>
            </a:r>
            <a:r>
              <a:rPr lang="en-CA" sz="1200" dirty="0"/>
              <a:t> </a:t>
            </a:r>
          </a:p>
          <a:p>
            <a:pPr marL="0" indent="0">
              <a:buNone/>
            </a:pPr>
            <a:r>
              <a:rPr lang="en-CA" sz="1200" dirty="0"/>
              <a:t>Kirkpatrick, A., O Connor, J., Campbell, A., &amp; Cooper, M. (Eds.) (June 5, 2018). </a:t>
            </a:r>
            <a:r>
              <a:rPr lang="en-CA" sz="1200" dirty="0">
                <a:hlinkClick r:id="rId7"/>
              </a:rPr>
              <a:t>Web Content Accessibility 	Guidelines (WCAG) 2.1</a:t>
            </a:r>
            <a:r>
              <a:rPr lang="en-CA" sz="1200" dirty="0"/>
              <a:t>. </a:t>
            </a:r>
            <a:r>
              <a:rPr lang="en-CA" sz="1200" i="1" dirty="0"/>
              <a:t>WC3</a:t>
            </a:r>
            <a:r>
              <a:rPr lang="en-CA" sz="1200" dirty="0"/>
              <a:t>. https://www.w3.org/TR/WCAG21/ </a:t>
            </a:r>
          </a:p>
          <a:p>
            <a:pPr marL="0" indent="0">
              <a:buNone/>
            </a:pPr>
            <a:r>
              <a:rPr lang="en-CA" sz="1200" dirty="0"/>
              <a:t>Wilson, J. D. (2017). </a:t>
            </a:r>
            <a:r>
              <a:rPr lang="en-CA" sz="1200" dirty="0">
                <a:hlinkClick r:id="rId8"/>
              </a:rPr>
              <a:t>Reimagining disability and inclusive education through universal design for learning</a:t>
            </a:r>
            <a:r>
              <a:rPr lang="en-CA" sz="1200" dirty="0"/>
              <a:t>. </a:t>
            </a:r>
            <a:r>
              <a:rPr lang="en-CA" sz="1200" i="1" dirty="0"/>
              <a:t>Disability 	Studies Quarterly, 37</a:t>
            </a:r>
            <a:r>
              <a:rPr lang="en-CA" sz="1200" dirty="0"/>
              <a:t>(2). http://dx.doi.org/10.18061/dsq.v37i2.5417</a:t>
            </a:r>
          </a:p>
          <a:p>
            <a:pPr marL="0" indent="0">
              <a:buNone/>
            </a:pPr>
            <a:endParaRPr lang="en-CA" sz="1200" dirty="0"/>
          </a:p>
        </p:txBody>
      </p:sp>
    </p:spTree>
    <p:extLst>
      <p:ext uri="{BB962C8B-B14F-4D97-AF65-F5344CB8AC3E}">
        <p14:creationId xmlns:p14="http://schemas.microsoft.com/office/powerpoint/2010/main" val="21456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5992-F37D-4E44-9535-BD99D32A7D6E}"/>
              </a:ext>
            </a:extLst>
          </p:cNvPr>
          <p:cNvSpPr>
            <a:spLocks noGrp="1"/>
          </p:cNvSpPr>
          <p:nvPr>
            <p:ph type="ctrTitle"/>
          </p:nvPr>
        </p:nvSpPr>
        <p:spPr>
          <a:xfrm>
            <a:off x="1497875" y="1053736"/>
            <a:ext cx="6148250" cy="747867"/>
          </a:xfrm>
          <a:solidFill>
            <a:srgbClr val="493F73"/>
          </a:solidFill>
          <a:effectLst>
            <a:softEdge rad="63500"/>
          </a:effectLst>
        </p:spPr>
        <p:txBody>
          <a:bodyPr>
            <a:normAutofit/>
          </a:bodyPr>
          <a:lstStyle/>
          <a:p>
            <a:r>
              <a:rPr lang="en-CA" sz="4000" dirty="0"/>
              <a:t>Technical </a:t>
            </a:r>
            <a:r>
              <a:rPr lang="en-CA" sz="4400" dirty="0"/>
              <a:t>Accessibility</a:t>
            </a:r>
            <a:endParaRPr lang="en-CA" sz="4000" dirty="0"/>
          </a:p>
        </p:txBody>
      </p:sp>
      <p:sp>
        <p:nvSpPr>
          <p:cNvPr id="3" name="Subtitle 2">
            <a:extLst>
              <a:ext uri="{FF2B5EF4-FFF2-40B4-BE49-F238E27FC236}">
                <a16:creationId xmlns:a16="http://schemas.microsoft.com/office/drawing/2014/main" id="{434BC880-D1AF-4EA6-B73E-7679D040BF80}"/>
              </a:ext>
            </a:extLst>
          </p:cNvPr>
          <p:cNvSpPr>
            <a:spLocks noGrp="1"/>
          </p:cNvSpPr>
          <p:nvPr>
            <p:ph type="subTitle" idx="1"/>
          </p:nvPr>
        </p:nvSpPr>
        <p:spPr>
          <a:xfrm>
            <a:off x="500743" y="2150184"/>
            <a:ext cx="8142514" cy="2383427"/>
          </a:xfrm>
          <a:solidFill>
            <a:srgbClr val="493F73"/>
          </a:solidFill>
          <a:effectLst>
            <a:softEdge rad="63500"/>
          </a:effectLst>
        </p:spPr>
        <p:txBody>
          <a:bodyPr>
            <a:normAutofit fontScale="92500"/>
          </a:bodyPr>
          <a:lstStyle/>
          <a:p>
            <a:pPr algn="l"/>
            <a:r>
              <a:rPr lang="en-CA" sz="3200" dirty="0"/>
              <a:t>Web Content Accessibility Guidelines (WCAG)</a:t>
            </a:r>
          </a:p>
          <a:p>
            <a:pPr marL="800100" lvl="1" indent="-457200" algn="l">
              <a:buFont typeface="Arial" panose="020B0604020202020204" pitchFamily="34" charset="0"/>
              <a:buChar char="•"/>
            </a:pPr>
            <a:r>
              <a:rPr lang="en-CA" sz="2900" dirty="0">
                <a:solidFill>
                  <a:schemeClr val="bg1"/>
                </a:solidFill>
              </a:rPr>
              <a:t>Perceivable</a:t>
            </a:r>
          </a:p>
          <a:p>
            <a:pPr marL="800100" lvl="1" indent="-457200" algn="l">
              <a:buFont typeface="Arial" panose="020B0604020202020204" pitchFamily="34" charset="0"/>
              <a:buChar char="•"/>
            </a:pPr>
            <a:r>
              <a:rPr lang="en-CA" sz="2900" dirty="0">
                <a:solidFill>
                  <a:schemeClr val="bg1"/>
                </a:solidFill>
              </a:rPr>
              <a:t>Operable</a:t>
            </a:r>
          </a:p>
          <a:p>
            <a:pPr marL="800100" lvl="1" indent="-457200" algn="l">
              <a:buFont typeface="Arial" panose="020B0604020202020204" pitchFamily="34" charset="0"/>
              <a:buChar char="•"/>
            </a:pPr>
            <a:r>
              <a:rPr lang="en-CA" sz="2900" dirty="0">
                <a:solidFill>
                  <a:schemeClr val="bg1"/>
                </a:solidFill>
              </a:rPr>
              <a:t>Understandable</a:t>
            </a:r>
          </a:p>
          <a:p>
            <a:pPr marL="800100" lvl="1" indent="-457200" algn="l">
              <a:buFont typeface="Arial" panose="020B0604020202020204" pitchFamily="34" charset="0"/>
              <a:buChar char="•"/>
            </a:pPr>
            <a:r>
              <a:rPr lang="en-CA" sz="2900" dirty="0">
                <a:solidFill>
                  <a:schemeClr val="bg1"/>
                </a:solidFill>
              </a:rPr>
              <a:t>Robust</a:t>
            </a:r>
          </a:p>
        </p:txBody>
      </p:sp>
    </p:spTree>
    <p:extLst>
      <p:ext uri="{BB962C8B-B14F-4D97-AF65-F5344CB8AC3E}">
        <p14:creationId xmlns:p14="http://schemas.microsoft.com/office/powerpoint/2010/main" val="102171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792B-2CB9-42B1-B1B9-CCA82BA5DBB3}"/>
              </a:ext>
            </a:extLst>
          </p:cNvPr>
          <p:cNvSpPr>
            <a:spLocks noGrp="1"/>
          </p:cNvSpPr>
          <p:nvPr>
            <p:ph type="ctrTitle"/>
          </p:nvPr>
        </p:nvSpPr>
        <p:spPr>
          <a:xfrm>
            <a:off x="2042852" y="1124989"/>
            <a:ext cx="5058295" cy="688489"/>
          </a:xfrm>
          <a:solidFill>
            <a:srgbClr val="1698CA"/>
          </a:solidFill>
          <a:effectLst>
            <a:softEdge rad="63500"/>
          </a:effectLst>
        </p:spPr>
        <p:txBody>
          <a:bodyPr>
            <a:normAutofit/>
          </a:bodyPr>
          <a:lstStyle/>
          <a:p>
            <a:r>
              <a:rPr lang="en-CA" dirty="0"/>
              <a:t>Principle 1: Perceivable</a:t>
            </a:r>
          </a:p>
        </p:txBody>
      </p:sp>
      <p:sp>
        <p:nvSpPr>
          <p:cNvPr id="3" name="Subtitle 2">
            <a:extLst>
              <a:ext uri="{FF2B5EF4-FFF2-40B4-BE49-F238E27FC236}">
                <a16:creationId xmlns:a16="http://schemas.microsoft.com/office/drawing/2014/main" id="{4FE281AB-36D0-4F4B-9B94-BF57A51376B7}"/>
              </a:ext>
            </a:extLst>
          </p:cNvPr>
          <p:cNvSpPr>
            <a:spLocks noGrp="1"/>
          </p:cNvSpPr>
          <p:nvPr>
            <p:ph type="subTitle" idx="1"/>
          </p:nvPr>
        </p:nvSpPr>
        <p:spPr>
          <a:xfrm>
            <a:off x="360484" y="2086044"/>
            <a:ext cx="8618923" cy="688490"/>
          </a:xfrm>
          <a:solidFill>
            <a:srgbClr val="179ACE"/>
          </a:solidFill>
          <a:effectLst>
            <a:softEdge rad="127000"/>
          </a:effectLst>
        </p:spPr>
        <p:txBody>
          <a:bodyPr>
            <a:noAutofit/>
          </a:bodyPr>
          <a:lstStyle/>
          <a:p>
            <a:pPr algn="l"/>
            <a:r>
              <a:rPr lang="en-CA" sz="2400" dirty="0"/>
              <a:t>Information and user interface components must be presented to users in ways they can perceive.</a:t>
            </a:r>
          </a:p>
        </p:txBody>
      </p:sp>
      <p:pic>
        <p:nvPicPr>
          <p:cNvPr id="5" name="Picture 4" descr="Sight">
            <a:extLst>
              <a:ext uri="{FF2B5EF4-FFF2-40B4-BE49-F238E27FC236}">
                <a16:creationId xmlns:a16="http://schemas.microsoft.com/office/drawing/2014/main" id="{3CB01711-5847-4FCE-ABFB-2EB5AC7CCE0C}"/>
              </a:ext>
            </a:extLst>
          </p:cNvPr>
          <p:cNvPicPr>
            <a:picLocks noChangeAspect="1"/>
          </p:cNvPicPr>
          <p:nvPr/>
        </p:nvPicPr>
        <p:blipFill rotWithShape="1">
          <a:blip r:embed="rId3">
            <a:extLst>
              <a:ext uri="{28A0092B-C50C-407E-A947-70E740481C1C}">
                <a14:useLocalDpi xmlns:a14="http://schemas.microsoft.com/office/drawing/2010/main" val="0"/>
              </a:ext>
            </a:extLst>
          </a:blip>
          <a:srcRect t="13953" b="23900"/>
          <a:stretch/>
        </p:blipFill>
        <p:spPr>
          <a:xfrm>
            <a:off x="835973" y="3241270"/>
            <a:ext cx="1953441" cy="1214005"/>
          </a:xfrm>
          <a:prstGeom prst="rect">
            <a:avLst/>
          </a:prstGeom>
        </p:spPr>
      </p:pic>
      <p:pic>
        <p:nvPicPr>
          <p:cNvPr id="9" name="Picture 8" descr="Sound">
            <a:extLst>
              <a:ext uri="{FF2B5EF4-FFF2-40B4-BE49-F238E27FC236}">
                <a16:creationId xmlns:a16="http://schemas.microsoft.com/office/drawing/2014/main" id="{0510C372-310E-4ED0-BB75-7E2515862472}"/>
              </a:ext>
            </a:extLst>
          </p:cNvPr>
          <p:cNvPicPr>
            <a:picLocks noChangeAspect="1"/>
          </p:cNvPicPr>
          <p:nvPr/>
        </p:nvPicPr>
        <p:blipFill rotWithShape="1">
          <a:blip r:embed="rId4">
            <a:extLst>
              <a:ext uri="{28A0092B-C50C-407E-A947-70E740481C1C}">
                <a14:useLocalDpi xmlns:a14="http://schemas.microsoft.com/office/drawing/2010/main" val="0"/>
              </a:ext>
            </a:extLst>
          </a:blip>
          <a:srcRect l="6098" r="6098" b="15733"/>
          <a:stretch/>
        </p:blipFill>
        <p:spPr>
          <a:xfrm>
            <a:off x="3714502" y="3025313"/>
            <a:ext cx="1714994" cy="1645920"/>
          </a:xfrm>
          <a:prstGeom prst="rect">
            <a:avLst/>
          </a:prstGeom>
        </p:spPr>
      </p:pic>
      <p:pic>
        <p:nvPicPr>
          <p:cNvPr id="11" name="Picture 10" descr="Touch">
            <a:extLst>
              <a:ext uri="{FF2B5EF4-FFF2-40B4-BE49-F238E27FC236}">
                <a16:creationId xmlns:a16="http://schemas.microsoft.com/office/drawing/2014/main" id="{0768105C-8015-40D1-AE2B-8401FCE840EA}"/>
              </a:ext>
            </a:extLst>
          </p:cNvPr>
          <p:cNvPicPr>
            <a:picLocks noChangeAspect="1"/>
          </p:cNvPicPr>
          <p:nvPr/>
        </p:nvPicPr>
        <p:blipFill rotWithShape="1">
          <a:blip r:embed="rId5">
            <a:extLst>
              <a:ext uri="{28A0092B-C50C-407E-A947-70E740481C1C}">
                <a14:useLocalDpi xmlns:a14="http://schemas.microsoft.com/office/drawing/2010/main" val="0"/>
              </a:ext>
            </a:extLst>
          </a:blip>
          <a:srcRect b="13034"/>
          <a:stretch/>
        </p:blipFill>
        <p:spPr>
          <a:xfrm>
            <a:off x="6211627" y="2959157"/>
            <a:ext cx="2096400" cy="1823155"/>
          </a:xfrm>
          <a:prstGeom prst="rect">
            <a:avLst/>
          </a:prstGeom>
        </p:spPr>
      </p:pic>
    </p:spTree>
    <p:extLst>
      <p:ext uri="{BB962C8B-B14F-4D97-AF65-F5344CB8AC3E}">
        <p14:creationId xmlns:p14="http://schemas.microsoft.com/office/powerpoint/2010/main" val="42491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792B-2CB9-42B1-B1B9-CCA82BA5DBB3}"/>
              </a:ext>
            </a:extLst>
          </p:cNvPr>
          <p:cNvSpPr>
            <a:spLocks noGrp="1"/>
          </p:cNvSpPr>
          <p:nvPr>
            <p:ph type="ctrTitle"/>
          </p:nvPr>
        </p:nvSpPr>
        <p:spPr>
          <a:xfrm>
            <a:off x="2331027" y="1124991"/>
            <a:ext cx="4481945" cy="710656"/>
          </a:xfrm>
          <a:solidFill>
            <a:srgbClr val="1698CA"/>
          </a:solidFill>
          <a:effectLst>
            <a:softEdge rad="63500"/>
          </a:effectLst>
        </p:spPr>
        <p:txBody>
          <a:bodyPr>
            <a:normAutofit/>
          </a:bodyPr>
          <a:lstStyle/>
          <a:p>
            <a:r>
              <a:rPr lang="en-CA" dirty="0"/>
              <a:t>Principle 2: Operable</a:t>
            </a:r>
          </a:p>
        </p:txBody>
      </p:sp>
      <p:sp>
        <p:nvSpPr>
          <p:cNvPr id="3" name="Subtitle 2">
            <a:extLst>
              <a:ext uri="{FF2B5EF4-FFF2-40B4-BE49-F238E27FC236}">
                <a16:creationId xmlns:a16="http://schemas.microsoft.com/office/drawing/2014/main" id="{4FE281AB-36D0-4F4B-9B94-BF57A51376B7}"/>
              </a:ext>
            </a:extLst>
          </p:cNvPr>
          <p:cNvSpPr>
            <a:spLocks noGrp="1"/>
          </p:cNvSpPr>
          <p:nvPr>
            <p:ph type="subTitle" idx="1"/>
          </p:nvPr>
        </p:nvSpPr>
        <p:spPr>
          <a:xfrm>
            <a:off x="306977" y="2050544"/>
            <a:ext cx="8530046" cy="521206"/>
          </a:xfrm>
          <a:solidFill>
            <a:srgbClr val="179ACE"/>
          </a:solidFill>
          <a:effectLst>
            <a:softEdge rad="127000"/>
          </a:effectLst>
        </p:spPr>
        <p:txBody>
          <a:bodyPr>
            <a:noAutofit/>
          </a:bodyPr>
          <a:lstStyle/>
          <a:p>
            <a:pPr algn="l"/>
            <a:r>
              <a:rPr lang="en-CA" sz="2400" dirty="0"/>
              <a:t>User interface components and navigation must be operable.</a:t>
            </a:r>
          </a:p>
        </p:txBody>
      </p:sp>
      <p:pic>
        <p:nvPicPr>
          <p:cNvPr id="5" name="Picture 4" descr="Keyboard navigation">
            <a:extLst>
              <a:ext uri="{FF2B5EF4-FFF2-40B4-BE49-F238E27FC236}">
                <a16:creationId xmlns:a16="http://schemas.microsoft.com/office/drawing/2014/main" id="{336E6D5E-8AD7-491A-898C-1A0254822D01}"/>
              </a:ext>
            </a:extLst>
          </p:cNvPr>
          <p:cNvPicPr>
            <a:picLocks noChangeAspect="1"/>
          </p:cNvPicPr>
          <p:nvPr/>
        </p:nvPicPr>
        <p:blipFill rotWithShape="1">
          <a:blip r:embed="rId3">
            <a:extLst>
              <a:ext uri="{28A0092B-C50C-407E-A947-70E740481C1C}">
                <a14:useLocalDpi xmlns:a14="http://schemas.microsoft.com/office/drawing/2010/main" val="0"/>
              </a:ext>
            </a:extLst>
          </a:blip>
          <a:srcRect b="13600"/>
          <a:stretch/>
        </p:blipFill>
        <p:spPr>
          <a:xfrm>
            <a:off x="152273" y="3054096"/>
            <a:ext cx="1862667" cy="1609344"/>
          </a:xfrm>
          <a:prstGeom prst="rect">
            <a:avLst/>
          </a:prstGeom>
        </p:spPr>
      </p:pic>
      <p:pic>
        <p:nvPicPr>
          <p:cNvPr id="7" name="Picture 6" descr="Enough time to complete tasks">
            <a:extLst>
              <a:ext uri="{FF2B5EF4-FFF2-40B4-BE49-F238E27FC236}">
                <a16:creationId xmlns:a16="http://schemas.microsoft.com/office/drawing/2014/main" id="{364B9C03-0E62-40DC-A597-0F647C21061B}"/>
              </a:ext>
            </a:extLst>
          </p:cNvPr>
          <p:cNvPicPr>
            <a:picLocks noChangeAspect="1"/>
          </p:cNvPicPr>
          <p:nvPr/>
        </p:nvPicPr>
        <p:blipFill rotWithShape="1">
          <a:blip r:embed="rId4">
            <a:extLst>
              <a:ext uri="{28A0092B-C50C-407E-A947-70E740481C1C}">
                <a14:useLocalDpi xmlns:a14="http://schemas.microsoft.com/office/drawing/2010/main" val="0"/>
              </a:ext>
            </a:extLst>
          </a:blip>
          <a:srcRect b="14311"/>
          <a:stretch/>
        </p:blipFill>
        <p:spPr>
          <a:xfrm>
            <a:off x="3056855" y="3211507"/>
            <a:ext cx="1862668" cy="1596100"/>
          </a:xfrm>
          <a:prstGeom prst="rect">
            <a:avLst/>
          </a:prstGeom>
        </p:spPr>
      </p:pic>
      <p:pic>
        <p:nvPicPr>
          <p:cNvPr id="9" name="Picture 8" descr="Mouse navigation">
            <a:extLst>
              <a:ext uri="{FF2B5EF4-FFF2-40B4-BE49-F238E27FC236}">
                <a16:creationId xmlns:a16="http://schemas.microsoft.com/office/drawing/2014/main" id="{65673159-6189-4C19-9A34-3D2454119BFE}"/>
              </a:ext>
            </a:extLst>
          </p:cNvPr>
          <p:cNvPicPr>
            <a:picLocks noChangeAspect="1"/>
          </p:cNvPicPr>
          <p:nvPr/>
        </p:nvPicPr>
        <p:blipFill rotWithShape="1">
          <a:blip r:embed="rId5">
            <a:extLst>
              <a:ext uri="{28A0092B-C50C-407E-A947-70E740481C1C}">
                <a14:useLocalDpi xmlns:a14="http://schemas.microsoft.com/office/drawing/2010/main" val="0"/>
              </a:ext>
            </a:extLst>
          </a:blip>
          <a:srcRect b="16089"/>
          <a:stretch/>
        </p:blipFill>
        <p:spPr>
          <a:xfrm>
            <a:off x="1833948" y="3662188"/>
            <a:ext cx="1176903" cy="987552"/>
          </a:xfrm>
          <a:prstGeom prst="rect">
            <a:avLst/>
          </a:prstGeom>
        </p:spPr>
      </p:pic>
      <p:pic>
        <p:nvPicPr>
          <p:cNvPr id="11" name="Picture 10" descr="None of the content must cause seizures or physical reactions">
            <a:extLst>
              <a:ext uri="{FF2B5EF4-FFF2-40B4-BE49-F238E27FC236}">
                <a16:creationId xmlns:a16="http://schemas.microsoft.com/office/drawing/2014/main" id="{8ECEBB1F-C383-4610-AF0C-6E55881AF311}"/>
              </a:ext>
            </a:extLst>
          </p:cNvPr>
          <p:cNvPicPr>
            <a:picLocks noChangeAspect="1"/>
          </p:cNvPicPr>
          <p:nvPr/>
        </p:nvPicPr>
        <p:blipFill rotWithShape="1">
          <a:blip r:embed="rId6">
            <a:extLst>
              <a:ext uri="{28A0092B-C50C-407E-A947-70E740481C1C}">
                <a14:useLocalDpi xmlns:a14="http://schemas.microsoft.com/office/drawing/2010/main" val="0"/>
              </a:ext>
            </a:extLst>
          </a:blip>
          <a:srcRect b="15939"/>
          <a:stretch/>
        </p:blipFill>
        <p:spPr>
          <a:xfrm>
            <a:off x="4965528" y="3275618"/>
            <a:ext cx="1767501" cy="1485781"/>
          </a:xfrm>
          <a:prstGeom prst="rect">
            <a:avLst/>
          </a:prstGeom>
        </p:spPr>
      </p:pic>
      <p:pic>
        <p:nvPicPr>
          <p:cNvPr id="13" name="Picture 12" descr="Navigation is easy and makes sense">
            <a:extLst>
              <a:ext uri="{FF2B5EF4-FFF2-40B4-BE49-F238E27FC236}">
                <a16:creationId xmlns:a16="http://schemas.microsoft.com/office/drawing/2014/main" id="{104FED8F-3288-4717-80C3-76627CB680F5}"/>
              </a:ext>
            </a:extLst>
          </p:cNvPr>
          <p:cNvPicPr>
            <a:picLocks noChangeAspect="1"/>
          </p:cNvPicPr>
          <p:nvPr/>
        </p:nvPicPr>
        <p:blipFill rotWithShape="1">
          <a:blip r:embed="rId7">
            <a:extLst>
              <a:ext uri="{28A0092B-C50C-407E-A947-70E740481C1C}">
                <a14:useLocalDpi xmlns:a14="http://schemas.microsoft.com/office/drawing/2010/main" val="0"/>
              </a:ext>
            </a:extLst>
          </a:blip>
          <a:srcRect l="6432" t="9334" r="6430" b="15378"/>
          <a:stretch/>
        </p:blipFill>
        <p:spPr>
          <a:xfrm>
            <a:off x="6928269" y="3211507"/>
            <a:ext cx="1862626" cy="1609344"/>
          </a:xfrm>
          <a:prstGeom prst="rect">
            <a:avLst/>
          </a:prstGeom>
        </p:spPr>
      </p:pic>
    </p:spTree>
    <p:extLst>
      <p:ext uri="{BB962C8B-B14F-4D97-AF65-F5344CB8AC3E}">
        <p14:creationId xmlns:p14="http://schemas.microsoft.com/office/powerpoint/2010/main" val="360224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F0F6-C235-4CB3-BCE8-BECFD5711B17}"/>
              </a:ext>
            </a:extLst>
          </p:cNvPr>
          <p:cNvSpPr>
            <a:spLocks noGrp="1"/>
          </p:cNvSpPr>
          <p:nvPr>
            <p:ph type="ctrTitle"/>
          </p:nvPr>
        </p:nvSpPr>
        <p:spPr>
          <a:xfrm>
            <a:off x="1643842" y="1106791"/>
            <a:ext cx="5856316" cy="633071"/>
          </a:xfrm>
          <a:solidFill>
            <a:srgbClr val="1698CA"/>
          </a:solidFill>
          <a:effectLst>
            <a:softEdge rad="63500"/>
          </a:effectLst>
        </p:spPr>
        <p:txBody>
          <a:bodyPr/>
          <a:lstStyle/>
          <a:p>
            <a:r>
              <a:rPr lang="en-CA" dirty="0"/>
              <a:t>Principle 3: Understandable</a:t>
            </a:r>
          </a:p>
        </p:txBody>
      </p:sp>
      <p:sp>
        <p:nvSpPr>
          <p:cNvPr id="3" name="Subtitle 2">
            <a:extLst>
              <a:ext uri="{FF2B5EF4-FFF2-40B4-BE49-F238E27FC236}">
                <a16:creationId xmlns:a16="http://schemas.microsoft.com/office/drawing/2014/main" id="{239F8949-3137-4936-8348-2330050381F1}"/>
              </a:ext>
            </a:extLst>
          </p:cNvPr>
          <p:cNvSpPr>
            <a:spLocks noGrp="1"/>
          </p:cNvSpPr>
          <p:nvPr>
            <p:ph type="subTitle" idx="1"/>
          </p:nvPr>
        </p:nvSpPr>
        <p:spPr>
          <a:xfrm>
            <a:off x="329184" y="2115374"/>
            <a:ext cx="8339328" cy="819850"/>
          </a:xfrm>
          <a:solidFill>
            <a:srgbClr val="179ACE"/>
          </a:solidFill>
          <a:effectLst>
            <a:softEdge rad="63500"/>
          </a:effectLst>
        </p:spPr>
        <p:txBody>
          <a:bodyPr>
            <a:normAutofit/>
          </a:bodyPr>
          <a:lstStyle/>
          <a:p>
            <a:pPr algn="l"/>
            <a:r>
              <a:rPr lang="en-CA" sz="2400" dirty="0"/>
              <a:t>Information and the operation of user interface must be understandable.</a:t>
            </a:r>
          </a:p>
          <a:p>
            <a:pPr algn="l"/>
            <a:endParaRPr lang="en-CA" dirty="0"/>
          </a:p>
          <a:p>
            <a:endParaRPr lang="en-CA" dirty="0"/>
          </a:p>
        </p:txBody>
      </p:sp>
      <p:pic>
        <p:nvPicPr>
          <p:cNvPr id="5" name="Picture 4">
            <a:extLst>
              <a:ext uri="{FF2B5EF4-FFF2-40B4-BE49-F238E27FC236}">
                <a16:creationId xmlns:a16="http://schemas.microsoft.com/office/drawing/2014/main" id="{55124F9F-22C8-4328-B9C7-54A18DF801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t="8889" b="23057"/>
          <a:stretch/>
        </p:blipFill>
        <p:spPr>
          <a:xfrm>
            <a:off x="1252756" y="2937004"/>
            <a:ext cx="3102983" cy="2111700"/>
          </a:xfrm>
          <a:prstGeom prst="rect">
            <a:avLst/>
          </a:prstGeom>
        </p:spPr>
      </p:pic>
      <p:pic>
        <p:nvPicPr>
          <p:cNvPr id="7" name="Picture 6">
            <a:extLst>
              <a:ext uri="{FF2B5EF4-FFF2-40B4-BE49-F238E27FC236}">
                <a16:creationId xmlns:a16="http://schemas.microsoft.com/office/drawing/2014/main" id="{320C462D-A853-4E71-A6C4-17134B4F247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10000" t="3022" r="8044" b="16444"/>
          <a:stretch/>
        </p:blipFill>
        <p:spPr>
          <a:xfrm>
            <a:off x="5279311" y="2866398"/>
            <a:ext cx="2220846" cy="2182306"/>
          </a:xfrm>
          <a:prstGeom prst="rect">
            <a:avLst/>
          </a:prstGeom>
        </p:spPr>
      </p:pic>
    </p:spTree>
    <p:extLst>
      <p:ext uri="{BB962C8B-B14F-4D97-AF65-F5344CB8AC3E}">
        <p14:creationId xmlns:p14="http://schemas.microsoft.com/office/powerpoint/2010/main" val="139896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3369-907F-4D59-8433-825D15533F29}"/>
              </a:ext>
            </a:extLst>
          </p:cNvPr>
          <p:cNvSpPr>
            <a:spLocks noGrp="1"/>
          </p:cNvSpPr>
          <p:nvPr>
            <p:ph type="title"/>
          </p:nvPr>
        </p:nvSpPr>
        <p:spPr>
          <a:xfrm>
            <a:off x="0" y="-8710"/>
            <a:ext cx="3712354" cy="2488141"/>
          </a:xfrm>
        </p:spPr>
        <p:txBody>
          <a:bodyPr/>
          <a:lstStyle/>
          <a:p>
            <a:r>
              <a:rPr lang="en-CA" dirty="0"/>
              <a:t>Organizing Content</a:t>
            </a:r>
          </a:p>
        </p:txBody>
      </p:sp>
      <p:sp>
        <p:nvSpPr>
          <p:cNvPr id="4" name="Text Placeholder 3">
            <a:extLst>
              <a:ext uri="{FF2B5EF4-FFF2-40B4-BE49-F238E27FC236}">
                <a16:creationId xmlns:a16="http://schemas.microsoft.com/office/drawing/2014/main" id="{3B64E486-1FC2-4524-AB7B-74C334CBF9E4}"/>
              </a:ext>
            </a:extLst>
          </p:cNvPr>
          <p:cNvSpPr>
            <a:spLocks noGrp="1"/>
          </p:cNvSpPr>
          <p:nvPr>
            <p:ph type="body" sz="quarter" idx="10"/>
          </p:nvPr>
        </p:nvSpPr>
        <p:spPr/>
        <p:txBody>
          <a:bodyPr>
            <a:normAutofit/>
          </a:bodyPr>
          <a:lstStyle/>
          <a:p>
            <a:pPr>
              <a:buFont typeface="Wingdings" panose="05000000000000000000" pitchFamily="2" charset="2"/>
              <a:buChar char="q"/>
            </a:pPr>
            <a:r>
              <a:rPr lang="en-CA" sz="2000" dirty="0"/>
              <a:t> Content is organized under headings and subheadings</a:t>
            </a:r>
          </a:p>
          <a:p>
            <a:pPr marL="0" indent="0">
              <a:buNone/>
            </a:pPr>
            <a:endParaRPr lang="en-CA" sz="2000" dirty="0"/>
          </a:p>
          <a:p>
            <a:pPr>
              <a:buFont typeface="Wingdings" panose="05000000000000000000" pitchFamily="2" charset="2"/>
              <a:buChar char="q"/>
            </a:pPr>
            <a:r>
              <a:rPr lang="en-CA" sz="2000" dirty="0"/>
              <a:t> Headings and subheadings are used sequentially</a:t>
            </a:r>
          </a:p>
        </p:txBody>
      </p:sp>
      <p:sp>
        <p:nvSpPr>
          <p:cNvPr id="5" name="Content Placeholder 4">
            <a:extLst>
              <a:ext uri="{FF2B5EF4-FFF2-40B4-BE49-F238E27FC236}">
                <a16:creationId xmlns:a16="http://schemas.microsoft.com/office/drawing/2014/main" id="{702FC80D-B2B5-46CC-8170-4775CEF751E3}"/>
              </a:ext>
            </a:extLst>
          </p:cNvPr>
          <p:cNvSpPr>
            <a:spLocks noGrp="1"/>
          </p:cNvSpPr>
          <p:nvPr>
            <p:ph idx="1"/>
          </p:nvPr>
        </p:nvSpPr>
        <p:spPr>
          <a:xfrm>
            <a:off x="4002554" y="208067"/>
            <a:ext cx="4966232" cy="2193309"/>
          </a:xfrm>
        </p:spPr>
        <p:txBody>
          <a:bodyPr>
            <a:normAutofit fontScale="85000" lnSpcReduction="20000"/>
          </a:bodyPr>
          <a:lstStyle/>
          <a:p>
            <a:pPr marL="0" indent="0" algn="ctr">
              <a:buNone/>
            </a:pPr>
            <a:r>
              <a:rPr lang="en-CA" sz="1600" dirty="0"/>
              <a:t>&lt;h1&gt;Chapter 1: Introduction to Sociology&lt;/h1&gt;</a:t>
            </a:r>
          </a:p>
          <a:p>
            <a:pPr marL="0" indent="0" algn="ctr">
              <a:buNone/>
            </a:pPr>
            <a:endParaRPr lang="en-CA" sz="1600" dirty="0"/>
          </a:p>
          <a:p>
            <a:pPr marL="0" indent="0">
              <a:buNone/>
            </a:pPr>
            <a:r>
              <a:rPr lang="en-CA" sz="1600" dirty="0"/>
              <a:t>&lt;h2&gt;Introduction&lt;/h2&gt;</a:t>
            </a:r>
          </a:p>
          <a:p>
            <a:pPr marL="0" indent="0">
              <a:buNone/>
            </a:pPr>
            <a:r>
              <a:rPr lang="en-CA" sz="1600" dirty="0"/>
              <a:t>Concerts, sporting matches and games, and political rallies can have…</a:t>
            </a:r>
          </a:p>
          <a:p>
            <a:pPr marL="0" indent="0">
              <a:buNone/>
            </a:pPr>
            <a:r>
              <a:rPr lang="en-CA" sz="1600" dirty="0"/>
              <a:t>&lt;h2&gt;1.1 What is Sociology&lt;/h2&gt;</a:t>
            </a:r>
          </a:p>
          <a:p>
            <a:pPr marL="0" indent="0">
              <a:buNone/>
            </a:pPr>
            <a:r>
              <a:rPr lang="en-CA" sz="1600" dirty="0"/>
              <a:t>A dictionary defines sociology as the systematic study of…</a:t>
            </a:r>
          </a:p>
          <a:p>
            <a:pPr marL="0" indent="0">
              <a:buNone/>
            </a:pPr>
            <a:r>
              <a:rPr lang="en-CA" sz="1600" dirty="0"/>
              <a:t>&lt;h3&gt;What are Society and Culture?&lt;/h3&gt;</a:t>
            </a:r>
          </a:p>
          <a:p>
            <a:pPr marL="0" indent="0">
              <a:buNone/>
            </a:pPr>
            <a:r>
              <a:rPr lang="en-CA" sz="1600" dirty="0"/>
              <a:t>Sociologists study all aspects and levels of society…</a:t>
            </a:r>
          </a:p>
        </p:txBody>
      </p:sp>
      <p:pic>
        <p:nvPicPr>
          <p:cNvPr id="2050" name="Picture 2" descr="A list of heading options from heading 1 to heading 6 available in a visual editor">
            <a:extLst>
              <a:ext uri="{FF2B5EF4-FFF2-40B4-BE49-F238E27FC236}">
                <a16:creationId xmlns:a16="http://schemas.microsoft.com/office/drawing/2014/main" id="{FD15A9E6-27D0-4816-903C-C39DCE87F4D5}"/>
              </a:ext>
            </a:extLst>
          </p:cNvP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5562142" y="2401376"/>
            <a:ext cx="1847056" cy="22701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9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9F26-7F25-4ADC-843E-65C4F992D499}"/>
              </a:ext>
            </a:extLst>
          </p:cNvPr>
          <p:cNvSpPr>
            <a:spLocks noGrp="1"/>
          </p:cNvSpPr>
          <p:nvPr>
            <p:ph type="title"/>
          </p:nvPr>
        </p:nvSpPr>
        <p:spPr>
          <a:xfrm>
            <a:off x="0" y="-35396"/>
            <a:ext cx="3712354" cy="2514828"/>
          </a:xfrm>
        </p:spPr>
        <p:txBody>
          <a:bodyPr/>
          <a:lstStyle/>
          <a:p>
            <a:r>
              <a:rPr lang="en-CA" dirty="0"/>
              <a:t>Links</a:t>
            </a:r>
          </a:p>
        </p:txBody>
      </p:sp>
      <p:sp>
        <p:nvSpPr>
          <p:cNvPr id="5" name="Text Placeholder 4">
            <a:extLst>
              <a:ext uri="{FF2B5EF4-FFF2-40B4-BE49-F238E27FC236}">
                <a16:creationId xmlns:a16="http://schemas.microsoft.com/office/drawing/2014/main" id="{51058E43-50C2-41AC-B901-D2E735F0528E}"/>
              </a:ext>
            </a:extLst>
          </p:cNvPr>
          <p:cNvSpPr>
            <a:spLocks noGrp="1"/>
          </p:cNvSpPr>
          <p:nvPr>
            <p:ph type="body" sz="quarter" idx="10"/>
          </p:nvPr>
        </p:nvSpPr>
        <p:spPr/>
        <p:txBody>
          <a:bodyPr>
            <a:normAutofit lnSpcReduction="10000"/>
          </a:bodyPr>
          <a:lstStyle/>
          <a:p>
            <a:pPr>
              <a:buFont typeface="Wingdings" panose="05000000000000000000" pitchFamily="2" charset="2"/>
              <a:buChar char="q"/>
            </a:pPr>
            <a:r>
              <a:rPr lang="en-US" dirty="0"/>
              <a:t> The link text makes sense out of context</a:t>
            </a:r>
          </a:p>
          <a:p>
            <a:pPr>
              <a:buFont typeface="Wingdings" panose="05000000000000000000" pitchFamily="2" charset="2"/>
              <a:buChar char="q"/>
            </a:pPr>
            <a:r>
              <a:rPr lang="en-US" dirty="0"/>
              <a:t> Links do not open in new windows or tabs (unless a text reference is provided)</a:t>
            </a:r>
          </a:p>
          <a:p>
            <a:pPr>
              <a:buFont typeface="Wingdings" panose="05000000000000000000" pitchFamily="2" charset="2"/>
              <a:buChar char="q"/>
            </a:pPr>
            <a:r>
              <a:rPr lang="en-US" dirty="0"/>
              <a:t> The web address is available for those using a print copy</a:t>
            </a:r>
            <a:endParaRPr lang="en-CA" dirty="0"/>
          </a:p>
        </p:txBody>
      </p:sp>
      <p:sp>
        <p:nvSpPr>
          <p:cNvPr id="4" name="Content Placeholder 3">
            <a:extLst>
              <a:ext uri="{FF2B5EF4-FFF2-40B4-BE49-F238E27FC236}">
                <a16:creationId xmlns:a16="http://schemas.microsoft.com/office/drawing/2014/main" id="{EBC9E9B3-3C60-4F68-9356-88B461265326}"/>
              </a:ext>
            </a:extLst>
          </p:cNvPr>
          <p:cNvSpPr>
            <a:spLocks noGrp="1"/>
          </p:cNvSpPr>
          <p:nvPr>
            <p:ph idx="1"/>
          </p:nvPr>
        </p:nvSpPr>
        <p:spPr>
          <a:xfrm>
            <a:off x="3785548" y="110137"/>
            <a:ext cx="5213056" cy="4719037"/>
          </a:xfrm>
        </p:spPr>
        <p:txBody>
          <a:bodyPr>
            <a:noAutofit/>
          </a:bodyPr>
          <a:lstStyle/>
          <a:p>
            <a:pPr>
              <a:lnSpc>
                <a:spcPct val="100000"/>
              </a:lnSpc>
              <a:spcBef>
                <a:spcPts val="0"/>
              </a:spcBef>
              <a:spcAft>
                <a:spcPts val="600"/>
              </a:spcAft>
              <a:buClr>
                <a:schemeClr val="bg1"/>
              </a:buClr>
            </a:pPr>
            <a:r>
              <a:rPr lang="en-US" sz="1600" dirty="0">
                <a:solidFill>
                  <a:srgbClr val="FF0000"/>
                </a:solidFill>
              </a:rPr>
              <a:t>Not accessible</a:t>
            </a:r>
          </a:p>
          <a:p>
            <a:pPr>
              <a:lnSpc>
                <a:spcPct val="100000"/>
              </a:lnSpc>
              <a:spcBef>
                <a:spcPts val="0"/>
              </a:spcBef>
              <a:spcAft>
                <a:spcPts val="1200"/>
              </a:spcAft>
              <a:buClr>
                <a:schemeClr val="bg1"/>
              </a:buClr>
            </a:pPr>
            <a:r>
              <a:rPr lang="en-US" sz="1600" dirty="0"/>
              <a:t>For more information on web accessibility, </a:t>
            </a:r>
            <a:r>
              <a:rPr lang="en-US" sz="1600" u="sng" dirty="0"/>
              <a:t>click </a:t>
            </a:r>
            <a:r>
              <a:rPr lang="en-US" sz="1600" u="sng" dirty="0">
                <a:hlinkClick r:id="rId3"/>
              </a:rPr>
              <a:t>here</a:t>
            </a:r>
            <a:r>
              <a:rPr lang="en-US" sz="1600" dirty="0"/>
              <a:t>. </a:t>
            </a:r>
          </a:p>
          <a:p>
            <a:pPr>
              <a:lnSpc>
                <a:spcPct val="100000"/>
              </a:lnSpc>
              <a:spcBef>
                <a:spcPts val="0"/>
              </a:spcBef>
              <a:spcAft>
                <a:spcPts val="600"/>
              </a:spcAft>
              <a:buClr>
                <a:schemeClr val="bg1"/>
              </a:buClr>
            </a:pPr>
            <a:r>
              <a:rPr lang="en-US" sz="1600" dirty="0">
                <a:solidFill>
                  <a:srgbClr val="FF0000"/>
                </a:solidFill>
              </a:rPr>
              <a:t>Not accessible</a:t>
            </a:r>
            <a:r>
              <a:rPr lang="en-US" sz="1600" dirty="0"/>
              <a:t> </a:t>
            </a:r>
          </a:p>
          <a:p>
            <a:pPr>
              <a:lnSpc>
                <a:spcPct val="100000"/>
              </a:lnSpc>
              <a:spcBef>
                <a:spcPts val="0"/>
              </a:spcBef>
              <a:spcAft>
                <a:spcPts val="1200"/>
              </a:spcAft>
              <a:buClr>
                <a:schemeClr val="bg1"/>
              </a:buClr>
            </a:pPr>
            <a:r>
              <a:rPr lang="en-US" sz="1600" dirty="0"/>
              <a:t>For more information on web accessibility, go to </a:t>
            </a:r>
            <a:r>
              <a:rPr lang="en-US" sz="1600" u="sng" dirty="0">
                <a:hlinkClick r:id="rId3"/>
              </a:rPr>
              <a:t>https://opentextbc.ca/accessibilitytoolkit/</a:t>
            </a:r>
            <a:r>
              <a:rPr lang="en-US" sz="1600" dirty="0"/>
              <a:t>. </a:t>
            </a:r>
          </a:p>
          <a:p>
            <a:pPr>
              <a:lnSpc>
                <a:spcPct val="100000"/>
              </a:lnSpc>
              <a:spcBef>
                <a:spcPts val="0"/>
              </a:spcBef>
              <a:spcAft>
                <a:spcPts val="600"/>
              </a:spcAft>
              <a:buClr>
                <a:schemeClr val="bg1"/>
              </a:buClr>
            </a:pPr>
            <a:r>
              <a:rPr lang="en-US" sz="1600" dirty="0">
                <a:solidFill>
                  <a:schemeClr val="accent6">
                    <a:lumMod val="75000"/>
                  </a:schemeClr>
                </a:solidFill>
              </a:rPr>
              <a:t>Accessible</a:t>
            </a:r>
          </a:p>
          <a:p>
            <a:pPr>
              <a:lnSpc>
                <a:spcPct val="100000"/>
              </a:lnSpc>
              <a:spcBef>
                <a:spcPts val="0"/>
              </a:spcBef>
              <a:spcAft>
                <a:spcPts val="1200"/>
              </a:spcAft>
              <a:buClr>
                <a:schemeClr val="bg1"/>
              </a:buClr>
            </a:pPr>
            <a:r>
              <a:rPr lang="en-US" sz="1600" dirty="0"/>
              <a:t>For more information on web accessibility, refer to the </a:t>
            </a:r>
            <a:r>
              <a:rPr lang="en-US" sz="1600" i="1" u="sng" dirty="0">
                <a:hlinkClick r:id="rId3"/>
              </a:rPr>
              <a:t>Accessibility Toolkit</a:t>
            </a:r>
            <a:r>
              <a:rPr lang="en-US" sz="1600" i="1" dirty="0"/>
              <a:t>.</a:t>
            </a:r>
          </a:p>
          <a:p>
            <a:pPr>
              <a:lnSpc>
                <a:spcPct val="100000"/>
              </a:lnSpc>
              <a:spcBef>
                <a:spcPts val="0"/>
              </a:spcBef>
              <a:spcAft>
                <a:spcPts val="600"/>
              </a:spcAft>
              <a:buClr>
                <a:schemeClr val="bg1"/>
              </a:buClr>
            </a:pPr>
            <a:r>
              <a:rPr lang="en-US" sz="1600" dirty="0">
                <a:solidFill>
                  <a:schemeClr val="accent6">
                    <a:lumMod val="75000"/>
                  </a:schemeClr>
                </a:solidFill>
              </a:rPr>
              <a:t>Accessible </a:t>
            </a:r>
          </a:p>
          <a:p>
            <a:pPr>
              <a:lnSpc>
                <a:spcPct val="100000"/>
              </a:lnSpc>
              <a:spcBef>
                <a:spcPts val="0"/>
              </a:spcBef>
              <a:spcAft>
                <a:spcPts val="1200"/>
              </a:spcAft>
              <a:buClr>
                <a:schemeClr val="bg1"/>
              </a:buClr>
            </a:pPr>
            <a:r>
              <a:rPr lang="en-US" sz="1600" dirty="0"/>
              <a:t>For more information on web accessibility, refer to the </a:t>
            </a:r>
            <a:r>
              <a:rPr lang="en-US" sz="1600" i="1" u="sng" dirty="0">
                <a:hlinkClick r:id="rId3"/>
              </a:rPr>
              <a:t>Accessibility Toolkit </a:t>
            </a:r>
            <a:r>
              <a:rPr lang="en-US" sz="1600" u="sng" dirty="0">
                <a:hlinkClick r:id="rId3"/>
              </a:rPr>
              <a:t>[New Tab]</a:t>
            </a:r>
            <a:r>
              <a:rPr lang="en-US" sz="1600" dirty="0"/>
              <a:t>.</a:t>
            </a:r>
          </a:p>
          <a:p>
            <a:pPr>
              <a:lnSpc>
                <a:spcPct val="100000"/>
              </a:lnSpc>
              <a:spcBef>
                <a:spcPts val="0"/>
              </a:spcBef>
              <a:spcAft>
                <a:spcPts val="600"/>
              </a:spcAft>
              <a:buClr>
                <a:schemeClr val="bg1"/>
              </a:buClr>
            </a:pPr>
            <a:r>
              <a:rPr lang="en-US" sz="1600" dirty="0">
                <a:solidFill>
                  <a:schemeClr val="accent6">
                    <a:lumMod val="75000"/>
                  </a:schemeClr>
                </a:solidFill>
              </a:rPr>
              <a:t>Accessible</a:t>
            </a:r>
          </a:p>
          <a:p>
            <a:pPr>
              <a:lnSpc>
                <a:spcPct val="100000"/>
              </a:lnSpc>
              <a:spcBef>
                <a:spcPts val="0"/>
              </a:spcBef>
              <a:spcAft>
                <a:spcPts val="1200"/>
              </a:spcAft>
              <a:buClr>
                <a:schemeClr val="bg1"/>
              </a:buClr>
            </a:pPr>
            <a:r>
              <a:rPr lang="en-US" sz="1600" dirty="0"/>
              <a:t>The </a:t>
            </a:r>
            <a:r>
              <a:rPr lang="en-US" sz="1600" u="sng" dirty="0"/>
              <a:t>BC Open Textbook Review Template [Word File]</a:t>
            </a:r>
            <a:r>
              <a:rPr lang="en-US" sz="1600" dirty="0"/>
              <a:t> provides guidelines for completing an open textbook review.</a:t>
            </a:r>
            <a:endParaRPr lang="en-CA" sz="1600" dirty="0"/>
          </a:p>
        </p:txBody>
      </p:sp>
    </p:spTree>
    <p:extLst>
      <p:ext uri="{BB962C8B-B14F-4D97-AF65-F5344CB8AC3E}">
        <p14:creationId xmlns:p14="http://schemas.microsoft.com/office/powerpoint/2010/main" val="160706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10"/>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8141</Words>
  <Application>Microsoft Office PowerPoint</Application>
  <PresentationFormat>On-screen Show (16:9)</PresentationFormat>
  <Paragraphs>527</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Helvetica Neue</vt:lpstr>
      <vt:lpstr>Wingdings</vt:lpstr>
      <vt:lpstr>Office Theme</vt:lpstr>
      <vt:lpstr>How to Create Inclusive and Accessible OER</vt:lpstr>
      <vt:lpstr>Open educational resources are…</vt:lpstr>
      <vt:lpstr>Agenda</vt:lpstr>
      <vt:lpstr>Technical Accessibility</vt:lpstr>
      <vt:lpstr>Principle 1: Perceivable</vt:lpstr>
      <vt:lpstr>Principle 2: Operable</vt:lpstr>
      <vt:lpstr>Principle 3: Understandable</vt:lpstr>
      <vt:lpstr>Organizing Content</vt:lpstr>
      <vt:lpstr>Links</vt:lpstr>
      <vt:lpstr>Data Tables</vt:lpstr>
      <vt:lpstr>Audio</vt:lpstr>
      <vt:lpstr>Video</vt:lpstr>
      <vt:lpstr>Colour and Colour Contrast</vt:lpstr>
      <vt:lpstr>Contrast Checker</vt:lpstr>
      <vt:lpstr>Images</vt:lpstr>
      <vt:lpstr>Text Descriptions</vt:lpstr>
      <vt:lpstr>Alt Text</vt:lpstr>
      <vt:lpstr>Surrounding Text or Caption</vt:lpstr>
      <vt:lpstr>Long Descriptions for Complex Images</vt:lpstr>
      <vt:lpstr>Lists</vt:lpstr>
      <vt:lpstr>Data Tables</vt:lpstr>
      <vt:lpstr>How would you describe these images?</vt:lpstr>
      <vt:lpstr>Symbols</vt:lpstr>
      <vt:lpstr>Formulas: MathJax</vt:lpstr>
      <vt:lpstr>Formulas: Images with Alt Text</vt:lpstr>
      <vt:lpstr>WAVE (Web Accessibility Evaluation Tool)</vt:lpstr>
      <vt:lpstr>Beyond Technical Accessibility</vt:lpstr>
      <vt:lpstr>Accessibility Checklists</vt:lpstr>
      <vt:lpstr>What is an average student?</vt:lpstr>
      <vt:lpstr>Medical vs. Social Model of Disability</vt:lpstr>
      <vt:lpstr>What else affects accessibility?</vt:lpstr>
      <vt:lpstr>Universal Design for Learning (UDL)</vt:lpstr>
      <vt:lpstr>Inclusive Design</vt:lpstr>
      <vt:lpstr>Inclusive Design Dimensions</vt:lpstr>
      <vt:lpstr>Adopting Accessible Practices</vt:lpstr>
      <vt:lpstr>Accessibility Toolkit</vt:lpstr>
      <vt:lpstr>Questions?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Inclusive and Accessible OER</dc:title>
  <dc:creator>Josie Gray</dc:creator>
  <cp:lastModifiedBy>Josie Gray</cp:lastModifiedBy>
  <cp:revision>61</cp:revision>
  <dcterms:created xsi:type="dcterms:W3CDTF">2019-10-08T18:39:10Z</dcterms:created>
  <dcterms:modified xsi:type="dcterms:W3CDTF">2020-03-05T16:09:54Z</dcterms:modified>
</cp:coreProperties>
</file>