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3.jpg" ContentType="image/jpg"/>
  <Override PartName="/ppt/media/image8.jpg" ContentType="image/jpg"/>
  <Override PartName="/ppt/media/image10.jpg" ContentType="image/jpg"/>
  <Override PartName="/ppt/media/image11.jpg" ContentType="image/jpg"/>
  <Override PartName="/ppt/media/image13.jpg" ContentType="image/jpg"/>
  <Override PartName="/ppt/media/image14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3" r:id="rId10"/>
    <p:sldId id="264" r:id="rId11"/>
    <p:sldId id="265" r:id="rId12"/>
    <p:sldId id="269" r:id="rId13"/>
    <p:sldId id="271" r:id="rId14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36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420700" y="2655767"/>
            <a:ext cx="7447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718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">
  <p:cSld name="Big Imag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1" descr="scene_trans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7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280"/>
              </a:lnSpc>
            </a:pPr>
            <a:r>
              <a:rPr spc="-50" dirty="0"/>
              <a:t>Prepared </a:t>
            </a:r>
            <a:r>
              <a:rPr spc="-95" dirty="0"/>
              <a:t>By </a:t>
            </a:r>
            <a:r>
              <a:rPr spc="-80" dirty="0"/>
              <a:t>:Khaled  </a:t>
            </a:r>
            <a:r>
              <a:rPr spc="-55" dirty="0"/>
              <a:t>AlKhudari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500" b="0" i="1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850"/>
              </a:lnSpc>
            </a:pPr>
            <a:r>
              <a:rPr spc="-145" dirty="0"/>
              <a:t>www.maxvlearn.com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1231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280"/>
              </a:lnSpc>
            </a:pPr>
            <a:r>
              <a:rPr spc="-50" dirty="0"/>
              <a:t>Prepared </a:t>
            </a:r>
            <a:r>
              <a:rPr spc="-95" dirty="0"/>
              <a:t>By </a:t>
            </a:r>
            <a:r>
              <a:rPr spc="-80" dirty="0"/>
              <a:t>:Khaled  </a:t>
            </a:r>
            <a:r>
              <a:rPr spc="-55" dirty="0"/>
              <a:t>AlKhudari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500" b="0" i="1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850"/>
              </a:lnSpc>
            </a:pPr>
            <a:r>
              <a:rPr spc="-145" dirty="0"/>
              <a:t>www.maxvlearn.com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19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428733" y="2009533"/>
            <a:ext cx="7334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428733" y="3380339"/>
            <a:ext cx="7334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3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922233" y="2171200"/>
            <a:ext cx="8347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24920" algn="ctr" rtl="0">
              <a:spcBef>
                <a:spcPts val="800"/>
              </a:spcBef>
              <a:spcAft>
                <a:spcPts val="0"/>
              </a:spcAft>
              <a:buSzPts val="2600"/>
              <a:buChar char="+"/>
              <a:defRPr sz="3467"/>
            </a:lvl1pPr>
            <a:lvl2pPr marL="1219170" lvl="1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2pPr>
            <a:lvl3pPr marL="1828754" lvl="2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3pPr>
            <a:lvl4pPr marL="2438339" lvl="3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4pPr>
            <a:lvl5pPr marL="3047924" lvl="4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5pPr>
            <a:lvl6pPr marL="3657509" lvl="5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6pPr>
            <a:lvl7pPr marL="4267093" lvl="6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7pPr>
            <a:lvl8pPr marL="4876678" lvl="7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8pPr>
            <a:lvl9pPr marL="5486263" lvl="8" indent="-524920" algn="ctr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Google Shape;17;p4"/>
          <p:cNvSpPr txBox="1"/>
          <p:nvPr/>
        </p:nvSpPr>
        <p:spPr>
          <a:xfrm>
            <a:off x="4791200" y="12450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“</a:t>
            </a:r>
            <a:endParaRPr sz="12800">
              <a:solidFill>
                <a:srgbClr val="2A95B7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8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399333" y="1061567"/>
            <a:ext cx="9361200" cy="10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399333" y="1916568"/>
            <a:ext cx="9361200" cy="36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+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42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399333" y="1061567"/>
            <a:ext cx="9361200" cy="10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1399333" y="1946200"/>
            <a:ext cx="4557200" cy="3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+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6235633" y="1946200"/>
            <a:ext cx="4524800" cy="3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+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8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399333" y="1061567"/>
            <a:ext cx="9361200" cy="10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442467" y="1914033"/>
            <a:ext cx="2972400" cy="3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+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4567067" y="1914033"/>
            <a:ext cx="2972400" cy="3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+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3"/>
          </p:nvPr>
        </p:nvSpPr>
        <p:spPr>
          <a:xfrm>
            <a:off x="7691668" y="1914033"/>
            <a:ext cx="2972400" cy="3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+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8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399333" y="1061567"/>
            <a:ext cx="9361200" cy="10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80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2139233" y="4960667"/>
            <a:ext cx="79136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>
                <a:solidFill>
                  <a:srgbClr val="2A95B7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4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3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99333" y="1061567"/>
            <a:ext cx="9361200" cy="1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9333" y="1916568"/>
            <a:ext cx="9361200" cy="3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273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7210">
              <a:lnSpc>
                <a:spcPct val="100000"/>
              </a:lnSpc>
            </a:pPr>
            <a:r>
              <a:rPr spc="-5" dirty="0"/>
              <a:t>Introduction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11424840" y="6444488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sz="2800" dirty="0">
                <a:solidFill>
                  <a:schemeClr val="bg1"/>
                </a:solidFill>
              </a:rPr>
              <a:t>1</a:t>
            </a:fld>
            <a:endParaRPr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08732" y="762000"/>
            <a:ext cx="6574536" cy="5017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sz="2800" dirty="0">
                <a:solidFill>
                  <a:schemeClr val="bg1"/>
                </a:solidFill>
              </a:rPr>
              <a:t>10</a:t>
            </a:fld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66366" y="914400"/>
            <a:ext cx="7859268" cy="4736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800" dirty="0">
                <a:solidFill>
                  <a:schemeClr val="bg1"/>
                </a:solidFill>
              </a:rPr>
              <a:t>11</a:t>
            </a:fld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57401" y="1219200"/>
            <a:ext cx="8048244" cy="428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1905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215447" y="838200"/>
            <a:ext cx="37611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u="heavy" spc="-5" dirty="0">
                <a:latin typeface="Trebuchet MS"/>
                <a:cs typeface="Trebuchet MS"/>
              </a:rPr>
              <a:t>Architecture for Database</a:t>
            </a:r>
            <a:r>
              <a:rPr sz="2000" b="1" u="heavy" dirty="0">
                <a:latin typeface="Trebuchet MS"/>
                <a:cs typeface="Trebuchet MS"/>
              </a:rPr>
              <a:t> 12c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2074783"/>
            <a:ext cx="587121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800" dirty="0">
                <a:solidFill>
                  <a:srgbClr val="404040"/>
                </a:solidFill>
              </a:rPr>
              <a:t>Thank</a:t>
            </a:r>
            <a:r>
              <a:rPr sz="8800" spc="-270" dirty="0">
                <a:solidFill>
                  <a:srgbClr val="404040"/>
                </a:solidFill>
              </a:rPr>
              <a:t> </a:t>
            </a:r>
            <a:r>
              <a:rPr sz="8800" spc="-340" dirty="0">
                <a:solidFill>
                  <a:srgbClr val="404040"/>
                </a:solidFill>
              </a:rPr>
              <a:t>You</a:t>
            </a:r>
            <a:endParaRPr sz="8800" dirty="0">
              <a:latin typeface="Wingdings 3"/>
              <a:cs typeface="Wingdings 3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6153911"/>
            <a:ext cx="15944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888888"/>
                </a:solidFill>
                <a:latin typeface="Trebuchet MS"/>
                <a:cs typeface="Trebuchet MS"/>
              </a:rPr>
              <a:t>Prepared By :Khaled</a:t>
            </a:r>
            <a:r>
              <a:rPr sz="900" spc="-25" dirty="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888888"/>
                </a:solidFill>
                <a:latin typeface="Trebuchet MS"/>
                <a:cs typeface="Trebuchet MS"/>
              </a:rPr>
              <a:t>AlKhudari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1797" y="6153911"/>
            <a:ext cx="1447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5FCAEE"/>
                </a:solidFill>
                <a:latin typeface="Trebuchet MS"/>
                <a:cs typeface="Trebuchet MS"/>
              </a:rPr>
              <a:t>16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6847" y="838201"/>
            <a:ext cx="6870953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16048" y="3920617"/>
            <a:ext cx="8099425" cy="1938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00AF50"/>
                </a:solidFill>
                <a:latin typeface="Trebuchet MS"/>
                <a:cs typeface="Trebuchet MS"/>
              </a:rPr>
              <a:t>Strategy and </a:t>
            </a:r>
            <a:r>
              <a:rPr sz="1800" dirty="0">
                <a:solidFill>
                  <a:srgbClr val="00AF50"/>
                </a:solidFill>
                <a:latin typeface="Trebuchet MS"/>
                <a:cs typeface="Trebuchet MS"/>
              </a:rPr>
              <a:t>analysis</a:t>
            </a:r>
            <a:r>
              <a:rPr sz="1800" dirty="0">
                <a:latin typeface="Trebuchet MS"/>
                <a:cs typeface="Trebuchet MS"/>
              </a:rPr>
              <a:t>: study </a:t>
            </a:r>
            <a:r>
              <a:rPr sz="1800" spc="-5" dirty="0">
                <a:latin typeface="Trebuchet MS"/>
                <a:cs typeface="Trebuchet MS"/>
              </a:rPr>
              <a:t>and analyze the business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requirements.</a:t>
            </a: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00AF50"/>
                </a:solidFill>
                <a:latin typeface="Trebuchet MS"/>
                <a:cs typeface="Trebuchet MS"/>
              </a:rPr>
              <a:t>Design </a:t>
            </a:r>
            <a:r>
              <a:rPr sz="1800" dirty="0">
                <a:latin typeface="Trebuchet MS"/>
                <a:cs typeface="Trebuchet MS"/>
              </a:rPr>
              <a:t>: </a:t>
            </a:r>
            <a:r>
              <a:rPr sz="1800" spc="-5" dirty="0">
                <a:latin typeface="Trebuchet MS"/>
                <a:cs typeface="Trebuchet MS"/>
              </a:rPr>
              <a:t>design the database </a:t>
            </a:r>
            <a:r>
              <a:rPr sz="1800" dirty="0">
                <a:latin typeface="Trebuchet MS"/>
                <a:cs typeface="Trebuchet MS"/>
              </a:rPr>
              <a:t>based </a:t>
            </a:r>
            <a:r>
              <a:rPr sz="1800" spc="-5" dirty="0">
                <a:latin typeface="Trebuchet MS"/>
                <a:cs typeface="Trebuchet MS"/>
              </a:rPr>
              <a:t>on point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L="299085" marR="481330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00AF50"/>
                </a:solidFill>
                <a:latin typeface="Trebuchet MS"/>
                <a:cs typeface="Trebuchet MS"/>
              </a:rPr>
              <a:t>Build </a:t>
            </a:r>
            <a:r>
              <a:rPr sz="1800" spc="-5" dirty="0">
                <a:solidFill>
                  <a:srgbClr val="00AF50"/>
                </a:solidFill>
                <a:latin typeface="Trebuchet MS"/>
                <a:cs typeface="Trebuchet MS"/>
              </a:rPr>
              <a:t>and document</a:t>
            </a:r>
            <a:r>
              <a:rPr sz="1800" spc="-5" dirty="0">
                <a:latin typeface="Trebuchet MS"/>
                <a:cs typeface="Trebuchet MS"/>
              </a:rPr>
              <a:t>: build the </a:t>
            </a:r>
            <a:r>
              <a:rPr sz="1800" spc="-10" dirty="0">
                <a:latin typeface="Trebuchet MS"/>
                <a:cs typeface="Trebuchet MS"/>
              </a:rPr>
              <a:t>prototype </a:t>
            </a:r>
            <a:r>
              <a:rPr sz="1800" spc="-5" dirty="0">
                <a:latin typeface="Trebuchet MS"/>
                <a:cs typeface="Trebuchet MS"/>
              </a:rPr>
              <a:t>system, write and execute  commands to create the tables and objects, build user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documentation.</a:t>
            </a:r>
            <a:endParaRPr sz="1800">
              <a:latin typeface="Trebuchet MS"/>
              <a:cs typeface="Trebuchet MS"/>
            </a:endParaRPr>
          </a:p>
          <a:p>
            <a:pPr marL="299085" marR="5080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solidFill>
                  <a:srgbClr val="00AF50"/>
                </a:solidFill>
                <a:latin typeface="Trebuchet MS"/>
                <a:cs typeface="Trebuchet MS"/>
              </a:rPr>
              <a:t>Transition</a:t>
            </a:r>
            <a:r>
              <a:rPr sz="1800" spc="-20" dirty="0">
                <a:latin typeface="Trebuchet MS"/>
                <a:cs typeface="Trebuchet MS"/>
              </a:rPr>
              <a:t>: </a:t>
            </a:r>
            <a:r>
              <a:rPr sz="1800" spc="-5" dirty="0">
                <a:latin typeface="Trebuchet MS"/>
                <a:cs typeface="Trebuchet MS"/>
              </a:rPr>
              <a:t>move the </a:t>
            </a:r>
            <a:r>
              <a:rPr sz="1800" dirty="0">
                <a:latin typeface="Trebuchet MS"/>
                <a:cs typeface="Trebuchet MS"/>
              </a:rPr>
              <a:t>application </a:t>
            </a:r>
            <a:r>
              <a:rPr sz="1800" spc="-5" dirty="0">
                <a:latin typeface="Trebuchet MS"/>
                <a:cs typeface="Trebuchet MS"/>
              </a:rPr>
              <a:t>to production, take acceptance form users  and make modification if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required.</a:t>
            </a: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solidFill>
                  <a:srgbClr val="00AF50"/>
                </a:solidFill>
                <a:latin typeface="Trebuchet MS"/>
                <a:cs typeface="Trebuchet MS"/>
              </a:rPr>
              <a:t>Production</a:t>
            </a:r>
            <a:r>
              <a:rPr sz="1800" spc="-15" dirty="0">
                <a:latin typeface="Trebuchet MS"/>
                <a:cs typeface="Trebuchet MS"/>
              </a:rPr>
              <a:t>: </a:t>
            </a:r>
            <a:r>
              <a:rPr sz="1800" spc="-5" dirty="0">
                <a:latin typeface="Trebuchet MS"/>
                <a:cs typeface="Trebuchet MS"/>
              </a:rPr>
              <a:t>roll </a:t>
            </a:r>
            <a:r>
              <a:rPr sz="1800" spc="-10" dirty="0">
                <a:latin typeface="Trebuchet MS"/>
                <a:cs typeface="Trebuchet MS"/>
              </a:rPr>
              <a:t>out </a:t>
            </a:r>
            <a:r>
              <a:rPr sz="1800" spc="-5" dirty="0">
                <a:latin typeface="Trebuchet MS"/>
                <a:cs typeface="Trebuchet MS"/>
              </a:rPr>
              <a:t>the </a:t>
            </a:r>
            <a:r>
              <a:rPr sz="1800" dirty="0">
                <a:latin typeface="Trebuchet MS"/>
                <a:cs typeface="Trebuchet MS"/>
              </a:rPr>
              <a:t>system </a:t>
            </a:r>
            <a:r>
              <a:rPr sz="1800" spc="-5" dirty="0">
                <a:latin typeface="Trebuchet MS"/>
                <a:cs typeface="Trebuchet MS"/>
              </a:rPr>
              <a:t>to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users.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sz="2800" dirty="0">
                <a:solidFill>
                  <a:schemeClr val="bg1"/>
                </a:solidFill>
              </a:rPr>
              <a:t>2</a:t>
            </a:fld>
            <a:endParaRPr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00" y="914400"/>
            <a:ext cx="7325359" cy="4616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AF50"/>
                </a:solidFill>
                <a:latin typeface="Trebuchet MS"/>
                <a:cs typeface="Trebuchet MS"/>
              </a:rPr>
              <a:t>What </a:t>
            </a:r>
            <a:r>
              <a:rPr sz="2000" spc="-5" dirty="0">
                <a:solidFill>
                  <a:srgbClr val="00AF50"/>
                </a:solidFill>
                <a:latin typeface="Trebuchet MS"/>
                <a:cs typeface="Trebuchet MS"/>
              </a:rPr>
              <a:t>is</a:t>
            </a:r>
            <a:r>
              <a:rPr sz="2000" spc="-11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Trebuchet MS"/>
                <a:cs typeface="Trebuchet MS"/>
              </a:rPr>
              <a:t>Data?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-20" dirty="0">
                <a:latin typeface="Trebuchet MS"/>
                <a:cs typeface="Trebuchet MS"/>
              </a:rPr>
              <a:t>Pieces </a:t>
            </a:r>
            <a:r>
              <a:rPr sz="2000" spc="-5" dirty="0">
                <a:latin typeface="Trebuchet MS"/>
                <a:cs typeface="Trebuchet MS"/>
              </a:rPr>
              <a:t>of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information.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AF50"/>
                </a:solidFill>
                <a:latin typeface="Trebuchet MS"/>
                <a:cs typeface="Trebuchet MS"/>
              </a:rPr>
              <a:t>What </a:t>
            </a:r>
            <a:r>
              <a:rPr sz="2000" spc="-5" dirty="0">
                <a:solidFill>
                  <a:srgbClr val="00AF50"/>
                </a:solidFill>
                <a:latin typeface="Trebuchet MS"/>
                <a:cs typeface="Trebuchet MS"/>
              </a:rPr>
              <a:t>is</a:t>
            </a:r>
            <a:r>
              <a:rPr sz="2000" spc="-9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Trebuchet MS"/>
                <a:cs typeface="Trebuchet MS"/>
              </a:rPr>
              <a:t>database?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rebuchet MS"/>
                <a:cs typeface="Trebuchet MS"/>
              </a:rPr>
              <a:t>It is organized </a:t>
            </a:r>
            <a:r>
              <a:rPr sz="2000" spc="-10" dirty="0">
                <a:latin typeface="Trebuchet MS"/>
                <a:cs typeface="Trebuchet MS"/>
              </a:rPr>
              <a:t>collection </a:t>
            </a:r>
            <a:r>
              <a:rPr sz="2000" spc="-5" dirty="0">
                <a:latin typeface="Trebuchet MS"/>
                <a:cs typeface="Trebuchet MS"/>
              </a:rPr>
              <a:t>of information.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AF50"/>
                </a:solidFill>
                <a:latin typeface="Trebuchet MS"/>
                <a:cs typeface="Trebuchet MS"/>
              </a:rPr>
              <a:t>What </a:t>
            </a:r>
            <a:r>
              <a:rPr sz="2000" spc="-5" dirty="0">
                <a:solidFill>
                  <a:srgbClr val="00AF50"/>
                </a:solidFill>
                <a:latin typeface="Trebuchet MS"/>
                <a:cs typeface="Trebuchet MS"/>
              </a:rPr>
              <a:t>is</a:t>
            </a:r>
            <a:r>
              <a:rPr sz="2000" spc="-11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Trebuchet MS"/>
                <a:cs typeface="Trebuchet MS"/>
              </a:rPr>
              <a:t>DBMS?</a:t>
            </a:r>
            <a:endParaRPr sz="2000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Trebuchet MS"/>
                <a:cs typeface="Trebuchet MS"/>
              </a:rPr>
              <a:t>Database management system to store and retrieve and modify data in  the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database.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 marR="72707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rebuchet MS"/>
                <a:cs typeface="Trebuchet MS"/>
              </a:rPr>
              <a:t>And because Oracle is </a:t>
            </a:r>
            <a:r>
              <a:rPr sz="2000" u="heavy" spc="-5" dirty="0">
                <a:latin typeface="Trebuchet MS"/>
                <a:cs typeface="Trebuchet MS"/>
              </a:rPr>
              <a:t>relational database</a:t>
            </a:r>
            <a:r>
              <a:rPr sz="2000" spc="-5" dirty="0">
                <a:latin typeface="Trebuchet MS"/>
                <a:cs typeface="Trebuchet MS"/>
              </a:rPr>
              <a:t>, then we have </a:t>
            </a:r>
            <a:r>
              <a:rPr sz="2000" spc="-5" dirty="0">
                <a:solidFill>
                  <a:srgbClr val="00AF50"/>
                </a:solidFill>
                <a:latin typeface="Trebuchet MS"/>
                <a:cs typeface="Trebuchet MS"/>
              </a:rPr>
              <a:t>RDBMS  </a:t>
            </a:r>
            <a:r>
              <a:rPr sz="2000" spc="-15" dirty="0">
                <a:latin typeface="Trebuchet MS"/>
                <a:cs typeface="Trebuchet MS"/>
              </a:rPr>
              <a:t>Relational </a:t>
            </a:r>
            <a:r>
              <a:rPr sz="2000" spc="-5" dirty="0">
                <a:latin typeface="Trebuchet MS"/>
                <a:cs typeface="Trebuchet MS"/>
              </a:rPr>
              <a:t>database management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system.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rebuchet MS"/>
                <a:cs typeface="Trebuchet MS"/>
              </a:rPr>
              <a:t>and also in oracle we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have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AF50"/>
                </a:solidFill>
                <a:latin typeface="Trebuchet MS"/>
                <a:cs typeface="Trebuchet MS"/>
              </a:rPr>
              <a:t>ORDBMS </a:t>
            </a:r>
            <a:r>
              <a:rPr sz="2000" spc="-10" dirty="0">
                <a:latin typeface="Trebuchet MS"/>
                <a:cs typeface="Trebuchet MS"/>
              </a:rPr>
              <a:t>("Object-Relational </a:t>
            </a:r>
            <a:r>
              <a:rPr sz="2000" spc="-5" dirty="0">
                <a:latin typeface="Trebuchet MS"/>
                <a:cs typeface="Trebuchet MS"/>
              </a:rPr>
              <a:t>Database Management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System")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sz="2800" dirty="0">
                <a:solidFill>
                  <a:schemeClr val="bg1"/>
                </a:solidFill>
              </a:rPr>
              <a:t>3</a:t>
            </a:fld>
            <a:endParaRPr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4004" y="998101"/>
            <a:ext cx="480390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AF50"/>
                </a:solidFill>
                <a:latin typeface="Trebuchet MS"/>
                <a:cs typeface="Trebuchet MS"/>
              </a:rPr>
              <a:t>What is the</a:t>
            </a:r>
            <a:r>
              <a:rPr sz="2000" spc="-5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Trebuchet MS"/>
                <a:cs typeface="Trebuchet MS"/>
              </a:rPr>
              <a:t>table?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rebuchet MS"/>
                <a:cs typeface="Trebuchet MS"/>
              </a:rPr>
              <a:t>It is the basic storage </a:t>
            </a:r>
            <a:r>
              <a:rPr sz="2000" spc="-10" dirty="0">
                <a:latin typeface="Trebuchet MS"/>
                <a:cs typeface="Trebuchet MS"/>
              </a:rPr>
              <a:t>of </a:t>
            </a:r>
            <a:r>
              <a:rPr sz="2000" spc="-5" dirty="0">
                <a:latin typeface="Trebuchet MS"/>
                <a:cs typeface="Trebuchet MS"/>
              </a:rPr>
              <a:t>an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RDBMS</a:t>
            </a:r>
          </a:p>
        </p:txBody>
      </p:sp>
      <p:sp>
        <p:nvSpPr>
          <p:cNvPr id="3" name="object 3"/>
          <p:cNvSpPr/>
          <p:nvPr/>
        </p:nvSpPr>
        <p:spPr>
          <a:xfrm>
            <a:off x="1320483" y="2057400"/>
            <a:ext cx="6198489" cy="3008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1905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95501" y="2209800"/>
            <a:ext cx="3191256" cy="990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sz="2800" dirty="0">
                <a:solidFill>
                  <a:schemeClr val="bg1"/>
                </a:solidFill>
              </a:rPr>
              <a:t>4</a:t>
            </a:fld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2351" y="815214"/>
            <a:ext cx="595719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AF50"/>
                </a:solidFill>
                <a:latin typeface="Trebuchet MS"/>
                <a:cs typeface="Trebuchet MS"/>
              </a:rPr>
              <a:t>What is Data</a:t>
            </a:r>
            <a:r>
              <a:rPr sz="2000" spc="-5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Trebuchet MS"/>
                <a:cs typeface="Trebuchet MS"/>
              </a:rPr>
              <a:t>models?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rebuchet MS"/>
                <a:cs typeface="Trebuchet MS"/>
              </a:rPr>
              <a:t>Conceptual </a:t>
            </a:r>
            <a:r>
              <a:rPr sz="2000" spc="-10" dirty="0">
                <a:latin typeface="Trebuchet MS"/>
                <a:cs typeface="Trebuchet MS"/>
              </a:rPr>
              <a:t>tools </a:t>
            </a:r>
            <a:r>
              <a:rPr sz="2000" spc="-5" dirty="0">
                <a:latin typeface="Trebuchet MS"/>
                <a:cs typeface="Trebuchet MS"/>
              </a:rPr>
              <a:t>to describe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data.</a:t>
            </a: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rebuchet MS"/>
                <a:cs typeface="Trebuchet MS"/>
              </a:rPr>
              <a:t>ERM (entity relation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model)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43600" y="897716"/>
            <a:ext cx="5126736" cy="1110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1905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92351" y="1959189"/>
            <a:ext cx="8926449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AF50"/>
                </a:solidFill>
                <a:latin typeface="Trebuchet MS"/>
                <a:cs typeface="Trebuchet MS"/>
              </a:rPr>
              <a:t>Entity</a:t>
            </a:r>
            <a:endParaRPr sz="2000" dirty="0">
              <a:latin typeface="Trebuchet MS"/>
              <a:cs typeface="Trebuchet MS"/>
            </a:endParaRPr>
          </a:p>
          <a:p>
            <a:pPr marL="12700" marR="1025525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An </a:t>
            </a:r>
            <a:r>
              <a:rPr sz="2000" spc="-5" dirty="0">
                <a:latin typeface="Trebuchet MS"/>
                <a:cs typeface="Trebuchet MS"/>
              </a:rPr>
              <a:t>entity can </a:t>
            </a:r>
            <a:r>
              <a:rPr sz="2000" dirty="0">
                <a:latin typeface="Trebuchet MS"/>
                <a:cs typeface="Trebuchet MS"/>
              </a:rPr>
              <a:t>be a </a:t>
            </a:r>
            <a:r>
              <a:rPr sz="2000" spc="-5" dirty="0">
                <a:latin typeface="Trebuchet MS"/>
                <a:cs typeface="Trebuchet MS"/>
              </a:rPr>
              <a:t>real-world object, that can be easily identifiable.  </a:t>
            </a:r>
            <a:r>
              <a:rPr sz="2000" dirty="0">
                <a:latin typeface="Trebuchet MS"/>
                <a:cs typeface="Trebuchet MS"/>
              </a:rPr>
              <a:t>For </a:t>
            </a:r>
            <a:r>
              <a:rPr sz="2000" spc="-5" dirty="0">
                <a:latin typeface="Trebuchet MS"/>
                <a:cs typeface="Trebuchet MS"/>
              </a:rPr>
              <a:t>example, in </a:t>
            </a:r>
            <a:r>
              <a:rPr sz="2000" dirty="0">
                <a:latin typeface="Trebuchet MS"/>
                <a:cs typeface="Trebuchet MS"/>
              </a:rPr>
              <a:t>a </a:t>
            </a:r>
            <a:r>
              <a:rPr sz="2000" spc="-5" dirty="0">
                <a:latin typeface="Trebuchet MS"/>
                <a:cs typeface="Trebuchet MS"/>
              </a:rPr>
              <a:t>school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database: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rebuchet MS"/>
                <a:cs typeface="Trebuchet MS"/>
              </a:rPr>
              <a:t>students, teachers, and courses </a:t>
            </a:r>
            <a:r>
              <a:rPr sz="2000" spc="-10" dirty="0">
                <a:latin typeface="Trebuchet MS"/>
                <a:cs typeface="Trebuchet MS"/>
              </a:rPr>
              <a:t>offered </a:t>
            </a:r>
            <a:r>
              <a:rPr sz="2000" spc="-5" dirty="0">
                <a:latin typeface="Trebuchet MS"/>
                <a:cs typeface="Trebuchet MS"/>
              </a:rPr>
              <a:t>can be considered as</a:t>
            </a:r>
            <a:r>
              <a:rPr sz="2000" spc="7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entities.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00AF50"/>
                </a:solidFill>
                <a:latin typeface="Trebuchet MS"/>
                <a:cs typeface="Trebuchet MS"/>
              </a:rPr>
              <a:t>Attributes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Things </a:t>
            </a:r>
            <a:r>
              <a:rPr sz="2000" spc="-5" dirty="0">
                <a:latin typeface="Trebuchet MS"/>
                <a:cs typeface="Trebuchet MS"/>
              </a:rPr>
              <a:t>that </a:t>
            </a:r>
            <a:r>
              <a:rPr sz="2000" dirty="0">
                <a:latin typeface="Trebuchet MS"/>
                <a:cs typeface="Trebuchet MS"/>
              </a:rPr>
              <a:t>describe </a:t>
            </a: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spc="-35" dirty="0">
                <a:latin typeface="Trebuchet MS"/>
                <a:cs typeface="Trebuchet MS"/>
              </a:rPr>
              <a:t>Entity. </a:t>
            </a:r>
            <a:r>
              <a:rPr sz="2000" spc="-5" dirty="0">
                <a:latin typeface="Trebuchet MS"/>
                <a:cs typeface="Trebuchet MS"/>
              </a:rPr>
              <a:t>( </a:t>
            </a:r>
            <a:r>
              <a:rPr sz="2000" dirty="0">
                <a:latin typeface="Trebuchet MS"/>
                <a:cs typeface="Trebuchet MS"/>
              </a:rPr>
              <a:t>student name, </a:t>
            </a:r>
            <a:r>
              <a:rPr sz="2000" spc="-5" dirty="0">
                <a:latin typeface="Trebuchet MS"/>
                <a:cs typeface="Trebuchet MS"/>
              </a:rPr>
              <a:t>age, </a:t>
            </a:r>
            <a:r>
              <a:rPr sz="2000" dirty="0">
                <a:latin typeface="Trebuchet MS"/>
                <a:cs typeface="Trebuchet MS"/>
              </a:rPr>
              <a:t>birthday</a:t>
            </a:r>
            <a:r>
              <a:rPr sz="2000" spc="8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…)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AF50"/>
                </a:solidFill>
                <a:latin typeface="Trebuchet MS"/>
                <a:cs typeface="Trebuchet MS"/>
              </a:rPr>
              <a:t>Relationship</a:t>
            </a:r>
            <a:endParaRPr sz="2000" dirty="0">
              <a:latin typeface="Trebuchet MS"/>
              <a:cs typeface="Trebuchet MS"/>
            </a:endParaRPr>
          </a:p>
          <a:p>
            <a:pPr marL="12700" marR="2431415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The association among </a:t>
            </a:r>
            <a:r>
              <a:rPr sz="2000" spc="-5" dirty="0">
                <a:latin typeface="Trebuchet MS"/>
                <a:cs typeface="Trebuchet MS"/>
              </a:rPr>
              <a:t>entities </a:t>
            </a:r>
            <a:r>
              <a:rPr sz="2000" dirty="0">
                <a:latin typeface="Trebuchet MS"/>
                <a:cs typeface="Trebuchet MS"/>
              </a:rPr>
              <a:t>is </a:t>
            </a:r>
            <a:r>
              <a:rPr sz="2000" spc="-5" dirty="0">
                <a:latin typeface="Trebuchet MS"/>
                <a:cs typeface="Trebuchet MS"/>
              </a:rPr>
              <a:t>called </a:t>
            </a:r>
            <a:r>
              <a:rPr sz="2000" dirty="0">
                <a:latin typeface="Trebuchet MS"/>
                <a:cs typeface="Trebuchet MS"/>
              </a:rPr>
              <a:t>a relationship.</a:t>
            </a:r>
            <a:r>
              <a:rPr lang="en-US" sz="2000" dirty="0">
                <a:latin typeface="Trebuchet MS"/>
                <a:cs typeface="Trebuchet MS"/>
              </a:rPr>
              <a:t> F</a:t>
            </a:r>
            <a:r>
              <a:rPr sz="2000" dirty="0">
                <a:latin typeface="Trebuchet MS"/>
                <a:cs typeface="Trebuchet MS"/>
              </a:rPr>
              <a:t>or </a:t>
            </a:r>
            <a:r>
              <a:rPr sz="2000" spc="-5" dirty="0">
                <a:latin typeface="Trebuchet MS"/>
                <a:cs typeface="Trebuchet MS"/>
              </a:rPr>
              <a:t>example, an employee </a:t>
            </a:r>
            <a:r>
              <a:rPr sz="2000" b="1" spc="-5" dirty="0">
                <a:latin typeface="Trebuchet MS"/>
                <a:cs typeface="Trebuchet MS"/>
              </a:rPr>
              <a:t>works_at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department,</a:t>
            </a:r>
            <a:endParaRPr sz="2000" dirty="0">
              <a:latin typeface="Trebuchet MS"/>
              <a:cs typeface="Trebuchet MS"/>
            </a:endParaRPr>
          </a:p>
          <a:p>
            <a:pPr marL="81280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a student </a:t>
            </a:r>
            <a:r>
              <a:rPr sz="2000" b="1" dirty="0">
                <a:latin typeface="Trebuchet MS"/>
                <a:cs typeface="Trebuchet MS"/>
              </a:rPr>
              <a:t>enrolls </a:t>
            </a:r>
            <a:r>
              <a:rPr sz="2000" spc="-5" dirty="0">
                <a:latin typeface="Trebuchet MS"/>
                <a:cs typeface="Trebuchet MS"/>
              </a:rPr>
              <a:t>in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course.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sz="2800" dirty="0">
                <a:solidFill>
                  <a:schemeClr val="bg1"/>
                </a:solidFill>
              </a:rPr>
              <a:t>5</a:t>
            </a:fld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4663" y="914400"/>
            <a:ext cx="7662673" cy="4651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sz="2800" dirty="0">
                <a:solidFill>
                  <a:schemeClr val="bg1"/>
                </a:solidFill>
              </a:rPr>
              <a:t>6</a:t>
            </a:fld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0" y="762000"/>
            <a:ext cx="8229600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sz="2800" dirty="0">
                <a:solidFill>
                  <a:schemeClr val="bg1"/>
                </a:solidFill>
              </a:rPr>
              <a:t>7</a:t>
            </a:fld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00200" y="990600"/>
            <a:ext cx="8991600" cy="3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sz="2800" dirty="0">
                <a:solidFill>
                  <a:schemeClr val="bg1"/>
                </a:solidFill>
              </a:rPr>
              <a:t>8</a:t>
            </a:fld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52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7537" y="899084"/>
            <a:ext cx="8025003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14" dirty="0">
                <a:solidFill>
                  <a:srgbClr val="00AF50"/>
                </a:solidFill>
                <a:latin typeface="Trebuchet MS"/>
                <a:cs typeface="Trebuchet MS"/>
              </a:rPr>
              <a:t>To </a:t>
            </a:r>
            <a:r>
              <a:rPr sz="2000" spc="-5" dirty="0">
                <a:solidFill>
                  <a:srgbClr val="00AF50"/>
                </a:solidFill>
                <a:latin typeface="Trebuchet MS"/>
                <a:cs typeface="Trebuchet MS"/>
              </a:rPr>
              <a:t>access Oracle database you need</a:t>
            </a:r>
            <a:r>
              <a:rPr sz="2000" spc="8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Trebuchet MS"/>
                <a:cs typeface="Trebuchet MS"/>
              </a:rPr>
              <a:t>SQL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AF50"/>
                </a:solidFill>
                <a:latin typeface="Trebuchet MS"/>
                <a:cs typeface="Trebuchet MS"/>
              </a:rPr>
              <a:t>SQL </a:t>
            </a:r>
            <a:r>
              <a:rPr sz="2000" spc="-5" dirty="0">
                <a:latin typeface="Trebuchet MS"/>
                <a:cs typeface="Trebuchet MS"/>
              </a:rPr>
              <a:t>is structure query </a:t>
            </a:r>
            <a:r>
              <a:rPr sz="2000" dirty="0">
                <a:latin typeface="Trebuchet MS"/>
                <a:cs typeface="Trebuchet MS"/>
              </a:rPr>
              <a:t>language </a:t>
            </a:r>
            <a:r>
              <a:rPr sz="2000" spc="-5" dirty="0">
                <a:latin typeface="Trebuchet MS"/>
                <a:cs typeface="Trebuchet MS"/>
              </a:rPr>
              <a:t>to access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database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spc="-114" dirty="0">
                <a:latin typeface="Trebuchet MS"/>
                <a:cs typeface="Trebuchet MS"/>
              </a:rPr>
              <a:t>To </a:t>
            </a:r>
            <a:r>
              <a:rPr sz="2000" dirty="0">
                <a:latin typeface="Trebuchet MS"/>
                <a:cs typeface="Trebuchet MS"/>
              </a:rPr>
              <a:t>write SQL </a:t>
            </a:r>
            <a:r>
              <a:rPr sz="2000" spc="-5" dirty="0">
                <a:latin typeface="Trebuchet MS"/>
                <a:cs typeface="Trebuchet MS"/>
              </a:rPr>
              <a:t>statements you need development environments  </a:t>
            </a:r>
            <a:r>
              <a:rPr sz="2000" spc="-5" dirty="0">
                <a:solidFill>
                  <a:srgbClr val="00AF50"/>
                </a:solidFill>
                <a:latin typeface="Trebuchet MS"/>
                <a:cs typeface="Trebuchet MS"/>
              </a:rPr>
              <a:t>SQL*PLUS</a:t>
            </a:r>
            <a:r>
              <a:rPr lang="en-US" sz="2000" spc="-5" dirty="0">
                <a:solidFill>
                  <a:srgbClr val="00AF50"/>
                </a:solidFill>
                <a:latin typeface="Trebuchet MS"/>
                <a:cs typeface="Trebuchet MS"/>
              </a:rPr>
              <a:t> or </a:t>
            </a:r>
            <a:r>
              <a:rPr sz="2000" dirty="0">
                <a:solidFill>
                  <a:srgbClr val="00AF50"/>
                </a:solidFill>
                <a:latin typeface="Trebuchet MS"/>
                <a:cs typeface="Trebuchet MS"/>
              </a:rPr>
              <a:t>Oracle </a:t>
            </a:r>
            <a:r>
              <a:rPr sz="2000" spc="-5" dirty="0">
                <a:solidFill>
                  <a:srgbClr val="00AF50"/>
                </a:solidFill>
                <a:latin typeface="Trebuchet MS"/>
                <a:cs typeface="Trebuchet MS"/>
              </a:rPr>
              <a:t>SQL developer </a:t>
            </a:r>
            <a:r>
              <a:rPr sz="2000" dirty="0">
                <a:solidFill>
                  <a:srgbClr val="00AF50"/>
                </a:solidFill>
                <a:latin typeface="Trebuchet MS"/>
                <a:cs typeface="Trebuchet MS"/>
              </a:rPr>
              <a:t>( </a:t>
            </a:r>
            <a:r>
              <a:rPr sz="2000" spc="-5" dirty="0">
                <a:solidFill>
                  <a:srgbClr val="00AF50"/>
                </a:solidFill>
                <a:latin typeface="Trebuchet MS"/>
                <a:cs typeface="Trebuchet MS"/>
              </a:rPr>
              <a:t>the</a:t>
            </a:r>
            <a:r>
              <a:rPr sz="2000" spc="-1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AF50"/>
                </a:solidFill>
                <a:latin typeface="Trebuchet MS"/>
                <a:cs typeface="Trebuchet MS"/>
              </a:rPr>
              <a:t>primary</a:t>
            </a:r>
            <a:r>
              <a:rPr sz="2000" spc="-5" dirty="0">
                <a:solidFill>
                  <a:srgbClr val="00AF50"/>
                </a:solidFill>
                <a:latin typeface="Trebuchet MS"/>
                <a:cs typeface="Trebuchet MS"/>
              </a:rPr>
              <a:t> tool	</a:t>
            </a:r>
            <a:r>
              <a:rPr sz="2000" dirty="0">
                <a:solidFill>
                  <a:srgbClr val="00AF50"/>
                </a:solidFill>
                <a:latin typeface="Trebuchet MS"/>
                <a:cs typeface="Trebuchet MS"/>
              </a:rPr>
              <a:t>)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38600" y="2667000"/>
            <a:ext cx="5934455" cy="3067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1905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60091" y="3540251"/>
            <a:ext cx="1219200" cy="950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66009" y="4673845"/>
            <a:ext cx="1040130" cy="566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Userna</a:t>
            </a:r>
            <a:r>
              <a:rPr sz="1800" spc="5" dirty="0">
                <a:latin typeface="Trebuchet MS"/>
                <a:cs typeface="Trebuchet MS"/>
              </a:rPr>
              <a:t>m</a:t>
            </a:r>
            <a:r>
              <a:rPr sz="1800" dirty="0">
                <a:latin typeface="Trebuchet MS"/>
                <a:cs typeface="Trebuchet MS"/>
              </a:rPr>
              <a:t>e  </a:t>
            </a:r>
            <a:r>
              <a:rPr sz="1800" spc="-5" dirty="0">
                <a:latin typeface="Trebuchet MS"/>
                <a:cs typeface="Trebuchet MS"/>
              </a:rPr>
              <a:t>password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14700" y="3818254"/>
            <a:ext cx="723900" cy="197485"/>
          </a:xfrm>
          <a:custGeom>
            <a:avLst/>
            <a:gdLst/>
            <a:ahLst/>
            <a:cxnLst/>
            <a:rect l="l" t="t" r="r" b="b"/>
            <a:pathLst>
              <a:path w="723900" h="197485">
                <a:moveTo>
                  <a:pt x="648065" y="30881"/>
                </a:moveTo>
                <a:lnTo>
                  <a:pt x="5461" y="184150"/>
                </a:lnTo>
                <a:lnTo>
                  <a:pt x="2159" y="185039"/>
                </a:lnTo>
                <a:lnTo>
                  <a:pt x="0" y="188468"/>
                </a:lnTo>
                <a:lnTo>
                  <a:pt x="762" y="191897"/>
                </a:lnTo>
                <a:lnTo>
                  <a:pt x="1651" y="195199"/>
                </a:lnTo>
                <a:lnTo>
                  <a:pt x="5080" y="197358"/>
                </a:lnTo>
                <a:lnTo>
                  <a:pt x="8509" y="196596"/>
                </a:lnTo>
                <a:lnTo>
                  <a:pt x="651025" y="43319"/>
                </a:lnTo>
                <a:lnTo>
                  <a:pt x="648065" y="30881"/>
                </a:lnTo>
                <a:close/>
              </a:path>
              <a:path w="723900" h="197485">
                <a:moveTo>
                  <a:pt x="714407" y="27178"/>
                </a:moveTo>
                <a:lnTo>
                  <a:pt x="663829" y="27178"/>
                </a:lnTo>
                <a:lnTo>
                  <a:pt x="667258" y="29337"/>
                </a:lnTo>
                <a:lnTo>
                  <a:pt x="668147" y="32639"/>
                </a:lnTo>
                <a:lnTo>
                  <a:pt x="668909" y="36068"/>
                </a:lnTo>
                <a:lnTo>
                  <a:pt x="666750" y="39497"/>
                </a:lnTo>
                <a:lnTo>
                  <a:pt x="663321" y="40386"/>
                </a:lnTo>
                <a:lnTo>
                  <a:pt x="651025" y="43319"/>
                </a:lnTo>
                <a:lnTo>
                  <a:pt x="658368" y="74168"/>
                </a:lnTo>
                <a:lnTo>
                  <a:pt x="714407" y="27178"/>
                </a:lnTo>
                <a:close/>
              </a:path>
              <a:path w="723900" h="197485">
                <a:moveTo>
                  <a:pt x="663829" y="27178"/>
                </a:moveTo>
                <a:lnTo>
                  <a:pt x="660400" y="27940"/>
                </a:lnTo>
                <a:lnTo>
                  <a:pt x="648065" y="30881"/>
                </a:lnTo>
                <a:lnTo>
                  <a:pt x="651025" y="43319"/>
                </a:lnTo>
                <a:lnTo>
                  <a:pt x="663321" y="40386"/>
                </a:lnTo>
                <a:lnTo>
                  <a:pt x="666750" y="39497"/>
                </a:lnTo>
                <a:lnTo>
                  <a:pt x="668909" y="36068"/>
                </a:lnTo>
                <a:lnTo>
                  <a:pt x="668147" y="32639"/>
                </a:lnTo>
                <a:lnTo>
                  <a:pt x="667258" y="29337"/>
                </a:lnTo>
                <a:lnTo>
                  <a:pt x="663829" y="27178"/>
                </a:lnTo>
                <a:close/>
              </a:path>
              <a:path w="723900" h="197485">
                <a:moveTo>
                  <a:pt x="640715" y="0"/>
                </a:moveTo>
                <a:lnTo>
                  <a:pt x="648065" y="30881"/>
                </a:lnTo>
                <a:lnTo>
                  <a:pt x="660400" y="27940"/>
                </a:lnTo>
                <a:lnTo>
                  <a:pt x="663829" y="27178"/>
                </a:lnTo>
                <a:lnTo>
                  <a:pt x="714407" y="27178"/>
                </a:lnTo>
                <a:lnTo>
                  <a:pt x="723646" y="19431"/>
                </a:lnTo>
                <a:lnTo>
                  <a:pt x="640715" y="0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sz="2800" dirty="0">
                <a:solidFill>
                  <a:schemeClr val="bg1"/>
                </a:solidFill>
              </a:rPr>
              <a:t>9</a:t>
            </a:fld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434343"/>
      </a:dk1>
      <a:lt1>
        <a:srgbClr val="FFFFFF"/>
      </a:lt1>
      <a:dk2>
        <a:srgbClr val="7B8486"/>
      </a:dk2>
      <a:lt2>
        <a:srgbClr val="E3E9EB"/>
      </a:lt2>
      <a:accent1>
        <a:srgbClr val="2A95B7"/>
      </a:accent1>
      <a:accent2>
        <a:srgbClr val="80D5CC"/>
      </a:accent2>
      <a:accent3>
        <a:srgbClr val="E9CB74"/>
      </a:accent3>
      <a:accent4>
        <a:srgbClr val="D19E9E"/>
      </a:accent4>
      <a:accent5>
        <a:srgbClr val="E47474"/>
      </a:accent5>
      <a:accent6>
        <a:srgbClr val="9DAFB4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_Seyton · SlidesCarnival</Template>
  <TotalTime>28</TotalTime>
  <Words>310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Narrow</vt:lpstr>
      <vt:lpstr>Patrick Hand SC</vt:lpstr>
      <vt:lpstr>Sniglet</vt:lpstr>
      <vt:lpstr>Times New Roman</vt:lpstr>
      <vt:lpstr>Trebuchet MS</vt:lpstr>
      <vt:lpstr>Wingdings 3</vt:lpstr>
      <vt:lpstr>Seyton template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 for Database 12c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Khaled.Alkudari</dc:creator>
  <cp:lastModifiedBy>mahmoud.taha17@feng.bu.edu.eg</cp:lastModifiedBy>
  <cp:revision>7</cp:revision>
  <dcterms:created xsi:type="dcterms:W3CDTF">2022-01-21T11:42:30Z</dcterms:created>
  <dcterms:modified xsi:type="dcterms:W3CDTF">2022-01-21T10:10:34Z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2022-01-21T00:00:00Z</vt:filetime>
  </property>
</Properties>
</file>