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5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24.jpg" ContentType="image/jpg"/>
  <Override PartName="/ppt/media/image26.jpg" ContentType="image/jpg"/>
  <Override PartName="/ppt/media/image30.jpg" ContentType="image/jpg"/>
  <Override PartName="/ppt/media/image38.jpg" ContentType="image/jpg"/>
  <Override PartName="/ppt/media/image42.jpg" ContentType="image/jpg"/>
  <Override PartName="/ppt/media/image4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1" r:id="rId6"/>
    <p:sldId id="260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73" r:id="rId29"/>
    <p:sldId id="304" r:id="rId30"/>
    <p:sldId id="274" r:id="rId31"/>
    <p:sldId id="275" r:id="rId32"/>
    <p:sldId id="305" r:id="rId33"/>
    <p:sldId id="276" r:id="rId34"/>
    <p:sldId id="306" r:id="rId35"/>
    <p:sldId id="277" r:id="rId36"/>
    <p:sldId id="278" r:id="rId37"/>
    <p:sldId id="279" r:id="rId38"/>
    <p:sldId id="280" r:id="rId3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D7134-9A3C-4A99-9011-4CB86B266734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6CA0-DE02-4169-B8B9-6FCEA232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96CA0-DE02-4169-B8B9-6FCEA23247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0700" y="2655767"/>
            <a:ext cx="744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856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bg>
      <p:bgPr>
        <a:solidFill>
          <a:srgbClr val="2A95B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20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50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34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807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8733" y="2009533"/>
            <a:ext cx="733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28733" y="3380339"/>
            <a:ext cx="73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40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922233" y="2171200"/>
            <a:ext cx="834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+"/>
              <a:defRPr sz="3467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12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48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+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1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99333" y="1946200"/>
            <a:ext cx="45572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35633" y="1946200"/>
            <a:ext cx="45248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14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424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5670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7691668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248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139233" y="4960667"/>
            <a:ext cx="79136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2A95B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36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1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2700">
              <a:lnSpc>
                <a:spcPts val="2835"/>
              </a:lnSpc>
              <a:tabLst>
                <a:tab pos="11953875" algn="l"/>
              </a:tabLst>
            </a:pPr>
            <a:r>
              <a:rPr lang="en-US"/>
              <a:t> 	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3110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247" y="2438400"/>
            <a:ext cx="773150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spc="-10" dirty="0">
                <a:latin typeface="Trebuchet MS"/>
                <a:cs typeface="Trebuchet MS"/>
              </a:rPr>
              <a:t>Displaying Data </a:t>
            </a:r>
            <a:r>
              <a:rPr sz="3600" spc="-5" dirty="0">
                <a:latin typeface="Trebuchet MS"/>
                <a:cs typeface="Trebuchet MS"/>
              </a:rPr>
              <a:t>from multiple</a:t>
            </a:r>
            <a:r>
              <a:rPr sz="3600" spc="4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tables</a:t>
            </a:r>
            <a:endParaRPr sz="3600" dirty="0">
              <a:latin typeface="Trebuchet MS"/>
              <a:cs typeface="Trebuchet MS"/>
            </a:endParaRPr>
          </a:p>
          <a:p>
            <a:pPr marL="3810" algn="ctr">
              <a:lnSpc>
                <a:spcPct val="100000"/>
              </a:lnSpc>
            </a:pPr>
            <a:r>
              <a:rPr sz="3600" spc="-10" dirty="0">
                <a:latin typeface="Trebuchet MS"/>
                <a:cs typeface="Trebuchet MS"/>
              </a:rPr>
              <a:t>using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joins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16029" y="6468882"/>
            <a:ext cx="210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t>1</a:t>
            </a:fld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10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A66008B-43C6-445A-A235-68C4C5F666B6}"/>
              </a:ext>
            </a:extLst>
          </p:cNvPr>
          <p:cNvSpPr/>
          <p:nvPr/>
        </p:nvSpPr>
        <p:spPr>
          <a:xfrm>
            <a:off x="990600" y="1295400"/>
            <a:ext cx="10210800" cy="2740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360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11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DA7C3F8-AABA-44B6-BB98-D2923B35A8D2}"/>
              </a:ext>
            </a:extLst>
          </p:cNvPr>
          <p:cNvSpPr/>
          <p:nvPr/>
        </p:nvSpPr>
        <p:spPr>
          <a:xfrm>
            <a:off x="1415796" y="990600"/>
            <a:ext cx="9360408" cy="4504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71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12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BDDE445B-3453-448C-9C5D-071C2D874C1D}"/>
              </a:ext>
            </a:extLst>
          </p:cNvPr>
          <p:cNvSpPr txBox="1"/>
          <p:nvPr/>
        </p:nvSpPr>
        <p:spPr>
          <a:xfrm>
            <a:off x="1371600" y="838200"/>
            <a:ext cx="9448800" cy="4997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SELECT</a:t>
            </a:r>
            <a:endParaRPr sz="2800" dirty="0">
              <a:latin typeface="Calibri"/>
              <a:cs typeface="Calibri"/>
            </a:endParaRPr>
          </a:p>
          <a:p>
            <a:pPr marL="12700" marR="3227070">
              <a:lnSpc>
                <a:spcPct val="107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EMPLOYEES.EMPLOYEE_ID </a:t>
            </a:r>
            <a:r>
              <a:rPr sz="2800" dirty="0">
                <a:latin typeface="Calibri"/>
                <a:cs typeface="Calibri"/>
              </a:rPr>
              <a:t>,  </a:t>
            </a:r>
            <a:r>
              <a:rPr sz="2800" spc="-15" dirty="0">
                <a:latin typeface="Calibri"/>
                <a:cs typeface="Calibri"/>
              </a:rPr>
              <a:t>EMPLOYEES.FIRST_NAME,  </a:t>
            </a:r>
            <a:r>
              <a:rPr sz="2800" spc="-20" dirty="0">
                <a:latin typeface="Calibri"/>
                <a:cs typeface="Calibri"/>
              </a:rPr>
              <a:t>EMPLOYEES.DEPARTMENT_ID,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14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TM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.DE</a:t>
            </a:r>
            <a:r>
              <a:rPr sz="2800" spc="-14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TM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NT_NAME 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lang="en-US" sz="2800" spc="-10" dirty="0">
                <a:latin typeface="Calibri"/>
                <a:cs typeface="Calibri"/>
              </a:rPr>
              <a:t> </a:t>
            </a:r>
          </a:p>
          <a:p>
            <a:pPr marL="12700" marR="3227070">
              <a:lnSpc>
                <a:spcPct val="107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EMPLOYEES,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DEPARTMENTS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EMPLOYEES.DEPARTMENT_ID=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DEPARTMENTS</a:t>
            </a:r>
            <a:r>
              <a:rPr sz="2800" spc="-20" dirty="0">
                <a:latin typeface="Calibri"/>
                <a:cs typeface="Calibri"/>
              </a:rPr>
              <a:t>.DEPARTMENT_ID</a:t>
            </a:r>
            <a:endParaRPr lang="en-US" sz="2800" spc="-20" dirty="0">
              <a:latin typeface="Calibri"/>
              <a:cs typeface="Calibri"/>
            </a:endParaRPr>
          </a:p>
          <a:p>
            <a:pPr marL="12700">
              <a:spcBef>
                <a:spcPts val="155"/>
              </a:spcBef>
            </a:pPr>
            <a:r>
              <a:rPr lang="en-US" sz="2800" spc="-10" dirty="0">
                <a:latin typeface="Calibri"/>
                <a:cs typeface="Calibri"/>
              </a:rPr>
              <a:t>ORDER </a:t>
            </a:r>
            <a:r>
              <a:rPr lang="en-US" sz="2800" spc="-25" dirty="0">
                <a:latin typeface="Calibri"/>
                <a:cs typeface="Calibri"/>
              </a:rPr>
              <a:t>BY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EMPLOYEE_ID;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52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13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749C1B3-7DF1-405A-BF1C-E445A9D6068E}"/>
              </a:ext>
            </a:extLst>
          </p:cNvPr>
          <p:cNvSpPr/>
          <p:nvPr/>
        </p:nvSpPr>
        <p:spPr>
          <a:xfrm>
            <a:off x="1714500" y="762000"/>
            <a:ext cx="8763000" cy="490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174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14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E98103F-2506-433C-8540-43EA8A06A802}"/>
              </a:ext>
            </a:extLst>
          </p:cNvPr>
          <p:cNvSpPr/>
          <p:nvPr/>
        </p:nvSpPr>
        <p:spPr>
          <a:xfrm>
            <a:off x="876300" y="1447800"/>
            <a:ext cx="104394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29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15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47BB3A8-8A2B-45CC-B5E9-30337AFA71CB}"/>
              </a:ext>
            </a:extLst>
          </p:cNvPr>
          <p:cNvSpPr/>
          <p:nvPr/>
        </p:nvSpPr>
        <p:spPr>
          <a:xfrm>
            <a:off x="1907286" y="701040"/>
            <a:ext cx="8377428" cy="5023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18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16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0F30DE4-DF44-4FC6-871E-DC28CBE70AB2}"/>
              </a:ext>
            </a:extLst>
          </p:cNvPr>
          <p:cNvSpPr/>
          <p:nvPr/>
        </p:nvSpPr>
        <p:spPr>
          <a:xfrm>
            <a:off x="1664208" y="838200"/>
            <a:ext cx="8863584" cy="497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4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17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4CB2165-9C16-400F-BBC6-FF8127D13D47}"/>
              </a:ext>
            </a:extLst>
          </p:cNvPr>
          <p:cNvSpPr/>
          <p:nvPr/>
        </p:nvSpPr>
        <p:spPr>
          <a:xfrm>
            <a:off x="952500" y="2428440"/>
            <a:ext cx="10020300" cy="2905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CF770B3-543B-4E68-93E5-856B690B6861}"/>
              </a:ext>
            </a:extLst>
          </p:cNvPr>
          <p:cNvSpPr/>
          <p:nvPr/>
        </p:nvSpPr>
        <p:spPr>
          <a:xfrm>
            <a:off x="952500" y="701040"/>
            <a:ext cx="10287000" cy="1572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77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18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8FCD3918-DDEA-423D-99BD-07886D80FC35}"/>
              </a:ext>
            </a:extLst>
          </p:cNvPr>
          <p:cNvSpPr/>
          <p:nvPr/>
        </p:nvSpPr>
        <p:spPr>
          <a:xfrm>
            <a:off x="0" y="6848854"/>
            <a:ext cx="12038330" cy="0"/>
          </a:xfrm>
          <a:custGeom>
            <a:avLst/>
            <a:gdLst/>
            <a:ahLst/>
            <a:cxnLst/>
            <a:rect l="l" t="t" r="r" b="b"/>
            <a:pathLst>
              <a:path w="12038330">
                <a:moveTo>
                  <a:pt x="0" y="0"/>
                </a:moveTo>
                <a:lnTo>
                  <a:pt x="12038076" y="0"/>
                </a:lnTo>
              </a:path>
            </a:pathLst>
          </a:custGeom>
          <a:ln w="1828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0346B4A2-9E0C-4F8B-9CDB-691A4AA26B8C}"/>
              </a:ext>
            </a:extLst>
          </p:cNvPr>
          <p:cNvSpPr txBox="1"/>
          <p:nvPr/>
        </p:nvSpPr>
        <p:spPr>
          <a:xfrm>
            <a:off x="11768708" y="6462979"/>
            <a:ext cx="34544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12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B4C3285E-BF46-4E04-9E97-391E7C3251FF}"/>
              </a:ext>
            </a:extLst>
          </p:cNvPr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367097B1-7519-4C11-A0AB-4B391F858802}"/>
              </a:ext>
            </a:extLst>
          </p:cNvPr>
          <p:cNvSpPr/>
          <p:nvPr/>
        </p:nvSpPr>
        <p:spPr>
          <a:xfrm>
            <a:off x="1812035" y="819911"/>
            <a:ext cx="2656332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35434064-70EF-47D3-8007-F6930505CE21}"/>
              </a:ext>
            </a:extLst>
          </p:cNvPr>
          <p:cNvSpPr/>
          <p:nvPr/>
        </p:nvSpPr>
        <p:spPr>
          <a:xfrm>
            <a:off x="5550408" y="975360"/>
            <a:ext cx="2813304" cy="1987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B0517658-47F3-4283-B316-60BDB52399B8}"/>
              </a:ext>
            </a:extLst>
          </p:cNvPr>
          <p:cNvSpPr/>
          <p:nvPr/>
        </p:nvSpPr>
        <p:spPr>
          <a:xfrm>
            <a:off x="4295647" y="1668272"/>
            <a:ext cx="1719580" cy="180340"/>
          </a:xfrm>
          <a:custGeom>
            <a:avLst/>
            <a:gdLst/>
            <a:ahLst/>
            <a:cxnLst/>
            <a:rect l="l" t="t" r="r" b="b"/>
            <a:pathLst>
              <a:path w="1719579" h="180339">
                <a:moveTo>
                  <a:pt x="1643052" y="148306"/>
                </a:moveTo>
                <a:lnTo>
                  <a:pt x="1640459" y="179958"/>
                </a:lnTo>
                <a:lnTo>
                  <a:pt x="1715977" y="149605"/>
                </a:lnTo>
                <a:lnTo>
                  <a:pt x="1659127" y="149605"/>
                </a:lnTo>
                <a:lnTo>
                  <a:pt x="1643052" y="148306"/>
                </a:lnTo>
                <a:close/>
              </a:path>
              <a:path w="1719579" h="180339">
                <a:moveTo>
                  <a:pt x="1644093" y="135608"/>
                </a:moveTo>
                <a:lnTo>
                  <a:pt x="1643052" y="148306"/>
                </a:lnTo>
                <a:lnTo>
                  <a:pt x="1659127" y="149605"/>
                </a:lnTo>
                <a:lnTo>
                  <a:pt x="1662302" y="147065"/>
                </a:lnTo>
                <a:lnTo>
                  <a:pt x="1662811" y="140080"/>
                </a:lnTo>
                <a:lnTo>
                  <a:pt x="1660271" y="137032"/>
                </a:lnTo>
                <a:lnTo>
                  <a:pt x="1656714" y="136651"/>
                </a:lnTo>
                <a:lnTo>
                  <a:pt x="1644093" y="135608"/>
                </a:lnTo>
                <a:close/>
              </a:path>
              <a:path w="1719579" h="180339">
                <a:moveTo>
                  <a:pt x="1646681" y="104012"/>
                </a:moveTo>
                <a:lnTo>
                  <a:pt x="1644093" y="135608"/>
                </a:lnTo>
                <a:lnTo>
                  <a:pt x="1656714" y="136651"/>
                </a:lnTo>
                <a:lnTo>
                  <a:pt x="1660271" y="137032"/>
                </a:lnTo>
                <a:lnTo>
                  <a:pt x="1662811" y="140080"/>
                </a:lnTo>
                <a:lnTo>
                  <a:pt x="1662302" y="147065"/>
                </a:lnTo>
                <a:lnTo>
                  <a:pt x="1659127" y="149605"/>
                </a:lnTo>
                <a:lnTo>
                  <a:pt x="1715977" y="149605"/>
                </a:lnTo>
                <a:lnTo>
                  <a:pt x="1719452" y="148208"/>
                </a:lnTo>
                <a:lnTo>
                  <a:pt x="1646681" y="104012"/>
                </a:lnTo>
                <a:close/>
              </a:path>
              <a:path w="1719579" h="180339">
                <a:moveTo>
                  <a:pt x="3682" y="0"/>
                </a:moveTo>
                <a:lnTo>
                  <a:pt x="507" y="2539"/>
                </a:lnTo>
                <a:lnTo>
                  <a:pt x="0" y="9525"/>
                </a:lnTo>
                <a:lnTo>
                  <a:pt x="2539" y="12700"/>
                </a:lnTo>
                <a:lnTo>
                  <a:pt x="6096" y="12953"/>
                </a:lnTo>
                <a:lnTo>
                  <a:pt x="1643052" y="148306"/>
                </a:lnTo>
                <a:lnTo>
                  <a:pt x="1644093" y="135608"/>
                </a:lnTo>
                <a:lnTo>
                  <a:pt x="3682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6E85CAD8-941E-4A36-95EF-917DEBB47101}"/>
              </a:ext>
            </a:extLst>
          </p:cNvPr>
          <p:cNvSpPr/>
          <p:nvPr/>
        </p:nvSpPr>
        <p:spPr>
          <a:xfrm>
            <a:off x="4461764" y="2032507"/>
            <a:ext cx="1552575" cy="175895"/>
          </a:xfrm>
          <a:custGeom>
            <a:avLst/>
            <a:gdLst/>
            <a:ahLst/>
            <a:cxnLst/>
            <a:rect l="l" t="t" r="r" b="b"/>
            <a:pathLst>
              <a:path w="1552575" h="175894">
                <a:moveTo>
                  <a:pt x="1475620" y="143777"/>
                </a:moveTo>
                <a:lnTo>
                  <a:pt x="1472819" y="175387"/>
                </a:lnTo>
                <a:lnTo>
                  <a:pt x="1549489" y="145161"/>
                </a:lnTo>
                <a:lnTo>
                  <a:pt x="1491741" y="145161"/>
                </a:lnTo>
                <a:lnTo>
                  <a:pt x="1488313" y="144906"/>
                </a:lnTo>
                <a:lnTo>
                  <a:pt x="1475620" y="143777"/>
                </a:lnTo>
                <a:close/>
              </a:path>
              <a:path w="1552575" h="175894">
                <a:moveTo>
                  <a:pt x="1476745" y="131086"/>
                </a:moveTo>
                <a:lnTo>
                  <a:pt x="1475620" y="143777"/>
                </a:lnTo>
                <a:lnTo>
                  <a:pt x="1488313" y="144906"/>
                </a:lnTo>
                <a:lnTo>
                  <a:pt x="1491741" y="145161"/>
                </a:lnTo>
                <a:lnTo>
                  <a:pt x="1494789" y="142620"/>
                </a:lnTo>
                <a:lnTo>
                  <a:pt x="1495171" y="139064"/>
                </a:lnTo>
                <a:lnTo>
                  <a:pt x="1495425" y="135636"/>
                </a:lnTo>
                <a:lnTo>
                  <a:pt x="1492885" y="132587"/>
                </a:lnTo>
                <a:lnTo>
                  <a:pt x="1489328" y="132206"/>
                </a:lnTo>
                <a:lnTo>
                  <a:pt x="1476745" y="131086"/>
                </a:lnTo>
                <a:close/>
              </a:path>
              <a:path w="1552575" h="175894">
                <a:moveTo>
                  <a:pt x="1479550" y="99440"/>
                </a:moveTo>
                <a:lnTo>
                  <a:pt x="1476745" y="131086"/>
                </a:lnTo>
                <a:lnTo>
                  <a:pt x="1489328" y="132206"/>
                </a:lnTo>
                <a:lnTo>
                  <a:pt x="1492885" y="132587"/>
                </a:lnTo>
                <a:lnTo>
                  <a:pt x="1495425" y="135636"/>
                </a:lnTo>
                <a:lnTo>
                  <a:pt x="1495171" y="139064"/>
                </a:lnTo>
                <a:lnTo>
                  <a:pt x="1494789" y="142620"/>
                </a:lnTo>
                <a:lnTo>
                  <a:pt x="1491741" y="145161"/>
                </a:lnTo>
                <a:lnTo>
                  <a:pt x="1549489" y="145161"/>
                </a:lnTo>
                <a:lnTo>
                  <a:pt x="1552066" y="144144"/>
                </a:lnTo>
                <a:lnTo>
                  <a:pt x="1479550" y="99440"/>
                </a:lnTo>
                <a:close/>
              </a:path>
              <a:path w="1552575" h="175894">
                <a:moveTo>
                  <a:pt x="3683" y="0"/>
                </a:moveTo>
                <a:lnTo>
                  <a:pt x="635" y="2539"/>
                </a:lnTo>
                <a:lnTo>
                  <a:pt x="253" y="6095"/>
                </a:lnTo>
                <a:lnTo>
                  <a:pt x="0" y="9525"/>
                </a:lnTo>
                <a:lnTo>
                  <a:pt x="2539" y="12572"/>
                </a:lnTo>
                <a:lnTo>
                  <a:pt x="6096" y="12953"/>
                </a:lnTo>
                <a:lnTo>
                  <a:pt x="1475620" y="143777"/>
                </a:lnTo>
                <a:lnTo>
                  <a:pt x="1476745" y="131086"/>
                </a:lnTo>
                <a:lnTo>
                  <a:pt x="7112" y="253"/>
                </a:lnTo>
                <a:lnTo>
                  <a:pt x="3683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571A9576-01AA-4F4C-A601-7BD52AD27521}"/>
              </a:ext>
            </a:extLst>
          </p:cNvPr>
          <p:cNvSpPr/>
          <p:nvPr/>
        </p:nvSpPr>
        <p:spPr>
          <a:xfrm>
            <a:off x="4461890" y="2389251"/>
            <a:ext cx="1551940" cy="93980"/>
          </a:xfrm>
          <a:custGeom>
            <a:avLst/>
            <a:gdLst/>
            <a:ahLst/>
            <a:cxnLst/>
            <a:rect l="l" t="t" r="r" b="b"/>
            <a:pathLst>
              <a:path w="1551939" h="93980">
                <a:moveTo>
                  <a:pt x="1477010" y="17399"/>
                </a:moveTo>
                <a:lnTo>
                  <a:pt x="1475951" y="49113"/>
                </a:lnTo>
                <a:lnTo>
                  <a:pt x="1492250" y="49657"/>
                </a:lnTo>
                <a:lnTo>
                  <a:pt x="1494917" y="52577"/>
                </a:lnTo>
                <a:lnTo>
                  <a:pt x="1494663" y="59562"/>
                </a:lnTo>
                <a:lnTo>
                  <a:pt x="1491742" y="62357"/>
                </a:lnTo>
                <a:lnTo>
                  <a:pt x="1475508" y="62357"/>
                </a:lnTo>
                <a:lnTo>
                  <a:pt x="1474470" y="93472"/>
                </a:lnTo>
                <a:lnTo>
                  <a:pt x="1542499" y="62357"/>
                </a:lnTo>
                <a:lnTo>
                  <a:pt x="1491742" y="62357"/>
                </a:lnTo>
                <a:lnTo>
                  <a:pt x="1475526" y="61816"/>
                </a:lnTo>
                <a:lnTo>
                  <a:pt x="1543681" y="61816"/>
                </a:lnTo>
                <a:lnTo>
                  <a:pt x="1551939" y="58038"/>
                </a:lnTo>
                <a:lnTo>
                  <a:pt x="1477010" y="17399"/>
                </a:lnTo>
                <a:close/>
              </a:path>
              <a:path w="1551939" h="93980">
                <a:moveTo>
                  <a:pt x="1475951" y="49113"/>
                </a:moveTo>
                <a:lnTo>
                  <a:pt x="1475526" y="61816"/>
                </a:lnTo>
                <a:lnTo>
                  <a:pt x="1491742" y="62357"/>
                </a:lnTo>
                <a:lnTo>
                  <a:pt x="1494663" y="59562"/>
                </a:lnTo>
                <a:lnTo>
                  <a:pt x="1494917" y="52577"/>
                </a:lnTo>
                <a:lnTo>
                  <a:pt x="1492250" y="49657"/>
                </a:lnTo>
                <a:lnTo>
                  <a:pt x="1475951" y="49113"/>
                </a:lnTo>
                <a:close/>
              </a:path>
              <a:path w="1551939" h="93980">
                <a:moveTo>
                  <a:pt x="3175" y="0"/>
                </a:moveTo>
                <a:lnTo>
                  <a:pt x="254" y="2794"/>
                </a:lnTo>
                <a:lnTo>
                  <a:pt x="0" y="9778"/>
                </a:lnTo>
                <a:lnTo>
                  <a:pt x="2794" y="12700"/>
                </a:lnTo>
                <a:lnTo>
                  <a:pt x="1475526" y="61816"/>
                </a:lnTo>
                <a:lnTo>
                  <a:pt x="1475951" y="49113"/>
                </a:lnTo>
                <a:lnTo>
                  <a:pt x="3175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CC9AB839-3D5D-4A9C-8004-265486B38DB3}"/>
              </a:ext>
            </a:extLst>
          </p:cNvPr>
          <p:cNvSpPr/>
          <p:nvPr/>
        </p:nvSpPr>
        <p:spPr>
          <a:xfrm>
            <a:off x="4461509" y="2512441"/>
            <a:ext cx="1552575" cy="289560"/>
          </a:xfrm>
          <a:custGeom>
            <a:avLst/>
            <a:gdLst/>
            <a:ahLst/>
            <a:cxnLst/>
            <a:rect l="l" t="t" r="r" b="b"/>
            <a:pathLst>
              <a:path w="1552575" h="289560">
                <a:moveTo>
                  <a:pt x="1476096" y="31309"/>
                </a:moveTo>
                <a:lnTo>
                  <a:pt x="5841" y="276351"/>
                </a:lnTo>
                <a:lnTo>
                  <a:pt x="2412" y="276860"/>
                </a:lnTo>
                <a:lnTo>
                  <a:pt x="0" y="280162"/>
                </a:lnTo>
                <a:lnTo>
                  <a:pt x="635" y="283591"/>
                </a:lnTo>
                <a:lnTo>
                  <a:pt x="1142" y="287147"/>
                </a:lnTo>
                <a:lnTo>
                  <a:pt x="4444" y="289433"/>
                </a:lnTo>
                <a:lnTo>
                  <a:pt x="7874" y="288798"/>
                </a:lnTo>
                <a:lnTo>
                  <a:pt x="1478176" y="43873"/>
                </a:lnTo>
                <a:lnTo>
                  <a:pt x="1476096" y="31309"/>
                </a:lnTo>
                <a:close/>
              </a:path>
              <a:path w="1552575" h="289560">
                <a:moveTo>
                  <a:pt x="1547432" y="28575"/>
                </a:moveTo>
                <a:lnTo>
                  <a:pt x="1492123" y="28575"/>
                </a:lnTo>
                <a:lnTo>
                  <a:pt x="1495425" y="30987"/>
                </a:lnTo>
                <a:lnTo>
                  <a:pt x="1495932" y="34417"/>
                </a:lnTo>
                <a:lnTo>
                  <a:pt x="1496567" y="37846"/>
                </a:lnTo>
                <a:lnTo>
                  <a:pt x="1494154" y="41148"/>
                </a:lnTo>
                <a:lnTo>
                  <a:pt x="1490726" y="41783"/>
                </a:lnTo>
                <a:lnTo>
                  <a:pt x="1478176" y="43873"/>
                </a:lnTo>
                <a:lnTo>
                  <a:pt x="1483360" y="75184"/>
                </a:lnTo>
                <a:lnTo>
                  <a:pt x="1547432" y="28575"/>
                </a:lnTo>
                <a:close/>
              </a:path>
              <a:path w="1552575" h="289560">
                <a:moveTo>
                  <a:pt x="1492123" y="28575"/>
                </a:moveTo>
                <a:lnTo>
                  <a:pt x="1488693" y="29210"/>
                </a:lnTo>
                <a:lnTo>
                  <a:pt x="1476096" y="31309"/>
                </a:lnTo>
                <a:lnTo>
                  <a:pt x="1478176" y="43873"/>
                </a:lnTo>
                <a:lnTo>
                  <a:pt x="1490726" y="41783"/>
                </a:lnTo>
                <a:lnTo>
                  <a:pt x="1494154" y="41148"/>
                </a:lnTo>
                <a:lnTo>
                  <a:pt x="1496567" y="37846"/>
                </a:lnTo>
                <a:lnTo>
                  <a:pt x="1495932" y="34417"/>
                </a:lnTo>
                <a:lnTo>
                  <a:pt x="1495425" y="30987"/>
                </a:lnTo>
                <a:lnTo>
                  <a:pt x="1492123" y="28575"/>
                </a:lnTo>
                <a:close/>
              </a:path>
              <a:path w="1552575" h="289560">
                <a:moveTo>
                  <a:pt x="1470914" y="0"/>
                </a:moveTo>
                <a:lnTo>
                  <a:pt x="1476096" y="31309"/>
                </a:lnTo>
                <a:lnTo>
                  <a:pt x="1488693" y="29210"/>
                </a:lnTo>
                <a:lnTo>
                  <a:pt x="1492123" y="28575"/>
                </a:lnTo>
                <a:lnTo>
                  <a:pt x="1547432" y="28575"/>
                </a:lnTo>
                <a:lnTo>
                  <a:pt x="1552320" y="25019"/>
                </a:lnTo>
                <a:lnTo>
                  <a:pt x="1470914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C6EC4EE-0A8B-4AE0-AF6E-812448EB626C}"/>
              </a:ext>
            </a:extLst>
          </p:cNvPr>
          <p:cNvSpPr txBox="1"/>
          <p:nvPr/>
        </p:nvSpPr>
        <p:spPr>
          <a:xfrm>
            <a:off x="1353883" y="3562350"/>
            <a:ext cx="931411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rebuchet MS"/>
                <a:cs typeface="Trebuchet MS"/>
              </a:rPr>
              <a:t>Emp </a:t>
            </a:r>
            <a:r>
              <a:rPr sz="2400" spc="-5" dirty="0">
                <a:latin typeface="Trebuchet MS"/>
                <a:cs typeface="Trebuchet MS"/>
              </a:rPr>
              <a:t>ID </a:t>
            </a:r>
            <a:r>
              <a:rPr sz="2400" dirty="0">
                <a:latin typeface="Trebuchet MS"/>
                <a:cs typeface="Trebuchet MS"/>
              </a:rPr>
              <a:t>5 </a:t>
            </a:r>
            <a:r>
              <a:rPr sz="2400" spc="-5" dirty="0">
                <a:latin typeface="Trebuchet MS"/>
                <a:cs typeface="Trebuchet MS"/>
              </a:rPr>
              <a:t>has no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department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So </a:t>
            </a:r>
            <a:r>
              <a:rPr sz="2400" spc="-5" dirty="0">
                <a:latin typeface="Trebuchet MS"/>
                <a:cs typeface="Trebuchet MS"/>
              </a:rPr>
              <a:t>if </a:t>
            </a:r>
            <a:r>
              <a:rPr sz="2400" spc="-10" dirty="0">
                <a:latin typeface="Trebuchet MS"/>
                <a:cs typeface="Trebuchet MS"/>
              </a:rPr>
              <a:t>you </a:t>
            </a:r>
            <a:r>
              <a:rPr sz="2400" spc="-5" dirty="0">
                <a:latin typeface="Trebuchet MS"/>
                <a:cs typeface="Trebuchet MS"/>
              </a:rPr>
              <a:t>used natural join emp.dept_id=dept.dept_id, then he will not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appear</a:t>
            </a:r>
            <a:endParaRPr sz="2400" dirty="0">
              <a:latin typeface="Trebuchet MS"/>
              <a:cs typeface="Trebuchet MS"/>
            </a:endParaRPr>
          </a:p>
          <a:p>
            <a:pPr marL="299085" marR="18351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rebuchet MS"/>
                <a:cs typeface="Trebuchet MS"/>
              </a:rPr>
              <a:t>So </a:t>
            </a:r>
            <a:r>
              <a:rPr sz="2400" spc="-5" dirty="0">
                <a:latin typeface="Trebuchet MS"/>
                <a:cs typeface="Trebuchet MS"/>
              </a:rPr>
              <a:t>we have to use outer join (+), always </a:t>
            </a:r>
            <a:r>
              <a:rPr sz="2400" dirty="0">
                <a:latin typeface="Trebuchet MS"/>
                <a:cs typeface="Trebuchet MS"/>
              </a:rPr>
              <a:t>place </a:t>
            </a:r>
            <a:r>
              <a:rPr sz="2400" spc="-5" dirty="0">
                <a:latin typeface="Trebuchet MS"/>
                <a:cs typeface="Trebuchet MS"/>
              </a:rPr>
              <a:t>it </a:t>
            </a:r>
            <a:r>
              <a:rPr sz="2400" spc="-1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side </a:t>
            </a:r>
            <a:r>
              <a:rPr sz="2400" spc="-5" dirty="0">
                <a:latin typeface="Trebuchet MS"/>
                <a:cs typeface="Trebuchet MS"/>
              </a:rPr>
              <a:t>that have the  missing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data</a:t>
            </a:r>
            <a:r>
              <a:rPr lang="en-US"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where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emp.dept_id=dept.dept_id(+)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FA8019-2F87-47E9-9808-CC7563F6D2C8}"/>
              </a:ext>
            </a:extLst>
          </p:cNvPr>
          <p:cNvSpPr txBox="1">
            <a:spLocks/>
          </p:cNvSpPr>
          <p:nvPr/>
        </p:nvSpPr>
        <p:spPr>
          <a:xfrm>
            <a:off x="4724400" y="-30832"/>
            <a:ext cx="3066447" cy="6155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12700"/>
            <a:r>
              <a:rPr lang="en-US" sz="4000" dirty="0">
                <a:solidFill>
                  <a:srgbClr val="000000"/>
                </a:solidFill>
              </a:rPr>
              <a:t>Outer</a:t>
            </a:r>
            <a:r>
              <a:rPr lang="en-US" sz="4000" spc="-114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rgbClr val="000000"/>
                </a:solidFill>
              </a:rPr>
              <a:t>Join</a:t>
            </a:r>
            <a:endParaRPr lang="en-US" sz="4000" dirty="0"/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DF4CAC65-E239-43EF-8070-5582C1C7013B}"/>
              </a:ext>
            </a:extLst>
          </p:cNvPr>
          <p:cNvSpPr txBox="1"/>
          <p:nvPr/>
        </p:nvSpPr>
        <p:spPr>
          <a:xfrm>
            <a:off x="2362200" y="276945"/>
            <a:ext cx="109601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Main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table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316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19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23">
            <a:extLst>
              <a:ext uri="{FF2B5EF4-FFF2-40B4-BE49-F238E27FC236}">
                <a16:creationId xmlns:a16="http://schemas.microsoft.com/office/drawing/2014/main" id="{B1EA0981-7042-45D8-AAF8-FADC7793880A}"/>
              </a:ext>
            </a:extLst>
          </p:cNvPr>
          <p:cNvSpPr txBox="1"/>
          <p:nvPr/>
        </p:nvSpPr>
        <p:spPr>
          <a:xfrm>
            <a:off x="1409700" y="1143000"/>
            <a:ext cx="9372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If </a:t>
            </a:r>
            <a:r>
              <a:rPr sz="2400" dirty="0">
                <a:latin typeface="Trebuchet MS"/>
                <a:cs typeface="Trebuchet MS"/>
              </a:rPr>
              <a:t>a FK </a:t>
            </a:r>
            <a:r>
              <a:rPr sz="2400" spc="-5" dirty="0">
                <a:latin typeface="Trebuchet MS"/>
                <a:cs typeface="Trebuchet MS"/>
              </a:rPr>
              <a:t>in table1 has null </a:t>
            </a:r>
            <a:r>
              <a:rPr sz="2400" spc="-10" dirty="0">
                <a:latin typeface="Trebuchet MS"/>
                <a:cs typeface="Trebuchet MS"/>
              </a:rPr>
              <a:t>values </a:t>
            </a:r>
            <a:r>
              <a:rPr sz="2400" spc="-5" dirty="0">
                <a:latin typeface="Trebuchet MS"/>
                <a:cs typeface="Trebuchet MS"/>
              </a:rPr>
              <a:t>and it is the main table that you want to  display the data from, then the outer join should </a:t>
            </a:r>
            <a:r>
              <a:rPr sz="2400" dirty="0">
                <a:latin typeface="Trebuchet MS"/>
                <a:cs typeface="Trebuchet MS"/>
              </a:rPr>
              <a:t>be table2 side </a:t>
            </a:r>
            <a:r>
              <a:rPr sz="2400" spc="-5" dirty="0">
                <a:latin typeface="Trebuchet MS"/>
                <a:cs typeface="Trebuchet MS"/>
              </a:rPr>
              <a:t>which has  the reference from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table1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929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9874" y="838200"/>
            <a:ext cx="8112252" cy="5091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16029" y="6468882"/>
            <a:ext cx="210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t>2</a:t>
            </a:fld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20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BEE85E5-278B-4501-905C-02512BA9E493}"/>
              </a:ext>
            </a:extLst>
          </p:cNvPr>
          <p:cNvSpPr/>
          <p:nvPr/>
        </p:nvSpPr>
        <p:spPr>
          <a:xfrm>
            <a:off x="1880616" y="762000"/>
            <a:ext cx="8430768" cy="5140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54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21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AA90D52-3908-43DC-AF58-E86CB8F9A0A6}"/>
              </a:ext>
            </a:extLst>
          </p:cNvPr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4D395EC2-66AA-4A50-A8E0-63D4C67A539D}"/>
              </a:ext>
            </a:extLst>
          </p:cNvPr>
          <p:cNvSpPr/>
          <p:nvPr/>
        </p:nvSpPr>
        <p:spPr>
          <a:xfrm>
            <a:off x="1812035" y="819911"/>
            <a:ext cx="2656332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0B1A1C9A-1AAA-4ACE-ABA0-7FC6EF00338A}"/>
              </a:ext>
            </a:extLst>
          </p:cNvPr>
          <p:cNvSpPr/>
          <p:nvPr/>
        </p:nvSpPr>
        <p:spPr>
          <a:xfrm>
            <a:off x="5550408" y="975360"/>
            <a:ext cx="2813304" cy="1987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11183D5A-5BE1-4231-B345-B5D4DBDD8A7F}"/>
              </a:ext>
            </a:extLst>
          </p:cNvPr>
          <p:cNvSpPr/>
          <p:nvPr/>
        </p:nvSpPr>
        <p:spPr>
          <a:xfrm>
            <a:off x="4295647" y="1668272"/>
            <a:ext cx="1719580" cy="180340"/>
          </a:xfrm>
          <a:custGeom>
            <a:avLst/>
            <a:gdLst/>
            <a:ahLst/>
            <a:cxnLst/>
            <a:rect l="l" t="t" r="r" b="b"/>
            <a:pathLst>
              <a:path w="1719579" h="180339">
                <a:moveTo>
                  <a:pt x="1643052" y="148306"/>
                </a:moveTo>
                <a:lnTo>
                  <a:pt x="1640459" y="179958"/>
                </a:lnTo>
                <a:lnTo>
                  <a:pt x="1715977" y="149605"/>
                </a:lnTo>
                <a:lnTo>
                  <a:pt x="1659127" y="149605"/>
                </a:lnTo>
                <a:lnTo>
                  <a:pt x="1643052" y="148306"/>
                </a:lnTo>
                <a:close/>
              </a:path>
              <a:path w="1719579" h="180339">
                <a:moveTo>
                  <a:pt x="1644093" y="135608"/>
                </a:moveTo>
                <a:lnTo>
                  <a:pt x="1643052" y="148306"/>
                </a:lnTo>
                <a:lnTo>
                  <a:pt x="1659127" y="149605"/>
                </a:lnTo>
                <a:lnTo>
                  <a:pt x="1662302" y="147065"/>
                </a:lnTo>
                <a:lnTo>
                  <a:pt x="1662811" y="140080"/>
                </a:lnTo>
                <a:lnTo>
                  <a:pt x="1660271" y="137032"/>
                </a:lnTo>
                <a:lnTo>
                  <a:pt x="1656714" y="136651"/>
                </a:lnTo>
                <a:lnTo>
                  <a:pt x="1644093" y="135608"/>
                </a:lnTo>
                <a:close/>
              </a:path>
              <a:path w="1719579" h="180339">
                <a:moveTo>
                  <a:pt x="1646681" y="104012"/>
                </a:moveTo>
                <a:lnTo>
                  <a:pt x="1644093" y="135608"/>
                </a:lnTo>
                <a:lnTo>
                  <a:pt x="1656714" y="136651"/>
                </a:lnTo>
                <a:lnTo>
                  <a:pt x="1660271" y="137032"/>
                </a:lnTo>
                <a:lnTo>
                  <a:pt x="1662811" y="140080"/>
                </a:lnTo>
                <a:lnTo>
                  <a:pt x="1662302" y="147065"/>
                </a:lnTo>
                <a:lnTo>
                  <a:pt x="1659127" y="149605"/>
                </a:lnTo>
                <a:lnTo>
                  <a:pt x="1715977" y="149605"/>
                </a:lnTo>
                <a:lnTo>
                  <a:pt x="1719452" y="148208"/>
                </a:lnTo>
                <a:lnTo>
                  <a:pt x="1646681" y="104012"/>
                </a:lnTo>
                <a:close/>
              </a:path>
              <a:path w="1719579" h="180339">
                <a:moveTo>
                  <a:pt x="3682" y="0"/>
                </a:moveTo>
                <a:lnTo>
                  <a:pt x="507" y="2539"/>
                </a:lnTo>
                <a:lnTo>
                  <a:pt x="0" y="9525"/>
                </a:lnTo>
                <a:lnTo>
                  <a:pt x="2539" y="12700"/>
                </a:lnTo>
                <a:lnTo>
                  <a:pt x="6096" y="12953"/>
                </a:lnTo>
                <a:lnTo>
                  <a:pt x="1643052" y="148306"/>
                </a:lnTo>
                <a:lnTo>
                  <a:pt x="1644093" y="135608"/>
                </a:lnTo>
                <a:lnTo>
                  <a:pt x="3682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F56832A2-2DC2-465E-8464-BF589619CECF}"/>
              </a:ext>
            </a:extLst>
          </p:cNvPr>
          <p:cNvSpPr/>
          <p:nvPr/>
        </p:nvSpPr>
        <p:spPr>
          <a:xfrm>
            <a:off x="4461764" y="2032507"/>
            <a:ext cx="1552575" cy="175895"/>
          </a:xfrm>
          <a:custGeom>
            <a:avLst/>
            <a:gdLst/>
            <a:ahLst/>
            <a:cxnLst/>
            <a:rect l="l" t="t" r="r" b="b"/>
            <a:pathLst>
              <a:path w="1552575" h="175894">
                <a:moveTo>
                  <a:pt x="1475620" y="143777"/>
                </a:moveTo>
                <a:lnTo>
                  <a:pt x="1472819" y="175387"/>
                </a:lnTo>
                <a:lnTo>
                  <a:pt x="1549489" y="145161"/>
                </a:lnTo>
                <a:lnTo>
                  <a:pt x="1491741" y="145161"/>
                </a:lnTo>
                <a:lnTo>
                  <a:pt x="1488313" y="144906"/>
                </a:lnTo>
                <a:lnTo>
                  <a:pt x="1475620" y="143777"/>
                </a:lnTo>
                <a:close/>
              </a:path>
              <a:path w="1552575" h="175894">
                <a:moveTo>
                  <a:pt x="1476745" y="131086"/>
                </a:moveTo>
                <a:lnTo>
                  <a:pt x="1475620" y="143777"/>
                </a:lnTo>
                <a:lnTo>
                  <a:pt x="1488313" y="144906"/>
                </a:lnTo>
                <a:lnTo>
                  <a:pt x="1491741" y="145161"/>
                </a:lnTo>
                <a:lnTo>
                  <a:pt x="1494789" y="142620"/>
                </a:lnTo>
                <a:lnTo>
                  <a:pt x="1495171" y="139064"/>
                </a:lnTo>
                <a:lnTo>
                  <a:pt x="1495425" y="135636"/>
                </a:lnTo>
                <a:lnTo>
                  <a:pt x="1492885" y="132587"/>
                </a:lnTo>
                <a:lnTo>
                  <a:pt x="1489328" y="132206"/>
                </a:lnTo>
                <a:lnTo>
                  <a:pt x="1476745" y="131086"/>
                </a:lnTo>
                <a:close/>
              </a:path>
              <a:path w="1552575" h="175894">
                <a:moveTo>
                  <a:pt x="1479550" y="99440"/>
                </a:moveTo>
                <a:lnTo>
                  <a:pt x="1476745" y="131086"/>
                </a:lnTo>
                <a:lnTo>
                  <a:pt x="1489328" y="132206"/>
                </a:lnTo>
                <a:lnTo>
                  <a:pt x="1492885" y="132587"/>
                </a:lnTo>
                <a:lnTo>
                  <a:pt x="1495425" y="135636"/>
                </a:lnTo>
                <a:lnTo>
                  <a:pt x="1495171" y="139064"/>
                </a:lnTo>
                <a:lnTo>
                  <a:pt x="1494789" y="142620"/>
                </a:lnTo>
                <a:lnTo>
                  <a:pt x="1491741" y="145161"/>
                </a:lnTo>
                <a:lnTo>
                  <a:pt x="1549489" y="145161"/>
                </a:lnTo>
                <a:lnTo>
                  <a:pt x="1552066" y="144144"/>
                </a:lnTo>
                <a:lnTo>
                  <a:pt x="1479550" y="99440"/>
                </a:lnTo>
                <a:close/>
              </a:path>
              <a:path w="1552575" h="175894">
                <a:moveTo>
                  <a:pt x="3683" y="0"/>
                </a:moveTo>
                <a:lnTo>
                  <a:pt x="635" y="2539"/>
                </a:lnTo>
                <a:lnTo>
                  <a:pt x="253" y="6095"/>
                </a:lnTo>
                <a:lnTo>
                  <a:pt x="0" y="9525"/>
                </a:lnTo>
                <a:lnTo>
                  <a:pt x="2539" y="12572"/>
                </a:lnTo>
                <a:lnTo>
                  <a:pt x="6096" y="12953"/>
                </a:lnTo>
                <a:lnTo>
                  <a:pt x="1475620" y="143777"/>
                </a:lnTo>
                <a:lnTo>
                  <a:pt x="1476745" y="131086"/>
                </a:lnTo>
                <a:lnTo>
                  <a:pt x="7112" y="253"/>
                </a:lnTo>
                <a:lnTo>
                  <a:pt x="3683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99A0C8EF-A5D4-4765-B92B-AC301F14F713}"/>
              </a:ext>
            </a:extLst>
          </p:cNvPr>
          <p:cNvSpPr/>
          <p:nvPr/>
        </p:nvSpPr>
        <p:spPr>
          <a:xfrm>
            <a:off x="4461890" y="2389251"/>
            <a:ext cx="1551940" cy="93980"/>
          </a:xfrm>
          <a:custGeom>
            <a:avLst/>
            <a:gdLst/>
            <a:ahLst/>
            <a:cxnLst/>
            <a:rect l="l" t="t" r="r" b="b"/>
            <a:pathLst>
              <a:path w="1551939" h="93980">
                <a:moveTo>
                  <a:pt x="1477010" y="17399"/>
                </a:moveTo>
                <a:lnTo>
                  <a:pt x="1475951" y="49113"/>
                </a:lnTo>
                <a:lnTo>
                  <a:pt x="1492250" y="49657"/>
                </a:lnTo>
                <a:lnTo>
                  <a:pt x="1494917" y="52577"/>
                </a:lnTo>
                <a:lnTo>
                  <a:pt x="1494663" y="59562"/>
                </a:lnTo>
                <a:lnTo>
                  <a:pt x="1491742" y="62357"/>
                </a:lnTo>
                <a:lnTo>
                  <a:pt x="1475508" y="62357"/>
                </a:lnTo>
                <a:lnTo>
                  <a:pt x="1474470" y="93472"/>
                </a:lnTo>
                <a:lnTo>
                  <a:pt x="1542499" y="62357"/>
                </a:lnTo>
                <a:lnTo>
                  <a:pt x="1491742" y="62357"/>
                </a:lnTo>
                <a:lnTo>
                  <a:pt x="1475526" y="61816"/>
                </a:lnTo>
                <a:lnTo>
                  <a:pt x="1543681" y="61816"/>
                </a:lnTo>
                <a:lnTo>
                  <a:pt x="1551939" y="58038"/>
                </a:lnTo>
                <a:lnTo>
                  <a:pt x="1477010" y="17399"/>
                </a:lnTo>
                <a:close/>
              </a:path>
              <a:path w="1551939" h="93980">
                <a:moveTo>
                  <a:pt x="1475951" y="49113"/>
                </a:moveTo>
                <a:lnTo>
                  <a:pt x="1475526" y="61816"/>
                </a:lnTo>
                <a:lnTo>
                  <a:pt x="1491742" y="62357"/>
                </a:lnTo>
                <a:lnTo>
                  <a:pt x="1494663" y="59562"/>
                </a:lnTo>
                <a:lnTo>
                  <a:pt x="1494917" y="52577"/>
                </a:lnTo>
                <a:lnTo>
                  <a:pt x="1492250" y="49657"/>
                </a:lnTo>
                <a:lnTo>
                  <a:pt x="1475951" y="49113"/>
                </a:lnTo>
                <a:close/>
              </a:path>
              <a:path w="1551939" h="93980">
                <a:moveTo>
                  <a:pt x="3175" y="0"/>
                </a:moveTo>
                <a:lnTo>
                  <a:pt x="254" y="2794"/>
                </a:lnTo>
                <a:lnTo>
                  <a:pt x="0" y="9778"/>
                </a:lnTo>
                <a:lnTo>
                  <a:pt x="2794" y="12700"/>
                </a:lnTo>
                <a:lnTo>
                  <a:pt x="1475526" y="61816"/>
                </a:lnTo>
                <a:lnTo>
                  <a:pt x="1475951" y="49113"/>
                </a:lnTo>
                <a:lnTo>
                  <a:pt x="3175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72525AA2-14A9-4502-9D2E-D7ADC813E1E0}"/>
              </a:ext>
            </a:extLst>
          </p:cNvPr>
          <p:cNvSpPr/>
          <p:nvPr/>
        </p:nvSpPr>
        <p:spPr>
          <a:xfrm>
            <a:off x="4461509" y="2512441"/>
            <a:ext cx="1552575" cy="289560"/>
          </a:xfrm>
          <a:custGeom>
            <a:avLst/>
            <a:gdLst/>
            <a:ahLst/>
            <a:cxnLst/>
            <a:rect l="l" t="t" r="r" b="b"/>
            <a:pathLst>
              <a:path w="1552575" h="289560">
                <a:moveTo>
                  <a:pt x="1476096" y="31309"/>
                </a:moveTo>
                <a:lnTo>
                  <a:pt x="5841" y="276351"/>
                </a:lnTo>
                <a:lnTo>
                  <a:pt x="2412" y="276860"/>
                </a:lnTo>
                <a:lnTo>
                  <a:pt x="0" y="280162"/>
                </a:lnTo>
                <a:lnTo>
                  <a:pt x="635" y="283591"/>
                </a:lnTo>
                <a:lnTo>
                  <a:pt x="1142" y="287147"/>
                </a:lnTo>
                <a:lnTo>
                  <a:pt x="4444" y="289433"/>
                </a:lnTo>
                <a:lnTo>
                  <a:pt x="7874" y="288798"/>
                </a:lnTo>
                <a:lnTo>
                  <a:pt x="1478176" y="43873"/>
                </a:lnTo>
                <a:lnTo>
                  <a:pt x="1476096" y="31309"/>
                </a:lnTo>
                <a:close/>
              </a:path>
              <a:path w="1552575" h="289560">
                <a:moveTo>
                  <a:pt x="1547432" y="28575"/>
                </a:moveTo>
                <a:lnTo>
                  <a:pt x="1492123" y="28575"/>
                </a:lnTo>
                <a:lnTo>
                  <a:pt x="1495425" y="30987"/>
                </a:lnTo>
                <a:lnTo>
                  <a:pt x="1495932" y="34417"/>
                </a:lnTo>
                <a:lnTo>
                  <a:pt x="1496567" y="37846"/>
                </a:lnTo>
                <a:lnTo>
                  <a:pt x="1494154" y="41148"/>
                </a:lnTo>
                <a:lnTo>
                  <a:pt x="1490726" y="41783"/>
                </a:lnTo>
                <a:lnTo>
                  <a:pt x="1478176" y="43873"/>
                </a:lnTo>
                <a:lnTo>
                  <a:pt x="1483360" y="75184"/>
                </a:lnTo>
                <a:lnTo>
                  <a:pt x="1547432" y="28575"/>
                </a:lnTo>
                <a:close/>
              </a:path>
              <a:path w="1552575" h="289560">
                <a:moveTo>
                  <a:pt x="1492123" y="28575"/>
                </a:moveTo>
                <a:lnTo>
                  <a:pt x="1488693" y="29210"/>
                </a:lnTo>
                <a:lnTo>
                  <a:pt x="1476096" y="31309"/>
                </a:lnTo>
                <a:lnTo>
                  <a:pt x="1478176" y="43873"/>
                </a:lnTo>
                <a:lnTo>
                  <a:pt x="1490726" y="41783"/>
                </a:lnTo>
                <a:lnTo>
                  <a:pt x="1494154" y="41148"/>
                </a:lnTo>
                <a:lnTo>
                  <a:pt x="1496567" y="37846"/>
                </a:lnTo>
                <a:lnTo>
                  <a:pt x="1495932" y="34417"/>
                </a:lnTo>
                <a:lnTo>
                  <a:pt x="1495425" y="30987"/>
                </a:lnTo>
                <a:lnTo>
                  <a:pt x="1492123" y="28575"/>
                </a:lnTo>
                <a:close/>
              </a:path>
              <a:path w="1552575" h="289560">
                <a:moveTo>
                  <a:pt x="1470914" y="0"/>
                </a:moveTo>
                <a:lnTo>
                  <a:pt x="1476096" y="31309"/>
                </a:lnTo>
                <a:lnTo>
                  <a:pt x="1488693" y="29210"/>
                </a:lnTo>
                <a:lnTo>
                  <a:pt x="1492123" y="28575"/>
                </a:lnTo>
                <a:lnTo>
                  <a:pt x="1547432" y="28575"/>
                </a:lnTo>
                <a:lnTo>
                  <a:pt x="1552320" y="25019"/>
                </a:lnTo>
                <a:lnTo>
                  <a:pt x="1470914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EF1548E2-0D46-4F50-B96F-DDD8FE4E0481}"/>
              </a:ext>
            </a:extLst>
          </p:cNvPr>
          <p:cNvSpPr txBox="1">
            <a:spLocks/>
          </p:cNvSpPr>
          <p:nvPr/>
        </p:nvSpPr>
        <p:spPr>
          <a:xfrm>
            <a:off x="4712182" y="-23217"/>
            <a:ext cx="3089077" cy="6155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12700"/>
            <a:r>
              <a:rPr lang="en-US" sz="4000" dirty="0">
                <a:solidFill>
                  <a:srgbClr val="000000"/>
                </a:solidFill>
              </a:rPr>
              <a:t>Outer</a:t>
            </a:r>
            <a:r>
              <a:rPr lang="en-US" sz="4000" spc="-114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rgbClr val="000000"/>
                </a:solidFill>
              </a:rPr>
              <a:t>Join</a:t>
            </a:r>
            <a:endParaRPr lang="en-US" sz="4000" dirty="0"/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4A5A8F44-FDEB-4EDA-8CF5-19575BB29E1C}"/>
              </a:ext>
            </a:extLst>
          </p:cNvPr>
          <p:cNvSpPr/>
          <p:nvPr/>
        </p:nvSpPr>
        <p:spPr>
          <a:xfrm>
            <a:off x="1216051" y="3858895"/>
            <a:ext cx="4114800" cy="1799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440CD051-0BE0-4845-83B8-E6611A815980}"/>
              </a:ext>
            </a:extLst>
          </p:cNvPr>
          <p:cNvSpPr txBox="1"/>
          <p:nvPr/>
        </p:nvSpPr>
        <p:spPr>
          <a:xfrm>
            <a:off x="1066800" y="3416300"/>
            <a:ext cx="43664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Where</a:t>
            </a:r>
            <a:r>
              <a:rPr sz="2000" spc="-5" dirty="0">
                <a:latin typeface="Trebuchet MS"/>
                <a:cs typeface="Trebuchet MS"/>
              </a:rPr>
              <a:t> emp.dept_id=dept.dept_id(+)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E86D821D-00EF-47A4-9380-273506D3B62B}"/>
              </a:ext>
            </a:extLst>
          </p:cNvPr>
          <p:cNvSpPr txBox="1"/>
          <p:nvPr/>
        </p:nvSpPr>
        <p:spPr>
          <a:xfrm>
            <a:off x="6072962" y="3441890"/>
            <a:ext cx="43664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Where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emp.dept_id(+)=dept.dept_id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7" name="object 24">
            <a:extLst>
              <a:ext uri="{FF2B5EF4-FFF2-40B4-BE49-F238E27FC236}">
                <a16:creationId xmlns:a16="http://schemas.microsoft.com/office/drawing/2014/main" id="{9E96310A-1504-4E53-9CF1-46FAF25495BE}"/>
              </a:ext>
            </a:extLst>
          </p:cNvPr>
          <p:cNvSpPr/>
          <p:nvPr/>
        </p:nvSpPr>
        <p:spPr>
          <a:xfrm>
            <a:off x="6101538" y="3875341"/>
            <a:ext cx="4134611" cy="1801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59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22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E72403A-4FE2-4C0A-9389-2D23623AB953}"/>
              </a:ext>
            </a:extLst>
          </p:cNvPr>
          <p:cNvSpPr/>
          <p:nvPr/>
        </p:nvSpPr>
        <p:spPr>
          <a:xfrm>
            <a:off x="1825752" y="838200"/>
            <a:ext cx="8540496" cy="4684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1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23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8A8ED21-53B7-469B-B61A-E76672BFCF9E}"/>
              </a:ext>
            </a:extLst>
          </p:cNvPr>
          <p:cNvSpPr txBox="1"/>
          <p:nvPr/>
        </p:nvSpPr>
        <p:spPr>
          <a:xfrm>
            <a:off x="1371600" y="957550"/>
            <a:ext cx="922020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SELECT</a:t>
            </a:r>
          </a:p>
          <a:p>
            <a:pPr marL="12700" marR="3371850" algn="just">
              <a:lnSpc>
                <a:spcPct val="100000"/>
              </a:lnSpc>
            </a:pPr>
            <a:r>
              <a:rPr lang="en-US" sz="2400" spc="-5" dirty="0">
                <a:solidFill>
                  <a:srgbClr val="FF0000"/>
                </a:solidFill>
                <a:latin typeface="Trebuchet MS"/>
                <a:cs typeface="Trebuchet MS"/>
              </a:rPr>
              <a:t>WORKER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.EMPLOYEE_ID,</a:t>
            </a:r>
            <a:endParaRPr lang="en-US" sz="2400" spc="-15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 marR="3371850" algn="just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WORKER.FIRST_NA</a:t>
            </a:r>
            <a:r>
              <a:rPr lang="en-US" sz="2400" spc="-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E, 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WORK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R.MANAG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R_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D,</a:t>
            </a:r>
            <a:endParaRPr lang="en-US" sz="2400" dirty="0">
              <a:latin typeface="Trebuchet MS"/>
              <a:cs typeface="Trebuchet MS"/>
            </a:endParaRPr>
          </a:p>
          <a:p>
            <a:pPr marL="12700" marR="3371850" algn="just">
              <a:lnSpc>
                <a:spcPct val="100000"/>
              </a:lnSpc>
            </a:pPr>
            <a:r>
              <a:rPr sz="2400" spc="-15" dirty="0" err="1">
                <a:solidFill>
                  <a:srgbClr val="00AF50"/>
                </a:solidFill>
                <a:latin typeface="Trebuchet MS"/>
                <a:cs typeface="Trebuchet MS"/>
              </a:rPr>
              <a:t>manager.first_name</a:t>
            </a:r>
            <a:endParaRPr sz="24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FROM</a:t>
            </a:r>
          </a:p>
          <a:p>
            <a:pPr marL="12700" marR="349885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EMPLOYEES</a:t>
            </a:r>
            <a:r>
              <a:rPr lang="en-US" sz="24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WORKER</a:t>
            </a:r>
            <a:r>
              <a:rPr sz="2400" spc="-5" dirty="0">
                <a:latin typeface="Trebuchet MS"/>
                <a:cs typeface="Trebuchet MS"/>
              </a:rPr>
              <a:t>,  </a:t>
            </a:r>
            <a:endParaRPr lang="en-US" sz="2400" spc="-5" dirty="0">
              <a:latin typeface="Trebuchet MS"/>
              <a:cs typeface="Trebuchet MS"/>
            </a:endParaRPr>
          </a:p>
          <a:p>
            <a:pPr marL="12700" marR="3498850">
              <a:lnSpc>
                <a:spcPct val="100000"/>
              </a:lnSpc>
            </a:pPr>
            <a:r>
              <a:rPr sz="2400" dirty="0">
                <a:solidFill>
                  <a:srgbClr val="21B429"/>
                </a:solidFill>
                <a:latin typeface="Trebuchet MS"/>
                <a:cs typeface="Trebuchet MS"/>
              </a:rPr>
              <a:t>EMPLOYEES</a:t>
            </a:r>
            <a:r>
              <a:rPr lang="en-US" sz="2400" spc="-105" dirty="0">
                <a:solidFill>
                  <a:srgbClr val="21B429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1B429"/>
                </a:solidFill>
                <a:latin typeface="Trebuchet MS"/>
                <a:cs typeface="Trebuchet MS"/>
              </a:rPr>
              <a:t>MANAGER</a:t>
            </a:r>
            <a:endParaRPr sz="24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WHERE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WORKER.MANAGER_ID=MANAGER.EMPLOYEE_ID;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54850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24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4E2B854-B09C-4D80-A08D-FC41601D9E67}"/>
              </a:ext>
            </a:extLst>
          </p:cNvPr>
          <p:cNvSpPr/>
          <p:nvPr/>
        </p:nvSpPr>
        <p:spPr>
          <a:xfrm>
            <a:off x="1661922" y="914400"/>
            <a:ext cx="8868156" cy="4855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756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25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F913F04-9E24-4F33-A452-72383BBD7A64}"/>
              </a:ext>
            </a:extLst>
          </p:cNvPr>
          <p:cNvSpPr/>
          <p:nvPr/>
        </p:nvSpPr>
        <p:spPr>
          <a:xfrm>
            <a:off x="1143000" y="914400"/>
            <a:ext cx="99060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440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26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1677959-2D8E-4467-BCE7-0FCC0F6899B4}"/>
              </a:ext>
            </a:extLst>
          </p:cNvPr>
          <p:cNvSpPr/>
          <p:nvPr/>
        </p:nvSpPr>
        <p:spPr>
          <a:xfrm>
            <a:off x="1548383" y="716989"/>
            <a:ext cx="9095233" cy="497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46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27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8047214-5A93-4F52-AB75-CB9E16D5E87F}"/>
              </a:ext>
            </a:extLst>
          </p:cNvPr>
          <p:cNvSpPr/>
          <p:nvPr/>
        </p:nvSpPr>
        <p:spPr>
          <a:xfrm>
            <a:off x="1401317" y="914400"/>
            <a:ext cx="9389365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219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2580" y="1439546"/>
            <a:ext cx="6960820" cy="1684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990600"/>
            <a:ext cx="2209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1999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Format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9668" y="4114800"/>
            <a:ext cx="9239732" cy="16846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523488"/>
            <a:ext cx="33817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Old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Format as</a:t>
            </a:r>
            <a:r>
              <a:rPr sz="2400" spc="-1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Equijoin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E8286C4-F3A3-4CC6-8E75-A90142F63319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D1BD452-3731-4B59-93B8-435AE8AD15A1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28</a:t>
            </a:fld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0DC5C4A-54CA-4C64-B5E9-B35D0E48EF78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C939F85-4729-4945-A3B7-666FD533785E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29</a:t>
            </a:fld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1D95C01-B5B8-4CC4-B653-487CF1F3EABC}"/>
              </a:ext>
            </a:extLst>
          </p:cNvPr>
          <p:cNvSpPr/>
          <p:nvPr/>
        </p:nvSpPr>
        <p:spPr>
          <a:xfrm>
            <a:off x="1485900" y="762000"/>
            <a:ext cx="92202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56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2213" y="701040"/>
            <a:ext cx="8767573" cy="5158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16029" y="6468882"/>
            <a:ext cx="210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t>3</a:t>
            </a:fld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904920"/>
            <a:ext cx="9220200" cy="1920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3124200"/>
            <a:ext cx="9067800" cy="251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3093E17-E27F-48CA-9DF6-CD104E6F57B3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C504F52-0E14-46CE-B243-BF23D7EE31CE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30</a:t>
            </a:fld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6380" y="1143000"/>
            <a:ext cx="9159240" cy="430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61F6CD6-9089-46D0-AC87-030D652AB123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F755373-B761-4506-9F04-5B9DB7D66EFC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31</a:t>
            </a:fld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67" y="1776982"/>
            <a:ext cx="5902452" cy="3176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1752599"/>
            <a:ext cx="5902452" cy="3200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33370" y="1219200"/>
            <a:ext cx="23371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F2F9F"/>
                </a:solidFill>
                <a:latin typeface="Trebuchet MS"/>
                <a:cs typeface="Trebuchet MS"/>
              </a:rPr>
              <a:t>1999</a:t>
            </a:r>
            <a:r>
              <a:rPr sz="2400" spc="-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Trebuchet MS"/>
                <a:cs typeface="Trebuchet MS"/>
              </a:rPr>
              <a:t>format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34400" y="1288153"/>
            <a:ext cx="20603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Old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Format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61F6CD6-9089-46D0-AC87-030D652AB123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F755373-B761-4506-9F04-5B9DB7D66EFC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32</a:t>
            </a:fld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55189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4043" y="1143000"/>
            <a:ext cx="9963913" cy="428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3BEE85B-57F4-4E6D-A372-324C8045B9E3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1A8D0F4-A199-4C98-BCEC-AA37C8E23947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33</a:t>
            </a:fld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400" y="990600"/>
            <a:ext cx="10241200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3BEE85B-57F4-4E6D-A372-324C8045B9E3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1A8D0F4-A199-4C98-BCEC-AA37C8E23947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34</a:t>
            </a:fld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95893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05801" y="1425061"/>
            <a:ext cx="27432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Left </a:t>
            </a:r>
            <a:r>
              <a:rPr sz="4800" dirty="0">
                <a:solidFill>
                  <a:srgbClr val="000000"/>
                </a:solidFill>
              </a:rPr>
              <a:t>Outer</a:t>
            </a:r>
            <a:br>
              <a:rPr lang="en-US" sz="4800" dirty="0">
                <a:solidFill>
                  <a:srgbClr val="000000"/>
                </a:solidFill>
              </a:rPr>
            </a:br>
            <a:r>
              <a:rPr sz="4800" spc="-85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Join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3322320" y="1016000"/>
            <a:ext cx="4754880" cy="2332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931" y="3573271"/>
            <a:ext cx="5724144" cy="276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4955" y="3539744"/>
            <a:ext cx="5724144" cy="2763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994" y="2589276"/>
            <a:ext cx="2931160" cy="2763520"/>
          </a:xfrm>
          <a:custGeom>
            <a:avLst/>
            <a:gdLst/>
            <a:ahLst/>
            <a:cxnLst/>
            <a:rect l="l" t="t" r="r" b="b"/>
            <a:pathLst>
              <a:path w="2931160" h="2763520">
                <a:moveTo>
                  <a:pt x="2871306" y="47641"/>
                </a:moveTo>
                <a:lnTo>
                  <a:pt x="127" y="2753868"/>
                </a:lnTo>
                <a:lnTo>
                  <a:pt x="0" y="2757932"/>
                </a:lnTo>
                <a:lnTo>
                  <a:pt x="4826" y="2763012"/>
                </a:lnTo>
                <a:lnTo>
                  <a:pt x="8763" y="2763139"/>
                </a:lnTo>
                <a:lnTo>
                  <a:pt x="2879994" y="56856"/>
                </a:lnTo>
                <a:lnTo>
                  <a:pt x="2871306" y="47641"/>
                </a:lnTo>
                <a:close/>
              </a:path>
              <a:path w="2931160" h="2763520">
                <a:moveTo>
                  <a:pt x="2917679" y="36575"/>
                </a:moveTo>
                <a:lnTo>
                  <a:pt x="2883027" y="36575"/>
                </a:lnTo>
                <a:lnTo>
                  <a:pt x="2887091" y="36702"/>
                </a:lnTo>
                <a:lnTo>
                  <a:pt x="2891917" y="41783"/>
                </a:lnTo>
                <a:lnTo>
                  <a:pt x="2891790" y="45720"/>
                </a:lnTo>
                <a:lnTo>
                  <a:pt x="2879994" y="56856"/>
                </a:lnTo>
                <a:lnTo>
                  <a:pt x="2901822" y="80010"/>
                </a:lnTo>
                <a:lnTo>
                  <a:pt x="2917679" y="36575"/>
                </a:lnTo>
                <a:close/>
              </a:path>
              <a:path w="2931160" h="2763520">
                <a:moveTo>
                  <a:pt x="2883027" y="36575"/>
                </a:moveTo>
                <a:lnTo>
                  <a:pt x="2871306" y="47641"/>
                </a:lnTo>
                <a:lnTo>
                  <a:pt x="2879994" y="56856"/>
                </a:lnTo>
                <a:lnTo>
                  <a:pt x="2891790" y="45720"/>
                </a:lnTo>
                <a:lnTo>
                  <a:pt x="2891917" y="41783"/>
                </a:lnTo>
                <a:lnTo>
                  <a:pt x="2887091" y="36702"/>
                </a:lnTo>
                <a:lnTo>
                  <a:pt x="2883027" y="36575"/>
                </a:lnTo>
                <a:close/>
              </a:path>
              <a:path w="2931160" h="2763520">
                <a:moveTo>
                  <a:pt x="2931033" y="0"/>
                </a:moveTo>
                <a:lnTo>
                  <a:pt x="2849499" y="24511"/>
                </a:lnTo>
                <a:lnTo>
                  <a:pt x="2871306" y="47641"/>
                </a:lnTo>
                <a:lnTo>
                  <a:pt x="2883027" y="36575"/>
                </a:lnTo>
                <a:lnTo>
                  <a:pt x="2917679" y="36575"/>
                </a:lnTo>
                <a:lnTo>
                  <a:pt x="2931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1435" y="2741676"/>
            <a:ext cx="2931160" cy="2763520"/>
          </a:xfrm>
          <a:custGeom>
            <a:avLst/>
            <a:gdLst/>
            <a:ahLst/>
            <a:cxnLst/>
            <a:rect l="l" t="t" r="r" b="b"/>
            <a:pathLst>
              <a:path w="2931160" h="2763520">
                <a:moveTo>
                  <a:pt x="2871243" y="47574"/>
                </a:moveTo>
                <a:lnTo>
                  <a:pt x="126" y="2753868"/>
                </a:lnTo>
                <a:lnTo>
                  <a:pt x="0" y="2757932"/>
                </a:lnTo>
                <a:lnTo>
                  <a:pt x="4825" y="2763012"/>
                </a:lnTo>
                <a:lnTo>
                  <a:pt x="8762" y="2763139"/>
                </a:lnTo>
                <a:lnTo>
                  <a:pt x="2879994" y="56856"/>
                </a:lnTo>
                <a:lnTo>
                  <a:pt x="2871243" y="47574"/>
                </a:lnTo>
                <a:close/>
              </a:path>
              <a:path w="2931160" h="2763520">
                <a:moveTo>
                  <a:pt x="2917726" y="36449"/>
                </a:moveTo>
                <a:lnTo>
                  <a:pt x="2883027" y="36449"/>
                </a:lnTo>
                <a:lnTo>
                  <a:pt x="2887091" y="36575"/>
                </a:lnTo>
                <a:lnTo>
                  <a:pt x="2889504" y="39243"/>
                </a:lnTo>
                <a:lnTo>
                  <a:pt x="2891916" y="41783"/>
                </a:lnTo>
                <a:lnTo>
                  <a:pt x="2891790" y="45720"/>
                </a:lnTo>
                <a:lnTo>
                  <a:pt x="2879994" y="56856"/>
                </a:lnTo>
                <a:lnTo>
                  <a:pt x="2901823" y="80010"/>
                </a:lnTo>
                <a:lnTo>
                  <a:pt x="2917726" y="36449"/>
                </a:lnTo>
                <a:close/>
              </a:path>
              <a:path w="2931160" h="2763520">
                <a:moveTo>
                  <a:pt x="2883027" y="36449"/>
                </a:moveTo>
                <a:lnTo>
                  <a:pt x="2871243" y="47574"/>
                </a:lnTo>
                <a:lnTo>
                  <a:pt x="2879994" y="56856"/>
                </a:lnTo>
                <a:lnTo>
                  <a:pt x="2891790" y="45720"/>
                </a:lnTo>
                <a:lnTo>
                  <a:pt x="2891916" y="41783"/>
                </a:lnTo>
                <a:lnTo>
                  <a:pt x="2889504" y="39243"/>
                </a:lnTo>
                <a:lnTo>
                  <a:pt x="2887091" y="36575"/>
                </a:lnTo>
                <a:lnTo>
                  <a:pt x="2883027" y="36449"/>
                </a:lnTo>
                <a:close/>
              </a:path>
              <a:path w="2931160" h="2763520">
                <a:moveTo>
                  <a:pt x="2931032" y="0"/>
                </a:moveTo>
                <a:lnTo>
                  <a:pt x="2849499" y="24511"/>
                </a:lnTo>
                <a:lnTo>
                  <a:pt x="2871243" y="47574"/>
                </a:lnTo>
                <a:lnTo>
                  <a:pt x="2883027" y="36449"/>
                </a:lnTo>
                <a:lnTo>
                  <a:pt x="2917726" y="36449"/>
                </a:lnTo>
                <a:lnTo>
                  <a:pt x="2931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C3FB88F-5F67-4BFD-8880-642B9AB8B797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6E0EEAA-E0E3-4974-BA6F-0E7A66D6F64B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35</a:t>
            </a:fld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141986" y="1219200"/>
            <a:ext cx="367841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800" spc="-5" dirty="0">
                <a:solidFill>
                  <a:srgbClr val="000000"/>
                </a:solidFill>
              </a:rPr>
              <a:t>Right </a:t>
            </a:r>
            <a:r>
              <a:rPr sz="4800" dirty="0">
                <a:solidFill>
                  <a:srgbClr val="000000"/>
                </a:solidFill>
              </a:rPr>
              <a:t>Outer</a:t>
            </a:r>
            <a:r>
              <a:rPr sz="4800" spc="-85" dirty="0">
                <a:solidFill>
                  <a:srgbClr val="000000"/>
                </a:solidFill>
              </a:rPr>
              <a:t> </a:t>
            </a:r>
            <a:br>
              <a:rPr lang="en-US" sz="4800" spc="-85" dirty="0">
                <a:solidFill>
                  <a:srgbClr val="000000"/>
                </a:solidFill>
              </a:rPr>
            </a:br>
            <a:r>
              <a:rPr sz="4800" dirty="0">
                <a:solidFill>
                  <a:srgbClr val="000000"/>
                </a:solidFill>
              </a:rPr>
              <a:t>Join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2734434" y="858306"/>
            <a:ext cx="4384420" cy="279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207" y="3654044"/>
            <a:ext cx="5498593" cy="2813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6867" y="2705100"/>
            <a:ext cx="3408045" cy="2943860"/>
          </a:xfrm>
          <a:custGeom>
            <a:avLst/>
            <a:gdLst/>
            <a:ahLst/>
            <a:cxnLst/>
            <a:rect l="l" t="t" r="r" b="b"/>
            <a:pathLst>
              <a:path w="3408045" h="2943860">
                <a:moveTo>
                  <a:pt x="3345868" y="44991"/>
                </a:moveTo>
                <a:lnTo>
                  <a:pt x="253" y="2933865"/>
                </a:lnTo>
                <a:lnTo>
                  <a:pt x="0" y="2937878"/>
                </a:lnTo>
                <a:lnTo>
                  <a:pt x="4571" y="2943186"/>
                </a:lnTo>
                <a:lnTo>
                  <a:pt x="8635" y="2943479"/>
                </a:lnTo>
                <a:lnTo>
                  <a:pt x="3354222" y="54667"/>
                </a:lnTo>
                <a:lnTo>
                  <a:pt x="3345868" y="44991"/>
                </a:lnTo>
                <a:close/>
              </a:path>
              <a:path w="3408045" h="2943860">
                <a:moveTo>
                  <a:pt x="3393318" y="34416"/>
                </a:moveTo>
                <a:lnTo>
                  <a:pt x="3358133" y="34416"/>
                </a:lnTo>
                <a:lnTo>
                  <a:pt x="3362198" y="34671"/>
                </a:lnTo>
                <a:lnTo>
                  <a:pt x="3366770" y="40004"/>
                </a:lnTo>
                <a:lnTo>
                  <a:pt x="3366516" y="44069"/>
                </a:lnTo>
                <a:lnTo>
                  <a:pt x="3354222" y="54667"/>
                </a:lnTo>
                <a:lnTo>
                  <a:pt x="3374898" y="78612"/>
                </a:lnTo>
                <a:lnTo>
                  <a:pt x="3393318" y="34416"/>
                </a:lnTo>
                <a:close/>
              </a:path>
              <a:path w="3408045" h="2943860">
                <a:moveTo>
                  <a:pt x="3358133" y="34416"/>
                </a:moveTo>
                <a:lnTo>
                  <a:pt x="3345868" y="44991"/>
                </a:lnTo>
                <a:lnTo>
                  <a:pt x="3354222" y="54667"/>
                </a:lnTo>
                <a:lnTo>
                  <a:pt x="3366516" y="44069"/>
                </a:lnTo>
                <a:lnTo>
                  <a:pt x="3366770" y="40004"/>
                </a:lnTo>
                <a:lnTo>
                  <a:pt x="3362198" y="34671"/>
                </a:lnTo>
                <a:lnTo>
                  <a:pt x="3358133" y="34416"/>
                </a:lnTo>
                <a:close/>
              </a:path>
              <a:path w="3408045" h="2943860">
                <a:moveTo>
                  <a:pt x="3407664" y="0"/>
                </a:moveTo>
                <a:lnTo>
                  <a:pt x="3325114" y="20954"/>
                </a:lnTo>
                <a:lnTo>
                  <a:pt x="3345868" y="44991"/>
                </a:lnTo>
                <a:lnTo>
                  <a:pt x="3358133" y="34416"/>
                </a:lnTo>
                <a:lnTo>
                  <a:pt x="3393318" y="34416"/>
                </a:lnTo>
                <a:lnTo>
                  <a:pt x="3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5107" y="2857500"/>
            <a:ext cx="3408045" cy="2943860"/>
          </a:xfrm>
          <a:custGeom>
            <a:avLst/>
            <a:gdLst/>
            <a:ahLst/>
            <a:cxnLst/>
            <a:rect l="l" t="t" r="r" b="b"/>
            <a:pathLst>
              <a:path w="3408045" h="2943860">
                <a:moveTo>
                  <a:pt x="3345868" y="44991"/>
                </a:moveTo>
                <a:lnTo>
                  <a:pt x="254" y="2933865"/>
                </a:lnTo>
                <a:lnTo>
                  <a:pt x="0" y="2937878"/>
                </a:lnTo>
                <a:lnTo>
                  <a:pt x="4572" y="2943186"/>
                </a:lnTo>
                <a:lnTo>
                  <a:pt x="8636" y="2943479"/>
                </a:lnTo>
                <a:lnTo>
                  <a:pt x="3354222" y="54667"/>
                </a:lnTo>
                <a:lnTo>
                  <a:pt x="3345868" y="44991"/>
                </a:lnTo>
                <a:close/>
              </a:path>
              <a:path w="3408045" h="2943860">
                <a:moveTo>
                  <a:pt x="3393318" y="34416"/>
                </a:moveTo>
                <a:lnTo>
                  <a:pt x="3358133" y="34416"/>
                </a:lnTo>
                <a:lnTo>
                  <a:pt x="3362198" y="34671"/>
                </a:lnTo>
                <a:lnTo>
                  <a:pt x="3366770" y="40004"/>
                </a:lnTo>
                <a:lnTo>
                  <a:pt x="3366516" y="44069"/>
                </a:lnTo>
                <a:lnTo>
                  <a:pt x="3354222" y="54667"/>
                </a:lnTo>
                <a:lnTo>
                  <a:pt x="3374898" y="78612"/>
                </a:lnTo>
                <a:lnTo>
                  <a:pt x="3393318" y="34416"/>
                </a:lnTo>
                <a:close/>
              </a:path>
              <a:path w="3408045" h="2943860">
                <a:moveTo>
                  <a:pt x="3358133" y="34416"/>
                </a:moveTo>
                <a:lnTo>
                  <a:pt x="3345868" y="44991"/>
                </a:lnTo>
                <a:lnTo>
                  <a:pt x="3354222" y="54667"/>
                </a:lnTo>
                <a:lnTo>
                  <a:pt x="3366516" y="44069"/>
                </a:lnTo>
                <a:lnTo>
                  <a:pt x="3366770" y="40004"/>
                </a:lnTo>
                <a:lnTo>
                  <a:pt x="3362198" y="34671"/>
                </a:lnTo>
                <a:lnTo>
                  <a:pt x="3358133" y="34416"/>
                </a:lnTo>
                <a:close/>
              </a:path>
              <a:path w="3408045" h="2943860">
                <a:moveTo>
                  <a:pt x="3407664" y="0"/>
                </a:moveTo>
                <a:lnTo>
                  <a:pt x="3325114" y="20954"/>
                </a:lnTo>
                <a:lnTo>
                  <a:pt x="3345868" y="44991"/>
                </a:lnTo>
                <a:lnTo>
                  <a:pt x="3358133" y="34416"/>
                </a:lnTo>
                <a:lnTo>
                  <a:pt x="3393318" y="34416"/>
                </a:lnTo>
                <a:lnTo>
                  <a:pt x="3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4231" y="3604767"/>
            <a:ext cx="5772912" cy="2943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52A1E51-B553-40C1-B227-81412021E1BD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4C3D96F-3627-4452-9B82-4653C4CF6BF1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36</a:t>
            </a:fld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11793855" algn="l"/>
              </a:tabLst>
            </a:pPr>
            <a:r>
              <a:rPr dirty="0"/>
              <a:t> 	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239001" y="1182654"/>
            <a:ext cx="34290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800" dirty="0">
                <a:solidFill>
                  <a:srgbClr val="000000"/>
                </a:solidFill>
              </a:rPr>
              <a:t>full Outer</a:t>
            </a:r>
            <a:r>
              <a:rPr sz="4800" spc="-120" dirty="0">
                <a:solidFill>
                  <a:srgbClr val="000000"/>
                </a:solidFill>
              </a:rPr>
              <a:t> </a:t>
            </a:r>
            <a:br>
              <a:rPr lang="en-US" sz="4800" spc="-120" dirty="0">
                <a:solidFill>
                  <a:srgbClr val="000000"/>
                </a:solidFill>
              </a:rPr>
            </a:br>
            <a:r>
              <a:rPr sz="4800" dirty="0">
                <a:solidFill>
                  <a:srgbClr val="000000"/>
                </a:solidFill>
              </a:rPr>
              <a:t>Join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2362200" y="802896"/>
            <a:ext cx="4495800" cy="2462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3080062"/>
            <a:ext cx="6810756" cy="3517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75B175D-1162-4AAA-86F4-A100D2B7A189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D23CC1A-4EC7-4029-B27F-1E53486BB941}"/>
              </a:ext>
            </a:extLst>
          </p:cNvPr>
          <p:cNvSpPr txBox="1"/>
          <p:nvPr/>
        </p:nvSpPr>
        <p:spPr>
          <a:xfrm>
            <a:off x="11506200" y="6448044"/>
            <a:ext cx="6206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pPr indent="25400">
                <a:lnSpc>
                  <a:spcPts val="2835"/>
                </a:lnSpc>
              </a:pPr>
              <a:t>37</a:t>
            </a:fld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981200" y="2338725"/>
            <a:ext cx="587216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dirty="0"/>
              <a:t>Thank</a:t>
            </a:r>
            <a:r>
              <a:rPr sz="7200" spc="-270" dirty="0"/>
              <a:t> </a:t>
            </a:r>
            <a:r>
              <a:rPr sz="7200" spc="-340" dirty="0"/>
              <a:t>You</a:t>
            </a:r>
            <a:endParaRPr sz="23900" dirty="0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FCAEE"/>
                </a:solidFill>
                <a:latin typeface="Trebuchet MS"/>
                <a:cs typeface="Trebuchet MS"/>
              </a:rPr>
              <a:t>25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4500" y="722305"/>
            <a:ext cx="87630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1916029" y="6468882"/>
            <a:ext cx="210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t>4</a:t>
            </a:fld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8800" y="1809519"/>
            <a:ext cx="586232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SELECT </a:t>
            </a:r>
            <a:r>
              <a:rPr sz="2400" spc="-5" dirty="0">
                <a:solidFill>
                  <a:srgbClr val="21B429"/>
                </a:solidFill>
                <a:latin typeface="Trebuchet MS"/>
                <a:cs typeface="Trebuchet MS"/>
              </a:rPr>
              <a:t>EMPLOYEES.EMPLOYEE_ID</a:t>
            </a:r>
            <a:r>
              <a:rPr sz="2400" spc="-90" dirty="0">
                <a:solidFill>
                  <a:srgbClr val="21B42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1B429"/>
                </a:solidFill>
                <a:latin typeface="Trebuchet MS"/>
                <a:cs typeface="Trebuchet MS"/>
              </a:rPr>
              <a:t>,  </a:t>
            </a:r>
            <a:r>
              <a:rPr sz="2400" spc="-5" dirty="0">
                <a:solidFill>
                  <a:srgbClr val="21B429"/>
                </a:solidFill>
                <a:latin typeface="Trebuchet MS"/>
                <a:cs typeface="Trebuchet MS"/>
              </a:rPr>
              <a:t>EMPLOYEES.FIRST_NAME,  </a:t>
            </a:r>
            <a:r>
              <a:rPr sz="2400" spc="-15" dirty="0">
                <a:solidFill>
                  <a:srgbClr val="21B429"/>
                </a:solidFill>
                <a:latin typeface="Trebuchet MS"/>
                <a:cs typeface="Trebuchet MS"/>
              </a:rPr>
              <a:t>EMPLOYEES.DEPARTMENT_ID,  </a:t>
            </a:r>
            <a:r>
              <a:rPr sz="2400" spc="-25" dirty="0">
                <a:solidFill>
                  <a:srgbClr val="FF0000"/>
                </a:solidFill>
                <a:latin typeface="Trebuchet MS"/>
                <a:cs typeface="Trebuchet MS"/>
              </a:rPr>
              <a:t>DEPARTMENTS.DEPARTMENT_NAME  </a:t>
            </a:r>
            <a:endParaRPr lang="ar-EG" sz="2400" spc="-25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EMPLOYEES</a:t>
            </a:r>
            <a:r>
              <a:rPr sz="2400" spc="-5" dirty="0">
                <a:latin typeface="Trebuchet MS"/>
                <a:cs typeface="Trebuchet MS"/>
              </a:rPr>
              <a:t>,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DEPARTMENTS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ORDER </a:t>
            </a:r>
            <a:r>
              <a:rPr sz="2400" dirty="0">
                <a:latin typeface="Trebuchet MS"/>
                <a:cs typeface="Trebuchet MS"/>
              </a:rPr>
              <a:t>BY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EMPLOYEE_ID;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50580" y="2220563"/>
            <a:ext cx="1610360" cy="1468755"/>
          </a:xfrm>
          <a:custGeom>
            <a:avLst/>
            <a:gdLst/>
            <a:ahLst/>
            <a:cxnLst/>
            <a:rect l="l" t="t" r="r" b="b"/>
            <a:pathLst>
              <a:path w="1610359" h="1468754">
                <a:moveTo>
                  <a:pt x="1609852" y="0"/>
                </a:moveTo>
                <a:lnTo>
                  <a:pt x="0" y="146819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4400" y="2253996"/>
            <a:ext cx="1442720" cy="1463675"/>
          </a:xfrm>
          <a:custGeom>
            <a:avLst/>
            <a:gdLst/>
            <a:ahLst/>
            <a:cxnLst/>
            <a:rect l="l" t="t" r="r" b="b"/>
            <a:pathLst>
              <a:path w="1442720" h="1463675">
                <a:moveTo>
                  <a:pt x="0" y="0"/>
                </a:moveTo>
                <a:lnTo>
                  <a:pt x="1442465" y="1463573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16029" y="6468882"/>
            <a:ext cx="210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t>5</a:t>
            </a:fld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3302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0426" y="762000"/>
            <a:ext cx="8386573" cy="5033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16029" y="6468882"/>
            <a:ext cx="210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t>6</a:t>
            </a:fld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16029" y="6468882"/>
            <a:ext cx="210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t>7</a:t>
            </a:fld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A156105-A0B0-4CA4-825F-117A1C32B606}"/>
              </a:ext>
            </a:extLst>
          </p:cNvPr>
          <p:cNvSpPr/>
          <p:nvPr/>
        </p:nvSpPr>
        <p:spPr>
          <a:xfrm>
            <a:off x="1600200" y="701040"/>
            <a:ext cx="8991600" cy="525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64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16029" y="6468882"/>
            <a:ext cx="210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t>8</a:t>
            </a:fld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A817E60-533A-41C3-9847-7EAFD74D5C98}"/>
              </a:ext>
            </a:extLst>
          </p:cNvPr>
          <p:cNvSpPr/>
          <p:nvPr/>
        </p:nvSpPr>
        <p:spPr>
          <a:xfrm>
            <a:off x="883920" y="1828800"/>
            <a:ext cx="10424159" cy="2356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91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16029" y="6468882"/>
            <a:ext cx="2108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dirty="0">
                <a:latin typeface="Trebuchet MS"/>
                <a:cs typeface="Trebuchet MS"/>
              </a:rPr>
              <a:t>9</a:t>
            </a:fld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FFF5EC0-61A8-48BF-9B53-D10E38A95DEC}"/>
              </a:ext>
            </a:extLst>
          </p:cNvPr>
          <p:cNvSpPr/>
          <p:nvPr/>
        </p:nvSpPr>
        <p:spPr>
          <a:xfrm>
            <a:off x="2091689" y="990600"/>
            <a:ext cx="8008621" cy="4570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023218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_Seyton · SlidesCarnival</Template>
  <TotalTime>78</TotalTime>
  <Words>356</Words>
  <Application>Microsoft Office PowerPoint</Application>
  <PresentationFormat>Widescreen</PresentationFormat>
  <Paragraphs>86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Patrick Hand SC</vt:lpstr>
      <vt:lpstr>Sniglet</vt:lpstr>
      <vt:lpstr>Trebuchet MS</vt:lpstr>
      <vt:lpstr>Wingdings 3</vt:lpstr>
      <vt:lpstr>Seyton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Outer  Join</vt:lpstr>
      <vt:lpstr>Right Outer  Join</vt:lpstr>
      <vt:lpstr>full Outer  Join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Khaled.Alkudari</dc:creator>
  <cp:lastModifiedBy>mahmoud.taha17@feng.bu.edu.eg</cp:lastModifiedBy>
  <cp:revision>12</cp:revision>
  <dcterms:created xsi:type="dcterms:W3CDTF">2022-02-07T10:20:49Z</dcterms:created>
  <dcterms:modified xsi:type="dcterms:W3CDTF">2022-02-07T09:39:45Z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2022-02-07T00:00:00Z</vt:filetime>
  </property>
</Properties>
</file>