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7" r:id="rId3"/>
    <p:sldId id="263" r:id="rId4"/>
    <p:sldId id="260" r:id="rId5"/>
    <p:sldId id="261" r:id="rId6"/>
    <p:sldId id="267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0BA2-38FC-4590-B036-4D907F00B7BE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1F4CE-FD44-4BB7-B008-75E648AF4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1F4CE-FD44-4BB7-B008-75E648AF49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1F4CE-FD44-4BB7-B008-75E648AF498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1F4CE-FD44-4BB7-B008-75E648AF4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1F4CE-FD44-4BB7-B008-75E648AF498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1F4CE-FD44-4BB7-B008-75E648AF498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1F4CE-FD44-4BB7-B008-75E648AF498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Database 11</a:t>
            </a:r>
            <a:r>
              <a:rPr lang="en-US" i="1" smtClean="0"/>
              <a:t>g</a:t>
            </a:r>
            <a:r>
              <a:rPr lang="en-US" smtClean="0"/>
              <a:t>: SQL Fundamentals I   1 - </a:t>
            </a:r>
            <a:fld id="{468EBA07-2DC5-4926-9997-5F8F3873B4A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Database 11</a:t>
            </a:r>
            <a:r>
              <a:rPr lang="en-US" i="1" smtClean="0"/>
              <a:t>g</a:t>
            </a:r>
            <a:r>
              <a:rPr lang="en-US" smtClean="0"/>
              <a:t>: SQL Fundamentals I   1 - </a:t>
            </a:r>
            <a:fld id="{423579AD-2899-4CCA-A457-D322F84CAA2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Database 11</a:t>
            </a:r>
            <a:r>
              <a:rPr lang="en-US" i="1" smtClean="0"/>
              <a:t>g</a:t>
            </a:r>
            <a:r>
              <a:rPr lang="en-US" smtClean="0"/>
              <a:t>: SQL Fundamentals I   1 - </a:t>
            </a:r>
            <a:fld id="{0C820B7E-DCFB-46F6-9A90-AD43F0845B2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Intake </a:t>
            </a:r>
            <a:r>
              <a:rPr lang="en-US" dirty="0" smtClean="0"/>
              <a:t>32 </a:t>
            </a:r>
            <a:endParaRPr lang="en-US" dirty="0" smtClean="0"/>
          </a:p>
          <a:p>
            <a:r>
              <a:rPr lang="en-US" dirty="0" smtClean="0"/>
              <a:t>2011-2012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30375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Oracle </a:t>
            </a:r>
            <a:br>
              <a:rPr lang="en-US" dirty="0" smtClean="0"/>
            </a:br>
            <a:r>
              <a:rPr lang="en-US" dirty="0" smtClean="0"/>
              <a:t>SQL / PLSQL Course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Day 1 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SQL Fundamentals </a:t>
            </a:r>
            <a:r>
              <a:rPr lang="en-US" b="1" dirty="0" smtClean="0"/>
              <a:t>I Volume I</a:t>
            </a:r>
            <a:endParaRPr lang="en-US" b="1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1. Retrieving Data Using the SQL SELECT Statement   " describe command "</a:t>
            </a:r>
          </a:p>
          <a:p>
            <a:r>
              <a:rPr lang="en-US" dirty="0" smtClean="0"/>
              <a:t>2. Restricting and Sorting Data</a:t>
            </a:r>
          </a:p>
          <a:p>
            <a:r>
              <a:rPr lang="en-US" dirty="0" smtClean="0"/>
              <a:t>3. Using Single-Row Functions to Customize Output</a:t>
            </a:r>
          </a:p>
          <a:p>
            <a:r>
              <a:rPr lang="en-US" dirty="0" smtClean="0"/>
              <a:t>4. Using Conversion Functions and Conditional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Day 2: </a:t>
            </a:r>
          </a:p>
          <a:p>
            <a:r>
              <a:rPr lang="en-US" dirty="0" smtClean="0"/>
              <a:t>5. Reporting Aggregated Data Using the Group Functions</a:t>
            </a:r>
          </a:p>
          <a:p>
            <a:r>
              <a:rPr lang="en-US" dirty="0" smtClean="0"/>
              <a:t>6. Displaying Data from Multiple Tables  (replaced by </a:t>
            </a:r>
            <a:r>
              <a:rPr lang="en-US" b="1" i="1" dirty="0" smtClean="0"/>
              <a:t>appendix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7. Using Sub queries to Solve </a:t>
            </a:r>
            <a:r>
              <a:rPr lang="en-US" dirty="0" smtClean="0"/>
              <a:t>Queries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SQL </a:t>
            </a:r>
            <a:r>
              <a:rPr lang="en-US" sz="2400" b="1" dirty="0" smtClean="0"/>
              <a:t>Fundamentals </a:t>
            </a:r>
            <a:r>
              <a:rPr lang="en-US" sz="2400" b="1" dirty="0" smtClean="0"/>
              <a:t>I Volume II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9</a:t>
            </a:r>
            <a:r>
              <a:rPr lang="en-US" dirty="0" smtClean="0"/>
              <a:t>. Manipulating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Day 3</a:t>
            </a:r>
          </a:p>
          <a:p>
            <a:pPr>
              <a:buNone/>
            </a:pPr>
            <a:r>
              <a:rPr lang="en-US" sz="2800" dirty="0" smtClean="0"/>
              <a:t>10</a:t>
            </a:r>
            <a:r>
              <a:rPr lang="en-US" sz="2800" dirty="0" smtClean="0"/>
              <a:t>. Using DDL Statements to Create and Manage Tables</a:t>
            </a:r>
          </a:p>
          <a:p>
            <a:pPr>
              <a:buNone/>
            </a:pPr>
            <a:r>
              <a:rPr lang="en-US" sz="2800" dirty="0" smtClean="0"/>
              <a:t>11. Creating Other Schema Objects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SQL  Fundamentals  II</a:t>
            </a:r>
          </a:p>
          <a:p>
            <a:pPr>
              <a:buNone/>
            </a:pPr>
            <a:r>
              <a:rPr lang="en-US" sz="2800" dirty="0" smtClean="0"/>
              <a:t>2. Managing Schema Objects</a:t>
            </a:r>
            <a:endParaRPr lang="en-US" sz="2800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Day 4:</a:t>
            </a:r>
          </a:p>
          <a:p>
            <a:pPr>
              <a:buNone/>
            </a:pPr>
            <a:r>
              <a:rPr lang="en-US" sz="2800" b="1" dirty="0" smtClean="0"/>
              <a:t>PL/SQL Fundamentals</a:t>
            </a:r>
          </a:p>
          <a:p>
            <a:pPr>
              <a:buNone/>
            </a:pPr>
            <a:r>
              <a:rPr lang="en-US" sz="2800" dirty="0" smtClean="0"/>
              <a:t>1. Introduction to PL/SQL</a:t>
            </a:r>
          </a:p>
          <a:p>
            <a:pPr>
              <a:buNone/>
            </a:pPr>
            <a:r>
              <a:rPr lang="en-US" sz="2800" dirty="0" smtClean="0"/>
              <a:t>2. Declaring PL/SQL Variables</a:t>
            </a:r>
          </a:p>
          <a:p>
            <a:pPr>
              <a:buNone/>
            </a:pPr>
            <a:r>
              <a:rPr lang="en-US" sz="2800" dirty="0" smtClean="0"/>
              <a:t>3. Writing Executable Statements</a:t>
            </a:r>
          </a:p>
          <a:p>
            <a:pPr>
              <a:buNone/>
            </a:pPr>
            <a:r>
              <a:rPr lang="en-US" sz="2800" dirty="0" smtClean="0"/>
              <a:t>4. Interacting with the Oracle Database Server</a:t>
            </a:r>
          </a:p>
          <a:p>
            <a:pPr>
              <a:buNone/>
            </a:pPr>
            <a:r>
              <a:rPr lang="en-US" sz="2800" dirty="0" smtClean="0"/>
              <a:t>5. Writing Control Structures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Day 5 :</a:t>
            </a:r>
          </a:p>
          <a:p>
            <a:pPr>
              <a:buNone/>
            </a:pPr>
            <a:r>
              <a:rPr lang="en-US" sz="2400" dirty="0" smtClean="0"/>
              <a:t>7. </a:t>
            </a:r>
            <a:r>
              <a:rPr lang="en-US" sz="2800" dirty="0" smtClean="0"/>
              <a:t>Using Explicit Cursors</a:t>
            </a:r>
          </a:p>
          <a:p>
            <a:pPr>
              <a:buNone/>
            </a:pPr>
            <a:r>
              <a:rPr lang="en-US" sz="2800" dirty="0" smtClean="0"/>
              <a:t>8. Handling Exceptions</a:t>
            </a:r>
          </a:p>
          <a:p>
            <a:pPr>
              <a:buNone/>
            </a:pPr>
            <a:r>
              <a:rPr lang="en-US" dirty="0" smtClean="0"/>
              <a:t>9. Creating Stored Procedures and Functions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048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Course Agenda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80803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Oracle History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429101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1977: </a:t>
            </a:r>
            <a:r>
              <a:rPr lang="en-US" dirty="0" smtClean="0">
                <a:solidFill>
                  <a:srgbClr val="FF0000"/>
                </a:solidFill>
              </a:rPr>
              <a:t>Larry Ellison</a:t>
            </a:r>
            <a:r>
              <a:rPr lang="en-US" dirty="0" smtClean="0"/>
              <a:t>, Bob Miner and Ed Oates </a:t>
            </a:r>
            <a:r>
              <a:rPr lang="en-US" dirty="0" smtClean="0">
                <a:solidFill>
                  <a:srgbClr val="FF0000"/>
                </a:solidFill>
              </a:rPr>
              <a:t>founded</a:t>
            </a:r>
            <a:r>
              <a:rPr lang="en-US" dirty="0" smtClean="0"/>
              <a:t> Software Development Laboratories (</a:t>
            </a:r>
            <a:r>
              <a:rPr lang="en-US" dirty="0" smtClean="0">
                <a:solidFill>
                  <a:srgbClr val="FF0000"/>
                </a:solidFill>
              </a:rPr>
              <a:t>SDL</a:t>
            </a:r>
            <a:r>
              <a:rPr lang="en-US" dirty="0" smtClean="0"/>
              <a:t>).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1979: SDL renamed to "Relational Software, Inc." (RSI) and introduced its product </a:t>
            </a:r>
            <a:r>
              <a:rPr lang="en-US" dirty="0" smtClean="0">
                <a:solidFill>
                  <a:srgbClr val="FF0000"/>
                </a:solidFill>
              </a:rPr>
              <a:t>Oracle V2 </a:t>
            </a:r>
            <a:r>
              <a:rPr lang="en-US" dirty="0" smtClean="0"/>
              <a:t>as a relational database system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1981: RSI begins </a:t>
            </a:r>
            <a:r>
              <a:rPr lang="en-US" dirty="0" smtClean="0">
                <a:solidFill>
                  <a:srgbClr val="FF0000"/>
                </a:solidFill>
              </a:rPr>
              <a:t>developing</a:t>
            </a:r>
            <a:r>
              <a:rPr lang="en-US" dirty="0" smtClean="0"/>
              <a:t> tools for the Oracle Database, including the Interactive Application Facility (</a:t>
            </a:r>
            <a:r>
              <a:rPr lang="en-US" dirty="0" smtClean="0">
                <a:solidFill>
                  <a:srgbClr val="FF0000"/>
                </a:solidFill>
              </a:rPr>
              <a:t>IAF</a:t>
            </a:r>
            <a:r>
              <a:rPr lang="en-US" dirty="0" smtClean="0"/>
              <a:t>), a predecessor to Oracle*Forms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1983: RSI rewrites Oracle in C and releases </a:t>
            </a:r>
            <a:r>
              <a:rPr lang="en-US" dirty="0" smtClean="0">
                <a:solidFill>
                  <a:srgbClr val="FF0000"/>
                </a:solidFill>
              </a:rPr>
              <a:t>Oracle version 3</a:t>
            </a:r>
            <a:r>
              <a:rPr lang="en-US" dirty="0" smtClean="0"/>
              <a:t> which supported </a:t>
            </a:r>
            <a:r>
              <a:rPr lang="en-US" dirty="0" smtClean="0">
                <a:solidFill>
                  <a:srgbClr val="FF0000"/>
                </a:solidFill>
              </a:rPr>
              <a:t>COMMIT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ROLLBACK </a:t>
            </a:r>
            <a:r>
              <a:rPr lang="en-US" dirty="0" smtClean="0"/>
              <a:t>functionality for transactions. Version 3 extended platform support to include </a:t>
            </a:r>
            <a:r>
              <a:rPr lang="en-US" dirty="0" smtClean="0">
                <a:solidFill>
                  <a:srgbClr val="FF0000"/>
                </a:solidFill>
              </a:rPr>
              <a:t>Unix environments</a:t>
            </a:r>
            <a:r>
              <a:rPr lang="en-US" dirty="0" smtClean="0"/>
              <a:t>. RSI takes the </a:t>
            </a:r>
            <a:r>
              <a:rPr lang="en-US" dirty="0" smtClean="0">
                <a:solidFill>
                  <a:srgbClr val="FF0000"/>
                </a:solidFill>
              </a:rPr>
              <a:t>name "Oracle”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33500"/>
            <a:ext cx="7918450" cy="4697413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1984: Oracle Corporation released </a:t>
            </a:r>
            <a:r>
              <a:rPr lang="en-US" dirty="0" smtClean="0">
                <a:solidFill>
                  <a:srgbClr val="FF0000"/>
                </a:solidFill>
              </a:rPr>
              <a:t>Oracle version 4</a:t>
            </a:r>
            <a:r>
              <a:rPr lang="en-US" dirty="0" smtClean="0"/>
              <a:t>, which supported </a:t>
            </a:r>
            <a:r>
              <a:rPr lang="en-US" dirty="0" smtClean="0">
                <a:solidFill>
                  <a:srgbClr val="FF0000"/>
                </a:solidFill>
              </a:rPr>
              <a:t>read-consistency</a:t>
            </a:r>
            <a:r>
              <a:rPr lang="en-US" dirty="0" smtClean="0"/>
              <a:t>.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1985: Oracle Corporation released </a:t>
            </a:r>
            <a:r>
              <a:rPr lang="en-US" dirty="0" smtClean="0">
                <a:solidFill>
                  <a:srgbClr val="FF0000"/>
                </a:solidFill>
              </a:rPr>
              <a:t>Oracle version 5</a:t>
            </a:r>
            <a:r>
              <a:rPr lang="en-US" dirty="0" smtClean="0"/>
              <a:t>, which supported the </a:t>
            </a:r>
            <a:r>
              <a:rPr lang="en-US" dirty="0" smtClean="0">
                <a:solidFill>
                  <a:srgbClr val="FF0000"/>
                </a:solidFill>
              </a:rPr>
              <a:t>client-server model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1988: </a:t>
            </a:r>
            <a:r>
              <a:rPr lang="en-US" dirty="0" smtClean="0">
                <a:solidFill>
                  <a:srgbClr val="FF0000"/>
                </a:solidFill>
              </a:rPr>
              <a:t>Oracle version 6</a:t>
            </a:r>
            <a:r>
              <a:rPr lang="en-US" dirty="0" smtClean="0"/>
              <a:t> released with support for </a:t>
            </a:r>
            <a:r>
              <a:rPr lang="en-US" dirty="0" smtClean="0">
                <a:solidFill>
                  <a:srgbClr val="FF0000"/>
                </a:solidFill>
              </a:rPr>
              <a:t>row-level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locking.</a:t>
            </a:r>
            <a:r>
              <a:rPr lang="en-US" dirty="0" smtClean="0"/>
              <a:t> The developers embedded the </a:t>
            </a:r>
            <a:r>
              <a:rPr lang="en-US" dirty="0" smtClean="0">
                <a:solidFill>
                  <a:srgbClr val="FF0000"/>
                </a:solidFill>
              </a:rPr>
              <a:t>PL/SQL</a:t>
            </a:r>
            <a:r>
              <a:rPr lang="en-US" dirty="0" smtClean="0"/>
              <a:t> procedural </a:t>
            </a:r>
            <a:r>
              <a:rPr lang="en-US" dirty="0" smtClean="0">
                <a:solidFill>
                  <a:srgbClr val="FF0000"/>
                </a:solidFill>
              </a:rPr>
              <a:t>language</a:t>
            </a:r>
            <a:r>
              <a:rPr lang="en-US" dirty="0" smtClean="0"/>
              <a:t> engine into the database but made no provision to store program blocks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1992: </a:t>
            </a:r>
            <a:r>
              <a:rPr lang="en-US" dirty="0" smtClean="0">
                <a:solidFill>
                  <a:srgbClr val="FF0000"/>
                </a:solidFill>
              </a:rPr>
              <a:t>Oracle 7</a:t>
            </a:r>
            <a:r>
              <a:rPr lang="en-US" dirty="0" smtClean="0"/>
              <a:t> released with </a:t>
            </a:r>
            <a:r>
              <a:rPr lang="en-US" dirty="0" smtClean="0">
                <a:solidFill>
                  <a:srgbClr val="FF0000"/>
                </a:solidFill>
              </a:rPr>
              <a:t>performance enhancements</a:t>
            </a:r>
            <a:r>
              <a:rPr lang="en-US" dirty="0" smtClean="0"/>
              <a:t>, administrative utilities, support </a:t>
            </a:r>
            <a:r>
              <a:rPr lang="en-US" dirty="0" smtClean="0">
                <a:solidFill>
                  <a:srgbClr val="FF0000"/>
                </a:solidFill>
              </a:rPr>
              <a:t>stored procedures, triggers</a:t>
            </a:r>
            <a:r>
              <a:rPr lang="en-US" dirty="0" smtClean="0"/>
              <a:t>, and support for </a:t>
            </a:r>
            <a:r>
              <a:rPr lang="en-US" dirty="0" smtClean="0">
                <a:solidFill>
                  <a:srgbClr val="FF0000"/>
                </a:solidFill>
              </a:rPr>
              <a:t>referential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integrity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1997: Oracle Corporation released </a:t>
            </a:r>
            <a:r>
              <a:rPr lang="en-US" dirty="0" smtClean="0">
                <a:solidFill>
                  <a:srgbClr val="FF0000"/>
                </a:solidFill>
              </a:rPr>
              <a:t>version 8</a:t>
            </a:r>
            <a:r>
              <a:rPr lang="en-US" dirty="0" smtClean="0"/>
              <a:t>, which supported </a:t>
            </a:r>
            <a:r>
              <a:rPr lang="en-US" dirty="0" smtClean="0">
                <a:solidFill>
                  <a:srgbClr val="FF0000"/>
                </a:solidFill>
              </a:rPr>
              <a:t>object-oriented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development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28600"/>
            <a:ext cx="7772400" cy="80803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Oracle History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58800" y="1143000"/>
            <a:ext cx="7918450" cy="5103813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1999: The release of </a:t>
            </a:r>
            <a:r>
              <a:rPr lang="en-US" dirty="0" smtClean="0">
                <a:solidFill>
                  <a:srgbClr val="FF0000"/>
                </a:solidFill>
              </a:rPr>
              <a:t>Oracle8i</a:t>
            </a:r>
            <a:r>
              <a:rPr lang="en-US" dirty="0" smtClean="0"/>
              <a:t> aimed to provide a database inter-operating better with the Internet. Oracle applied </a:t>
            </a:r>
            <a:r>
              <a:rPr lang="en-US" dirty="0" smtClean="0">
                <a:solidFill>
                  <a:srgbClr val="FF0000"/>
                </a:solidFill>
              </a:rPr>
              <a:t>ANSI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SQL syntax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2001: </a:t>
            </a:r>
            <a:r>
              <a:rPr lang="en-US" dirty="0" smtClean="0">
                <a:solidFill>
                  <a:srgbClr val="FF0000"/>
                </a:solidFill>
              </a:rPr>
              <a:t>Oracle9i </a:t>
            </a:r>
            <a:r>
              <a:rPr lang="en-US" dirty="0" smtClean="0"/>
              <a:t>went into release with </a:t>
            </a:r>
            <a:r>
              <a:rPr lang="en-US" dirty="0" smtClean="0">
                <a:solidFill>
                  <a:srgbClr val="FF0000"/>
                </a:solidFill>
              </a:rPr>
              <a:t>400 new features</a:t>
            </a:r>
            <a:r>
              <a:rPr lang="en-US" dirty="0" smtClean="0"/>
              <a:t>, including the ability to </a:t>
            </a:r>
            <a:r>
              <a:rPr lang="en-US" dirty="0" smtClean="0">
                <a:solidFill>
                  <a:srgbClr val="FF0000"/>
                </a:solidFill>
              </a:rPr>
              <a:t>read and write XML documents</a:t>
            </a:r>
            <a:r>
              <a:rPr lang="en-US" dirty="0" smtClean="0"/>
              <a:t>, providing an option for </a:t>
            </a:r>
            <a:r>
              <a:rPr lang="en-US" dirty="0" smtClean="0">
                <a:solidFill>
                  <a:srgbClr val="FF0000"/>
                </a:solidFill>
              </a:rPr>
              <a:t>Oracle RAC</a:t>
            </a:r>
            <a:r>
              <a:rPr lang="en-US" dirty="0" smtClean="0"/>
              <a:t>, or "Real Application Clusters“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2003: Oracle Corporation released </a:t>
            </a:r>
            <a:r>
              <a:rPr lang="en-US" dirty="0" smtClean="0">
                <a:solidFill>
                  <a:srgbClr val="FF0000"/>
                </a:solidFill>
              </a:rPr>
              <a:t>Oracle Database 10g.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2005: Oracle Database 10.2.0.1—also known as Oracle </a:t>
            </a:r>
            <a:r>
              <a:rPr lang="en-US" dirty="0" smtClean="0">
                <a:solidFill>
                  <a:srgbClr val="FF0000"/>
                </a:solidFill>
              </a:rPr>
              <a:t>Database 10g Release 2</a:t>
            </a:r>
            <a:r>
              <a:rPr lang="en-US" dirty="0" smtClean="0"/>
              <a:t> (10gR2)—appeared.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2008: Oracle Corporation released </a:t>
            </a:r>
            <a:r>
              <a:rPr lang="en-US" dirty="0" smtClean="0">
                <a:solidFill>
                  <a:srgbClr val="FF0000"/>
                </a:solidFill>
              </a:rPr>
              <a:t>Oracle Database 11g </a:t>
            </a:r>
            <a:r>
              <a:rPr lang="en-US" dirty="0" smtClean="0"/>
              <a:t>for Linux and for Microsoft Windows.</a:t>
            </a:r>
          </a:p>
          <a:p>
            <a:pPr marL="0" indent="0" eaLnBrk="1" hangingPunct="1">
              <a:buFont typeface="Arial" charset="0"/>
              <a:buChar char="•"/>
            </a:pPr>
            <a:r>
              <a:rPr lang="en-US" dirty="0" smtClean="0"/>
              <a:t>2009: : Oracle Database 11.2.0.1—also known as Oracle </a:t>
            </a:r>
            <a:r>
              <a:rPr lang="en-US" dirty="0" smtClean="0">
                <a:solidFill>
                  <a:srgbClr val="FF0000"/>
                </a:solidFill>
              </a:rPr>
              <a:t>Database 11g Release 2</a:t>
            </a:r>
            <a:r>
              <a:rPr lang="en-US" dirty="0" smtClean="0"/>
              <a:t> (11gR2)—appeared.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28600"/>
            <a:ext cx="7772400" cy="80803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Oracle History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258</TotalTime>
  <Words>533</Words>
  <Application>Microsoft Office PowerPoint</Application>
  <PresentationFormat>On-screen Show (4:3)</PresentationFormat>
  <Paragraphs>65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Introduction to Oracle  SQL / PLSQL Course  </vt:lpstr>
      <vt:lpstr>Course Agenda</vt:lpstr>
      <vt:lpstr>Course Agenda</vt:lpstr>
      <vt:lpstr>Course Agenda</vt:lpstr>
      <vt:lpstr>Course Agenda</vt:lpstr>
      <vt:lpstr>Slide 6</vt:lpstr>
      <vt:lpstr>Oracle History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Study lessons</dc:title>
  <dc:creator/>
  <cp:lastModifiedBy>Mona</cp:lastModifiedBy>
  <cp:revision>27</cp:revision>
  <dcterms:created xsi:type="dcterms:W3CDTF">2006-08-16T00:00:00Z</dcterms:created>
  <dcterms:modified xsi:type="dcterms:W3CDTF">2012-01-08T19:45:31Z</dcterms:modified>
</cp:coreProperties>
</file>