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3" r:id="rId2"/>
    <p:sldId id="264" r:id="rId3"/>
    <p:sldId id="265" r:id="rId4"/>
    <p:sldId id="266" r:id="rId5"/>
    <p:sldId id="267" r:id="rId6"/>
    <p:sldId id="268" r:id="rId7"/>
    <p:sldId id="283" r:id="rId8"/>
    <p:sldId id="284" r:id="rId9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5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8838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ebp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5.png"/><Relationship Id="rId7" Type="http://schemas.openxmlformats.org/officeDocument/2006/relationships/image" Target="../media/image3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FB3B93A1-D951-9D06-AC7D-518C9EA699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5887F786-32C4-88F4-C852-539D86222B54}"/>
              </a:ext>
            </a:extLst>
          </p:cNvPr>
          <p:cNvSpPr/>
          <p:nvPr/>
        </p:nvSpPr>
        <p:spPr>
          <a:xfrm>
            <a:off x="6280190" y="2200037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Pneumonia Detection Using Deep Learning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F015026-E8A2-0072-87ED-F589EEBAD427}"/>
              </a:ext>
            </a:extLst>
          </p:cNvPr>
          <p:cNvSpPr/>
          <p:nvPr/>
        </p:nvSpPr>
        <p:spPr>
          <a:xfrm>
            <a:off x="6280190" y="395775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i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Team Name: Alpha Model</a:t>
            </a:r>
            <a:endParaRPr lang="en-US" sz="17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E421C73C-BA22-231B-2C1E-5F32A8E0E121}"/>
              </a:ext>
            </a:extLst>
          </p:cNvPr>
          <p:cNvSpPr/>
          <p:nvPr/>
        </p:nvSpPr>
        <p:spPr>
          <a:xfrm>
            <a:off x="6280190" y="457581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Presented by : </a:t>
            </a:r>
            <a:r>
              <a:rPr lang="en-US" sz="1800" b="1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PT Sans" pitchFamily="34" charset="-120"/>
              </a:rPr>
              <a:t>Dr . Laila Ahmed (2025)</a:t>
            </a:r>
            <a:endParaRPr lang="en-US" sz="17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015BDB8-476E-9778-0AB4-5E8F5D900B41}"/>
              </a:ext>
            </a:extLst>
          </p:cNvPr>
          <p:cNvSpPr/>
          <p:nvPr/>
        </p:nvSpPr>
        <p:spPr>
          <a:xfrm>
            <a:off x="6280190" y="5193863"/>
            <a:ext cx="75564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Designed and Presented by Mahmoud Ayman</a:t>
            </a:r>
            <a:endParaRPr lang="en-US" sz="140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03C7915E-DBEA-3509-97B6-BC58A793F7C0}"/>
              </a:ext>
            </a:extLst>
          </p:cNvPr>
          <p:cNvSpPr/>
          <p:nvPr/>
        </p:nvSpPr>
        <p:spPr>
          <a:xfrm>
            <a:off x="6280190" y="5739289"/>
            <a:ext cx="75564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Submission Date:</a:t>
            </a:r>
            <a:r>
              <a:rPr lang="en-US" sz="1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400" b="1" i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March 19, 2025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868307-4D9D-BDF9-EE26-FB8F30036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261" y="475767"/>
            <a:ext cx="1477183" cy="12692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8B10C9-7849-36D3-69A6-1A96EC2722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2072240" y="5281298"/>
            <a:ext cx="1378204" cy="13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8209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87131486-F40C-3B63-70AE-DCB472FDEEDA}"/>
              </a:ext>
            </a:extLst>
          </p:cNvPr>
          <p:cNvSpPr/>
          <p:nvPr/>
        </p:nvSpPr>
        <p:spPr>
          <a:xfrm>
            <a:off x="890609" y="19900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8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Introduction</a:t>
            </a:r>
            <a:endParaRPr lang="en-US" sz="4800" dirty="0"/>
          </a:p>
        </p:txBody>
      </p:sp>
      <p:sp>
        <p:nvSpPr>
          <p:cNvPr id="3" name="Text 1">
            <a:extLst>
              <a:ext uri="{FF2B5EF4-FFF2-40B4-BE49-F238E27FC236}">
                <a16:creationId xmlns:a16="http://schemas.microsoft.com/office/drawing/2014/main" id="{AC0A77C6-3C7B-7680-9E24-DCEED7D56BB9}"/>
              </a:ext>
            </a:extLst>
          </p:cNvPr>
          <p:cNvSpPr/>
          <p:nvPr/>
        </p:nvSpPr>
        <p:spPr>
          <a:xfrm>
            <a:off x="793783" y="34681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🔹</a:t>
            </a:r>
            <a:r>
              <a:rPr lang="en-US" sz="28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8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What is Pneumonia?</a:t>
            </a:r>
            <a:endParaRPr lang="en-US" sz="2800" dirty="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19CD1248-2EDC-8D91-0FF9-847574CE467C}"/>
              </a:ext>
            </a:extLst>
          </p:cNvPr>
          <p:cNvSpPr/>
          <p:nvPr/>
        </p:nvSpPr>
        <p:spPr>
          <a:xfrm>
            <a:off x="793790" y="408077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 lung infection that affects millions worldwide.</a:t>
            </a:r>
            <a:endParaRPr lang="en-US" sz="24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42AFEC88-028C-FCED-4715-BB10FB611D29}"/>
              </a:ext>
            </a:extLst>
          </p:cNvPr>
          <p:cNvSpPr/>
          <p:nvPr/>
        </p:nvSpPr>
        <p:spPr>
          <a:xfrm>
            <a:off x="793784" y="448603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Early detection is crucial for treatment.</a:t>
            </a:r>
            <a:endParaRPr lang="en-US" sz="24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C3DD8DD8-E0B1-6B6D-34FE-E659C6D82EA2}"/>
              </a:ext>
            </a:extLst>
          </p:cNvPr>
          <p:cNvSpPr/>
          <p:nvPr/>
        </p:nvSpPr>
        <p:spPr>
          <a:xfrm>
            <a:off x="793785" y="57258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🔹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8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Why</a:t>
            </a:r>
            <a:r>
              <a:rPr lang="en-US" sz="24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Use 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AI</a:t>
            </a:r>
            <a:r>
              <a:rPr lang="en-US" sz="24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?</a:t>
            </a:r>
            <a:endParaRPr lang="en-US" sz="240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10096713-23F8-DB8C-BBA6-4B359C5CFF2A}"/>
              </a:ext>
            </a:extLst>
          </p:cNvPr>
          <p:cNvSpPr/>
          <p:nvPr/>
        </p:nvSpPr>
        <p:spPr>
          <a:xfrm>
            <a:off x="793786" y="6192064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Faster and more accurate diagnosis.</a:t>
            </a:r>
            <a:endParaRPr lang="en-US" sz="280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3D93EBCF-EBCA-5719-0F25-84C82E67409B}"/>
              </a:ext>
            </a:extLst>
          </p:cNvPr>
          <p:cNvSpPr/>
          <p:nvPr/>
        </p:nvSpPr>
        <p:spPr>
          <a:xfrm>
            <a:off x="793790" y="66028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28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Helps doctors make better decisions.</a:t>
            </a:r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A5682A-EA5F-2E92-4C95-F82DB1CCA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385" y="206765"/>
            <a:ext cx="1477183" cy="12692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C5A880-2D25-72B2-0A36-ECBC92FF8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142" y="-13883"/>
            <a:ext cx="6325496" cy="8329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3032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02709F53-B37F-E564-5DF7-35FC568944A0}"/>
              </a:ext>
            </a:extLst>
          </p:cNvPr>
          <p:cNvSpPr/>
          <p:nvPr/>
        </p:nvSpPr>
        <p:spPr>
          <a:xfrm>
            <a:off x="6280190" y="2683073"/>
            <a:ext cx="641496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Dataset &amp; Preprocessing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26990CF1-A936-0010-DF34-5F870036B6F7}"/>
              </a:ext>
            </a:extLst>
          </p:cNvPr>
          <p:cNvSpPr/>
          <p:nvPr/>
        </p:nvSpPr>
        <p:spPr>
          <a:xfrm>
            <a:off x="6280190" y="3732014"/>
            <a:ext cx="7556421" cy="32712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🔹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Dataset: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Chest X-ray images (Normal vs Pneumonia).
</a:t>
            </a:r>
            <a:r>
              <a:rPr lang="en-US" sz="24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🔹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Preprocessing Steps: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r>
              <a:rPr lang="en-US" sz="24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Rescaling images (Normalization).
</a:t>
            </a:r>
            <a:r>
              <a:rPr lang="en-US" sz="24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Data Augmentation (Rotation, Zoom, Flip).
</a:t>
            </a:r>
            <a:r>
              <a:rPr lang="en-US" sz="24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Splitting into Training &amp; Validation sets.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0D58E7-DE9D-80C3-5A6A-AD4AF0C0B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601" y="121860"/>
            <a:ext cx="5238568" cy="39929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6D8D35-8E34-94CB-90D9-40DEE31139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236660"/>
            <a:ext cx="5420169" cy="38668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72E998-95E1-0D0C-4A13-DCB3EB4EF7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3261" y="475767"/>
            <a:ext cx="1477183" cy="126928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83C93B3-DC5B-DA04-8E89-FADF2E46A2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13005723" y="6375629"/>
            <a:ext cx="627599" cy="62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60849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7859ED2F-5681-E67A-5B81-C35E03FC1A57}"/>
              </a:ext>
            </a:extLst>
          </p:cNvPr>
          <p:cNvSpPr/>
          <p:nvPr/>
        </p:nvSpPr>
        <p:spPr>
          <a:xfrm>
            <a:off x="793790" y="23343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Model Architecture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7DC71047-97D0-3E5C-1ACA-FB8403970685}"/>
              </a:ext>
            </a:extLst>
          </p:cNvPr>
          <p:cNvSpPr/>
          <p:nvPr/>
        </p:nvSpPr>
        <p:spPr>
          <a:xfrm>
            <a:off x="793790" y="3383280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🔹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Deep Learning Model: CNN (Convolutional Neural Network)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Layers Used:</a:t>
            </a:r>
            <a:endParaRPr lang="en-US" sz="17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2821D8D-F3FE-57A7-EB2A-FE207A4768D3}"/>
              </a:ext>
            </a:extLst>
          </p:cNvPr>
          <p:cNvSpPr/>
          <p:nvPr/>
        </p:nvSpPr>
        <p:spPr>
          <a:xfrm>
            <a:off x="793790" y="436423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Conv2D, Batch Normalization, MaxPooling</a:t>
            </a:r>
            <a:endParaRPr lang="en-US" sz="17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070594A2-1842-9B89-39A3-65DFFA0E6D24}"/>
              </a:ext>
            </a:extLst>
          </p:cNvPr>
          <p:cNvSpPr/>
          <p:nvPr/>
        </p:nvSpPr>
        <p:spPr>
          <a:xfrm>
            <a:off x="793790" y="4806434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Flatten, Dense, Dropout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Activation Function: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ReLU &amp; Sigmoid
</a:t>
            </a: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Optimizer: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Adam</a:t>
            </a:r>
            <a:endParaRPr lang="en-US" sz="175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7DD88C-AFAD-F9BA-9A4F-B2A24DAC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0" y="2538875"/>
            <a:ext cx="6821355" cy="40136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089C0B5-1A72-E629-1DEF-4E58A8FCF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41037" y="479365"/>
            <a:ext cx="1477183" cy="12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92695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4E7EBF4D-B2C0-2C3C-889B-2EC3AA47942B}"/>
              </a:ext>
            </a:extLst>
          </p:cNvPr>
          <p:cNvSpPr/>
          <p:nvPr/>
        </p:nvSpPr>
        <p:spPr>
          <a:xfrm>
            <a:off x="793790" y="1764506"/>
            <a:ext cx="615481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Training &amp; Performance</a:t>
            </a:r>
            <a:endParaRPr lang="en-US" sz="4450" dirty="0"/>
          </a:p>
        </p:txBody>
      </p:sp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54A1EEC4-C928-3CEE-C8D5-731239250F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2813447"/>
            <a:ext cx="3778210" cy="907256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543A8756-6E01-84D6-574D-26707E48AC1D}"/>
              </a:ext>
            </a:extLst>
          </p:cNvPr>
          <p:cNvSpPr/>
          <p:nvPr/>
        </p:nvSpPr>
        <p:spPr>
          <a:xfrm>
            <a:off x="1020604" y="4060865"/>
            <a:ext cx="3324582" cy="2177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🔹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Training Details: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Loss Function: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Binary Crossentropy
</a:t>
            </a: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Optimizer: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Adam
</a:t>
            </a: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Epochs: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10 (with Early Stopping)</a:t>
            </a:r>
            <a:endParaRPr lang="en-US" sz="1750" dirty="0"/>
          </a:p>
        </p:txBody>
      </p:sp>
      <p:pic>
        <p:nvPicPr>
          <p:cNvPr id="6" name="Image 2" descr="preencoded.png">
            <a:extLst>
              <a:ext uri="{FF2B5EF4-FFF2-40B4-BE49-F238E27FC236}">
                <a16:creationId xmlns:a16="http://schemas.microsoft.com/office/drawing/2014/main" id="{E92EDA0A-064D-1459-619B-E3D86373C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13447"/>
            <a:ext cx="3778210" cy="907256"/>
          </a:xfrm>
          <a:prstGeom prst="rect">
            <a:avLst/>
          </a:prstGeom>
        </p:spPr>
      </p:pic>
      <p:sp>
        <p:nvSpPr>
          <p:cNvPr id="7" name="Text 2">
            <a:extLst>
              <a:ext uri="{FF2B5EF4-FFF2-40B4-BE49-F238E27FC236}">
                <a16:creationId xmlns:a16="http://schemas.microsoft.com/office/drawing/2014/main" id="{3D3E678C-F474-D1C8-266D-FD04AD8FA5E7}"/>
              </a:ext>
            </a:extLst>
          </p:cNvPr>
          <p:cNvSpPr/>
          <p:nvPr/>
        </p:nvSpPr>
        <p:spPr>
          <a:xfrm>
            <a:off x="4798814" y="4060865"/>
            <a:ext cx="3324582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🔹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Results: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Good Accuracy on Validation Data
</a:t>
            </a: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Model learns to differentiate Normal &amp; Pneumonia</a:t>
            </a:r>
            <a:endParaRPr lang="en-US" sz="175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BDE95F2-AB44-2473-9FB8-E49571B358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2423" y="148342"/>
            <a:ext cx="5493283" cy="46498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CAE657-A61D-3248-869D-6FD8940FE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2423" y="5017835"/>
            <a:ext cx="5493283" cy="307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53564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965BE7BA-5C16-791F-492E-CE7189CFE1FE}"/>
              </a:ext>
            </a:extLst>
          </p:cNvPr>
          <p:cNvSpPr/>
          <p:nvPr/>
        </p:nvSpPr>
        <p:spPr>
          <a:xfrm>
            <a:off x="793790" y="255543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Predictions &amp; Demo</a:t>
            </a:r>
            <a:endParaRPr lang="en-US" sz="44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6E2F5BA6-7DD9-ED72-ACCE-E4EF465C350E}"/>
              </a:ext>
            </a:extLst>
          </p:cNvPr>
          <p:cNvSpPr/>
          <p:nvPr/>
        </p:nvSpPr>
        <p:spPr>
          <a:xfrm>
            <a:off x="793790" y="3604379"/>
            <a:ext cx="75564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🔹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How the Model Works?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Input: Chest X-ray Image
</a:t>
            </a: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Model Prediction: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Normal / Pneumonia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Confidence Score Displayed</a:t>
            </a:r>
            <a:endParaRPr lang="en-US" sz="17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D8F61F94-E9C2-3BC4-4F7A-8CE6596F7F8E}"/>
              </a:ext>
            </a:extLst>
          </p:cNvPr>
          <p:cNvSpPr/>
          <p:nvPr/>
        </p:nvSpPr>
        <p:spPr>
          <a:xfrm>
            <a:off x="793790" y="5311140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📌</a:t>
            </a:r>
            <a:r>
              <a:rPr lang="en-US" sz="175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175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Example Image + Prediction Output Screenshot</a:t>
            </a:r>
            <a:endParaRPr lang="en-US" sz="17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FC3C7B-FF07-C3AF-A90E-4BFCD0868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8073" y="1731981"/>
            <a:ext cx="5974598" cy="62932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B8E56B-F162-4F43-8697-F07C613E6B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3261" y="346675"/>
            <a:ext cx="1477183" cy="12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47632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B504BE61-5448-A90A-A5CF-8F5F052B7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085" y="2172444"/>
            <a:ext cx="776407" cy="497800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01F99D25-02A7-381B-2744-F4CDCCEC1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3111" y="2173484"/>
            <a:ext cx="1186220" cy="497800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55FF5D93-6732-F77C-3529-2B2EAB4605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2881" y="2178905"/>
            <a:ext cx="587812" cy="497800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D67BCB4A-7A1F-4BAB-3C43-D6F3F231F3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46464" y="2195357"/>
            <a:ext cx="904994" cy="497800"/>
          </a:xfrm>
          <a:prstGeom prst="rect">
            <a:avLst/>
          </a:prstGeom>
        </p:spPr>
      </p:pic>
      <p:pic>
        <p:nvPicPr>
          <p:cNvPr id="7" name="Image 4" descr="preencoded.png">
            <a:extLst>
              <a:ext uri="{FF2B5EF4-FFF2-40B4-BE49-F238E27FC236}">
                <a16:creationId xmlns:a16="http://schemas.microsoft.com/office/drawing/2014/main" id="{7814849C-DC3B-0564-FD0F-D1152FC247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517" y="2124670"/>
            <a:ext cx="987631" cy="679605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9119196F-D589-672E-745F-30480440585B}"/>
              </a:ext>
            </a:extLst>
          </p:cNvPr>
          <p:cNvSpPr/>
          <p:nvPr/>
        </p:nvSpPr>
        <p:spPr>
          <a:xfrm>
            <a:off x="4919186" y="2906316"/>
            <a:ext cx="4792028" cy="992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050" dirty="0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7BAF69A9-2487-37AA-16CA-6CE590BE9593}"/>
              </a:ext>
            </a:extLst>
          </p:cNvPr>
          <p:cNvSpPr/>
          <p:nvPr/>
        </p:nvSpPr>
        <p:spPr>
          <a:xfrm>
            <a:off x="4276486" y="4855606"/>
            <a:ext cx="6029563" cy="661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2400" dirty="0"/>
          </a:p>
        </p:txBody>
      </p:sp>
      <p:sp>
        <p:nvSpPr>
          <p:cNvPr id="15" name="Text 6">
            <a:extLst>
              <a:ext uri="{FF2B5EF4-FFF2-40B4-BE49-F238E27FC236}">
                <a16:creationId xmlns:a16="http://schemas.microsoft.com/office/drawing/2014/main" id="{B299A259-758D-1498-7C71-D4E61902A4EC}"/>
              </a:ext>
            </a:extLst>
          </p:cNvPr>
          <p:cNvSpPr/>
          <p:nvPr/>
        </p:nvSpPr>
        <p:spPr>
          <a:xfrm>
            <a:off x="3681651" y="5775960"/>
            <a:ext cx="7267099" cy="661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050" dirty="0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62F57C01-6D14-10F5-3A5E-4C5F253F16F9}"/>
              </a:ext>
            </a:extLst>
          </p:cNvPr>
          <p:cNvSpPr/>
          <p:nvPr/>
        </p:nvSpPr>
        <p:spPr>
          <a:xfrm>
            <a:off x="3327559" y="7045404"/>
            <a:ext cx="7975163" cy="3307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endParaRPr lang="en-US" sz="205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8FFC06-AFF8-C876-6D46-15C58C579217}"/>
              </a:ext>
            </a:extLst>
          </p:cNvPr>
          <p:cNvSpPr txBox="1"/>
          <p:nvPr/>
        </p:nvSpPr>
        <p:spPr>
          <a:xfrm>
            <a:off x="1718667" y="614939"/>
            <a:ext cx="7315200" cy="7663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b="1" kern="0" spc="-134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Conclusion &amp; Future Work</a:t>
            </a:r>
            <a:endParaRPr lang="en-US" sz="40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D5E213A-90C7-49F0-07A3-6624A12B9AD9}"/>
              </a:ext>
            </a:extLst>
          </p:cNvPr>
          <p:cNvSpPr txBox="1"/>
          <p:nvPr/>
        </p:nvSpPr>
        <p:spPr>
          <a:xfrm>
            <a:off x="1177052" y="3532331"/>
            <a:ext cx="7315200" cy="11938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🔹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</a:t>
            </a:r>
            <a:r>
              <a:rPr lang="en-US" sz="2400" b="1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Summary: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
</a:t>
            </a:r>
            <a:r>
              <a:rPr lang="en-US" sz="24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AI can assist doctors in pneumonia diagnosis.
</a:t>
            </a:r>
            <a:r>
              <a:rPr lang="en-US" sz="24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</a:t>
            </a:r>
            <a:r>
              <a:rPr lang="en-US" sz="2400" kern="0" spc="-36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Our model provides promising accuracy.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D6F8EC-4B7A-CCE4-9A28-740ADFAB0124}"/>
              </a:ext>
            </a:extLst>
          </p:cNvPr>
          <p:cNvSpPr txBox="1"/>
          <p:nvPr/>
        </p:nvSpPr>
        <p:spPr>
          <a:xfrm>
            <a:off x="1177052" y="5168027"/>
            <a:ext cx="7315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dirty="0"/>
              <a:t>🔹 </a:t>
            </a:r>
            <a:r>
              <a:rPr lang="en-US" sz="2400" b="1" dirty="0"/>
              <a:t>Future Improvements:</a:t>
            </a:r>
            <a:endParaRPr lang="en-US" sz="2400" dirty="0"/>
          </a:p>
          <a:p>
            <a:r>
              <a:rPr lang="en-US" sz="24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 </a:t>
            </a:r>
            <a:r>
              <a:rPr lang="en-US" sz="2400" dirty="0"/>
              <a:t>More data for better generalization.</a:t>
            </a:r>
          </a:p>
          <a:p>
            <a:r>
              <a:rPr lang="en-US" sz="2400" kern="0" spc="-36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✅ </a:t>
            </a:r>
            <a:r>
              <a:rPr lang="en-US" sz="2400" dirty="0"/>
              <a:t>Deploy the model in a web/app interface.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3606F16-A76A-98E9-0003-0A7EA9325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41037" y="479365"/>
            <a:ext cx="1477183" cy="1269283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874994C-2E81-AAD0-440A-383F63953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12072240" y="5281298"/>
            <a:ext cx="1378204" cy="1378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62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A1B32E4-A90E-5205-B75C-D2EB17A49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3566" y="2678549"/>
            <a:ext cx="7103150" cy="287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5291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290</Words>
  <Application>Microsoft Office PowerPoint</Application>
  <PresentationFormat>Custom</PresentationFormat>
  <Paragraphs>29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Inter</vt:lpstr>
      <vt:lpstr>Inter Bold</vt:lpstr>
      <vt:lpstr>PT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</cp:lastModifiedBy>
  <cp:revision>3</cp:revision>
  <dcterms:created xsi:type="dcterms:W3CDTF">2025-03-18T20:28:18Z</dcterms:created>
  <dcterms:modified xsi:type="dcterms:W3CDTF">2025-03-18T21:21:11Z</dcterms:modified>
</cp:coreProperties>
</file>