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378" r:id="rId6"/>
    <p:sldId id="379" r:id="rId7"/>
    <p:sldId id="38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-48"/>
            <a:ext cx="4040758" cy="6858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3495" y="2537917"/>
            <a:ext cx="235648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4967-3B72-26B8-6032-CE5129B9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9DA4C-6143-C8ED-AFAF-4CFCD47A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2182-D082-EB4F-A98C-04361D50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FFF8-0A32-4198-AEF2-E7E9A159191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2860-C515-4F24-33C8-9C2F689A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C61D-A440-DC9D-0E97-C3BB2AF0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40E6-2D74-4B3B-BE36-1747FDAD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1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7924"/>
            <a:ext cx="8174990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145" y="1707159"/>
            <a:ext cx="10379709" cy="399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1ECB-0CC2-93F4-0A6B-61C4905B5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Leaders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0D73-CFAA-22EE-3C75-19A7CEEE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2131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Dr. Basma M. Hassan</a:t>
            </a:r>
            <a:endParaRPr lang="ar-EG" dirty="0">
              <a:solidFill>
                <a:srgbClr val="0070C0"/>
              </a:solidFill>
            </a:endParaRPr>
          </a:p>
          <a:p>
            <a:r>
              <a:rPr lang="en-US" dirty="0"/>
              <a:t> Faculty of Artificial Intelligence</a:t>
            </a:r>
            <a:endParaRPr lang="ar-EG" dirty="0"/>
          </a:p>
          <a:p>
            <a:r>
              <a:rPr lang="en-US" dirty="0"/>
              <a:t> </a:t>
            </a:r>
            <a:r>
              <a:rPr lang="en-US" dirty="0" err="1"/>
              <a:t>Kafrelsheikh</a:t>
            </a:r>
            <a:r>
              <a:rPr lang="en-US" dirty="0"/>
              <a:t> University </a:t>
            </a:r>
            <a:endParaRPr lang="ar-EG" dirty="0"/>
          </a:p>
          <a:p>
            <a:r>
              <a:rPr lang="ar-EG" sz="2000" dirty="0"/>
              <a:t>2025</a:t>
            </a:r>
            <a:r>
              <a:rPr lang="en-US" sz="2000" dirty="0"/>
              <a:t>/</a:t>
            </a:r>
            <a:r>
              <a:rPr lang="ar-EG" sz="2000" dirty="0"/>
              <a:t>2026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1469-5A63-83CC-485D-7529D7D8F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" y="164880"/>
            <a:ext cx="2978871" cy="2234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07D8C-C30D-8AE7-E09E-2EA1B1CDD3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19" y="164880"/>
            <a:ext cx="1570709" cy="1730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99447-7468-DF18-154B-C61EDBAC0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43" y="4648200"/>
            <a:ext cx="1272676" cy="12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388620">
              <a:lnSpc>
                <a:spcPts val="4320"/>
              </a:lnSpc>
              <a:spcBef>
                <a:spcPts val="640"/>
              </a:spcBef>
            </a:pPr>
            <a:r>
              <a:rPr sz="4000" spc="-10" dirty="0">
                <a:solidFill>
                  <a:srgbClr val="FFFFFF"/>
                </a:solidFill>
              </a:rPr>
              <a:t>Dataset 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8352" y="4134103"/>
            <a:ext cx="2656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[9648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columns]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0882" y="1483723"/>
            <a:ext cx="6690082" cy="39088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-4762"/>
            <a:ext cx="11261090" cy="2094230"/>
            <a:chOff x="536444" y="-4762"/>
            <a:chExt cx="11261090" cy="2094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0" y="2018791"/>
                  </a:moveTo>
                  <a:lnTo>
                    <a:pt x="11167491" y="2018791"/>
                  </a:lnTo>
                  <a:lnTo>
                    <a:pt x="11167491" y="0"/>
                  </a:lnTo>
                  <a:lnTo>
                    <a:pt x="0" y="0"/>
                  </a:lnTo>
                  <a:lnTo>
                    <a:pt x="0" y="2018791"/>
                  </a:lnTo>
                  <a:close/>
                </a:path>
              </a:pathLst>
            </a:custGeom>
            <a:ln w="952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286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Dashboard</a:t>
            </a:r>
            <a:r>
              <a:rPr spc="-160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98830" y="121920"/>
            <a:ext cx="11577320" cy="1341120"/>
            <a:chOff x="498830" y="121920"/>
            <a:chExt cx="11577320" cy="1341120"/>
          </a:xfrm>
        </p:grpSpPr>
        <p:sp>
          <p:nvSpPr>
            <p:cNvPr id="8" name="object 8"/>
            <p:cNvSpPr/>
            <p:nvPr/>
          </p:nvSpPr>
          <p:spPr>
            <a:xfrm>
              <a:off x="498830" y="758952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5">
                  <a:moveTo>
                    <a:pt x="128015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5" y="70408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6064" y="121920"/>
              <a:ext cx="1649983" cy="6689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94612" y="2437892"/>
            <a:ext cx="9486265" cy="36969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0665" marR="5080" indent="-2286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dashboard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dynamic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consolidates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dirty="0">
                <a:latin typeface="Calibri"/>
                <a:cs typeface="Calibri"/>
              </a:rPr>
              <a:t>charts,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graphs,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KPIs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monitor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uncover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insights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glance.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5" dirty="0">
                <a:solidFill>
                  <a:srgbClr val="2E5496"/>
                </a:solidFill>
                <a:latin typeface="Calibri"/>
                <a:cs typeface="Calibri"/>
              </a:rPr>
              <a:t>Top</a:t>
            </a:r>
            <a:r>
              <a:rPr sz="2400" b="1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Summary</a:t>
            </a:r>
            <a:r>
              <a:rPr sz="2400" b="1" spc="-8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KPIs</a:t>
            </a:r>
            <a:r>
              <a:rPr sz="2400" b="1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2E5496"/>
                </a:solidFill>
                <a:latin typeface="Calibri"/>
                <a:cs typeface="Calibri"/>
              </a:rPr>
              <a:t>(Top</a:t>
            </a:r>
            <a:r>
              <a:rPr sz="2400" b="1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Panel):</a:t>
            </a:r>
            <a:endParaRPr sz="2400">
              <a:latin typeface="Calibri"/>
              <a:cs typeface="Calibri"/>
            </a:endParaRPr>
          </a:p>
          <a:p>
            <a:pPr marL="240665" marR="171450" indent="-228600">
              <a:lnSpc>
                <a:spcPct val="80000"/>
              </a:lnSpc>
              <a:spcBef>
                <a:spcPts val="1010"/>
              </a:spcBef>
              <a:buFont typeface="Wingdings"/>
              <a:buChar char=""/>
              <a:tabLst>
                <a:tab pos="240665" algn="l"/>
                <a:tab pos="296545" algn="l"/>
              </a:tabLst>
            </a:pPr>
            <a:r>
              <a:rPr sz="2000" dirty="0">
                <a:latin typeface="Calibri"/>
                <a:cs typeface="Calibri"/>
              </a:rPr>
              <a:t>	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KPI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(Key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Indicator)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objectives.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25" dirty="0">
                <a:latin typeface="Calibri"/>
                <a:cs typeface="Calibri"/>
              </a:rPr>
              <a:t>Total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$816M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revenue</a:t>
            </a:r>
            <a:r>
              <a:rPr sz="1600" spc="-10" dirty="0">
                <a:latin typeface="Calibri"/>
                <a:cs typeface="Calibri"/>
              </a:rPr>
              <a:t> generated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during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period.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Calibri"/>
                <a:cs typeface="Calibri"/>
              </a:rPr>
              <a:t>Operating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Profit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$302M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Highlights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earnings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after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operational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costs.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Units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Sold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million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Reflects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total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product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volume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sold.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Price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Unit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$45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Average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selling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price.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Calibri"/>
                <a:cs typeface="Calibri"/>
              </a:rPr>
              <a:t>Operating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Margin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42.4%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profitability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efficiency.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-4762"/>
            <a:ext cx="11261090" cy="2094230"/>
            <a:chOff x="536444" y="-4762"/>
            <a:chExt cx="11261090" cy="2094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0" y="2018791"/>
                  </a:moveTo>
                  <a:lnTo>
                    <a:pt x="11167491" y="2018791"/>
                  </a:lnTo>
                  <a:lnTo>
                    <a:pt x="11167491" y="0"/>
                  </a:lnTo>
                  <a:lnTo>
                    <a:pt x="0" y="0"/>
                  </a:lnTo>
                  <a:lnTo>
                    <a:pt x="0" y="2018791"/>
                  </a:lnTo>
                  <a:close/>
                </a:path>
              </a:pathLst>
            </a:custGeom>
            <a:ln w="952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286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Dashboard</a:t>
            </a:r>
            <a:r>
              <a:rPr spc="-160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98830" y="121920"/>
            <a:ext cx="11577320" cy="1341120"/>
            <a:chOff x="498830" y="121920"/>
            <a:chExt cx="11577320" cy="1341120"/>
          </a:xfrm>
        </p:grpSpPr>
        <p:sp>
          <p:nvSpPr>
            <p:cNvPr id="8" name="object 8"/>
            <p:cNvSpPr/>
            <p:nvPr/>
          </p:nvSpPr>
          <p:spPr>
            <a:xfrm>
              <a:off x="498830" y="758952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5">
                  <a:moveTo>
                    <a:pt x="128015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5" y="70408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6064" y="121920"/>
              <a:ext cx="1649983" cy="6689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1402" y="2121232"/>
            <a:ext cx="9855835" cy="435864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900" b="1" dirty="0">
                <a:solidFill>
                  <a:srgbClr val="2E5496"/>
                </a:solidFill>
                <a:latin typeface="Calibri"/>
                <a:cs typeface="Calibri"/>
              </a:rPr>
              <a:t>Visual</a:t>
            </a:r>
            <a:r>
              <a:rPr sz="2900" b="1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2E5496"/>
                </a:solidFill>
                <a:latin typeface="Calibri"/>
                <a:cs typeface="Calibri"/>
              </a:rPr>
              <a:t>Components:</a:t>
            </a:r>
            <a:endParaRPr sz="29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85"/>
              </a:spcBef>
              <a:buAutoNum type="arabicPeriod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Aear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Total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1680"/>
              </a:lnSpc>
            </a:pPr>
            <a:r>
              <a:rPr sz="2000" spc="-10" dirty="0">
                <a:latin typeface="Calibri"/>
                <a:cs typeface="Calibri"/>
              </a:rPr>
              <a:t>Peaks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June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July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summer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039"/>
              </a:lnSpc>
            </a:pPr>
            <a:r>
              <a:rPr sz="2000" dirty="0">
                <a:latin typeface="Calibri"/>
                <a:cs typeface="Calibri"/>
              </a:rPr>
              <a:t>seasonal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promotions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90"/>
              </a:spcBef>
              <a:buAutoNum type="arabicPeriod" startAt="2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Pie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Total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240665" marR="494665">
              <a:lnSpc>
                <a:spcPct val="70000"/>
              </a:lnSpc>
              <a:spcBef>
                <a:spcPts val="360"/>
              </a:spcBef>
            </a:pPr>
            <a:r>
              <a:rPr sz="2000" spc="-55" dirty="0">
                <a:latin typeface="Calibri"/>
                <a:cs typeface="Calibri"/>
              </a:rPr>
              <a:t>Top-</a:t>
            </a:r>
            <a:r>
              <a:rPr sz="2000" spc="-10" dirty="0">
                <a:latin typeface="Calibri"/>
                <a:cs typeface="Calibri"/>
              </a:rPr>
              <a:t>performing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California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Texas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identifiable,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regional targeting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planning.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75"/>
              </a:spcBef>
              <a:buAutoNum type="arabicPeriod" startAt="3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Donut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Total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  <a:p>
            <a:pPr marL="240665" marR="448945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Groups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regions.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Southeast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contributor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28.29%, offering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insights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preferences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75"/>
              </a:spcBef>
              <a:buAutoNum type="arabicPeriod" startAt="4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Bar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Total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240665" marR="120650">
              <a:lnSpc>
                <a:spcPct val="70000"/>
              </a:lnSpc>
              <a:spcBef>
                <a:spcPts val="360"/>
              </a:spcBef>
            </a:pPr>
            <a:r>
              <a:rPr sz="2000" b="1" spc="-20" dirty="0">
                <a:latin typeface="Calibri"/>
                <a:cs typeface="Calibri"/>
              </a:rPr>
              <a:t>Men’s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footwear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apparel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dominate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guiding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inventory decisions.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90"/>
              </a:spcBef>
              <a:buAutoNum type="arabicPeriod" startAt="5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Bar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Total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Retailer</a:t>
            </a:r>
            <a:endParaRPr sz="2000">
              <a:latin typeface="Calibri"/>
              <a:cs typeface="Calibri"/>
            </a:endParaRPr>
          </a:p>
          <a:p>
            <a:pPr marL="240665" marR="5080">
              <a:lnSpc>
                <a:spcPct val="70000"/>
              </a:lnSpc>
              <a:spcBef>
                <a:spcPts val="360"/>
              </a:spcBef>
            </a:pPr>
            <a:r>
              <a:rPr sz="2000" b="1" spc="-10" dirty="0">
                <a:latin typeface="Calibri"/>
                <a:cs typeface="Calibri"/>
              </a:rPr>
              <a:t>West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Gear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Foot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Locker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strategic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partnerships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exclusive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969" y="371043"/>
            <a:ext cx="430720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30" dirty="0"/>
              <a:t>Dashboard</a:t>
            </a:r>
            <a:r>
              <a:rPr sz="4100" spc="-190" dirty="0"/>
              <a:t> </a:t>
            </a:r>
            <a:r>
              <a:rPr sz="4100" spc="-10" dirty="0"/>
              <a:t>Overview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130632" y="1699593"/>
            <a:ext cx="11945620" cy="5158740"/>
            <a:chOff x="130632" y="1699593"/>
            <a:chExt cx="11945620" cy="5158740"/>
          </a:xfrm>
        </p:grpSpPr>
        <p:sp>
          <p:nvSpPr>
            <p:cNvPr id="4" name="object 4"/>
            <p:cNvSpPr/>
            <p:nvPr/>
          </p:nvSpPr>
          <p:spPr>
            <a:xfrm>
              <a:off x="3807205" y="1719664"/>
              <a:ext cx="4572635" cy="48260"/>
            </a:xfrm>
            <a:custGeom>
              <a:avLst/>
              <a:gdLst/>
              <a:ahLst/>
              <a:cxnLst/>
              <a:rect l="l" t="t" r="r" b="b"/>
              <a:pathLst>
                <a:path w="4572634" h="48260">
                  <a:moveTo>
                    <a:pt x="1921979" y="0"/>
                  </a:moveTo>
                  <a:lnTo>
                    <a:pt x="1873850" y="58"/>
                  </a:lnTo>
                  <a:lnTo>
                    <a:pt x="1826402" y="891"/>
                  </a:lnTo>
                  <a:lnTo>
                    <a:pt x="1779454" y="2588"/>
                  </a:lnTo>
                  <a:lnTo>
                    <a:pt x="1732828" y="5239"/>
                  </a:lnTo>
                  <a:lnTo>
                    <a:pt x="1686344" y="8932"/>
                  </a:lnTo>
                  <a:lnTo>
                    <a:pt x="1639824" y="13758"/>
                  </a:lnTo>
                  <a:lnTo>
                    <a:pt x="1586654" y="18644"/>
                  </a:lnTo>
                  <a:lnTo>
                    <a:pt x="1536618" y="20863"/>
                  </a:lnTo>
                  <a:lnTo>
                    <a:pt x="1488812" y="20979"/>
                  </a:lnTo>
                  <a:lnTo>
                    <a:pt x="1442332" y="19553"/>
                  </a:lnTo>
                  <a:lnTo>
                    <a:pt x="1396275" y="17150"/>
                  </a:lnTo>
                  <a:lnTo>
                    <a:pt x="1301818" y="11666"/>
                  </a:lnTo>
                  <a:lnTo>
                    <a:pt x="1251610" y="9712"/>
                  </a:lnTo>
                  <a:lnTo>
                    <a:pt x="1198212" y="9033"/>
                  </a:lnTo>
                  <a:lnTo>
                    <a:pt x="1140719" y="10194"/>
                  </a:lnTo>
                  <a:lnTo>
                    <a:pt x="1078230" y="13758"/>
                  </a:lnTo>
                  <a:lnTo>
                    <a:pt x="1011887" y="18514"/>
                  </a:lnTo>
                  <a:lnTo>
                    <a:pt x="955022" y="21890"/>
                  </a:lnTo>
                  <a:lnTo>
                    <a:pt x="905310" y="24007"/>
                  </a:lnTo>
                  <a:lnTo>
                    <a:pt x="860423" y="24987"/>
                  </a:lnTo>
                  <a:lnTo>
                    <a:pt x="818038" y="24950"/>
                  </a:lnTo>
                  <a:lnTo>
                    <a:pt x="775828" y="24018"/>
                  </a:lnTo>
                  <a:lnTo>
                    <a:pt x="731468" y="22311"/>
                  </a:lnTo>
                  <a:lnTo>
                    <a:pt x="562229" y="13758"/>
                  </a:lnTo>
                  <a:lnTo>
                    <a:pt x="499676" y="10967"/>
                  </a:lnTo>
                  <a:lnTo>
                    <a:pt x="439525" y="8812"/>
                  </a:lnTo>
                  <a:lnTo>
                    <a:pt x="381742" y="7266"/>
                  </a:lnTo>
                  <a:lnTo>
                    <a:pt x="326291" y="6304"/>
                  </a:lnTo>
                  <a:lnTo>
                    <a:pt x="273137" y="5901"/>
                  </a:lnTo>
                  <a:lnTo>
                    <a:pt x="222247" y="6029"/>
                  </a:lnTo>
                  <a:lnTo>
                    <a:pt x="173583" y="6665"/>
                  </a:lnTo>
                  <a:lnTo>
                    <a:pt x="127113" y="7781"/>
                  </a:lnTo>
                  <a:lnTo>
                    <a:pt x="82800" y="9353"/>
                  </a:lnTo>
                  <a:lnTo>
                    <a:pt x="40610" y="11354"/>
                  </a:lnTo>
                  <a:lnTo>
                    <a:pt x="508" y="13758"/>
                  </a:lnTo>
                  <a:lnTo>
                    <a:pt x="0" y="22013"/>
                  </a:lnTo>
                  <a:lnTo>
                    <a:pt x="1270" y="24553"/>
                  </a:lnTo>
                  <a:lnTo>
                    <a:pt x="508" y="32046"/>
                  </a:lnTo>
                  <a:lnTo>
                    <a:pt x="58145" y="27772"/>
                  </a:lnTo>
                  <a:lnTo>
                    <a:pt x="111072" y="25219"/>
                  </a:lnTo>
                  <a:lnTo>
                    <a:pt x="160418" y="24098"/>
                  </a:lnTo>
                  <a:lnTo>
                    <a:pt x="207318" y="24119"/>
                  </a:lnTo>
                  <a:lnTo>
                    <a:pt x="252904" y="24996"/>
                  </a:lnTo>
                  <a:lnTo>
                    <a:pt x="298308" y="26439"/>
                  </a:lnTo>
                  <a:lnTo>
                    <a:pt x="393098" y="29868"/>
                  </a:lnTo>
                  <a:lnTo>
                    <a:pt x="444750" y="31278"/>
                  </a:lnTo>
                  <a:lnTo>
                    <a:pt x="500749" y="32101"/>
                  </a:lnTo>
                  <a:lnTo>
                    <a:pt x="562229" y="32046"/>
                  </a:lnTo>
                  <a:lnTo>
                    <a:pt x="619171" y="31348"/>
                  </a:lnTo>
                  <a:lnTo>
                    <a:pt x="672135" y="30353"/>
                  </a:lnTo>
                  <a:lnTo>
                    <a:pt x="861187" y="25950"/>
                  </a:lnTo>
                  <a:lnTo>
                    <a:pt x="906990" y="25379"/>
                  </a:lnTo>
                  <a:lnTo>
                    <a:pt x="953906" y="25273"/>
                  </a:lnTo>
                  <a:lnTo>
                    <a:pt x="1002784" y="25760"/>
                  </a:lnTo>
                  <a:lnTo>
                    <a:pt x="1054471" y="26966"/>
                  </a:lnTo>
                  <a:lnTo>
                    <a:pt x="1109817" y="29019"/>
                  </a:lnTo>
                  <a:lnTo>
                    <a:pt x="1223815" y="34916"/>
                  </a:lnTo>
                  <a:lnTo>
                    <a:pt x="1279015" y="37371"/>
                  </a:lnTo>
                  <a:lnTo>
                    <a:pt x="1334844" y="39405"/>
                  </a:lnTo>
                  <a:lnTo>
                    <a:pt x="1390874" y="41010"/>
                  </a:lnTo>
                  <a:lnTo>
                    <a:pt x="1446679" y="42181"/>
                  </a:lnTo>
                  <a:lnTo>
                    <a:pt x="1501833" y="42910"/>
                  </a:lnTo>
                  <a:lnTo>
                    <a:pt x="1555908" y="43190"/>
                  </a:lnTo>
                  <a:lnTo>
                    <a:pt x="1608479" y="43016"/>
                  </a:lnTo>
                  <a:lnTo>
                    <a:pt x="1659119" y="42381"/>
                  </a:lnTo>
                  <a:lnTo>
                    <a:pt x="1707402" y="41277"/>
                  </a:lnTo>
                  <a:lnTo>
                    <a:pt x="1752900" y="39698"/>
                  </a:lnTo>
                  <a:lnTo>
                    <a:pt x="1795187" y="37638"/>
                  </a:lnTo>
                  <a:lnTo>
                    <a:pt x="1833837" y="35089"/>
                  </a:lnTo>
                  <a:lnTo>
                    <a:pt x="1868424" y="32046"/>
                  </a:lnTo>
                  <a:lnTo>
                    <a:pt x="1906631" y="29395"/>
                  </a:lnTo>
                  <a:lnTo>
                    <a:pt x="1940115" y="29362"/>
                  </a:lnTo>
                  <a:lnTo>
                    <a:pt x="1971032" y="31249"/>
                  </a:lnTo>
                  <a:lnTo>
                    <a:pt x="2001534" y="34363"/>
                  </a:lnTo>
                  <a:lnTo>
                    <a:pt x="2033777" y="38006"/>
                  </a:lnTo>
                  <a:lnTo>
                    <a:pt x="2069914" y="41484"/>
                  </a:lnTo>
                  <a:lnTo>
                    <a:pt x="2112101" y="44101"/>
                  </a:lnTo>
                  <a:lnTo>
                    <a:pt x="2162491" y="45161"/>
                  </a:lnTo>
                  <a:lnTo>
                    <a:pt x="2223239" y="43969"/>
                  </a:lnTo>
                  <a:lnTo>
                    <a:pt x="2296498" y="39829"/>
                  </a:lnTo>
                  <a:lnTo>
                    <a:pt x="2384425" y="32046"/>
                  </a:lnTo>
                  <a:lnTo>
                    <a:pt x="2450948" y="25781"/>
                  </a:lnTo>
                  <a:lnTo>
                    <a:pt x="2510459" y="21280"/>
                  </a:lnTo>
                  <a:lnTo>
                    <a:pt x="2564020" y="18342"/>
                  </a:lnTo>
                  <a:lnTo>
                    <a:pt x="2612691" y="16767"/>
                  </a:lnTo>
                  <a:lnTo>
                    <a:pt x="2657536" y="16355"/>
                  </a:lnTo>
                  <a:lnTo>
                    <a:pt x="2699614" y="16904"/>
                  </a:lnTo>
                  <a:lnTo>
                    <a:pt x="2739988" y="18214"/>
                  </a:lnTo>
                  <a:lnTo>
                    <a:pt x="2779720" y="20085"/>
                  </a:lnTo>
                  <a:lnTo>
                    <a:pt x="2905676" y="27059"/>
                  </a:lnTo>
                  <a:lnTo>
                    <a:pt x="2953454" y="29169"/>
                  </a:lnTo>
                  <a:lnTo>
                    <a:pt x="3005897" y="30837"/>
                  </a:lnTo>
                  <a:lnTo>
                    <a:pt x="3064067" y="31863"/>
                  </a:lnTo>
                  <a:lnTo>
                    <a:pt x="3129026" y="32046"/>
                  </a:lnTo>
                  <a:lnTo>
                    <a:pt x="3194299" y="31501"/>
                  </a:lnTo>
                  <a:lnTo>
                    <a:pt x="3253323" y="30505"/>
                  </a:lnTo>
                  <a:lnTo>
                    <a:pt x="3307024" y="29181"/>
                  </a:lnTo>
                  <a:lnTo>
                    <a:pt x="3356329" y="27650"/>
                  </a:lnTo>
                  <a:lnTo>
                    <a:pt x="3487137" y="23038"/>
                  </a:lnTo>
                  <a:lnTo>
                    <a:pt x="3528127" y="21900"/>
                  </a:lnTo>
                  <a:lnTo>
                    <a:pt x="3569355" y="21165"/>
                  </a:lnTo>
                  <a:lnTo>
                    <a:pt x="3611748" y="20955"/>
                  </a:lnTo>
                  <a:lnTo>
                    <a:pt x="3656233" y="21392"/>
                  </a:lnTo>
                  <a:lnTo>
                    <a:pt x="3703736" y="22597"/>
                  </a:lnTo>
                  <a:lnTo>
                    <a:pt x="3755185" y="24694"/>
                  </a:lnTo>
                  <a:lnTo>
                    <a:pt x="3811506" y="27803"/>
                  </a:lnTo>
                  <a:lnTo>
                    <a:pt x="3939279" y="36788"/>
                  </a:lnTo>
                  <a:lnTo>
                    <a:pt x="3997142" y="40644"/>
                  </a:lnTo>
                  <a:lnTo>
                    <a:pt x="4048557" y="43652"/>
                  </a:lnTo>
                  <a:lnTo>
                    <a:pt x="4094867" y="45853"/>
                  </a:lnTo>
                  <a:lnTo>
                    <a:pt x="4137414" y="47285"/>
                  </a:lnTo>
                  <a:lnTo>
                    <a:pt x="4177541" y="47988"/>
                  </a:lnTo>
                  <a:lnTo>
                    <a:pt x="4216590" y="48001"/>
                  </a:lnTo>
                  <a:lnTo>
                    <a:pt x="4255903" y="47362"/>
                  </a:lnTo>
                  <a:lnTo>
                    <a:pt x="4296823" y="46111"/>
                  </a:lnTo>
                  <a:lnTo>
                    <a:pt x="4340692" y="44287"/>
                  </a:lnTo>
                  <a:lnTo>
                    <a:pt x="4388853" y="41930"/>
                  </a:lnTo>
                  <a:lnTo>
                    <a:pt x="4572508" y="32046"/>
                  </a:lnTo>
                  <a:lnTo>
                    <a:pt x="4572381" y="25569"/>
                  </a:lnTo>
                  <a:lnTo>
                    <a:pt x="4572000" y="19981"/>
                  </a:lnTo>
                  <a:lnTo>
                    <a:pt x="4572508" y="13758"/>
                  </a:lnTo>
                  <a:lnTo>
                    <a:pt x="4502018" y="19229"/>
                  </a:lnTo>
                  <a:lnTo>
                    <a:pt x="4435275" y="23634"/>
                  </a:lnTo>
                  <a:lnTo>
                    <a:pt x="4372062" y="27050"/>
                  </a:lnTo>
                  <a:lnTo>
                    <a:pt x="4312162" y="29554"/>
                  </a:lnTo>
                  <a:lnTo>
                    <a:pt x="4255359" y="31221"/>
                  </a:lnTo>
                  <a:lnTo>
                    <a:pt x="4201437" y="32128"/>
                  </a:lnTo>
                  <a:lnTo>
                    <a:pt x="4150178" y="32351"/>
                  </a:lnTo>
                  <a:lnTo>
                    <a:pt x="4101366" y="31966"/>
                  </a:lnTo>
                  <a:lnTo>
                    <a:pt x="4054786" y="31050"/>
                  </a:lnTo>
                  <a:lnTo>
                    <a:pt x="4010219" y="29680"/>
                  </a:lnTo>
                  <a:lnTo>
                    <a:pt x="3967451" y="27931"/>
                  </a:lnTo>
                  <a:lnTo>
                    <a:pt x="3926263" y="25879"/>
                  </a:lnTo>
                  <a:lnTo>
                    <a:pt x="3886441" y="23602"/>
                  </a:lnTo>
                  <a:lnTo>
                    <a:pt x="3736467" y="13758"/>
                  </a:lnTo>
                  <a:lnTo>
                    <a:pt x="3693343" y="11688"/>
                  </a:lnTo>
                  <a:lnTo>
                    <a:pt x="3646760" y="10691"/>
                  </a:lnTo>
                  <a:lnTo>
                    <a:pt x="3597300" y="10588"/>
                  </a:lnTo>
                  <a:lnTo>
                    <a:pt x="3545547" y="11200"/>
                  </a:lnTo>
                  <a:lnTo>
                    <a:pt x="3492086" y="12347"/>
                  </a:lnTo>
                  <a:lnTo>
                    <a:pt x="3272820" y="18696"/>
                  </a:lnTo>
                  <a:lnTo>
                    <a:pt x="3219567" y="19826"/>
                  </a:lnTo>
                  <a:lnTo>
                    <a:pt x="3168107" y="20414"/>
                  </a:lnTo>
                  <a:lnTo>
                    <a:pt x="3119023" y="20281"/>
                  </a:lnTo>
                  <a:lnTo>
                    <a:pt x="3072899" y="19247"/>
                  </a:lnTo>
                  <a:lnTo>
                    <a:pt x="3030319" y="17132"/>
                  </a:lnTo>
                  <a:lnTo>
                    <a:pt x="2951869" y="10182"/>
                  </a:lnTo>
                  <a:lnTo>
                    <a:pt x="2909571" y="8020"/>
                  </a:lnTo>
                  <a:lnTo>
                    <a:pt x="2865165" y="7055"/>
                  </a:lnTo>
                  <a:lnTo>
                    <a:pt x="2818844" y="7071"/>
                  </a:lnTo>
                  <a:lnTo>
                    <a:pt x="2770803" y="7854"/>
                  </a:lnTo>
                  <a:lnTo>
                    <a:pt x="2721234" y="9186"/>
                  </a:lnTo>
                  <a:lnTo>
                    <a:pt x="2565307" y="14327"/>
                  </a:lnTo>
                  <a:lnTo>
                    <a:pt x="2511570" y="15702"/>
                  </a:lnTo>
                  <a:lnTo>
                    <a:pt x="2457276" y="16549"/>
                  </a:lnTo>
                  <a:lnTo>
                    <a:pt x="2402617" y="16651"/>
                  </a:lnTo>
                  <a:lnTo>
                    <a:pt x="2347789" y="15792"/>
                  </a:lnTo>
                  <a:lnTo>
                    <a:pt x="2292985" y="13758"/>
                  </a:lnTo>
                  <a:lnTo>
                    <a:pt x="2124880" y="5720"/>
                  </a:lnTo>
                  <a:lnTo>
                    <a:pt x="2072238" y="3576"/>
                  </a:lnTo>
                  <a:lnTo>
                    <a:pt x="2020993" y="1848"/>
                  </a:lnTo>
                  <a:lnTo>
                    <a:pt x="1970966" y="626"/>
                  </a:lnTo>
                  <a:lnTo>
                    <a:pt x="19219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7460" y="1720230"/>
              <a:ext cx="4573270" cy="54610"/>
            </a:xfrm>
            <a:custGeom>
              <a:avLst/>
              <a:gdLst/>
              <a:ahLst/>
              <a:cxnLst/>
              <a:rect l="l" t="t" r="r" b="b"/>
              <a:pathLst>
                <a:path w="4573270" h="54610">
                  <a:moveTo>
                    <a:pt x="253" y="13192"/>
                  </a:moveTo>
                  <a:lnTo>
                    <a:pt x="35512" y="8124"/>
                  </a:lnTo>
                  <a:lnTo>
                    <a:pt x="77436" y="5230"/>
                  </a:lnTo>
                  <a:lnTo>
                    <a:pt x="124887" y="4118"/>
                  </a:lnTo>
                  <a:lnTo>
                    <a:pt x="176729" y="4395"/>
                  </a:lnTo>
                  <a:lnTo>
                    <a:pt x="231822" y="5667"/>
                  </a:lnTo>
                  <a:lnTo>
                    <a:pt x="289030" y="7541"/>
                  </a:lnTo>
                  <a:lnTo>
                    <a:pt x="347215" y="9623"/>
                  </a:lnTo>
                  <a:lnTo>
                    <a:pt x="405239" y="11521"/>
                  </a:lnTo>
                  <a:lnTo>
                    <a:pt x="461965" y="12842"/>
                  </a:lnTo>
                  <a:lnTo>
                    <a:pt x="516254" y="13192"/>
                  </a:lnTo>
                  <a:lnTo>
                    <a:pt x="568456" y="13452"/>
                  </a:lnTo>
                  <a:lnTo>
                    <a:pt x="619906" y="14484"/>
                  </a:lnTo>
                  <a:lnTo>
                    <a:pt x="670836" y="15976"/>
                  </a:lnTo>
                  <a:lnTo>
                    <a:pt x="721478" y="17617"/>
                  </a:lnTo>
                  <a:lnTo>
                    <a:pt x="772064" y="19097"/>
                  </a:lnTo>
                  <a:lnTo>
                    <a:pt x="822825" y="20104"/>
                  </a:lnTo>
                  <a:lnTo>
                    <a:pt x="873993" y="20329"/>
                  </a:lnTo>
                  <a:lnTo>
                    <a:pt x="925800" y="19458"/>
                  </a:lnTo>
                  <a:lnTo>
                    <a:pt x="978477" y="17183"/>
                  </a:lnTo>
                  <a:lnTo>
                    <a:pt x="1032255" y="13192"/>
                  </a:lnTo>
                  <a:lnTo>
                    <a:pt x="1078538" y="9367"/>
                  </a:lnTo>
                  <a:lnTo>
                    <a:pt x="1126578" y="6163"/>
                  </a:lnTo>
                  <a:lnTo>
                    <a:pt x="1176083" y="3601"/>
                  </a:lnTo>
                  <a:lnTo>
                    <a:pt x="1226763" y="1705"/>
                  </a:lnTo>
                  <a:lnTo>
                    <a:pt x="1278327" y="497"/>
                  </a:lnTo>
                  <a:lnTo>
                    <a:pt x="1330483" y="0"/>
                  </a:lnTo>
                  <a:lnTo>
                    <a:pt x="1382941" y="235"/>
                  </a:lnTo>
                  <a:lnTo>
                    <a:pt x="1435410" y="1225"/>
                  </a:lnTo>
                  <a:lnTo>
                    <a:pt x="1487598" y="2994"/>
                  </a:lnTo>
                  <a:lnTo>
                    <a:pt x="1539215" y="5563"/>
                  </a:lnTo>
                  <a:lnTo>
                    <a:pt x="1589969" y="8955"/>
                  </a:lnTo>
                  <a:lnTo>
                    <a:pt x="1639569" y="13192"/>
                  </a:lnTo>
                  <a:lnTo>
                    <a:pt x="1680389" y="16697"/>
                  </a:lnTo>
                  <a:lnTo>
                    <a:pt x="1724240" y="19696"/>
                  </a:lnTo>
                  <a:lnTo>
                    <a:pt x="1770714" y="22189"/>
                  </a:lnTo>
                  <a:lnTo>
                    <a:pt x="1819402" y="24179"/>
                  </a:lnTo>
                  <a:lnTo>
                    <a:pt x="1869896" y="25666"/>
                  </a:lnTo>
                  <a:lnTo>
                    <a:pt x="1921786" y="26652"/>
                  </a:lnTo>
                  <a:lnTo>
                    <a:pt x="1974663" y="27137"/>
                  </a:lnTo>
                  <a:lnTo>
                    <a:pt x="2028120" y="27125"/>
                  </a:lnTo>
                  <a:lnTo>
                    <a:pt x="2081746" y="26615"/>
                  </a:lnTo>
                  <a:lnTo>
                    <a:pt x="2135133" y="25609"/>
                  </a:lnTo>
                  <a:lnTo>
                    <a:pt x="2187872" y="24109"/>
                  </a:lnTo>
                  <a:lnTo>
                    <a:pt x="2239554" y="22116"/>
                  </a:lnTo>
                  <a:lnTo>
                    <a:pt x="2289770" y="19631"/>
                  </a:lnTo>
                  <a:lnTo>
                    <a:pt x="2338112" y="16656"/>
                  </a:lnTo>
                  <a:lnTo>
                    <a:pt x="2384170" y="13192"/>
                  </a:lnTo>
                  <a:lnTo>
                    <a:pt x="2442641" y="8743"/>
                  </a:lnTo>
                  <a:lnTo>
                    <a:pt x="2496543" y="5453"/>
                  </a:lnTo>
                  <a:lnTo>
                    <a:pt x="2546905" y="3230"/>
                  </a:lnTo>
                  <a:lnTo>
                    <a:pt x="2594757" y="1987"/>
                  </a:lnTo>
                  <a:lnTo>
                    <a:pt x="2641127" y="1633"/>
                  </a:lnTo>
                  <a:lnTo>
                    <a:pt x="2687046" y="2079"/>
                  </a:lnTo>
                  <a:lnTo>
                    <a:pt x="2733542" y="3237"/>
                  </a:lnTo>
                  <a:lnTo>
                    <a:pt x="2781646" y="5016"/>
                  </a:lnTo>
                  <a:lnTo>
                    <a:pt x="2832385" y="7328"/>
                  </a:lnTo>
                  <a:lnTo>
                    <a:pt x="2886791" y="10083"/>
                  </a:lnTo>
                  <a:lnTo>
                    <a:pt x="2945891" y="13192"/>
                  </a:lnTo>
                  <a:lnTo>
                    <a:pt x="3004672" y="16535"/>
                  </a:lnTo>
                  <a:lnTo>
                    <a:pt x="3058243" y="19844"/>
                  </a:lnTo>
                  <a:lnTo>
                    <a:pt x="3107829" y="22906"/>
                  </a:lnTo>
                  <a:lnTo>
                    <a:pt x="3154650" y="25511"/>
                  </a:lnTo>
                  <a:lnTo>
                    <a:pt x="3199928" y="27447"/>
                  </a:lnTo>
                  <a:lnTo>
                    <a:pt x="3244885" y="28503"/>
                  </a:lnTo>
                  <a:lnTo>
                    <a:pt x="3290743" y="28468"/>
                  </a:lnTo>
                  <a:lnTo>
                    <a:pt x="3338722" y="27131"/>
                  </a:lnTo>
                  <a:lnTo>
                    <a:pt x="3390046" y="24280"/>
                  </a:lnTo>
                  <a:lnTo>
                    <a:pt x="3445936" y="19704"/>
                  </a:lnTo>
                  <a:lnTo>
                    <a:pt x="3507613" y="13192"/>
                  </a:lnTo>
                  <a:lnTo>
                    <a:pt x="3542547" y="9726"/>
                  </a:lnTo>
                  <a:lnTo>
                    <a:pt x="3579257" y="7179"/>
                  </a:lnTo>
                  <a:lnTo>
                    <a:pt x="3617712" y="5461"/>
                  </a:lnTo>
                  <a:lnTo>
                    <a:pt x="3657879" y="4480"/>
                  </a:lnTo>
                  <a:lnTo>
                    <a:pt x="3699728" y="4147"/>
                  </a:lnTo>
                  <a:lnTo>
                    <a:pt x="3743227" y="4372"/>
                  </a:lnTo>
                  <a:lnTo>
                    <a:pt x="3788344" y="5064"/>
                  </a:lnTo>
                  <a:lnTo>
                    <a:pt x="3835047" y="6132"/>
                  </a:lnTo>
                  <a:lnTo>
                    <a:pt x="3883306" y="7487"/>
                  </a:lnTo>
                  <a:lnTo>
                    <a:pt x="3933089" y="9037"/>
                  </a:lnTo>
                  <a:lnTo>
                    <a:pt x="3984364" y="10694"/>
                  </a:lnTo>
                  <a:lnTo>
                    <a:pt x="4037100" y="12365"/>
                  </a:lnTo>
                  <a:lnTo>
                    <a:pt x="4091264" y="13962"/>
                  </a:lnTo>
                  <a:lnTo>
                    <a:pt x="4146827" y="15393"/>
                  </a:lnTo>
                  <a:lnTo>
                    <a:pt x="4203756" y="16568"/>
                  </a:lnTo>
                  <a:lnTo>
                    <a:pt x="4262019" y="17398"/>
                  </a:lnTo>
                  <a:lnTo>
                    <a:pt x="4321586" y="17791"/>
                  </a:lnTo>
                  <a:lnTo>
                    <a:pt x="4382424" y="17657"/>
                  </a:lnTo>
                  <a:lnTo>
                    <a:pt x="4444502" y="16906"/>
                  </a:lnTo>
                  <a:lnTo>
                    <a:pt x="4507789" y="15448"/>
                  </a:lnTo>
                  <a:lnTo>
                    <a:pt x="4572254" y="13192"/>
                  </a:lnTo>
                  <a:lnTo>
                    <a:pt x="4573143" y="22209"/>
                  </a:lnTo>
                  <a:lnTo>
                    <a:pt x="4571745" y="22590"/>
                  </a:lnTo>
                  <a:lnTo>
                    <a:pt x="4572254" y="31480"/>
                  </a:lnTo>
                  <a:lnTo>
                    <a:pt x="4528810" y="28411"/>
                  </a:lnTo>
                  <a:lnTo>
                    <a:pt x="4483248" y="25421"/>
                  </a:lnTo>
                  <a:lnTo>
                    <a:pt x="4435848" y="22609"/>
                  </a:lnTo>
                  <a:lnTo>
                    <a:pt x="4386891" y="20072"/>
                  </a:lnTo>
                  <a:lnTo>
                    <a:pt x="4336657" y="17909"/>
                  </a:lnTo>
                  <a:lnTo>
                    <a:pt x="4285427" y="16217"/>
                  </a:lnTo>
                  <a:lnTo>
                    <a:pt x="4233481" y="15097"/>
                  </a:lnTo>
                  <a:lnTo>
                    <a:pt x="4181099" y="14645"/>
                  </a:lnTo>
                  <a:lnTo>
                    <a:pt x="4128563" y="14959"/>
                  </a:lnTo>
                  <a:lnTo>
                    <a:pt x="4076152" y="16140"/>
                  </a:lnTo>
                  <a:lnTo>
                    <a:pt x="4024147" y="18283"/>
                  </a:lnTo>
                  <a:lnTo>
                    <a:pt x="3972828" y="21489"/>
                  </a:lnTo>
                  <a:lnTo>
                    <a:pt x="3922477" y="25855"/>
                  </a:lnTo>
                  <a:lnTo>
                    <a:pt x="3873372" y="31480"/>
                  </a:lnTo>
                  <a:lnTo>
                    <a:pt x="3814057" y="37803"/>
                  </a:lnTo>
                  <a:lnTo>
                    <a:pt x="3758697" y="41151"/>
                  </a:lnTo>
                  <a:lnTo>
                    <a:pt x="3706523" y="42094"/>
                  </a:lnTo>
                  <a:lnTo>
                    <a:pt x="3656767" y="41202"/>
                  </a:lnTo>
                  <a:lnTo>
                    <a:pt x="3608661" y="39045"/>
                  </a:lnTo>
                  <a:lnTo>
                    <a:pt x="3561437" y="36194"/>
                  </a:lnTo>
                  <a:lnTo>
                    <a:pt x="3514327" y="33219"/>
                  </a:lnTo>
                  <a:lnTo>
                    <a:pt x="3466561" y="30690"/>
                  </a:lnTo>
                  <a:lnTo>
                    <a:pt x="3417372" y="29176"/>
                  </a:lnTo>
                  <a:lnTo>
                    <a:pt x="3365992" y="29250"/>
                  </a:lnTo>
                  <a:lnTo>
                    <a:pt x="3311651" y="31480"/>
                  </a:lnTo>
                  <a:lnTo>
                    <a:pt x="3258433" y="34391"/>
                  </a:lnTo>
                  <a:lnTo>
                    <a:pt x="3209970" y="36179"/>
                  </a:lnTo>
                  <a:lnTo>
                    <a:pt x="3164821" y="37024"/>
                  </a:lnTo>
                  <a:lnTo>
                    <a:pt x="3121544" y="37106"/>
                  </a:lnTo>
                  <a:lnTo>
                    <a:pt x="3078697" y="36606"/>
                  </a:lnTo>
                  <a:lnTo>
                    <a:pt x="3034839" y="35705"/>
                  </a:lnTo>
                  <a:lnTo>
                    <a:pt x="2988529" y="34581"/>
                  </a:lnTo>
                  <a:lnTo>
                    <a:pt x="2938325" y="33417"/>
                  </a:lnTo>
                  <a:lnTo>
                    <a:pt x="2882784" y="32392"/>
                  </a:lnTo>
                  <a:lnTo>
                    <a:pt x="2820467" y="31686"/>
                  </a:lnTo>
                  <a:lnTo>
                    <a:pt x="2749931" y="31480"/>
                  </a:lnTo>
                  <a:lnTo>
                    <a:pt x="2692294" y="31113"/>
                  </a:lnTo>
                  <a:lnTo>
                    <a:pt x="2637165" y="29940"/>
                  </a:lnTo>
                  <a:lnTo>
                    <a:pt x="2584214" y="28176"/>
                  </a:lnTo>
                  <a:lnTo>
                    <a:pt x="2533111" y="26037"/>
                  </a:lnTo>
                  <a:lnTo>
                    <a:pt x="2483525" y="23738"/>
                  </a:lnTo>
                  <a:lnTo>
                    <a:pt x="2435126" y="21496"/>
                  </a:lnTo>
                  <a:lnTo>
                    <a:pt x="2387584" y="19526"/>
                  </a:lnTo>
                  <a:lnTo>
                    <a:pt x="2340568" y="18044"/>
                  </a:lnTo>
                  <a:lnTo>
                    <a:pt x="2293750" y="17265"/>
                  </a:lnTo>
                  <a:lnTo>
                    <a:pt x="2246798" y="17406"/>
                  </a:lnTo>
                  <a:lnTo>
                    <a:pt x="2199382" y="18682"/>
                  </a:lnTo>
                  <a:lnTo>
                    <a:pt x="2151172" y="21309"/>
                  </a:lnTo>
                  <a:lnTo>
                    <a:pt x="2101838" y="25503"/>
                  </a:lnTo>
                  <a:lnTo>
                    <a:pt x="2051050" y="31480"/>
                  </a:lnTo>
                  <a:lnTo>
                    <a:pt x="2002524" y="37500"/>
                  </a:lnTo>
                  <a:lnTo>
                    <a:pt x="1953342" y="42568"/>
                  </a:lnTo>
                  <a:lnTo>
                    <a:pt x="1903618" y="46707"/>
                  </a:lnTo>
                  <a:lnTo>
                    <a:pt x="1853467" y="49937"/>
                  </a:lnTo>
                  <a:lnTo>
                    <a:pt x="1803004" y="52279"/>
                  </a:lnTo>
                  <a:lnTo>
                    <a:pt x="1752346" y="53754"/>
                  </a:lnTo>
                  <a:lnTo>
                    <a:pt x="1701605" y="54383"/>
                  </a:lnTo>
                  <a:lnTo>
                    <a:pt x="1650899" y="54187"/>
                  </a:lnTo>
                  <a:lnTo>
                    <a:pt x="1600342" y="53187"/>
                  </a:lnTo>
                  <a:lnTo>
                    <a:pt x="1550049" y="51405"/>
                  </a:lnTo>
                  <a:lnTo>
                    <a:pt x="1500135" y="48860"/>
                  </a:lnTo>
                  <a:lnTo>
                    <a:pt x="1450715" y="45574"/>
                  </a:lnTo>
                  <a:lnTo>
                    <a:pt x="1401906" y="41568"/>
                  </a:lnTo>
                  <a:lnTo>
                    <a:pt x="1353821" y="36863"/>
                  </a:lnTo>
                  <a:lnTo>
                    <a:pt x="1306576" y="31480"/>
                  </a:lnTo>
                  <a:lnTo>
                    <a:pt x="1240168" y="24604"/>
                  </a:lnTo>
                  <a:lnTo>
                    <a:pt x="1180515" y="20690"/>
                  </a:lnTo>
                  <a:lnTo>
                    <a:pt x="1126319" y="19198"/>
                  </a:lnTo>
                  <a:lnTo>
                    <a:pt x="1076279" y="19592"/>
                  </a:lnTo>
                  <a:lnTo>
                    <a:pt x="1029096" y="21335"/>
                  </a:lnTo>
                  <a:lnTo>
                    <a:pt x="983472" y="23890"/>
                  </a:lnTo>
                  <a:lnTo>
                    <a:pt x="938107" y="26719"/>
                  </a:lnTo>
                  <a:lnTo>
                    <a:pt x="891702" y="29285"/>
                  </a:lnTo>
                  <a:lnTo>
                    <a:pt x="842958" y="31051"/>
                  </a:lnTo>
                  <a:lnTo>
                    <a:pt x="790575" y="31480"/>
                  </a:lnTo>
                  <a:lnTo>
                    <a:pt x="753894" y="31160"/>
                  </a:lnTo>
                  <a:lnTo>
                    <a:pt x="712568" y="30703"/>
                  </a:lnTo>
                  <a:lnTo>
                    <a:pt x="667229" y="30148"/>
                  </a:lnTo>
                  <a:lnTo>
                    <a:pt x="618509" y="29533"/>
                  </a:lnTo>
                  <a:lnTo>
                    <a:pt x="567041" y="28896"/>
                  </a:lnTo>
                  <a:lnTo>
                    <a:pt x="513455" y="28276"/>
                  </a:lnTo>
                  <a:lnTo>
                    <a:pt x="458385" y="27712"/>
                  </a:lnTo>
                  <a:lnTo>
                    <a:pt x="402463" y="27241"/>
                  </a:lnTo>
                  <a:lnTo>
                    <a:pt x="346320" y="26903"/>
                  </a:lnTo>
                  <a:lnTo>
                    <a:pt x="290589" y="26736"/>
                  </a:lnTo>
                  <a:lnTo>
                    <a:pt x="235902" y="26778"/>
                  </a:lnTo>
                  <a:lnTo>
                    <a:pt x="182891" y="27068"/>
                  </a:lnTo>
                  <a:lnTo>
                    <a:pt x="132189" y="27645"/>
                  </a:lnTo>
                  <a:lnTo>
                    <a:pt x="84427" y="28547"/>
                  </a:lnTo>
                  <a:lnTo>
                    <a:pt x="40238" y="29812"/>
                  </a:lnTo>
                  <a:lnTo>
                    <a:pt x="253" y="31480"/>
                  </a:lnTo>
                  <a:lnTo>
                    <a:pt x="0" y="27416"/>
                  </a:lnTo>
                  <a:lnTo>
                    <a:pt x="762" y="19034"/>
                  </a:lnTo>
                  <a:lnTo>
                    <a:pt x="253" y="13192"/>
                  </a:lnTo>
                  <a:close/>
                </a:path>
              </a:pathLst>
            </a:custGeom>
            <a:ln w="412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32" y="1836545"/>
              <a:ext cx="11945366" cy="50214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293" y="4209034"/>
            <a:ext cx="2105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44536A"/>
                </a:solidFill>
                <a:latin typeface="Calibri Light"/>
                <a:cs typeface="Calibri Light"/>
              </a:rPr>
              <a:t>Thank</a:t>
            </a:r>
            <a:r>
              <a:rPr sz="4000" spc="-10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spc="-55" dirty="0">
                <a:solidFill>
                  <a:srgbClr val="44536A"/>
                </a:solidFill>
                <a:latin typeface="Calibri Light"/>
                <a:cs typeface="Calibri Light"/>
              </a:rPr>
              <a:t>You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6234430" cy="6858000"/>
            <a:chOff x="0" y="1"/>
            <a:chExt cx="623443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136" y="2247142"/>
              <a:ext cx="3289874" cy="32898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"/>
              <a:ext cx="6234430" cy="68580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7C44-A774-C5FE-382F-57A6FB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Leaders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565C-7A03-F0B7-C71B-BB856C940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Lecture</a:t>
            </a:r>
            <a:r>
              <a:rPr lang="ar-EG" sz="2400" dirty="0">
                <a:solidFill>
                  <a:srgbClr val="00B0F0"/>
                </a:solidFill>
              </a:rPr>
              <a:t>)</a:t>
            </a:r>
            <a:r>
              <a:rPr lang="en-US" sz="2400" dirty="0">
                <a:solidFill>
                  <a:srgbClr val="00B0F0"/>
                </a:solidFill>
              </a:rPr>
              <a:t>5)</a:t>
            </a:r>
            <a:endParaRPr lang="en-US" sz="2400" i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Power BI Essentials</a:t>
            </a:r>
            <a:endParaRPr lang="ar-EG" dirty="0">
              <a:solidFill>
                <a:srgbClr val="0070C0"/>
              </a:solidFill>
            </a:endParaRPr>
          </a:p>
          <a:p>
            <a:r>
              <a:rPr lang="en-US" b="1" dirty="0"/>
              <a:t>Prepared by: Mahmoud Abo El-Naga,</a:t>
            </a:r>
          </a:p>
          <a:p>
            <a:r>
              <a:rPr lang="en-US" b="1" dirty="0"/>
              <a:t>AI Student KFS | Robotics </a:t>
            </a:r>
            <a:endParaRPr lang="ar-EG" b="1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FA899-AA98-EF5C-CED2-BB3D7AE0F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19" y="164880"/>
            <a:ext cx="1570709" cy="173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20481-B856-343F-ED93-3DA19DF8D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" y="164880"/>
            <a:ext cx="2978871" cy="22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0B52-D322-8280-4DCB-053B1582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805F-316C-1685-09E2-9212BC19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Data Analysis?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Analysis is the process of examining, cleaning, transforming, and modeling data to discover useful information, draw conclusions, and support decision-making.</a:t>
            </a:r>
          </a:p>
          <a:p>
            <a:pPr>
              <a:buNone/>
            </a:pPr>
            <a:r>
              <a:rPr lang="en-US" b="1" dirty="0"/>
              <a:t>Why do companies need Data Analysis?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understand customer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products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make smarter,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increase sales and reduce costs.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E0359-EA86-CD5A-9713-F0C7430E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376E9-B869-C6E0-E3E4-51C9D508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23" y="3429000"/>
            <a:ext cx="3040144" cy="30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70F3-34CF-3790-BC16-4ABB9B82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5553-DBFB-D094-FA1B-1AAE4C60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Why Power BI?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helps turn raw data into clear and interactive reports and dashboards, making it easy for anyone to understand the story behind the numbers.</a:t>
            </a:r>
          </a:p>
          <a:p>
            <a:pPr marL="0" indent="0">
              <a:buNone/>
            </a:pPr>
            <a:r>
              <a:rPr lang="en-US" b="1" dirty="0"/>
              <a:t>What is Power BI ?</a:t>
            </a:r>
          </a:p>
          <a:p>
            <a:r>
              <a:rPr lang="en-US" b="1" dirty="0"/>
              <a:t>Power BI</a:t>
            </a:r>
            <a:r>
              <a:rPr lang="en-US" dirty="0"/>
              <a:t> is a business analytics tool by Microsoft that helps you turn data into interactive insights. It allows users to create reports and dashboards from a variety of data sources, such as Excel files, databases, or even cloud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2E13-86F7-2DFD-1FC7-E5B4F8C4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01A7C8-A422-8749-872A-B0B1E03C2861}"/>
              </a:ext>
            </a:extLst>
          </p:cNvPr>
          <p:cNvSpPr/>
          <p:nvPr/>
        </p:nvSpPr>
        <p:spPr>
          <a:xfrm>
            <a:off x="558205" y="429717"/>
            <a:ext cx="3753247" cy="469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667"/>
              </a:lnSpc>
            </a:pPr>
            <a:r>
              <a:rPr lang="en-US" sz="3200" b="1" dirty="0"/>
              <a:t>Components of Power BI</a:t>
            </a:r>
          </a:p>
          <a:p>
            <a:pPr>
              <a:lnSpc>
                <a:spcPts val="3667"/>
              </a:lnSpc>
            </a:pPr>
            <a:endParaRPr lang="en-US" sz="2917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5DE9382-D1D4-2CC7-713C-66DD802AFA40}"/>
              </a:ext>
            </a:extLst>
          </p:cNvPr>
          <p:cNvSpPr/>
          <p:nvPr/>
        </p:nvSpPr>
        <p:spPr>
          <a:xfrm>
            <a:off x="398760" y="2216207"/>
            <a:ext cx="11075591" cy="255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endParaRPr lang="en-US" sz="125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4B93120-464F-7E32-45AB-45B2947E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99" y="1452365"/>
            <a:ext cx="1370508" cy="1159371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F0145A24-4BFA-838C-B809-47619B280EA2}"/>
              </a:ext>
            </a:extLst>
          </p:cNvPr>
          <p:cNvSpPr/>
          <p:nvPr/>
        </p:nvSpPr>
        <p:spPr>
          <a:xfrm>
            <a:off x="3267174" y="2022376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1542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7D8D31B-5A6E-47B7-9CA9-94553D4A9417}"/>
              </a:ext>
            </a:extLst>
          </p:cNvPr>
          <p:cNvSpPr/>
          <p:nvPr/>
        </p:nvSpPr>
        <p:spPr>
          <a:xfrm>
            <a:off x="4171752" y="1739405"/>
            <a:ext cx="2049562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b="1" dirty="0"/>
              <a:t>Power BI Desktop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903CA67-C447-D350-BB72-09F33781AE8A}"/>
              </a:ext>
            </a:extLst>
          </p:cNvPr>
          <p:cNvSpPr/>
          <p:nvPr/>
        </p:nvSpPr>
        <p:spPr>
          <a:xfrm>
            <a:off x="4171752" y="2069505"/>
            <a:ext cx="6575326" cy="255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endParaRPr lang="en-US" sz="12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F5B227F-B4B4-D200-199A-BD20747C86A4}"/>
              </a:ext>
            </a:extLst>
          </p:cNvPr>
          <p:cNvSpPr/>
          <p:nvPr/>
        </p:nvSpPr>
        <p:spPr>
          <a:xfrm>
            <a:off x="4052094" y="2623642"/>
            <a:ext cx="7541915" cy="9525"/>
          </a:xfrm>
          <a:prstGeom prst="roundRect">
            <a:avLst>
              <a:gd name="adj" fmla="val 2512040"/>
            </a:avLst>
          </a:prstGeom>
          <a:solidFill>
            <a:srgbClr val="2D4DF2"/>
          </a:solidFill>
          <a:ln/>
        </p:spPr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9D33912-CDC3-876E-8C9C-57C90C95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94" y="2651522"/>
            <a:ext cx="2741117" cy="1159371"/>
          </a:xfrm>
          <a:prstGeom prst="rect">
            <a:avLst/>
          </a:prstGeom>
        </p:spPr>
      </p:pic>
      <p:sp>
        <p:nvSpPr>
          <p:cNvPr id="10" name="Text 6">
            <a:extLst>
              <a:ext uri="{FF2B5EF4-FFF2-40B4-BE49-F238E27FC236}">
                <a16:creationId xmlns:a16="http://schemas.microsoft.com/office/drawing/2014/main" id="{B0EC29A6-91B9-3E20-DEF1-9265E2FA58D3}"/>
              </a:ext>
            </a:extLst>
          </p:cNvPr>
          <p:cNvSpPr/>
          <p:nvPr/>
        </p:nvSpPr>
        <p:spPr>
          <a:xfrm>
            <a:off x="3267174" y="3071614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1542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F9EDA87-0B48-9970-B1D4-FADA94FE9323}"/>
              </a:ext>
            </a:extLst>
          </p:cNvPr>
          <p:cNvSpPr/>
          <p:nvPr/>
        </p:nvSpPr>
        <p:spPr>
          <a:xfrm>
            <a:off x="4857056" y="2810967"/>
            <a:ext cx="3307755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b="1" dirty="0"/>
              <a:t>Power BI Service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0EBD43B-901D-B209-D301-BD10354BF422}"/>
              </a:ext>
            </a:extLst>
          </p:cNvPr>
          <p:cNvSpPr/>
          <p:nvPr/>
        </p:nvSpPr>
        <p:spPr>
          <a:xfrm>
            <a:off x="4857056" y="3141067"/>
            <a:ext cx="6617295" cy="51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000"/>
              </a:lnSpc>
              <a:buSzPct val="100000"/>
              <a:buChar char="•"/>
            </a:pPr>
            <a:r>
              <a:rPr lang="en-US" dirty="0"/>
              <a:t>Publish and share reports online.</a:t>
            </a:r>
            <a:endParaRPr lang="en-US" sz="160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E4B6471D-9529-AD8A-69F6-9E9BB29D794F}"/>
              </a:ext>
            </a:extLst>
          </p:cNvPr>
          <p:cNvSpPr/>
          <p:nvPr/>
        </p:nvSpPr>
        <p:spPr>
          <a:xfrm>
            <a:off x="4737398" y="3822799"/>
            <a:ext cx="6856611" cy="9525"/>
          </a:xfrm>
          <a:prstGeom prst="roundRect">
            <a:avLst>
              <a:gd name="adj" fmla="val 2512040"/>
            </a:avLst>
          </a:prstGeom>
          <a:solidFill>
            <a:srgbClr val="018CE1"/>
          </a:solidFill>
          <a:ln/>
        </p:spPr>
      </p:sp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02D98950-AD88-4682-1680-4A943666B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91" y="3850680"/>
            <a:ext cx="4111724" cy="1159371"/>
          </a:xfrm>
          <a:prstGeom prst="rect">
            <a:avLst/>
          </a:prstGeom>
        </p:spPr>
      </p:pic>
      <p:sp>
        <p:nvSpPr>
          <p:cNvPr id="15" name="Text 10">
            <a:extLst>
              <a:ext uri="{FF2B5EF4-FFF2-40B4-BE49-F238E27FC236}">
                <a16:creationId xmlns:a16="http://schemas.microsoft.com/office/drawing/2014/main" id="{121EAC6A-0FBD-C08B-729B-6FEDF48B72F1}"/>
              </a:ext>
            </a:extLst>
          </p:cNvPr>
          <p:cNvSpPr/>
          <p:nvPr/>
        </p:nvSpPr>
        <p:spPr>
          <a:xfrm>
            <a:off x="3267174" y="4270772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1542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B613769B-A751-5170-B198-6593C35E59BC}"/>
              </a:ext>
            </a:extLst>
          </p:cNvPr>
          <p:cNvSpPr/>
          <p:nvPr/>
        </p:nvSpPr>
        <p:spPr>
          <a:xfrm>
            <a:off x="5542359" y="4010125"/>
            <a:ext cx="1876623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400" b="1" dirty="0"/>
              <a:t>Power BI Mobile</a:t>
            </a:r>
            <a:br>
              <a:rPr lang="en-US" sz="2400" dirty="0"/>
            </a:br>
            <a:endParaRPr lang="en-US" sz="200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DA158107-1EA0-34EA-9F90-FC86705E6CDB}"/>
              </a:ext>
            </a:extLst>
          </p:cNvPr>
          <p:cNvSpPr/>
          <p:nvPr/>
        </p:nvSpPr>
        <p:spPr>
          <a:xfrm>
            <a:off x="5542359" y="4340225"/>
            <a:ext cx="5931992" cy="51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000"/>
              </a:lnSpc>
              <a:buSzPct val="100000"/>
              <a:buChar char="•"/>
            </a:pPr>
            <a:r>
              <a:rPr lang="en-US" dirty="0"/>
              <a:t>View reports on your phone or tablet.</a:t>
            </a:r>
            <a:endParaRPr lang="en-US" sz="1600" dirty="0"/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02253AD8-3038-D969-5691-6C119EDB4933}"/>
              </a:ext>
            </a:extLst>
          </p:cNvPr>
          <p:cNvSpPr/>
          <p:nvPr/>
        </p:nvSpPr>
        <p:spPr>
          <a:xfrm>
            <a:off x="5422702" y="5021957"/>
            <a:ext cx="6171307" cy="9525"/>
          </a:xfrm>
          <a:prstGeom prst="roundRect">
            <a:avLst>
              <a:gd name="adj" fmla="val 2512040"/>
            </a:avLst>
          </a:prstGeom>
          <a:solidFill>
            <a:srgbClr val="DA33BF"/>
          </a:solidFill>
          <a:ln/>
        </p:spPr>
      </p:sp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CDC9301A-C4ED-262C-281C-357F7BD3F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37" y="5040313"/>
            <a:ext cx="5482332" cy="1159371"/>
          </a:xfrm>
          <a:prstGeom prst="rect">
            <a:avLst/>
          </a:prstGeom>
        </p:spPr>
      </p:pic>
      <p:sp>
        <p:nvSpPr>
          <p:cNvPr id="20" name="Text 14">
            <a:extLst>
              <a:ext uri="{FF2B5EF4-FFF2-40B4-BE49-F238E27FC236}">
                <a16:creationId xmlns:a16="http://schemas.microsoft.com/office/drawing/2014/main" id="{A068FC64-C7A1-3DAD-5AD1-0425DAE65D9F}"/>
              </a:ext>
            </a:extLst>
          </p:cNvPr>
          <p:cNvSpPr/>
          <p:nvPr/>
        </p:nvSpPr>
        <p:spPr>
          <a:xfrm>
            <a:off x="3267174" y="5469930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1542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2AF95BFD-A39E-F7E2-56CE-54D008F8B703}"/>
              </a:ext>
            </a:extLst>
          </p:cNvPr>
          <p:cNvSpPr/>
          <p:nvPr/>
        </p:nvSpPr>
        <p:spPr>
          <a:xfrm>
            <a:off x="6227664" y="5209282"/>
            <a:ext cx="1876623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b="1" dirty="0"/>
              <a:t>Power BI Gateway</a:t>
            </a:r>
            <a:br>
              <a:rPr lang="en-US" sz="2000" dirty="0"/>
            </a:br>
            <a:endParaRPr lang="en-US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766DAF18-FA49-FFA7-B48B-648CDB0A8558}"/>
              </a:ext>
            </a:extLst>
          </p:cNvPr>
          <p:cNvSpPr/>
          <p:nvPr/>
        </p:nvSpPr>
        <p:spPr>
          <a:xfrm>
            <a:off x="6227664" y="5539382"/>
            <a:ext cx="5246688" cy="51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000"/>
              </a:lnSpc>
              <a:buSzPct val="100000"/>
              <a:buChar char="•"/>
            </a:pPr>
            <a:r>
              <a:rPr lang="en-US" dirty="0"/>
              <a:t>Sync on-premises data with the cloud.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1C2524-E89C-37EF-5CC0-ABA1733F7F2D}"/>
              </a:ext>
            </a:extLst>
          </p:cNvPr>
          <p:cNvSpPr txBox="1"/>
          <p:nvPr/>
        </p:nvSpPr>
        <p:spPr>
          <a:xfrm>
            <a:off x="4219179" y="207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reports and dashboards on your computer.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E767FA0-80ED-214C-632A-366C43C04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E748-C358-22A1-1DA0-A3B6E47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Steps of Working with Power BI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9160-0107-E8A2-913F-D639A15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Get Data</a:t>
            </a:r>
            <a:br>
              <a:rPr lang="en-US" dirty="0"/>
            </a:br>
            <a:r>
              <a:rPr lang="en-US" dirty="0"/>
              <a:t>Import data from various 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Transform Data</a:t>
            </a:r>
            <a:br>
              <a:rPr lang="en-US" dirty="0"/>
            </a:br>
            <a:r>
              <a:rPr lang="en-US" dirty="0"/>
              <a:t>Clean and shape the data using Power Query.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Reports</a:t>
            </a:r>
            <a:br>
              <a:rPr lang="en-US" dirty="0"/>
            </a:br>
            <a:r>
              <a:rPr lang="en-US" dirty="0"/>
              <a:t>Build visualizations and reports.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Publish Reports</a:t>
            </a:r>
            <a:br>
              <a:rPr lang="en-US" dirty="0"/>
            </a:br>
            <a:r>
              <a:rPr lang="en-US" dirty="0"/>
              <a:t>Share and publish reports to the Power BI Service.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and Share Insights</a:t>
            </a:r>
            <a:br>
              <a:rPr lang="en-US" dirty="0"/>
            </a:br>
            <a:r>
              <a:rPr lang="en-US" dirty="0"/>
              <a:t>Analyze data and share insights with others.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A8AEB-2589-12DD-B10E-808D6932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268FC-AFD9-AE10-596F-1EBAA529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826" y="3026003"/>
            <a:ext cx="3002437" cy="30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8E1-93C5-34FF-942C-80166A2F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Steps of Working with Power BI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1E3F-CE7A-E1AC-D250-58143817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How to Install Power BI Desktop</a:t>
            </a:r>
            <a:endParaRPr lang="en-US" dirty="0"/>
          </a:p>
          <a:p>
            <a:pPr lvl="1"/>
            <a:r>
              <a:rPr lang="en-US" dirty="0"/>
              <a:t>Download and install Power BI Desktop from the Microsoft Store or the official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to Open a Data File (Excel, CSV, etc.)</a:t>
            </a:r>
            <a:endParaRPr lang="en-US" dirty="0"/>
          </a:p>
          <a:p>
            <a:pPr lvl="1"/>
            <a:r>
              <a:rPr lang="en-US" dirty="0"/>
              <a:t>Use "Get Data" to import files like Excel, CSV, or other data 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to Create Visualizations</a:t>
            </a:r>
            <a:endParaRPr lang="en-US" dirty="0"/>
          </a:p>
          <a:p>
            <a:pPr lvl="1"/>
            <a:r>
              <a:rPr lang="en-US" dirty="0"/>
              <a:t>Create various charts like bar, line, pie, and map visualizations by dragging and dropping fields from your dataset into the report canvas.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97502-B8A1-B1CB-0842-7BDC67F2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8B12A-96BF-698F-44CC-D2A0F5EA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33" y="5137607"/>
            <a:ext cx="1299023" cy="12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0" dirty="0"/>
              <a:t>Adidas</a:t>
            </a:r>
            <a:r>
              <a:rPr sz="4400" spc="-235" dirty="0"/>
              <a:t> </a:t>
            </a:r>
            <a:r>
              <a:rPr sz="4400" dirty="0"/>
              <a:t>Sales</a:t>
            </a:r>
            <a:r>
              <a:rPr sz="4400" spc="-210" dirty="0"/>
              <a:t> </a:t>
            </a:r>
            <a:r>
              <a:rPr sz="4400" spc="-25" dirty="0"/>
              <a:t>Analysis</a:t>
            </a:r>
            <a:r>
              <a:rPr sz="4400" spc="-210" dirty="0"/>
              <a:t> </a:t>
            </a:r>
            <a:r>
              <a:rPr sz="4400" dirty="0"/>
              <a:t>Using</a:t>
            </a:r>
            <a:r>
              <a:rPr sz="4400" spc="-204" dirty="0"/>
              <a:t> </a:t>
            </a:r>
            <a:r>
              <a:rPr sz="4400" spc="-60" dirty="0"/>
              <a:t>Power</a:t>
            </a:r>
            <a:r>
              <a:rPr sz="4400" spc="-190" dirty="0"/>
              <a:t> </a:t>
            </a:r>
            <a:r>
              <a:rPr sz="4400" spc="-25" dirty="0"/>
              <a:t>BI: </a:t>
            </a:r>
            <a:r>
              <a:rPr sz="4400" spc="-40" dirty="0"/>
              <a:t>Project</a:t>
            </a:r>
            <a:r>
              <a:rPr sz="4400" spc="-185" dirty="0"/>
              <a:t> </a:t>
            </a:r>
            <a:r>
              <a:rPr sz="4400" spc="-10" dirty="0"/>
              <a:t>Context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2532760"/>
            <a:ext cx="10515600" cy="1305560"/>
            <a:chOff x="838200" y="2532760"/>
            <a:chExt cx="10515600" cy="1305560"/>
          </a:xfrm>
        </p:grpSpPr>
        <p:sp>
          <p:nvSpPr>
            <p:cNvPr id="4" name="object 4"/>
            <p:cNvSpPr/>
            <p:nvPr/>
          </p:nvSpPr>
          <p:spPr>
            <a:xfrm>
              <a:off x="838200" y="2532760"/>
              <a:ext cx="10515600" cy="1305560"/>
            </a:xfrm>
            <a:custGeom>
              <a:avLst/>
              <a:gdLst/>
              <a:ahLst/>
              <a:cxnLst/>
              <a:rect l="l" t="t" r="r" b="b"/>
              <a:pathLst>
                <a:path w="10515600" h="1305560">
                  <a:moveTo>
                    <a:pt x="10385044" y="0"/>
                  </a:moveTo>
                  <a:lnTo>
                    <a:pt x="130530" y="0"/>
                  </a:lnTo>
                  <a:lnTo>
                    <a:pt x="79724" y="10255"/>
                  </a:lnTo>
                  <a:lnTo>
                    <a:pt x="38233" y="38226"/>
                  </a:lnTo>
                  <a:lnTo>
                    <a:pt x="10258" y="79724"/>
                  </a:lnTo>
                  <a:lnTo>
                    <a:pt x="0" y="130555"/>
                  </a:lnTo>
                  <a:lnTo>
                    <a:pt x="0" y="1174877"/>
                  </a:lnTo>
                  <a:lnTo>
                    <a:pt x="10258" y="1225635"/>
                  </a:lnTo>
                  <a:lnTo>
                    <a:pt x="38233" y="1267094"/>
                  </a:lnTo>
                  <a:lnTo>
                    <a:pt x="79724" y="1295052"/>
                  </a:lnTo>
                  <a:lnTo>
                    <a:pt x="130530" y="1305306"/>
                  </a:lnTo>
                  <a:lnTo>
                    <a:pt x="10385044" y="1305306"/>
                  </a:lnTo>
                  <a:lnTo>
                    <a:pt x="10435875" y="1295052"/>
                  </a:lnTo>
                  <a:lnTo>
                    <a:pt x="10477373" y="1267094"/>
                  </a:lnTo>
                  <a:lnTo>
                    <a:pt x="10505344" y="1225635"/>
                  </a:lnTo>
                  <a:lnTo>
                    <a:pt x="10515600" y="1174877"/>
                  </a:lnTo>
                  <a:lnTo>
                    <a:pt x="10515600" y="130555"/>
                  </a:lnTo>
                  <a:lnTo>
                    <a:pt x="10505344" y="79724"/>
                  </a:lnTo>
                  <a:lnTo>
                    <a:pt x="10477373" y="38226"/>
                  </a:lnTo>
                  <a:lnTo>
                    <a:pt x="10435875" y="10255"/>
                  </a:lnTo>
                  <a:lnTo>
                    <a:pt x="1038504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9312" y="3066366"/>
              <a:ext cx="614680" cy="393065"/>
            </a:xfrm>
            <a:custGeom>
              <a:avLst/>
              <a:gdLst/>
              <a:ahLst/>
              <a:cxnLst/>
              <a:rect l="l" t="t" r="r" b="b"/>
              <a:pathLst>
                <a:path w="614680" h="393064">
                  <a:moveTo>
                    <a:pt x="614139" y="0"/>
                  </a:moveTo>
                  <a:lnTo>
                    <a:pt x="495893" y="0"/>
                  </a:lnTo>
                  <a:lnTo>
                    <a:pt x="539496" y="43604"/>
                  </a:lnTo>
                  <a:lnTo>
                    <a:pt x="340694" y="242413"/>
                  </a:lnTo>
                  <a:lnTo>
                    <a:pt x="229838" y="131553"/>
                  </a:lnTo>
                  <a:lnTo>
                    <a:pt x="0" y="361402"/>
                  </a:lnTo>
                  <a:lnTo>
                    <a:pt x="31036" y="392443"/>
                  </a:lnTo>
                  <a:lnTo>
                    <a:pt x="229838" y="193634"/>
                  </a:lnTo>
                  <a:lnTo>
                    <a:pt x="340694" y="304494"/>
                  </a:lnTo>
                  <a:lnTo>
                    <a:pt x="495893" y="149291"/>
                  </a:lnTo>
                  <a:lnTo>
                    <a:pt x="570536" y="74645"/>
                  </a:lnTo>
                  <a:lnTo>
                    <a:pt x="614139" y="118250"/>
                  </a:lnTo>
                  <a:lnTo>
                    <a:pt x="6141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9312" y="3066366"/>
              <a:ext cx="614680" cy="393065"/>
            </a:xfrm>
            <a:custGeom>
              <a:avLst/>
              <a:gdLst/>
              <a:ahLst/>
              <a:cxnLst/>
              <a:rect l="l" t="t" r="r" b="b"/>
              <a:pathLst>
                <a:path w="614680" h="393064">
                  <a:moveTo>
                    <a:pt x="495893" y="149291"/>
                  </a:moveTo>
                  <a:lnTo>
                    <a:pt x="570536" y="74645"/>
                  </a:lnTo>
                  <a:lnTo>
                    <a:pt x="614139" y="118250"/>
                  </a:lnTo>
                  <a:lnTo>
                    <a:pt x="614139" y="0"/>
                  </a:lnTo>
                  <a:lnTo>
                    <a:pt x="495893" y="0"/>
                  </a:lnTo>
                  <a:lnTo>
                    <a:pt x="539496" y="43604"/>
                  </a:lnTo>
                  <a:lnTo>
                    <a:pt x="466331" y="116772"/>
                  </a:lnTo>
                  <a:lnTo>
                    <a:pt x="340694" y="242413"/>
                  </a:lnTo>
                  <a:lnTo>
                    <a:pt x="229838" y="131553"/>
                  </a:lnTo>
                  <a:lnTo>
                    <a:pt x="0" y="361402"/>
                  </a:lnTo>
                  <a:lnTo>
                    <a:pt x="31036" y="392443"/>
                  </a:lnTo>
                  <a:lnTo>
                    <a:pt x="229838" y="193634"/>
                  </a:lnTo>
                  <a:lnTo>
                    <a:pt x="340694" y="304494"/>
                  </a:lnTo>
                  <a:lnTo>
                    <a:pt x="495893" y="149291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080" y="2938262"/>
              <a:ext cx="82526" cy="825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1147" y="3023874"/>
              <a:ext cx="470534" cy="317500"/>
            </a:xfrm>
            <a:custGeom>
              <a:avLst/>
              <a:gdLst/>
              <a:ahLst/>
              <a:cxnLst/>
              <a:rect l="l" t="t" r="r" b="b"/>
              <a:pathLst>
                <a:path w="470535" h="317500">
                  <a:moveTo>
                    <a:pt x="82805" y="206933"/>
                  </a:moveTo>
                  <a:lnTo>
                    <a:pt x="53244" y="206933"/>
                  </a:lnTo>
                  <a:lnTo>
                    <a:pt x="53244" y="316980"/>
                  </a:lnTo>
                  <a:lnTo>
                    <a:pt x="82805" y="287417"/>
                  </a:lnTo>
                  <a:lnTo>
                    <a:pt x="82805" y="206933"/>
                  </a:lnTo>
                  <a:close/>
                </a:path>
                <a:path w="470535" h="317500">
                  <a:moveTo>
                    <a:pt x="127148" y="206933"/>
                  </a:moveTo>
                  <a:lnTo>
                    <a:pt x="97586" y="206933"/>
                  </a:lnTo>
                  <a:lnTo>
                    <a:pt x="97586" y="272636"/>
                  </a:lnTo>
                  <a:lnTo>
                    <a:pt x="127148" y="243073"/>
                  </a:lnTo>
                  <a:lnTo>
                    <a:pt x="127148" y="206933"/>
                  </a:lnTo>
                  <a:close/>
                </a:path>
                <a:path w="470535" h="317500">
                  <a:moveTo>
                    <a:pt x="422395" y="45669"/>
                  </a:moveTo>
                  <a:lnTo>
                    <a:pt x="348491" y="45669"/>
                  </a:lnTo>
                  <a:lnTo>
                    <a:pt x="348491" y="242926"/>
                  </a:lnTo>
                  <a:lnTo>
                    <a:pt x="378052" y="213363"/>
                  </a:lnTo>
                  <a:lnTo>
                    <a:pt x="378052" y="162589"/>
                  </a:lnTo>
                  <a:lnTo>
                    <a:pt x="422395" y="162589"/>
                  </a:lnTo>
                  <a:lnTo>
                    <a:pt x="422395" y="45669"/>
                  </a:lnTo>
                  <a:close/>
                </a:path>
                <a:path w="470535" h="317500">
                  <a:moveTo>
                    <a:pt x="158017" y="44339"/>
                  </a:moveTo>
                  <a:lnTo>
                    <a:pt x="53244" y="44339"/>
                  </a:lnTo>
                  <a:lnTo>
                    <a:pt x="53229" y="96886"/>
                  </a:lnTo>
                  <a:lnTo>
                    <a:pt x="31072" y="206933"/>
                  </a:lnTo>
                  <a:lnTo>
                    <a:pt x="149319" y="206933"/>
                  </a:lnTo>
                  <a:lnTo>
                    <a:pt x="127148" y="96886"/>
                  </a:lnTo>
                  <a:lnTo>
                    <a:pt x="127148" y="45152"/>
                  </a:lnTo>
                  <a:lnTo>
                    <a:pt x="158203" y="45152"/>
                  </a:lnTo>
                  <a:lnTo>
                    <a:pt x="158017" y="44339"/>
                  </a:lnTo>
                  <a:close/>
                </a:path>
                <a:path w="470535" h="317500">
                  <a:moveTo>
                    <a:pt x="422395" y="162589"/>
                  </a:moveTo>
                  <a:lnTo>
                    <a:pt x="392833" y="162589"/>
                  </a:lnTo>
                  <a:lnTo>
                    <a:pt x="392833" y="198877"/>
                  </a:lnTo>
                  <a:lnTo>
                    <a:pt x="422395" y="169315"/>
                  </a:lnTo>
                  <a:lnTo>
                    <a:pt x="422395" y="162589"/>
                  </a:lnTo>
                  <a:close/>
                </a:path>
                <a:path w="470535" h="317500">
                  <a:moveTo>
                    <a:pt x="274956" y="45669"/>
                  </a:moveTo>
                  <a:lnTo>
                    <a:pt x="200461" y="45669"/>
                  </a:lnTo>
                  <a:lnTo>
                    <a:pt x="200461" y="169536"/>
                  </a:lnTo>
                  <a:lnTo>
                    <a:pt x="216793" y="153129"/>
                  </a:lnTo>
                  <a:lnTo>
                    <a:pt x="226571" y="146631"/>
                  </a:lnTo>
                  <a:lnTo>
                    <a:pt x="237237" y="144550"/>
                  </a:lnTo>
                  <a:lnTo>
                    <a:pt x="274956" y="144550"/>
                  </a:lnTo>
                  <a:lnTo>
                    <a:pt x="274956" y="45669"/>
                  </a:lnTo>
                  <a:close/>
                </a:path>
                <a:path w="470535" h="317500">
                  <a:moveTo>
                    <a:pt x="274956" y="144550"/>
                  </a:moveTo>
                  <a:lnTo>
                    <a:pt x="238155" y="144550"/>
                  </a:lnTo>
                  <a:lnTo>
                    <a:pt x="248841" y="146631"/>
                  </a:lnTo>
                  <a:lnTo>
                    <a:pt x="258630" y="153129"/>
                  </a:lnTo>
                  <a:lnTo>
                    <a:pt x="274956" y="168871"/>
                  </a:lnTo>
                  <a:lnTo>
                    <a:pt x="274956" y="144550"/>
                  </a:lnTo>
                  <a:close/>
                </a:path>
                <a:path w="470535" h="317500">
                  <a:moveTo>
                    <a:pt x="89974" y="0"/>
                  </a:moveTo>
                  <a:lnTo>
                    <a:pt x="52308" y="7906"/>
                  </a:lnTo>
                  <a:lnTo>
                    <a:pt x="2105" y="136278"/>
                  </a:lnTo>
                  <a:lnTo>
                    <a:pt x="0" y="144550"/>
                  </a:lnTo>
                  <a:lnTo>
                    <a:pt x="4994" y="152957"/>
                  </a:lnTo>
                  <a:lnTo>
                    <a:pt x="13914" y="155229"/>
                  </a:lnTo>
                  <a:lnTo>
                    <a:pt x="17601" y="155229"/>
                  </a:lnTo>
                  <a:lnTo>
                    <a:pt x="23624" y="155371"/>
                  </a:lnTo>
                  <a:lnTo>
                    <a:pt x="23354" y="155371"/>
                  </a:lnTo>
                  <a:lnTo>
                    <a:pt x="29495" y="150549"/>
                  </a:lnTo>
                  <a:lnTo>
                    <a:pt x="29587" y="150364"/>
                  </a:lnTo>
                  <a:lnTo>
                    <a:pt x="31072" y="143595"/>
                  </a:lnTo>
                  <a:lnTo>
                    <a:pt x="53244" y="44339"/>
                  </a:lnTo>
                  <a:lnTo>
                    <a:pt x="158017" y="44339"/>
                  </a:lnTo>
                  <a:lnTo>
                    <a:pt x="153764" y="25721"/>
                  </a:lnTo>
                  <a:lnTo>
                    <a:pt x="119757" y="4947"/>
                  </a:lnTo>
                  <a:lnTo>
                    <a:pt x="105020" y="1236"/>
                  </a:lnTo>
                  <a:lnTo>
                    <a:pt x="89974" y="0"/>
                  </a:lnTo>
                  <a:close/>
                </a:path>
                <a:path w="470535" h="317500">
                  <a:moveTo>
                    <a:pt x="305960" y="45669"/>
                  </a:moveTo>
                  <a:lnTo>
                    <a:pt x="274956" y="45669"/>
                  </a:lnTo>
                  <a:lnTo>
                    <a:pt x="298637" y="150364"/>
                  </a:lnTo>
                  <a:lnTo>
                    <a:pt x="298679" y="150549"/>
                  </a:lnTo>
                  <a:lnTo>
                    <a:pt x="304863" y="155371"/>
                  </a:lnTo>
                  <a:lnTo>
                    <a:pt x="310650" y="155229"/>
                  </a:lnTo>
                  <a:lnTo>
                    <a:pt x="318789" y="155229"/>
                  </a:lnTo>
                  <a:lnTo>
                    <a:pt x="324835" y="150364"/>
                  </a:lnTo>
                  <a:lnTo>
                    <a:pt x="326319" y="143595"/>
                  </a:lnTo>
                  <a:lnTo>
                    <a:pt x="342454" y="72276"/>
                  </a:lnTo>
                  <a:lnTo>
                    <a:pt x="311908" y="72276"/>
                  </a:lnTo>
                  <a:lnTo>
                    <a:pt x="305960" y="45669"/>
                  </a:lnTo>
                  <a:close/>
                </a:path>
                <a:path w="470535" h="317500">
                  <a:moveTo>
                    <a:pt x="158203" y="45152"/>
                  </a:moveTo>
                  <a:lnTo>
                    <a:pt x="127148" y="45152"/>
                  </a:lnTo>
                  <a:lnTo>
                    <a:pt x="149319" y="141674"/>
                  </a:lnTo>
                  <a:lnTo>
                    <a:pt x="149978" y="149341"/>
                  </a:lnTo>
                  <a:lnTo>
                    <a:pt x="156408" y="155229"/>
                  </a:lnTo>
                  <a:lnTo>
                    <a:pt x="170912" y="155229"/>
                  </a:lnTo>
                  <a:lnTo>
                    <a:pt x="176923" y="150364"/>
                  </a:lnTo>
                  <a:lnTo>
                    <a:pt x="177173" y="149341"/>
                  </a:lnTo>
                  <a:lnTo>
                    <a:pt x="178437" y="143595"/>
                  </a:lnTo>
                  <a:lnTo>
                    <a:pt x="178881" y="140417"/>
                  </a:lnTo>
                  <a:lnTo>
                    <a:pt x="194708" y="70871"/>
                  </a:lnTo>
                  <a:lnTo>
                    <a:pt x="164100" y="70871"/>
                  </a:lnTo>
                  <a:lnTo>
                    <a:pt x="158322" y="45669"/>
                  </a:lnTo>
                  <a:lnTo>
                    <a:pt x="158203" y="45152"/>
                  </a:lnTo>
                  <a:close/>
                </a:path>
                <a:path w="470535" h="317500">
                  <a:moveTo>
                    <a:pt x="453675" y="45669"/>
                  </a:moveTo>
                  <a:lnTo>
                    <a:pt x="422395" y="45669"/>
                  </a:lnTo>
                  <a:lnTo>
                    <a:pt x="445674" y="145739"/>
                  </a:lnTo>
                  <a:lnTo>
                    <a:pt x="446118" y="145739"/>
                  </a:lnTo>
                  <a:lnTo>
                    <a:pt x="470506" y="121350"/>
                  </a:lnTo>
                  <a:lnTo>
                    <a:pt x="453675" y="45669"/>
                  </a:lnTo>
                  <a:close/>
                </a:path>
                <a:path w="470535" h="317500">
                  <a:moveTo>
                    <a:pt x="385590" y="0"/>
                  </a:moveTo>
                  <a:lnTo>
                    <a:pt x="347906" y="7906"/>
                  </a:lnTo>
                  <a:lnTo>
                    <a:pt x="311908" y="72276"/>
                  </a:lnTo>
                  <a:lnTo>
                    <a:pt x="342454" y="72276"/>
                  </a:lnTo>
                  <a:lnTo>
                    <a:pt x="348474" y="45669"/>
                  </a:lnTo>
                  <a:lnTo>
                    <a:pt x="453675" y="45669"/>
                  </a:lnTo>
                  <a:lnTo>
                    <a:pt x="449961" y="28966"/>
                  </a:lnTo>
                  <a:lnTo>
                    <a:pt x="449337" y="25721"/>
                  </a:lnTo>
                  <a:lnTo>
                    <a:pt x="447583" y="22808"/>
                  </a:lnTo>
                  <a:lnTo>
                    <a:pt x="400636" y="1236"/>
                  </a:lnTo>
                  <a:lnTo>
                    <a:pt x="385590" y="0"/>
                  </a:lnTo>
                  <a:close/>
                </a:path>
                <a:path w="470535" h="317500">
                  <a:moveTo>
                    <a:pt x="244443" y="514"/>
                  </a:moveTo>
                  <a:lnTo>
                    <a:pt x="199069" y="8569"/>
                  </a:lnTo>
                  <a:lnTo>
                    <a:pt x="173855" y="28966"/>
                  </a:lnTo>
                  <a:lnTo>
                    <a:pt x="164100" y="70871"/>
                  </a:lnTo>
                  <a:lnTo>
                    <a:pt x="194708" y="70871"/>
                  </a:lnTo>
                  <a:lnTo>
                    <a:pt x="200444" y="45669"/>
                  </a:lnTo>
                  <a:lnTo>
                    <a:pt x="305960" y="45669"/>
                  </a:lnTo>
                  <a:lnTo>
                    <a:pt x="302227" y="28966"/>
                  </a:lnTo>
                  <a:lnTo>
                    <a:pt x="301554" y="25721"/>
                  </a:lnTo>
                  <a:lnTo>
                    <a:pt x="299771" y="22807"/>
                  </a:lnTo>
                  <a:lnTo>
                    <a:pt x="267566" y="4947"/>
                  </a:lnTo>
                  <a:lnTo>
                    <a:pt x="244443" y="51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1147" y="3023874"/>
              <a:ext cx="470534" cy="317500"/>
            </a:xfrm>
            <a:custGeom>
              <a:avLst/>
              <a:gdLst/>
              <a:ahLst/>
              <a:cxnLst/>
              <a:rect l="l" t="t" r="r" b="b"/>
              <a:pathLst>
                <a:path w="470535" h="317500">
                  <a:moveTo>
                    <a:pt x="446192" y="145665"/>
                  </a:moveTo>
                  <a:lnTo>
                    <a:pt x="453582" y="138274"/>
                  </a:lnTo>
                  <a:lnTo>
                    <a:pt x="470506" y="121350"/>
                  </a:lnTo>
                  <a:lnTo>
                    <a:pt x="449961" y="28966"/>
                  </a:lnTo>
                  <a:lnTo>
                    <a:pt x="449333" y="25696"/>
                  </a:lnTo>
                  <a:lnTo>
                    <a:pt x="415374" y="4947"/>
                  </a:lnTo>
                  <a:lnTo>
                    <a:pt x="385590" y="0"/>
                  </a:lnTo>
                  <a:lnTo>
                    <a:pt x="370545" y="1236"/>
                  </a:lnTo>
                  <a:lnTo>
                    <a:pt x="333096" y="15793"/>
                  </a:lnTo>
                  <a:lnTo>
                    <a:pt x="311908" y="72276"/>
                  </a:lnTo>
                  <a:lnTo>
                    <a:pt x="302227" y="28966"/>
                  </a:lnTo>
                  <a:lnTo>
                    <a:pt x="301549" y="25696"/>
                  </a:lnTo>
                  <a:lnTo>
                    <a:pt x="299745" y="22764"/>
                  </a:lnTo>
                  <a:lnTo>
                    <a:pt x="244443" y="514"/>
                  </a:lnTo>
                  <a:lnTo>
                    <a:pt x="221267" y="1783"/>
                  </a:lnTo>
                  <a:lnTo>
                    <a:pt x="178881" y="20689"/>
                  </a:lnTo>
                  <a:lnTo>
                    <a:pt x="173855" y="28966"/>
                  </a:lnTo>
                  <a:lnTo>
                    <a:pt x="164100" y="70871"/>
                  </a:lnTo>
                  <a:lnTo>
                    <a:pt x="154492" y="28966"/>
                  </a:lnTo>
                  <a:lnTo>
                    <a:pt x="153759" y="25702"/>
                  </a:lnTo>
                  <a:lnTo>
                    <a:pt x="119757" y="4947"/>
                  </a:lnTo>
                  <a:lnTo>
                    <a:pt x="89974" y="0"/>
                  </a:lnTo>
                  <a:lnTo>
                    <a:pt x="74928" y="1236"/>
                  </a:lnTo>
                  <a:lnTo>
                    <a:pt x="37486" y="15800"/>
                  </a:lnTo>
                  <a:lnTo>
                    <a:pt x="25604" y="28966"/>
                  </a:lnTo>
                  <a:lnTo>
                    <a:pt x="2105" y="136278"/>
                  </a:lnTo>
                  <a:lnTo>
                    <a:pt x="13656" y="155155"/>
                  </a:lnTo>
                  <a:lnTo>
                    <a:pt x="13853" y="155198"/>
                  </a:lnTo>
                  <a:lnTo>
                    <a:pt x="14666" y="155272"/>
                  </a:lnTo>
                  <a:lnTo>
                    <a:pt x="15485" y="155272"/>
                  </a:lnTo>
                  <a:lnTo>
                    <a:pt x="16292" y="155198"/>
                  </a:lnTo>
                  <a:lnTo>
                    <a:pt x="23362" y="155365"/>
                  </a:lnTo>
                  <a:lnTo>
                    <a:pt x="29557" y="150499"/>
                  </a:lnTo>
                  <a:lnTo>
                    <a:pt x="31072" y="143595"/>
                  </a:lnTo>
                  <a:lnTo>
                    <a:pt x="53244" y="44339"/>
                  </a:lnTo>
                  <a:lnTo>
                    <a:pt x="53244" y="96812"/>
                  </a:lnTo>
                  <a:lnTo>
                    <a:pt x="31072" y="206933"/>
                  </a:lnTo>
                  <a:lnTo>
                    <a:pt x="53244" y="206933"/>
                  </a:lnTo>
                  <a:lnTo>
                    <a:pt x="53244" y="316980"/>
                  </a:lnTo>
                  <a:lnTo>
                    <a:pt x="82805" y="287417"/>
                  </a:lnTo>
                  <a:lnTo>
                    <a:pt x="82805" y="206933"/>
                  </a:lnTo>
                  <a:lnTo>
                    <a:pt x="97586" y="206933"/>
                  </a:lnTo>
                  <a:lnTo>
                    <a:pt x="97586" y="272636"/>
                  </a:lnTo>
                  <a:lnTo>
                    <a:pt x="127148" y="243073"/>
                  </a:lnTo>
                  <a:lnTo>
                    <a:pt x="127148" y="206933"/>
                  </a:lnTo>
                  <a:lnTo>
                    <a:pt x="149319" y="206933"/>
                  </a:lnTo>
                  <a:lnTo>
                    <a:pt x="127148" y="96886"/>
                  </a:lnTo>
                  <a:lnTo>
                    <a:pt x="127148" y="45152"/>
                  </a:lnTo>
                  <a:lnTo>
                    <a:pt x="149319" y="141674"/>
                  </a:lnTo>
                  <a:lnTo>
                    <a:pt x="149978" y="149341"/>
                  </a:lnTo>
                  <a:lnTo>
                    <a:pt x="156408" y="155229"/>
                  </a:lnTo>
                  <a:lnTo>
                    <a:pt x="164100" y="155199"/>
                  </a:lnTo>
                  <a:lnTo>
                    <a:pt x="171004" y="155155"/>
                  </a:lnTo>
                  <a:lnTo>
                    <a:pt x="176953" y="150339"/>
                  </a:lnTo>
                  <a:lnTo>
                    <a:pt x="178437" y="143595"/>
                  </a:lnTo>
                  <a:lnTo>
                    <a:pt x="178881" y="140417"/>
                  </a:lnTo>
                  <a:lnTo>
                    <a:pt x="200461" y="45595"/>
                  </a:lnTo>
                  <a:lnTo>
                    <a:pt x="200461" y="169536"/>
                  </a:lnTo>
                  <a:lnTo>
                    <a:pt x="216793" y="153129"/>
                  </a:lnTo>
                  <a:lnTo>
                    <a:pt x="226571" y="146631"/>
                  </a:lnTo>
                  <a:lnTo>
                    <a:pt x="237694" y="144461"/>
                  </a:lnTo>
                  <a:lnTo>
                    <a:pt x="248820" y="146618"/>
                  </a:lnTo>
                  <a:lnTo>
                    <a:pt x="258605" y="153105"/>
                  </a:lnTo>
                  <a:lnTo>
                    <a:pt x="274956" y="168871"/>
                  </a:lnTo>
                  <a:lnTo>
                    <a:pt x="274956" y="45669"/>
                  </a:lnTo>
                  <a:lnTo>
                    <a:pt x="297127" y="143669"/>
                  </a:lnTo>
                  <a:lnTo>
                    <a:pt x="298679" y="150549"/>
                  </a:lnTo>
                  <a:lnTo>
                    <a:pt x="304863" y="155371"/>
                  </a:lnTo>
                  <a:lnTo>
                    <a:pt x="311908" y="155199"/>
                  </a:lnTo>
                  <a:lnTo>
                    <a:pt x="318843" y="155186"/>
                  </a:lnTo>
                  <a:lnTo>
                    <a:pt x="324835" y="150364"/>
                  </a:lnTo>
                  <a:lnTo>
                    <a:pt x="326319" y="143595"/>
                  </a:lnTo>
                  <a:lnTo>
                    <a:pt x="348491" y="45595"/>
                  </a:lnTo>
                  <a:lnTo>
                    <a:pt x="348491" y="242926"/>
                  </a:lnTo>
                  <a:lnTo>
                    <a:pt x="378052" y="213363"/>
                  </a:lnTo>
                  <a:lnTo>
                    <a:pt x="378052" y="162589"/>
                  </a:lnTo>
                  <a:lnTo>
                    <a:pt x="392833" y="162589"/>
                  </a:lnTo>
                  <a:lnTo>
                    <a:pt x="392833" y="198877"/>
                  </a:lnTo>
                  <a:lnTo>
                    <a:pt x="422395" y="169315"/>
                  </a:lnTo>
                  <a:lnTo>
                    <a:pt x="422395" y="45669"/>
                  </a:lnTo>
                  <a:lnTo>
                    <a:pt x="445674" y="145739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22" y="2938262"/>
              <a:ext cx="82526" cy="82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592" y="2938262"/>
              <a:ext cx="82526" cy="825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33081" y="2826473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717969"/>
                  </a:moveTo>
                  <a:lnTo>
                    <a:pt x="717969" y="717969"/>
                  </a:lnTo>
                  <a:lnTo>
                    <a:pt x="717969" y="0"/>
                  </a:lnTo>
                  <a:lnTo>
                    <a:pt x="0" y="0"/>
                  </a:lnTo>
                  <a:lnTo>
                    <a:pt x="0" y="7179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8200" y="4164457"/>
            <a:ext cx="10515600" cy="1305560"/>
            <a:chOff x="838200" y="4164457"/>
            <a:chExt cx="10515600" cy="1305560"/>
          </a:xfrm>
        </p:grpSpPr>
        <p:sp>
          <p:nvSpPr>
            <p:cNvPr id="14" name="object 14"/>
            <p:cNvSpPr/>
            <p:nvPr/>
          </p:nvSpPr>
          <p:spPr>
            <a:xfrm>
              <a:off x="838200" y="4164457"/>
              <a:ext cx="10515600" cy="1305560"/>
            </a:xfrm>
            <a:custGeom>
              <a:avLst/>
              <a:gdLst/>
              <a:ahLst/>
              <a:cxnLst/>
              <a:rect l="l" t="t" r="r" b="b"/>
              <a:pathLst>
                <a:path w="10515600" h="1305560">
                  <a:moveTo>
                    <a:pt x="10385044" y="0"/>
                  </a:moveTo>
                  <a:lnTo>
                    <a:pt x="130530" y="0"/>
                  </a:lnTo>
                  <a:lnTo>
                    <a:pt x="79724" y="10255"/>
                  </a:lnTo>
                  <a:lnTo>
                    <a:pt x="38233" y="38227"/>
                  </a:lnTo>
                  <a:lnTo>
                    <a:pt x="10258" y="79724"/>
                  </a:lnTo>
                  <a:lnTo>
                    <a:pt x="0" y="130556"/>
                  </a:lnTo>
                  <a:lnTo>
                    <a:pt x="0" y="1174877"/>
                  </a:lnTo>
                  <a:lnTo>
                    <a:pt x="10258" y="1225708"/>
                  </a:lnTo>
                  <a:lnTo>
                    <a:pt x="38233" y="1267206"/>
                  </a:lnTo>
                  <a:lnTo>
                    <a:pt x="79724" y="1295177"/>
                  </a:lnTo>
                  <a:lnTo>
                    <a:pt x="130530" y="1305433"/>
                  </a:lnTo>
                  <a:lnTo>
                    <a:pt x="10385044" y="1305433"/>
                  </a:lnTo>
                  <a:lnTo>
                    <a:pt x="10435875" y="1295177"/>
                  </a:lnTo>
                  <a:lnTo>
                    <a:pt x="10477373" y="1267206"/>
                  </a:lnTo>
                  <a:lnTo>
                    <a:pt x="10505344" y="1225708"/>
                  </a:lnTo>
                  <a:lnTo>
                    <a:pt x="10515600" y="1174877"/>
                  </a:lnTo>
                  <a:lnTo>
                    <a:pt x="10515600" y="130556"/>
                  </a:lnTo>
                  <a:lnTo>
                    <a:pt x="10505344" y="79724"/>
                  </a:lnTo>
                  <a:lnTo>
                    <a:pt x="10477373" y="38227"/>
                  </a:lnTo>
                  <a:lnTo>
                    <a:pt x="10435875" y="10255"/>
                  </a:lnTo>
                  <a:lnTo>
                    <a:pt x="1038504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01" y="4834450"/>
              <a:ext cx="221558" cy="168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8003" y="4620953"/>
              <a:ext cx="158644" cy="1867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63213" y="4691780"/>
              <a:ext cx="396875" cy="318770"/>
            </a:xfrm>
            <a:custGeom>
              <a:avLst/>
              <a:gdLst/>
              <a:ahLst/>
              <a:cxnLst/>
              <a:rect l="l" t="t" r="r" b="b"/>
              <a:pathLst>
                <a:path w="396875" h="318770">
                  <a:moveTo>
                    <a:pt x="354184" y="227632"/>
                  </a:moveTo>
                  <a:lnTo>
                    <a:pt x="242405" y="227632"/>
                  </a:lnTo>
                  <a:lnTo>
                    <a:pt x="249056" y="229849"/>
                  </a:lnTo>
                  <a:lnTo>
                    <a:pt x="254230" y="235022"/>
                  </a:lnTo>
                  <a:lnTo>
                    <a:pt x="260142" y="240196"/>
                  </a:lnTo>
                  <a:lnTo>
                    <a:pt x="263837" y="247586"/>
                  </a:lnTo>
                  <a:lnTo>
                    <a:pt x="264428" y="253499"/>
                  </a:lnTo>
                  <a:lnTo>
                    <a:pt x="265315" y="263107"/>
                  </a:lnTo>
                  <a:lnTo>
                    <a:pt x="262359" y="270497"/>
                  </a:lnTo>
                  <a:lnTo>
                    <a:pt x="232058" y="305233"/>
                  </a:lnTo>
                  <a:lnTo>
                    <a:pt x="242405" y="313363"/>
                  </a:lnTo>
                  <a:lnTo>
                    <a:pt x="247578" y="316319"/>
                  </a:lnTo>
                  <a:lnTo>
                    <a:pt x="253491" y="318537"/>
                  </a:lnTo>
                  <a:lnTo>
                    <a:pt x="260142" y="317797"/>
                  </a:lnTo>
                  <a:lnTo>
                    <a:pt x="271366" y="314495"/>
                  </a:lnTo>
                  <a:lnTo>
                    <a:pt x="280096" y="307451"/>
                  </a:lnTo>
                  <a:lnTo>
                    <a:pt x="285500" y="297635"/>
                  </a:lnTo>
                  <a:lnTo>
                    <a:pt x="286747" y="286018"/>
                  </a:lnTo>
                  <a:lnTo>
                    <a:pt x="286747" y="285279"/>
                  </a:lnTo>
                  <a:lnTo>
                    <a:pt x="296650" y="285279"/>
                  </a:lnTo>
                  <a:lnTo>
                    <a:pt x="320664" y="254977"/>
                  </a:lnTo>
                  <a:lnTo>
                    <a:pt x="320743" y="253499"/>
                  </a:lnTo>
                  <a:lnTo>
                    <a:pt x="330645" y="253499"/>
                  </a:lnTo>
                  <a:lnTo>
                    <a:pt x="339358" y="250935"/>
                  </a:lnTo>
                  <a:lnTo>
                    <a:pt x="348088" y="243891"/>
                  </a:lnTo>
                  <a:lnTo>
                    <a:pt x="353492" y="234075"/>
                  </a:lnTo>
                  <a:lnTo>
                    <a:pt x="353946" y="229849"/>
                  </a:lnTo>
                  <a:lnTo>
                    <a:pt x="354025" y="229110"/>
                  </a:lnTo>
                  <a:lnTo>
                    <a:pt x="354104" y="228371"/>
                  </a:lnTo>
                  <a:lnTo>
                    <a:pt x="354184" y="227632"/>
                  </a:lnTo>
                  <a:close/>
                </a:path>
                <a:path w="396875" h="318770">
                  <a:moveTo>
                    <a:pt x="296650" y="285279"/>
                  </a:moveTo>
                  <a:lnTo>
                    <a:pt x="286747" y="285279"/>
                  </a:lnTo>
                  <a:lnTo>
                    <a:pt x="288965" y="286018"/>
                  </a:lnTo>
                  <a:lnTo>
                    <a:pt x="294138" y="286018"/>
                  </a:lnTo>
                  <a:lnTo>
                    <a:pt x="296650" y="285279"/>
                  </a:lnTo>
                  <a:close/>
                </a:path>
                <a:path w="396875" h="318770">
                  <a:moveTo>
                    <a:pt x="330645" y="253499"/>
                  </a:moveTo>
                  <a:lnTo>
                    <a:pt x="320743" y="253499"/>
                  </a:lnTo>
                  <a:lnTo>
                    <a:pt x="322960" y="254238"/>
                  </a:lnTo>
                  <a:lnTo>
                    <a:pt x="328134" y="254238"/>
                  </a:lnTo>
                  <a:lnTo>
                    <a:pt x="330645" y="253499"/>
                  </a:lnTo>
                  <a:close/>
                </a:path>
                <a:path w="396875" h="318770">
                  <a:moveTo>
                    <a:pt x="395173" y="198069"/>
                  </a:moveTo>
                  <a:lnTo>
                    <a:pt x="201758" y="198069"/>
                  </a:lnTo>
                  <a:lnTo>
                    <a:pt x="209148" y="201025"/>
                  </a:lnTo>
                  <a:lnTo>
                    <a:pt x="215799" y="206199"/>
                  </a:lnTo>
                  <a:lnTo>
                    <a:pt x="220234" y="211026"/>
                  </a:lnTo>
                  <a:lnTo>
                    <a:pt x="223559" y="216546"/>
                  </a:lnTo>
                  <a:lnTo>
                    <a:pt x="225718" y="222458"/>
                  </a:lnTo>
                  <a:lnTo>
                    <a:pt x="225777" y="222620"/>
                  </a:lnTo>
                  <a:lnTo>
                    <a:pt x="226633" y="227632"/>
                  </a:lnTo>
                  <a:lnTo>
                    <a:pt x="226759" y="228371"/>
                  </a:lnTo>
                  <a:lnTo>
                    <a:pt x="226885" y="229110"/>
                  </a:lnTo>
                  <a:lnTo>
                    <a:pt x="229102" y="228371"/>
                  </a:lnTo>
                  <a:lnTo>
                    <a:pt x="232058" y="227632"/>
                  </a:lnTo>
                  <a:lnTo>
                    <a:pt x="354184" y="227632"/>
                  </a:lnTo>
                  <a:lnTo>
                    <a:pt x="354722" y="222620"/>
                  </a:lnTo>
                  <a:lnTo>
                    <a:pt x="354739" y="220980"/>
                  </a:lnTo>
                  <a:lnTo>
                    <a:pt x="354000" y="219502"/>
                  </a:lnTo>
                  <a:lnTo>
                    <a:pt x="354000" y="218024"/>
                  </a:lnTo>
                  <a:lnTo>
                    <a:pt x="379567" y="218024"/>
                  </a:lnTo>
                  <a:lnTo>
                    <a:pt x="380744" y="217677"/>
                  </a:lnTo>
                  <a:lnTo>
                    <a:pt x="389474" y="210633"/>
                  </a:lnTo>
                  <a:lnTo>
                    <a:pt x="394764" y="201025"/>
                  </a:lnTo>
                  <a:lnTo>
                    <a:pt x="394878" y="200817"/>
                  </a:lnTo>
                  <a:lnTo>
                    <a:pt x="395015" y="199547"/>
                  </a:lnTo>
                  <a:lnTo>
                    <a:pt x="395094" y="198808"/>
                  </a:lnTo>
                  <a:lnTo>
                    <a:pt x="395173" y="198069"/>
                  </a:lnTo>
                  <a:close/>
                </a:path>
                <a:path w="396875" h="318770">
                  <a:moveTo>
                    <a:pt x="379567" y="218024"/>
                  </a:moveTo>
                  <a:lnTo>
                    <a:pt x="354000" y="218024"/>
                  </a:lnTo>
                  <a:lnTo>
                    <a:pt x="358434" y="220241"/>
                  </a:lnTo>
                  <a:lnTo>
                    <a:pt x="363608" y="221719"/>
                  </a:lnTo>
                  <a:lnTo>
                    <a:pt x="369520" y="220980"/>
                  </a:lnTo>
                  <a:lnTo>
                    <a:pt x="379567" y="218024"/>
                  </a:lnTo>
                  <a:close/>
                </a:path>
                <a:path w="396875" h="318770">
                  <a:moveTo>
                    <a:pt x="381098" y="163333"/>
                  </a:moveTo>
                  <a:lnTo>
                    <a:pt x="147069" y="163333"/>
                  </a:lnTo>
                  <a:lnTo>
                    <a:pt x="153685" y="163887"/>
                  </a:lnTo>
                  <a:lnTo>
                    <a:pt x="160094" y="165550"/>
                  </a:lnTo>
                  <a:lnTo>
                    <a:pt x="183861" y="198069"/>
                  </a:lnTo>
                  <a:lnTo>
                    <a:pt x="183941" y="198808"/>
                  </a:lnTo>
                  <a:lnTo>
                    <a:pt x="184021" y="199547"/>
                  </a:lnTo>
                  <a:lnTo>
                    <a:pt x="186977" y="198808"/>
                  </a:lnTo>
                  <a:lnTo>
                    <a:pt x="190672" y="198069"/>
                  </a:lnTo>
                  <a:lnTo>
                    <a:pt x="395173" y="198069"/>
                  </a:lnTo>
                  <a:lnTo>
                    <a:pt x="396125" y="189200"/>
                  </a:lnTo>
                  <a:lnTo>
                    <a:pt x="396864" y="181070"/>
                  </a:lnTo>
                  <a:lnTo>
                    <a:pt x="393169" y="174419"/>
                  </a:lnTo>
                  <a:lnTo>
                    <a:pt x="387996" y="169245"/>
                  </a:lnTo>
                  <a:lnTo>
                    <a:pt x="381098" y="163333"/>
                  </a:lnTo>
                  <a:close/>
                </a:path>
                <a:path w="396875" h="318770">
                  <a:moveTo>
                    <a:pt x="160462" y="130075"/>
                  </a:moveTo>
                  <a:lnTo>
                    <a:pt x="97553" y="130075"/>
                  </a:lnTo>
                  <a:lnTo>
                    <a:pt x="104170" y="130629"/>
                  </a:lnTo>
                  <a:lnTo>
                    <a:pt x="110678" y="132338"/>
                  </a:lnTo>
                  <a:lnTo>
                    <a:pt x="134174" y="163333"/>
                  </a:lnTo>
                  <a:lnTo>
                    <a:pt x="134284" y="164072"/>
                  </a:lnTo>
                  <a:lnTo>
                    <a:pt x="134395" y="164811"/>
                  </a:lnTo>
                  <a:lnTo>
                    <a:pt x="134505" y="165550"/>
                  </a:lnTo>
                  <a:lnTo>
                    <a:pt x="138200" y="164072"/>
                  </a:lnTo>
                  <a:lnTo>
                    <a:pt x="142634" y="163333"/>
                  </a:lnTo>
                  <a:lnTo>
                    <a:pt x="381098" y="163333"/>
                  </a:lnTo>
                  <a:lnTo>
                    <a:pt x="345747" y="133031"/>
                  </a:lnTo>
                  <a:lnTo>
                    <a:pt x="176630" y="133031"/>
                  </a:lnTo>
                  <a:lnTo>
                    <a:pt x="168489" y="132338"/>
                  </a:lnTo>
                  <a:lnTo>
                    <a:pt x="160833" y="130260"/>
                  </a:lnTo>
                  <a:lnTo>
                    <a:pt x="160462" y="130075"/>
                  </a:lnTo>
                  <a:close/>
                </a:path>
                <a:path w="396875" h="318770">
                  <a:moveTo>
                    <a:pt x="64296" y="0"/>
                  </a:moveTo>
                  <a:lnTo>
                    <a:pt x="0" y="106425"/>
                  </a:lnTo>
                  <a:lnTo>
                    <a:pt x="50254" y="164811"/>
                  </a:lnTo>
                  <a:lnTo>
                    <a:pt x="69469" y="142639"/>
                  </a:lnTo>
                  <a:lnTo>
                    <a:pt x="75105" y="137246"/>
                  </a:lnTo>
                  <a:lnTo>
                    <a:pt x="81848" y="133308"/>
                  </a:lnTo>
                  <a:lnTo>
                    <a:pt x="89423" y="130895"/>
                  </a:lnTo>
                  <a:lnTo>
                    <a:pt x="97553" y="130075"/>
                  </a:lnTo>
                  <a:lnTo>
                    <a:pt x="160462" y="130075"/>
                  </a:lnTo>
                  <a:lnTo>
                    <a:pt x="153870" y="126795"/>
                  </a:lnTo>
                  <a:lnTo>
                    <a:pt x="147808" y="121945"/>
                  </a:lnTo>
                  <a:lnTo>
                    <a:pt x="137138" y="107868"/>
                  </a:lnTo>
                  <a:lnTo>
                    <a:pt x="132842" y="91366"/>
                  </a:lnTo>
                  <a:lnTo>
                    <a:pt x="134921" y="74449"/>
                  </a:lnTo>
                  <a:lnTo>
                    <a:pt x="143373" y="59125"/>
                  </a:lnTo>
                  <a:lnTo>
                    <a:pt x="185053" y="11086"/>
                  </a:lnTo>
                  <a:lnTo>
                    <a:pt x="129794" y="11085"/>
                  </a:lnTo>
                  <a:lnTo>
                    <a:pt x="97703" y="10115"/>
                  </a:lnTo>
                  <a:lnTo>
                    <a:pt x="64296" y="0"/>
                  </a:lnTo>
                  <a:close/>
                </a:path>
                <a:path w="396875" h="318770">
                  <a:moveTo>
                    <a:pt x="260881" y="59864"/>
                  </a:moveTo>
                  <a:lnTo>
                    <a:pt x="209887" y="118250"/>
                  </a:lnTo>
                  <a:lnTo>
                    <a:pt x="180325" y="133031"/>
                  </a:lnTo>
                  <a:lnTo>
                    <a:pt x="345747" y="133031"/>
                  </a:lnTo>
                  <a:lnTo>
                    <a:pt x="269010" y="67254"/>
                  </a:lnTo>
                  <a:lnTo>
                    <a:pt x="260881" y="59864"/>
                  </a:lnTo>
                  <a:close/>
                </a:path>
                <a:path w="396875" h="318770">
                  <a:moveTo>
                    <a:pt x="159806" y="8730"/>
                  </a:moveTo>
                  <a:lnTo>
                    <a:pt x="129794" y="11085"/>
                  </a:lnTo>
                  <a:lnTo>
                    <a:pt x="185053" y="11086"/>
                  </a:lnTo>
                  <a:lnTo>
                    <a:pt x="186977" y="8868"/>
                  </a:lnTo>
                  <a:lnTo>
                    <a:pt x="159806" y="873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3213" y="4691780"/>
              <a:ext cx="396875" cy="318770"/>
            </a:xfrm>
            <a:custGeom>
              <a:avLst/>
              <a:gdLst/>
              <a:ahLst/>
              <a:cxnLst/>
              <a:rect l="l" t="t" r="r" b="b"/>
              <a:pathLst>
                <a:path w="396875" h="318770">
                  <a:moveTo>
                    <a:pt x="387996" y="169245"/>
                  </a:moveTo>
                  <a:lnTo>
                    <a:pt x="269010" y="67254"/>
                  </a:lnTo>
                  <a:lnTo>
                    <a:pt x="260881" y="59864"/>
                  </a:lnTo>
                  <a:lnTo>
                    <a:pt x="209887" y="118250"/>
                  </a:lnTo>
                  <a:lnTo>
                    <a:pt x="203813" y="124197"/>
                  </a:lnTo>
                  <a:lnTo>
                    <a:pt x="196769" y="128689"/>
                  </a:lnTo>
                  <a:lnTo>
                    <a:pt x="188894" y="131657"/>
                  </a:lnTo>
                  <a:lnTo>
                    <a:pt x="180325" y="133031"/>
                  </a:lnTo>
                  <a:lnTo>
                    <a:pt x="178847" y="133031"/>
                  </a:lnTo>
                  <a:lnTo>
                    <a:pt x="177369" y="133031"/>
                  </a:lnTo>
                  <a:lnTo>
                    <a:pt x="137138" y="107868"/>
                  </a:lnTo>
                  <a:lnTo>
                    <a:pt x="132842" y="91366"/>
                  </a:lnTo>
                  <a:lnTo>
                    <a:pt x="134921" y="74449"/>
                  </a:lnTo>
                  <a:lnTo>
                    <a:pt x="143373" y="59125"/>
                  </a:lnTo>
                  <a:lnTo>
                    <a:pt x="186977" y="8868"/>
                  </a:lnTo>
                  <a:lnTo>
                    <a:pt x="159806" y="8730"/>
                  </a:lnTo>
                  <a:lnTo>
                    <a:pt x="129794" y="11085"/>
                  </a:lnTo>
                  <a:lnTo>
                    <a:pt x="97703" y="10115"/>
                  </a:lnTo>
                  <a:lnTo>
                    <a:pt x="64296" y="0"/>
                  </a:lnTo>
                  <a:lnTo>
                    <a:pt x="0" y="106425"/>
                  </a:lnTo>
                  <a:lnTo>
                    <a:pt x="50254" y="164811"/>
                  </a:lnTo>
                  <a:lnTo>
                    <a:pt x="69469" y="142639"/>
                  </a:lnTo>
                  <a:lnTo>
                    <a:pt x="75105" y="137246"/>
                  </a:lnTo>
                  <a:lnTo>
                    <a:pt x="81848" y="133308"/>
                  </a:lnTo>
                  <a:lnTo>
                    <a:pt x="89423" y="130895"/>
                  </a:lnTo>
                  <a:lnTo>
                    <a:pt x="97553" y="130075"/>
                  </a:lnTo>
                  <a:lnTo>
                    <a:pt x="130995" y="150861"/>
                  </a:lnTo>
                  <a:lnTo>
                    <a:pt x="134505" y="165550"/>
                  </a:lnTo>
                  <a:lnTo>
                    <a:pt x="138200" y="164072"/>
                  </a:lnTo>
                  <a:lnTo>
                    <a:pt x="142634" y="163333"/>
                  </a:lnTo>
                  <a:lnTo>
                    <a:pt x="147069" y="163333"/>
                  </a:lnTo>
                  <a:lnTo>
                    <a:pt x="153685" y="163887"/>
                  </a:lnTo>
                  <a:lnTo>
                    <a:pt x="183201" y="191949"/>
                  </a:lnTo>
                  <a:lnTo>
                    <a:pt x="184021" y="199547"/>
                  </a:lnTo>
                  <a:lnTo>
                    <a:pt x="186977" y="198808"/>
                  </a:lnTo>
                  <a:lnTo>
                    <a:pt x="190672" y="198069"/>
                  </a:lnTo>
                  <a:lnTo>
                    <a:pt x="193628" y="198069"/>
                  </a:lnTo>
                  <a:lnTo>
                    <a:pt x="225777" y="222620"/>
                  </a:lnTo>
                  <a:lnTo>
                    <a:pt x="226885" y="229110"/>
                  </a:lnTo>
                  <a:lnTo>
                    <a:pt x="229102" y="228371"/>
                  </a:lnTo>
                  <a:lnTo>
                    <a:pt x="232058" y="227632"/>
                  </a:lnTo>
                  <a:lnTo>
                    <a:pt x="235015" y="227632"/>
                  </a:lnTo>
                  <a:lnTo>
                    <a:pt x="242405" y="227632"/>
                  </a:lnTo>
                  <a:lnTo>
                    <a:pt x="249056" y="229849"/>
                  </a:lnTo>
                  <a:lnTo>
                    <a:pt x="254230" y="235022"/>
                  </a:lnTo>
                  <a:lnTo>
                    <a:pt x="260142" y="240196"/>
                  </a:lnTo>
                  <a:lnTo>
                    <a:pt x="263837" y="247586"/>
                  </a:lnTo>
                  <a:lnTo>
                    <a:pt x="264576" y="254977"/>
                  </a:lnTo>
                  <a:lnTo>
                    <a:pt x="265315" y="263107"/>
                  </a:lnTo>
                  <a:lnTo>
                    <a:pt x="262359" y="270497"/>
                  </a:lnTo>
                  <a:lnTo>
                    <a:pt x="257186" y="276410"/>
                  </a:lnTo>
                  <a:lnTo>
                    <a:pt x="232058" y="305233"/>
                  </a:lnTo>
                  <a:lnTo>
                    <a:pt x="242405" y="313363"/>
                  </a:lnTo>
                  <a:lnTo>
                    <a:pt x="247578" y="316319"/>
                  </a:lnTo>
                  <a:lnTo>
                    <a:pt x="253491" y="318537"/>
                  </a:lnTo>
                  <a:lnTo>
                    <a:pt x="260142" y="317797"/>
                  </a:lnTo>
                  <a:lnTo>
                    <a:pt x="271366" y="314495"/>
                  </a:lnTo>
                  <a:lnTo>
                    <a:pt x="280096" y="307451"/>
                  </a:lnTo>
                  <a:lnTo>
                    <a:pt x="285500" y="297635"/>
                  </a:lnTo>
                  <a:lnTo>
                    <a:pt x="286747" y="286018"/>
                  </a:lnTo>
                  <a:lnTo>
                    <a:pt x="286747" y="285279"/>
                  </a:lnTo>
                  <a:lnTo>
                    <a:pt x="288965" y="286018"/>
                  </a:lnTo>
                  <a:lnTo>
                    <a:pt x="291921" y="286018"/>
                  </a:lnTo>
                  <a:lnTo>
                    <a:pt x="320743" y="254238"/>
                  </a:lnTo>
                  <a:lnTo>
                    <a:pt x="320743" y="253499"/>
                  </a:lnTo>
                  <a:lnTo>
                    <a:pt x="322960" y="254238"/>
                  </a:lnTo>
                  <a:lnTo>
                    <a:pt x="325917" y="254238"/>
                  </a:lnTo>
                  <a:lnTo>
                    <a:pt x="354739" y="222458"/>
                  </a:lnTo>
                  <a:lnTo>
                    <a:pt x="354739" y="220980"/>
                  </a:lnTo>
                  <a:lnTo>
                    <a:pt x="354000" y="219502"/>
                  </a:lnTo>
                  <a:lnTo>
                    <a:pt x="354000" y="218024"/>
                  </a:lnTo>
                  <a:lnTo>
                    <a:pt x="358434" y="220241"/>
                  </a:lnTo>
                  <a:lnTo>
                    <a:pt x="363608" y="221719"/>
                  </a:lnTo>
                  <a:lnTo>
                    <a:pt x="369520" y="220980"/>
                  </a:lnTo>
                  <a:lnTo>
                    <a:pt x="396125" y="189200"/>
                  </a:lnTo>
                  <a:lnTo>
                    <a:pt x="396864" y="181070"/>
                  </a:lnTo>
                  <a:lnTo>
                    <a:pt x="393169" y="174419"/>
                  </a:lnTo>
                  <a:lnTo>
                    <a:pt x="387996" y="169245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9462" y="4620953"/>
              <a:ext cx="158647" cy="1867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09543" y="4685129"/>
              <a:ext cx="313055" cy="173990"/>
            </a:xfrm>
            <a:custGeom>
              <a:avLst/>
              <a:gdLst/>
              <a:ahLst/>
              <a:cxnLst/>
              <a:rect l="l" t="t" r="r" b="b"/>
              <a:pathLst>
                <a:path w="313055" h="173989">
                  <a:moveTo>
                    <a:pt x="271488" y="45083"/>
                  </a:moveTo>
                  <a:lnTo>
                    <a:pt x="113073" y="45082"/>
                  </a:lnTo>
                  <a:lnTo>
                    <a:pt x="251273" y="164072"/>
                  </a:lnTo>
                  <a:lnTo>
                    <a:pt x="256447" y="169245"/>
                  </a:lnTo>
                  <a:lnTo>
                    <a:pt x="259403" y="173680"/>
                  </a:lnTo>
                  <a:lnTo>
                    <a:pt x="312614" y="112337"/>
                  </a:lnTo>
                  <a:lnTo>
                    <a:pt x="271488" y="45083"/>
                  </a:lnTo>
                  <a:close/>
                </a:path>
                <a:path w="313055" h="173989">
                  <a:moveTo>
                    <a:pt x="90902" y="0"/>
                  </a:moveTo>
                  <a:lnTo>
                    <a:pt x="7390" y="76123"/>
                  </a:lnTo>
                  <a:lnTo>
                    <a:pt x="0" y="97648"/>
                  </a:lnTo>
                  <a:lnTo>
                    <a:pt x="3025" y="108446"/>
                  </a:lnTo>
                  <a:lnTo>
                    <a:pt x="10346" y="117511"/>
                  </a:lnTo>
                  <a:lnTo>
                    <a:pt x="16997" y="122684"/>
                  </a:lnTo>
                  <a:lnTo>
                    <a:pt x="24388" y="125641"/>
                  </a:lnTo>
                  <a:lnTo>
                    <a:pt x="39908" y="124162"/>
                  </a:lnTo>
                  <a:lnTo>
                    <a:pt x="47298" y="121206"/>
                  </a:lnTo>
                  <a:lnTo>
                    <a:pt x="52471" y="114555"/>
                  </a:lnTo>
                  <a:lnTo>
                    <a:pt x="113073" y="45082"/>
                  </a:lnTo>
                  <a:lnTo>
                    <a:pt x="271488" y="45083"/>
                  </a:lnTo>
                  <a:lnTo>
                    <a:pt x="255494" y="18927"/>
                  </a:lnTo>
                  <a:lnTo>
                    <a:pt x="206631" y="18927"/>
                  </a:lnTo>
                  <a:lnTo>
                    <a:pt x="167762" y="17090"/>
                  </a:lnTo>
                  <a:lnTo>
                    <a:pt x="131110" y="9296"/>
                  </a:lnTo>
                  <a:lnTo>
                    <a:pt x="94597" y="739"/>
                  </a:lnTo>
                  <a:lnTo>
                    <a:pt x="93858" y="739"/>
                  </a:lnTo>
                  <a:lnTo>
                    <a:pt x="90902" y="0"/>
                  </a:lnTo>
                  <a:close/>
                </a:path>
                <a:path w="313055" h="173989">
                  <a:moveTo>
                    <a:pt x="249795" y="9607"/>
                  </a:moveTo>
                  <a:lnTo>
                    <a:pt x="206631" y="18927"/>
                  </a:lnTo>
                  <a:lnTo>
                    <a:pt x="255494" y="18927"/>
                  </a:lnTo>
                  <a:lnTo>
                    <a:pt x="249795" y="960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9543" y="4685129"/>
              <a:ext cx="313055" cy="173990"/>
            </a:xfrm>
            <a:custGeom>
              <a:avLst/>
              <a:gdLst/>
              <a:ahLst/>
              <a:cxnLst/>
              <a:rect l="l" t="t" r="r" b="b"/>
              <a:pathLst>
                <a:path w="313055" h="173989">
                  <a:moveTo>
                    <a:pt x="249795" y="9607"/>
                  </a:moveTo>
                  <a:lnTo>
                    <a:pt x="206631" y="18927"/>
                  </a:lnTo>
                  <a:lnTo>
                    <a:pt x="167762" y="17090"/>
                  </a:lnTo>
                  <a:lnTo>
                    <a:pt x="131110" y="9296"/>
                  </a:lnTo>
                  <a:lnTo>
                    <a:pt x="94597" y="739"/>
                  </a:lnTo>
                  <a:lnTo>
                    <a:pt x="93858" y="739"/>
                  </a:lnTo>
                  <a:lnTo>
                    <a:pt x="90902" y="0"/>
                  </a:lnTo>
                  <a:lnTo>
                    <a:pt x="84169" y="150"/>
                  </a:lnTo>
                  <a:lnTo>
                    <a:pt x="77506" y="1755"/>
                  </a:lnTo>
                  <a:lnTo>
                    <a:pt x="7390" y="76123"/>
                  </a:lnTo>
                  <a:lnTo>
                    <a:pt x="0" y="97648"/>
                  </a:lnTo>
                  <a:lnTo>
                    <a:pt x="3025" y="108446"/>
                  </a:lnTo>
                  <a:lnTo>
                    <a:pt x="10346" y="117511"/>
                  </a:lnTo>
                  <a:lnTo>
                    <a:pt x="16997" y="122684"/>
                  </a:lnTo>
                  <a:lnTo>
                    <a:pt x="24388" y="125641"/>
                  </a:lnTo>
                  <a:lnTo>
                    <a:pt x="32517" y="124901"/>
                  </a:lnTo>
                  <a:lnTo>
                    <a:pt x="39908" y="124162"/>
                  </a:lnTo>
                  <a:lnTo>
                    <a:pt x="47298" y="121206"/>
                  </a:lnTo>
                  <a:lnTo>
                    <a:pt x="52471" y="114555"/>
                  </a:lnTo>
                  <a:lnTo>
                    <a:pt x="61940" y="103700"/>
                  </a:lnTo>
                  <a:lnTo>
                    <a:pt x="82772" y="79819"/>
                  </a:lnTo>
                  <a:lnTo>
                    <a:pt x="103604" y="55937"/>
                  </a:lnTo>
                  <a:lnTo>
                    <a:pt x="113073" y="45082"/>
                  </a:lnTo>
                  <a:lnTo>
                    <a:pt x="251273" y="164072"/>
                  </a:lnTo>
                  <a:lnTo>
                    <a:pt x="254969" y="167767"/>
                  </a:lnTo>
                  <a:lnTo>
                    <a:pt x="256447" y="169245"/>
                  </a:lnTo>
                  <a:lnTo>
                    <a:pt x="259403" y="173680"/>
                  </a:lnTo>
                  <a:lnTo>
                    <a:pt x="312614" y="112337"/>
                  </a:lnTo>
                  <a:lnTo>
                    <a:pt x="249795" y="9607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3081" y="4458169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717969"/>
                  </a:moveTo>
                  <a:lnTo>
                    <a:pt x="717969" y="717969"/>
                  </a:lnTo>
                  <a:lnTo>
                    <a:pt x="717969" y="0"/>
                  </a:lnTo>
                  <a:lnTo>
                    <a:pt x="0" y="0"/>
                  </a:lnTo>
                  <a:lnTo>
                    <a:pt x="0" y="7179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71673" y="2649727"/>
            <a:ext cx="8735060" cy="25031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4955">
              <a:lnSpc>
                <a:spcPct val="1016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leverages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Power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BI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intelligence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analyze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visualize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Adidas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across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U.S. </a:t>
            </a:r>
            <a:r>
              <a:rPr sz="2200" spc="-10" dirty="0">
                <a:latin typeface="Calibri"/>
                <a:cs typeface="Calibri"/>
              </a:rPr>
              <a:t>states,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retail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partners.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decision-makers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dynamics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optimizing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strategies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" y="0"/>
            <a:ext cx="4037844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4541" y="2726562"/>
            <a:ext cx="23545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777240">
              <a:lnSpc>
                <a:spcPts val="4320"/>
              </a:lnSpc>
              <a:spcBef>
                <a:spcPts val="640"/>
              </a:spcBef>
            </a:pP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Dataset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Description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753" y="1080897"/>
            <a:ext cx="6271260" cy="31559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38100">
              <a:lnSpc>
                <a:spcPct val="90000"/>
              </a:lnSpc>
              <a:spcBef>
                <a:spcPts val="359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titled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"Adidas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US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Sales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Datasets"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provided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Excel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(.xlsx)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format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detailed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records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Adidas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products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across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multiple dimensions.</a:t>
            </a:r>
            <a:endParaRPr sz="2200">
              <a:latin typeface="Calibri"/>
              <a:cs typeface="Calibri"/>
            </a:endParaRPr>
          </a:p>
          <a:p>
            <a:pPr marL="241300" marR="1223010" indent="-228600">
              <a:lnSpc>
                <a:spcPts val="2380"/>
              </a:lnSpc>
              <a:spcBef>
                <a:spcPts val="1025"/>
              </a:spcBef>
              <a:buChar char="•"/>
              <a:tabLst>
                <a:tab pos="241300" algn="l"/>
                <a:tab pos="367665" algn="l"/>
              </a:tabLst>
            </a:pPr>
            <a:r>
              <a:rPr sz="2200" dirty="0">
                <a:latin typeface="Arial MT"/>
                <a:cs typeface="Arial MT"/>
              </a:rPr>
              <a:t>	</a:t>
            </a:r>
            <a:r>
              <a:rPr sz="2200" b="1" dirty="0">
                <a:latin typeface="Calibri"/>
                <a:cs typeface="Calibri"/>
              </a:rPr>
              <a:t>Time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Period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Spanning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2020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December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2021</a:t>
            </a:r>
            <a:endParaRPr sz="2200">
              <a:latin typeface="Calibri"/>
              <a:cs typeface="Calibri"/>
            </a:endParaRPr>
          </a:p>
          <a:p>
            <a:pPr marL="241300" marR="153670" indent="-228600">
              <a:lnSpc>
                <a:spcPts val="2380"/>
              </a:lnSpc>
              <a:spcBef>
                <a:spcPts val="990"/>
              </a:spcBef>
              <a:buChar char="•"/>
              <a:tabLst>
                <a:tab pos="241300" algn="l"/>
                <a:tab pos="367665" algn="l"/>
              </a:tabLst>
            </a:pPr>
            <a:r>
              <a:rPr sz="2200" dirty="0">
                <a:latin typeface="Arial MT"/>
                <a:cs typeface="Arial MT"/>
              </a:rPr>
              <a:t>	</a:t>
            </a:r>
            <a:r>
              <a:rPr sz="2200" b="1" dirty="0">
                <a:latin typeface="Calibri"/>
                <a:cs typeface="Calibri"/>
              </a:rPr>
              <a:t>Sales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Metrics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total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sold,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price </a:t>
            </a:r>
            <a:r>
              <a:rPr sz="2200" dirty="0">
                <a:latin typeface="Calibri"/>
                <a:cs typeface="Calibri"/>
              </a:rPr>
              <a:t>per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unit,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profit,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margin</a:t>
            </a:r>
            <a:endParaRPr sz="2200">
              <a:latin typeface="Calibri"/>
              <a:cs typeface="Calibri"/>
            </a:endParaRPr>
          </a:p>
          <a:p>
            <a:pPr marL="367665" indent="-354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67665" algn="l"/>
              </a:tabLst>
            </a:pPr>
            <a:r>
              <a:rPr sz="2200" b="1" spc="-10" dirty="0">
                <a:latin typeface="Calibri"/>
                <a:cs typeface="Calibri"/>
              </a:rPr>
              <a:t>Dimensions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953" y="4209162"/>
            <a:ext cx="4229735" cy="14878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345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spc="-10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spc="-10" dirty="0">
                <a:latin typeface="Calibri"/>
                <a:cs typeface="Calibri"/>
              </a:rPr>
              <a:t>Region</a:t>
            </a:r>
            <a:endParaRPr sz="220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spc="-10" dirty="0">
                <a:latin typeface="Calibri"/>
                <a:cs typeface="Calibri"/>
              </a:rPr>
              <a:t>Retailer</a:t>
            </a:r>
            <a:endParaRPr sz="220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dirty="0">
                <a:latin typeface="Calibri"/>
                <a:cs typeface="Calibri"/>
              </a:rPr>
              <a:t>Product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Category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Monthly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Courier New</vt:lpstr>
      <vt:lpstr>Nunito Semi Bold</vt:lpstr>
      <vt:lpstr>Wingdings</vt:lpstr>
      <vt:lpstr>Office Theme</vt:lpstr>
      <vt:lpstr>AI For Leaders</vt:lpstr>
      <vt:lpstr>AI For Leaders</vt:lpstr>
      <vt:lpstr>Data Analysis and Power BI</vt:lpstr>
      <vt:lpstr>Data Analysis and Power BI</vt:lpstr>
      <vt:lpstr>PowerPoint Presentation</vt:lpstr>
      <vt:lpstr>Basic Steps of Working with Power BI </vt:lpstr>
      <vt:lpstr>Basic Steps of Working with Power BI </vt:lpstr>
      <vt:lpstr>Adidas Sales Analysis Using Power BI: Project Context</vt:lpstr>
      <vt:lpstr>PowerPoint Presentation</vt:lpstr>
      <vt:lpstr>Dataset Description</vt:lpstr>
      <vt:lpstr>Dashboard Overview</vt:lpstr>
      <vt:lpstr>Dashboard Overview</vt:lpstr>
      <vt:lpstr>Dashboard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</dc:creator>
  <cp:lastModifiedBy>m</cp:lastModifiedBy>
  <cp:revision>2</cp:revision>
  <dcterms:created xsi:type="dcterms:W3CDTF">2025-05-03T16:36:57Z</dcterms:created>
  <dcterms:modified xsi:type="dcterms:W3CDTF">2025-05-04T22:35:39Z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2025-05-03T00:00:00Z</vt:filetime>
  </property>
  <property fmtid="{D5CDD505-2E9C-101B-9397-08002B2CF9AE}" pid="5" name="Producer">
    <vt:lpwstr>Microsoft® PowerPoint® for Microsoft 365</vt:lpwstr>
  </property>
</Properties>
</file>