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Semi-Bold" charset="1" panose="00000700000000000000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72697" y="-1880575"/>
            <a:ext cx="8711778" cy="87117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2480" t="0" r="-1779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52027" y="1947981"/>
            <a:ext cx="1821338" cy="1821338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E1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7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41912"/>
            <a:ext cx="3399706" cy="3399706"/>
          </a:xfrm>
          <a:custGeom>
            <a:avLst/>
            <a:gdLst/>
            <a:ahLst/>
            <a:cxnLst/>
            <a:rect r="r" b="b" t="t" l="l"/>
            <a:pathLst>
              <a:path h="3399706" w="3399706">
                <a:moveTo>
                  <a:pt x="0" y="0"/>
                </a:moveTo>
                <a:lnTo>
                  <a:pt x="3399706" y="0"/>
                </a:lnTo>
                <a:lnTo>
                  <a:pt x="3399706" y="3399706"/>
                </a:lnTo>
                <a:lnTo>
                  <a:pt x="0" y="33997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2736" y="5643245"/>
            <a:ext cx="11407816" cy="239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72"/>
              </a:lnSpc>
            </a:pPr>
            <a:r>
              <a:rPr lang="en-US" sz="8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Linkedin Job Market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2736" y="4536396"/>
            <a:ext cx="10544666" cy="1128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IWD- Redefine Possible Capstone Project :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Analytics Track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2736" y="8147951"/>
            <a:ext cx="10544666" cy="34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19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by: M.AbdelGawad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682804"/>
            <a:ext cx="16230600" cy="213710"/>
            <a:chOff x="0" y="0"/>
            <a:chExt cx="21640800" cy="2849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30259" cy="284947"/>
              <a:chOff x="0" y="0"/>
              <a:chExt cx="657829" cy="5628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57829" cy="56286"/>
              </a:xfrm>
              <a:custGeom>
                <a:avLst/>
                <a:gdLst/>
                <a:ahLst/>
                <a:cxnLst/>
                <a:rect r="r" b="b" t="t" l="l"/>
                <a:pathLst>
                  <a:path h="56286" w="657829">
                    <a:moveTo>
                      <a:pt x="0" y="0"/>
                    </a:moveTo>
                    <a:lnTo>
                      <a:pt x="657829" y="0"/>
                    </a:lnTo>
                    <a:lnTo>
                      <a:pt x="657829" y="56286"/>
                    </a:lnTo>
                    <a:lnTo>
                      <a:pt x="0" y="56286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57150"/>
                <a:ext cx="657829" cy="113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71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662108" y="0"/>
              <a:ext cx="3330259" cy="284947"/>
              <a:chOff x="0" y="0"/>
              <a:chExt cx="657829" cy="5628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57829" cy="56286"/>
              </a:xfrm>
              <a:custGeom>
                <a:avLst/>
                <a:gdLst/>
                <a:ahLst/>
                <a:cxnLst/>
                <a:rect r="r" b="b" t="t" l="l"/>
                <a:pathLst>
                  <a:path h="56286" w="657829">
                    <a:moveTo>
                      <a:pt x="0" y="0"/>
                    </a:moveTo>
                    <a:lnTo>
                      <a:pt x="657829" y="0"/>
                    </a:lnTo>
                    <a:lnTo>
                      <a:pt x="657829" y="56286"/>
                    </a:lnTo>
                    <a:lnTo>
                      <a:pt x="0" y="56286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657829" cy="113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71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324216" y="0"/>
              <a:ext cx="3330259" cy="284947"/>
              <a:chOff x="0" y="0"/>
              <a:chExt cx="657829" cy="5628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57829" cy="56286"/>
              </a:xfrm>
              <a:custGeom>
                <a:avLst/>
                <a:gdLst/>
                <a:ahLst/>
                <a:cxnLst/>
                <a:rect r="r" b="b" t="t" l="l"/>
                <a:pathLst>
                  <a:path h="56286" w="657829">
                    <a:moveTo>
                      <a:pt x="0" y="0"/>
                    </a:moveTo>
                    <a:lnTo>
                      <a:pt x="657829" y="0"/>
                    </a:lnTo>
                    <a:lnTo>
                      <a:pt x="657829" y="56286"/>
                    </a:lnTo>
                    <a:lnTo>
                      <a:pt x="0" y="56286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657829" cy="113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71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986325" y="0"/>
              <a:ext cx="3330259" cy="284947"/>
              <a:chOff x="0" y="0"/>
              <a:chExt cx="657829" cy="5628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57829" cy="56286"/>
              </a:xfrm>
              <a:custGeom>
                <a:avLst/>
                <a:gdLst/>
                <a:ahLst/>
                <a:cxnLst/>
                <a:rect r="r" b="b" t="t" l="l"/>
                <a:pathLst>
                  <a:path h="56286" w="657829">
                    <a:moveTo>
                      <a:pt x="0" y="0"/>
                    </a:moveTo>
                    <a:lnTo>
                      <a:pt x="657829" y="0"/>
                    </a:lnTo>
                    <a:lnTo>
                      <a:pt x="657829" y="56286"/>
                    </a:lnTo>
                    <a:lnTo>
                      <a:pt x="0" y="56286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657829" cy="113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71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4648433" y="0"/>
              <a:ext cx="3330259" cy="284947"/>
              <a:chOff x="0" y="0"/>
              <a:chExt cx="657829" cy="5628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57829" cy="56286"/>
              </a:xfrm>
              <a:custGeom>
                <a:avLst/>
                <a:gdLst/>
                <a:ahLst/>
                <a:cxnLst/>
                <a:rect r="r" b="b" t="t" l="l"/>
                <a:pathLst>
                  <a:path h="56286" w="657829">
                    <a:moveTo>
                      <a:pt x="0" y="0"/>
                    </a:moveTo>
                    <a:lnTo>
                      <a:pt x="657829" y="0"/>
                    </a:lnTo>
                    <a:lnTo>
                      <a:pt x="657829" y="56286"/>
                    </a:lnTo>
                    <a:lnTo>
                      <a:pt x="0" y="56286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657829" cy="113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71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8310541" y="0"/>
              <a:ext cx="3330259" cy="284947"/>
              <a:chOff x="0" y="0"/>
              <a:chExt cx="657829" cy="5628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57829" cy="56286"/>
              </a:xfrm>
              <a:custGeom>
                <a:avLst/>
                <a:gdLst/>
                <a:ahLst/>
                <a:cxnLst/>
                <a:rect r="r" b="b" t="t" l="l"/>
                <a:pathLst>
                  <a:path h="56286" w="657829">
                    <a:moveTo>
                      <a:pt x="0" y="0"/>
                    </a:moveTo>
                    <a:lnTo>
                      <a:pt x="657829" y="0"/>
                    </a:lnTo>
                    <a:lnTo>
                      <a:pt x="657829" y="56286"/>
                    </a:lnTo>
                    <a:lnTo>
                      <a:pt x="0" y="56286"/>
                    </a:ln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657829" cy="113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71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56447" y="-91270"/>
            <a:ext cx="1296356" cy="1296356"/>
          </a:xfrm>
          <a:custGeom>
            <a:avLst/>
            <a:gdLst/>
            <a:ahLst/>
            <a:cxnLst/>
            <a:rect r="r" b="b" t="t" l="l"/>
            <a:pathLst>
              <a:path h="1296356" w="1296356">
                <a:moveTo>
                  <a:pt x="0" y="0"/>
                </a:moveTo>
                <a:lnTo>
                  <a:pt x="1296356" y="0"/>
                </a:lnTo>
                <a:lnTo>
                  <a:pt x="1296356" y="1296356"/>
                </a:lnTo>
                <a:lnTo>
                  <a:pt x="0" y="1296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1696639"/>
            <a:ext cx="6376796" cy="774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5199" b="true">
                <a:solidFill>
                  <a:srgbClr val="0B69C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Today's Agenda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8931" y="6387720"/>
            <a:ext cx="2487463" cy="104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true">
                <a:solidFill>
                  <a:srgbClr val="0B69C7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Objective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43561" y="6387720"/>
            <a:ext cx="2487463" cy="10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true">
                <a:solidFill>
                  <a:srgbClr val="0B69C7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75281" y="4060790"/>
            <a:ext cx="2487463" cy="1048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true">
                <a:solidFill>
                  <a:srgbClr val="0C69C7"/>
                </a:solidFill>
                <a:latin typeface="Poppins Bold"/>
                <a:ea typeface="Poppins Bold"/>
                <a:cs typeface="Poppins Bold"/>
                <a:sym typeface="Poppins Bold"/>
              </a:rPr>
              <a:t>Data Challenges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050449" y="6125783"/>
            <a:ext cx="2487463" cy="157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true">
                <a:solidFill>
                  <a:srgbClr val="0C69C7"/>
                </a:solidFill>
                <a:latin typeface="Poppins Bold"/>
                <a:ea typeface="Poppins Bold"/>
                <a:cs typeface="Poppins Bold"/>
                <a:sym typeface="Poppins Bold"/>
              </a:rPr>
              <a:t>Key Dashboard Elements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786800" y="4241765"/>
            <a:ext cx="2487463" cy="52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sz="2979" b="true">
                <a:solidFill>
                  <a:srgbClr val="0C69C7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85245" y="4273015"/>
            <a:ext cx="2279055" cy="836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  <a:spcBef>
                <a:spcPct val="0"/>
              </a:spcBef>
            </a:pPr>
            <a:r>
              <a:rPr lang="en-US" b="true" sz="2979">
                <a:solidFill>
                  <a:srgbClr val="0B69C7"/>
                </a:solidFill>
                <a:latin typeface="Poppins Bold"/>
                <a:ea typeface="Poppins Bold"/>
                <a:cs typeface="Poppins Bold"/>
                <a:sym typeface="Poppins Bold"/>
              </a:rPr>
              <a:t>Missing </a:t>
            </a:r>
          </a:p>
          <a:p>
            <a:pPr algn="ctr">
              <a:lnSpc>
                <a:spcPts val="3218"/>
              </a:lnSpc>
              <a:spcBef>
                <a:spcPct val="0"/>
              </a:spcBef>
            </a:pPr>
            <a:r>
              <a:rPr lang="en-US" b="true" sz="2979">
                <a:solidFill>
                  <a:srgbClr val="0B69C7"/>
                </a:solidFill>
                <a:latin typeface="Poppins Bold"/>
                <a:ea typeface="Poppins Bold"/>
                <a:cs typeface="Poppins Bold"/>
                <a:sym typeface="Poppins Bold"/>
              </a:rPr>
              <a:t>Work Types</a:t>
            </a:r>
          </a:p>
        </p:txBody>
      </p:sp>
    </p:spTree>
  </p:cSld>
  <p:clrMapOvr>
    <a:masterClrMapping/>
  </p:clrMapOvr>
  <p:transition spd="slow">
    <p:push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85096" cy="1296356"/>
          </a:xfrm>
          <a:custGeom>
            <a:avLst/>
            <a:gdLst/>
            <a:ahLst/>
            <a:cxnLst/>
            <a:rect r="r" b="b" t="t" l="l"/>
            <a:pathLst>
              <a:path h="1296356" w="1185096">
                <a:moveTo>
                  <a:pt x="0" y="0"/>
                </a:moveTo>
                <a:lnTo>
                  <a:pt x="1185096" y="0"/>
                </a:lnTo>
                <a:lnTo>
                  <a:pt x="1185096" y="1296356"/>
                </a:lnTo>
                <a:lnTo>
                  <a:pt x="0" y="1296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38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5375" y="800100"/>
            <a:ext cx="8862329" cy="1461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b="true" sz="81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Project 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1554" y="2539597"/>
            <a:ext cx="12370904" cy="80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  <a:spcBef>
                <a:spcPct val="0"/>
              </a:spcBef>
            </a:pPr>
            <a:r>
              <a:rPr lang="en-US" b="true" sz="2284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</a:t>
            </a:r>
            <a:r>
              <a:rPr lang="en-US" b="true" sz="2284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 analyze job listings from LinkedIn in order to understand the distribution of roles, companies, work types, and countries hiring for data-related positions.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1554" y="4354516"/>
            <a:ext cx="3146668" cy="56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Questions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4888" y="5149581"/>
            <a:ext cx="11409164" cy="143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What are the most in-demand job titles in the data field  ?</a:t>
            </a:r>
          </a:p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Which companies and countries are hiring the most  ?</a:t>
            </a:r>
          </a:p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What types of employment and work arrangements are offered  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74888" y="7614650"/>
            <a:ext cx="11174527" cy="914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9"/>
              </a:lnSpc>
              <a:spcBef>
                <a:spcPct val="0"/>
              </a:spcBef>
            </a:pPr>
            <a:r>
              <a:rPr lang="en-US" b="true" sz="260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This analysis aims to support job seekers, HR teams, and career advisors by providing insights into the current data job market.</a:t>
            </a:r>
          </a:p>
        </p:txBody>
      </p:sp>
    </p:spTree>
  </p:cSld>
  <p:clrMapOvr>
    <a:masterClrMapping/>
  </p:clrMapOvr>
  <p:transition spd="slow">
    <p:push dir="r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96356" cy="1296356"/>
          </a:xfrm>
          <a:custGeom>
            <a:avLst/>
            <a:gdLst/>
            <a:ahLst/>
            <a:cxnLst/>
            <a:rect r="r" b="b" t="t" l="l"/>
            <a:pathLst>
              <a:path h="1296356" w="1296356">
                <a:moveTo>
                  <a:pt x="0" y="0"/>
                </a:moveTo>
                <a:lnTo>
                  <a:pt x="1296356" y="0"/>
                </a:lnTo>
                <a:lnTo>
                  <a:pt x="1296356" y="1296356"/>
                </a:lnTo>
                <a:lnTo>
                  <a:pt x="0" y="1296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7574" y="1438473"/>
            <a:ext cx="9299774" cy="151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  <a:spcBef>
                <a:spcPct val="0"/>
              </a:spcBef>
            </a:pPr>
            <a:r>
              <a:rPr lang="en-US" b="true" sz="84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Challenges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56357" y="3321694"/>
            <a:ext cx="13243524" cy="89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- </a:t>
            </a: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Missing Values:</a:t>
            </a:r>
          </a:p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work_type and employment_type were completely empty.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56357" y="4798474"/>
            <a:ext cx="13243524" cy="89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-</a:t>
            </a: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Non-standard Locations:</a:t>
            </a:r>
          </a:p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"New York, NY" — country name not directly available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6357" y="6275254"/>
            <a:ext cx="13243524" cy="175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-</a:t>
            </a: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Unstructured Job Descriptions:</a:t>
            </a:r>
          </a:p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Descriptions were long and unstructured.</a:t>
            </a:r>
          </a:p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</a:p>
          <a:p>
            <a:pPr algn="l">
              <a:lnSpc>
                <a:spcPts val="34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99004" cy="1199004"/>
          </a:xfrm>
          <a:custGeom>
            <a:avLst/>
            <a:gdLst/>
            <a:ahLst/>
            <a:cxnLst/>
            <a:rect r="r" b="b" t="t" l="l"/>
            <a:pathLst>
              <a:path h="1199004" w="1199004">
                <a:moveTo>
                  <a:pt x="0" y="0"/>
                </a:moveTo>
                <a:lnTo>
                  <a:pt x="1199004" y="0"/>
                </a:lnTo>
                <a:lnTo>
                  <a:pt x="1199004" y="1199004"/>
                </a:lnTo>
                <a:lnTo>
                  <a:pt x="0" y="1199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9004" y="3036652"/>
            <a:ext cx="16320052" cy="189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Missing Work Type &amp; Employment Type </a:t>
            </a:r>
          </a:p>
          <a:p>
            <a:pPr algn="l">
              <a:lnSpc>
                <a:spcPts val="3048"/>
              </a:lnSpc>
            </a:pPr>
          </a:p>
          <a:p>
            <a:pPr algn="l">
              <a:lnSpc>
                <a:spcPts val="2836"/>
              </a:lnSpc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Solution : </a:t>
            </a: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Used the job link column to perform additional web scraping using Seleinum .</a:t>
            </a:r>
          </a:p>
          <a:p>
            <a:pPr algn="just">
              <a:lnSpc>
                <a:spcPts val="2840"/>
              </a:lnSpc>
            </a:pPr>
            <a:r>
              <a:rPr lang="en-US" b="true" sz="268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      Visited each job URL and extracted the missing values from the original LinkedIn page.</a:t>
            </a:r>
          </a:p>
          <a:p>
            <a:pPr algn="just">
              <a:lnSpc>
                <a:spcPts val="283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75016" y="1047750"/>
            <a:ext cx="7806421" cy="125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2"/>
              </a:lnSpc>
              <a:spcBef>
                <a:spcPct val="0"/>
              </a:spcBef>
            </a:pPr>
            <a:r>
              <a:rPr lang="en-US" b="true" sz="84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 Cleaning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9004" y="5250965"/>
            <a:ext cx="4740011" cy="46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Unstructured Job Titles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9004" y="6023271"/>
            <a:ext cx="15764868" cy="795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Solution :  Standardized job titles into broader categories (e.g., Data Analyst, Data Scientist)</a:t>
            </a:r>
          </a:p>
          <a:p>
            <a:pPr algn="l">
              <a:lnSpc>
                <a:spcPts val="3024"/>
              </a:lnSpc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          for consistency.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9004" y="7214327"/>
            <a:ext cx="6385719" cy="46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b="true" sz="31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Non-standard Location Format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9004" y="8081883"/>
            <a:ext cx="15359945" cy="755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Solution : Created a Python dictionary to map each location to its corresponding country.</a:t>
            </a:r>
          </a:p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            This enabled consistent geographic grouping in the dashboard.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99004" cy="1199004"/>
          </a:xfrm>
          <a:custGeom>
            <a:avLst/>
            <a:gdLst/>
            <a:ahLst/>
            <a:cxnLst/>
            <a:rect r="r" b="b" t="t" l="l"/>
            <a:pathLst>
              <a:path h="1199004" w="1199004">
                <a:moveTo>
                  <a:pt x="0" y="0"/>
                </a:moveTo>
                <a:lnTo>
                  <a:pt x="1199004" y="0"/>
                </a:lnTo>
                <a:lnTo>
                  <a:pt x="1199004" y="1199004"/>
                </a:lnTo>
                <a:lnTo>
                  <a:pt x="0" y="1199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18997" y="3465670"/>
            <a:ext cx="5546525" cy="2943940"/>
          </a:xfrm>
          <a:custGeom>
            <a:avLst/>
            <a:gdLst/>
            <a:ahLst/>
            <a:cxnLst/>
            <a:rect r="r" b="b" t="t" l="l"/>
            <a:pathLst>
              <a:path h="2943940" w="5546525">
                <a:moveTo>
                  <a:pt x="0" y="0"/>
                </a:moveTo>
                <a:lnTo>
                  <a:pt x="5546525" y="0"/>
                </a:lnTo>
                <a:lnTo>
                  <a:pt x="5546525" y="2943939"/>
                </a:lnTo>
                <a:lnTo>
                  <a:pt x="0" y="2943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47" r="0" b="-304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205" y="3416724"/>
            <a:ext cx="5487035" cy="2992885"/>
          </a:xfrm>
          <a:custGeom>
            <a:avLst/>
            <a:gdLst/>
            <a:ahLst/>
            <a:cxnLst/>
            <a:rect r="r" b="b" t="t" l="l"/>
            <a:pathLst>
              <a:path h="2992885" w="5487035">
                <a:moveTo>
                  <a:pt x="0" y="0"/>
                </a:moveTo>
                <a:lnTo>
                  <a:pt x="5487035" y="0"/>
                </a:lnTo>
                <a:lnTo>
                  <a:pt x="5487035" y="2992885"/>
                </a:lnTo>
                <a:lnTo>
                  <a:pt x="0" y="2992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48" t="0" r="-3048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5205" y="5450042"/>
            <a:ext cx="1290032" cy="1232772"/>
            <a:chOff x="0" y="0"/>
            <a:chExt cx="85055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0553" cy="812800"/>
            </a:xfrm>
            <a:custGeom>
              <a:avLst/>
              <a:gdLst/>
              <a:ahLst/>
              <a:cxnLst/>
              <a:rect r="r" b="b" t="t" l="l"/>
              <a:pathLst>
                <a:path h="812800" w="850553">
                  <a:moveTo>
                    <a:pt x="425276" y="0"/>
                  </a:moveTo>
                  <a:cubicBezTo>
                    <a:pt x="190403" y="0"/>
                    <a:pt x="0" y="181951"/>
                    <a:pt x="0" y="406400"/>
                  </a:cubicBezTo>
                  <a:cubicBezTo>
                    <a:pt x="0" y="630849"/>
                    <a:pt x="190403" y="812800"/>
                    <a:pt x="425276" y="812800"/>
                  </a:cubicBezTo>
                  <a:cubicBezTo>
                    <a:pt x="660150" y="812800"/>
                    <a:pt x="850553" y="630849"/>
                    <a:pt x="850553" y="406400"/>
                  </a:cubicBezTo>
                  <a:cubicBezTo>
                    <a:pt x="850553" y="181951"/>
                    <a:pt x="660150" y="0"/>
                    <a:pt x="425276" y="0"/>
                  </a:cubicBezTo>
                  <a:close/>
                </a:path>
              </a:pathLst>
            </a:custGeom>
            <a:solidFill>
              <a:srgbClr val="FFBE1E">
                <a:alpha val="34902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1025205" y="1208529"/>
            <a:ext cx="8154018" cy="96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2"/>
              </a:lnSpc>
              <a:spcBef>
                <a:spcPct val="0"/>
              </a:spcBef>
            </a:pPr>
            <a:r>
              <a:rPr lang="en-US" b="true" sz="64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Miss</a:t>
            </a:r>
            <a:r>
              <a:rPr lang="en-US" b="true" sz="64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ing Work Types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5205" y="2249650"/>
            <a:ext cx="17262795" cy="1527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2"/>
              </a:lnSpc>
            </a:pPr>
            <a:r>
              <a:rPr lang="en-US" b="true" sz="2743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While scraping job posts from LinkedIn:</a:t>
            </a:r>
          </a:p>
          <a:p>
            <a:pPr algn="l">
              <a:lnSpc>
                <a:spcPts val="2962"/>
              </a:lnSpc>
            </a:pPr>
            <a:r>
              <a:rPr lang="en-US" b="true" sz="274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Some job posts did not specify a work type(remote, hybrid, onsite) — even on the original LinkedIn page. </a:t>
            </a:r>
          </a:p>
          <a:p>
            <a:pPr algn="l">
              <a:lnSpc>
                <a:spcPts val="2962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7776510" y="5587134"/>
            <a:ext cx="1000459" cy="956052"/>
            <a:chOff x="0" y="0"/>
            <a:chExt cx="850553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0553" cy="812800"/>
            </a:xfrm>
            <a:custGeom>
              <a:avLst/>
              <a:gdLst/>
              <a:ahLst/>
              <a:cxnLst/>
              <a:rect r="r" b="b" t="t" l="l"/>
              <a:pathLst>
                <a:path h="812800" w="850553">
                  <a:moveTo>
                    <a:pt x="425276" y="0"/>
                  </a:moveTo>
                  <a:cubicBezTo>
                    <a:pt x="190403" y="0"/>
                    <a:pt x="0" y="181951"/>
                    <a:pt x="0" y="406400"/>
                  </a:cubicBezTo>
                  <a:cubicBezTo>
                    <a:pt x="0" y="630849"/>
                    <a:pt x="190403" y="812800"/>
                    <a:pt x="425276" y="812800"/>
                  </a:cubicBezTo>
                  <a:cubicBezTo>
                    <a:pt x="660150" y="812800"/>
                    <a:pt x="850553" y="630849"/>
                    <a:pt x="850553" y="406400"/>
                  </a:cubicBezTo>
                  <a:cubicBezTo>
                    <a:pt x="850553" y="181951"/>
                    <a:pt x="660150" y="0"/>
                    <a:pt x="425276" y="0"/>
                  </a:cubicBezTo>
                  <a:close/>
                </a:path>
              </a:pathLst>
            </a:custGeom>
            <a:solidFill>
              <a:srgbClr val="FFBE1E">
                <a:alpha val="34902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6692340"/>
            <a:ext cx="15496537" cy="258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8"/>
              </a:lnSpc>
              <a:spcBef>
                <a:spcPct val="0"/>
              </a:spcBef>
            </a:pPr>
            <a:r>
              <a:rPr lang="en-US" b="true" sz="27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Why I didn't fill them manually:</a:t>
            </a:r>
          </a:p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After reviewing several of these jobs, I noticed that:</a:t>
            </a:r>
          </a:p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Some companies decide work type later, based on candidate location or experience level.</a:t>
            </a:r>
          </a:p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Other roles were listed as "open to discussion" or "flexible".</a:t>
            </a:r>
          </a:p>
          <a:p>
            <a:pPr algn="l">
              <a:lnSpc>
                <a:spcPts val="2998"/>
              </a:lnSpc>
              <a:spcBef>
                <a:spcPct val="0"/>
              </a:spcBef>
            </a:pPr>
            <a:r>
              <a:rPr lang="en-US" b="true" sz="2776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Decision:</a:t>
            </a:r>
          </a:p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Kept the work_type as (Unspecified) to reflect real-world ambiguity.</a:t>
            </a:r>
          </a:p>
          <a:p>
            <a:pPr algn="l">
              <a:lnSpc>
                <a:spcPts val="2890"/>
              </a:lnSpc>
              <a:spcBef>
                <a:spcPct val="0"/>
              </a:spcBef>
            </a:pPr>
            <a:r>
              <a:rPr lang="en-US" b="true" sz="26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This avoids making incorrect assumptions and keeps the data truthful and unbiased.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4795" y="5784691"/>
            <a:ext cx="2919976" cy="563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4"/>
              </a:lnSpc>
              <a:spcBef>
                <a:spcPct val="0"/>
              </a:spcBef>
            </a:pPr>
            <a:r>
              <a:rPr lang="en-US" b="true" sz="1976">
                <a:solidFill>
                  <a:srgbClr val="DF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had n</a:t>
            </a:r>
            <a:r>
              <a:rPr lang="en-US" b="true" sz="1976">
                <a:solidFill>
                  <a:srgbClr val="DF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 explicit mention of work_type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776968" y="5519857"/>
            <a:ext cx="1216975" cy="1162958"/>
            <a:chOff x="0" y="0"/>
            <a:chExt cx="850553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553" cy="812800"/>
            </a:xfrm>
            <a:custGeom>
              <a:avLst/>
              <a:gdLst/>
              <a:ahLst/>
              <a:cxnLst/>
              <a:rect r="r" b="b" t="t" l="l"/>
              <a:pathLst>
                <a:path h="812800" w="850553">
                  <a:moveTo>
                    <a:pt x="425276" y="0"/>
                  </a:moveTo>
                  <a:cubicBezTo>
                    <a:pt x="190403" y="0"/>
                    <a:pt x="0" y="181951"/>
                    <a:pt x="0" y="406400"/>
                  </a:cubicBezTo>
                  <a:cubicBezTo>
                    <a:pt x="0" y="630849"/>
                    <a:pt x="190403" y="812800"/>
                    <a:pt x="425276" y="812800"/>
                  </a:cubicBezTo>
                  <a:cubicBezTo>
                    <a:pt x="660150" y="812800"/>
                    <a:pt x="850553" y="630849"/>
                    <a:pt x="850553" y="406400"/>
                  </a:cubicBezTo>
                  <a:cubicBezTo>
                    <a:pt x="850553" y="181951"/>
                    <a:pt x="660150" y="0"/>
                    <a:pt x="425276" y="0"/>
                  </a:cubicBezTo>
                  <a:close/>
                </a:path>
              </a:pathLst>
            </a:custGeom>
            <a:solidFill>
              <a:srgbClr val="FFBE1E">
                <a:alpha val="34902"/>
              </a:srgbClr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69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7143"/>
            <a:ext cx="1296356" cy="1296356"/>
          </a:xfrm>
          <a:custGeom>
            <a:avLst/>
            <a:gdLst/>
            <a:ahLst/>
            <a:cxnLst/>
            <a:rect r="r" b="b" t="t" l="l"/>
            <a:pathLst>
              <a:path h="1296356" w="1296356">
                <a:moveTo>
                  <a:pt x="0" y="0"/>
                </a:moveTo>
                <a:lnTo>
                  <a:pt x="1296356" y="0"/>
                </a:lnTo>
                <a:lnTo>
                  <a:pt x="1296356" y="1296356"/>
                </a:lnTo>
                <a:lnTo>
                  <a:pt x="0" y="12963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4845" y="2650600"/>
            <a:ext cx="14687793" cy="5519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1"/>
              </a:lnSpc>
              <a:spcBef>
                <a:spcPct val="0"/>
              </a:spcBef>
            </a:pPr>
            <a:r>
              <a:rPr lang="en-US" b="true" sz="3417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Job Roles Distribution:</a:t>
            </a:r>
          </a:p>
          <a:p>
            <a:pPr algn="l">
              <a:lnSpc>
                <a:spcPts val="3475"/>
              </a:lnSpc>
              <a:spcBef>
                <a:spcPct val="0"/>
              </a:spcBef>
            </a:pPr>
            <a:r>
              <a:rPr lang="en-US" b="true" sz="32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Top demanded roles (e.g., Data Analyst, Data Scientist, ML Engineer)</a:t>
            </a:r>
          </a:p>
          <a:p>
            <a:pPr algn="ctr">
              <a:lnSpc>
                <a:spcPts val="3691"/>
              </a:lnSpc>
              <a:spcBef>
                <a:spcPct val="0"/>
              </a:spcBef>
            </a:pPr>
          </a:p>
          <a:p>
            <a:pPr algn="l">
              <a:lnSpc>
                <a:spcPts val="3691"/>
              </a:lnSpc>
              <a:spcBef>
                <a:spcPct val="0"/>
              </a:spcBef>
            </a:pPr>
            <a:r>
              <a:rPr lang="en-US" b="true" sz="3417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Work Type Breakdown</a:t>
            </a:r>
            <a:r>
              <a:rPr lang="en-US" b="true" sz="3417">
                <a:solidFill>
                  <a:srgbClr val="0C69C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b="true" sz="34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:</a:t>
            </a:r>
          </a:p>
          <a:p>
            <a:pPr algn="l">
              <a:lnSpc>
                <a:spcPts val="3475"/>
              </a:lnSpc>
              <a:spcBef>
                <a:spcPct val="0"/>
              </a:spcBef>
            </a:pPr>
            <a:r>
              <a:rPr lang="en-US" b="true" sz="32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On-site vs Remote vs Hybrid vs Unspecified</a:t>
            </a:r>
          </a:p>
          <a:p>
            <a:pPr algn="l">
              <a:lnSpc>
                <a:spcPts val="3691"/>
              </a:lnSpc>
              <a:spcBef>
                <a:spcPct val="0"/>
              </a:spcBef>
            </a:pPr>
          </a:p>
          <a:p>
            <a:pPr algn="l">
              <a:lnSpc>
                <a:spcPts val="3691"/>
              </a:lnSpc>
              <a:spcBef>
                <a:spcPct val="0"/>
              </a:spcBef>
            </a:pPr>
            <a:r>
              <a:rPr lang="en-US" b="true" sz="3417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Geographic Distribution </a:t>
            </a:r>
            <a:r>
              <a:rPr lang="en-US" b="true" sz="34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:</a:t>
            </a:r>
          </a:p>
          <a:p>
            <a:pPr algn="l">
              <a:lnSpc>
                <a:spcPts val="3475"/>
              </a:lnSpc>
              <a:spcBef>
                <a:spcPct val="0"/>
              </a:spcBef>
            </a:pPr>
            <a:r>
              <a:rPr lang="en-US" b="true" sz="32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Jobs by country (mapped using cleaned location data)</a:t>
            </a:r>
          </a:p>
          <a:p>
            <a:pPr algn="l">
              <a:lnSpc>
                <a:spcPts val="3691"/>
              </a:lnSpc>
              <a:spcBef>
                <a:spcPct val="0"/>
              </a:spcBef>
            </a:pPr>
          </a:p>
          <a:p>
            <a:pPr algn="l">
              <a:lnSpc>
                <a:spcPts val="3583"/>
              </a:lnSpc>
              <a:spcBef>
                <a:spcPct val="0"/>
              </a:spcBef>
            </a:pPr>
            <a:r>
              <a:rPr lang="en-US" b="true" sz="3317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Employment Type</a:t>
            </a:r>
            <a:r>
              <a:rPr lang="en-US" b="true" sz="33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: </a:t>
            </a:r>
            <a:r>
              <a:rPr lang="en-US" b="true" sz="33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Full-time, Contract, Internship, etc.</a:t>
            </a:r>
          </a:p>
          <a:p>
            <a:pPr algn="l">
              <a:lnSpc>
                <a:spcPts val="3475"/>
              </a:lnSpc>
              <a:spcBef>
                <a:spcPct val="0"/>
              </a:spcBef>
            </a:pPr>
          </a:p>
          <a:p>
            <a:pPr algn="l">
              <a:lnSpc>
                <a:spcPts val="3691"/>
              </a:lnSpc>
              <a:spcBef>
                <a:spcPct val="0"/>
              </a:spcBef>
            </a:pPr>
            <a:r>
              <a:rPr lang="en-US" b="true" sz="3417">
                <a:solidFill>
                  <a:srgbClr val="FFBE1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Top Hiring Companies</a:t>
            </a:r>
            <a:r>
              <a:rPr lang="en-US" b="true" sz="34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: </a:t>
            </a:r>
            <a:r>
              <a:rPr lang="en-US" b="true" sz="3417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Companies with highest number of listings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4845" y="1383024"/>
            <a:ext cx="10373320" cy="92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0"/>
              </a:lnSpc>
              <a:spcBef>
                <a:spcPct val="0"/>
              </a:spcBef>
            </a:pPr>
            <a:r>
              <a:rPr lang="en-US" b="true" sz="617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Dashboard Elements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8178" y="145436"/>
            <a:ext cx="15911643" cy="9996128"/>
          </a:xfrm>
          <a:custGeom>
            <a:avLst/>
            <a:gdLst/>
            <a:ahLst/>
            <a:cxnLst/>
            <a:rect r="r" b="b" t="t" l="l"/>
            <a:pathLst>
              <a:path h="9996128" w="15911643">
                <a:moveTo>
                  <a:pt x="0" y="0"/>
                </a:moveTo>
                <a:lnTo>
                  <a:pt x="15911644" y="0"/>
                </a:lnTo>
                <a:lnTo>
                  <a:pt x="15911644" y="9996128"/>
                </a:lnTo>
                <a:lnTo>
                  <a:pt x="0" y="9996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0" t="-2724" r="-3198" b="-272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4" y="-61913"/>
            <a:ext cx="2286980" cy="2286980"/>
          </a:xfrm>
          <a:custGeom>
            <a:avLst/>
            <a:gdLst/>
            <a:ahLst/>
            <a:cxnLst/>
            <a:rect r="r" b="b" t="t" l="l"/>
            <a:pathLst>
              <a:path h="2286980" w="2286980">
                <a:moveTo>
                  <a:pt x="0" y="0"/>
                </a:moveTo>
                <a:lnTo>
                  <a:pt x="2286980" y="0"/>
                </a:lnTo>
                <a:lnTo>
                  <a:pt x="2286980" y="2286979"/>
                </a:lnTo>
                <a:lnTo>
                  <a:pt x="0" y="2286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925" y="4463970"/>
            <a:ext cx="6994150" cy="137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9"/>
              </a:lnSpc>
              <a:spcBef>
                <a:spcPct val="0"/>
              </a:spcBef>
            </a:pPr>
            <a:r>
              <a:rPr lang="en-US" b="true" sz="9175">
                <a:solidFill>
                  <a:srgbClr val="0C69C7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DAGnjCn7_KE</dc:identifier>
  <dcterms:modified xsi:type="dcterms:W3CDTF">2011-08-01T06:04:30Z</dcterms:modified>
  <cp:revision>1</cp:revision>
  <dc:title>Presented by: M.Abdel</dc:title>
</cp:coreProperties>
</file>