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handoutMasterIdLst>
    <p:handoutMasterId r:id="rId14"/>
  </p:handoutMasterIdLst>
  <p:sldIdLst>
    <p:sldId id="326" r:id="rId2"/>
    <p:sldId id="273" r:id="rId3"/>
    <p:sldId id="296" r:id="rId4"/>
    <p:sldId id="309" r:id="rId5"/>
    <p:sldId id="300" r:id="rId6"/>
    <p:sldId id="311" r:id="rId7"/>
    <p:sldId id="301" r:id="rId8"/>
    <p:sldId id="328" r:id="rId9"/>
    <p:sldId id="303" r:id="rId10"/>
    <p:sldId id="329" r:id="rId11"/>
    <p:sldId id="30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9" autoAdjust="0"/>
    <p:restoredTop sz="99644" autoAdjust="0"/>
  </p:normalViewPr>
  <p:slideViewPr>
    <p:cSldViewPr>
      <p:cViewPr>
        <p:scale>
          <a:sx n="73" d="100"/>
          <a:sy n="73" d="100"/>
        </p:scale>
        <p:origin x="-129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ar-EG"/>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95732-C9BD-4196-B92B-6338B7BA79B2}" type="datetimeFigureOut">
              <a:rPr lang="ar-EG" smtClean="0"/>
              <a:t>08/07/1440</a:t>
            </a:fld>
            <a:endParaRPr lang="ar-EG"/>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ar-EG"/>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8654BF-C00C-4FB4-9D3B-78B7736975E4}" type="slidenum">
              <a:rPr lang="ar-EG" smtClean="0"/>
              <a:t>‹#›</a:t>
            </a:fld>
            <a:endParaRPr lang="ar-EG"/>
          </a:p>
        </p:txBody>
      </p:sp>
    </p:spTree>
    <p:extLst>
      <p:ext uri="{BB962C8B-B14F-4D97-AF65-F5344CB8AC3E}">
        <p14:creationId xmlns:p14="http://schemas.microsoft.com/office/powerpoint/2010/main" val="404417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DDDA62-D5C1-4F7E-89E4-7896813200D2}" type="datetimeFigureOut">
              <a:rPr lang="en-US" smtClean="0"/>
              <a:t>3/14/2019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B8B80-2366-4376-9C9A-45111925FBB5}" type="slidenum">
              <a:rPr lang="en-US" smtClean="0"/>
              <a:t>‹#›</a:t>
            </a:fld>
            <a:endParaRPr lang="en-US" dirty="0"/>
          </a:p>
        </p:txBody>
      </p:sp>
    </p:spTree>
    <p:extLst>
      <p:ext uri="{BB962C8B-B14F-4D97-AF65-F5344CB8AC3E}">
        <p14:creationId xmlns:p14="http://schemas.microsoft.com/office/powerpoint/2010/main" val="41079927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6BDB8B80-2366-4376-9C9A-45111925FBB5}" type="slidenum">
              <a:rPr lang="en-US" smtClean="0"/>
              <a:t>4</a:t>
            </a:fld>
            <a:endParaRPr lang="en-US" dirty="0"/>
          </a:p>
        </p:txBody>
      </p:sp>
    </p:spTree>
    <p:extLst>
      <p:ext uri="{BB962C8B-B14F-4D97-AF65-F5344CB8AC3E}">
        <p14:creationId xmlns:p14="http://schemas.microsoft.com/office/powerpoint/2010/main" val="4145229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6BDB8B80-2366-4376-9C9A-45111925FBB5}" type="slidenum">
              <a:rPr lang="en-US" smtClean="0"/>
              <a:t>10</a:t>
            </a:fld>
            <a:endParaRPr lang="en-US" dirty="0"/>
          </a:p>
        </p:txBody>
      </p:sp>
    </p:spTree>
    <p:extLst>
      <p:ext uri="{BB962C8B-B14F-4D97-AF65-F5344CB8AC3E}">
        <p14:creationId xmlns:p14="http://schemas.microsoft.com/office/powerpoint/2010/main" val="190571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FE8616E1-57E0-4E5F-9E2F-812660D1496D}" type="datetime1">
              <a:rPr lang="en-US" smtClean="0"/>
              <a:t>3/14/2019</a:t>
            </a:fld>
            <a:endParaRPr lang="en-US" dirty="0"/>
          </a:p>
        </p:txBody>
      </p:sp>
      <p:sp>
        <p:nvSpPr>
          <p:cNvPr id="5" name="Footer Placeholder 4"/>
          <p:cNvSpPr>
            <a:spLocks noGrp="1"/>
          </p:cNvSpPr>
          <p:nvPr>
            <p:ph type="ftr" sz="quarter" idx="11"/>
          </p:nvPr>
        </p:nvSpPr>
        <p:spPr/>
        <p:txBody>
          <a:bodyPr/>
          <a:lstStyle/>
          <a:p>
            <a:r>
              <a:rPr lang="en-US" smtClean="0"/>
              <a:t>Plants</a:t>
            </a:r>
            <a:endParaRPr lang="en-US" dirty="0"/>
          </a:p>
        </p:txBody>
      </p:sp>
      <p:sp>
        <p:nvSpPr>
          <p:cNvPr id="6" name="Slide Number Placeholder 5"/>
          <p:cNvSpPr>
            <a:spLocks noGrp="1"/>
          </p:cNvSpPr>
          <p:nvPr>
            <p:ph type="sldNum" sz="quarter" idx="12"/>
          </p:nvPr>
        </p:nvSpPr>
        <p:spPr/>
        <p:txBody>
          <a:bodyPr/>
          <a:lstStyle/>
          <a:p>
            <a:fld id="{60F65023-3EF7-456F-BCA7-D4AAFE3ED4E8}" type="slidenum">
              <a:rPr lang="en-US" smtClean="0"/>
              <a:t>‹#›</a:t>
            </a:fld>
            <a:endParaRPr lang="en-US" dirty="0"/>
          </a:p>
        </p:txBody>
      </p:sp>
    </p:spTree>
    <p:extLst>
      <p:ext uri="{BB962C8B-B14F-4D97-AF65-F5344CB8AC3E}">
        <p14:creationId xmlns:p14="http://schemas.microsoft.com/office/powerpoint/2010/main" val="409523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FA7CB63B-65C0-450B-828E-C1757709CE43}" type="datetime1">
              <a:rPr lang="en-US" smtClean="0"/>
              <a:t>3/14/2019</a:t>
            </a:fld>
            <a:endParaRPr lang="en-US" dirty="0"/>
          </a:p>
        </p:txBody>
      </p:sp>
      <p:sp>
        <p:nvSpPr>
          <p:cNvPr id="5" name="Footer Placeholder 4"/>
          <p:cNvSpPr>
            <a:spLocks noGrp="1"/>
          </p:cNvSpPr>
          <p:nvPr>
            <p:ph type="ftr" sz="quarter" idx="11"/>
          </p:nvPr>
        </p:nvSpPr>
        <p:spPr/>
        <p:txBody>
          <a:bodyPr/>
          <a:lstStyle/>
          <a:p>
            <a:r>
              <a:rPr lang="en-US" smtClean="0"/>
              <a:t>Plants</a:t>
            </a:r>
            <a:endParaRPr lang="en-US" dirty="0"/>
          </a:p>
        </p:txBody>
      </p:sp>
      <p:sp>
        <p:nvSpPr>
          <p:cNvPr id="6" name="Slide Number Placeholder 5"/>
          <p:cNvSpPr>
            <a:spLocks noGrp="1"/>
          </p:cNvSpPr>
          <p:nvPr>
            <p:ph type="sldNum" sz="quarter" idx="12"/>
          </p:nvPr>
        </p:nvSpPr>
        <p:spPr/>
        <p:txBody>
          <a:bodyPr/>
          <a:lstStyle/>
          <a:p>
            <a:fld id="{60F65023-3EF7-456F-BCA7-D4AAFE3ED4E8}" type="slidenum">
              <a:rPr lang="en-US" smtClean="0"/>
              <a:t>‹#›</a:t>
            </a:fld>
            <a:endParaRPr lang="en-US" dirty="0"/>
          </a:p>
        </p:txBody>
      </p:sp>
    </p:spTree>
    <p:extLst>
      <p:ext uri="{BB962C8B-B14F-4D97-AF65-F5344CB8AC3E}">
        <p14:creationId xmlns:p14="http://schemas.microsoft.com/office/powerpoint/2010/main" val="272138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182A5A29-9F3C-4A5D-A3CE-4D52E60867F6}" type="datetime1">
              <a:rPr lang="en-US" smtClean="0"/>
              <a:t>3/14/2019</a:t>
            </a:fld>
            <a:endParaRPr lang="en-US" dirty="0"/>
          </a:p>
        </p:txBody>
      </p:sp>
      <p:sp>
        <p:nvSpPr>
          <p:cNvPr id="5" name="Footer Placeholder 4"/>
          <p:cNvSpPr>
            <a:spLocks noGrp="1"/>
          </p:cNvSpPr>
          <p:nvPr>
            <p:ph type="ftr" sz="quarter" idx="11"/>
          </p:nvPr>
        </p:nvSpPr>
        <p:spPr/>
        <p:txBody>
          <a:bodyPr/>
          <a:lstStyle/>
          <a:p>
            <a:r>
              <a:rPr lang="en-US" smtClean="0"/>
              <a:t>Plants</a:t>
            </a:r>
            <a:endParaRPr lang="en-US" dirty="0"/>
          </a:p>
        </p:txBody>
      </p:sp>
      <p:sp>
        <p:nvSpPr>
          <p:cNvPr id="6" name="Slide Number Placeholder 5"/>
          <p:cNvSpPr>
            <a:spLocks noGrp="1"/>
          </p:cNvSpPr>
          <p:nvPr>
            <p:ph type="sldNum" sz="quarter" idx="12"/>
          </p:nvPr>
        </p:nvSpPr>
        <p:spPr/>
        <p:txBody>
          <a:bodyPr/>
          <a:lstStyle/>
          <a:p>
            <a:fld id="{60F65023-3EF7-456F-BCA7-D4AAFE3ED4E8}" type="slidenum">
              <a:rPr lang="en-US" smtClean="0"/>
              <a:t>‹#›</a:t>
            </a:fld>
            <a:endParaRPr lang="en-US" dirty="0"/>
          </a:p>
        </p:txBody>
      </p:sp>
    </p:spTree>
    <p:extLst>
      <p:ext uri="{BB962C8B-B14F-4D97-AF65-F5344CB8AC3E}">
        <p14:creationId xmlns:p14="http://schemas.microsoft.com/office/powerpoint/2010/main" val="275120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23C2DE6F-C465-4F3F-BEE0-E80C34D208D0}" type="datetime1">
              <a:rPr lang="en-US" smtClean="0"/>
              <a:t>3/14/2019</a:t>
            </a:fld>
            <a:endParaRPr lang="en-US" dirty="0"/>
          </a:p>
        </p:txBody>
      </p:sp>
      <p:sp>
        <p:nvSpPr>
          <p:cNvPr id="5" name="Footer Placeholder 4"/>
          <p:cNvSpPr>
            <a:spLocks noGrp="1"/>
          </p:cNvSpPr>
          <p:nvPr>
            <p:ph type="ftr" sz="quarter" idx="11"/>
          </p:nvPr>
        </p:nvSpPr>
        <p:spPr/>
        <p:txBody>
          <a:bodyPr/>
          <a:lstStyle/>
          <a:p>
            <a:r>
              <a:rPr lang="en-US" smtClean="0"/>
              <a:t>Plants</a:t>
            </a:r>
            <a:endParaRPr lang="en-US" dirty="0"/>
          </a:p>
        </p:txBody>
      </p:sp>
      <p:sp>
        <p:nvSpPr>
          <p:cNvPr id="6" name="Slide Number Placeholder 5"/>
          <p:cNvSpPr>
            <a:spLocks noGrp="1"/>
          </p:cNvSpPr>
          <p:nvPr>
            <p:ph type="sldNum" sz="quarter" idx="12"/>
          </p:nvPr>
        </p:nvSpPr>
        <p:spPr/>
        <p:txBody>
          <a:bodyPr/>
          <a:lstStyle/>
          <a:p>
            <a:fld id="{60F65023-3EF7-456F-BCA7-D4AAFE3ED4E8}" type="slidenum">
              <a:rPr lang="en-US" smtClean="0"/>
              <a:t>‹#›</a:t>
            </a:fld>
            <a:endParaRPr lang="en-US" dirty="0"/>
          </a:p>
        </p:txBody>
      </p:sp>
    </p:spTree>
    <p:extLst>
      <p:ext uri="{BB962C8B-B14F-4D97-AF65-F5344CB8AC3E}">
        <p14:creationId xmlns:p14="http://schemas.microsoft.com/office/powerpoint/2010/main" val="154448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89909D-84D7-488F-AB5F-1B82A3058936}" type="datetime1">
              <a:rPr lang="en-US" smtClean="0"/>
              <a:t>3/14/2019</a:t>
            </a:fld>
            <a:endParaRPr lang="en-US" dirty="0"/>
          </a:p>
        </p:txBody>
      </p:sp>
      <p:sp>
        <p:nvSpPr>
          <p:cNvPr id="5" name="Footer Placeholder 4"/>
          <p:cNvSpPr>
            <a:spLocks noGrp="1"/>
          </p:cNvSpPr>
          <p:nvPr>
            <p:ph type="ftr" sz="quarter" idx="11"/>
          </p:nvPr>
        </p:nvSpPr>
        <p:spPr/>
        <p:txBody>
          <a:bodyPr/>
          <a:lstStyle/>
          <a:p>
            <a:r>
              <a:rPr lang="en-US" smtClean="0"/>
              <a:t>Plants</a:t>
            </a:r>
            <a:endParaRPr lang="en-US" dirty="0"/>
          </a:p>
        </p:txBody>
      </p:sp>
      <p:sp>
        <p:nvSpPr>
          <p:cNvPr id="6" name="Slide Number Placeholder 5"/>
          <p:cNvSpPr>
            <a:spLocks noGrp="1"/>
          </p:cNvSpPr>
          <p:nvPr>
            <p:ph type="sldNum" sz="quarter" idx="12"/>
          </p:nvPr>
        </p:nvSpPr>
        <p:spPr/>
        <p:txBody>
          <a:bodyPr/>
          <a:lstStyle/>
          <a:p>
            <a:fld id="{60F65023-3EF7-456F-BCA7-D4AAFE3ED4E8}" type="slidenum">
              <a:rPr lang="en-US" smtClean="0"/>
              <a:t>‹#›</a:t>
            </a:fld>
            <a:endParaRPr lang="en-US" dirty="0"/>
          </a:p>
        </p:txBody>
      </p:sp>
    </p:spTree>
    <p:extLst>
      <p:ext uri="{BB962C8B-B14F-4D97-AF65-F5344CB8AC3E}">
        <p14:creationId xmlns:p14="http://schemas.microsoft.com/office/powerpoint/2010/main" val="396354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3EA2D8CB-FC88-4187-B76F-62D2A1102889}" type="datetime1">
              <a:rPr lang="en-US" smtClean="0"/>
              <a:t>3/14/2019</a:t>
            </a:fld>
            <a:endParaRPr lang="en-US" dirty="0"/>
          </a:p>
        </p:txBody>
      </p:sp>
      <p:sp>
        <p:nvSpPr>
          <p:cNvPr id="6" name="Footer Placeholder 5"/>
          <p:cNvSpPr>
            <a:spLocks noGrp="1"/>
          </p:cNvSpPr>
          <p:nvPr>
            <p:ph type="ftr" sz="quarter" idx="11"/>
          </p:nvPr>
        </p:nvSpPr>
        <p:spPr/>
        <p:txBody>
          <a:bodyPr/>
          <a:lstStyle/>
          <a:p>
            <a:r>
              <a:rPr lang="en-US" smtClean="0"/>
              <a:t>Plants</a:t>
            </a:r>
            <a:endParaRPr lang="en-US" dirty="0"/>
          </a:p>
        </p:txBody>
      </p:sp>
      <p:sp>
        <p:nvSpPr>
          <p:cNvPr id="7" name="Slide Number Placeholder 6"/>
          <p:cNvSpPr>
            <a:spLocks noGrp="1"/>
          </p:cNvSpPr>
          <p:nvPr>
            <p:ph type="sldNum" sz="quarter" idx="12"/>
          </p:nvPr>
        </p:nvSpPr>
        <p:spPr/>
        <p:txBody>
          <a:bodyPr/>
          <a:lstStyle/>
          <a:p>
            <a:fld id="{60F65023-3EF7-456F-BCA7-D4AAFE3ED4E8}" type="slidenum">
              <a:rPr lang="en-US" smtClean="0"/>
              <a:t>‹#›</a:t>
            </a:fld>
            <a:endParaRPr lang="en-US" dirty="0"/>
          </a:p>
        </p:txBody>
      </p:sp>
    </p:spTree>
    <p:extLst>
      <p:ext uri="{BB962C8B-B14F-4D97-AF65-F5344CB8AC3E}">
        <p14:creationId xmlns:p14="http://schemas.microsoft.com/office/powerpoint/2010/main" val="26978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9B96B0E7-90F5-4614-A1A5-8E322A728DCE}" type="datetime1">
              <a:rPr lang="en-US" smtClean="0"/>
              <a:t>3/14/2019</a:t>
            </a:fld>
            <a:endParaRPr lang="en-US" dirty="0"/>
          </a:p>
        </p:txBody>
      </p:sp>
      <p:sp>
        <p:nvSpPr>
          <p:cNvPr id="8" name="Footer Placeholder 7"/>
          <p:cNvSpPr>
            <a:spLocks noGrp="1"/>
          </p:cNvSpPr>
          <p:nvPr>
            <p:ph type="ftr" sz="quarter" idx="11"/>
          </p:nvPr>
        </p:nvSpPr>
        <p:spPr/>
        <p:txBody>
          <a:bodyPr/>
          <a:lstStyle/>
          <a:p>
            <a:r>
              <a:rPr lang="en-US" smtClean="0"/>
              <a:t>Plants</a:t>
            </a:r>
            <a:endParaRPr lang="en-US" dirty="0"/>
          </a:p>
        </p:txBody>
      </p:sp>
      <p:sp>
        <p:nvSpPr>
          <p:cNvPr id="9" name="Slide Number Placeholder 8"/>
          <p:cNvSpPr>
            <a:spLocks noGrp="1"/>
          </p:cNvSpPr>
          <p:nvPr>
            <p:ph type="sldNum" sz="quarter" idx="12"/>
          </p:nvPr>
        </p:nvSpPr>
        <p:spPr/>
        <p:txBody>
          <a:bodyPr/>
          <a:lstStyle/>
          <a:p>
            <a:fld id="{60F65023-3EF7-456F-BCA7-D4AAFE3ED4E8}" type="slidenum">
              <a:rPr lang="en-US" smtClean="0"/>
              <a:t>‹#›</a:t>
            </a:fld>
            <a:endParaRPr lang="en-US" dirty="0"/>
          </a:p>
        </p:txBody>
      </p:sp>
    </p:spTree>
    <p:extLst>
      <p:ext uri="{BB962C8B-B14F-4D97-AF65-F5344CB8AC3E}">
        <p14:creationId xmlns:p14="http://schemas.microsoft.com/office/powerpoint/2010/main" val="237198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8C2AA5AD-5436-4E56-94AF-1CDA76FDB914}" type="datetime1">
              <a:rPr lang="en-US" smtClean="0"/>
              <a:t>3/14/2019</a:t>
            </a:fld>
            <a:endParaRPr lang="en-US" dirty="0"/>
          </a:p>
        </p:txBody>
      </p:sp>
      <p:sp>
        <p:nvSpPr>
          <p:cNvPr id="4" name="Footer Placeholder 3"/>
          <p:cNvSpPr>
            <a:spLocks noGrp="1"/>
          </p:cNvSpPr>
          <p:nvPr>
            <p:ph type="ftr" sz="quarter" idx="11"/>
          </p:nvPr>
        </p:nvSpPr>
        <p:spPr/>
        <p:txBody>
          <a:bodyPr/>
          <a:lstStyle/>
          <a:p>
            <a:r>
              <a:rPr lang="en-US" smtClean="0"/>
              <a:t>Plants</a:t>
            </a:r>
            <a:endParaRPr lang="en-US" dirty="0"/>
          </a:p>
        </p:txBody>
      </p:sp>
      <p:sp>
        <p:nvSpPr>
          <p:cNvPr id="5" name="Slide Number Placeholder 4"/>
          <p:cNvSpPr>
            <a:spLocks noGrp="1"/>
          </p:cNvSpPr>
          <p:nvPr>
            <p:ph type="sldNum" sz="quarter" idx="12"/>
          </p:nvPr>
        </p:nvSpPr>
        <p:spPr/>
        <p:txBody>
          <a:bodyPr/>
          <a:lstStyle/>
          <a:p>
            <a:fld id="{60F65023-3EF7-456F-BCA7-D4AAFE3ED4E8}" type="slidenum">
              <a:rPr lang="en-US" smtClean="0"/>
              <a:t>‹#›</a:t>
            </a:fld>
            <a:endParaRPr lang="en-US" dirty="0"/>
          </a:p>
        </p:txBody>
      </p:sp>
    </p:spTree>
    <p:extLst>
      <p:ext uri="{BB962C8B-B14F-4D97-AF65-F5344CB8AC3E}">
        <p14:creationId xmlns:p14="http://schemas.microsoft.com/office/powerpoint/2010/main" val="406824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883FF-85B9-41F7-9D90-11912A1213C1}" type="datetime1">
              <a:rPr lang="en-US" smtClean="0"/>
              <a:t>3/14/2019</a:t>
            </a:fld>
            <a:endParaRPr lang="en-US" dirty="0"/>
          </a:p>
        </p:txBody>
      </p:sp>
      <p:sp>
        <p:nvSpPr>
          <p:cNvPr id="3" name="Footer Placeholder 2"/>
          <p:cNvSpPr>
            <a:spLocks noGrp="1"/>
          </p:cNvSpPr>
          <p:nvPr>
            <p:ph type="ftr" sz="quarter" idx="11"/>
          </p:nvPr>
        </p:nvSpPr>
        <p:spPr/>
        <p:txBody>
          <a:bodyPr/>
          <a:lstStyle/>
          <a:p>
            <a:r>
              <a:rPr lang="en-US" smtClean="0"/>
              <a:t>Plants</a:t>
            </a:r>
            <a:endParaRPr lang="en-US" dirty="0"/>
          </a:p>
        </p:txBody>
      </p:sp>
      <p:sp>
        <p:nvSpPr>
          <p:cNvPr id="4" name="Slide Number Placeholder 3"/>
          <p:cNvSpPr>
            <a:spLocks noGrp="1"/>
          </p:cNvSpPr>
          <p:nvPr>
            <p:ph type="sldNum" sz="quarter" idx="12"/>
          </p:nvPr>
        </p:nvSpPr>
        <p:spPr/>
        <p:txBody>
          <a:bodyPr/>
          <a:lstStyle/>
          <a:p>
            <a:fld id="{60F65023-3EF7-456F-BCA7-D4AAFE3ED4E8}" type="slidenum">
              <a:rPr lang="en-US" smtClean="0"/>
              <a:t>‹#›</a:t>
            </a:fld>
            <a:endParaRPr lang="en-US" dirty="0"/>
          </a:p>
        </p:txBody>
      </p:sp>
    </p:spTree>
    <p:extLst>
      <p:ext uri="{BB962C8B-B14F-4D97-AF65-F5344CB8AC3E}">
        <p14:creationId xmlns:p14="http://schemas.microsoft.com/office/powerpoint/2010/main" val="354912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A8986F-BD04-4F04-A470-FA2AC9CBD1B0}" type="datetime1">
              <a:rPr lang="en-US" smtClean="0"/>
              <a:t>3/14/2019</a:t>
            </a:fld>
            <a:endParaRPr lang="en-US" dirty="0"/>
          </a:p>
        </p:txBody>
      </p:sp>
      <p:sp>
        <p:nvSpPr>
          <p:cNvPr id="6" name="Footer Placeholder 5"/>
          <p:cNvSpPr>
            <a:spLocks noGrp="1"/>
          </p:cNvSpPr>
          <p:nvPr>
            <p:ph type="ftr" sz="quarter" idx="11"/>
          </p:nvPr>
        </p:nvSpPr>
        <p:spPr/>
        <p:txBody>
          <a:bodyPr/>
          <a:lstStyle/>
          <a:p>
            <a:r>
              <a:rPr lang="en-US" smtClean="0"/>
              <a:t>Plants</a:t>
            </a:r>
            <a:endParaRPr lang="en-US" dirty="0"/>
          </a:p>
        </p:txBody>
      </p:sp>
      <p:sp>
        <p:nvSpPr>
          <p:cNvPr id="7" name="Slide Number Placeholder 6"/>
          <p:cNvSpPr>
            <a:spLocks noGrp="1"/>
          </p:cNvSpPr>
          <p:nvPr>
            <p:ph type="sldNum" sz="quarter" idx="12"/>
          </p:nvPr>
        </p:nvSpPr>
        <p:spPr/>
        <p:txBody>
          <a:bodyPr/>
          <a:lstStyle/>
          <a:p>
            <a:fld id="{60F65023-3EF7-456F-BCA7-D4AAFE3ED4E8}" type="slidenum">
              <a:rPr lang="en-US" smtClean="0"/>
              <a:t>‹#›</a:t>
            </a:fld>
            <a:endParaRPr lang="en-US" dirty="0"/>
          </a:p>
        </p:txBody>
      </p:sp>
    </p:spTree>
    <p:extLst>
      <p:ext uri="{BB962C8B-B14F-4D97-AF65-F5344CB8AC3E}">
        <p14:creationId xmlns:p14="http://schemas.microsoft.com/office/powerpoint/2010/main" val="95638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A76E3A-437D-4EB1-97A1-5120B5E0A2C4}" type="datetime1">
              <a:rPr lang="en-US" smtClean="0"/>
              <a:t>3/14/2019</a:t>
            </a:fld>
            <a:endParaRPr lang="en-US" dirty="0"/>
          </a:p>
        </p:txBody>
      </p:sp>
      <p:sp>
        <p:nvSpPr>
          <p:cNvPr id="6" name="Footer Placeholder 5"/>
          <p:cNvSpPr>
            <a:spLocks noGrp="1"/>
          </p:cNvSpPr>
          <p:nvPr>
            <p:ph type="ftr" sz="quarter" idx="11"/>
          </p:nvPr>
        </p:nvSpPr>
        <p:spPr/>
        <p:txBody>
          <a:bodyPr/>
          <a:lstStyle/>
          <a:p>
            <a:r>
              <a:rPr lang="en-US" smtClean="0"/>
              <a:t>Plants</a:t>
            </a:r>
            <a:endParaRPr lang="en-US" dirty="0"/>
          </a:p>
        </p:txBody>
      </p:sp>
      <p:sp>
        <p:nvSpPr>
          <p:cNvPr id="7" name="Slide Number Placeholder 6"/>
          <p:cNvSpPr>
            <a:spLocks noGrp="1"/>
          </p:cNvSpPr>
          <p:nvPr>
            <p:ph type="sldNum" sz="quarter" idx="12"/>
          </p:nvPr>
        </p:nvSpPr>
        <p:spPr/>
        <p:txBody>
          <a:bodyPr/>
          <a:lstStyle/>
          <a:p>
            <a:fld id="{60F65023-3EF7-456F-BCA7-D4AAFE3ED4E8}" type="slidenum">
              <a:rPr lang="en-US" smtClean="0"/>
              <a:t>‹#›</a:t>
            </a:fld>
            <a:endParaRPr lang="en-US" dirty="0"/>
          </a:p>
        </p:txBody>
      </p:sp>
    </p:spTree>
    <p:extLst>
      <p:ext uri="{BB962C8B-B14F-4D97-AF65-F5344CB8AC3E}">
        <p14:creationId xmlns:p14="http://schemas.microsoft.com/office/powerpoint/2010/main" val="1754598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2965F-17C0-43CB-ACC2-59743E731BB7}" type="datetime1">
              <a:rPr lang="en-US" smtClean="0"/>
              <a:t>3/14/2019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Plants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65023-3EF7-456F-BCA7-D4AAFE3ED4E8}" type="slidenum">
              <a:rPr lang="en-US" smtClean="0"/>
              <a:t>‹#›</a:t>
            </a:fld>
            <a:endParaRPr lang="en-US" dirty="0"/>
          </a:p>
        </p:txBody>
      </p:sp>
    </p:spTree>
    <p:extLst>
      <p:ext uri="{BB962C8B-B14F-4D97-AF65-F5344CB8AC3E}">
        <p14:creationId xmlns:p14="http://schemas.microsoft.com/office/powerpoint/2010/main" val="98487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ohamedaboalarbe@fcis.bsu.edu.e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inancialfraudaction.org.uk/fraudfacts17/assets/fraud_the_facts.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nilsonreport.com/upload/content_promo/The_Nilson_Report_10-17-2016.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C2DE6F-C465-4F3F-BEE0-E80C34D208D0}" type="datetime1">
              <a:rPr lang="en-US" smtClean="0"/>
              <a:t>3/14/2019</a:t>
            </a:fld>
            <a:endParaRPr lang="en-US" dirty="0"/>
          </a:p>
        </p:txBody>
      </p:sp>
      <p:sp>
        <p:nvSpPr>
          <p:cNvPr id="5" name="Slide Number Placeholder 4"/>
          <p:cNvSpPr>
            <a:spLocks noGrp="1"/>
          </p:cNvSpPr>
          <p:nvPr>
            <p:ph type="sldNum" sz="quarter" idx="12"/>
          </p:nvPr>
        </p:nvSpPr>
        <p:spPr/>
        <p:txBody>
          <a:bodyPr/>
          <a:lstStyle/>
          <a:p>
            <a:fld id="{60F65023-3EF7-456F-BCA7-D4AAFE3ED4E8}" type="slidenum">
              <a:rPr lang="en-US" smtClean="0"/>
              <a:t>1</a:t>
            </a:fld>
            <a:endParaRPr lang="en-US" dirty="0"/>
          </a:p>
        </p:txBody>
      </p:sp>
      <p:sp>
        <p:nvSpPr>
          <p:cNvPr id="7" name="TextBox 6"/>
          <p:cNvSpPr txBox="1"/>
          <p:nvPr/>
        </p:nvSpPr>
        <p:spPr>
          <a:xfrm>
            <a:off x="76200" y="4267200"/>
            <a:ext cx="8991600" cy="1323439"/>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mj-lt"/>
              </a:rPr>
              <a:t>Mohamed Sayed Abdelwahab</a:t>
            </a:r>
          </a:p>
          <a:p>
            <a:pPr algn="ctr"/>
            <a:r>
              <a:rPr lang="en-US" sz="2400" b="1" dirty="0" smtClean="0">
                <a:latin typeface="+mj-lt"/>
              </a:rPr>
              <a:t>Masters of Computer Science</a:t>
            </a:r>
          </a:p>
          <a:p>
            <a:pPr algn="ctr"/>
            <a:r>
              <a:rPr lang="en-US" sz="1600" dirty="0" smtClean="0">
                <a:latin typeface="+mj-lt"/>
                <a:hlinkClick r:id="rId2"/>
              </a:rPr>
              <a:t>Mohamedaboalarbe@fcis.bsu.edu.eg</a:t>
            </a:r>
            <a:endParaRPr lang="en-US" sz="1600" dirty="0">
              <a:latin typeface="+mj-lt"/>
            </a:endParaRPr>
          </a:p>
        </p:txBody>
      </p:sp>
      <p:sp>
        <p:nvSpPr>
          <p:cNvPr id="10" name="TextBox 9"/>
          <p:cNvSpPr txBox="1"/>
          <p:nvPr/>
        </p:nvSpPr>
        <p:spPr>
          <a:xfrm>
            <a:off x="111035" y="886361"/>
            <a:ext cx="8991600" cy="1323439"/>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mj-lt"/>
              </a:rPr>
              <a:t>Banking Fraud Detection using Machine Learning Techniques</a:t>
            </a:r>
            <a:endParaRPr lang="en-US" sz="4000" b="1" dirty="0">
              <a:effectLst>
                <a:outerShdw blurRad="38100" dist="38100" dir="2700000" algn="tl">
                  <a:srgbClr val="000000">
                    <a:alpha val="43137"/>
                  </a:srgbClr>
                </a:outerShdw>
              </a:effectLst>
              <a:latin typeface="+mj-lt"/>
            </a:endParaRPr>
          </a:p>
        </p:txBody>
      </p:sp>
      <p:sp>
        <p:nvSpPr>
          <p:cNvPr id="11" name="TextBox 10"/>
          <p:cNvSpPr txBox="1"/>
          <p:nvPr/>
        </p:nvSpPr>
        <p:spPr>
          <a:xfrm>
            <a:off x="0" y="3352800"/>
            <a:ext cx="9144000" cy="646331"/>
          </a:xfrm>
          <a:prstGeom prst="rect">
            <a:avLst/>
          </a:prstGeom>
          <a:noFill/>
        </p:spPr>
        <p:txBody>
          <a:bodyPr wrap="square" rtlCol="0">
            <a:spAutoFit/>
          </a:bodyPr>
          <a:lstStyle/>
          <a:p>
            <a:pPr algn="ctr"/>
            <a:r>
              <a:rPr lang="en-US" sz="3600" b="1" dirty="0" smtClean="0">
                <a:latin typeface="+mj-lt"/>
              </a:rPr>
              <a:t>Author</a:t>
            </a:r>
            <a:endParaRPr lang="en-US" sz="3600" b="1" dirty="0">
              <a:latin typeface="+mj-lt"/>
            </a:endParaRPr>
          </a:p>
        </p:txBody>
      </p:sp>
    </p:spTree>
    <p:extLst>
      <p:ext uri="{BB962C8B-B14F-4D97-AF65-F5344CB8AC3E}">
        <p14:creationId xmlns:p14="http://schemas.microsoft.com/office/powerpoint/2010/main" val="145915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C2DE6F-C465-4F3F-BEE0-E80C34D208D0}" type="datetime1">
              <a:rPr lang="en-US" smtClean="0"/>
              <a:t>3/14/2019</a:t>
            </a:fld>
            <a:endParaRPr lang="en-US" dirty="0"/>
          </a:p>
        </p:txBody>
      </p:sp>
      <p:sp>
        <p:nvSpPr>
          <p:cNvPr id="5" name="Slide Number Placeholder 4"/>
          <p:cNvSpPr>
            <a:spLocks noGrp="1"/>
          </p:cNvSpPr>
          <p:nvPr>
            <p:ph type="sldNum" sz="quarter" idx="12"/>
          </p:nvPr>
        </p:nvSpPr>
        <p:spPr/>
        <p:txBody>
          <a:bodyPr/>
          <a:lstStyle/>
          <a:p>
            <a:fld id="{60F65023-3EF7-456F-BCA7-D4AAFE3ED4E8}" type="slidenum">
              <a:rPr lang="en-US" smtClean="0"/>
              <a:t>10</a:t>
            </a:fld>
            <a:endParaRPr lang="en-US" dirty="0"/>
          </a:p>
        </p:txBody>
      </p:sp>
      <p:sp>
        <p:nvSpPr>
          <p:cNvPr id="7" name="Title 1"/>
          <p:cNvSpPr>
            <a:spLocks noGrp="1"/>
          </p:cNvSpPr>
          <p:nvPr>
            <p:ph type="title"/>
          </p:nvPr>
        </p:nvSpPr>
        <p:spPr>
          <a:xfrm>
            <a:off x="457200" y="274638"/>
            <a:ext cx="8229600" cy="1143000"/>
          </a:xfrm>
        </p:spPr>
        <p:txBody>
          <a:bodyPr/>
          <a:lstStyle/>
          <a:p>
            <a:r>
              <a:rPr lang="en-US" dirty="0" smtClean="0"/>
              <a:t>Results</a:t>
            </a:r>
            <a:endParaRPr lang="ar-EG" dirty="0"/>
          </a:p>
        </p:txBody>
      </p:sp>
      <p:sp>
        <p:nvSpPr>
          <p:cNvPr id="8" name="TextBox 7"/>
          <p:cNvSpPr txBox="1"/>
          <p:nvPr/>
        </p:nvSpPr>
        <p:spPr>
          <a:xfrm>
            <a:off x="76200" y="2046744"/>
            <a:ext cx="8991600" cy="267765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t>We have split our data set into 70 % train and 30 % test to estimate the accuracy of the model.</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smtClean="0"/>
              <a:t>Applying the random forest classifier algorithm.</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smtClean="0"/>
              <a:t>Finally we got accuracy 99 %.</a:t>
            </a:r>
          </a:p>
          <a:p>
            <a:endParaRPr lang="ar-EG" sz="2400" dirty="0"/>
          </a:p>
        </p:txBody>
      </p:sp>
    </p:spTree>
    <p:extLst>
      <p:ext uri="{BB962C8B-B14F-4D97-AF65-F5344CB8AC3E}">
        <p14:creationId xmlns:p14="http://schemas.microsoft.com/office/powerpoint/2010/main" val="6087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0797" y="2209800"/>
            <a:ext cx="4194803" cy="1569660"/>
          </a:xfrm>
          <a:prstGeom prst="rect">
            <a:avLst/>
          </a:prstGeom>
        </p:spPr>
        <p:txBody>
          <a:bodyPr wrap="none">
            <a:spAutoFit/>
          </a:bodyPr>
          <a:lstStyle/>
          <a:p>
            <a:pPr algn="ctr"/>
            <a:r>
              <a:rPr lang="en-GB" sz="9600" b="1" dirty="0">
                <a:effectLst>
                  <a:outerShdw blurRad="38100" dist="38100" dir="2700000" algn="tl">
                    <a:srgbClr val="000000">
                      <a:alpha val="43137"/>
                    </a:srgbClr>
                  </a:outerShdw>
                </a:effectLst>
              </a:rPr>
              <a:t>Thanks!</a:t>
            </a:r>
            <a:endParaRPr lang="ar-EG" sz="9600" b="1" dirty="0">
              <a:effectLst>
                <a:outerShdw blurRad="38100" dist="38100" dir="2700000" algn="tl">
                  <a:srgbClr val="000000">
                    <a:alpha val="43137"/>
                  </a:srgbClr>
                </a:outerShdw>
              </a:effectLst>
            </a:endParaRPr>
          </a:p>
        </p:txBody>
      </p:sp>
      <p:sp>
        <p:nvSpPr>
          <p:cNvPr id="6" name="TextBox 5"/>
          <p:cNvSpPr txBox="1"/>
          <p:nvPr/>
        </p:nvSpPr>
        <p:spPr>
          <a:xfrm>
            <a:off x="2971800" y="3505200"/>
            <a:ext cx="3352800"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rPr>
              <a:t>Questions?</a:t>
            </a:r>
            <a:endParaRPr lang="ar-EG" sz="4000" b="1" dirty="0">
              <a:effectLst>
                <a:outerShdw blurRad="38100" dist="38100" dir="2700000" algn="tl">
                  <a:srgbClr val="000000">
                    <a:alpha val="43137"/>
                  </a:srgbClr>
                </a:outerShdw>
              </a:effectLst>
            </a:endParaRPr>
          </a:p>
        </p:txBody>
      </p:sp>
      <p:sp>
        <p:nvSpPr>
          <p:cNvPr id="2" name="Date Placeholder 1"/>
          <p:cNvSpPr>
            <a:spLocks noGrp="1"/>
          </p:cNvSpPr>
          <p:nvPr>
            <p:ph type="dt" sz="half" idx="10"/>
          </p:nvPr>
        </p:nvSpPr>
        <p:spPr/>
        <p:txBody>
          <a:bodyPr/>
          <a:lstStyle/>
          <a:p>
            <a:fld id="{4DCF7C24-7796-485B-AC64-A14AD18253FD}" type="datetime1">
              <a:rPr lang="en-US" smtClean="0"/>
              <a:t>3/14/2019</a:t>
            </a:fld>
            <a:endParaRPr lang="en-US" dirty="0"/>
          </a:p>
        </p:txBody>
      </p:sp>
      <p:sp>
        <p:nvSpPr>
          <p:cNvPr id="4" name="Slide Number Placeholder 3"/>
          <p:cNvSpPr>
            <a:spLocks noGrp="1"/>
          </p:cNvSpPr>
          <p:nvPr>
            <p:ph type="sldNum" sz="quarter" idx="12"/>
          </p:nvPr>
        </p:nvSpPr>
        <p:spPr/>
        <p:txBody>
          <a:bodyPr/>
          <a:lstStyle/>
          <a:p>
            <a:fld id="{60F65023-3EF7-456F-BCA7-D4AAFE3ED4E8}" type="slidenum">
              <a:rPr lang="en-US" smtClean="0"/>
              <a:t>11</a:t>
            </a:fld>
            <a:endParaRPr lang="en-US" dirty="0"/>
          </a:p>
        </p:txBody>
      </p:sp>
      <p:sp>
        <p:nvSpPr>
          <p:cNvPr id="7" name="TextBox 6"/>
          <p:cNvSpPr txBox="1"/>
          <p:nvPr/>
        </p:nvSpPr>
        <p:spPr>
          <a:xfrm>
            <a:off x="1752600" y="6400800"/>
            <a:ext cx="5638800" cy="276999"/>
          </a:xfrm>
          <a:prstGeom prst="rect">
            <a:avLst/>
          </a:prstGeom>
          <a:noFill/>
        </p:spPr>
        <p:txBody>
          <a:bodyPr wrap="square" rtlCol="0">
            <a:spAutoFit/>
          </a:bodyPr>
          <a:lstStyle/>
          <a:p>
            <a:pPr algn="ctr"/>
            <a:r>
              <a:rPr lang="en-US" sz="1200" b="1" dirty="0" smtClean="0">
                <a:solidFill>
                  <a:schemeClr val="bg1">
                    <a:lumMod val="65000"/>
                  </a:schemeClr>
                </a:solidFill>
              </a:rPr>
              <a:t>Mohamedaboalarbe@fcis.bsu.edu.eg</a:t>
            </a:r>
            <a:endParaRPr lang="ar-EG" sz="1400" b="1" dirty="0">
              <a:solidFill>
                <a:schemeClr val="bg1">
                  <a:lumMod val="65000"/>
                </a:schemeClr>
              </a:solidFill>
            </a:endParaRPr>
          </a:p>
        </p:txBody>
      </p:sp>
    </p:spTree>
    <p:extLst>
      <p:ext uri="{BB962C8B-B14F-4D97-AF65-F5344CB8AC3E}">
        <p14:creationId xmlns:p14="http://schemas.microsoft.com/office/powerpoint/2010/main" val="1305661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11314"/>
            <a:ext cx="8458200" cy="769441"/>
          </a:xfrm>
          <a:prstGeom prst="rect">
            <a:avLst/>
          </a:prstGeom>
          <a:noFill/>
        </p:spPr>
        <p:txBody>
          <a:bodyPr wrap="square" rtlCol="0">
            <a:spAutoFit/>
          </a:bodyPr>
          <a:lstStyle/>
          <a:p>
            <a:pPr algn="ctr"/>
            <a:r>
              <a:rPr lang="en-US" sz="4400" u="sng" dirty="0" smtClean="0"/>
              <a:t>Outline</a:t>
            </a:r>
            <a:endParaRPr lang="ar-EG" sz="4400" u="sng" dirty="0"/>
          </a:p>
        </p:txBody>
      </p:sp>
      <p:sp>
        <p:nvSpPr>
          <p:cNvPr id="3" name="TextBox 2"/>
          <p:cNvSpPr txBox="1"/>
          <p:nvPr/>
        </p:nvSpPr>
        <p:spPr>
          <a:xfrm>
            <a:off x="304800" y="2122944"/>
            <a:ext cx="8458200"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Overview</a:t>
            </a:r>
          </a:p>
          <a:p>
            <a:pPr marL="285750" indent="-285750">
              <a:buFont typeface="Arial" panose="020B0604020202020204" pitchFamily="34" charset="0"/>
              <a:buChar char="•"/>
            </a:pPr>
            <a:r>
              <a:rPr lang="en-US" sz="2800" dirty="0"/>
              <a:t>Problem and </a:t>
            </a:r>
            <a:r>
              <a:rPr lang="en-US" sz="2800" dirty="0" smtClean="0"/>
              <a:t>History</a:t>
            </a:r>
          </a:p>
          <a:p>
            <a:pPr marL="285750" indent="-285750">
              <a:buFont typeface="Arial" panose="020B0604020202020204" pitchFamily="34" charset="0"/>
              <a:buChar char="•"/>
            </a:pPr>
            <a:r>
              <a:rPr lang="en-US" sz="2800" dirty="0" smtClean="0"/>
              <a:t>Solution </a:t>
            </a:r>
          </a:p>
          <a:p>
            <a:pPr marL="285750" indent="-285750">
              <a:buFont typeface="Arial" panose="020B0604020202020204" pitchFamily="34" charset="0"/>
              <a:buChar char="•"/>
            </a:pPr>
            <a:r>
              <a:rPr lang="en-US" sz="2800" dirty="0" smtClean="0"/>
              <a:t>Data set Description</a:t>
            </a:r>
          </a:p>
          <a:p>
            <a:pPr marL="285750" indent="-285750">
              <a:buFont typeface="Arial" panose="020B0604020202020204" pitchFamily="34" charset="0"/>
              <a:buChar char="•"/>
            </a:pPr>
            <a:r>
              <a:rPr lang="en-US" sz="2800" dirty="0" smtClean="0"/>
              <a:t>Challenges</a:t>
            </a:r>
            <a:endParaRPr lang="en-US" sz="2800" dirty="0"/>
          </a:p>
          <a:p>
            <a:pPr marL="285750" indent="-285750">
              <a:buFont typeface="Arial" panose="020B0604020202020204" pitchFamily="34" charset="0"/>
              <a:buChar char="•"/>
            </a:pPr>
            <a:r>
              <a:rPr lang="en-US" sz="2800" dirty="0" smtClean="0"/>
              <a:t>Results</a:t>
            </a:r>
            <a:endParaRPr lang="en-US" sz="2800" dirty="0" smtClean="0"/>
          </a:p>
        </p:txBody>
      </p:sp>
      <p:sp>
        <p:nvSpPr>
          <p:cNvPr id="4" name="Date Placeholder 3"/>
          <p:cNvSpPr>
            <a:spLocks noGrp="1"/>
          </p:cNvSpPr>
          <p:nvPr>
            <p:ph type="dt" sz="half" idx="10"/>
          </p:nvPr>
        </p:nvSpPr>
        <p:spPr/>
        <p:txBody>
          <a:bodyPr/>
          <a:lstStyle/>
          <a:p>
            <a:fld id="{C672859E-D8BD-4F26-B015-A04C851DB583}" type="datetime1">
              <a:rPr lang="en-US" smtClean="0"/>
              <a:t>3/14/2019</a:t>
            </a:fld>
            <a:endParaRPr lang="en-US" dirty="0"/>
          </a:p>
        </p:txBody>
      </p:sp>
      <p:sp>
        <p:nvSpPr>
          <p:cNvPr id="6" name="Slide Number Placeholder 5"/>
          <p:cNvSpPr>
            <a:spLocks noGrp="1"/>
          </p:cNvSpPr>
          <p:nvPr>
            <p:ph type="sldNum" sz="quarter" idx="12"/>
          </p:nvPr>
        </p:nvSpPr>
        <p:spPr/>
        <p:txBody>
          <a:bodyPr/>
          <a:lstStyle/>
          <a:p>
            <a:fld id="{60F65023-3EF7-456F-BCA7-D4AAFE3ED4E8}" type="slidenum">
              <a:rPr lang="en-US" smtClean="0"/>
              <a:t>2</a:t>
            </a:fld>
            <a:endParaRPr lang="en-US" dirty="0"/>
          </a:p>
        </p:txBody>
      </p:sp>
      <p:sp>
        <p:nvSpPr>
          <p:cNvPr id="5" name="TextBox 4"/>
          <p:cNvSpPr txBox="1"/>
          <p:nvPr/>
        </p:nvSpPr>
        <p:spPr>
          <a:xfrm>
            <a:off x="1752600" y="6400800"/>
            <a:ext cx="5638800" cy="276999"/>
          </a:xfrm>
          <a:prstGeom prst="rect">
            <a:avLst/>
          </a:prstGeom>
          <a:noFill/>
        </p:spPr>
        <p:txBody>
          <a:bodyPr wrap="square" rtlCol="0">
            <a:spAutoFit/>
          </a:bodyPr>
          <a:lstStyle/>
          <a:p>
            <a:pPr algn="ctr"/>
            <a:r>
              <a:rPr lang="en-US" sz="1200" b="1" dirty="0" smtClean="0">
                <a:solidFill>
                  <a:schemeClr val="bg1">
                    <a:lumMod val="65000"/>
                  </a:schemeClr>
                </a:solidFill>
              </a:rPr>
              <a:t>Mohamedaboalarbe@fcis.bsu.edu.eg</a:t>
            </a:r>
            <a:endParaRPr lang="ar-EG" sz="1400" b="1" dirty="0">
              <a:solidFill>
                <a:schemeClr val="bg1">
                  <a:lumMod val="65000"/>
                </a:schemeClr>
              </a:solidFill>
            </a:endParaRPr>
          </a:p>
        </p:txBody>
      </p:sp>
    </p:spTree>
    <p:extLst>
      <p:ext uri="{BB962C8B-B14F-4D97-AF65-F5344CB8AC3E}">
        <p14:creationId xmlns:p14="http://schemas.microsoft.com/office/powerpoint/2010/main" val="2007099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ar-EG" dirty="0"/>
          </a:p>
        </p:txBody>
      </p:sp>
      <p:sp>
        <p:nvSpPr>
          <p:cNvPr id="4" name="TextBox 3"/>
          <p:cNvSpPr txBox="1"/>
          <p:nvPr/>
        </p:nvSpPr>
        <p:spPr>
          <a:xfrm>
            <a:off x="0" y="1600200"/>
            <a:ext cx="9144000" cy="3539430"/>
          </a:xfrm>
          <a:prstGeom prst="rect">
            <a:avLst/>
          </a:prstGeom>
          <a:noFill/>
        </p:spPr>
        <p:txBody>
          <a:bodyPr wrap="square" rtlCol="0">
            <a:spAutoFit/>
          </a:bodyPr>
          <a:lstStyle/>
          <a:p>
            <a:pPr marL="514350" indent="-514350">
              <a:buFont typeface="+mj-lt"/>
              <a:buAutoNum type="arabicPeriod"/>
            </a:pPr>
            <a:r>
              <a:rPr lang="en-GB" sz="2800" dirty="0"/>
              <a:t>Hackers and crooks around the world are always looking into new ways of committing financial fraud at each </a:t>
            </a:r>
            <a:r>
              <a:rPr lang="en-GB" sz="2800" dirty="0" smtClean="0"/>
              <a:t>minute.</a:t>
            </a:r>
            <a:endParaRPr lang="en-GB" sz="2800" dirty="0"/>
          </a:p>
          <a:p>
            <a:pPr marL="514350" indent="-514350">
              <a:buFont typeface="+mj-lt"/>
              <a:buAutoNum type="arabicPeriod"/>
            </a:pPr>
            <a:r>
              <a:rPr lang="en-GB" sz="2800" dirty="0" smtClean="0"/>
              <a:t>Fraud </a:t>
            </a:r>
            <a:r>
              <a:rPr lang="en-GB" sz="2800" dirty="0"/>
              <a:t>detection in banking is a critical activity that can span a series of fraud schemes and fraudulent activity from bank employees and customers alike</a:t>
            </a:r>
            <a:r>
              <a:rPr lang="en-GB" sz="2800" dirty="0" smtClean="0"/>
              <a:t>.</a:t>
            </a:r>
          </a:p>
          <a:p>
            <a:pPr marL="514350" indent="-514350">
              <a:buFont typeface="+mj-lt"/>
              <a:buAutoNum type="arabicPeriod"/>
            </a:pPr>
            <a:r>
              <a:rPr lang="en-GB" sz="2800" dirty="0" smtClean="0"/>
              <a:t>We </a:t>
            </a:r>
            <a:r>
              <a:rPr lang="en-GB" sz="2800" dirty="0"/>
              <a:t>will use machine learning and data analytics to encounter this </a:t>
            </a:r>
            <a:r>
              <a:rPr lang="en-GB" sz="2800" dirty="0" smtClean="0"/>
              <a:t>problem</a:t>
            </a:r>
            <a:r>
              <a:rPr lang="en-GB" sz="2800" dirty="0"/>
              <a:t>.</a:t>
            </a:r>
            <a:endParaRPr lang="en-GB" sz="2800" dirty="0" smtClean="0"/>
          </a:p>
        </p:txBody>
      </p:sp>
      <p:sp>
        <p:nvSpPr>
          <p:cNvPr id="3" name="Date Placeholder 2"/>
          <p:cNvSpPr>
            <a:spLocks noGrp="1"/>
          </p:cNvSpPr>
          <p:nvPr>
            <p:ph type="dt" sz="half" idx="10"/>
          </p:nvPr>
        </p:nvSpPr>
        <p:spPr/>
        <p:txBody>
          <a:bodyPr/>
          <a:lstStyle/>
          <a:p>
            <a:fld id="{B5836C40-1C9B-4239-8DD3-A60DF953135A}" type="datetime1">
              <a:rPr lang="en-US" smtClean="0"/>
              <a:t>3/14/2019</a:t>
            </a:fld>
            <a:endParaRPr lang="en-US" dirty="0"/>
          </a:p>
        </p:txBody>
      </p:sp>
      <p:sp>
        <p:nvSpPr>
          <p:cNvPr id="6" name="Slide Number Placeholder 5"/>
          <p:cNvSpPr>
            <a:spLocks noGrp="1"/>
          </p:cNvSpPr>
          <p:nvPr>
            <p:ph type="sldNum" sz="quarter" idx="12"/>
          </p:nvPr>
        </p:nvSpPr>
        <p:spPr/>
        <p:txBody>
          <a:bodyPr/>
          <a:lstStyle/>
          <a:p>
            <a:fld id="{60F65023-3EF7-456F-BCA7-D4AAFE3ED4E8}" type="slidenum">
              <a:rPr lang="en-US" smtClean="0"/>
              <a:t>3</a:t>
            </a:fld>
            <a:endParaRPr lang="en-US" dirty="0"/>
          </a:p>
        </p:txBody>
      </p:sp>
      <p:sp>
        <p:nvSpPr>
          <p:cNvPr id="7" name="TextBox 6"/>
          <p:cNvSpPr txBox="1"/>
          <p:nvPr/>
        </p:nvSpPr>
        <p:spPr>
          <a:xfrm>
            <a:off x="1752600" y="6400800"/>
            <a:ext cx="5638800" cy="276999"/>
          </a:xfrm>
          <a:prstGeom prst="rect">
            <a:avLst/>
          </a:prstGeom>
          <a:noFill/>
        </p:spPr>
        <p:txBody>
          <a:bodyPr wrap="square" rtlCol="0">
            <a:spAutoFit/>
          </a:bodyPr>
          <a:lstStyle/>
          <a:p>
            <a:pPr algn="ctr"/>
            <a:r>
              <a:rPr lang="en-US" sz="1200" b="1" dirty="0" smtClean="0">
                <a:solidFill>
                  <a:schemeClr val="bg1">
                    <a:lumMod val="65000"/>
                  </a:schemeClr>
                </a:solidFill>
              </a:rPr>
              <a:t>Mohamedaboalarbe@fcis.bsu.edu.eg</a:t>
            </a:r>
            <a:endParaRPr lang="ar-EG" sz="1400" b="1" dirty="0">
              <a:solidFill>
                <a:schemeClr val="bg1">
                  <a:lumMod val="65000"/>
                </a:schemeClr>
              </a:solidFill>
            </a:endParaRPr>
          </a:p>
        </p:txBody>
      </p:sp>
    </p:spTree>
    <p:extLst>
      <p:ext uri="{BB962C8B-B14F-4D97-AF65-F5344CB8AC3E}">
        <p14:creationId xmlns:p14="http://schemas.microsoft.com/office/powerpoint/2010/main" val="216142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C2DE6F-C465-4F3F-BEE0-E80C34D208D0}" type="datetime1">
              <a:rPr lang="en-US" smtClean="0"/>
              <a:t>3/14/2019</a:t>
            </a:fld>
            <a:endParaRPr lang="en-US" dirty="0"/>
          </a:p>
        </p:txBody>
      </p:sp>
      <p:sp>
        <p:nvSpPr>
          <p:cNvPr id="5" name="Slide Number Placeholder 4"/>
          <p:cNvSpPr>
            <a:spLocks noGrp="1"/>
          </p:cNvSpPr>
          <p:nvPr>
            <p:ph type="sldNum" sz="quarter" idx="12"/>
          </p:nvPr>
        </p:nvSpPr>
        <p:spPr/>
        <p:txBody>
          <a:bodyPr/>
          <a:lstStyle/>
          <a:p>
            <a:fld id="{60F65023-3EF7-456F-BCA7-D4AAFE3ED4E8}" type="slidenum">
              <a:rPr lang="en-US" smtClean="0"/>
              <a:t>4</a:t>
            </a:fld>
            <a:endParaRPr lang="en-US" dirty="0"/>
          </a:p>
        </p:txBody>
      </p:sp>
      <p:sp>
        <p:nvSpPr>
          <p:cNvPr id="6" name="Title 1"/>
          <p:cNvSpPr>
            <a:spLocks noGrp="1"/>
          </p:cNvSpPr>
          <p:nvPr>
            <p:ph type="title"/>
          </p:nvPr>
        </p:nvSpPr>
        <p:spPr/>
        <p:txBody>
          <a:bodyPr/>
          <a:lstStyle/>
          <a:p>
            <a:r>
              <a:rPr lang="en-US" dirty="0"/>
              <a:t>Problem </a:t>
            </a:r>
            <a:r>
              <a:rPr lang="en-US" dirty="0" smtClean="0"/>
              <a:t>and </a:t>
            </a:r>
            <a:r>
              <a:rPr lang="en-GB" dirty="0" smtClean="0"/>
              <a:t>History</a:t>
            </a:r>
            <a:endParaRPr lang="ar-EG" dirty="0"/>
          </a:p>
        </p:txBody>
      </p:sp>
      <p:sp>
        <p:nvSpPr>
          <p:cNvPr id="9" name="TextBox 8"/>
          <p:cNvSpPr txBox="1"/>
          <p:nvPr/>
        </p:nvSpPr>
        <p:spPr>
          <a:xfrm>
            <a:off x="1752600" y="6400800"/>
            <a:ext cx="5638800" cy="276999"/>
          </a:xfrm>
          <a:prstGeom prst="rect">
            <a:avLst/>
          </a:prstGeom>
          <a:noFill/>
        </p:spPr>
        <p:txBody>
          <a:bodyPr wrap="square" rtlCol="0">
            <a:spAutoFit/>
          </a:bodyPr>
          <a:lstStyle/>
          <a:p>
            <a:pPr algn="ctr"/>
            <a:r>
              <a:rPr lang="en-US" sz="1200" b="1" dirty="0" smtClean="0">
                <a:solidFill>
                  <a:schemeClr val="bg1">
                    <a:lumMod val="65000"/>
                  </a:schemeClr>
                </a:solidFill>
              </a:rPr>
              <a:t>Mohamedaboalarbe@fcis.bsu.edu.eg</a:t>
            </a:r>
            <a:endParaRPr lang="ar-EG" sz="1400" b="1" dirty="0">
              <a:solidFill>
                <a:schemeClr val="bg1">
                  <a:lumMod val="65000"/>
                </a:schemeClr>
              </a:solidFill>
            </a:endParaRPr>
          </a:p>
        </p:txBody>
      </p:sp>
      <p:sp>
        <p:nvSpPr>
          <p:cNvPr id="3" name="Rectangle 2"/>
          <p:cNvSpPr/>
          <p:nvPr/>
        </p:nvSpPr>
        <p:spPr>
          <a:xfrm>
            <a:off x="0" y="1478340"/>
            <a:ext cx="9144000" cy="5262979"/>
          </a:xfrm>
          <a:prstGeom prst="rect">
            <a:avLst/>
          </a:prstGeom>
        </p:spPr>
        <p:txBody>
          <a:bodyPr wrap="square">
            <a:spAutoFit/>
          </a:bodyPr>
          <a:lstStyle/>
          <a:p>
            <a:pPr marL="457200" indent="-457200">
              <a:buFont typeface="+mj-lt"/>
              <a:buAutoNum type="arabicPeriod"/>
            </a:pPr>
            <a:r>
              <a:rPr lang="en-GB" sz="2400" dirty="0"/>
              <a:t>According to Financial Fraud UK report, in 2016 financial fraud losses across payment cards, remote banking and cheques resulted in astonishing £768.8 million, an increase of 2% compared to 2015. At the same time, prevented fraud </a:t>
            </a:r>
            <a:r>
              <a:rPr lang="en-GB" sz="2400" dirty="0" err="1"/>
              <a:t>totaled</a:t>
            </a:r>
            <a:r>
              <a:rPr lang="en-GB" sz="2400" dirty="0"/>
              <a:t> £1.38 billion in </a:t>
            </a:r>
            <a:r>
              <a:rPr lang="en-GB" sz="2400" dirty="0" smtClean="0"/>
              <a:t>2016 </a:t>
            </a:r>
            <a:r>
              <a:rPr lang="en-GB" sz="2400" dirty="0" smtClean="0">
                <a:hlinkClick r:id="rId3"/>
              </a:rPr>
              <a:t>Report</a:t>
            </a:r>
            <a:r>
              <a:rPr lang="en-GB" sz="2400" dirty="0" smtClean="0"/>
              <a:t>.</a:t>
            </a:r>
          </a:p>
          <a:p>
            <a:pPr marL="457200" indent="-457200">
              <a:buFont typeface="+mj-lt"/>
              <a:buAutoNum type="arabicPeriod"/>
            </a:pPr>
            <a:r>
              <a:rPr lang="en-GB" sz="2400" dirty="0"/>
              <a:t>experts predict online credit card fraud to soar to a whopping $32 billion in 2020 (</a:t>
            </a:r>
            <a:r>
              <a:rPr lang="en-GB" sz="2400" dirty="0">
                <a:hlinkClick r:id="rId4"/>
              </a:rPr>
              <a:t>Ref</a:t>
            </a:r>
            <a:r>
              <a:rPr lang="en-GB" sz="2400" dirty="0" smtClean="0"/>
              <a:t>). This </a:t>
            </a:r>
            <a:r>
              <a:rPr lang="en-GB" sz="2400" dirty="0"/>
              <a:t>amount is superior to the profits posted recently by some worldwide household, blue chip companies in 2017, such as Coca-Cola ($2 billions), Warren Buffet’s Berkshire Hathaway ($24 billions) and JP Morgan Chase ($23.5 billions</a:t>
            </a:r>
            <a:r>
              <a:rPr lang="en-GB" sz="2400" dirty="0" smtClean="0"/>
              <a:t>).</a:t>
            </a:r>
          </a:p>
          <a:p>
            <a:pPr marL="457200" indent="-457200">
              <a:buFont typeface="+mj-lt"/>
              <a:buAutoNum type="arabicPeriod"/>
            </a:pPr>
            <a:r>
              <a:rPr lang="en-GB" sz="2400" dirty="0"/>
              <a:t>Over the past decade, the financial services industry has invested heavily in using </a:t>
            </a:r>
            <a:r>
              <a:rPr lang="en-GB" sz="2400" dirty="0" smtClean="0"/>
              <a:t>big data </a:t>
            </a:r>
            <a:r>
              <a:rPr lang="en-GB" sz="2400" dirty="0"/>
              <a:t>and data analytics in their fight against fraudsters. </a:t>
            </a:r>
          </a:p>
          <a:p>
            <a:pPr marL="457200" indent="-457200">
              <a:buFont typeface="+mj-lt"/>
              <a:buAutoNum type="arabicPeriod"/>
            </a:pPr>
            <a:endParaRPr lang="en-GB" sz="2400" dirty="0" smtClean="0"/>
          </a:p>
          <a:p>
            <a:endParaRPr lang="ar-EG" sz="2400" dirty="0"/>
          </a:p>
        </p:txBody>
      </p:sp>
    </p:spTree>
    <p:extLst>
      <p:ext uri="{BB962C8B-B14F-4D97-AF65-F5344CB8AC3E}">
        <p14:creationId xmlns:p14="http://schemas.microsoft.com/office/powerpoint/2010/main" val="647847374"/>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ar-EG" dirty="0"/>
          </a:p>
        </p:txBody>
      </p:sp>
      <p:sp>
        <p:nvSpPr>
          <p:cNvPr id="3" name="Date Placeholder 2"/>
          <p:cNvSpPr>
            <a:spLocks noGrp="1"/>
          </p:cNvSpPr>
          <p:nvPr>
            <p:ph type="dt" sz="half" idx="10"/>
          </p:nvPr>
        </p:nvSpPr>
        <p:spPr/>
        <p:txBody>
          <a:bodyPr/>
          <a:lstStyle/>
          <a:p>
            <a:fld id="{E27EF7A4-83DC-4382-890B-81924274104C}" type="datetime1">
              <a:rPr lang="en-US" smtClean="0"/>
              <a:t>3/14/2019</a:t>
            </a:fld>
            <a:endParaRPr lang="en-US" dirty="0"/>
          </a:p>
        </p:txBody>
      </p:sp>
      <p:sp>
        <p:nvSpPr>
          <p:cNvPr id="6" name="Slide Number Placeholder 5"/>
          <p:cNvSpPr>
            <a:spLocks noGrp="1"/>
          </p:cNvSpPr>
          <p:nvPr>
            <p:ph type="sldNum" sz="quarter" idx="12"/>
          </p:nvPr>
        </p:nvSpPr>
        <p:spPr/>
        <p:txBody>
          <a:bodyPr/>
          <a:lstStyle/>
          <a:p>
            <a:fld id="{60F65023-3EF7-456F-BCA7-D4AAFE3ED4E8}" type="slidenum">
              <a:rPr lang="en-US" smtClean="0"/>
              <a:t>5</a:t>
            </a:fld>
            <a:endParaRPr lang="en-US" dirty="0"/>
          </a:p>
        </p:txBody>
      </p:sp>
      <p:sp>
        <p:nvSpPr>
          <p:cNvPr id="7" name="TextBox 6"/>
          <p:cNvSpPr txBox="1"/>
          <p:nvPr/>
        </p:nvSpPr>
        <p:spPr>
          <a:xfrm>
            <a:off x="1752600" y="6400800"/>
            <a:ext cx="5638800" cy="276999"/>
          </a:xfrm>
          <a:prstGeom prst="rect">
            <a:avLst/>
          </a:prstGeom>
          <a:noFill/>
        </p:spPr>
        <p:txBody>
          <a:bodyPr wrap="square" rtlCol="0">
            <a:spAutoFit/>
          </a:bodyPr>
          <a:lstStyle/>
          <a:p>
            <a:pPr algn="ctr"/>
            <a:r>
              <a:rPr lang="en-US" sz="1200" b="1" dirty="0" smtClean="0">
                <a:solidFill>
                  <a:schemeClr val="bg1">
                    <a:lumMod val="65000"/>
                  </a:schemeClr>
                </a:solidFill>
              </a:rPr>
              <a:t>Mohamedaboalarbe@fcis.bsu.edu.eg</a:t>
            </a:r>
            <a:endParaRPr lang="ar-EG" sz="1400" b="1" dirty="0">
              <a:solidFill>
                <a:schemeClr val="bg1">
                  <a:lumMod val="65000"/>
                </a:schemeClr>
              </a:solidFill>
            </a:endParaRPr>
          </a:p>
        </p:txBody>
      </p:sp>
      <p:sp>
        <p:nvSpPr>
          <p:cNvPr id="5" name="Rectangle 4"/>
          <p:cNvSpPr/>
          <p:nvPr/>
        </p:nvSpPr>
        <p:spPr>
          <a:xfrm>
            <a:off x="0" y="2187476"/>
            <a:ext cx="9144000" cy="2308324"/>
          </a:xfrm>
          <a:prstGeom prst="rect">
            <a:avLst/>
          </a:prstGeom>
        </p:spPr>
        <p:txBody>
          <a:bodyPr wrap="square">
            <a:spAutoFit/>
          </a:bodyPr>
          <a:lstStyle/>
          <a:p>
            <a:r>
              <a:rPr lang="en-GB" sz="2400" dirty="0"/>
              <a:t>The main objective is creating a model that has enough intelligence in order to properly classify transactions as either legit or fraudulent, based on transaction details. It helps merchants and banks reduce the number of payment fraud cases and helps merchants grow their revenues</a:t>
            </a:r>
            <a:r>
              <a:rPr lang="en-GB" sz="2400" dirty="0" smtClean="0"/>
              <a:t>.</a:t>
            </a:r>
            <a:endParaRPr lang="en-US" sz="2400" dirty="0" smtClean="0"/>
          </a:p>
          <a:p>
            <a:endParaRPr lang="en-GB" sz="2400" dirty="0" smtClean="0"/>
          </a:p>
        </p:txBody>
      </p:sp>
    </p:spTree>
    <p:extLst>
      <p:ext uri="{BB962C8B-B14F-4D97-AF65-F5344CB8AC3E}">
        <p14:creationId xmlns:p14="http://schemas.microsoft.com/office/powerpoint/2010/main" val="3272920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Description</a:t>
            </a:r>
            <a:endParaRPr lang="ar-EG" dirty="0"/>
          </a:p>
        </p:txBody>
      </p:sp>
      <p:sp>
        <p:nvSpPr>
          <p:cNvPr id="4" name="Date Placeholder 3"/>
          <p:cNvSpPr>
            <a:spLocks noGrp="1"/>
          </p:cNvSpPr>
          <p:nvPr>
            <p:ph type="dt" sz="half" idx="10"/>
          </p:nvPr>
        </p:nvSpPr>
        <p:spPr/>
        <p:txBody>
          <a:bodyPr/>
          <a:lstStyle/>
          <a:p>
            <a:fld id="{23C2DE6F-C465-4F3F-BEE0-E80C34D208D0}" type="datetime1">
              <a:rPr lang="en-US" smtClean="0"/>
              <a:t>3/14/2019</a:t>
            </a:fld>
            <a:endParaRPr lang="en-US" dirty="0"/>
          </a:p>
        </p:txBody>
      </p:sp>
      <p:sp>
        <p:nvSpPr>
          <p:cNvPr id="5" name="Slide Number Placeholder 4"/>
          <p:cNvSpPr>
            <a:spLocks noGrp="1"/>
          </p:cNvSpPr>
          <p:nvPr>
            <p:ph type="sldNum" sz="quarter" idx="12"/>
          </p:nvPr>
        </p:nvSpPr>
        <p:spPr/>
        <p:txBody>
          <a:bodyPr/>
          <a:lstStyle/>
          <a:p>
            <a:fld id="{60F65023-3EF7-456F-BCA7-D4AAFE3ED4E8}" type="slidenum">
              <a:rPr lang="en-US" smtClean="0"/>
              <a:t>6</a:t>
            </a:fld>
            <a:endParaRPr lang="en-US" dirty="0"/>
          </a:p>
        </p:txBody>
      </p:sp>
      <p:sp>
        <p:nvSpPr>
          <p:cNvPr id="8" name="TextBox 7"/>
          <p:cNvSpPr txBox="1"/>
          <p:nvPr/>
        </p:nvSpPr>
        <p:spPr>
          <a:xfrm>
            <a:off x="1752600" y="6400800"/>
            <a:ext cx="5638800" cy="276999"/>
          </a:xfrm>
          <a:prstGeom prst="rect">
            <a:avLst/>
          </a:prstGeom>
          <a:noFill/>
        </p:spPr>
        <p:txBody>
          <a:bodyPr wrap="square" rtlCol="0">
            <a:spAutoFit/>
          </a:bodyPr>
          <a:lstStyle/>
          <a:p>
            <a:pPr algn="ctr"/>
            <a:r>
              <a:rPr lang="en-US" sz="1200" b="1" dirty="0" smtClean="0">
                <a:solidFill>
                  <a:schemeClr val="bg1">
                    <a:lumMod val="65000"/>
                  </a:schemeClr>
                </a:solidFill>
              </a:rPr>
              <a:t>Mohamedaboalarbe@fcis.bsu.edu.eg</a:t>
            </a:r>
            <a:endParaRPr lang="ar-EG" sz="1400" b="1" dirty="0">
              <a:solidFill>
                <a:schemeClr val="bg1">
                  <a:lumMod val="65000"/>
                </a:schemeClr>
              </a:solidFill>
            </a:endParaRPr>
          </a:p>
        </p:txBody>
      </p:sp>
      <p:sp>
        <p:nvSpPr>
          <p:cNvPr id="6" name="TextBox 5"/>
          <p:cNvSpPr txBox="1"/>
          <p:nvPr/>
        </p:nvSpPr>
        <p:spPr>
          <a:xfrm>
            <a:off x="304800" y="4038600"/>
            <a:ext cx="8685634" cy="369332"/>
          </a:xfrm>
          <a:prstGeom prst="rect">
            <a:avLst/>
          </a:prstGeom>
          <a:noFill/>
        </p:spPr>
        <p:txBody>
          <a:bodyPr wrap="square" rtlCol="0">
            <a:spAutoFit/>
          </a:bodyPr>
          <a:lstStyle/>
          <a:p>
            <a:pPr algn="ctr"/>
            <a:r>
              <a:rPr lang="en-US" dirty="0" smtClean="0"/>
              <a:t>We will run our algorithm  on 50000 random sample of the dataset </a:t>
            </a:r>
            <a:endParaRPr lang="ar-EG"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66" y="2018930"/>
            <a:ext cx="8685634" cy="1943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4692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Challenges</a:t>
            </a:r>
            <a:endParaRPr lang="ar-EG" dirty="0"/>
          </a:p>
        </p:txBody>
      </p:sp>
      <p:sp>
        <p:nvSpPr>
          <p:cNvPr id="2" name="Date Placeholder 1"/>
          <p:cNvSpPr>
            <a:spLocks noGrp="1"/>
          </p:cNvSpPr>
          <p:nvPr>
            <p:ph type="dt" sz="half" idx="10"/>
          </p:nvPr>
        </p:nvSpPr>
        <p:spPr/>
        <p:txBody>
          <a:bodyPr/>
          <a:lstStyle/>
          <a:p>
            <a:fld id="{4365E4F2-1132-4773-865D-93D74599A593}" type="datetime1">
              <a:rPr lang="en-US" smtClean="0"/>
              <a:t>3/14/2019</a:t>
            </a:fld>
            <a:endParaRPr lang="en-US" dirty="0"/>
          </a:p>
        </p:txBody>
      </p:sp>
      <p:sp>
        <p:nvSpPr>
          <p:cNvPr id="6" name="Slide Number Placeholder 5"/>
          <p:cNvSpPr>
            <a:spLocks noGrp="1"/>
          </p:cNvSpPr>
          <p:nvPr>
            <p:ph type="sldNum" sz="quarter" idx="12"/>
          </p:nvPr>
        </p:nvSpPr>
        <p:spPr/>
        <p:txBody>
          <a:bodyPr/>
          <a:lstStyle/>
          <a:p>
            <a:fld id="{60F65023-3EF7-456F-BCA7-D4AAFE3ED4E8}" type="slidenum">
              <a:rPr lang="en-US" smtClean="0"/>
              <a:t>7</a:t>
            </a:fld>
            <a:endParaRPr lang="en-US" dirty="0"/>
          </a:p>
        </p:txBody>
      </p:sp>
      <p:sp>
        <p:nvSpPr>
          <p:cNvPr id="7" name="TextBox 6"/>
          <p:cNvSpPr txBox="1"/>
          <p:nvPr/>
        </p:nvSpPr>
        <p:spPr>
          <a:xfrm>
            <a:off x="1752600" y="6400800"/>
            <a:ext cx="5638800" cy="276999"/>
          </a:xfrm>
          <a:prstGeom prst="rect">
            <a:avLst/>
          </a:prstGeom>
          <a:noFill/>
        </p:spPr>
        <p:txBody>
          <a:bodyPr wrap="square" rtlCol="0">
            <a:spAutoFit/>
          </a:bodyPr>
          <a:lstStyle/>
          <a:p>
            <a:pPr algn="ctr"/>
            <a:r>
              <a:rPr lang="en-US" sz="1200" b="1" dirty="0" smtClean="0">
                <a:solidFill>
                  <a:schemeClr val="bg1">
                    <a:lumMod val="65000"/>
                  </a:schemeClr>
                </a:solidFill>
              </a:rPr>
              <a:t>Mohamedaboalarbe@fcis.bsu.edu.eg</a:t>
            </a:r>
            <a:endParaRPr lang="ar-EG" sz="1400" b="1" dirty="0">
              <a:solidFill>
                <a:schemeClr val="bg1">
                  <a:lumMod val="6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4" y="1225152"/>
            <a:ext cx="5200652" cy="3575448"/>
          </a:xfrm>
          <a:prstGeom prst="rect">
            <a:avLst/>
          </a:prstGeom>
        </p:spPr>
      </p:pic>
      <p:sp>
        <p:nvSpPr>
          <p:cNvPr id="5" name="TextBox 4"/>
          <p:cNvSpPr txBox="1"/>
          <p:nvPr/>
        </p:nvSpPr>
        <p:spPr>
          <a:xfrm>
            <a:off x="914400" y="4614446"/>
            <a:ext cx="7010400" cy="338554"/>
          </a:xfrm>
          <a:prstGeom prst="rect">
            <a:avLst/>
          </a:prstGeom>
          <a:noFill/>
        </p:spPr>
        <p:txBody>
          <a:bodyPr wrap="square" rtlCol="0">
            <a:spAutoFit/>
          </a:bodyPr>
          <a:lstStyle/>
          <a:p>
            <a:pPr algn="ctr"/>
            <a:r>
              <a:rPr lang="en-US" sz="1600" dirty="0" smtClean="0"/>
              <a:t>Imbalanced Data</a:t>
            </a:r>
            <a:endParaRPr lang="ar-EG" sz="1600" dirty="0"/>
          </a:p>
        </p:txBody>
      </p:sp>
      <p:sp>
        <p:nvSpPr>
          <p:cNvPr id="8" name="TextBox 7"/>
          <p:cNvSpPr txBox="1"/>
          <p:nvPr/>
        </p:nvSpPr>
        <p:spPr>
          <a:xfrm>
            <a:off x="304800" y="4944070"/>
            <a:ext cx="8686800" cy="923330"/>
          </a:xfrm>
          <a:prstGeom prst="rect">
            <a:avLst/>
          </a:prstGeom>
          <a:noFill/>
        </p:spPr>
        <p:txBody>
          <a:bodyPr wrap="square" rtlCol="0">
            <a:spAutoFit/>
          </a:bodyPr>
          <a:lstStyle/>
          <a:p>
            <a:r>
              <a:rPr lang="en-US" dirty="0" smtClean="0"/>
              <a:t>From 50000 samples, we have:</a:t>
            </a:r>
          </a:p>
          <a:p>
            <a:r>
              <a:rPr lang="en-US" dirty="0" smtClean="0"/>
              <a:t>- 49900 is not fraud.</a:t>
            </a:r>
          </a:p>
          <a:p>
            <a:r>
              <a:rPr lang="en-US" dirty="0" smtClean="0"/>
              <a:t>- only 100 is fraud.</a:t>
            </a:r>
            <a:endParaRPr lang="ar-EG" dirty="0"/>
          </a:p>
        </p:txBody>
      </p:sp>
    </p:spTree>
    <p:extLst>
      <p:ext uri="{BB962C8B-B14F-4D97-AF65-F5344CB8AC3E}">
        <p14:creationId xmlns:p14="http://schemas.microsoft.com/office/powerpoint/2010/main" val="3921929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C2DE6F-C465-4F3F-BEE0-E80C34D208D0}" type="datetime1">
              <a:rPr lang="en-US" smtClean="0"/>
              <a:t>3/14/2019</a:t>
            </a:fld>
            <a:endParaRPr lang="en-US" dirty="0"/>
          </a:p>
        </p:txBody>
      </p:sp>
      <p:sp>
        <p:nvSpPr>
          <p:cNvPr id="5" name="Slide Number Placeholder 4"/>
          <p:cNvSpPr>
            <a:spLocks noGrp="1"/>
          </p:cNvSpPr>
          <p:nvPr>
            <p:ph type="sldNum" sz="quarter" idx="12"/>
          </p:nvPr>
        </p:nvSpPr>
        <p:spPr/>
        <p:txBody>
          <a:bodyPr/>
          <a:lstStyle/>
          <a:p>
            <a:fld id="{60F65023-3EF7-456F-BCA7-D4AAFE3ED4E8}" type="slidenum">
              <a:rPr lang="en-US" smtClean="0"/>
              <a:t>8</a:t>
            </a:fld>
            <a:endParaRPr lang="en-US" dirty="0"/>
          </a:p>
        </p:txBody>
      </p:sp>
      <p:sp>
        <p:nvSpPr>
          <p:cNvPr id="6" name="Rectangle 5"/>
          <p:cNvSpPr/>
          <p:nvPr/>
        </p:nvSpPr>
        <p:spPr>
          <a:xfrm>
            <a:off x="0" y="1828800"/>
            <a:ext cx="9144000" cy="3046988"/>
          </a:xfrm>
          <a:prstGeom prst="rect">
            <a:avLst/>
          </a:prstGeom>
        </p:spPr>
        <p:txBody>
          <a:bodyPr wrap="square">
            <a:spAutoFit/>
          </a:bodyPr>
          <a:lstStyle/>
          <a:p>
            <a:r>
              <a:rPr lang="en-GB" sz="2400" dirty="0" smtClean="0"/>
              <a:t>There </a:t>
            </a:r>
            <a:r>
              <a:rPr lang="en-GB" sz="2400" dirty="0"/>
              <a:t>are many ways of dealing with imbalanced data. </a:t>
            </a:r>
            <a:r>
              <a:rPr lang="en-GB" sz="2400" dirty="0" smtClean="0"/>
              <a:t>Such as following </a:t>
            </a:r>
            <a:r>
              <a:rPr lang="en-GB" sz="2400" dirty="0"/>
              <a:t>approaches</a:t>
            </a:r>
            <a:r>
              <a:rPr lang="en-GB" sz="2400" dirty="0" smtClean="0"/>
              <a:t>:</a:t>
            </a:r>
          </a:p>
          <a:p>
            <a:pPr marL="914400" lvl="1" indent="-457200">
              <a:buFont typeface="+mj-lt"/>
              <a:buAutoNum type="arabicPeriod"/>
            </a:pPr>
            <a:r>
              <a:rPr lang="en-GB" sz="2400" dirty="0"/>
              <a:t>Oversampling — </a:t>
            </a:r>
            <a:r>
              <a:rPr lang="en-GB" sz="2400" b="1" dirty="0" smtClean="0"/>
              <a:t>SMOTE</a:t>
            </a:r>
          </a:p>
          <a:p>
            <a:pPr lvl="2"/>
            <a:r>
              <a:rPr lang="en-GB" sz="1600" dirty="0"/>
              <a:t>One popular way to deal with imbalanced data is by oversampling. To oversample means to artificially create observations in our data set belonging to the class that is under represented in our data.</a:t>
            </a:r>
            <a:endParaRPr lang="en-GB" sz="1600" dirty="0"/>
          </a:p>
          <a:p>
            <a:pPr marL="914400" lvl="1" indent="-457200">
              <a:buFont typeface="+mj-lt"/>
              <a:buAutoNum type="arabicPeriod"/>
            </a:pPr>
            <a:r>
              <a:rPr lang="en-GB" sz="2400" dirty="0" smtClean="0"/>
              <a:t>Under sampling</a:t>
            </a:r>
            <a:r>
              <a:rPr lang="en-GB" sz="2400" dirty="0"/>
              <a:t> — </a:t>
            </a:r>
            <a:r>
              <a:rPr lang="en-GB" sz="2400" b="1" dirty="0" err="1" smtClean="0"/>
              <a:t>RandomUnderSampler</a:t>
            </a:r>
            <a:endParaRPr lang="en-GB" sz="2400" b="1" dirty="0" smtClean="0"/>
          </a:p>
          <a:p>
            <a:pPr lvl="2"/>
            <a:r>
              <a:rPr lang="en-GB" sz="1600" dirty="0" err="1"/>
              <a:t>Undersampling</a:t>
            </a:r>
            <a:r>
              <a:rPr lang="en-GB" sz="1600" dirty="0"/>
              <a:t> works by sampling the dominant class to reduce the number of samples. One simple way of </a:t>
            </a:r>
            <a:r>
              <a:rPr lang="en-GB" sz="1600" dirty="0" err="1"/>
              <a:t>undersampling</a:t>
            </a:r>
            <a:r>
              <a:rPr lang="en-GB" sz="1600" dirty="0"/>
              <a:t> is randomly selecting a handful of samples from the class that is overrepresented</a:t>
            </a:r>
            <a:r>
              <a:rPr lang="en-GB" sz="1600" dirty="0" smtClean="0"/>
              <a:t>.</a:t>
            </a:r>
            <a:endParaRPr lang="en-GB" sz="1600" dirty="0"/>
          </a:p>
        </p:txBody>
      </p:sp>
      <p:sp>
        <p:nvSpPr>
          <p:cNvPr id="8" name="Title 1"/>
          <p:cNvSpPr>
            <a:spLocks noGrp="1"/>
          </p:cNvSpPr>
          <p:nvPr>
            <p:ph type="title"/>
          </p:nvPr>
        </p:nvSpPr>
        <p:spPr>
          <a:xfrm>
            <a:off x="457200" y="274638"/>
            <a:ext cx="8229600" cy="1143000"/>
          </a:xfrm>
        </p:spPr>
        <p:txBody>
          <a:bodyPr/>
          <a:lstStyle/>
          <a:p>
            <a:r>
              <a:rPr lang="en-US" dirty="0" smtClean="0"/>
              <a:t>Challenges –Cont.</a:t>
            </a:r>
            <a:endParaRPr lang="ar-EG" dirty="0"/>
          </a:p>
        </p:txBody>
      </p:sp>
      <p:sp>
        <p:nvSpPr>
          <p:cNvPr id="9" name="TextBox 8"/>
          <p:cNvSpPr txBox="1"/>
          <p:nvPr/>
        </p:nvSpPr>
        <p:spPr>
          <a:xfrm>
            <a:off x="1752600" y="6400800"/>
            <a:ext cx="5638800" cy="276999"/>
          </a:xfrm>
          <a:prstGeom prst="rect">
            <a:avLst/>
          </a:prstGeom>
          <a:noFill/>
        </p:spPr>
        <p:txBody>
          <a:bodyPr wrap="square" rtlCol="0">
            <a:spAutoFit/>
          </a:bodyPr>
          <a:lstStyle/>
          <a:p>
            <a:pPr algn="ctr"/>
            <a:r>
              <a:rPr lang="en-US" sz="1200" b="1" dirty="0" smtClean="0">
                <a:solidFill>
                  <a:schemeClr val="bg1">
                    <a:lumMod val="65000"/>
                  </a:schemeClr>
                </a:solidFill>
              </a:rPr>
              <a:t>Mohamedaboalarbe@fcis.bsu.edu.eg</a:t>
            </a:r>
            <a:endParaRPr lang="ar-EG" sz="1400" b="1" dirty="0">
              <a:solidFill>
                <a:schemeClr val="bg1">
                  <a:lumMod val="65000"/>
                </a:schemeClr>
              </a:solidFill>
            </a:endParaRPr>
          </a:p>
        </p:txBody>
      </p:sp>
    </p:spTree>
    <p:extLst>
      <p:ext uri="{BB962C8B-B14F-4D97-AF65-F5344CB8AC3E}">
        <p14:creationId xmlns:p14="http://schemas.microsoft.com/office/powerpoint/2010/main" val="873524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3E858-2A64-468A-A61D-C0A15CAD3216}" type="datetime1">
              <a:rPr lang="en-US" smtClean="0"/>
              <a:t>3/14/2019</a:t>
            </a:fld>
            <a:endParaRPr lang="en-US" dirty="0"/>
          </a:p>
        </p:txBody>
      </p:sp>
      <p:sp>
        <p:nvSpPr>
          <p:cNvPr id="7" name="Slide Number Placeholder 6"/>
          <p:cNvSpPr>
            <a:spLocks noGrp="1"/>
          </p:cNvSpPr>
          <p:nvPr>
            <p:ph type="sldNum" sz="quarter" idx="12"/>
          </p:nvPr>
        </p:nvSpPr>
        <p:spPr/>
        <p:txBody>
          <a:bodyPr/>
          <a:lstStyle/>
          <a:p>
            <a:fld id="{60F65023-3EF7-456F-BCA7-D4AAFE3ED4E8}" type="slidenum">
              <a:rPr lang="en-US" smtClean="0"/>
              <a:t>9</a:t>
            </a:fld>
            <a:endParaRPr lang="en-US" dirty="0"/>
          </a:p>
        </p:txBody>
      </p:sp>
      <p:sp>
        <p:nvSpPr>
          <p:cNvPr id="13" name="TextBox 12"/>
          <p:cNvSpPr txBox="1"/>
          <p:nvPr/>
        </p:nvSpPr>
        <p:spPr>
          <a:xfrm>
            <a:off x="1752600" y="6400800"/>
            <a:ext cx="5638800" cy="276999"/>
          </a:xfrm>
          <a:prstGeom prst="rect">
            <a:avLst/>
          </a:prstGeom>
          <a:noFill/>
        </p:spPr>
        <p:txBody>
          <a:bodyPr wrap="square" rtlCol="0">
            <a:spAutoFit/>
          </a:bodyPr>
          <a:lstStyle/>
          <a:p>
            <a:pPr algn="ctr"/>
            <a:r>
              <a:rPr lang="en-US" sz="1200" b="1" dirty="0" smtClean="0">
                <a:solidFill>
                  <a:schemeClr val="bg1">
                    <a:lumMod val="65000"/>
                  </a:schemeClr>
                </a:solidFill>
              </a:rPr>
              <a:t>Mohamedaboalarbe@fcis.bsu.edu.eg</a:t>
            </a:r>
            <a:endParaRPr lang="ar-EG" sz="1400" b="1" dirty="0">
              <a:solidFill>
                <a:schemeClr val="bg1">
                  <a:lumMod val="65000"/>
                </a:schemeClr>
              </a:solidFill>
            </a:endParaRPr>
          </a:p>
        </p:txBody>
      </p:sp>
      <p:sp>
        <p:nvSpPr>
          <p:cNvPr id="9" name="TextBox 8"/>
          <p:cNvSpPr txBox="1"/>
          <p:nvPr/>
        </p:nvSpPr>
        <p:spPr>
          <a:xfrm>
            <a:off x="77366" y="1307068"/>
            <a:ext cx="8685634"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smtClean="0">
                <a:effectLst>
                  <a:outerShdw blurRad="38100" dist="38100" dir="2700000" algn="tl">
                    <a:srgbClr val="000000">
                      <a:alpha val="43137"/>
                    </a:srgbClr>
                  </a:outerShdw>
                </a:effectLst>
              </a:rPr>
              <a:t>We </a:t>
            </a:r>
            <a:r>
              <a:rPr lang="en-US" sz="2400" b="1" dirty="0" smtClean="0"/>
              <a:t>will</a:t>
            </a:r>
            <a:r>
              <a:rPr lang="en-US" sz="2400" b="1" dirty="0" smtClean="0">
                <a:effectLst>
                  <a:outerShdw blurRad="38100" dist="38100" dir="2700000" algn="tl">
                    <a:srgbClr val="000000">
                      <a:alpha val="43137"/>
                    </a:srgbClr>
                  </a:outerShdw>
                </a:effectLst>
              </a:rPr>
              <a:t> use the first approach “Oversampling” in this model.</a:t>
            </a:r>
          </a:p>
          <a:p>
            <a:endParaRPr lang="en-US" sz="2400" dirty="0" smtClean="0"/>
          </a:p>
          <a:p>
            <a:pPr marL="342900" indent="-342900">
              <a:buFont typeface="Wingdings" panose="05000000000000000000" pitchFamily="2" charset="2"/>
              <a:buChar char="Ø"/>
            </a:pPr>
            <a:r>
              <a:rPr lang="en-GB" sz="2400" dirty="0"/>
              <a:t>One common technique is </a:t>
            </a:r>
            <a:r>
              <a:rPr lang="en-GB" sz="2400" b="1" dirty="0" smtClean="0"/>
              <a:t>SMOTE</a:t>
            </a:r>
            <a:r>
              <a:rPr lang="en-GB" sz="2400" dirty="0" smtClean="0"/>
              <a:t> (Synthetic </a:t>
            </a:r>
            <a:r>
              <a:rPr lang="en-GB" sz="2400" dirty="0"/>
              <a:t>Minority </a:t>
            </a:r>
            <a:r>
              <a:rPr lang="en-GB" sz="2400" dirty="0" smtClean="0"/>
              <a:t>Oversampling Technique). </a:t>
            </a:r>
          </a:p>
          <a:p>
            <a:pPr marL="342900" indent="-342900">
              <a:buFont typeface="Wingdings" panose="05000000000000000000" pitchFamily="2" charset="2"/>
              <a:buChar char="Ø"/>
            </a:pPr>
            <a:r>
              <a:rPr lang="en-GB" sz="2400" dirty="0" smtClean="0"/>
              <a:t>At </a:t>
            </a:r>
            <a:r>
              <a:rPr lang="en-GB" sz="2400" dirty="0"/>
              <a:t>a high level, SMOTE creates synthetic observations of the minority class (in this case, fraudulent transactions</a:t>
            </a:r>
            <a:r>
              <a:rPr lang="en-GB" sz="2400" dirty="0" smtClean="0"/>
              <a:t>).</a:t>
            </a:r>
          </a:p>
          <a:p>
            <a:pPr marL="342900" indent="-342900">
              <a:buFont typeface="Wingdings" panose="05000000000000000000" pitchFamily="2" charset="2"/>
              <a:buChar char="Ø"/>
            </a:pPr>
            <a:r>
              <a:rPr lang="en-GB" sz="2400" dirty="0" smtClean="0"/>
              <a:t> </a:t>
            </a:r>
            <a:r>
              <a:rPr lang="en-GB" sz="2400" dirty="0"/>
              <a:t>At a lower level, SMOTE performs the following steps</a:t>
            </a:r>
            <a:r>
              <a:rPr lang="en-GB" sz="2400" dirty="0" smtClean="0"/>
              <a:t>:</a:t>
            </a:r>
            <a:endParaRPr lang="en-GB" sz="2400" dirty="0"/>
          </a:p>
          <a:p>
            <a:pPr marL="914400" lvl="1" indent="-457200">
              <a:buFont typeface="+mj-lt"/>
              <a:buAutoNum type="arabicPeriod"/>
            </a:pPr>
            <a:r>
              <a:rPr lang="en-GB" sz="2400" dirty="0"/>
              <a:t>Finding the k-nearest-</a:t>
            </a:r>
            <a:r>
              <a:rPr lang="en-GB" sz="2400" dirty="0" err="1"/>
              <a:t>neighbors</a:t>
            </a:r>
            <a:r>
              <a:rPr lang="en-GB" sz="2400" dirty="0"/>
              <a:t> for minority class observations (finding similar </a:t>
            </a:r>
            <a:r>
              <a:rPr lang="en-GB" sz="2400" dirty="0" smtClean="0"/>
              <a:t>observations).</a:t>
            </a:r>
          </a:p>
          <a:p>
            <a:pPr marL="914400" lvl="1" indent="-457200">
              <a:buFont typeface="+mj-lt"/>
              <a:buAutoNum type="arabicPeriod"/>
            </a:pPr>
            <a:r>
              <a:rPr lang="en-GB" sz="2400" dirty="0" smtClean="0"/>
              <a:t>Randomly </a:t>
            </a:r>
            <a:r>
              <a:rPr lang="en-GB" sz="2400" dirty="0"/>
              <a:t>choosing one of the k-nearest-</a:t>
            </a:r>
            <a:r>
              <a:rPr lang="en-GB" sz="2400" dirty="0" err="1"/>
              <a:t>neighbors</a:t>
            </a:r>
            <a:r>
              <a:rPr lang="en-GB" sz="2400" dirty="0"/>
              <a:t> and using it to create a similar, but randomly tweaked, new observations.</a:t>
            </a:r>
            <a:endParaRPr lang="ar-EG" sz="2400" dirty="0"/>
          </a:p>
        </p:txBody>
      </p:sp>
      <p:sp>
        <p:nvSpPr>
          <p:cNvPr id="11" name="Title 1"/>
          <p:cNvSpPr>
            <a:spLocks noGrp="1"/>
          </p:cNvSpPr>
          <p:nvPr>
            <p:ph type="title"/>
          </p:nvPr>
        </p:nvSpPr>
        <p:spPr>
          <a:xfrm>
            <a:off x="457200" y="274638"/>
            <a:ext cx="8229600" cy="1143000"/>
          </a:xfrm>
        </p:spPr>
        <p:txBody>
          <a:bodyPr/>
          <a:lstStyle/>
          <a:p>
            <a:r>
              <a:rPr lang="en-US" dirty="0" smtClean="0"/>
              <a:t>Challenges –Cont.</a:t>
            </a:r>
            <a:endParaRPr lang="ar-EG" dirty="0"/>
          </a:p>
        </p:txBody>
      </p:sp>
    </p:spTree>
    <p:extLst>
      <p:ext uri="{BB962C8B-B14F-4D97-AF65-F5344CB8AC3E}">
        <p14:creationId xmlns:p14="http://schemas.microsoft.com/office/powerpoint/2010/main" val="3811926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6271</TotalTime>
  <Words>454</Words>
  <Application>Microsoft Office PowerPoint</Application>
  <PresentationFormat>On-screen Show (4:3)</PresentationFormat>
  <Paragraphs>84</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Overview</vt:lpstr>
      <vt:lpstr>Problem and History</vt:lpstr>
      <vt:lpstr>Solution</vt:lpstr>
      <vt:lpstr>Data set Description</vt:lpstr>
      <vt:lpstr>Challenges</vt:lpstr>
      <vt:lpstr>Challenges –Cont.</vt:lpstr>
      <vt:lpstr>Challenges –Cont.</vt:lpstr>
      <vt:lpstr>Results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hamada fathy</dc:creator>
  <cp:lastModifiedBy>ismail - [2010]</cp:lastModifiedBy>
  <cp:revision>169</cp:revision>
  <dcterms:created xsi:type="dcterms:W3CDTF">2018-03-09T11:48:46Z</dcterms:created>
  <dcterms:modified xsi:type="dcterms:W3CDTF">2019-03-14T15:52:35Z</dcterms:modified>
</cp:coreProperties>
</file>