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Arim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Karl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Arimo-bold.fntdata"/><Relationship Id="rId21" Type="http://schemas.openxmlformats.org/officeDocument/2006/relationships/font" Target="fonts/Arimo-regular.fntdata"/><Relationship Id="rId24" Type="http://schemas.openxmlformats.org/officeDocument/2006/relationships/font" Target="fonts/Arimo-boldItalic.fntdata"/><Relationship Id="rId23" Type="http://schemas.openxmlformats.org/officeDocument/2006/relationships/font" Target="fonts/Arim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Karl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Karla-italic.fntdata"/><Relationship Id="rId30" Type="http://schemas.openxmlformats.org/officeDocument/2006/relationships/font" Target="fonts/Karla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Karl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9c41f9796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49c41f979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9c41f9796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49c41f979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9c41f9796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49c41f979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9c41f9796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49c41f979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9c41f9796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49c41f979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c41f9796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49c41f979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9c41f9796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49c41f979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9c41f9796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49c41f979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9c41f9796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49c41f979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9c41f9796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49c41f979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7" name="Google Shape;27;p5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33" name="Google Shape;33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CD4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ctrTitle"/>
          </p:nvPr>
        </p:nvSpPr>
        <p:spPr>
          <a:xfrm>
            <a:off x="106355" y="2240398"/>
            <a:ext cx="42291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2352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6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2352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6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2352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6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2352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6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2352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rgbClr val="EA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2352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Loan Prediction</a:t>
            </a:r>
            <a:endParaRPr>
              <a:solidFill>
                <a:srgbClr val="EA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400">
              <a:solidFill>
                <a:srgbClr val="3D7F8B"/>
              </a:solidFill>
            </a:endParaRPr>
          </a:p>
        </p:txBody>
      </p:sp>
      <p:grpSp>
        <p:nvGrpSpPr>
          <p:cNvPr id="40" name="Google Shape;40;p7"/>
          <p:cNvGrpSpPr/>
          <p:nvPr/>
        </p:nvGrpSpPr>
        <p:grpSpPr>
          <a:xfrm flipH="1">
            <a:off x="227915" y="1430756"/>
            <a:ext cx="538800" cy="446586"/>
            <a:chOff x="5292573" y="3681900"/>
            <a:chExt cx="420150" cy="373275"/>
          </a:xfrm>
        </p:grpSpPr>
        <p:sp>
          <p:nvSpPr>
            <p:cNvPr id="41" name="Google Shape;41;p7"/>
            <p:cNvSpPr/>
            <p:nvPr/>
          </p:nvSpPr>
          <p:spPr>
            <a:xfrm>
              <a:off x="5292573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5316923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idx="4294967295" type="ctrTitle"/>
          </p:nvPr>
        </p:nvSpPr>
        <p:spPr>
          <a:xfrm>
            <a:off x="333375" y="416725"/>
            <a:ext cx="52014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t/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t/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t/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t/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t/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t/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t/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rPr b="1" i="0" lang="en-US" sz="48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Models</a:t>
            </a:r>
            <a:br>
              <a:rPr b="1" i="0" lang="en-US" sz="48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i="0" sz="48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6"/>
          <p:cNvSpPr txBox="1"/>
          <p:nvPr>
            <p:ph idx="4294967295" type="subTitle"/>
          </p:nvPr>
        </p:nvSpPr>
        <p:spPr>
          <a:xfrm>
            <a:off x="-113400" y="875625"/>
            <a:ext cx="7898700" cy="4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</a:pPr>
            <a:r>
              <a:t/>
            </a:r>
            <a:endParaRPr b="1" sz="1200">
              <a:solidFill>
                <a:srgbClr val="99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</a:pPr>
            <a:r>
              <a:rPr b="1" i="0" lang="en-US" sz="2400" u="none" cap="none" strike="noStrike">
                <a:solidFill>
                  <a:srgbClr val="CC4125"/>
                </a:solidFill>
                <a:latin typeface="Karla"/>
                <a:ea typeface="Karla"/>
                <a:cs typeface="Karla"/>
                <a:sym typeface="Karla"/>
              </a:rPr>
              <a:t>Predicting  selling products by using this models :</a:t>
            </a:r>
            <a:endParaRPr b="1" i="0" sz="2400" u="none" cap="none" strike="noStrike">
              <a:solidFill>
                <a:srgbClr val="CC4125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</a:pPr>
            <a:r>
              <a:rPr b="1" i="0" lang="en-US" sz="2400" u="none" cap="none" strike="noStrike">
                <a:solidFill>
                  <a:srgbClr val="5142BB"/>
                </a:solidFill>
                <a:latin typeface="Karla"/>
                <a:ea typeface="Karla"/>
                <a:cs typeface="Karla"/>
                <a:sym typeface="Karla"/>
              </a:rPr>
              <a:t>-Logistic Regression</a:t>
            </a:r>
            <a:endParaRPr b="1" i="0" sz="2400" u="none" cap="none" strike="noStrike">
              <a:solidFill>
                <a:srgbClr val="5142BB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</a:pPr>
            <a:r>
              <a:rPr b="1" i="0" lang="en-US" sz="2400" u="none" cap="none" strike="noStrike">
                <a:solidFill>
                  <a:srgbClr val="5142BB"/>
                </a:solidFill>
                <a:latin typeface="Karla"/>
                <a:ea typeface="Karla"/>
                <a:cs typeface="Karla"/>
                <a:sym typeface="Karla"/>
              </a:rPr>
              <a:t>-K Neighbors Classifier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</a:pPr>
            <a:r>
              <a:rPr b="1" i="0" lang="en-US" sz="2400" u="none" cap="none" strike="noStrike">
                <a:solidFill>
                  <a:srgbClr val="5142BB"/>
                </a:solidFill>
                <a:latin typeface="Karla"/>
                <a:ea typeface="Karla"/>
                <a:cs typeface="Karla"/>
                <a:sym typeface="Karla"/>
              </a:rPr>
              <a:t>-Gaussian NB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</a:pPr>
            <a:r>
              <a:rPr b="1" i="0" lang="en-US" sz="2400" u="none" cap="none" strike="noStrike">
                <a:solidFill>
                  <a:srgbClr val="5142BB"/>
                </a:solidFill>
                <a:latin typeface="Karla"/>
                <a:ea typeface="Karla"/>
                <a:cs typeface="Karla"/>
                <a:sym typeface="Karla"/>
              </a:rPr>
              <a:t>-SVC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</a:pPr>
            <a:r>
              <a:rPr b="1" i="0" lang="en-US" sz="2400" u="none" cap="none" strike="noStrike">
                <a:solidFill>
                  <a:srgbClr val="5142BB"/>
                </a:solidFill>
                <a:latin typeface="Karla"/>
                <a:ea typeface="Karla"/>
                <a:cs typeface="Karla"/>
                <a:sym typeface="Karla"/>
              </a:rPr>
              <a:t>-Random forest 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</a:pPr>
            <a:r>
              <a:rPr b="1" i="0" lang="en-US" sz="2400" u="none" cap="none" strike="noStrike">
                <a:solidFill>
                  <a:srgbClr val="5142BB"/>
                </a:solidFill>
                <a:latin typeface="Karla"/>
                <a:ea typeface="Karla"/>
                <a:cs typeface="Karla"/>
                <a:sym typeface="Karla"/>
              </a:rPr>
              <a:t>-Decision Tree</a:t>
            </a:r>
            <a:endParaRPr b="1" i="0" sz="2400" u="none" cap="none" strike="noStrike">
              <a:solidFill>
                <a:srgbClr val="5142BB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</a:pPr>
            <a:r>
              <a:t/>
            </a:r>
            <a:endParaRPr b="1" sz="2400">
              <a:solidFill>
                <a:srgbClr val="5142B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</a:pPr>
            <a:r>
              <a:t/>
            </a:r>
            <a:endParaRPr b="1" sz="2400">
              <a:solidFill>
                <a:srgbClr val="5142BB"/>
              </a:solidFill>
            </a:endParaRPr>
          </a:p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4294967295" type="ctrTitle"/>
          </p:nvPr>
        </p:nvSpPr>
        <p:spPr>
          <a:xfrm>
            <a:off x="2004493" y="111063"/>
            <a:ext cx="52515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rPr lang="en-US" sz="3200"/>
              <a:t>Model Selection</a:t>
            </a:r>
            <a:endParaRPr b="1" i="0" sz="3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17"/>
          <p:cNvSpPr txBox="1"/>
          <p:nvPr>
            <p:ph idx="4294967295" type="subTitle"/>
          </p:nvPr>
        </p:nvSpPr>
        <p:spPr>
          <a:xfrm>
            <a:off x="905875" y="1140875"/>
            <a:ext cx="62505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</a:pPr>
            <a:r>
              <a:rPr b="1" i="0" lang="en-US" sz="2400" u="none" cap="none" strike="noStrike">
                <a:solidFill>
                  <a:schemeClr val="accent4"/>
                </a:solidFill>
                <a:latin typeface="Karla"/>
                <a:ea typeface="Karla"/>
                <a:cs typeface="Karla"/>
                <a:sym typeface="Karla"/>
              </a:rPr>
              <a:t>We notice that More features  </a:t>
            </a:r>
            <a:r>
              <a:rPr b="1" lang="en-US" sz="2400">
                <a:solidFill>
                  <a:schemeClr val="accent4"/>
                </a:solidFill>
              </a:rPr>
              <a:t>effect on results:</a:t>
            </a:r>
            <a:endParaRPr b="1" sz="2400">
              <a:solidFill>
                <a:schemeClr val="accent4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</a:pPr>
            <a:r>
              <a:rPr b="1" lang="en-US" sz="2400">
                <a:solidFill>
                  <a:schemeClr val="accent4"/>
                </a:solidFill>
              </a:rPr>
              <a:t>Education', 'Co Applicant Income', 'Credit History','Property Area'</a:t>
            </a:r>
            <a:endParaRPr b="1" sz="2400">
              <a:solidFill>
                <a:schemeClr val="accent4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</a:pPr>
            <a:r>
              <a:t/>
            </a:r>
            <a:endParaRPr b="1" sz="24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None/>
            </a:pPr>
            <a:r>
              <a:rPr b="1" lang="en-US" sz="2400">
                <a:solidFill>
                  <a:srgbClr val="FF0000"/>
                </a:solidFill>
              </a:rPr>
              <a:t>We also used PCA , LDA and correlation to choose affecting features  </a:t>
            </a:r>
            <a:endParaRPr b="1" sz="2400">
              <a:solidFill>
                <a:srgbClr val="FF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</a:pPr>
            <a:r>
              <a:t/>
            </a:r>
            <a:endParaRPr b="1" sz="2400">
              <a:solidFill>
                <a:srgbClr val="CC4125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</a:pPr>
            <a:r>
              <a:t/>
            </a:r>
            <a:endParaRPr b="1" i="0" sz="1800" u="none" cap="none" strike="noStrike">
              <a:solidFill>
                <a:schemeClr val="accent4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</a:pPr>
            <a:r>
              <a:t/>
            </a:r>
            <a:endParaRPr b="1" i="0" sz="1800" u="none" cap="none" strike="noStrike">
              <a:solidFill>
                <a:schemeClr val="accent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28" name="Google Shape;128;p17"/>
          <p:cNvGrpSpPr/>
          <p:nvPr/>
        </p:nvGrpSpPr>
        <p:grpSpPr>
          <a:xfrm>
            <a:off x="241233" y="1671960"/>
            <a:ext cx="664653" cy="1053757"/>
            <a:chOff x="6718575" y="2318625"/>
            <a:chExt cx="256950" cy="407375"/>
          </a:xfrm>
        </p:grpSpPr>
        <p:sp>
          <p:nvSpPr>
            <p:cNvPr id="129" name="Google Shape;129;p1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idx="4294967295" type="ctrTitle"/>
          </p:nvPr>
        </p:nvSpPr>
        <p:spPr>
          <a:xfrm>
            <a:off x="262500" y="153475"/>
            <a:ext cx="5201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t/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t/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t/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t/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rPr lang="en-US" sz="3600"/>
              <a:t>Evaluation</a:t>
            </a:r>
            <a:endParaRPr b="1" i="0" sz="36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8"/>
          <p:cNvSpPr txBox="1"/>
          <p:nvPr>
            <p:ph idx="4294967295" type="subTitle"/>
          </p:nvPr>
        </p:nvSpPr>
        <p:spPr>
          <a:xfrm>
            <a:off x="311850" y="784500"/>
            <a:ext cx="7898700" cy="4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</a:pPr>
            <a:r>
              <a:t/>
            </a:r>
            <a:endParaRPr b="1" sz="24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classification Report Result with all Features:</a:t>
            </a:r>
            <a:endParaRPr b="1" sz="24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DecisionTreeClassifier          %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76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RandomForestClassifier    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%80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SVC (kernel='linear')        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%84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SVC (kernel='rbf')             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%84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LogisticRegression           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%85    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MLPClassifier                    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%83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</a:pPr>
            <a:r>
              <a:t/>
            </a:r>
            <a:endParaRPr b="1" sz="2400">
              <a:solidFill>
                <a:srgbClr val="CC4125"/>
              </a:solidFill>
            </a:endParaRPr>
          </a:p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idx="4294967295" type="ctrTitle"/>
          </p:nvPr>
        </p:nvSpPr>
        <p:spPr>
          <a:xfrm>
            <a:off x="262500" y="153475"/>
            <a:ext cx="5201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t/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t/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t/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t/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rPr lang="en-US" sz="3600"/>
              <a:t>Evaluation</a:t>
            </a:r>
            <a:endParaRPr b="1" i="0" sz="36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19"/>
          <p:cNvSpPr txBox="1"/>
          <p:nvPr>
            <p:ph idx="4294967295" type="subTitle"/>
          </p:nvPr>
        </p:nvSpPr>
        <p:spPr>
          <a:xfrm>
            <a:off x="311850" y="784500"/>
            <a:ext cx="7898700" cy="4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</a:pPr>
            <a:r>
              <a:t/>
            </a:r>
            <a:endParaRPr b="1" sz="24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classification Report Result After correlation:</a:t>
            </a:r>
            <a:endParaRPr b="1" sz="24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DecisionTreeClassifier          %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75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RandomForestClassifier    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%78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SVC (kernel='linear')        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%84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SVC (kernel='rbf')             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%85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LogisticRegression           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%85     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MLPClassifier                    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%85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</a:pPr>
            <a:r>
              <a:t/>
            </a:r>
            <a:endParaRPr b="1" sz="2400">
              <a:solidFill>
                <a:srgbClr val="CC4125"/>
              </a:solidFill>
            </a:endParaRPr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idx="4294967295" type="ctrTitle"/>
          </p:nvPr>
        </p:nvSpPr>
        <p:spPr>
          <a:xfrm>
            <a:off x="262500" y="153475"/>
            <a:ext cx="5201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t/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t/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t/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t/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rPr lang="en-US" sz="3600"/>
              <a:t>Evaluation</a:t>
            </a:r>
            <a:endParaRPr b="1" i="0" sz="36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0"/>
          <p:cNvSpPr txBox="1"/>
          <p:nvPr>
            <p:ph idx="4294967295" type="subTitle"/>
          </p:nvPr>
        </p:nvSpPr>
        <p:spPr>
          <a:xfrm>
            <a:off x="311850" y="784500"/>
            <a:ext cx="7898700" cy="4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</a:pPr>
            <a:r>
              <a:t/>
            </a:r>
            <a:endParaRPr b="1" sz="24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classification Report Result After using LDA:</a:t>
            </a:r>
            <a:endParaRPr b="1" sz="24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DecisionTreeClassifier          %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76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RandomForestClassifier    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%76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SVC (kernel='linear')        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%85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SVC (kernel='rbf')             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%84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LogisticRegression           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%85     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MLPClassifier                    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%85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</a:pPr>
            <a:r>
              <a:t/>
            </a:r>
            <a:endParaRPr b="1" sz="2400">
              <a:solidFill>
                <a:srgbClr val="CC4125"/>
              </a:solidFill>
            </a:endParaRPr>
          </a:p>
        </p:txBody>
      </p: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idx="4294967295" type="ctrTitle"/>
          </p:nvPr>
        </p:nvSpPr>
        <p:spPr>
          <a:xfrm>
            <a:off x="262500" y="153475"/>
            <a:ext cx="5201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t/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t/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t/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t/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rPr lang="en-US" sz="3600"/>
              <a:t>Evaluation</a:t>
            </a:r>
            <a:endParaRPr b="1" i="0" sz="36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1"/>
          <p:cNvSpPr txBox="1"/>
          <p:nvPr>
            <p:ph idx="4294967295" type="subTitle"/>
          </p:nvPr>
        </p:nvSpPr>
        <p:spPr>
          <a:xfrm>
            <a:off x="311850" y="784500"/>
            <a:ext cx="7898700" cy="4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</a:pPr>
            <a:r>
              <a:t/>
            </a:r>
            <a:endParaRPr b="1" sz="24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classification Report Result After using PCA:</a:t>
            </a:r>
            <a:endParaRPr b="1" sz="24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DecisionTreeClassifier          %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75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RandomForestClassifier    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%76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SVC (kernel='linear')        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%84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SVC (kernel='rbf')             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%85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LogisticRegression           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%85     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MLPClassifier                    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%85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</a:pPr>
            <a:r>
              <a:t/>
            </a:r>
            <a:endParaRPr b="1" sz="2400">
              <a:solidFill>
                <a:srgbClr val="CC4125"/>
              </a:solidFill>
            </a:endParaRPr>
          </a:p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idx="4294967295" type="ctrTitle"/>
          </p:nvPr>
        </p:nvSpPr>
        <p:spPr>
          <a:xfrm>
            <a:off x="2004493" y="111063"/>
            <a:ext cx="5251500" cy="50447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rPr b="1" i="0" lang="en-US" sz="3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Reporting </a:t>
            </a:r>
            <a:endParaRPr b="1" i="0" sz="3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2"/>
          <p:cNvSpPr txBox="1"/>
          <p:nvPr>
            <p:ph idx="4294967295" type="subTitle"/>
          </p:nvPr>
        </p:nvSpPr>
        <p:spPr>
          <a:xfrm>
            <a:off x="1181602" y="1872290"/>
            <a:ext cx="5471599" cy="1316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</a:pPr>
            <a:r>
              <a:rPr b="1" i="0" lang="en-US" sz="3000" u="none" cap="none" strike="noStrike">
                <a:solidFill>
                  <a:schemeClr val="accent4"/>
                </a:solidFill>
                <a:latin typeface="Karla"/>
                <a:ea typeface="Karla"/>
                <a:cs typeface="Karla"/>
                <a:sym typeface="Karla"/>
              </a:rPr>
              <a:t>We notice that </a:t>
            </a:r>
            <a:r>
              <a:rPr b="1" lang="en-US" sz="3000">
                <a:solidFill>
                  <a:schemeClr val="accent4"/>
                </a:solidFill>
              </a:rPr>
              <a:t>Highest</a:t>
            </a:r>
            <a:r>
              <a:rPr b="1" lang="en-US" sz="3000">
                <a:solidFill>
                  <a:schemeClr val="accent4"/>
                </a:solidFill>
              </a:rPr>
              <a:t> </a:t>
            </a:r>
            <a:r>
              <a:rPr b="1" i="0" lang="en-US" sz="3000" u="none" cap="none" strike="noStrike">
                <a:solidFill>
                  <a:schemeClr val="accent4"/>
                </a:solidFill>
                <a:latin typeface="Karla"/>
                <a:ea typeface="Karla"/>
                <a:cs typeface="Karla"/>
                <a:sym typeface="Karla"/>
              </a:rPr>
              <a:t>A</a:t>
            </a:r>
            <a:r>
              <a:rPr b="1" lang="en-US" sz="3000">
                <a:solidFill>
                  <a:schemeClr val="accent4"/>
                </a:solidFill>
              </a:rPr>
              <a:t>ccuracy</a:t>
            </a:r>
            <a:r>
              <a:rPr b="1" i="0" lang="en-US" sz="3000" u="none" cap="none" strike="noStrike">
                <a:solidFill>
                  <a:srgbClr val="3D7F8B"/>
                </a:solidFill>
                <a:latin typeface="Karla"/>
                <a:ea typeface="Karla"/>
                <a:cs typeface="Karla"/>
                <a:sym typeface="Karla"/>
              </a:rPr>
              <a:t>=</a:t>
            </a:r>
            <a:r>
              <a:rPr b="1" i="0" lang="en-US" sz="3000" u="none" cap="none" strike="noStrike">
                <a:solidFill>
                  <a:schemeClr val="accent6"/>
                </a:solidFill>
                <a:latin typeface="Karla"/>
                <a:ea typeface="Karla"/>
                <a:cs typeface="Karla"/>
                <a:sym typeface="Karla"/>
              </a:rPr>
              <a:t>0.8</a:t>
            </a:r>
            <a:r>
              <a:rPr b="1" lang="en-US" sz="3000">
                <a:solidFill>
                  <a:schemeClr val="accent6"/>
                </a:solidFill>
              </a:rPr>
              <a:t>5</a:t>
            </a:r>
            <a:endParaRPr b="1" i="0" sz="3000" u="none" cap="none" strike="noStrike">
              <a:solidFill>
                <a:schemeClr val="accent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72" name="Google Shape;172;p22"/>
          <p:cNvGrpSpPr/>
          <p:nvPr/>
        </p:nvGrpSpPr>
        <p:grpSpPr>
          <a:xfrm>
            <a:off x="241244" y="1671961"/>
            <a:ext cx="664653" cy="1053757"/>
            <a:chOff x="6718575" y="2318625"/>
            <a:chExt cx="256950" cy="407375"/>
          </a:xfrm>
        </p:grpSpPr>
        <p:sp>
          <p:nvSpPr>
            <p:cNvPr id="173" name="Google Shape;173;p2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107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Let’s know some analytics of data</a:t>
            </a:r>
            <a:endParaRPr/>
          </a:p>
        </p:txBody>
      </p:sp>
      <p:sp>
        <p:nvSpPr>
          <p:cNvPr id="53" name="Google Shape;53;p8"/>
          <p:cNvSpPr txBox="1"/>
          <p:nvPr>
            <p:ph idx="4294967295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-70528"/>
            <a:ext cx="65" cy="5982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/>
          <p:nvPr>
            <p:ph type="ctrTitle"/>
          </p:nvPr>
        </p:nvSpPr>
        <p:spPr>
          <a:xfrm>
            <a:off x="647700" y="2258047"/>
            <a:ext cx="1909177" cy="11830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7375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D07375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br>
              <a:rPr b="0" i="0" lang="en-US" sz="4000" u="none" cap="none" strike="noStrike">
                <a:solidFill>
                  <a:srgbClr val="D07375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000" u="none" cap="none" strike="noStrike">
              <a:solidFill>
                <a:srgbClr val="D0737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/>
        </p:nvSpPr>
        <p:spPr>
          <a:xfrm>
            <a:off x="683153" y="1229887"/>
            <a:ext cx="2709900" cy="2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" name="Google Shape;61;p9"/>
          <p:cNvSpPr txBox="1"/>
          <p:nvPr/>
        </p:nvSpPr>
        <p:spPr>
          <a:xfrm>
            <a:off x="3654516" y="1433818"/>
            <a:ext cx="2828400" cy="2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9"/>
          <p:cNvSpPr txBox="1"/>
          <p:nvPr/>
        </p:nvSpPr>
        <p:spPr>
          <a:xfrm>
            <a:off x="1382061" y="-567029"/>
            <a:ext cx="4229100" cy="14373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rPr b="1" i="0" lang="en-US" sz="1400" u="none" cap="none" strike="noStrike">
                <a:solidFill>
                  <a:srgbClr val="D07375"/>
                </a:solidFill>
                <a:latin typeface="Montserrat"/>
                <a:ea typeface="Montserrat"/>
                <a:cs typeface="Montserrat"/>
                <a:sym typeface="Montserrat"/>
              </a:rPr>
              <a:t>Pie chart of </a:t>
            </a:r>
            <a:r>
              <a:rPr b="1" lang="en-US">
                <a:solidFill>
                  <a:srgbClr val="D07375"/>
                </a:solidFill>
                <a:latin typeface="Montserrat"/>
                <a:ea typeface="Montserrat"/>
                <a:cs typeface="Montserrat"/>
                <a:sym typeface="Montserrat"/>
              </a:rPr>
              <a:t>loan Amount</a:t>
            </a:r>
            <a:endParaRPr b="1" i="0" sz="1400" u="none" cap="none" strike="noStrike">
              <a:solidFill>
                <a:srgbClr val="D073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0" y="1176450"/>
            <a:ext cx="6358599" cy="36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722521" y="361813"/>
            <a:ext cx="6295500" cy="42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100"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100"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100"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100"/>
          </a:p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0"/>
          <p:cNvSpPr txBox="1"/>
          <p:nvPr/>
        </p:nvSpPr>
        <p:spPr>
          <a:xfrm>
            <a:off x="1382061" y="-567029"/>
            <a:ext cx="4229100" cy="14373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rPr b="1" lang="en-US">
                <a:solidFill>
                  <a:srgbClr val="D07375"/>
                </a:solidFill>
                <a:latin typeface="Montserrat"/>
                <a:ea typeface="Montserrat"/>
                <a:cs typeface="Montserrat"/>
                <a:sym typeface="Montserrat"/>
              </a:rPr>
              <a:t>Count</a:t>
            </a:r>
            <a:r>
              <a:rPr b="1" lang="en-US">
                <a:solidFill>
                  <a:srgbClr val="D07375"/>
                </a:solidFill>
                <a:latin typeface="Montserrat"/>
                <a:ea typeface="Montserrat"/>
                <a:cs typeface="Montserrat"/>
                <a:sym typeface="Montserrat"/>
              </a:rPr>
              <a:t> of each </a:t>
            </a:r>
            <a:r>
              <a:rPr b="1" lang="en-US">
                <a:solidFill>
                  <a:srgbClr val="D07375"/>
                </a:solidFill>
                <a:latin typeface="Montserrat"/>
                <a:ea typeface="Montserrat"/>
                <a:cs typeface="Montserrat"/>
                <a:sym typeface="Montserrat"/>
              </a:rPr>
              <a:t>Gender</a:t>
            </a:r>
            <a:r>
              <a:rPr b="1" i="0" lang="en-US" sz="1400" u="none" cap="none" strike="noStrike">
                <a:solidFill>
                  <a:srgbClr val="D0737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1400" u="none" cap="none" strike="noStrike">
              <a:solidFill>
                <a:srgbClr val="D073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" name="Google Shape;7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74" y="1091270"/>
            <a:ext cx="6295550" cy="3658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/>
        </p:nvSpPr>
        <p:spPr>
          <a:xfrm>
            <a:off x="683153" y="1229887"/>
            <a:ext cx="2709900" cy="2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9" name="Google Shape;79;p11"/>
          <p:cNvSpPr txBox="1"/>
          <p:nvPr/>
        </p:nvSpPr>
        <p:spPr>
          <a:xfrm>
            <a:off x="3654516" y="1433818"/>
            <a:ext cx="2828400" cy="2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1"/>
          <p:cNvSpPr txBox="1"/>
          <p:nvPr/>
        </p:nvSpPr>
        <p:spPr>
          <a:xfrm>
            <a:off x="1382061" y="-567029"/>
            <a:ext cx="42291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rPr b="1" lang="en-US">
                <a:solidFill>
                  <a:srgbClr val="D07375"/>
                </a:solidFill>
                <a:latin typeface="Montserrat"/>
                <a:ea typeface="Montserrat"/>
                <a:cs typeface="Montserrat"/>
                <a:sym typeface="Montserrat"/>
              </a:rPr>
              <a:t>Number of </a:t>
            </a:r>
            <a:r>
              <a:rPr b="1" lang="en-US">
                <a:solidFill>
                  <a:srgbClr val="D07375"/>
                </a:solidFill>
                <a:latin typeface="Montserrat"/>
                <a:ea typeface="Montserrat"/>
                <a:cs typeface="Montserrat"/>
                <a:sym typeface="Montserrat"/>
              </a:rPr>
              <a:t>occurence</a:t>
            </a:r>
            <a:r>
              <a:rPr b="1" lang="en-US">
                <a:solidFill>
                  <a:srgbClr val="D07375"/>
                </a:solidFill>
                <a:latin typeface="Montserrat"/>
                <a:ea typeface="Montserrat"/>
                <a:cs typeface="Montserrat"/>
                <a:sym typeface="Montserrat"/>
              </a:rPr>
              <a:t> of loan amount</a:t>
            </a:r>
            <a:endParaRPr b="1" i="0" sz="1400" u="none" cap="none" strike="noStrike">
              <a:solidFill>
                <a:srgbClr val="D073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50" y="1229875"/>
            <a:ext cx="6958100" cy="34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427596" y="361813"/>
            <a:ext cx="6295500" cy="42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100"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100"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100"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100"/>
          </a:p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2"/>
          <p:cNvSpPr txBox="1"/>
          <p:nvPr/>
        </p:nvSpPr>
        <p:spPr>
          <a:xfrm>
            <a:off x="1382061" y="-567029"/>
            <a:ext cx="42291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t/>
            </a:r>
            <a:endParaRPr b="1" i="0" sz="1400" u="none" cap="none" strike="noStrike">
              <a:solidFill>
                <a:srgbClr val="D073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49" y="788109"/>
            <a:ext cx="6295499" cy="3935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683153" y="1229887"/>
            <a:ext cx="2709900" cy="2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654516" y="1433818"/>
            <a:ext cx="2828400" cy="2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0" name="Google Shape;10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23" y="1433823"/>
            <a:ext cx="5848799" cy="29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427596" y="361813"/>
            <a:ext cx="6295500" cy="42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100"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100"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100"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100"/>
          </a:p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300" y="344310"/>
            <a:ext cx="6295500" cy="429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427596" y="361813"/>
            <a:ext cx="6295500" cy="42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100"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100"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100"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100"/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89" y="361827"/>
            <a:ext cx="6355324" cy="481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