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36"/>
  </p:notesMasterIdLst>
  <p:handoutMasterIdLst>
    <p:handoutMasterId r:id="rId37"/>
  </p:handoutMasterIdLst>
  <p:sldIdLst>
    <p:sldId id="270" r:id="rId4"/>
    <p:sldId id="256" r:id="rId5"/>
    <p:sldId id="296" r:id="rId6"/>
    <p:sldId id="326" r:id="rId7"/>
    <p:sldId id="261" r:id="rId8"/>
    <p:sldId id="264" r:id="rId9"/>
    <p:sldId id="303" r:id="rId10"/>
    <p:sldId id="327" r:id="rId11"/>
    <p:sldId id="350" r:id="rId12"/>
    <p:sldId id="306" r:id="rId13"/>
    <p:sldId id="307" r:id="rId14"/>
    <p:sldId id="328" r:id="rId15"/>
    <p:sldId id="348" r:id="rId16"/>
    <p:sldId id="309" r:id="rId17"/>
    <p:sldId id="305" r:id="rId18"/>
    <p:sldId id="304" r:id="rId19"/>
    <p:sldId id="351" r:id="rId20"/>
    <p:sldId id="352" r:id="rId21"/>
    <p:sldId id="353" r:id="rId22"/>
    <p:sldId id="354" r:id="rId23"/>
    <p:sldId id="343" r:id="rId24"/>
    <p:sldId id="331" r:id="rId25"/>
    <p:sldId id="332" r:id="rId26"/>
    <p:sldId id="333" r:id="rId27"/>
    <p:sldId id="313" r:id="rId28"/>
    <p:sldId id="334" r:id="rId29"/>
    <p:sldId id="337" r:id="rId30"/>
    <p:sldId id="338" r:id="rId31"/>
    <p:sldId id="342" r:id="rId32"/>
    <p:sldId id="341" r:id="rId33"/>
    <p:sldId id="346" r:id="rId34"/>
    <p:sldId id="262" r:id="rId3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DFBB"/>
    <a:srgbClr val="9AD3E9"/>
    <a:srgbClr val="F8B2A3"/>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92453" autoAdjust="0"/>
  </p:normalViewPr>
  <p:slideViewPr>
    <p:cSldViewPr>
      <p:cViewPr varScale="1">
        <p:scale>
          <a:sx n="142" d="100"/>
          <a:sy n="142" d="100"/>
        </p:scale>
        <p:origin x="1056" y="108"/>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F2E19C9-F4FA-43F0-BC8C-968E1BBC74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F75FF5BC-D71E-4C46-8E90-CBEC05FE47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8883CA-F5D4-45E4-8E86-0B97DBB5D82F}" type="datetime1">
              <a:rPr lang="en-US" smtClean="0"/>
              <a:t>12/4/2018</a:t>
            </a:fld>
            <a:endParaRPr lang="en-US"/>
          </a:p>
        </p:txBody>
      </p:sp>
      <p:sp>
        <p:nvSpPr>
          <p:cNvPr id="4" name="Footer Placeholder 3">
            <a:extLst>
              <a:ext uri="{FF2B5EF4-FFF2-40B4-BE49-F238E27FC236}">
                <a16:creationId xmlns:a16="http://schemas.microsoft.com/office/drawing/2014/main" xmlns="" id="{3955FEAE-E04B-4E20-8F1C-0C4A7BF869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25749F26-43CB-43C5-844D-7361568B40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B0887F-6DB3-44DE-8608-2D1DC7FFE16B}" type="slidenum">
              <a:rPr lang="en-US" smtClean="0"/>
              <a:t>‹#›</a:t>
            </a:fld>
            <a:endParaRPr lang="en-US"/>
          </a:p>
        </p:txBody>
      </p:sp>
    </p:spTree>
    <p:extLst>
      <p:ext uri="{BB962C8B-B14F-4D97-AF65-F5344CB8AC3E}">
        <p14:creationId xmlns:p14="http://schemas.microsoft.com/office/powerpoint/2010/main" val="7010615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4E31D9-765F-4731-9C2B-AD09DD2D5B50}" type="datetime1">
              <a:rPr lang="en-US" altLang="ko-KR" smtClean="0"/>
              <a:t>12/4/2018</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extLst>
      <p:ext uri="{BB962C8B-B14F-4D97-AF65-F5344CB8AC3E}">
        <p14:creationId xmlns:p14="http://schemas.microsoft.com/office/powerpoint/2010/main" val="1951441118"/>
      </p:ext>
    </p:extLst>
  </p:cSld>
  <p:clrMap bg1="lt1" tx1="dk1" bg2="lt2" tx2="dk2" accent1="accent1" accent2="accent2" accent3="accent3" accent4="accent4" accent5="accent5" accent6="accent6" hlink="hlink" folHlink="folHlink"/>
  <p:hf hdr="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2</a:t>
            </a:fld>
            <a:endParaRPr lang="ko-KR" altLang="en-US"/>
          </a:p>
        </p:txBody>
      </p:sp>
      <p:sp>
        <p:nvSpPr>
          <p:cNvPr id="5" name="Date Placeholder 4">
            <a:extLst>
              <a:ext uri="{FF2B5EF4-FFF2-40B4-BE49-F238E27FC236}">
                <a16:creationId xmlns:a16="http://schemas.microsoft.com/office/drawing/2014/main" xmlns="" id="{B57096ED-7C11-4D86-9A44-6FDBA64E7E1D}"/>
              </a:ext>
            </a:extLst>
          </p:cNvPr>
          <p:cNvSpPr>
            <a:spLocks noGrp="1"/>
          </p:cNvSpPr>
          <p:nvPr>
            <p:ph type="dt" idx="11"/>
          </p:nvPr>
        </p:nvSpPr>
        <p:spPr/>
        <p:txBody>
          <a:bodyPr/>
          <a:lstStyle/>
          <a:p>
            <a:fld id="{B9860FF5-E1DC-41B0-9540-7C870F897E96}" type="datetime1">
              <a:rPr lang="en-US" altLang="ko-KR" smtClean="0"/>
              <a:t>12/4/2018</a:t>
            </a:fld>
            <a:endParaRPr lang="ko-KR" altLang="en-US"/>
          </a:p>
        </p:txBody>
      </p:sp>
      <p:sp>
        <p:nvSpPr>
          <p:cNvPr id="6" name="Footer Placeholder 5">
            <a:extLst>
              <a:ext uri="{FF2B5EF4-FFF2-40B4-BE49-F238E27FC236}">
                <a16:creationId xmlns:a16="http://schemas.microsoft.com/office/drawing/2014/main" xmlns="" id="{21B9494D-30AA-4AAC-8223-F2F9A57D3017}"/>
              </a:ext>
            </a:extLst>
          </p:cNvPr>
          <p:cNvSpPr>
            <a:spLocks noGrp="1"/>
          </p:cNvSpPr>
          <p:nvPr>
            <p:ph type="ftr" sz="quarter" idx="12"/>
          </p:nvPr>
        </p:nvSpPr>
        <p:spPr/>
        <p:txBody>
          <a:bodyPr/>
          <a:lstStyle/>
          <a:p>
            <a:endParaRPr lang="ko-KR" altLang="en-US"/>
          </a:p>
        </p:txBody>
      </p:sp>
    </p:spTree>
    <p:extLst>
      <p:ext uri="{BB962C8B-B14F-4D97-AF65-F5344CB8AC3E}">
        <p14:creationId xmlns:p14="http://schemas.microsoft.com/office/powerpoint/2010/main" val="2316819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5</a:t>
            </a:fld>
            <a:endParaRPr lang="ko-KR" altLang="en-US"/>
          </a:p>
        </p:txBody>
      </p:sp>
      <p:sp>
        <p:nvSpPr>
          <p:cNvPr id="5" name="Date Placeholder 4">
            <a:extLst>
              <a:ext uri="{FF2B5EF4-FFF2-40B4-BE49-F238E27FC236}">
                <a16:creationId xmlns:a16="http://schemas.microsoft.com/office/drawing/2014/main" xmlns="" id="{84D384A8-B9B6-4EA3-8F79-BBCD2254EF0A}"/>
              </a:ext>
            </a:extLst>
          </p:cNvPr>
          <p:cNvSpPr>
            <a:spLocks noGrp="1"/>
          </p:cNvSpPr>
          <p:nvPr>
            <p:ph type="dt" idx="11"/>
          </p:nvPr>
        </p:nvSpPr>
        <p:spPr/>
        <p:txBody>
          <a:bodyPr/>
          <a:lstStyle/>
          <a:p>
            <a:fld id="{9667A8A8-1485-400E-98CF-6F6ED027F760}" type="datetime1">
              <a:rPr lang="en-US" altLang="ko-KR" smtClean="0"/>
              <a:t>12/4/2018</a:t>
            </a:fld>
            <a:endParaRPr lang="ko-KR" altLang="en-US"/>
          </a:p>
        </p:txBody>
      </p:sp>
      <p:sp>
        <p:nvSpPr>
          <p:cNvPr id="6" name="Footer Placeholder 5">
            <a:extLst>
              <a:ext uri="{FF2B5EF4-FFF2-40B4-BE49-F238E27FC236}">
                <a16:creationId xmlns:a16="http://schemas.microsoft.com/office/drawing/2014/main" xmlns="" id="{97313FE9-E6F8-4332-80B1-486F21905336}"/>
              </a:ext>
            </a:extLst>
          </p:cNvPr>
          <p:cNvSpPr>
            <a:spLocks noGrp="1"/>
          </p:cNvSpPr>
          <p:nvPr>
            <p:ph type="ftr" sz="quarter" idx="12"/>
          </p:nvPr>
        </p:nvSpPr>
        <p:spPr/>
        <p:txBody>
          <a:bodyPr/>
          <a:lstStyle/>
          <a:p>
            <a:endParaRPr lang="ko-KR" altLang="en-US"/>
          </a:p>
        </p:txBody>
      </p:sp>
    </p:spTree>
    <p:extLst>
      <p:ext uri="{BB962C8B-B14F-4D97-AF65-F5344CB8AC3E}">
        <p14:creationId xmlns:p14="http://schemas.microsoft.com/office/powerpoint/2010/main" val="22255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1447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80251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xmlns="" id="{DDA4CE02-F7F3-4BCD-B8DB-4DFD03965EC0}"/>
              </a:ext>
            </a:extLst>
          </p:cNvPr>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xmlns="" id="{39A54B34-6F96-4E3E-B72E-E680E3CE2717}"/>
              </a:ext>
            </a:extLst>
          </p:cNvPr>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83997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xmlns="" id="{2F3CBFE9-6225-4EAB-9415-3558F6BE9A6F}"/>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xmlns="" id="{9E9189EF-3C10-45A2-8749-4187192ACEC2}"/>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0894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xmlns="" id="{9B4F25E9-AA8C-4BD3-BF1F-56D20DF8DD5E}"/>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xmlns="" id="{840BDE80-4E1C-47DE-8168-381888FDC3F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1920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34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7620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9040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Text Placeholder 9">
            <a:extLst>
              <a:ext uri="{FF2B5EF4-FFF2-40B4-BE49-F238E27FC236}">
                <a16:creationId xmlns:a16="http://schemas.microsoft.com/office/drawing/2014/main" xmlns="" id="{EDBECCA6-8618-46C3-A8D4-3B6399CCEF88}"/>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xmlns="" id="{1D40A599-6D66-4DC9-82BB-52C171B56BB6}"/>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349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xmlns=""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xmlns=""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193193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52" r:id="rId4"/>
    <p:sldLayoutId id="2147483661" r:id="rId5"/>
    <p:sldLayoutId id="2147483656" r:id="rId6"/>
    <p:sldLayoutId id="2147483673" r:id="rId7"/>
    <p:sldLayoutId id="2147483674" r:id="rId8"/>
    <p:sldLayoutId id="2147483675" r:id="rId9"/>
    <p:sldLayoutId id="2147483676" r:id="rId10"/>
    <p:sldLayoutId id="2147483677" r:id="rId11"/>
    <p:sldLayoutId id="2147483678" r:id="rId12"/>
    <p:sldLayoutId id="2147483679" r:id="rId13"/>
  </p:sldLayoutIdLst>
  <p:hf hdr="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hf hdr="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gif"/></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jp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altLang="ko-KR" dirty="0"/>
              <a:t>Welcome!!</a:t>
            </a:r>
            <a:endParaRPr lang="ko-KR" altLang="en-US" dirty="0"/>
          </a:p>
        </p:txBody>
      </p:sp>
      <p:sp>
        <p:nvSpPr>
          <p:cNvPr id="10" name="Oval 32"/>
          <p:cNvSpPr/>
          <p:nvPr/>
        </p:nvSpPr>
        <p:spPr>
          <a:xfrm>
            <a:off x="4242791" y="1739280"/>
            <a:ext cx="658417" cy="792088"/>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50000"/>
                  <a:lumOff val="50000"/>
                </a:schemeClr>
              </a:solidFill>
            </a:endParaRPr>
          </a:p>
        </p:txBody>
      </p:sp>
    </p:spTree>
    <p:extLst>
      <p:ext uri="{BB962C8B-B14F-4D97-AF65-F5344CB8AC3E}">
        <p14:creationId xmlns:p14="http://schemas.microsoft.com/office/powerpoint/2010/main" val="1310091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F0654C7-C0AC-4309-AFD5-7D9526B2A626}"/>
              </a:ext>
            </a:extLst>
          </p:cNvPr>
          <p:cNvSpPr>
            <a:spLocks noGrp="1"/>
          </p:cNvSpPr>
          <p:nvPr>
            <p:ph type="body" sz="quarter" idx="10"/>
          </p:nvPr>
        </p:nvSpPr>
        <p:spPr>
          <a:xfrm>
            <a:off x="3779912" y="2230378"/>
            <a:ext cx="5364088" cy="1493500"/>
          </a:xfrm>
        </p:spPr>
        <p:txBody>
          <a:bodyPr/>
          <a:lstStyle/>
          <a:p>
            <a:pPr lvl="0"/>
            <a:r>
              <a:rPr lang="en-US" dirty="0">
                <a:latin typeface="Times New Roman" pitchFamily="18" charset="0"/>
                <a:cs typeface="Times New Roman" pitchFamily="18" charset="0"/>
              </a:rPr>
              <a:t>Problem Definition</a:t>
            </a:r>
          </a:p>
          <a:p>
            <a:endParaRPr lang="en-US" dirty="0"/>
          </a:p>
        </p:txBody>
      </p:sp>
    </p:spTree>
    <p:extLst>
      <p:ext uri="{BB962C8B-B14F-4D97-AF65-F5344CB8AC3E}">
        <p14:creationId xmlns:p14="http://schemas.microsoft.com/office/powerpoint/2010/main" val="3987556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771550"/>
            <a:ext cx="9144000" cy="576064"/>
          </a:xfrm>
        </p:spPr>
        <p:txBody>
          <a:bodyPr/>
          <a:lstStyle/>
          <a:p>
            <a:pPr lvl="0"/>
            <a:r>
              <a:rPr lang="en-US" dirty="0">
                <a:latin typeface="Times New Roman" pitchFamily="18" charset="0"/>
                <a:cs typeface="Times New Roman" pitchFamily="18" charset="0"/>
              </a:rPr>
              <a:t>Problem Definition</a:t>
            </a:r>
          </a:p>
          <a:p>
            <a:endParaRPr lang="en-US" dirty="0"/>
          </a:p>
          <a:p>
            <a:endParaRPr lang="ko-KR" altLang="en-US" dirty="0">
              <a:solidFill>
                <a:schemeClr val="tx1">
                  <a:lumMod val="75000"/>
                  <a:lumOff val="25000"/>
                </a:schemeClr>
              </a:solidFill>
            </a:endParaRPr>
          </a:p>
        </p:txBody>
      </p:sp>
      <p:sp>
        <p:nvSpPr>
          <p:cNvPr id="38" name="TextBox 37">
            <a:extLst>
              <a:ext uri="{FF2B5EF4-FFF2-40B4-BE49-F238E27FC236}">
                <a16:creationId xmlns:a16="http://schemas.microsoft.com/office/drawing/2014/main" xmlns="" id="{EE65F485-FE37-4110-883D-4224F36ADFC4}"/>
              </a:ext>
            </a:extLst>
          </p:cNvPr>
          <p:cNvSpPr txBox="1"/>
          <p:nvPr/>
        </p:nvSpPr>
        <p:spPr>
          <a:xfrm>
            <a:off x="467544" y="987574"/>
            <a:ext cx="8352928" cy="2308324"/>
          </a:xfrm>
          <a:prstGeom prst="rect">
            <a:avLst/>
          </a:prstGeom>
          <a:noFill/>
        </p:spPr>
        <p:txBody>
          <a:bodyPr wrap="square" rtlCol="0">
            <a:spAutoFit/>
          </a:bodyPr>
          <a:lstStyle/>
          <a:p>
            <a:pPr marL="342900" lvl="0" indent="-342900" latinLnBrk="0">
              <a:spcBef>
                <a:spcPct val="20000"/>
              </a:spcBef>
              <a:buFont typeface="Arial" pitchFamily="34" charset="0"/>
              <a:buChar char="•"/>
            </a:pPr>
            <a:r>
              <a:rPr lang="en-US" sz="2400" dirty="0">
                <a:solidFill>
                  <a:prstClr val="black"/>
                </a:solidFill>
                <a:latin typeface="Calibri"/>
              </a:rPr>
              <a:t>Companies spent money on advertising and sometimes high portion of this money doesn’t make an effect because these advertising go to the customers that don’t prefer these products, so we want to make an application that would recommend products to the most desirable Customers that have high probability to buy these items.</a:t>
            </a:r>
            <a:endParaRPr lang="en-US" sz="24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474384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r>
              <a:rPr lang="en-US" dirty="0" smtClean="0">
                <a:latin typeface="Times New Roman" pitchFamily="18" charset="0"/>
                <a:cs typeface="Times New Roman" pitchFamily="18" charset="0"/>
              </a:rPr>
              <a:t>Cont. Problem </a:t>
            </a:r>
            <a:r>
              <a:rPr lang="en-US" dirty="0">
                <a:latin typeface="Times New Roman" pitchFamily="18" charset="0"/>
                <a:cs typeface="Times New Roman" pitchFamily="18" charset="0"/>
              </a:rPr>
              <a:t>Definition</a:t>
            </a:r>
          </a:p>
        </p:txBody>
      </p:sp>
      <p:sp>
        <p:nvSpPr>
          <p:cNvPr id="3" name="Text Placeholder 2"/>
          <p:cNvSpPr>
            <a:spLocks noGrp="1"/>
          </p:cNvSpPr>
          <p:nvPr>
            <p:ph type="body" sz="quarter" idx="11"/>
          </p:nvPr>
        </p:nvSpPr>
        <p:spPr>
          <a:xfrm>
            <a:off x="107504" y="1059582"/>
            <a:ext cx="9144000" cy="406053"/>
          </a:xfrm>
        </p:spPr>
        <p:txBody>
          <a:bodyPr/>
          <a:lstStyle/>
          <a:p>
            <a:r>
              <a:rPr lang="en-US" sz="1800" b="1" dirty="0" smtClean="0">
                <a:latin typeface="Californian FB" panose="0207040306080B030204" pitchFamily="18" charset="0"/>
              </a:rPr>
              <a:t>User Can’t Find products that he need it  with easy way and Market sale less </a:t>
            </a:r>
            <a:endParaRPr lang="en-US" sz="1800" b="1" dirty="0">
              <a:latin typeface="Californian FB" panose="0207040306080B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1603733"/>
            <a:ext cx="2880320" cy="3052083"/>
          </a:xfrm>
          <a:prstGeom prst="rect">
            <a:avLst/>
          </a:prstGeom>
        </p:spPr>
      </p:pic>
    </p:spTree>
    <p:extLst>
      <p:ext uri="{BB962C8B-B14F-4D97-AF65-F5344CB8AC3E}">
        <p14:creationId xmlns:p14="http://schemas.microsoft.com/office/powerpoint/2010/main" val="2943330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F0654C7-C0AC-4309-AFD5-7D9526B2A626}"/>
              </a:ext>
            </a:extLst>
          </p:cNvPr>
          <p:cNvSpPr>
            <a:spLocks noGrp="1"/>
          </p:cNvSpPr>
          <p:nvPr>
            <p:ph type="body" sz="quarter" idx="10"/>
          </p:nvPr>
        </p:nvSpPr>
        <p:spPr>
          <a:xfrm>
            <a:off x="3779912" y="1923678"/>
            <a:ext cx="5364088" cy="1493500"/>
          </a:xfrm>
        </p:spPr>
        <p:txBody>
          <a:bodyPr/>
          <a:lstStyle/>
          <a:p>
            <a:pPr lvl="0"/>
            <a:r>
              <a:rPr lang="en-US" dirty="0">
                <a:latin typeface="Times New Roman" pitchFamily="18" charset="0"/>
                <a:cs typeface="Times New Roman" pitchFamily="18" charset="0"/>
              </a:rPr>
              <a:t>Proposed solution</a:t>
            </a:r>
          </a:p>
        </p:txBody>
      </p:sp>
    </p:spTree>
    <p:extLst>
      <p:ext uri="{BB962C8B-B14F-4D97-AF65-F5344CB8AC3E}">
        <p14:creationId xmlns:p14="http://schemas.microsoft.com/office/powerpoint/2010/main" val="3235492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12" y="123478"/>
            <a:ext cx="9144000" cy="576064"/>
          </a:xfrm>
        </p:spPr>
        <p:txBody>
          <a:bodyPr/>
          <a:lstStyle/>
          <a:p>
            <a:pPr lvl="0"/>
            <a:r>
              <a:rPr lang="en-US" dirty="0" smtClean="0">
                <a:latin typeface="Californian FB" panose="0207040306080B030204" pitchFamily="18" charset="0"/>
              </a:rPr>
              <a:t>Proposed </a:t>
            </a:r>
            <a:r>
              <a:rPr lang="en-US" dirty="0">
                <a:latin typeface="Californian FB" panose="0207040306080B030204" pitchFamily="18" charset="0"/>
              </a:rPr>
              <a:t>solution</a:t>
            </a:r>
            <a:endParaRPr lang="en-US" dirty="0">
              <a:latin typeface="Californian FB" panose="0207040306080B030204" pitchFamily="18" charset="0"/>
              <a:cs typeface="Times New Roman" pitchFamily="18" charset="0"/>
            </a:endParaRPr>
          </a:p>
        </p:txBody>
      </p:sp>
      <p:sp>
        <p:nvSpPr>
          <p:cNvPr id="38" name="TextBox 37">
            <a:extLst>
              <a:ext uri="{FF2B5EF4-FFF2-40B4-BE49-F238E27FC236}">
                <a16:creationId xmlns:a16="http://schemas.microsoft.com/office/drawing/2014/main" xmlns="" id="{EE65F485-FE37-4110-883D-4224F36ADFC4}"/>
              </a:ext>
            </a:extLst>
          </p:cNvPr>
          <p:cNvSpPr txBox="1"/>
          <p:nvPr/>
        </p:nvSpPr>
        <p:spPr>
          <a:xfrm>
            <a:off x="395536" y="987574"/>
            <a:ext cx="8424936" cy="1938992"/>
          </a:xfrm>
          <a:prstGeom prst="rect">
            <a:avLst/>
          </a:prstGeom>
          <a:noFill/>
        </p:spPr>
        <p:txBody>
          <a:bodyPr wrap="square" rtlCol="0">
            <a:spAutoFit/>
          </a:bodyPr>
          <a:lstStyle/>
          <a:p>
            <a:r>
              <a:rPr lang="en-US" sz="2400" dirty="0"/>
              <a:t>Our solution is to make a recommendation application </a:t>
            </a:r>
            <a:r>
              <a:rPr lang="en-US" sz="2400" dirty="0" smtClean="0"/>
              <a:t>that</a:t>
            </a:r>
          </a:p>
          <a:p>
            <a:r>
              <a:rPr lang="en-US" sz="2400" dirty="0" smtClean="0"/>
              <a:t> </a:t>
            </a:r>
            <a:r>
              <a:rPr lang="en-US" sz="2400" dirty="0"/>
              <a:t>recommend the grocery items to the customers according to their needs, so company can recommend the best products </a:t>
            </a:r>
            <a:endParaRPr lang="en-US" sz="2400" dirty="0" smtClean="0"/>
          </a:p>
          <a:p>
            <a:r>
              <a:rPr lang="en-US" sz="2400" dirty="0" smtClean="0"/>
              <a:t>for </a:t>
            </a:r>
            <a:r>
              <a:rPr lang="en-US" sz="2400" dirty="0"/>
              <a:t>their customer that have high probability to buy these </a:t>
            </a:r>
            <a:r>
              <a:rPr lang="en-US" sz="2400" dirty="0" smtClean="0"/>
              <a:t>      products</a:t>
            </a:r>
            <a:r>
              <a:rPr lang="en-US" sz="2400" dirty="0"/>
              <a:t>.</a:t>
            </a:r>
          </a:p>
        </p:txBody>
      </p:sp>
    </p:spTree>
    <p:extLst>
      <p:ext uri="{BB962C8B-B14F-4D97-AF65-F5344CB8AC3E}">
        <p14:creationId xmlns:p14="http://schemas.microsoft.com/office/powerpoint/2010/main" val="3491487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F0654C7-C0AC-4309-AFD5-7D9526B2A626}"/>
              </a:ext>
            </a:extLst>
          </p:cNvPr>
          <p:cNvSpPr>
            <a:spLocks noGrp="1"/>
          </p:cNvSpPr>
          <p:nvPr>
            <p:ph type="body" sz="quarter" idx="10"/>
          </p:nvPr>
        </p:nvSpPr>
        <p:spPr>
          <a:xfrm>
            <a:off x="3491880" y="1923678"/>
            <a:ext cx="5364088" cy="1493500"/>
          </a:xfrm>
        </p:spPr>
        <p:txBody>
          <a:bodyPr/>
          <a:lstStyle/>
          <a:p>
            <a:pPr algn="ctr"/>
            <a:r>
              <a:rPr lang="en-US" sz="4000" dirty="0">
                <a:solidFill>
                  <a:schemeClr val="tx2">
                    <a:lumMod val="75000"/>
                  </a:schemeClr>
                </a:solidFill>
                <a:latin typeface="Times New Roman" pitchFamily="18" charset="0"/>
                <a:cs typeface="Times New Roman" pitchFamily="18" charset="0"/>
              </a:rPr>
              <a:t>Technologies </a:t>
            </a:r>
            <a:r>
              <a:rPr lang="en-US" sz="4000" dirty="0" smtClean="0">
                <a:solidFill>
                  <a:schemeClr val="tx2">
                    <a:lumMod val="75000"/>
                  </a:schemeClr>
                </a:solidFill>
                <a:latin typeface="Times New Roman" pitchFamily="18" charset="0"/>
                <a:cs typeface="Times New Roman" pitchFamily="18" charset="0"/>
              </a:rPr>
              <a:t>used</a:t>
            </a:r>
            <a:endParaRPr lang="en-US" sz="4000" dirty="0">
              <a:solidFill>
                <a:schemeClr val="tx2">
                  <a:lumMod val="75000"/>
                </a:schemeClr>
              </a:solidFill>
            </a:endParaRPr>
          </a:p>
        </p:txBody>
      </p:sp>
    </p:spTree>
    <p:extLst>
      <p:ext uri="{BB962C8B-B14F-4D97-AF65-F5344CB8AC3E}">
        <p14:creationId xmlns:p14="http://schemas.microsoft.com/office/powerpoint/2010/main" val="4294499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1958" y="813127"/>
            <a:ext cx="9144000" cy="576064"/>
          </a:xfrm>
        </p:spPr>
        <p:txBody>
          <a:bodyPr/>
          <a:lstStyle/>
          <a:p>
            <a:r>
              <a:rPr lang="en-US" dirty="0">
                <a:solidFill>
                  <a:schemeClr val="tx2">
                    <a:lumMod val="75000"/>
                  </a:schemeClr>
                </a:solidFill>
                <a:latin typeface="Times New Roman" pitchFamily="18" charset="0"/>
                <a:cs typeface="Times New Roman" pitchFamily="18" charset="0"/>
              </a:rPr>
              <a:t>Technologies used in the project</a:t>
            </a:r>
          </a:p>
          <a:p>
            <a:endParaRPr lang="en-US" dirty="0"/>
          </a:p>
          <a:p>
            <a:endParaRPr lang="ko-KR" altLang="en-US" dirty="0">
              <a:solidFill>
                <a:schemeClr val="tx1">
                  <a:lumMod val="75000"/>
                  <a:lumOff val="25000"/>
                </a:schemeClr>
              </a:solidFill>
            </a:endParaRPr>
          </a:p>
        </p:txBody>
      </p:sp>
      <p:sp>
        <p:nvSpPr>
          <p:cNvPr id="38" name="TextBox 37">
            <a:extLst>
              <a:ext uri="{FF2B5EF4-FFF2-40B4-BE49-F238E27FC236}">
                <a16:creationId xmlns:a16="http://schemas.microsoft.com/office/drawing/2014/main" xmlns="" id="{EE65F485-FE37-4110-883D-4224F36ADFC4}"/>
              </a:ext>
            </a:extLst>
          </p:cNvPr>
          <p:cNvSpPr txBox="1"/>
          <p:nvPr/>
        </p:nvSpPr>
        <p:spPr>
          <a:xfrm>
            <a:off x="539552" y="919609"/>
            <a:ext cx="8352928" cy="4201150"/>
          </a:xfrm>
          <a:prstGeom prst="rect">
            <a:avLst/>
          </a:prstGeom>
          <a:noFill/>
        </p:spPr>
        <p:txBody>
          <a:bodyPr wrap="square" rtlCol="0">
            <a:spAutoFit/>
          </a:bodyPr>
          <a:lstStyle/>
          <a:p>
            <a:pPr marL="342900" lvl="0" indent="-342900">
              <a:lnSpc>
                <a:spcPct val="150000"/>
              </a:lnSpc>
              <a:buFont typeface="Arial" panose="020B0604020202020204" pitchFamily="34" charset="0"/>
              <a:buChar char="•"/>
            </a:pPr>
            <a:r>
              <a:rPr lang="en-US" dirty="0" smtClean="0">
                <a:ea typeface="Arial Unicode MS" panose="020B0604020202020204" pitchFamily="34" charset="-128"/>
                <a:cs typeface="Arial Unicode MS" panose="020B0604020202020204" pitchFamily="34" charset="-128"/>
              </a:rPr>
              <a:t>Python V.3 Programming Language.</a:t>
            </a:r>
          </a:p>
          <a:p>
            <a:pPr marL="342900" lvl="0" indent="-342900">
              <a:lnSpc>
                <a:spcPct val="150000"/>
              </a:lnSpc>
              <a:buFont typeface="Arial" panose="020B0604020202020204" pitchFamily="34" charset="0"/>
              <a:buChar char="•"/>
            </a:pPr>
            <a:r>
              <a:rPr lang="en-US" dirty="0" smtClean="0">
                <a:ea typeface="Arial Unicode MS" panose="020B0604020202020204" pitchFamily="34" charset="-128"/>
                <a:cs typeface="Arial Unicode MS" panose="020B0604020202020204" pitchFamily="34" charset="-128"/>
              </a:rPr>
              <a:t>Machine Learning.</a:t>
            </a:r>
          </a:p>
          <a:p>
            <a:pPr marL="342900" lvl="0" indent="-342900">
              <a:lnSpc>
                <a:spcPct val="150000"/>
              </a:lnSpc>
              <a:buFont typeface="Arial" panose="020B0604020202020204" pitchFamily="34" charset="0"/>
              <a:buChar char="•"/>
            </a:pPr>
            <a:r>
              <a:rPr lang="en-US" dirty="0" smtClean="0">
                <a:ea typeface="Arial Unicode MS" panose="020B0604020202020204" pitchFamily="34" charset="-128"/>
                <a:cs typeface="Arial Unicode MS" panose="020B0604020202020204" pitchFamily="34" charset="-128"/>
              </a:rPr>
              <a:t>Association Rule </a:t>
            </a:r>
          </a:p>
          <a:p>
            <a:pPr marL="342900" lvl="0" indent="-342900">
              <a:lnSpc>
                <a:spcPct val="150000"/>
              </a:lnSpc>
              <a:buFont typeface="Arial" panose="020B0604020202020204" pitchFamily="34" charset="0"/>
              <a:buChar char="•"/>
            </a:pPr>
            <a:r>
              <a:rPr lang="en-US" dirty="0" smtClean="0">
                <a:ea typeface="Arial Unicode MS" panose="020B0604020202020204" pitchFamily="34" charset="-128"/>
                <a:cs typeface="Arial Unicode MS" panose="020B0604020202020204" pitchFamily="34" charset="-128"/>
              </a:rPr>
              <a:t>Apriori Algorithm </a:t>
            </a:r>
          </a:p>
          <a:p>
            <a:pPr marL="342900" lvl="0" indent="-342900">
              <a:lnSpc>
                <a:spcPct val="150000"/>
              </a:lnSpc>
              <a:buFont typeface="Arial" panose="020B0604020202020204" pitchFamily="34" charset="0"/>
              <a:buChar char="•"/>
            </a:pPr>
            <a:r>
              <a:rPr lang="en-US" dirty="0" smtClean="0">
                <a:ea typeface="Arial Unicode MS" panose="020B0604020202020204" pitchFamily="34" charset="-128"/>
                <a:cs typeface="Arial Unicode MS" panose="020B0604020202020204" pitchFamily="34" charset="-128"/>
              </a:rPr>
              <a:t>Apache Spark &amp; Databricks</a:t>
            </a:r>
          </a:p>
          <a:p>
            <a:pPr marL="342900" lvl="0" indent="-342900">
              <a:lnSpc>
                <a:spcPct val="150000"/>
              </a:lnSpc>
              <a:buFont typeface="Arial" panose="020B0604020202020204" pitchFamily="34" charset="0"/>
              <a:buChar char="•"/>
            </a:pPr>
            <a:r>
              <a:rPr lang="en-US" dirty="0" smtClean="0">
                <a:ea typeface="Arial Unicode MS" panose="020B0604020202020204" pitchFamily="34" charset="-128"/>
                <a:cs typeface="Arial Unicode MS" panose="020B0604020202020204" pitchFamily="34" charset="-128"/>
              </a:rPr>
              <a:t>Android Studio.</a:t>
            </a:r>
          </a:p>
          <a:p>
            <a:pPr marL="342900" lvl="0" indent="-342900">
              <a:lnSpc>
                <a:spcPct val="150000"/>
              </a:lnSpc>
              <a:buFont typeface="Arial" panose="020B0604020202020204" pitchFamily="34" charset="0"/>
              <a:buChar char="•"/>
            </a:pPr>
            <a:r>
              <a:rPr lang="en-US" dirty="0" smtClean="0">
                <a:ea typeface="Arial Unicode MS" panose="020B0604020202020204" pitchFamily="34" charset="-128"/>
                <a:cs typeface="Arial Unicode MS" panose="020B0604020202020204" pitchFamily="34" charset="-128"/>
              </a:rPr>
              <a:t>Api.</a:t>
            </a:r>
          </a:p>
          <a:p>
            <a:pPr marL="342900" indent="-342900">
              <a:lnSpc>
                <a:spcPct val="150000"/>
              </a:lnSpc>
              <a:buFont typeface="Arial" panose="020B0604020202020204" pitchFamily="34" charset="0"/>
              <a:buChar char="•"/>
            </a:pPr>
            <a:r>
              <a:rPr lang="en-US" dirty="0" smtClean="0">
                <a:ea typeface="Arial Unicode MS" panose="020B0604020202020204" pitchFamily="34" charset="-128"/>
                <a:cs typeface="Arial Unicode MS" panose="020B0604020202020204" pitchFamily="34" charset="-128"/>
              </a:rPr>
              <a:t>Juypter Notebook </a:t>
            </a:r>
          </a:p>
          <a:p>
            <a:pPr marL="342900" indent="-342900">
              <a:lnSpc>
                <a:spcPct val="150000"/>
              </a:lnSpc>
              <a:buFont typeface="Arial" panose="020B0604020202020204" pitchFamily="34" charset="0"/>
              <a:buChar char="•"/>
            </a:pPr>
            <a:r>
              <a:rPr lang="en-US" dirty="0" smtClean="0">
                <a:ea typeface="Arial Unicode MS" panose="020B0604020202020204" pitchFamily="34" charset="-128"/>
                <a:cs typeface="Arial Unicode MS" panose="020B0604020202020204" pitchFamily="34" charset="-128"/>
              </a:rPr>
              <a:t>Tableau Software </a:t>
            </a:r>
          </a:p>
          <a:p>
            <a:pPr marL="342900" lvl="0" indent="-342900">
              <a:buFont typeface="Arial" panose="020B0604020202020204" pitchFamily="34" charset="0"/>
              <a:buChar cha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607935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F0654C7-C0AC-4309-AFD5-7D9526B2A626}"/>
              </a:ext>
            </a:extLst>
          </p:cNvPr>
          <p:cNvSpPr>
            <a:spLocks noGrp="1"/>
          </p:cNvSpPr>
          <p:nvPr>
            <p:ph type="body" sz="quarter" idx="10"/>
          </p:nvPr>
        </p:nvSpPr>
        <p:spPr>
          <a:xfrm>
            <a:off x="3779912" y="2230378"/>
            <a:ext cx="5364088" cy="1493500"/>
          </a:xfrm>
        </p:spPr>
        <p:txBody>
          <a:bodyPr/>
          <a:lstStyle/>
          <a:p>
            <a:pPr lvl="0"/>
            <a:r>
              <a:rPr lang="en-US" dirty="0" smtClean="0">
                <a:latin typeface="Times New Roman" pitchFamily="18" charset="0"/>
                <a:cs typeface="Times New Roman" pitchFamily="18" charset="0"/>
              </a:rPr>
              <a:t>Apriori Algorithm</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841373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b="1" dirty="0">
                <a:latin typeface="Times New Roman" panose="02020603050405020304" pitchFamily="18" charset="0"/>
                <a:cs typeface="Times New Roman" panose="02020603050405020304" pitchFamily="18" charset="0"/>
              </a:rPr>
              <a:t>Apriori Algorithm</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a:xfrm>
            <a:off x="1115616" y="699542"/>
            <a:ext cx="7344816" cy="3456384"/>
          </a:xfrm>
        </p:spPr>
        <p:txBody>
          <a:bodyPr/>
          <a:lstStyle/>
          <a:p>
            <a:pPr marL="342900" indent="-342900" algn="just">
              <a:buSzPct val="156000"/>
              <a:buFont typeface="Arial" panose="020B0604020202020204" pitchFamily="34" charset="0"/>
              <a:buChar char="•"/>
            </a:pPr>
            <a:r>
              <a:rPr lang="en-US" sz="1600" b="1" dirty="0" smtClean="0"/>
              <a:t>Candidate </a:t>
            </a:r>
            <a:r>
              <a:rPr lang="en-US" sz="1600" b="1" dirty="0"/>
              <a:t>itemsets are generated using only the large itemsets </a:t>
            </a:r>
            <a:r>
              <a:rPr lang="en-US" sz="1600" b="1" dirty="0" smtClean="0"/>
              <a:t>of </a:t>
            </a:r>
            <a:r>
              <a:rPr lang="en-US" sz="1600" b="1" dirty="0"/>
              <a:t>the previous </a:t>
            </a:r>
            <a:r>
              <a:rPr lang="en-US" sz="1600" b="1" dirty="0" smtClean="0"/>
              <a:t>  pass </a:t>
            </a:r>
            <a:r>
              <a:rPr lang="en-US" sz="1600" b="1" dirty="0"/>
              <a:t>without considering the transactions in the </a:t>
            </a:r>
            <a:r>
              <a:rPr lang="en-US" sz="1600" b="1" dirty="0" smtClean="0"/>
              <a:t>database.</a:t>
            </a:r>
          </a:p>
          <a:p>
            <a:pPr algn="just">
              <a:buSzPct val="156000"/>
            </a:pPr>
            <a:endParaRPr lang="en-US" sz="1600" b="1" dirty="0" smtClean="0"/>
          </a:p>
          <a:p>
            <a:pPr marL="342900" indent="-342900" algn="just">
              <a:buSzPct val="156000"/>
              <a:buFont typeface="Arial" panose="020B0604020202020204" pitchFamily="34" charset="0"/>
              <a:buChar char="•"/>
            </a:pPr>
            <a:r>
              <a:rPr lang="en-US" sz="1600" b="1" dirty="0" smtClean="0"/>
              <a:t>The </a:t>
            </a:r>
            <a:r>
              <a:rPr lang="en-US" sz="1600" b="1" dirty="0"/>
              <a:t>large itemset of the previous pass is joined with itself to generate all itemsets whose size is higher by </a:t>
            </a:r>
            <a:r>
              <a:rPr lang="en-US" sz="1600" b="1" dirty="0" smtClean="0"/>
              <a:t>1.</a:t>
            </a:r>
          </a:p>
          <a:p>
            <a:pPr marL="285750" indent="-285750" algn="just">
              <a:buSzPct val="156000"/>
              <a:buFont typeface="Arial" panose="020B0604020202020204" pitchFamily="34" charset="0"/>
              <a:buChar char="•"/>
            </a:pPr>
            <a:endParaRPr lang="en-US" sz="1600" b="1" dirty="0" smtClean="0"/>
          </a:p>
          <a:p>
            <a:pPr marL="342900" indent="-342900" algn="just">
              <a:buSzPct val="156000"/>
              <a:buFont typeface="Arial" panose="020B0604020202020204" pitchFamily="34" charset="0"/>
              <a:buChar char="•"/>
            </a:pPr>
            <a:r>
              <a:rPr lang="en-US" sz="1600" b="1" dirty="0" smtClean="0"/>
              <a:t>Each </a:t>
            </a:r>
            <a:r>
              <a:rPr lang="en-US" sz="1600" b="1" dirty="0"/>
              <a:t>generated itemset that has a subset which is not large is </a:t>
            </a:r>
            <a:r>
              <a:rPr lang="en-US" sz="1600" b="1" dirty="0" smtClean="0"/>
              <a:t>deleted The </a:t>
            </a:r>
            <a:r>
              <a:rPr lang="en-US" sz="1600" b="1" dirty="0"/>
              <a:t>remaining itemsets are</a:t>
            </a:r>
          </a:p>
          <a:p>
            <a:pPr marL="342900" indent="-342900" algn="just">
              <a:buSzPct val="156000"/>
              <a:buFont typeface="Arial" panose="020B0604020202020204" pitchFamily="34" charset="0"/>
              <a:buChar char="•"/>
            </a:pPr>
            <a:endParaRPr lang="en-US" sz="1600" b="1" dirty="0"/>
          </a:p>
        </p:txBody>
      </p:sp>
    </p:spTree>
    <p:extLst>
      <p:ext uri="{BB962C8B-B14F-4D97-AF65-F5344CB8AC3E}">
        <p14:creationId xmlns:p14="http://schemas.microsoft.com/office/powerpoint/2010/main" val="11008065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55776" y="1131590"/>
            <a:ext cx="4896544" cy="3762179"/>
          </a:xfrm>
          <a:prstGeom prst="rect">
            <a:avLst/>
          </a:prstGeom>
        </p:spPr>
      </p:pic>
      <p:sp>
        <p:nvSpPr>
          <p:cNvPr id="3" name="TextBox 2"/>
          <p:cNvSpPr txBox="1"/>
          <p:nvPr/>
        </p:nvSpPr>
        <p:spPr>
          <a:xfrm>
            <a:off x="2051720" y="267495"/>
            <a:ext cx="648072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Apriori </a:t>
            </a:r>
            <a:r>
              <a:rPr lang="en-US" sz="3600" b="1" dirty="0" smtClean="0">
                <a:latin typeface="Times New Roman" panose="02020603050405020304" pitchFamily="18" charset="0"/>
                <a:cs typeface="Times New Roman" panose="02020603050405020304" pitchFamily="18" charset="0"/>
              </a:rPr>
              <a:t>Algorithm equations  </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574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52508" y="2427734"/>
            <a:ext cx="6898556" cy="1368152"/>
          </a:xfrm>
        </p:spPr>
        <p:txBody>
          <a:bodyPr/>
          <a:lstStyle/>
          <a:p>
            <a:pPr lvl="0"/>
            <a:r>
              <a:rPr lang="en-US" altLang="ko-KR" dirty="0"/>
              <a:t>Recommendation Application</a:t>
            </a:r>
          </a:p>
        </p:txBody>
      </p:sp>
      <p:sp>
        <p:nvSpPr>
          <p:cNvPr id="4" name="Text Placeholder 3"/>
          <p:cNvSpPr>
            <a:spLocks noGrp="1"/>
          </p:cNvSpPr>
          <p:nvPr>
            <p:ph type="body" sz="quarter" idx="11"/>
          </p:nvPr>
        </p:nvSpPr>
        <p:spPr>
          <a:xfrm>
            <a:off x="3010872" y="4232080"/>
            <a:ext cx="5219924" cy="504056"/>
          </a:xfrm>
        </p:spPr>
        <p:txBody>
          <a:bodyPr/>
          <a:lstStyle/>
          <a:p>
            <a:endParaRPr lang="en-US" b="1" dirty="0"/>
          </a:p>
          <a:p>
            <a:r>
              <a:rPr lang="en-US" b="1" dirty="0"/>
              <a:t>project for </a:t>
            </a:r>
            <a:r>
              <a:rPr lang="en-US" b="1" dirty="0" smtClean="0"/>
              <a:t>Big </a:t>
            </a:r>
            <a:r>
              <a:rPr lang="en-US" b="1" dirty="0"/>
              <a:t>Data Science Track                 DEC 2018</a:t>
            </a:r>
          </a:p>
          <a:p>
            <a:endParaRPr lang="en-US" b="1" dirty="0"/>
          </a:p>
        </p:txBody>
      </p:sp>
      <p:sp>
        <p:nvSpPr>
          <p:cNvPr id="5" name="TextBox 4"/>
          <p:cNvSpPr txBox="1"/>
          <p:nvPr/>
        </p:nvSpPr>
        <p:spPr>
          <a:xfrm>
            <a:off x="7524328" y="144964"/>
            <a:ext cx="1440160" cy="338554"/>
          </a:xfrm>
          <a:prstGeom prst="rect">
            <a:avLst/>
          </a:prstGeom>
          <a:noFill/>
        </p:spPr>
        <p:txBody>
          <a:bodyPr wrap="square" rtlCol="0">
            <a:spAutoFit/>
          </a:bodyPr>
          <a:lstStyle/>
          <a:p>
            <a:pPr algn="ctr"/>
            <a:r>
              <a:rPr lang="en-US" altLang="ko-KR" sz="1600" dirty="0">
                <a:solidFill>
                  <a:schemeClr val="tx1">
                    <a:lumMod val="75000"/>
                    <a:lumOff val="25000"/>
                  </a:schemeClr>
                </a:solidFill>
                <a:cs typeface="Arial" pitchFamily="34" charset="0"/>
              </a:rPr>
              <a:t>LogoType</a:t>
            </a:r>
            <a:endParaRPr lang="ko-KR" altLang="en-US" sz="1600" dirty="0">
              <a:solidFill>
                <a:schemeClr val="tx1">
                  <a:lumMod val="75000"/>
                  <a:lumOff val="25000"/>
                </a:schemeClr>
              </a:solidFill>
              <a:cs typeface="Arial" pitchFamily="34" charset="0"/>
            </a:endParaRPr>
          </a:p>
        </p:txBody>
      </p:sp>
      <p:grpSp>
        <p:nvGrpSpPr>
          <p:cNvPr id="6" name="Group 5"/>
          <p:cNvGrpSpPr/>
          <p:nvPr/>
        </p:nvGrpSpPr>
        <p:grpSpPr>
          <a:xfrm>
            <a:off x="1691680" y="2391730"/>
            <a:ext cx="129393" cy="1440160"/>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2" name="Picture 11">
            <a:extLst>
              <a:ext uri="{FF2B5EF4-FFF2-40B4-BE49-F238E27FC236}">
                <a16:creationId xmlns:a16="http://schemas.microsoft.com/office/drawing/2014/main" xmlns="" id="{4155AE31-6DF5-4715-BDEE-43AB91EEEC50}"/>
              </a:ext>
            </a:extLst>
          </p:cNvPr>
          <p:cNvPicPr/>
          <p:nvPr/>
        </p:nvPicPr>
        <p:blipFill>
          <a:blip r:embed="rId3" cstate="print"/>
          <a:srcRect/>
          <a:stretch>
            <a:fillRect/>
          </a:stretch>
        </p:blipFill>
        <p:spPr bwMode="auto">
          <a:xfrm>
            <a:off x="7229033" y="163083"/>
            <a:ext cx="1735455" cy="1184531"/>
          </a:xfrm>
          <a:prstGeom prst="rect">
            <a:avLst/>
          </a:prstGeom>
          <a:noFill/>
          <a:ln w="9525">
            <a:noFill/>
            <a:miter lim="800000"/>
            <a:headEnd/>
            <a:tailEnd/>
          </a:ln>
        </p:spPr>
      </p:pic>
      <p:pic>
        <p:nvPicPr>
          <p:cNvPr id="13" name="Picture 12" descr="Go to itida home">
            <a:extLst>
              <a:ext uri="{FF2B5EF4-FFF2-40B4-BE49-F238E27FC236}">
                <a16:creationId xmlns:a16="http://schemas.microsoft.com/office/drawing/2014/main" xmlns="" id="{D0378625-8A45-4002-8F76-C4ECE465D68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436096" y="314240"/>
            <a:ext cx="1546344" cy="1080120"/>
          </a:xfrm>
          <a:prstGeom prst="rect">
            <a:avLst/>
          </a:prstGeom>
          <a:noFill/>
          <a:ln>
            <a:noFill/>
          </a:ln>
        </p:spPr>
      </p:pic>
      <p:pic>
        <p:nvPicPr>
          <p:cNvPr id="14" name="Picture 13">
            <a:extLst>
              <a:ext uri="{FF2B5EF4-FFF2-40B4-BE49-F238E27FC236}">
                <a16:creationId xmlns:a16="http://schemas.microsoft.com/office/drawing/2014/main" xmlns="" id="{7D70CB1C-70F7-4CA4-9018-1E6EAA39076C}"/>
              </a:ext>
            </a:extLst>
          </p:cNvPr>
          <p:cNvPicPr/>
          <p:nvPr/>
        </p:nvPicPr>
        <p:blipFill>
          <a:blip r:embed="rId5"/>
          <a:stretch>
            <a:fillRect/>
          </a:stretch>
        </p:blipFill>
        <p:spPr>
          <a:xfrm>
            <a:off x="3598828" y="7203"/>
            <a:ext cx="1590675" cy="1590675"/>
          </a:xfrm>
          <a:prstGeom prst="rect">
            <a:avLst/>
          </a:prstGeom>
        </p:spPr>
      </p:pic>
      <p:sp>
        <p:nvSpPr>
          <p:cNvPr id="2" name="TextBox 1">
            <a:extLst>
              <a:ext uri="{FF2B5EF4-FFF2-40B4-BE49-F238E27FC236}">
                <a16:creationId xmlns:a16="http://schemas.microsoft.com/office/drawing/2014/main" xmlns="" id="{B4C436B8-4B12-4230-9344-09219855DB5F}"/>
              </a:ext>
            </a:extLst>
          </p:cNvPr>
          <p:cNvSpPr txBox="1"/>
          <p:nvPr/>
        </p:nvSpPr>
        <p:spPr>
          <a:xfrm flipH="1">
            <a:off x="3118600" y="1467858"/>
            <a:ext cx="2551130" cy="338554"/>
          </a:xfrm>
          <a:prstGeom prst="rect">
            <a:avLst/>
          </a:prstGeom>
          <a:noFill/>
        </p:spPr>
        <p:txBody>
          <a:bodyPr wrap="square" rtlCol="0">
            <a:spAutoFit/>
          </a:bodyPr>
          <a:lstStyle/>
          <a:p>
            <a:r>
              <a:rPr lang="en-US" sz="1600" dirty="0"/>
              <a:t>Next Technology Leaders </a:t>
            </a:r>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b="1" dirty="0" smtClean="0">
                <a:latin typeface="Times New Roman" panose="02020603050405020304" pitchFamily="18" charset="0"/>
                <a:cs typeface="Times New Roman" panose="02020603050405020304" pitchFamily="18" charset="0"/>
              </a:rPr>
              <a:t>Cont. Apriori </a:t>
            </a:r>
            <a:r>
              <a:rPr lang="en-US" b="1" dirty="0">
                <a:latin typeface="Times New Roman" panose="02020603050405020304" pitchFamily="18" charset="0"/>
                <a:cs typeface="Times New Roman" panose="02020603050405020304" pitchFamily="18" charset="0"/>
              </a:rPr>
              <a:t>Algorithm</a:t>
            </a:r>
            <a:endParaRPr lang="en-US"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quarter" idx="11"/>
          </p:nvPr>
        </p:nvSpPr>
        <p:spPr>
          <a:xfrm>
            <a:off x="467544" y="3579862"/>
            <a:ext cx="8568952" cy="1451057"/>
          </a:xfrm>
        </p:spPr>
        <p:txBody>
          <a:bodyPr/>
          <a:lstStyle/>
          <a:p>
            <a:pPr algn="l"/>
            <a:r>
              <a:rPr lang="en-US" sz="1600" b="1" dirty="0">
                <a:latin typeface="Times New Roman" panose="02020603050405020304" pitchFamily="18" charset="0"/>
                <a:cs typeface="Times New Roman" panose="02020603050405020304" pitchFamily="18" charset="0"/>
              </a:rPr>
              <a:t>The Apriori algorithm takes advantage of the fact that any subset of a frequent itemset is also a frequent itemset. The algorithm can therefore, reduce the number of candidates being considered by only exploring the itemsets whose support count is greater than the minimum support count. All infrequent itemsets can be pruned if it has an infrequent subset.</a:t>
            </a:r>
          </a:p>
          <a:p>
            <a:endParaRPr lang="en-US" dirty="0"/>
          </a:p>
        </p:txBody>
      </p:sp>
      <p:pic>
        <p:nvPicPr>
          <p:cNvPr id="7" name="Picture Placeholder 6"/>
          <p:cNvPicPr>
            <a:picLocks noGrp="1" noChangeAspect="1"/>
          </p:cNvPicPr>
          <p:nvPr>
            <p:ph type="pic" idx="13"/>
          </p:nvPr>
        </p:nvPicPr>
        <p:blipFill>
          <a:blip r:embed="rId2">
            <a:extLst>
              <a:ext uri="{28A0092B-C50C-407E-A947-70E740481C1C}">
                <a14:useLocalDpi xmlns:a14="http://schemas.microsoft.com/office/drawing/2010/main" val="0"/>
              </a:ext>
            </a:extLst>
          </a:blip>
          <a:srcRect t="11482" b="11482"/>
          <a:stretch>
            <a:fillRect/>
          </a:stretch>
        </p:blipFill>
        <p:spPr>
          <a:xfrm>
            <a:off x="1979712" y="1059582"/>
            <a:ext cx="4968552" cy="2417005"/>
          </a:xfrm>
        </p:spPr>
      </p:pic>
    </p:spTree>
    <p:extLst>
      <p:ext uri="{BB962C8B-B14F-4D97-AF65-F5344CB8AC3E}">
        <p14:creationId xmlns:p14="http://schemas.microsoft.com/office/powerpoint/2010/main" val="39689067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b="1" dirty="0" smtClean="0"/>
              <a:t>Data Set </a:t>
            </a:r>
            <a:endParaRPr lang="en-US" b="1" dirty="0"/>
          </a:p>
        </p:txBody>
      </p:sp>
      <p:sp>
        <p:nvSpPr>
          <p:cNvPr id="7" name="Text Placeholder 6"/>
          <p:cNvSpPr>
            <a:spLocks noGrp="1"/>
          </p:cNvSpPr>
          <p:nvPr>
            <p:ph type="body" sz="quarter" idx="11"/>
          </p:nvPr>
        </p:nvSpPr>
        <p:spPr>
          <a:xfrm>
            <a:off x="0" y="699542"/>
            <a:ext cx="9144000" cy="576064"/>
          </a:xfrm>
        </p:spPr>
        <p:txBody>
          <a:bodyPr/>
          <a:lstStyle/>
          <a:p>
            <a:r>
              <a:rPr lang="en-US" sz="1800" b="1" dirty="0" smtClean="0">
                <a:latin typeface="Times New Roman" panose="02020603050405020304" pitchFamily="18" charset="0"/>
                <a:cs typeface="Times New Roman" panose="02020603050405020304" pitchFamily="18" charset="0"/>
              </a:rPr>
              <a:t>Description of Data Set </a:t>
            </a:r>
            <a:endParaRPr lang="en-US" sz="1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55576" y="2643758"/>
            <a:ext cx="3816424" cy="1477328"/>
          </a:xfrm>
          <a:prstGeom prst="rect">
            <a:avLst/>
          </a:prstGeom>
          <a:noFill/>
        </p:spPr>
        <p:txBody>
          <a:bodyPr wrap="square" rtlCol="0">
            <a:spAutoFit/>
          </a:bodyPr>
          <a:lstStyle/>
          <a:p>
            <a:r>
              <a:rPr lang="en-US" b="1" dirty="0"/>
              <a:t>orders (</a:t>
            </a:r>
            <a:r>
              <a:rPr lang="en-US" b="1" dirty="0" smtClean="0"/>
              <a:t>32 m </a:t>
            </a:r>
            <a:r>
              <a:rPr lang="en-US" b="1" dirty="0"/>
              <a:t>rows, 206k users</a:t>
            </a:r>
            <a:r>
              <a:rPr lang="en-US" b="1" dirty="0" smtClean="0"/>
              <a:t>):</a:t>
            </a:r>
          </a:p>
          <a:p>
            <a:r>
              <a:rPr lang="en-US" b="1" dirty="0"/>
              <a:t>order_id</a:t>
            </a:r>
            <a:r>
              <a:rPr lang="en-US" b="1" dirty="0" smtClean="0"/>
              <a:t>:</a:t>
            </a:r>
          </a:p>
          <a:p>
            <a:r>
              <a:rPr lang="en-US" b="1" dirty="0" smtClean="0"/>
              <a:t>product_id</a:t>
            </a:r>
            <a:r>
              <a:rPr lang="en-US" b="1" dirty="0"/>
              <a:t>: </a:t>
            </a:r>
            <a:endParaRPr lang="en-US" b="1" dirty="0" smtClean="0"/>
          </a:p>
          <a:p>
            <a:r>
              <a:rPr lang="en-US" b="1" dirty="0" smtClean="0"/>
              <a:t>add_to_cart_order:</a:t>
            </a:r>
          </a:p>
          <a:p>
            <a:r>
              <a:rPr lang="en-US" b="1" dirty="0" smtClean="0"/>
              <a:t>reordered:</a:t>
            </a:r>
            <a:endParaRPr lang="en-US" b="1" dirty="0"/>
          </a:p>
        </p:txBody>
      </p:sp>
      <p:sp>
        <p:nvSpPr>
          <p:cNvPr id="10" name="TextBox 9"/>
          <p:cNvSpPr txBox="1"/>
          <p:nvPr/>
        </p:nvSpPr>
        <p:spPr>
          <a:xfrm>
            <a:off x="4860032" y="2643758"/>
            <a:ext cx="4104456" cy="923330"/>
          </a:xfrm>
          <a:prstGeom prst="rect">
            <a:avLst/>
          </a:prstGeom>
          <a:noFill/>
        </p:spPr>
        <p:txBody>
          <a:bodyPr wrap="square" rtlCol="0">
            <a:spAutoFit/>
          </a:bodyPr>
          <a:lstStyle/>
          <a:p>
            <a:pPr algn="justLow"/>
            <a:r>
              <a:rPr lang="en-US" b="1" dirty="0"/>
              <a:t>products (50k rows):</a:t>
            </a:r>
          </a:p>
          <a:p>
            <a:pPr algn="justLow"/>
            <a:r>
              <a:rPr lang="en-US" b="1" dirty="0" smtClean="0"/>
              <a:t>product_id</a:t>
            </a:r>
            <a:r>
              <a:rPr lang="en-US" b="1" dirty="0"/>
              <a:t>: product identifier</a:t>
            </a:r>
          </a:p>
          <a:p>
            <a:pPr algn="justLow"/>
            <a:r>
              <a:rPr lang="en-US" b="1" dirty="0" smtClean="0"/>
              <a:t>product_name</a:t>
            </a:r>
            <a:r>
              <a:rPr lang="en-US" b="1" dirty="0"/>
              <a:t>: name of the </a:t>
            </a:r>
            <a:r>
              <a:rPr lang="en-US" b="1" dirty="0" smtClean="0"/>
              <a:t>product</a:t>
            </a:r>
            <a:endParaRPr lang="en-US" b="1" dirty="0"/>
          </a:p>
        </p:txBody>
      </p:sp>
      <p:sp>
        <p:nvSpPr>
          <p:cNvPr id="11" name="TextBox 10"/>
          <p:cNvSpPr txBox="1"/>
          <p:nvPr/>
        </p:nvSpPr>
        <p:spPr>
          <a:xfrm>
            <a:off x="539552" y="4282003"/>
            <a:ext cx="8352928" cy="646331"/>
          </a:xfrm>
          <a:prstGeom prst="rect">
            <a:avLst/>
          </a:prstGeom>
          <a:noFill/>
        </p:spPr>
        <p:txBody>
          <a:bodyPr wrap="square" rtlCol="0">
            <a:spAutoFit/>
          </a:bodyPr>
          <a:lstStyle/>
          <a:p>
            <a:r>
              <a:rPr lang="en-US" sz="1200" b="1" dirty="0" smtClean="0"/>
              <a:t>In our Model We use only 7000000 for Data Science Model  because our devices can’t load this large number of Rows , In Big Data We use 7M and  10M to make Punch Mark  between Data Science using Juypter and Big Data using </a:t>
            </a:r>
            <a:r>
              <a:rPr lang="en-US" sz="1200" b="1" dirty="0">
                <a:ea typeface="Arial Unicode MS" panose="020B0604020202020204" pitchFamily="34" charset="-128"/>
                <a:cs typeface="Arial Unicode MS" panose="020B0604020202020204" pitchFamily="34" charset="-128"/>
              </a:rPr>
              <a:t>Apache Spark &amp; Databricks</a:t>
            </a:r>
          </a:p>
        </p:txBody>
      </p:sp>
    </p:spTree>
    <p:extLst>
      <p:ext uri="{BB962C8B-B14F-4D97-AF65-F5344CB8AC3E}">
        <p14:creationId xmlns:p14="http://schemas.microsoft.com/office/powerpoint/2010/main" val="21950172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p:cNvPicPr>
            <a:picLocks noGrp="1" noChangeAspect="1"/>
          </p:cNvPicPr>
          <p:nvPr>
            <p:ph type="pic" idx="11"/>
          </p:nvPr>
        </p:nvPicPr>
        <p:blipFill>
          <a:blip r:embed="rId2">
            <a:extLst>
              <a:ext uri="{28A0092B-C50C-407E-A947-70E740481C1C}">
                <a14:useLocalDpi xmlns:a14="http://schemas.microsoft.com/office/drawing/2010/main" val="0"/>
              </a:ext>
            </a:extLst>
          </a:blip>
          <a:srcRect t="2845" b="2845"/>
          <a:stretch>
            <a:fillRect/>
          </a:stretch>
        </p:blipFill>
        <p:spPr>
          <a:xfrm>
            <a:off x="1758578" y="1115547"/>
            <a:ext cx="5049838" cy="2058057"/>
          </a:xfrm>
        </p:spPr>
      </p:pic>
      <p:pic>
        <p:nvPicPr>
          <p:cNvPr id="13" name="Picture Placeholder 12"/>
          <p:cNvPicPr>
            <a:picLocks noGrp="1" noChangeAspect="1"/>
          </p:cNvPicPr>
          <p:nvPr>
            <p:ph type="pic" idx="12"/>
          </p:nvPr>
        </p:nvPicPr>
        <p:blipFill>
          <a:blip r:embed="rId3">
            <a:extLst>
              <a:ext uri="{28A0092B-C50C-407E-A947-70E740481C1C}">
                <a14:useLocalDpi xmlns:a14="http://schemas.microsoft.com/office/drawing/2010/main" val="0"/>
              </a:ext>
            </a:extLst>
          </a:blip>
          <a:srcRect t="13285" b="13285"/>
          <a:stretch>
            <a:fillRect/>
          </a:stretch>
        </p:blipFill>
        <p:spPr>
          <a:xfrm>
            <a:off x="1331640" y="3301577"/>
            <a:ext cx="5685795" cy="1614351"/>
          </a:xfrm>
        </p:spPr>
      </p:pic>
      <p:sp>
        <p:nvSpPr>
          <p:cNvPr id="5" name="Text Placeholder 4"/>
          <p:cNvSpPr>
            <a:spLocks noGrp="1"/>
          </p:cNvSpPr>
          <p:nvPr>
            <p:ph type="body" sz="quarter" idx="13"/>
          </p:nvPr>
        </p:nvSpPr>
        <p:spPr/>
        <p:txBody>
          <a:bodyPr/>
          <a:lstStyle/>
          <a:p>
            <a:r>
              <a:rPr lang="en-US" sz="4000" b="1" dirty="0" smtClean="0">
                <a:solidFill>
                  <a:schemeClr val="accent2">
                    <a:lumMod val="50000"/>
                  </a:schemeClr>
                </a:solidFill>
                <a:latin typeface="Californian FB" panose="0207040306080B030204" pitchFamily="18" charset="0"/>
              </a:rPr>
              <a:t>Data Set </a:t>
            </a:r>
            <a:endParaRPr lang="en-US" sz="4000" b="1" dirty="0">
              <a:solidFill>
                <a:schemeClr val="accent2">
                  <a:lumMod val="50000"/>
                </a:schemeClr>
              </a:solidFill>
              <a:latin typeface="Californian FB" panose="0207040306080B030204" pitchFamily="18" charset="0"/>
            </a:endParaRPr>
          </a:p>
        </p:txBody>
      </p:sp>
      <p:sp>
        <p:nvSpPr>
          <p:cNvPr id="6" name="Text Placeholder 5"/>
          <p:cNvSpPr>
            <a:spLocks noGrp="1"/>
          </p:cNvSpPr>
          <p:nvPr>
            <p:ph type="body" sz="quarter" idx="14"/>
          </p:nvPr>
        </p:nvSpPr>
        <p:spPr>
          <a:xfrm>
            <a:off x="179512" y="699542"/>
            <a:ext cx="8964488" cy="288032"/>
          </a:xfrm>
        </p:spPr>
        <p:txBody>
          <a:bodyPr/>
          <a:lstStyle/>
          <a:p>
            <a:pPr algn="l"/>
            <a:r>
              <a:rPr lang="en-US" sz="1800" b="1" dirty="0" smtClean="0">
                <a:solidFill>
                  <a:schemeClr val="accent2">
                    <a:lumMod val="50000"/>
                  </a:schemeClr>
                </a:solidFill>
                <a:latin typeface="Californian FB" panose="0207040306080B030204" pitchFamily="18" charset="0"/>
              </a:rPr>
              <a:t>We use  </a:t>
            </a:r>
            <a:r>
              <a:rPr lang="en-US" sz="1800" b="1" dirty="0">
                <a:solidFill>
                  <a:schemeClr val="accent2">
                    <a:lumMod val="50000"/>
                  </a:schemeClr>
                </a:solidFill>
                <a:latin typeface="Californian FB" panose="0207040306080B030204" pitchFamily="18" charset="0"/>
              </a:rPr>
              <a:t>data set for </a:t>
            </a:r>
            <a:r>
              <a:rPr lang="en-US" sz="1800" b="1" dirty="0" smtClean="0">
                <a:solidFill>
                  <a:schemeClr val="accent2">
                    <a:lumMod val="50000"/>
                  </a:schemeClr>
                </a:solidFill>
                <a:latin typeface="Californian FB" panose="0207040306080B030204" pitchFamily="18" charset="0"/>
              </a:rPr>
              <a:t>Grocery </a:t>
            </a:r>
            <a:r>
              <a:rPr lang="en-US" sz="1800" b="1" dirty="0">
                <a:solidFill>
                  <a:schemeClr val="accent2">
                    <a:lumMod val="50000"/>
                  </a:schemeClr>
                </a:solidFill>
                <a:latin typeface="Californian FB" panose="0207040306080B030204" pitchFamily="18" charset="0"/>
              </a:rPr>
              <a:t>Market </a:t>
            </a:r>
          </a:p>
        </p:txBody>
      </p:sp>
    </p:spTree>
    <p:extLst>
      <p:ext uri="{BB962C8B-B14F-4D97-AF65-F5344CB8AC3E}">
        <p14:creationId xmlns:p14="http://schemas.microsoft.com/office/powerpoint/2010/main" val="23229892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Descriptive Statistic of our Data Set </a:t>
            </a:r>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9092" r="13635"/>
          <a:stretch/>
        </p:blipFill>
        <p:spPr>
          <a:xfrm>
            <a:off x="179512" y="1235708"/>
            <a:ext cx="3764951" cy="267208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1419622"/>
            <a:ext cx="4248472" cy="2304256"/>
          </a:xfrm>
          <a:prstGeom prst="rect">
            <a:avLst/>
          </a:prstGeom>
        </p:spPr>
      </p:pic>
    </p:spTree>
    <p:extLst>
      <p:ext uri="{BB962C8B-B14F-4D97-AF65-F5344CB8AC3E}">
        <p14:creationId xmlns:p14="http://schemas.microsoft.com/office/powerpoint/2010/main" val="36260422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Cont. </a:t>
            </a:r>
            <a:r>
              <a:rPr lang="en-US" dirty="0"/>
              <a:t>Descriptive Statistic </a:t>
            </a:r>
            <a:r>
              <a:rPr lang="en-US" dirty="0" smtClean="0"/>
              <a:t>of </a:t>
            </a:r>
            <a:r>
              <a:rPr lang="en-US" dirty="0"/>
              <a:t>our Data Set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5" y="1275606"/>
            <a:ext cx="4896544" cy="273630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310111"/>
            <a:ext cx="4300538" cy="2723280"/>
          </a:xfrm>
          <a:prstGeom prst="rect">
            <a:avLst/>
          </a:prstGeom>
        </p:spPr>
      </p:pic>
    </p:spTree>
    <p:extLst>
      <p:ext uri="{BB962C8B-B14F-4D97-AF65-F5344CB8AC3E}">
        <p14:creationId xmlns:p14="http://schemas.microsoft.com/office/powerpoint/2010/main" val="39311423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F0654C7-C0AC-4309-AFD5-7D9526B2A626}"/>
              </a:ext>
            </a:extLst>
          </p:cNvPr>
          <p:cNvSpPr>
            <a:spLocks noGrp="1"/>
          </p:cNvSpPr>
          <p:nvPr>
            <p:ph type="body" sz="quarter" idx="10"/>
          </p:nvPr>
        </p:nvSpPr>
        <p:spPr>
          <a:xfrm>
            <a:off x="3779912" y="1779662"/>
            <a:ext cx="4320480" cy="1493500"/>
          </a:xfrm>
        </p:spPr>
        <p:txBody>
          <a:bodyPr/>
          <a:lstStyle/>
          <a:p>
            <a:r>
              <a:rPr lang="en-US" dirty="0" smtClean="0">
                <a:latin typeface="Times New Roman" pitchFamily="18" charset="0"/>
                <a:cs typeface="Times New Roman" pitchFamily="18" charset="0"/>
              </a:rPr>
              <a:t>Project Architecture </a:t>
            </a:r>
            <a:endParaRPr lang="en-US" dirty="0"/>
          </a:p>
        </p:txBody>
      </p:sp>
    </p:spTree>
    <p:extLst>
      <p:ext uri="{BB962C8B-B14F-4D97-AF65-F5344CB8AC3E}">
        <p14:creationId xmlns:p14="http://schemas.microsoft.com/office/powerpoint/2010/main" val="3040021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38" y="0"/>
            <a:ext cx="4464496" cy="513364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Box 5"/>
          <p:cNvSpPr txBox="1"/>
          <p:nvPr/>
        </p:nvSpPr>
        <p:spPr>
          <a:xfrm>
            <a:off x="4455352" y="1995686"/>
            <a:ext cx="4572000" cy="677108"/>
          </a:xfrm>
          <a:prstGeom prst="rect">
            <a:avLst/>
          </a:prstGeom>
          <a:noFill/>
        </p:spPr>
        <p:txBody>
          <a:bodyPr wrap="square" rtlCol="0">
            <a:spAutoFit/>
          </a:bodyPr>
          <a:lstStyle/>
          <a:p>
            <a:pPr algn="ctr"/>
            <a:r>
              <a:rPr lang="en-US" sz="3800" b="1" dirty="0" smtClean="0">
                <a:latin typeface="Times New Roman" panose="02020603050405020304" pitchFamily="18" charset="0"/>
                <a:cs typeface="Times New Roman" panose="02020603050405020304" pitchFamily="18" charset="0"/>
              </a:rPr>
              <a:t>Project Architecture  </a:t>
            </a:r>
            <a:endParaRPr lang="en-US" sz="3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256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F0654C7-C0AC-4309-AFD5-7D9526B2A626}"/>
              </a:ext>
            </a:extLst>
          </p:cNvPr>
          <p:cNvSpPr>
            <a:spLocks noGrp="1"/>
          </p:cNvSpPr>
          <p:nvPr>
            <p:ph type="body" sz="quarter" idx="10"/>
          </p:nvPr>
        </p:nvSpPr>
        <p:spPr>
          <a:xfrm>
            <a:off x="3779912" y="1779662"/>
            <a:ext cx="4032448" cy="1493500"/>
          </a:xfrm>
        </p:spPr>
        <p:txBody>
          <a:bodyPr/>
          <a:lstStyle/>
          <a:p>
            <a:r>
              <a:rPr lang="en-US" dirty="0"/>
              <a:t>Results</a:t>
            </a:r>
          </a:p>
        </p:txBody>
      </p:sp>
    </p:spTree>
    <p:extLst>
      <p:ext uri="{BB962C8B-B14F-4D97-AF65-F5344CB8AC3E}">
        <p14:creationId xmlns:p14="http://schemas.microsoft.com/office/powerpoint/2010/main" val="23906244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Times New Roman" pitchFamily="18" charset="0"/>
                <a:cs typeface="Times New Roman" pitchFamily="18" charset="0"/>
              </a:rPr>
              <a:t>Result </a:t>
            </a:r>
            <a:endParaRPr lang="en-US" dirty="0"/>
          </a:p>
        </p:txBody>
      </p:sp>
      <p:sp>
        <p:nvSpPr>
          <p:cNvPr id="3" name="Text Placeholder 2"/>
          <p:cNvSpPr>
            <a:spLocks noGrp="1"/>
          </p:cNvSpPr>
          <p:nvPr>
            <p:ph type="body" sz="quarter" idx="11"/>
          </p:nvPr>
        </p:nvSpPr>
        <p:spPr>
          <a:xfrm>
            <a:off x="0" y="699542"/>
            <a:ext cx="9144000" cy="504056"/>
          </a:xfrm>
        </p:spPr>
        <p:txBody>
          <a:bodyPr/>
          <a:lstStyle/>
          <a:p>
            <a:r>
              <a:rPr lang="en-US" sz="1600" b="1" dirty="0" smtClean="0">
                <a:latin typeface="Times New Roman" panose="02020603050405020304" pitchFamily="18" charset="0"/>
                <a:cs typeface="Times New Roman" panose="02020603050405020304" pitchFamily="18" charset="0"/>
              </a:rPr>
              <a:t>After Preform the algorithm in our data set We get this result in our Model  </a:t>
            </a:r>
            <a:endParaRPr lang="en-US" sz="1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491630"/>
            <a:ext cx="8345065" cy="1590897"/>
          </a:xfrm>
          <a:prstGeom prst="rect">
            <a:avLst/>
          </a:prstGeom>
        </p:spPr>
      </p:pic>
      <p:sp>
        <p:nvSpPr>
          <p:cNvPr id="7" name="TextBox 6"/>
          <p:cNvSpPr txBox="1"/>
          <p:nvPr/>
        </p:nvSpPr>
        <p:spPr>
          <a:xfrm>
            <a:off x="179512" y="3507854"/>
            <a:ext cx="8748464" cy="338554"/>
          </a:xfrm>
          <a:prstGeom prst="rect">
            <a:avLst/>
          </a:prstGeom>
          <a:noFill/>
        </p:spPr>
        <p:txBody>
          <a:bodyPr wrap="square" rtlCol="0">
            <a:spAutoFit/>
          </a:bodyPr>
          <a:lstStyle/>
          <a:p>
            <a:pPr algn="ctr"/>
            <a:r>
              <a:rPr lang="en-US" sz="1600" b="1" dirty="0" smtClean="0">
                <a:latin typeface="Times New Roman" panose="02020603050405020304" pitchFamily="18" charset="0"/>
                <a:cs typeface="Times New Roman" panose="02020603050405020304" pitchFamily="18" charset="0"/>
              </a:rPr>
              <a:t>We recommend item B to user who buy item A based on lift value</a:t>
            </a:r>
          </a:p>
        </p:txBody>
      </p:sp>
    </p:spTree>
    <p:extLst>
      <p:ext uri="{BB962C8B-B14F-4D97-AF65-F5344CB8AC3E}">
        <p14:creationId xmlns:p14="http://schemas.microsoft.com/office/powerpoint/2010/main" val="34140515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sp>
        <p:nvSpPr>
          <p:cNvPr id="3" name="Text Placeholder 2"/>
          <p:cNvSpPr>
            <a:spLocks noGrp="1"/>
          </p:cNvSpPr>
          <p:nvPr>
            <p:ph type="body" sz="quarter" idx="10"/>
          </p:nvPr>
        </p:nvSpPr>
        <p:spPr/>
        <p:txBody>
          <a:bodyPr/>
          <a:lstStyle/>
          <a:p>
            <a:r>
              <a:rPr lang="en-US" dirty="0" smtClean="0"/>
              <a:t>Mobile App Demo </a:t>
            </a:r>
            <a:endParaRPr lang="en-US" dirty="0"/>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125" t="4793" r="-125" b="4153"/>
          <a:stretch/>
        </p:blipFill>
        <p:spPr>
          <a:xfrm>
            <a:off x="3566328" y="1217153"/>
            <a:ext cx="1945465" cy="3005145"/>
          </a:xfrm>
          <a:prstGeom prst="rect">
            <a:avLst/>
          </a:prstGeom>
          <a:ln>
            <a:noFill/>
          </a:ln>
          <a:effectLst/>
          <a:scene3d>
            <a:camera prst="orthographicFront">
              <a:rot lat="0" lon="0" rev="0"/>
            </a:camera>
            <a:lightRig rig="contrasting" dir="t">
              <a:rot lat="0" lon="0" rev="7800000"/>
            </a:lightRig>
          </a:scene3d>
          <a:sp3d>
            <a:bevelT w="139700" h="139700"/>
          </a:sp3d>
        </p:spPr>
      </p:pic>
    </p:spTree>
    <p:extLst>
      <p:ext uri="{BB962C8B-B14F-4D97-AF65-F5344CB8AC3E}">
        <p14:creationId xmlns:p14="http://schemas.microsoft.com/office/powerpoint/2010/main" val="2063433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9512" y="435190"/>
            <a:ext cx="9144000" cy="576064"/>
          </a:xfrm>
        </p:spPr>
        <p:txBody>
          <a:bodyPr/>
          <a:lstStyle/>
          <a:p>
            <a:r>
              <a:rPr lang="en-US" dirty="0">
                <a:latin typeface="Times New Roman" pitchFamily="18" charset="0"/>
                <a:cs typeface="Times New Roman" pitchFamily="18" charset="0"/>
              </a:rPr>
              <a:t> Under supervision of :</a:t>
            </a:r>
          </a:p>
          <a:p>
            <a:endParaRPr lang="ko-KR" altLang="en-US" dirty="0">
              <a:solidFill>
                <a:schemeClr val="tx1">
                  <a:lumMod val="75000"/>
                  <a:lumOff val="25000"/>
                </a:schemeClr>
              </a:solidFill>
            </a:endParaRPr>
          </a:p>
        </p:txBody>
      </p:sp>
      <p:sp>
        <p:nvSpPr>
          <p:cNvPr id="4" name="Rectangle 3"/>
          <p:cNvSpPr/>
          <p:nvPr/>
        </p:nvSpPr>
        <p:spPr>
          <a:xfrm>
            <a:off x="1620000" y="1028428"/>
            <a:ext cx="590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460562" y="1862203"/>
            <a:ext cx="6207782" cy="1077218"/>
          </a:xfrm>
          <a:prstGeom prst="rect">
            <a:avLst/>
          </a:prstGeom>
          <a:noFill/>
        </p:spPr>
        <p:txBody>
          <a:bodyPr wrap="square" rtlCol="0">
            <a:spAutoFit/>
          </a:bodyPr>
          <a:lstStyle/>
          <a:p>
            <a:pPr lvl="0" algn="ctr" latinLnBrk="0"/>
            <a:r>
              <a:rPr lang="en-US" sz="3200" b="1" dirty="0">
                <a:solidFill>
                  <a:prstClr val="black"/>
                </a:solidFill>
                <a:latin typeface="Times New Roman" pitchFamily="18" charset="0"/>
                <a:cs typeface="Times New Roman" pitchFamily="18" charset="0"/>
              </a:rPr>
              <a:t>Dr. </a:t>
            </a:r>
            <a:r>
              <a:rPr lang="en-US" sz="3200" dirty="0">
                <a:solidFill>
                  <a:prstClr val="black"/>
                </a:solidFill>
                <a:latin typeface="Times New Roman" pitchFamily="18" charset="0"/>
                <a:cs typeface="Times New Roman" pitchFamily="18" charset="0"/>
              </a:rPr>
              <a:t>Doaa Hassan</a:t>
            </a:r>
          </a:p>
          <a:p>
            <a:pPr lvl="0" algn="ctr" latinLnBrk="0"/>
            <a:r>
              <a:rPr lang="en-US" sz="3200" b="1" dirty="0">
                <a:solidFill>
                  <a:prstClr val="black"/>
                </a:solidFill>
                <a:latin typeface="Times New Roman" pitchFamily="18" charset="0"/>
                <a:cs typeface="Times New Roman" pitchFamily="18" charset="0"/>
              </a:rPr>
              <a:t>Eng. </a:t>
            </a:r>
            <a:r>
              <a:rPr lang="en-US" sz="3200" dirty="0">
                <a:solidFill>
                  <a:prstClr val="black"/>
                </a:solidFill>
                <a:latin typeface="Times New Roman" pitchFamily="18" charset="0"/>
                <a:cs typeface="Times New Roman" pitchFamily="18" charset="0"/>
              </a:rPr>
              <a:t>Sayed </a:t>
            </a:r>
            <a:r>
              <a:rPr lang="en-US" sz="3200" dirty="0" smtClean="0">
                <a:solidFill>
                  <a:prstClr val="black"/>
                </a:solidFill>
                <a:latin typeface="Times New Roman" pitchFamily="18" charset="0"/>
                <a:cs typeface="Times New Roman" pitchFamily="18" charset="0"/>
              </a:rPr>
              <a:t>A. Omar</a:t>
            </a:r>
            <a:endParaRPr lang="en-US" sz="32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5549420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339502"/>
            <a:ext cx="8280920" cy="2031325"/>
          </a:xfrm>
          <a:prstGeom prst="rect">
            <a:avLst/>
          </a:prstGeom>
          <a:noFill/>
        </p:spPr>
        <p:txBody>
          <a:bodyPr wrap="square" rtlCol="0">
            <a:spAutoFit/>
          </a:bodyPr>
          <a:lstStyle/>
          <a:p>
            <a:r>
              <a:rPr lang="en-GB" b="1" dirty="0"/>
              <a:t>We have run the algorithm on local machine of the following properties:</a:t>
            </a:r>
            <a:endParaRPr lang="en-US" b="1" dirty="0"/>
          </a:p>
          <a:p>
            <a:pPr marL="342900" lvl="0" indent="-342900">
              <a:buFont typeface="Arial" panose="020B0604020202020204" pitchFamily="34" charset="0"/>
              <a:buChar char="•"/>
            </a:pPr>
            <a:r>
              <a:rPr lang="en-GB" dirty="0"/>
              <a:t>Operating System: Windows 10 Pro 64-bit (10.0).</a:t>
            </a:r>
            <a:endParaRPr lang="en-US" dirty="0"/>
          </a:p>
          <a:p>
            <a:pPr marL="342900" lvl="0" indent="-342900">
              <a:buFont typeface="Arial" panose="020B0604020202020204" pitchFamily="34" charset="0"/>
              <a:buChar char="•"/>
            </a:pPr>
            <a:r>
              <a:rPr lang="en-GB" dirty="0"/>
              <a:t>Processor: Intel(R) Core(TM) i5-2520M CPU @ 2.50GHz (4 CPUs), 2.5GHz.</a:t>
            </a:r>
            <a:endParaRPr lang="en-US" dirty="0"/>
          </a:p>
          <a:p>
            <a:pPr marL="342900" lvl="0" indent="-342900">
              <a:buFont typeface="Arial" panose="020B0604020202020204" pitchFamily="34" charset="0"/>
              <a:buChar char="•"/>
            </a:pPr>
            <a:r>
              <a:rPr lang="en-GB" dirty="0"/>
              <a:t>Memory: 6G RAM.</a:t>
            </a:r>
            <a:endParaRPr lang="en-US" dirty="0"/>
          </a:p>
          <a:p>
            <a:pPr marL="342900" lvl="0" indent="-342900">
              <a:buFont typeface="Arial" panose="020B0604020202020204" pitchFamily="34" charset="0"/>
              <a:buChar char="•"/>
            </a:pPr>
            <a:r>
              <a:rPr lang="en-GB" dirty="0"/>
              <a:t>Display Memory: 1664 MB.</a:t>
            </a:r>
            <a:endParaRPr lang="en-US" dirty="0"/>
          </a:p>
          <a:p>
            <a:pPr marL="342900" lvl="0" indent="-342900">
              <a:buFont typeface="Arial" panose="020B0604020202020204" pitchFamily="34" charset="0"/>
              <a:buChar char="•"/>
            </a:pPr>
            <a:r>
              <a:rPr lang="en-GB" dirty="0"/>
              <a:t>Shared Memory: 1632 MB.</a:t>
            </a:r>
            <a:endParaRPr lang="en-US" dirty="0"/>
          </a:p>
          <a:p>
            <a:endParaRPr lang="en-US" dirty="0"/>
          </a:p>
        </p:txBody>
      </p:sp>
      <p:pic>
        <p:nvPicPr>
          <p:cNvPr id="8" name="Picture 7"/>
          <p:cNvPicPr>
            <a:picLocks noChangeAspect="1"/>
          </p:cNvPicPr>
          <p:nvPr/>
        </p:nvPicPr>
        <p:blipFill>
          <a:blip r:embed="rId2"/>
          <a:stretch>
            <a:fillRect/>
          </a:stretch>
        </p:blipFill>
        <p:spPr>
          <a:xfrm>
            <a:off x="395536" y="2370827"/>
            <a:ext cx="8349630" cy="1976041"/>
          </a:xfrm>
          <a:prstGeom prst="rect">
            <a:avLst/>
          </a:prstGeom>
        </p:spPr>
      </p:pic>
    </p:spTree>
    <p:extLst>
      <p:ext uri="{BB962C8B-B14F-4D97-AF65-F5344CB8AC3E}">
        <p14:creationId xmlns:p14="http://schemas.microsoft.com/office/powerpoint/2010/main" val="19775914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sz="1600" dirty="0"/>
              <a:t>Performance of our Model in python Juypter and Apache Spark </a:t>
            </a: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1853" r="-1" b="-2857"/>
          <a:stretch/>
        </p:blipFill>
        <p:spPr>
          <a:xfrm>
            <a:off x="467544" y="1196138"/>
            <a:ext cx="3960440" cy="2592288"/>
          </a:xfrm>
          <a:prstGeom prst="rect">
            <a:avLst/>
          </a:prstGeom>
          <a:effectLst>
            <a:innerShdw blurRad="114300">
              <a:prstClr val="black"/>
            </a:innerShdw>
          </a:effectLst>
        </p:spPr>
      </p:pic>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1" r="-1" b="-2234"/>
          <a:stretch/>
        </p:blipFill>
        <p:spPr>
          <a:xfrm>
            <a:off x="4716016" y="1226553"/>
            <a:ext cx="3816425" cy="252605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972655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03848" y="2283718"/>
            <a:ext cx="2736303" cy="576063"/>
          </a:xfrm>
        </p:spPr>
        <p:txBody>
          <a:bodyPr/>
          <a:lstStyle/>
          <a:p>
            <a:r>
              <a:rPr lang="en-US" altLang="ko-KR" dirty="0"/>
              <a:t>Thank you</a:t>
            </a:r>
            <a:endParaRPr lang="ko-KR" altLang="en-US" dirty="0"/>
          </a:p>
        </p:txBody>
      </p:sp>
    </p:spTree>
    <p:extLst>
      <p:ext uri="{BB962C8B-B14F-4D97-AF65-F5344CB8AC3E}">
        <p14:creationId xmlns:p14="http://schemas.microsoft.com/office/powerpoint/2010/main" val="61455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9512" y="435190"/>
            <a:ext cx="9144000" cy="576064"/>
          </a:xfrm>
        </p:spPr>
        <p:txBody>
          <a:bodyPr/>
          <a:lstStyle/>
          <a:p>
            <a:r>
              <a:rPr lang="en-US" dirty="0">
                <a:latin typeface="Times New Roman" pitchFamily="18" charset="0"/>
                <a:cs typeface="Times New Roman" pitchFamily="18" charset="0"/>
              </a:rPr>
              <a:t> Team Members</a:t>
            </a:r>
            <a:endParaRPr lang="ko-KR" altLang="en-US" dirty="0">
              <a:solidFill>
                <a:schemeClr val="tx1">
                  <a:lumMod val="75000"/>
                  <a:lumOff val="25000"/>
                </a:schemeClr>
              </a:solidFill>
            </a:endParaRPr>
          </a:p>
        </p:txBody>
      </p:sp>
      <p:sp>
        <p:nvSpPr>
          <p:cNvPr id="4" name="Rectangle 3"/>
          <p:cNvSpPr/>
          <p:nvPr/>
        </p:nvSpPr>
        <p:spPr>
          <a:xfrm>
            <a:off x="1620000" y="1028428"/>
            <a:ext cx="590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a:extLst>
              <a:ext uri="{FF2B5EF4-FFF2-40B4-BE49-F238E27FC236}">
                <a16:creationId xmlns:a16="http://schemas.microsoft.com/office/drawing/2014/main" xmlns="" id="{336C15E1-4607-47A7-B0D5-71EB22812DBF}"/>
              </a:ext>
            </a:extLst>
          </p:cNvPr>
          <p:cNvSpPr txBox="1"/>
          <p:nvPr/>
        </p:nvSpPr>
        <p:spPr>
          <a:xfrm>
            <a:off x="971600" y="1756142"/>
            <a:ext cx="7200800" cy="2677656"/>
          </a:xfrm>
          <a:prstGeom prst="rect">
            <a:avLst/>
          </a:prstGeom>
          <a:noFill/>
        </p:spPr>
        <p:txBody>
          <a:bodyPr wrap="square" rtlCol="0">
            <a:spAutoFit/>
          </a:bodyPr>
          <a:lstStyle/>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Mohamed Sayed </a:t>
            </a:r>
            <a:r>
              <a:rPr lang="en-US" sz="2400" b="1" dirty="0" smtClean="0">
                <a:latin typeface="Times New Roman" panose="02020603050405020304" pitchFamily="18" charset="0"/>
                <a:cs typeface="Times New Roman" panose="02020603050405020304" pitchFamily="18" charset="0"/>
              </a:rPr>
              <a:t>Abdelwahab</a:t>
            </a:r>
            <a:endParaRPr lang="en-US" sz="2400" b="1"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Mahmoud </a:t>
            </a:r>
            <a:r>
              <a:rPr lang="en-US" sz="2400" b="1" dirty="0" smtClean="0">
                <a:latin typeface="Times New Roman" panose="02020603050405020304" pitchFamily="18" charset="0"/>
                <a:cs typeface="Times New Roman" panose="02020603050405020304" pitchFamily="18" charset="0"/>
              </a:rPr>
              <a:t>Abdallh </a:t>
            </a:r>
            <a:r>
              <a:rPr lang="en-US" sz="2400" b="1" dirty="0">
                <a:latin typeface="Times New Roman" panose="02020603050405020304" pitchFamily="18" charset="0"/>
                <a:cs typeface="Times New Roman" panose="02020603050405020304" pitchFamily="18" charset="0"/>
              </a:rPr>
              <a:t>Tawfik</a:t>
            </a:r>
          </a:p>
          <a:p>
            <a:pPr marL="457200" indent="-457200">
              <a:buFont typeface="+mj-l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smtClean="0">
                <a:latin typeface="Times New Roman" panose="02020603050405020304" pitchFamily="18" charset="0"/>
                <a:cs typeface="Times New Roman" panose="02020603050405020304" pitchFamily="18" charset="0"/>
              </a:rPr>
              <a:t>Abdulruhman Mohammed Abdelmoniem</a:t>
            </a:r>
            <a:endParaRPr lang="en-US" sz="2400" b="1"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Mohammed </a:t>
            </a:r>
            <a:r>
              <a:rPr lang="en-US" sz="2400" b="1" dirty="0" err="1" smtClean="0">
                <a:latin typeface="Times New Roman" panose="02020603050405020304" pitchFamily="18" charset="0"/>
                <a:cs typeface="Times New Roman" panose="02020603050405020304" pitchFamily="18" charset="0"/>
              </a:rPr>
              <a:t>Hilal</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61215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32656" y="14650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tx1">
                    <a:lumMod val="75000"/>
                    <a:lumOff val="25000"/>
                  </a:schemeClr>
                </a:solidFill>
                <a:cs typeface="Arial" pitchFamily="34" charset="0"/>
              </a:rPr>
              <a:t>Agenda</a:t>
            </a:r>
          </a:p>
        </p:txBody>
      </p:sp>
      <p:grpSp>
        <p:nvGrpSpPr>
          <p:cNvPr id="4" name="Group 3"/>
          <p:cNvGrpSpPr/>
          <p:nvPr/>
        </p:nvGrpSpPr>
        <p:grpSpPr>
          <a:xfrm>
            <a:off x="2278923" y="990671"/>
            <a:ext cx="4410564" cy="618693"/>
            <a:chOff x="1151472" y="3187501"/>
            <a:chExt cx="6552728" cy="914400"/>
          </a:xfrm>
        </p:grpSpPr>
        <p:sp>
          <p:nvSpPr>
            <p:cNvPr id="5" name="Pentagon 4"/>
            <p:cNvSpPr/>
            <p:nvPr/>
          </p:nvSpPr>
          <p:spPr>
            <a:xfrm>
              <a:off x="1633824" y="3347030"/>
              <a:ext cx="6070376" cy="720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p>
          </p:txBody>
        </p:sp>
        <p:sp>
          <p:nvSpPr>
            <p:cNvPr id="6" name="Pentagon 5"/>
            <p:cNvSpPr/>
            <p:nvPr/>
          </p:nvSpPr>
          <p:spPr>
            <a:xfrm>
              <a:off x="1633824" y="3284701"/>
              <a:ext cx="5914970" cy="720000"/>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p>
          </p:txBody>
        </p:sp>
        <p:sp>
          <p:nvSpPr>
            <p:cNvPr id="7" name="Diamond 6"/>
            <p:cNvSpPr/>
            <p:nvPr/>
          </p:nvSpPr>
          <p:spPr>
            <a:xfrm>
              <a:off x="1151472" y="3187501"/>
              <a:ext cx="914400" cy="9144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dirty="0"/>
            </a:p>
          </p:txBody>
        </p:sp>
      </p:grpSp>
      <p:sp>
        <p:nvSpPr>
          <p:cNvPr id="8" name="직사각형 39"/>
          <p:cNvSpPr/>
          <p:nvPr/>
        </p:nvSpPr>
        <p:spPr>
          <a:xfrm>
            <a:off x="2468602" y="1139753"/>
            <a:ext cx="270544" cy="338554"/>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600" b="1" dirty="0">
                <a:solidFill>
                  <a:schemeClr val="bg1"/>
                </a:solidFill>
                <a:cs typeface="Arial" pitchFamily="34" charset="0"/>
              </a:rPr>
              <a:t>1 </a:t>
            </a:r>
            <a:endParaRPr lang="ko-KR" altLang="en-US" sz="1600" dirty="0">
              <a:solidFill>
                <a:schemeClr val="bg1"/>
              </a:solidFill>
            </a:endParaRPr>
          </a:p>
        </p:txBody>
      </p:sp>
      <p:sp>
        <p:nvSpPr>
          <p:cNvPr id="10" name="TextBox 10"/>
          <p:cNvSpPr txBox="1"/>
          <p:nvPr/>
        </p:nvSpPr>
        <p:spPr bwMode="auto">
          <a:xfrm>
            <a:off x="2977484" y="1103466"/>
            <a:ext cx="3189031"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endParaRPr lang="en-US" altLang="ko-KR" sz="1600" b="1" dirty="0">
              <a:solidFill>
                <a:schemeClr val="tx1">
                  <a:lumMod val="75000"/>
                  <a:lumOff val="25000"/>
                </a:schemeClr>
              </a:solidFill>
              <a:cs typeface="Arial" pitchFamily="34" charset="0"/>
            </a:endParaRPr>
          </a:p>
        </p:txBody>
      </p:sp>
      <p:grpSp>
        <p:nvGrpSpPr>
          <p:cNvPr id="12" name="Group 11"/>
          <p:cNvGrpSpPr/>
          <p:nvPr/>
        </p:nvGrpSpPr>
        <p:grpSpPr>
          <a:xfrm>
            <a:off x="2261868" y="1651669"/>
            <a:ext cx="4396997" cy="549874"/>
            <a:chOff x="1151472" y="3187501"/>
            <a:chExt cx="6552728" cy="914400"/>
          </a:xfrm>
        </p:grpSpPr>
        <p:sp>
          <p:nvSpPr>
            <p:cNvPr id="13" name="Pentagon 12"/>
            <p:cNvSpPr/>
            <p:nvPr/>
          </p:nvSpPr>
          <p:spPr>
            <a:xfrm>
              <a:off x="1633824" y="3347030"/>
              <a:ext cx="6070376" cy="720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Pentagon 13"/>
            <p:cNvSpPr/>
            <p:nvPr/>
          </p:nvSpPr>
          <p:spPr>
            <a:xfrm>
              <a:off x="1633824" y="3284701"/>
              <a:ext cx="5914970" cy="720000"/>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Diamond 14"/>
            <p:cNvSpPr/>
            <p:nvPr/>
          </p:nvSpPr>
          <p:spPr>
            <a:xfrm>
              <a:off x="1151472" y="3187501"/>
              <a:ext cx="914400" cy="9144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6" name="Group 15"/>
          <p:cNvGrpSpPr/>
          <p:nvPr/>
        </p:nvGrpSpPr>
        <p:grpSpPr>
          <a:xfrm>
            <a:off x="2261868" y="2311918"/>
            <a:ext cx="4396997" cy="549874"/>
            <a:chOff x="1151472" y="3187501"/>
            <a:chExt cx="6552728" cy="914400"/>
          </a:xfrm>
        </p:grpSpPr>
        <p:sp>
          <p:nvSpPr>
            <p:cNvPr id="17" name="Pentagon 16"/>
            <p:cNvSpPr/>
            <p:nvPr/>
          </p:nvSpPr>
          <p:spPr>
            <a:xfrm>
              <a:off x="1633824" y="3347030"/>
              <a:ext cx="6070376" cy="7200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Pentagon 17"/>
            <p:cNvSpPr/>
            <p:nvPr/>
          </p:nvSpPr>
          <p:spPr>
            <a:xfrm>
              <a:off x="1529839" y="3284701"/>
              <a:ext cx="6017734" cy="685129"/>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Diamond 18"/>
            <p:cNvSpPr/>
            <p:nvPr/>
          </p:nvSpPr>
          <p:spPr>
            <a:xfrm>
              <a:off x="1151472" y="3187501"/>
              <a:ext cx="914400" cy="9144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0" name="Group 19"/>
          <p:cNvGrpSpPr/>
          <p:nvPr/>
        </p:nvGrpSpPr>
        <p:grpSpPr>
          <a:xfrm>
            <a:off x="2259141" y="2997703"/>
            <a:ext cx="4396997" cy="549874"/>
            <a:chOff x="1151472" y="3187501"/>
            <a:chExt cx="6552728" cy="914400"/>
          </a:xfrm>
        </p:grpSpPr>
        <p:sp>
          <p:nvSpPr>
            <p:cNvPr id="21" name="Pentagon 20"/>
            <p:cNvSpPr/>
            <p:nvPr/>
          </p:nvSpPr>
          <p:spPr>
            <a:xfrm>
              <a:off x="1633824" y="3347030"/>
              <a:ext cx="6070376" cy="72000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Pentagon 21"/>
            <p:cNvSpPr/>
            <p:nvPr/>
          </p:nvSpPr>
          <p:spPr>
            <a:xfrm>
              <a:off x="1633824" y="3284701"/>
              <a:ext cx="5914970" cy="720000"/>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3" name="Diamond 22"/>
            <p:cNvSpPr/>
            <p:nvPr/>
          </p:nvSpPr>
          <p:spPr>
            <a:xfrm>
              <a:off x="1151472" y="3187501"/>
              <a:ext cx="914400" cy="9144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4" name="직사각형 39"/>
          <p:cNvSpPr/>
          <p:nvPr/>
        </p:nvSpPr>
        <p:spPr>
          <a:xfrm>
            <a:off x="2430120" y="1772272"/>
            <a:ext cx="270544" cy="338554"/>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600" b="1" dirty="0">
                <a:solidFill>
                  <a:schemeClr val="bg1"/>
                </a:solidFill>
                <a:cs typeface="Arial" pitchFamily="34" charset="0"/>
              </a:rPr>
              <a:t>2 </a:t>
            </a:r>
            <a:endParaRPr lang="ko-KR" altLang="en-US" sz="1600" dirty="0">
              <a:solidFill>
                <a:schemeClr val="bg1"/>
              </a:solidFill>
            </a:endParaRPr>
          </a:p>
        </p:txBody>
      </p:sp>
      <p:sp>
        <p:nvSpPr>
          <p:cNvPr id="27" name="TextBox 12"/>
          <p:cNvSpPr txBox="1"/>
          <p:nvPr/>
        </p:nvSpPr>
        <p:spPr bwMode="auto">
          <a:xfrm>
            <a:off x="2803183" y="1138061"/>
            <a:ext cx="3263358"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sz="1600" b="1" dirty="0" smtClean="0">
                <a:latin typeface="Times New Roman" pitchFamily="18" charset="0"/>
                <a:cs typeface="Times New Roman" pitchFamily="18" charset="0"/>
              </a:rPr>
              <a:t>Introduction  </a:t>
            </a:r>
            <a:endParaRPr lang="en-US" sz="1600" b="1" dirty="0">
              <a:latin typeface="Times New Roman" pitchFamily="18" charset="0"/>
              <a:cs typeface="Times New Roman" pitchFamily="18" charset="0"/>
            </a:endParaRPr>
          </a:p>
        </p:txBody>
      </p:sp>
      <p:sp>
        <p:nvSpPr>
          <p:cNvPr id="28" name="직사각형 39"/>
          <p:cNvSpPr/>
          <p:nvPr/>
        </p:nvSpPr>
        <p:spPr>
          <a:xfrm>
            <a:off x="2449250" y="2420209"/>
            <a:ext cx="270544" cy="338554"/>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600" b="1" dirty="0">
                <a:solidFill>
                  <a:schemeClr val="bg1"/>
                </a:solidFill>
                <a:cs typeface="Arial" pitchFamily="34" charset="0"/>
              </a:rPr>
              <a:t>3 </a:t>
            </a:r>
            <a:endParaRPr lang="ko-KR" altLang="en-US" sz="1600" dirty="0">
              <a:solidFill>
                <a:schemeClr val="bg1"/>
              </a:solidFill>
            </a:endParaRPr>
          </a:p>
        </p:txBody>
      </p:sp>
      <p:sp>
        <p:nvSpPr>
          <p:cNvPr id="32" name="직사각형 39"/>
          <p:cNvSpPr/>
          <p:nvPr/>
        </p:nvSpPr>
        <p:spPr>
          <a:xfrm>
            <a:off x="2388042" y="3096147"/>
            <a:ext cx="309026" cy="345754"/>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600" b="1" dirty="0">
                <a:solidFill>
                  <a:schemeClr val="bg1"/>
                </a:solidFill>
                <a:cs typeface="Arial" pitchFamily="34" charset="0"/>
              </a:rPr>
              <a:t>4 </a:t>
            </a:r>
            <a:endParaRPr lang="ko-KR" altLang="en-US" sz="1600" dirty="0">
              <a:solidFill>
                <a:schemeClr val="bg1"/>
              </a:solidFill>
            </a:endParaRPr>
          </a:p>
        </p:txBody>
      </p:sp>
      <p:sp>
        <p:nvSpPr>
          <p:cNvPr id="34" name="TextBox 10"/>
          <p:cNvSpPr txBox="1"/>
          <p:nvPr/>
        </p:nvSpPr>
        <p:spPr bwMode="auto">
          <a:xfrm>
            <a:off x="2942614" y="3109632"/>
            <a:ext cx="2793460" cy="58477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sz="1600" b="1" dirty="0">
                <a:latin typeface="Times New Roman" pitchFamily="18" charset="0"/>
                <a:cs typeface="Times New Roman" pitchFamily="18" charset="0"/>
              </a:rPr>
              <a:t>Proposed solution</a:t>
            </a:r>
          </a:p>
          <a:p>
            <a:pPr algn="ctr"/>
            <a:endParaRPr lang="en-US" sz="1600" b="1" dirty="0">
              <a:latin typeface="Times New Roman" pitchFamily="18" charset="0"/>
              <a:cs typeface="Times New Roman" pitchFamily="18" charset="0"/>
            </a:endParaRPr>
          </a:p>
        </p:txBody>
      </p:sp>
      <p:sp>
        <p:nvSpPr>
          <p:cNvPr id="2" name="Rectangle 1">
            <a:extLst>
              <a:ext uri="{FF2B5EF4-FFF2-40B4-BE49-F238E27FC236}">
                <a16:creationId xmlns:a16="http://schemas.microsoft.com/office/drawing/2014/main" xmlns="" id="{4059991C-8669-4CCB-BB3F-69CDAB10EF0D}"/>
              </a:ext>
            </a:extLst>
          </p:cNvPr>
          <p:cNvSpPr/>
          <p:nvPr/>
        </p:nvSpPr>
        <p:spPr>
          <a:xfrm>
            <a:off x="3184024" y="1748709"/>
            <a:ext cx="2501675" cy="584775"/>
          </a:xfrm>
          <a:prstGeom prst="rect">
            <a:avLst/>
          </a:prstGeom>
        </p:spPr>
        <p:txBody>
          <a:bodyPr wrap="square">
            <a:spAutoFit/>
          </a:bodyPr>
          <a:lstStyle/>
          <a:p>
            <a:pPr algn="ctr"/>
            <a:r>
              <a:rPr lang="en-US" sz="1600" b="1" dirty="0">
                <a:latin typeface="Times New Roman" pitchFamily="18" charset="0"/>
                <a:cs typeface="Times New Roman" pitchFamily="18" charset="0"/>
              </a:rPr>
              <a:t>Problem Definition</a:t>
            </a:r>
          </a:p>
          <a:p>
            <a:pPr algn="ctr"/>
            <a:endParaRPr lang="en-US" sz="1600" b="1" dirty="0"/>
          </a:p>
        </p:txBody>
      </p:sp>
      <p:grpSp>
        <p:nvGrpSpPr>
          <p:cNvPr id="33" name="Group 32"/>
          <p:cNvGrpSpPr/>
          <p:nvPr/>
        </p:nvGrpSpPr>
        <p:grpSpPr>
          <a:xfrm>
            <a:off x="2278923" y="3622072"/>
            <a:ext cx="4396997" cy="549874"/>
            <a:chOff x="1151472" y="3187501"/>
            <a:chExt cx="6552728" cy="914400"/>
          </a:xfrm>
        </p:grpSpPr>
        <p:sp>
          <p:nvSpPr>
            <p:cNvPr id="35" name="Pentagon 34"/>
            <p:cNvSpPr/>
            <p:nvPr/>
          </p:nvSpPr>
          <p:spPr>
            <a:xfrm>
              <a:off x="1633824" y="3347030"/>
              <a:ext cx="6070376" cy="72000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Pentagon 35"/>
            <p:cNvSpPr/>
            <p:nvPr/>
          </p:nvSpPr>
          <p:spPr>
            <a:xfrm>
              <a:off x="1633824" y="3284701"/>
              <a:ext cx="5914970" cy="720000"/>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600" b="1" dirty="0" smtClean="0">
                  <a:solidFill>
                    <a:schemeClr val="tx1">
                      <a:lumMod val="85000"/>
                      <a:lumOff val="15000"/>
                    </a:schemeClr>
                  </a:solidFill>
                  <a:latin typeface="Times New Roman" panose="02020603050405020304" pitchFamily="18" charset="0"/>
                  <a:cs typeface="Times New Roman" panose="02020603050405020304" pitchFamily="18" charset="0"/>
                </a:rPr>
                <a:t>Architecture  </a:t>
              </a:r>
            </a:p>
          </p:txBody>
        </p:sp>
        <p:sp>
          <p:nvSpPr>
            <p:cNvPr id="37" name="Diamond 36"/>
            <p:cNvSpPr/>
            <p:nvPr/>
          </p:nvSpPr>
          <p:spPr>
            <a:xfrm>
              <a:off x="1151472" y="3187501"/>
              <a:ext cx="914400" cy="9144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5</a:t>
              </a:r>
              <a:endParaRPr lang="ko-KR" altLang="en-US" dirty="0"/>
            </a:p>
          </p:txBody>
        </p:sp>
      </p:grpSp>
      <p:grpSp>
        <p:nvGrpSpPr>
          <p:cNvPr id="38" name="Group 37"/>
          <p:cNvGrpSpPr/>
          <p:nvPr/>
        </p:nvGrpSpPr>
        <p:grpSpPr>
          <a:xfrm>
            <a:off x="2292490" y="4289283"/>
            <a:ext cx="4396997" cy="549874"/>
            <a:chOff x="1151472" y="3187501"/>
            <a:chExt cx="6552728" cy="914400"/>
          </a:xfrm>
        </p:grpSpPr>
        <p:sp>
          <p:nvSpPr>
            <p:cNvPr id="39" name="Pentagon 38"/>
            <p:cNvSpPr/>
            <p:nvPr/>
          </p:nvSpPr>
          <p:spPr>
            <a:xfrm>
              <a:off x="1633824" y="3347030"/>
              <a:ext cx="6070376" cy="72000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Pentagon 39"/>
            <p:cNvSpPr/>
            <p:nvPr/>
          </p:nvSpPr>
          <p:spPr>
            <a:xfrm>
              <a:off x="1633824" y="3284701"/>
              <a:ext cx="5914970" cy="720000"/>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600" b="1" dirty="0" smtClean="0">
                  <a:solidFill>
                    <a:schemeClr val="tx1">
                      <a:lumMod val="85000"/>
                      <a:lumOff val="15000"/>
                    </a:schemeClr>
                  </a:solidFill>
                  <a:latin typeface="Times New Roman" panose="02020603050405020304" pitchFamily="18" charset="0"/>
                  <a:cs typeface="Times New Roman" panose="02020603050405020304" pitchFamily="18" charset="0"/>
                </a:rPr>
                <a:t>Results </a:t>
              </a:r>
              <a:endParaRPr lang="ko-KR" altLang="en-US" sz="16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1" name="Diamond 40"/>
            <p:cNvSpPr/>
            <p:nvPr/>
          </p:nvSpPr>
          <p:spPr>
            <a:xfrm>
              <a:off x="1151472" y="3187501"/>
              <a:ext cx="914400" cy="9144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smtClean="0"/>
                <a:t>6</a:t>
              </a:r>
              <a:endParaRPr lang="ko-KR" altLang="en-US" dirty="0"/>
            </a:p>
          </p:txBody>
        </p:sp>
      </p:grpSp>
      <p:sp>
        <p:nvSpPr>
          <p:cNvPr id="58" name="Rectangle 57"/>
          <p:cNvSpPr/>
          <p:nvPr/>
        </p:nvSpPr>
        <p:spPr>
          <a:xfrm>
            <a:off x="3081111" y="2387084"/>
            <a:ext cx="2981778" cy="338554"/>
          </a:xfrm>
          <a:prstGeom prst="rect">
            <a:avLst/>
          </a:prstGeom>
        </p:spPr>
        <p:txBody>
          <a:bodyPr wrap="none">
            <a:spAutoFit/>
          </a:bodyPr>
          <a:lstStyle/>
          <a:p>
            <a:pPr algn="ctr"/>
            <a:r>
              <a:rPr lang="en-US" sz="1600" b="1" dirty="0">
                <a:latin typeface="Times New Roman" pitchFamily="18" charset="0"/>
                <a:cs typeface="Times New Roman" pitchFamily="18" charset="0"/>
              </a:rPr>
              <a:t>Technologies used in the project</a:t>
            </a:r>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13800" y="2571750"/>
            <a:ext cx="4930200" cy="473576"/>
          </a:xfrm>
        </p:spPr>
        <p:txBody>
          <a:bodyPr/>
          <a:lstStyle/>
          <a:p>
            <a:r>
              <a:rPr lang="en-US" dirty="0">
                <a:latin typeface="Times New Roman" pitchFamily="18" charset="0"/>
                <a:cs typeface="Times New Roman" pitchFamily="18" charset="0"/>
              </a:rPr>
              <a:t>Introduction</a:t>
            </a:r>
            <a:endParaRPr lang="en-US" dirty="0"/>
          </a:p>
          <a:p>
            <a:endParaRPr lang="ko-KR" altLang="en-US" dirty="0"/>
          </a:p>
        </p:txBody>
      </p:sp>
    </p:spTree>
    <p:extLst>
      <p:ext uri="{BB962C8B-B14F-4D97-AF65-F5344CB8AC3E}">
        <p14:creationId xmlns:p14="http://schemas.microsoft.com/office/powerpoint/2010/main" val="3101234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707" y="240561"/>
            <a:ext cx="9144000" cy="576064"/>
          </a:xfrm>
        </p:spPr>
        <p:txBody>
          <a:bodyPr/>
          <a:lstStyle/>
          <a:p>
            <a:r>
              <a:rPr lang="en-US" b="1" dirty="0">
                <a:latin typeface="Times New Roman" pitchFamily="18" charset="0"/>
                <a:cs typeface="Times New Roman" pitchFamily="18" charset="0"/>
              </a:rPr>
              <a:t>Introduction</a:t>
            </a:r>
            <a:endParaRPr lang="ko-KR" altLang="en-US" dirty="0">
              <a:solidFill>
                <a:schemeClr val="tx1">
                  <a:lumMod val="75000"/>
                  <a:lumOff val="25000"/>
                </a:schemeClr>
              </a:solidFill>
            </a:endParaRPr>
          </a:p>
        </p:txBody>
      </p:sp>
      <p:sp>
        <p:nvSpPr>
          <p:cNvPr id="38" name="TextBox 37">
            <a:extLst>
              <a:ext uri="{FF2B5EF4-FFF2-40B4-BE49-F238E27FC236}">
                <a16:creationId xmlns:a16="http://schemas.microsoft.com/office/drawing/2014/main" xmlns="" id="{EE65F485-FE37-4110-883D-4224F36ADFC4}"/>
              </a:ext>
            </a:extLst>
          </p:cNvPr>
          <p:cNvSpPr txBox="1"/>
          <p:nvPr/>
        </p:nvSpPr>
        <p:spPr>
          <a:xfrm>
            <a:off x="395536" y="1084383"/>
            <a:ext cx="8352928" cy="1200329"/>
          </a:xfrm>
          <a:prstGeom prst="rect">
            <a:avLst/>
          </a:prstGeom>
          <a:noFill/>
        </p:spPr>
        <p:txBody>
          <a:bodyPr wrap="square" rtlCol="0">
            <a:spAutoFit/>
          </a:bodyPr>
          <a:lstStyle/>
          <a:p>
            <a:pPr lvl="0" latinLnBrk="0">
              <a:spcBef>
                <a:spcPct val="20000"/>
              </a:spcBef>
            </a:pPr>
            <a:r>
              <a:rPr lang="en-US" sz="2400" dirty="0">
                <a:solidFill>
                  <a:prstClr val="black"/>
                </a:solidFill>
                <a:latin typeface="Times New Roman" pitchFamily="18" charset="0"/>
                <a:cs typeface="Times New Roman" pitchFamily="18" charset="0"/>
              </a:rPr>
              <a:t>In today’s world, every customer is faced with multiple choices. For example, If I’m looking for a </a:t>
            </a:r>
            <a:r>
              <a:rPr lang="en-US" sz="2400" dirty="0" smtClean="0">
                <a:solidFill>
                  <a:prstClr val="black"/>
                </a:solidFill>
                <a:latin typeface="Times New Roman" pitchFamily="18" charset="0"/>
                <a:cs typeface="Times New Roman" pitchFamily="18" charset="0"/>
              </a:rPr>
              <a:t>product to buy it without any specific </a:t>
            </a:r>
            <a:r>
              <a:rPr lang="en-US" sz="2400" dirty="0">
                <a:solidFill>
                  <a:prstClr val="black"/>
                </a:solidFill>
                <a:latin typeface="Times New Roman" pitchFamily="18" charset="0"/>
                <a:cs typeface="Times New Roman" pitchFamily="18" charset="0"/>
              </a:rPr>
              <a:t>idea of what I want, there’s a wide range of possibilities.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2643758"/>
            <a:ext cx="3233370" cy="1850751"/>
          </a:xfrm>
          <a:prstGeom prst="rect">
            <a:avLst/>
          </a:prstGeom>
          <a:solidFill>
            <a:srgbClr val="FFFFFF">
              <a:shade val="85000"/>
            </a:srgbClr>
          </a:solidFill>
          <a:ln w="88900" cap="sq">
            <a:noFill/>
            <a:miter lim="800000"/>
          </a:ln>
          <a:effectLst/>
          <a:scene3d>
            <a:camera prst="orthographicFront">
              <a:rot lat="0" lon="0" rev="0"/>
            </a:camera>
            <a:lightRig rig="glow" dir="t">
              <a:rot lat="0" lon="0" rev="14100000"/>
            </a:lightRig>
          </a:scene3d>
          <a:sp3d prstMaterial="softEdge">
            <a:bevelT w="127000" prst="artDeco"/>
          </a:sp3d>
        </p:spPr>
      </p:pic>
    </p:spTree>
    <p:extLst>
      <p:ext uri="{BB962C8B-B14F-4D97-AF65-F5344CB8AC3E}">
        <p14:creationId xmlns:p14="http://schemas.microsoft.com/office/powerpoint/2010/main" val="3986982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707" y="240561"/>
            <a:ext cx="9144000" cy="576064"/>
          </a:xfrm>
        </p:spPr>
        <p:txBody>
          <a:bodyPr/>
          <a:lstStyle/>
          <a:p>
            <a:r>
              <a:rPr lang="en-US" b="1" dirty="0" smtClean="0">
                <a:latin typeface="Times New Roman" pitchFamily="18" charset="0"/>
                <a:cs typeface="Times New Roman" pitchFamily="18" charset="0"/>
              </a:rPr>
              <a:t>Cont. Introduction</a:t>
            </a:r>
            <a:endParaRPr lang="ko-KR" altLang="en-US" dirty="0">
              <a:solidFill>
                <a:schemeClr val="tx1">
                  <a:lumMod val="75000"/>
                  <a:lumOff val="25000"/>
                </a:schemeClr>
              </a:solidFill>
            </a:endParaRPr>
          </a:p>
        </p:txBody>
      </p:sp>
      <p:sp>
        <p:nvSpPr>
          <p:cNvPr id="5" name="TextBox 4">
            <a:extLst>
              <a:ext uri="{FF2B5EF4-FFF2-40B4-BE49-F238E27FC236}">
                <a16:creationId xmlns:a16="http://schemas.microsoft.com/office/drawing/2014/main" xmlns="" id="{B7AE296A-0439-443C-8BDC-970F5A6EB83F}"/>
              </a:ext>
            </a:extLst>
          </p:cNvPr>
          <p:cNvSpPr txBox="1"/>
          <p:nvPr/>
        </p:nvSpPr>
        <p:spPr>
          <a:xfrm>
            <a:off x="2771801" y="1203598"/>
            <a:ext cx="6264696"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But if there was a site or app which </a:t>
            </a:r>
            <a:r>
              <a:rPr lang="en-US" sz="2400" dirty="0" smtClean="0">
                <a:latin typeface="Times New Roman" panose="02020603050405020304" pitchFamily="18" charset="0"/>
                <a:cs typeface="Times New Roman" panose="02020603050405020304" pitchFamily="18" charset="0"/>
              </a:rPr>
              <a:t>could</a:t>
            </a:r>
          </a:p>
          <a:p>
            <a:r>
              <a:rPr lang="en-US" sz="2400" dirty="0" smtClean="0">
                <a:latin typeface="Times New Roman" panose="02020603050405020304" pitchFamily="18" charset="0"/>
                <a:cs typeface="Times New Roman" panose="02020603050405020304" pitchFamily="18" charset="0"/>
              </a:rPr>
              <a:t>recommend </a:t>
            </a:r>
            <a:r>
              <a:rPr lang="en-US" sz="2400" dirty="0">
                <a:latin typeface="Times New Roman" panose="02020603050405020304" pitchFamily="18" charset="0"/>
                <a:cs typeface="Times New Roman" panose="02020603050405020304" pitchFamily="18" charset="0"/>
              </a:rPr>
              <a:t>me item based on what I have bought previously, that would  be a massive </a:t>
            </a:r>
            <a:r>
              <a:rPr lang="en-US" sz="2400" dirty="0" smtClean="0">
                <a:latin typeface="Times New Roman" panose="02020603050405020304" pitchFamily="18" charset="0"/>
                <a:cs typeface="Times New Roman" panose="02020603050405020304" pitchFamily="18" charset="0"/>
              </a:rPr>
              <a:t>help</a:t>
            </a:r>
          </a:p>
          <a:p>
            <a:r>
              <a:rPr lang="en-US" sz="2400" dirty="0" smtClean="0">
                <a:latin typeface="Times New Roman" panose="02020603050405020304" pitchFamily="18" charset="0"/>
                <a:cs typeface="Times New Roman" panose="02020603050405020304" pitchFamily="18" charset="0"/>
              </a:rPr>
              <a:t>Instead </a:t>
            </a:r>
            <a:r>
              <a:rPr lang="en-US" sz="2400" dirty="0">
                <a:latin typeface="Times New Roman" panose="02020603050405020304" pitchFamily="18" charset="0"/>
                <a:cs typeface="Times New Roman" panose="02020603050405020304" pitchFamily="18" charset="0"/>
              </a:rPr>
              <a:t>of wasting time on various </a:t>
            </a:r>
            <a:r>
              <a:rPr lang="en-US" sz="2400" dirty="0" smtClean="0">
                <a:latin typeface="Times New Roman" panose="02020603050405020304" pitchFamily="18" charset="0"/>
                <a:cs typeface="Times New Roman" panose="02020603050405020304" pitchFamily="18" charset="0"/>
              </a:rPr>
              <a:t>sites.</a:t>
            </a: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816625"/>
            <a:ext cx="2232689" cy="389403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525373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12" y="123479"/>
            <a:ext cx="9144000" cy="576064"/>
          </a:xfrm>
        </p:spPr>
        <p:txBody>
          <a:bodyPr>
            <a:normAutofit/>
          </a:bodyPr>
          <a:lstStyle/>
          <a:p>
            <a:pPr lvl="0"/>
            <a:r>
              <a:rPr lang="en-US" sz="2700" b="1" dirty="0">
                <a:latin typeface="Times New Roman" panose="02020603050405020304" pitchFamily="18" charset="0"/>
                <a:cs typeface="Times New Roman" panose="02020603050405020304" pitchFamily="18" charset="0"/>
              </a:rPr>
              <a:t>Examples</a:t>
            </a:r>
          </a:p>
        </p:txBody>
      </p:sp>
      <p:pic>
        <p:nvPicPr>
          <p:cNvPr id="4" name="Picture 3">
            <a:extLst>
              <a:ext uri="{FF2B5EF4-FFF2-40B4-BE49-F238E27FC236}">
                <a16:creationId xmlns:a16="http://schemas.microsoft.com/office/drawing/2014/main" xmlns="" id="{82790021-508F-4E16-BE85-DB4413A91E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9966" y="627533"/>
            <a:ext cx="2017857" cy="2017857"/>
          </a:xfrm>
          <a:prstGeom prst="rect">
            <a:avLst/>
          </a:prstGeom>
        </p:spPr>
      </p:pic>
      <p:pic>
        <p:nvPicPr>
          <p:cNvPr id="1026" name="Picture 2" descr="Image result for linkedin">
            <a:extLst>
              <a:ext uri="{FF2B5EF4-FFF2-40B4-BE49-F238E27FC236}">
                <a16:creationId xmlns:a16="http://schemas.microsoft.com/office/drawing/2014/main" xmlns="" id="{1F227DCF-A98F-4ACB-B915-9E0436A962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7" y="704930"/>
            <a:ext cx="2737938" cy="20519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xmlns="" id="{EFA84C28-6A91-4C4B-9922-8FB1C519EE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968" y="2433123"/>
            <a:ext cx="2233880" cy="2233880"/>
          </a:xfrm>
          <a:prstGeom prst="rect">
            <a:avLst/>
          </a:prstGeom>
        </p:spPr>
      </p:pic>
      <p:pic>
        <p:nvPicPr>
          <p:cNvPr id="12" name="Picture 11">
            <a:extLst>
              <a:ext uri="{FF2B5EF4-FFF2-40B4-BE49-F238E27FC236}">
                <a16:creationId xmlns:a16="http://schemas.microsoft.com/office/drawing/2014/main" xmlns="" id="{2AF56C46-A1DC-4A1F-B4C8-A84D029D6C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36097" y="2824213"/>
            <a:ext cx="2552701" cy="1437682"/>
          </a:xfrm>
          <a:prstGeom prst="rect">
            <a:avLst/>
          </a:prstGeom>
        </p:spPr>
      </p:pic>
    </p:spTree>
    <p:extLst>
      <p:ext uri="{BB962C8B-B14F-4D97-AF65-F5344CB8AC3E}">
        <p14:creationId xmlns:p14="http://schemas.microsoft.com/office/powerpoint/2010/main" val="3621631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3523</TotalTime>
  <Words>650</Words>
  <Application>Microsoft Office PowerPoint</Application>
  <PresentationFormat>On-screen Show (16:9)</PresentationFormat>
  <Paragraphs>103</Paragraphs>
  <Slides>32</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32</vt:i4>
      </vt:variant>
    </vt:vector>
  </HeadingPairs>
  <TitlesOfParts>
    <vt:vector size="41" baseType="lpstr">
      <vt:lpstr>Arial Unicode MS</vt:lpstr>
      <vt:lpstr>맑은 고딕</vt:lpstr>
      <vt:lpstr>Arial</vt:lpstr>
      <vt:lpstr>Calibri</vt:lpstr>
      <vt:lpstr>Californian FB</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Fujitsu</cp:lastModifiedBy>
  <cp:revision>136</cp:revision>
  <dcterms:created xsi:type="dcterms:W3CDTF">2016-12-05T23:26:54Z</dcterms:created>
  <dcterms:modified xsi:type="dcterms:W3CDTF">2018-12-04T08:47:14Z</dcterms:modified>
</cp:coreProperties>
</file>