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7912100" cy="11049000"/>
  <p:notesSz cx="6761163" cy="9942513"/>
  <p:embeddedFontLst>
    <p:embeddedFont>
      <p:font typeface="AJMSUJ+MyriadPro-Regular" panose="020B0604020202020204"/>
      <p:regular r:id="rId4"/>
    </p:embeddedFont>
    <p:embeddedFont>
      <p:font typeface="HPFQRJ+OneStrokeScriptLetPlain" panose="020B0604020202020204"/>
      <p:regular r:id="rId5"/>
    </p:embeddedFont>
    <p:embeddedFont>
      <p:font typeface="HTCELK+MyriadPro-Cond" panose="020B0604020202020204"/>
      <p:regular r:id="rId6"/>
    </p:embeddedFont>
    <p:embeddedFont>
      <p:font typeface="CFKIUW+MyriadPro-SemiboldSemiCn" panose="020B0604020202020204"/>
      <p:regular r:id="rId7"/>
    </p:embeddedFont>
    <p:embeddedFont>
      <p:font typeface="UDVHGT+MyriadPro-BoldSemiCn" panose="020B0604020202020204"/>
      <p:regular r:id="rId8"/>
    </p:embeddedFont>
    <p:embeddedFont>
      <p:font typeface="JWHRRT+OneStrokeScriptLetPlain" panose="020B0604020202020204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FCNTDG+MyriadPro-Regular" panose="020B0604020202020204"/>
      <p:regular r:id="rId14"/>
    </p:embeddedFont>
    <p:embeddedFont>
      <p:font typeface="MACIRP+MyriadPro-SemiboldSemiCn" panose="020B0604020202020204"/>
      <p:regular r:id="rId15"/>
    </p:embeddedFont>
    <p:embeddedFont>
      <p:font typeface="RKCAVL+MyriadPro-SemiCn" panose="020B0604020202020204"/>
      <p:regular r:id="rId16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086" y="8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7912100" cy="1104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8823" y="235705"/>
            <a:ext cx="722255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88"/>
              </a:lnSpc>
              <a:spcBef>
                <a:spcPts val="0"/>
              </a:spcBef>
              <a:spcAft>
                <a:spcPts val="0"/>
              </a:spcAft>
            </a:pPr>
            <a:endParaRPr sz="1000" dirty="0">
              <a:solidFill>
                <a:srgbClr val="FFFFFF"/>
              </a:solidFill>
              <a:latin typeface="HTCELK+MyriadPro-Cond"/>
              <a:cs typeface="HTCELK+MyriadPro-C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0279" y="488930"/>
            <a:ext cx="4434174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29"/>
              </a:lnSpc>
              <a:spcBef>
                <a:spcPts val="0"/>
              </a:spcBef>
              <a:spcAft>
                <a:spcPts val="0"/>
              </a:spcAft>
            </a:pPr>
            <a:r>
              <a:rPr sz="2450" spc="-157" dirty="0" smtClean="0">
                <a:solidFill>
                  <a:srgbClr val="FCFCFC"/>
                </a:solidFill>
                <a:latin typeface="UDVHGT+MyriadPro-BoldSemiCn"/>
                <a:cs typeface="UDVHGT+MyriadPro-BoldSemiCn"/>
              </a:rPr>
              <a:t> </a:t>
            </a:r>
            <a:r>
              <a:rPr sz="2450" spc="-13" dirty="0">
                <a:solidFill>
                  <a:srgbClr val="FCFCFC"/>
                </a:solidFill>
                <a:latin typeface="UDVHGT+MyriadPro-BoldSemiCn"/>
                <a:cs typeface="UDVHGT+MyriadPro-BoldSemiCn"/>
              </a:rPr>
              <a:t>Организация</a:t>
            </a:r>
            <a:r>
              <a:rPr sz="2450" spc="-152" dirty="0">
                <a:solidFill>
                  <a:srgbClr val="FCFCFC"/>
                </a:solidFill>
                <a:latin typeface="UDVHGT+MyriadPro-BoldSemiCn"/>
                <a:cs typeface="UDVHGT+MyriadPro-BoldSemiCn"/>
              </a:rPr>
              <a:t> </a:t>
            </a:r>
            <a:r>
              <a:rPr sz="2450" spc="-11" dirty="0">
                <a:solidFill>
                  <a:srgbClr val="FCFCFC"/>
                </a:solidFill>
                <a:latin typeface="UDVHGT+MyriadPro-BoldSemiCn"/>
                <a:cs typeface="UDVHGT+MyriadPro-BoldSemiCn"/>
              </a:rPr>
              <a:t>заседаний</a:t>
            </a:r>
            <a:r>
              <a:rPr sz="2450" spc="-156" dirty="0">
                <a:solidFill>
                  <a:srgbClr val="FCFCFC"/>
                </a:solidFill>
                <a:latin typeface="UDVHGT+MyriadPro-BoldSemiCn"/>
                <a:cs typeface="UDVHGT+MyriadPro-BoldSemiCn"/>
              </a:rPr>
              <a:t> </a:t>
            </a:r>
            <a:r>
              <a:rPr sz="2450" spc="-14" dirty="0">
                <a:solidFill>
                  <a:srgbClr val="FCFCFC"/>
                </a:solidFill>
                <a:latin typeface="UDVHGT+MyriadPro-BoldSemiCn"/>
                <a:cs typeface="UDVHGT+MyriadPro-BoldSemiCn"/>
              </a:rPr>
              <a:t>УИК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80920" y="1120800"/>
            <a:ext cx="3325545" cy="575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8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2762A2"/>
                </a:solidFill>
                <a:latin typeface="CFKIUW+MyriadPro-SemiboldSemiCn"/>
                <a:cs typeface="CFKIUW+MyriadPro-SemiboldSemiCn"/>
              </a:rPr>
              <a:t>Заседания</a:t>
            </a:r>
            <a:r>
              <a:rPr sz="2200" spc="-127" dirty="0">
                <a:solidFill>
                  <a:srgbClr val="2762A2"/>
                </a:solidFill>
                <a:latin typeface="CFKIUW+MyriadPro-SemiboldSemiCn"/>
                <a:cs typeface="CFKIUW+MyriadPro-SemiboldSemiCn"/>
              </a:rPr>
              <a:t> </a:t>
            </a:r>
            <a:r>
              <a:rPr sz="2200" dirty="0">
                <a:solidFill>
                  <a:srgbClr val="2762A2"/>
                </a:solidFill>
                <a:latin typeface="CFKIUW+MyriadPro-SemiboldSemiCn"/>
                <a:cs typeface="CFKIUW+MyriadPro-SemiboldSemiCn"/>
              </a:rPr>
              <a:t>УИК</a:t>
            </a:r>
            <a:r>
              <a:rPr sz="2200" spc="-127" dirty="0">
                <a:solidFill>
                  <a:srgbClr val="2762A2"/>
                </a:solidFill>
                <a:latin typeface="CFKIUW+MyriadPro-SemiboldSemiCn"/>
                <a:cs typeface="CFKIUW+MyriadPro-SemiboldSemiCn"/>
              </a:rPr>
              <a:t> </a:t>
            </a:r>
            <a:r>
              <a:rPr sz="2200" dirty="0">
                <a:solidFill>
                  <a:srgbClr val="2762A2"/>
                </a:solidFill>
                <a:latin typeface="CFKIUW+MyriadPro-SemiboldSemiCn"/>
                <a:cs typeface="CFKIUW+MyriadPro-SemiboldSemiCn"/>
              </a:rPr>
              <a:t>проводятся</a:t>
            </a:r>
          </a:p>
          <a:p>
            <a:pPr marL="0" marR="0">
              <a:lnSpc>
                <a:spcPts val="1442"/>
              </a:lnSpc>
              <a:spcBef>
                <a:spcPts val="116"/>
              </a:spcBef>
              <a:spcAft>
                <a:spcPts val="0"/>
              </a:spcAft>
            </a:pPr>
            <a:r>
              <a:rPr sz="1200" dirty="0">
                <a:solidFill>
                  <a:srgbClr val="231F20"/>
                </a:solidFill>
                <a:latin typeface="AJMSUJ+MyriadPro-Regular"/>
                <a:cs typeface="AJMSUJ+MyriadPro-Regular"/>
              </a:rPr>
              <a:t>На всех заседаниях обязаны присутствовать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80920" y="1652388"/>
            <a:ext cx="2790291" cy="221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2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231F20"/>
                </a:solidFill>
                <a:latin typeface="AJMSUJ+MyriadPro-Regular"/>
                <a:cs typeface="AJMSUJ+MyriadPro-Regular"/>
              </a:rPr>
              <a:t>члены УИК с правом решающего голоса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20323" y="1678369"/>
            <a:ext cx="534543" cy="334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390" marR="0">
              <a:lnSpc>
                <a:spcPts val="123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UDVHGT+MyriadPro-BoldSemiCn"/>
                <a:cs typeface="UDVHGT+MyriadPro-BoldSemiCn"/>
              </a:rPr>
              <a:t>ЦИК</a:t>
            </a:r>
          </a:p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UDVHGT+MyriadPro-BoldSemiCn"/>
                <a:cs typeface="UDVHGT+MyriadPro-BoldSemiCn"/>
              </a:rPr>
              <a:t>России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19815" y="2143316"/>
            <a:ext cx="534162" cy="5222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3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UDVHGT+MyriadPro-BoldSemiCn"/>
                <a:cs typeface="UDVHGT+MyriadPro-BoldSemiCn"/>
              </a:rPr>
              <a:t>ИКСРФ</a:t>
            </a:r>
          </a:p>
          <a:p>
            <a:pPr marL="81915" marR="0">
              <a:lnSpc>
                <a:spcPts val="1230"/>
              </a:lnSpc>
              <a:spcBef>
                <a:spcPts val="1352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UDVHGT+MyriadPro-BoldSemiCn"/>
                <a:cs typeface="UDVHGT+MyriadPro-BoldSemiCn"/>
              </a:rPr>
              <a:t>ТИК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2647" y="2434962"/>
            <a:ext cx="1045591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3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275E9B"/>
                </a:solidFill>
                <a:latin typeface="UDVHGT+MyriadPro-BoldSemiCn"/>
                <a:cs typeface="UDVHGT+MyriadPro-BoldSemiCn"/>
              </a:rPr>
              <a:t>КОЛЛЕГИАЛЬНО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599825" y="2823655"/>
            <a:ext cx="371856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3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UDVHGT+MyriadPro-BoldSemiCn"/>
                <a:cs typeface="UDVHGT+MyriadPro-BoldSemiCn"/>
              </a:rPr>
              <a:t>УИК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852306" y="3106208"/>
            <a:ext cx="311417" cy="422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29"/>
              </a:lnSpc>
              <a:spcBef>
                <a:spcPts val="0"/>
              </a:spcBef>
              <a:spcAft>
                <a:spcPts val="0"/>
              </a:spcAft>
            </a:pPr>
            <a:r>
              <a:rPr sz="2450" dirty="0">
                <a:solidFill>
                  <a:srgbClr val="FCFCFC"/>
                </a:solidFill>
                <a:latin typeface="UDVHGT+MyriadPro-BoldSemiCn"/>
                <a:cs typeface="UDVHGT+MyriadPro-BoldSemiCn"/>
              </a:rPr>
              <a:t>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216551" y="3131871"/>
            <a:ext cx="1453643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2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AJMSUJ+MyriadPro-Regular"/>
                <a:cs typeface="AJMSUJ+MyriadPro-Regular"/>
              </a:rPr>
              <a:t>На заседании могут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AJMSUJ+MyriadPro-Regular"/>
                <a:cs typeface="AJMSUJ+MyriadPro-Regular"/>
              </a:rPr>
              <a:t>присутствовать члены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AJMSUJ+MyriadPro-Regular"/>
                <a:cs typeface="AJMSUJ+MyriadPro-Regular"/>
              </a:rPr>
              <a:t>и работники аппаратов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AJMSUJ+MyriadPro-Regular"/>
                <a:cs typeface="AJMSUJ+MyriadPro-Regular"/>
              </a:rPr>
              <a:t>вышестоящих изби-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 err="1">
                <a:solidFill>
                  <a:srgbClr val="000000"/>
                </a:solidFill>
                <a:latin typeface="AJMSUJ+MyriadPro-Regular"/>
                <a:cs typeface="AJMSUJ+MyriadPro-Regular"/>
              </a:rPr>
              <a:t>рательных</a:t>
            </a:r>
            <a:r>
              <a:rPr sz="1000" dirty="0">
                <a:solidFill>
                  <a:srgbClr val="000000"/>
                </a:solidFill>
                <a:latin typeface="AJMSUJ+MyriadPro-Regular"/>
                <a:cs typeface="AJMSUJ+MyriadPro-Regular"/>
              </a:rPr>
              <a:t> </a:t>
            </a:r>
            <a:r>
              <a:rPr sz="1000" dirty="0" err="1" smtClean="0">
                <a:solidFill>
                  <a:srgbClr val="000000"/>
                </a:solidFill>
                <a:latin typeface="AJMSUJ+MyriadPro-Regular"/>
                <a:cs typeface="AJMSUJ+MyriadPro-Regular"/>
              </a:rPr>
              <a:t>комиссий</a:t>
            </a:r>
            <a:endParaRPr sz="1000" dirty="0">
              <a:solidFill>
                <a:srgbClr val="000000"/>
              </a:solidFill>
              <a:latin typeface="AJMSUJ+MyriadPro-Regular"/>
              <a:cs typeface="AJMSUJ+MyriadPro-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2813" y="3361283"/>
            <a:ext cx="1975993" cy="800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2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AJMSUJ+MyriadPro-Regular"/>
                <a:cs typeface="AJMSUJ+MyriadPro-Regular"/>
              </a:rPr>
              <a:t>Заседание УИК является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AJMSUJ+MyriadPro-Regular"/>
                <a:cs typeface="AJMSUJ+MyriadPro-Regular"/>
              </a:rPr>
              <a:t>правомочным, если на нем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AJMSUJ+MyriadPro-Regular"/>
                <a:cs typeface="AJMSUJ+MyriadPro-Regular"/>
              </a:rPr>
              <a:t>присутствует большинство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AJMSUJ+MyriadPro-Regular"/>
                <a:cs typeface="AJMSUJ+MyriadPro-Regular"/>
              </a:rPr>
              <a:t>от установленного числа членов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AJMSUJ+MyriadPro-Regular"/>
                <a:cs typeface="AJMSUJ+MyriadPro-Regular"/>
              </a:rPr>
              <a:t>УИК с правом решающего голоса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63452" y="3393033"/>
            <a:ext cx="1899665" cy="800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2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AJMSUJ+MyriadPro-Regular"/>
                <a:cs typeface="AJMSUJ+MyriadPro-Regular"/>
              </a:rPr>
              <a:t>УИК правомочна приступить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AJMSUJ+MyriadPro-Regular"/>
                <a:cs typeface="AJMSUJ+MyriadPro-Regular"/>
              </a:rPr>
              <a:t>к работе, если ее состав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AJMSUJ+MyriadPro-Regular"/>
                <a:cs typeface="AJMSUJ+MyriadPro-Regular"/>
              </a:rPr>
              <a:t>сформирован не менее чем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AJMSUJ+MyriadPro-Regular"/>
                <a:cs typeface="AJMSUJ+MyriadPro-Regular"/>
              </a:rPr>
              <a:t>на две трети от установленного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AJMSUJ+MyriadPro-Regular"/>
                <a:cs typeface="AJMSUJ+MyriadPro-Regular"/>
              </a:rPr>
              <a:t>числа членов УИК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80920" y="4514133"/>
            <a:ext cx="1500987" cy="398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3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231F20"/>
                </a:solidFill>
                <a:latin typeface="RKCAVL+MyriadPro-SemiCn"/>
                <a:cs typeface="RKCAVL+MyriadPro-SemiCn"/>
              </a:rPr>
              <a:t>На заседаниях вправе</a:t>
            </a:r>
          </a:p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231F20"/>
                </a:solidFill>
                <a:latin typeface="RKCAVL+MyriadPro-SemiCn"/>
                <a:cs typeface="RKCAVL+MyriadPro-SemiCn"/>
              </a:rPr>
              <a:t>присутствовать: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814321" y="4789542"/>
            <a:ext cx="311417" cy="422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29"/>
              </a:lnSpc>
              <a:spcBef>
                <a:spcPts val="0"/>
              </a:spcBef>
              <a:spcAft>
                <a:spcPts val="0"/>
              </a:spcAft>
            </a:pPr>
            <a:r>
              <a:rPr sz="2450" dirty="0">
                <a:solidFill>
                  <a:srgbClr val="FCFCFC"/>
                </a:solidFill>
                <a:latin typeface="UDVHGT+MyriadPro-BoldSemiCn"/>
                <a:cs typeface="UDVHGT+MyriadPro-BoldSemiCn"/>
              </a:rPr>
              <a:t>2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557329" y="4789536"/>
            <a:ext cx="311417" cy="422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29"/>
              </a:lnSpc>
              <a:spcBef>
                <a:spcPts val="0"/>
              </a:spcBef>
              <a:spcAft>
                <a:spcPts val="0"/>
              </a:spcAft>
            </a:pPr>
            <a:r>
              <a:rPr sz="2450" dirty="0">
                <a:solidFill>
                  <a:srgbClr val="FCFCFC"/>
                </a:solidFill>
                <a:latin typeface="UDVHGT+MyriadPro-BoldSemiCn"/>
                <a:cs typeface="UDVHGT+MyriadPro-BoldSemiCn"/>
              </a:rPr>
              <a:t>3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04316" y="5194037"/>
            <a:ext cx="685673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3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275E9B"/>
                </a:solidFill>
                <a:latin typeface="UDVHGT+MyriadPro-BoldSemiCn"/>
                <a:cs typeface="UDVHGT+MyriadPro-BoldSemiCn"/>
              </a:rPr>
              <a:t>ОТКРЫТО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702459" y="5239817"/>
            <a:ext cx="1483106" cy="952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RKCAVL+MyriadPro-SemiCn"/>
                <a:cs typeface="RKCAVL+MyriadPro-SemiCn"/>
              </a:rPr>
              <a:t>При рассмотрении жалоб</a:t>
            </a:r>
          </a:p>
          <a:p>
            <a:pPr marL="0" marR="0">
              <a:lnSpc>
                <a:spcPts val="1197"/>
              </a:lnSpc>
              <a:spcBef>
                <a:spcPts val="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RKCAVL+MyriadPro-SemiCn"/>
                <a:cs typeface="RKCAVL+MyriadPro-SemiCn"/>
              </a:rPr>
              <a:t>(заявлений) – заявители,</a:t>
            </a:r>
          </a:p>
          <a:p>
            <a:pPr marL="0" marR="0">
              <a:lnSpc>
                <a:spcPts val="1197"/>
              </a:lnSpc>
              <a:spcBef>
                <a:spcPts val="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RKCAVL+MyriadPro-SemiCn"/>
                <a:cs typeface="RKCAVL+MyriadPro-SemiCn"/>
              </a:rPr>
              <a:t>а также лица, действия</a:t>
            </a:r>
          </a:p>
          <a:p>
            <a:pPr marL="0" marR="0">
              <a:lnSpc>
                <a:spcPts val="1197"/>
              </a:lnSpc>
              <a:spcBef>
                <a:spcPts val="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RKCAVL+MyriadPro-SemiCn"/>
                <a:cs typeface="RKCAVL+MyriadPro-SemiCn"/>
              </a:rPr>
              <a:t>(бездействие) которых</a:t>
            </a:r>
          </a:p>
          <a:p>
            <a:pPr marL="0" marR="0">
              <a:lnSpc>
                <a:spcPts val="1197"/>
              </a:lnSpc>
              <a:spcBef>
                <a:spcPts val="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RKCAVL+MyriadPro-SemiCn"/>
                <a:cs typeface="RKCAVL+MyriadPro-SemiCn"/>
              </a:rPr>
              <a:t>обжалуются или являются</a:t>
            </a:r>
          </a:p>
          <a:p>
            <a:pPr marL="0" marR="0">
              <a:lnSpc>
                <a:spcPts val="1197"/>
              </a:lnSpc>
              <a:spcBef>
                <a:spcPts val="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RKCAVL+MyriadPro-SemiCn"/>
                <a:cs typeface="RKCAVL+MyriadPro-SemiCn"/>
              </a:rPr>
              <a:t>предметом рассмотрения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470172" y="5239817"/>
            <a:ext cx="2122931" cy="952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RKCAVL+MyriadPro-SemiCn"/>
                <a:cs typeface="RKCAVL+MyriadPro-SemiCn"/>
              </a:rPr>
              <a:t>Зарегистрированный</a:t>
            </a:r>
          </a:p>
          <a:p>
            <a:pPr marL="0" marR="0">
              <a:lnSpc>
                <a:spcPts val="1197"/>
              </a:lnSpc>
              <a:spcBef>
                <a:spcPts val="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RKCAVL+MyriadPro-SemiCn"/>
                <a:cs typeface="RKCAVL+MyriadPro-SemiCn"/>
              </a:rPr>
              <a:t>по соответствующему</a:t>
            </a:r>
          </a:p>
          <a:p>
            <a:pPr marL="0" marR="0">
              <a:lnSpc>
                <a:spcPts val="1197"/>
              </a:lnSpc>
              <a:spcBef>
                <a:spcPts val="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RKCAVL+MyriadPro-SemiCn"/>
                <a:cs typeface="RKCAVL+MyriadPro-SemiCn"/>
              </a:rPr>
              <a:t>одномандатному избирательному</a:t>
            </a:r>
          </a:p>
          <a:p>
            <a:pPr marL="0" marR="0">
              <a:lnSpc>
                <a:spcPts val="1197"/>
              </a:lnSpc>
              <a:spcBef>
                <a:spcPts val="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RKCAVL+MyriadPro-SemiCn"/>
                <a:cs typeface="RKCAVL+MyriadPro-SemiCn"/>
              </a:rPr>
              <a:t>округу кандидат, </a:t>
            </a:r>
            <a:r>
              <a:rPr sz="1000" spc="-10" dirty="0">
                <a:solidFill>
                  <a:srgbClr val="000000"/>
                </a:solidFill>
                <a:latin typeface="RKCAVL+MyriadPro-SemiCn"/>
                <a:cs typeface="RKCAVL+MyriadPro-SemiCn"/>
              </a:rPr>
              <a:t>его</a:t>
            </a:r>
            <a:r>
              <a:rPr sz="1000" spc="10" dirty="0">
                <a:solidFill>
                  <a:srgbClr val="000000"/>
                </a:solidFill>
                <a:latin typeface="RKCAVL+MyriadPro-SemiCn"/>
                <a:cs typeface="RKCAVL+MyriadPro-SemiCn"/>
              </a:rPr>
              <a:t> </a:t>
            </a:r>
            <a:r>
              <a:rPr sz="1000" dirty="0">
                <a:solidFill>
                  <a:srgbClr val="000000"/>
                </a:solidFill>
                <a:latin typeface="RKCAVL+MyriadPro-SemiCn"/>
                <a:cs typeface="RKCAVL+MyriadPro-SemiCn"/>
              </a:rPr>
              <a:t>уполномоченный</a:t>
            </a:r>
          </a:p>
          <a:p>
            <a:pPr marL="0" marR="0">
              <a:lnSpc>
                <a:spcPts val="1197"/>
              </a:lnSpc>
              <a:spcBef>
                <a:spcPts val="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RKCAVL+MyriadPro-SemiCn"/>
                <a:cs typeface="RKCAVL+MyriadPro-SemiCn"/>
              </a:rPr>
              <a:t>представитель по финансовым</a:t>
            </a:r>
          </a:p>
          <a:p>
            <a:pPr marL="0" marR="0">
              <a:lnSpc>
                <a:spcPts val="1197"/>
              </a:lnSpc>
              <a:spcBef>
                <a:spcPts val="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RKCAVL+MyriadPro-SemiCn"/>
                <a:cs typeface="RKCAVL+MyriadPro-SemiCn"/>
              </a:rPr>
              <a:t>вопросам, </a:t>
            </a:r>
            <a:r>
              <a:rPr sz="1000" spc="-10" dirty="0">
                <a:solidFill>
                  <a:srgbClr val="000000"/>
                </a:solidFill>
                <a:latin typeface="RKCAVL+MyriadPro-SemiCn"/>
                <a:cs typeface="RKCAVL+MyriadPro-SemiCn"/>
              </a:rPr>
              <a:t>его</a:t>
            </a:r>
            <a:r>
              <a:rPr sz="1000" spc="10" dirty="0">
                <a:solidFill>
                  <a:srgbClr val="000000"/>
                </a:solidFill>
                <a:latin typeface="RKCAVL+MyriadPro-SemiCn"/>
                <a:cs typeface="RKCAVL+MyriadPro-SemiCn"/>
              </a:rPr>
              <a:t> </a:t>
            </a:r>
            <a:r>
              <a:rPr sz="1000" dirty="0">
                <a:solidFill>
                  <a:srgbClr val="000000"/>
                </a:solidFill>
                <a:latin typeface="RKCAVL+MyriadPro-SemiCn"/>
                <a:cs typeface="RKCAVL+MyriadPro-SemiCn"/>
              </a:rPr>
              <a:t>доверенное лицо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814328" y="6423830"/>
            <a:ext cx="311417" cy="422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29"/>
              </a:lnSpc>
              <a:spcBef>
                <a:spcPts val="0"/>
              </a:spcBef>
              <a:spcAft>
                <a:spcPts val="0"/>
              </a:spcAft>
            </a:pPr>
            <a:r>
              <a:rPr sz="2450" dirty="0">
                <a:solidFill>
                  <a:srgbClr val="FCFCFC"/>
                </a:solidFill>
                <a:latin typeface="UDVHGT+MyriadPro-BoldSemiCn"/>
                <a:cs typeface="UDVHGT+MyriadPro-BoldSemiCn"/>
              </a:rPr>
              <a:t>4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219730" y="6425235"/>
            <a:ext cx="3298825" cy="952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RKCAVL+MyriadPro-SemiCn"/>
                <a:cs typeface="RKCAVL+MyriadPro-SemiCn"/>
              </a:rPr>
              <a:t>Представители СМИ, вне зависимости от наличия либо</a:t>
            </a:r>
          </a:p>
          <a:p>
            <a:pPr marL="0" marR="0">
              <a:lnSpc>
                <a:spcPts val="1197"/>
              </a:lnSpc>
              <a:spcBef>
                <a:spcPts val="3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RKCAVL+MyriadPro-SemiCn"/>
                <a:cs typeface="RKCAVL+MyriadPro-SemiCn"/>
              </a:rPr>
              <a:t>отсутствия аккредитации (за исключением заседаний</a:t>
            </a:r>
          </a:p>
          <a:p>
            <a:pPr marL="0" marR="0">
              <a:lnSpc>
                <a:spcPts val="1197"/>
              </a:lnSpc>
              <a:spcBef>
                <a:spcPts val="3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RKCAVL+MyriadPro-SemiCn"/>
                <a:cs typeface="RKCAVL+MyriadPro-SemiCn"/>
              </a:rPr>
              <a:t>при подсчете голосов избирателей, при установлении</a:t>
            </a:r>
          </a:p>
          <a:p>
            <a:pPr marL="0" marR="0">
              <a:lnSpc>
                <a:spcPts val="1197"/>
              </a:lnSpc>
              <a:spcBef>
                <a:spcPts val="3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RKCAVL+MyriadPro-SemiCn"/>
                <a:cs typeface="RKCAVL+MyriadPro-SemiCn"/>
              </a:rPr>
              <a:t>итогов голосования, на которых имеют право присутствовать</a:t>
            </a:r>
          </a:p>
          <a:p>
            <a:pPr marL="0" marR="0">
              <a:lnSpc>
                <a:spcPts val="1197"/>
              </a:lnSpc>
              <a:spcBef>
                <a:spcPts val="3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RKCAVL+MyriadPro-SemiCn"/>
                <a:cs typeface="RKCAVL+MyriadPro-SemiCn"/>
              </a:rPr>
              <a:t>представители СМИ, имеющие аккредитацию, выданную ЦИК</a:t>
            </a:r>
          </a:p>
          <a:p>
            <a:pPr marL="0" marR="0">
              <a:lnSpc>
                <a:spcPts val="1197"/>
              </a:lnSpc>
              <a:spcBef>
                <a:spcPts val="3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RKCAVL+MyriadPro-SemiCn"/>
                <a:cs typeface="RKCAVL+MyriadPro-SemiCn"/>
              </a:rPr>
              <a:t>России или ИКСРФ)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51389" y="6692741"/>
            <a:ext cx="593217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30"/>
              </a:lnSpc>
              <a:spcBef>
                <a:spcPts val="0"/>
              </a:spcBef>
              <a:spcAft>
                <a:spcPts val="0"/>
              </a:spcAft>
            </a:pPr>
            <a:r>
              <a:rPr sz="1000" spc="-11" dirty="0">
                <a:solidFill>
                  <a:srgbClr val="275E9B"/>
                </a:solidFill>
                <a:latin typeface="UDVHGT+MyriadPro-BoldSemiCn"/>
                <a:cs typeface="UDVHGT+MyriadPro-BoldSemiCn"/>
              </a:rPr>
              <a:t>ГЛАСНО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80591" y="6937306"/>
            <a:ext cx="311417" cy="422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29"/>
              </a:lnSpc>
              <a:spcBef>
                <a:spcPts val="0"/>
              </a:spcBef>
              <a:spcAft>
                <a:spcPts val="0"/>
              </a:spcAft>
            </a:pPr>
            <a:r>
              <a:rPr sz="2450" dirty="0">
                <a:solidFill>
                  <a:srgbClr val="FCFCFC"/>
                </a:solidFill>
                <a:latin typeface="UDVHGT+MyriadPro-BoldSemiCn"/>
                <a:cs typeface="UDVHGT+MyriadPro-BoldSemiCn"/>
              </a:rPr>
              <a:t>5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118114" y="6984587"/>
            <a:ext cx="2317876" cy="494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RKCAVL+MyriadPro-SemiCn"/>
                <a:cs typeface="RKCAVL+MyriadPro-SemiCn"/>
              </a:rPr>
              <a:t>В день голосования, дни досрочного</a:t>
            </a:r>
          </a:p>
          <a:p>
            <a:pPr marL="0" marR="0">
              <a:lnSpc>
                <a:spcPts val="1197"/>
              </a:lnSpc>
              <a:spcBef>
                <a:spcPts val="3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RKCAVL+MyriadPro-SemiCn"/>
                <a:cs typeface="RKCAVL+MyriadPro-SemiCn"/>
              </a:rPr>
              <a:t>голосования – наблюдатели, иностранные</a:t>
            </a:r>
          </a:p>
          <a:p>
            <a:pPr marL="0" marR="0">
              <a:lnSpc>
                <a:spcPts val="1197"/>
              </a:lnSpc>
              <a:spcBef>
                <a:spcPts val="3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RKCAVL+MyriadPro-SemiCn"/>
                <a:cs typeface="RKCAVL+MyriadPro-SemiCn"/>
              </a:rPr>
              <a:t>(международные) наблюдатели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524453" y="7509702"/>
            <a:ext cx="3031807" cy="4232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32"/>
              </a:lnSpc>
              <a:spcBef>
                <a:spcPts val="0"/>
              </a:spcBef>
              <a:spcAft>
                <a:spcPts val="0"/>
              </a:spcAft>
            </a:pPr>
            <a:r>
              <a:rPr sz="2500" spc="-12" dirty="0">
                <a:solidFill>
                  <a:srgbClr val="13687C"/>
                </a:solidFill>
                <a:latin typeface="CFKIUW+MyriadPro-SemiboldSemiCn"/>
                <a:cs typeface="CFKIUW+MyriadPro-SemiboldSemiCn"/>
              </a:rPr>
              <a:t>Созыв</a:t>
            </a:r>
            <a:r>
              <a:rPr sz="2500" spc="-132" dirty="0">
                <a:solidFill>
                  <a:srgbClr val="13687C"/>
                </a:solidFill>
                <a:latin typeface="CFKIUW+MyriadPro-SemiboldSemiCn"/>
                <a:cs typeface="CFKIUW+MyriadPro-SemiboldSemiCn"/>
              </a:rPr>
              <a:t> </a:t>
            </a:r>
            <a:r>
              <a:rPr sz="2500" dirty="0">
                <a:solidFill>
                  <a:srgbClr val="13687C"/>
                </a:solidFill>
                <a:latin typeface="CFKIUW+MyriadPro-SemiboldSemiCn"/>
                <a:cs typeface="CFKIUW+MyriadPro-SemiboldSemiCn"/>
              </a:rPr>
              <a:t>заседаний</a:t>
            </a:r>
            <a:r>
              <a:rPr sz="2500" spc="-144" dirty="0">
                <a:solidFill>
                  <a:srgbClr val="13687C"/>
                </a:solidFill>
                <a:latin typeface="CFKIUW+MyriadPro-SemiboldSemiCn"/>
                <a:cs typeface="CFKIUW+MyriadPro-SemiboldSemiCn"/>
              </a:rPr>
              <a:t> </a:t>
            </a:r>
            <a:r>
              <a:rPr sz="2500" dirty="0">
                <a:solidFill>
                  <a:srgbClr val="13687C"/>
                </a:solidFill>
                <a:latin typeface="CFKIUW+MyriadPro-SemiboldSemiCn"/>
                <a:cs typeface="CFKIUW+MyriadPro-SemiboldSemiCn"/>
              </a:rPr>
              <a:t>УИК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368320" y="8053045"/>
            <a:ext cx="436791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13687C"/>
                </a:solidFill>
                <a:latin typeface="RKCAVL+MyriadPro-SemiCn"/>
                <a:cs typeface="RKCAVL+MyriadPro-SemiCn"/>
              </a:rPr>
              <a:t>О дате, месте и времени проведения заседания должны быть заблаговременно</a:t>
            </a:r>
          </a:p>
          <a:p>
            <a:pPr marL="0" marR="0">
              <a:lnSpc>
                <a:spcPts val="1197"/>
              </a:lnSpc>
              <a:spcBef>
                <a:spcPts val="3"/>
              </a:spcBef>
              <a:spcAft>
                <a:spcPts val="0"/>
              </a:spcAft>
            </a:pPr>
            <a:r>
              <a:rPr sz="1000" dirty="0">
                <a:solidFill>
                  <a:srgbClr val="13687C"/>
                </a:solidFill>
                <a:latin typeface="RKCAVL+MyriadPro-SemiCn"/>
                <a:cs typeface="RKCAVL+MyriadPro-SemiCn"/>
              </a:rPr>
              <a:t>извещены все </a:t>
            </a:r>
            <a:r>
              <a:rPr sz="1000" dirty="0" err="1">
                <a:solidFill>
                  <a:srgbClr val="13687C"/>
                </a:solidFill>
                <a:latin typeface="RKCAVL+MyriadPro-SemiCn"/>
                <a:cs typeface="RKCAVL+MyriadPro-SemiCn"/>
              </a:rPr>
              <a:t>члены</a:t>
            </a:r>
            <a:r>
              <a:rPr sz="1000" dirty="0">
                <a:solidFill>
                  <a:srgbClr val="13687C"/>
                </a:solidFill>
                <a:latin typeface="RKCAVL+MyriadPro-SemiCn"/>
                <a:cs typeface="RKCAVL+MyriadPro-SemiCn"/>
              </a:rPr>
              <a:t> </a:t>
            </a:r>
            <a:r>
              <a:rPr sz="1000" dirty="0" smtClean="0">
                <a:solidFill>
                  <a:srgbClr val="13687C"/>
                </a:solidFill>
                <a:latin typeface="RKCAVL+MyriadPro-SemiCn"/>
                <a:cs typeface="RKCAVL+MyriadPro-SemiCn"/>
              </a:rPr>
              <a:t>УИК</a:t>
            </a:r>
            <a:endParaRPr sz="1000" dirty="0">
              <a:solidFill>
                <a:srgbClr val="13687C"/>
              </a:solidFill>
              <a:latin typeface="RKCAVL+MyriadPro-SemiCn"/>
              <a:cs typeface="RKCAVL+MyriadPro-SemiC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25376" y="8582285"/>
            <a:ext cx="216892" cy="33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HPFQRJ+OneStrokeScriptLetPlain"/>
                <a:cs typeface="HPFQRJ+OneStrokeScriptLetPlain"/>
              </a:rPr>
              <a:t>!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241592" y="8631513"/>
            <a:ext cx="3315766" cy="220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3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231F20"/>
                </a:solidFill>
                <a:latin typeface="RKCAVL+MyriadPro-SemiCn"/>
                <a:cs typeface="RKCAVL+MyriadPro-SemiCn"/>
              </a:rPr>
              <a:t>Заседания УИК созываются по мере необходимости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6670514" y="9154408"/>
            <a:ext cx="837184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20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D71920"/>
                </a:solidFill>
                <a:latin typeface="UDVHGT+MyriadPro-BoldSemiCn"/>
                <a:cs typeface="UDVHGT+MyriadPro-BoldSemiCn"/>
              </a:rPr>
              <a:t>1/3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000048" y="10216490"/>
            <a:ext cx="2658365" cy="494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RKCAVL+MyriadPro-SemiCn"/>
                <a:cs typeface="RKCAVL+MyriadPro-SemiCn"/>
              </a:rPr>
              <a:t>Заседание УИК также проводится по требованию</a:t>
            </a:r>
          </a:p>
          <a:p>
            <a:pPr marL="0" marR="0">
              <a:lnSpc>
                <a:spcPts val="1197"/>
              </a:lnSpc>
              <a:spcBef>
                <a:spcPts val="3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RKCAVL+MyriadPro-SemiCn"/>
                <a:cs typeface="RKCAVL+MyriadPro-SemiCn"/>
              </a:rPr>
              <a:t>не менее одной трети от установленного числа</a:t>
            </a:r>
          </a:p>
          <a:p>
            <a:pPr marL="0" marR="0">
              <a:lnSpc>
                <a:spcPts val="1197"/>
              </a:lnSpc>
              <a:spcBef>
                <a:spcPts val="3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RKCAVL+MyriadPro-SemiCn"/>
                <a:cs typeface="RKCAVL+MyriadPro-SemiCn"/>
              </a:rPr>
              <a:t>членов УИК с правом решающего голоса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459383" y="10521290"/>
            <a:ext cx="3592067" cy="190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RKCAVL+MyriadPro-SemiCn"/>
                <a:cs typeface="RKCAVL+MyriadPro-SemiCn"/>
              </a:rPr>
              <a:t>Заседания УИК созываются председателем по мере необходимости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14"/>
            <a:ext cx="7912100" cy="11046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49774" y="387241"/>
            <a:ext cx="4434174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29"/>
              </a:lnSpc>
              <a:spcBef>
                <a:spcPts val="0"/>
              </a:spcBef>
              <a:spcAft>
                <a:spcPts val="0"/>
              </a:spcAft>
            </a:pPr>
            <a:r>
              <a:rPr sz="2450" spc="-13" dirty="0" err="1" smtClean="0">
                <a:solidFill>
                  <a:srgbClr val="FCFCFC"/>
                </a:solidFill>
                <a:latin typeface="UDVHGT+MyriadPro-BoldSemiCn"/>
                <a:cs typeface="UDVHGT+MyriadPro-BoldSemiCn"/>
              </a:rPr>
              <a:t>Организация</a:t>
            </a:r>
            <a:r>
              <a:rPr sz="2450" spc="-152" dirty="0" smtClean="0">
                <a:solidFill>
                  <a:srgbClr val="FCFCFC"/>
                </a:solidFill>
                <a:latin typeface="UDVHGT+MyriadPro-BoldSemiCn"/>
                <a:cs typeface="UDVHGT+MyriadPro-BoldSemiCn"/>
              </a:rPr>
              <a:t> </a:t>
            </a:r>
            <a:r>
              <a:rPr sz="2450" spc="-11" dirty="0">
                <a:solidFill>
                  <a:srgbClr val="FCFCFC"/>
                </a:solidFill>
                <a:latin typeface="UDVHGT+MyriadPro-BoldSemiCn"/>
                <a:cs typeface="UDVHGT+MyriadPro-BoldSemiCn"/>
              </a:rPr>
              <a:t>заседаний</a:t>
            </a:r>
            <a:r>
              <a:rPr sz="2450" spc="-156" dirty="0">
                <a:solidFill>
                  <a:srgbClr val="FCFCFC"/>
                </a:solidFill>
                <a:latin typeface="UDVHGT+MyriadPro-BoldSemiCn"/>
                <a:cs typeface="UDVHGT+MyriadPro-BoldSemiCn"/>
              </a:rPr>
              <a:t> </a:t>
            </a:r>
            <a:r>
              <a:rPr sz="2450" spc="-14" dirty="0">
                <a:solidFill>
                  <a:srgbClr val="FCFCFC"/>
                </a:solidFill>
                <a:latin typeface="UDVHGT+MyriadPro-BoldSemiCn"/>
                <a:cs typeface="UDVHGT+MyriadPro-BoldSemiCn"/>
              </a:rPr>
              <a:t>УИК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9073" y="1265082"/>
            <a:ext cx="4458335" cy="495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2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FCNTDG+MyriadPro-Regular"/>
                <a:cs typeface="FCNTDG+MyriadPro-Regular"/>
              </a:rPr>
              <a:t>УИК проводит голосование по любым вопросам, входящим в ее компетенцию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FCNTDG+MyriadPro-Regular"/>
                <a:cs typeface="FCNTDG+MyriadPro-Regular"/>
              </a:rPr>
              <a:t>и рассматриваемым комиссией на заседании в соответствии с утвержденной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FCNTDG+MyriadPro-Regular"/>
                <a:cs typeface="FCNTDG+MyriadPro-Regular"/>
              </a:rPr>
              <a:t>повесткой дня, по требованию любого ее члена, а также любого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9073" y="1722282"/>
            <a:ext cx="3605148" cy="190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2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FCNTDG+MyriadPro-Regular"/>
                <a:cs typeface="FCNTDG+MyriadPro-Regular"/>
              </a:rPr>
              <a:t>присутствующего на заседании члена вышестоящей комиссии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30191" y="1785523"/>
            <a:ext cx="254605" cy="300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JWHRRT+OneStrokeScriptLetPlain"/>
                <a:cs typeface="JWHRRT+OneStrokeScriptLetPlain"/>
              </a:rPr>
              <a:t>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5299" y="3682472"/>
            <a:ext cx="6172352" cy="377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8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13687C"/>
                </a:solidFill>
                <a:latin typeface="MACIRP+MyriadPro-SemiboldSemiCn"/>
                <a:cs typeface="MACIRP+MyriadPro-SemiboldSemiCn"/>
              </a:rPr>
              <a:t>Решения</a:t>
            </a:r>
            <a:r>
              <a:rPr sz="2200" spc="-118" dirty="0">
                <a:solidFill>
                  <a:srgbClr val="13687C"/>
                </a:solidFill>
                <a:latin typeface="MACIRP+MyriadPro-SemiboldSemiCn"/>
                <a:cs typeface="MACIRP+MyriadPro-SemiboldSemiCn"/>
              </a:rPr>
              <a:t> </a:t>
            </a:r>
            <a:r>
              <a:rPr sz="2200" dirty="0">
                <a:solidFill>
                  <a:srgbClr val="13687C"/>
                </a:solidFill>
                <a:latin typeface="MACIRP+MyriadPro-SemiboldSemiCn"/>
                <a:cs typeface="MACIRP+MyriadPro-SemiboldSemiCn"/>
              </a:rPr>
              <a:t>УИК</a:t>
            </a:r>
            <a:r>
              <a:rPr sz="2200" spc="-127" dirty="0">
                <a:solidFill>
                  <a:srgbClr val="13687C"/>
                </a:solidFill>
                <a:latin typeface="MACIRP+MyriadPro-SemiboldSemiCn"/>
                <a:cs typeface="MACIRP+MyriadPro-SemiboldSemiCn"/>
              </a:rPr>
              <a:t> </a:t>
            </a:r>
            <a:r>
              <a:rPr sz="2200" dirty="0">
                <a:solidFill>
                  <a:srgbClr val="13687C"/>
                </a:solidFill>
                <a:latin typeface="MACIRP+MyriadPro-SemiboldSemiCn"/>
                <a:cs typeface="MACIRP+MyriadPro-SemiboldSemiCn"/>
              </a:rPr>
              <a:t>принимаются</a:t>
            </a:r>
            <a:r>
              <a:rPr sz="2200" spc="-124" dirty="0">
                <a:solidFill>
                  <a:srgbClr val="13687C"/>
                </a:solidFill>
                <a:latin typeface="MACIRP+MyriadPro-SemiboldSemiCn"/>
                <a:cs typeface="MACIRP+MyriadPro-SemiboldSemiCn"/>
              </a:rPr>
              <a:t> </a:t>
            </a:r>
            <a:r>
              <a:rPr sz="2200" dirty="0">
                <a:solidFill>
                  <a:srgbClr val="13687C"/>
                </a:solidFill>
                <a:latin typeface="MACIRP+MyriadPro-SemiboldSemiCn"/>
                <a:cs typeface="MACIRP+MyriadPro-SemiboldSemiCn"/>
              </a:rPr>
              <a:t>большинством</a:t>
            </a:r>
            <a:r>
              <a:rPr sz="2200" spc="-129" dirty="0">
                <a:solidFill>
                  <a:srgbClr val="13687C"/>
                </a:solidFill>
                <a:latin typeface="MACIRP+MyriadPro-SemiboldSemiCn"/>
                <a:cs typeface="MACIRP+MyriadPro-SemiboldSemiCn"/>
              </a:rPr>
              <a:t> </a:t>
            </a:r>
            <a:r>
              <a:rPr sz="2200" dirty="0">
                <a:solidFill>
                  <a:srgbClr val="13687C"/>
                </a:solidFill>
                <a:latin typeface="MACIRP+MyriadPro-SemiboldSemiCn"/>
                <a:cs typeface="MACIRP+MyriadPro-SemiboldSemiCn"/>
              </a:rPr>
              <a:t>голосов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98370" y="4340230"/>
            <a:ext cx="311417" cy="422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29"/>
              </a:lnSpc>
              <a:spcBef>
                <a:spcPts val="0"/>
              </a:spcBef>
              <a:spcAft>
                <a:spcPts val="0"/>
              </a:spcAft>
            </a:pPr>
            <a:r>
              <a:rPr sz="2450" dirty="0">
                <a:solidFill>
                  <a:srgbClr val="FCFCFC"/>
                </a:solidFill>
                <a:latin typeface="UDVHGT+MyriadPro-BoldSemiCn"/>
                <a:cs typeface="UDVHGT+MyriadPro-BoldSemiCn"/>
              </a:rPr>
              <a:t>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25129" y="4958603"/>
            <a:ext cx="4194657" cy="39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2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231F20"/>
                </a:solidFill>
                <a:latin typeface="FCNTDG+MyriadPro-Regular"/>
                <a:cs typeface="FCNTDG+MyriadPro-Regular"/>
              </a:rPr>
              <a:t>Большинством голосов </a:t>
            </a:r>
            <a:r>
              <a:rPr sz="1200" spc="-10" dirty="0">
                <a:solidFill>
                  <a:srgbClr val="231F20"/>
                </a:solidFill>
                <a:latin typeface="FCNTDG+MyriadPro-Regular"/>
                <a:cs typeface="FCNTDG+MyriadPro-Regular"/>
              </a:rPr>
              <a:t>от</a:t>
            </a:r>
            <a:r>
              <a:rPr sz="1200" spc="10" dirty="0">
                <a:solidFill>
                  <a:srgbClr val="231F20"/>
                </a:solidFill>
                <a:latin typeface="FCNTDG+MyriadPro-Regular"/>
                <a:cs typeface="FCNTDG+MyriadPro-Regular"/>
              </a:rPr>
              <a:t> </a:t>
            </a:r>
            <a:r>
              <a:rPr sz="1200" dirty="0">
                <a:solidFill>
                  <a:srgbClr val="231F20"/>
                </a:solidFill>
                <a:latin typeface="FCNTDG+MyriadPro-Regular"/>
                <a:cs typeface="FCNTDG+MyriadPro-Regular"/>
              </a:rPr>
              <a:t>установленного числа членов УИК</a:t>
            </a:r>
          </a:p>
          <a:p>
            <a:pPr marL="293065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231F20"/>
                </a:solidFill>
                <a:latin typeface="FCNTDG+MyriadPro-Regular"/>
                <a:cs typeface="FCNTDG+MyriadPro-Regular"/>
              </a:rPr>
              <a:t>с правом решающего голоса принимаются решения: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0039" y="6612043"/>
            <a:ext cx="2579878" cy="495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2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FCNTDG+MyriadPro-Regular"/>
                <a:cs typeface="FCNTDG+MyriadPro-Regular"/>
              </a:rPr>
              <a:t>об избрании и освобождении от должности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FCNTDG+MyriadPro-Regular"/>
                <a:cs typeface="FCNTDG+MyriadPro-Regular"/>
              </a:rPr>
              <a:t>заместителя председателя, секретаря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FCNTDG+MyriadPro-Regular"/>
                <a:cs typeface="FCNTDG+MyriadPro-Regular"/>
              </a:rPr>
              <a:t>комиссии (тайное голосование)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376416" y="6612043"/>
            <a:ext cx="1695831" cy="495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2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FCNTDG+MyriadPro-Regular"/>
                <a:cs typeface="FCNTDG+MyriadPro-Regular"/>
              </a:rPr>
              <a:t>о финансовом обеспечении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FCNTDG+MyriadPro-Regular"/>
                <a:cs typeface="FCNTDG+MyriadPro-Regular"/>
              </a:rPr>
              <a:t>подготовки и проведения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FCNTDG+MyriadPro-Regular"/>
                <a:cs typeface="FCNTDG+MyriadPro-Regular"/>
              </a:rPr>
              <a:t>выборов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956803" y="6612043"/>
            <a:ext cx="1403985" cy="190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2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FCNTDG+MyriadPro-Regular"/>
                <a:cs typeface="FCNTDG+MyriadPro-Regular"/>
              </a:rPr>
              <a:t>об итогах голосования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46192" y="7666092"/>
            <a:ext cx="311417" cy="422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29"/>
              </a:lnSpc>
              <a:spcBef>
                <a:spcPts val="0"/>
              </a:spcBef>
              <a:spcAft>
                <a:spcPts val="0"/>
              </a:spcAft>
            </a:pPr>
            <a:r>
              <a:rPr sz="2450" dirty="0">
                <a:solidFill>
                  <a:srgbClr val="FCFCFC"/>
                </a:solidFill>
                <a:latin typeface="UDVHGT+MyriadPro-BoldSemiCn"/>
                <a:cs typeface="UDVHGT+MyriadPro-BoldSemiCn"/>
              </a:rPr>
              <a:t>2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60039" y="8403078"/>
            <a:ext cx="3604260" cy="495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2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FCNTDG+MyriadPro-Regular"/>
                <a:cs typeface="FCNTDG+MyriadPro-Regular"/>
              </a:rPr>
              <a:t>По иным вопросам решения УИК принимаются большинством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FCNTDG+MyriadPro-Regular"/>
                <a:cs typeface="FCNTDG+MyriadPro-Regular"/>
              </a:rPr>
              <a:t>голосов от числа присутствующих членов УИК с правом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FCNTDG+MyriadPro-Regular"/>
                <a:cs typeface="FCNTDG+MyriadPro-Regular"/>
              </a:rPr>
              <a:t>решающего голоса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744477" y="8623517"/>
            <a:ext cx="2893695" cy="647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367" marR="0">
              <a:lnSpc>
                <a:spcPts val="1202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FCNTDG+MyriadPro-Regular"/>
                <a:cs typeface="FCNTDG+MyriadPro-Regular"/>
              </a:rPr>
              <a:t>В случае равного числа голосов членов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FCNTDG+MyriadPro-Regular"/>
                <a:cs typeface="FCNTDG+MyriadPro-Regular"/>
              </a:rPr>
              <a:t>комиссии с правом решающего голоса, поданных</a:t>
            </a:r>
          </a:p>
          <a:p>
            <a:pPr marL="248792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FCNTDG+MyriadPro-Regular"/>
                <a:cs typeface="FCNTDG+MyriadPro-Regular"/>
              </a:rPr>
              <a:t>«за» и «против», голос предcедателя УИК</a:t>
            </a:r>
          </a:p>
          <a:p>
            <a:pPr marL="799084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FCNTDG+MyriadPro-Regular"/>
                <a:cs typeface="FCNTDG+MyriadPro-Regular"/>
              </a:rPr>
              <a:t>является решающим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637880" y="9727627"/>
            <a:ext cx="3882694" cy="7548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2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FCNTDG+MyriadPro-Regular"/>
                <a:cs typeface="FCNTDG+MyriadPro-Regular"/>
              </a:rPr>
              <a:t>Члены УИК с правом решающего голоса, не согласные</a:t>
            </a:r>
          </a:p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FCNTDG+MyriadPro-Regular"/>
                <a:cs typeface="FCNTDG+MyriadPro-Regular"/>
              </a:rPr>
              <a:t>с решением комиссии, вправе изложить в письменной</a:t>
            </a:r>
          </a:p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FCNTDG+MyriadPro-Regular"/>
                <a:cs typeface="FCNTDG+MyriadPro-Regular"/>
              </a:rPr>
              <a:t>форме особое мнение, которое отражается в протоколе</a:t>
            </a:r>
          </a:p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FCNTDG+MyriadPro-Regular"/>
                <a:cs typeface="FCNTDG+MyriadPro-Regular"/>
              </a:rPr>
              <a:t>комиссии и прилагается к нему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6968</TotalTime>
  <Words>397</Words>
  <Application>Microsoft Office PowerPoint</Application>
  <PresentationFormat>Произвольный</PresentationFormat>
  <Paragraphs>94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13" baseType="lpstr">
      <vt:lpstr>AJMSUJ+MyriadPro-Regular</vt:lpstr>
      <vt:lpstr>HPFQRJ+OneStrokeScriptLetPlain</vt:lpstr>
      <vt:lpstr>HTCELK+MyriadPro-Cond</vt:lpstr>
      <vt:lpstr>CFKIUW+MyriadPro-SemiboldSemiCn</vt:lpstr>
      <vt:lpstr>UDVHGT+MyriadPro-BoldSemiCn</vt:lpstr>
      <vt:lpstr>JWHRRT+OneStrokeScriptLetPlain</vt:lpstr>
      <vt:lpstr>Calibri</vt:lpstr>
      <vt:lpstr>FCNTDG+MyriadPro-Regular</vt:lpstr>
      <vt:lpstr>MACIRP+MyriadPro-SemiboldSemiCn</vt:lpstr>
      <vt:lpstr>RKCAVL+MyriadPro-SemiCn</vt:lpstr>
      <vt:lpstr>Theme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CARA-USER</dc:creator>
  <cp:lastModifiedBy>Denis</cp:lastModifiedBy>
  <cp:revision>5</cp:revision>
  <cp:lastPrinted>2022-06-20T04:18:35Z</cp:lastPrinted>
  <dcterms:modified xsi:type="dcterms:W3CDTF">2022-06-21T03:53:15Z</dcterms:modified>
</cp:coreProperties>
</file>