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0" r:id="rId8"/>
  </p:sldIdLst>
  <p:sldSz cx="12192000" cy="6858000"/>
  <p:notesSz cx="9942513" cy="676116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4" y="7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1">
                <a:solidFill>
                  <a:srgbClr val="0770A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FF0000"/>
                </a:solidFill>
                <a:latin typeface="Arial"/>
                <a:cs typeface="Arial"/>
              </a:defRPr>
            </a:lvl1pPr>
          </a:lstStyle>
          <a:p>
            <a:endParaRPr/>
          </a:p>
        </p:txBody>
      </p:sp>
      <p:sp>
        <p:nvSpPr>
          <p:cNvPr id="3" name="Holder 3"/>
          <p:cNvSpPr>
            <a:spLocks noGrp="1"/>
          </p:cNvSpPr>
          <p:nvPr>
            <p:ph sz="half" idx="2"/>
          </p:nvPr>
        </p:nvSpPr>
        <p:spPr>
          <a:xfrm>
            <a:off x="1360677" y="1834642"/>
            <a:ext cx="3384550" cy="3743960"/>
          </a:xfrm>
          <a:prstGeom prst="rect">
            <a:avLst/>
          </a:prstGeom>
        </p:spPr>
        <p:txBody>
          <a:bodyPr wrap="square" lIns="0" tIns="0" rIns="0" bIns="0">
            <a:spAutoFit/>
          </a:bodyPr>
          <a:lstStyle>
            <a:lvl1pPr>
              <a:defRPr sz="2000" b="1" i="0">
                <a:solidFill>
                  <a:srgbClr val="2E5496"/>
                </a:solidFill>
                <a:latin typeface="Arial"/>
                <a:cs typeface="Arial"/>
              </a:defRPr>
            </a:lvl1pPr>
          </a:lstStyle>
          <a:p>
            <a:endParaRPr/>
          </a:p>
        </p:txBody>
      </p:sp>
      <p:sp>
        <p:nvSpPr>
          <p:cNvPr id="4" name="Holder 4"/>
          <p:cNvSpPr>
            <a:spLocks noGrp="1"/>
          </p:cNvSpPr>
          <p:nvPr>
            <p:ph sz="half" idx="3"/>
          </p:nvPr>
        </p:nvSpPr>
        <p:spPr>
          <a:xfrm>
            <a:off x="6599046" y="1766392"/>
            <a:ext cx="4459605" cy="3786504"/>
          </a:xfrm>
          <a:prstGeom prst="rect">
            <a:avLst/>
          </a:prstGeom>
        </p:spPr>
        <p:txBody>
          <a:bodyPr wrap="square" lIns="0" tIns="0" rIns="0" bIns="0">
            <a:spAutoFit/>
          </a:bodyPr>
          <a:lstStyle>
            <a:lvl1pPr>
              <a:defRPr sz="2000" b="1" i="0">
                <a:solidFill>
                  <a:srgbClr val="2E5496"/>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59891" y="1236421"/>
            <a:ext cx="5731509" cy="362584"/>
          </a:xfrm>
          <a:prstGeom prst="rect">
            <a:avLst/>
          </a:prstGeom>
        </p:spPr>
        <p:txBody>
          <a:bodyPr wrap="square" lIns="0" tIns="0" rIns="0" bIns="0">
            <a:spAutoFit/>
          </a:bodyPr>
          <a:lstStyle>
            <a:lvl1pPr>
              <a:defRPr sz="2200" b="1" i="0">
                <a:solidFill>
                  <a:srgbClr val="FF0000"/>
                </a:solidFill>
                <a:latin typeface="Arial"/>
                <a:cs typeface="Arial"/>
              </a:defRPr>
            </a:lvl1pPr>
          </a:lstStyle>
          <a:p>
            <a:endParaRPr/>
          </a:p>
        </p:txBody>
      </p:sp>
      <p:sp>
        <p:nvSpPr>
          <p:cNvPr id="3" name="Holder 3"/>
          <p:cNvSpPr>
            <a:spLocks noGrp="1"/>
          </p:cNvSpPr>
          <p:nvPr>
            <p:ph type="body" idx="1"/>
          </p:nvPr>
        </p:nvSpPr>
        <p:spPr>
          <a:xfrm>
            <a:off x="988872" y="1370456"/>
            <a:ext cx="10843895" cy="4794250"/>
          </a:xfrm>
          <a:prstGeom prst="rect">
            <a:avLst/>
          </a:prstGeom>
        </p:spPr>
        <p:txBody>
          <a:bodyPr wrap="square" lIns="0" tIns="0" rIns="0" bIns="0">
            <a:spAutoFit/>
          </a:bodyPr>
          <a:lstStyle>
            <a:lvl1pPr>
              <a:defRPr sz="1600" b="0" i="1">
                <a:solidFill>
                  <a:srgbClr val="0770A0"/>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57250" y="1532077"/>
            <a:ext cx="9172550" cy="1820370"/>
          </a:xfrm>
          <a:prstGeom prst="rect">
            <a:avLst/>
          </a:prstGeom>
        </p:spPr>
        <p:txBody>
          <a:bodyPr vert="horz" wrap="square" lIns="0" tIns="88265" rIns="0" bIns="0" rtlCol="0">
            <a:spAutoFit/>
          </a:bodyPr>
          <a:lstStyle/>
          <a:p>
            <a:pPr marR="1242060">
              <a:lnSpc>
                <a:spcPts val="4400"/>
              </a:lnSpc>
            </a:pPr>
            <a:r>
              <a:rPr sz="4400" kern="200" dirty="0">
                <a:solidFill>
                  <a:srgbClr val="003399"/>
                </a:solidFill>
              </a:rPr>
              <a:t>Тема 1.  ЗАКОНОДАТЕЛЬСТВО</a:t>
            </a:r>
            <a:endParaRPr sz="4400" kern="200" dirty="0"/>
          </a:p>
          <a:p>
            <a:pPr>
              <a:lnSpc>
                <a:spcPts val="4690"/>
              </a:lnSpc>
            </a:pPr>
            <a:r>
              <a:rPr sz="4400" kern="200" dirty="0">
                <a:solidFill>
                  <a:srgbClr val="003399"/>
                </a:solidFill>
              </a:rPr>
              <a:t>РОССИЙСКОЙ ФЕДЕРАЦИИ</a:t>
            </a:r>
            <a:endParaRPr sz="4400" kern="200" dirty="0"/>
          </a:p>
        </p:txBody>
      </p:sp>
      <p:sp>
        <p:nvSpPr>
          <p:cNvPr id="4" name="object 4"/>
          <p:cNvSpPr txBox="1"/>
          <p:nvPr/>
        </p:nvSpPr>
        <p:spPr>
          <a:xfrm>
            <a:off x="657250" y="3343478"/>
            <a:ext cx="8747760" cy="3179717"/>
          </a:xfrm>
          <a:prstGeom prst="rect">
            <a:avLst/>
          </a:prstGeom>
        </p:spPr>
        <p:txBody>
          <a:bodyPr vert="horz" wrap="square" lIns="0" tIns="12065" rIns="0" bIns="0" rtlCol="0">
            <a:spAutoFit/>
          </a:bodyPr>
          <a:lstStyle/>
          <a:p>
            <a:pPr marL="12700">
              <a:lnSpc>
                <a:spcPts val="5015"/>
              </a:lnSpc>
              <a:spcBef>
                <a:spcPts val="95"/>
              </a:spcBef>
            </a:pPr>
            <a:r>
              <a:rPr sz="4400" b="1" kern="200" dirty="0">
                <a:solidFill>
                  <a:srgbClr val="003399"/>
                </a:solidFill>
                <a:latin typeface="Arial"/>
                <a:ea typeface="+mj-ea"/>
                <a:cs typeface="Arial"/>
              </a:rPr>
              <a:t>О ВЫБОРАХ И РЕФЕРЕНДУМАХ.</a:t>
            </a:r>
          </a:p>
          <a:p>
            <a:pPr marL="12700" marR="5080">
              <a:lnSpc>
                <a:spcPts val="4760"/>
              </a:lnSpc>
              <a:spcBef>
                <a:spcPts val="325"/>
              </a:spcBef>
            </a:pPr>
            <a:r>
              <a:rPr sz="4400" b="1" kern="200" dirty="0">
                <a:solidFill>
                  <a:srgbClr val="003399"/>
                </a:solidFill>
                <a:latin typeface="Arial"/>
                <a:ea typeface="+mj-ea"/>
                <a:cs typeface="Arial"/>
              </a:rPr>
              <a:t>ПРИНЦИПЫ ПРОВЕДЕНИЯ ВЫБОРОВ  В РОССИЙСКОЙ ФЕДЕРАЦИИ</a:t>
            </a:r>
          </a:p>
        </p:txBody>
      </p:sp>
      <p:sp>
        <p:nvSpPr>
          <p:cNvPr id="5" name="object 5"/>
          <p:cNvSpPr/>
          <p:nvPr/>
        </p:nvSpPr>
        <p:spPr>
          <a:xfrm>
            <a:off x="108204" y="888491"/>
            <a:ext cx="8731885" cy="1905"/>
          </a:xfrm>
          <a:custGeom>
            <a:avLst/>
            <a:gdLst/>
            <a:ahLst/>
            <a:cxnLst/>
            <a:rect l="l" t="t" r="r" b="b"/>
            <a:pathLst>
              <a:path w="8731885" h="1905">
                <a:moveTo>
                  <a:pt x="0" y="0"/>
                </a:moveTo>
                <a:lnTo>
                  <a:pt x="8731631" y="1650"/>
                </a:lnTo>
              </a:path>
            </a:pathLst>
          </a:custGeom>
          <a:ln w="15240">
            <a:solidFill>
              <a:srgbClr val="003399"/>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38327" y="204713"/>
            <a:ext cx="469392" cy="462798"/>
          </a:xfrm>
          <a:prstGeom prst="rect">
            <a:avLst/>
          </a:prstGeom>
        </p:spPr>
      </p:pic>
      <p:pic>
        <p:nvPicPr>
          <p:cNvPr id="7" name="object 7"/>
          <p:cNvPicPr/>
          <p:nvPr/>
        </p:nvPicPr>
        <p:blipFill>
          <a:blip r:embed="rId3" cstate="print"/>
          <a:stretch>
            <a:fillRect/>
          </a:stretch>
        </p:blipFill>
        <p:spPr>
          <a:xfrm>
            <a:off x="10107168" y="5227320"/>
            <a:ext cx="1182624" cy="11551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108204" y="888491"/>
            <a:ext cx="8731885" cy="1905"/>
          </a:xfrm>
          <a:custGeom>
            <a:avLst/>
            <a:gdLst/>
            <a:ahLst/>
            <a:cxnLst/>
            <a:rect l="l" t="t" r="r" b="b"/>
            <a:pathLst>
              <a:path w="8731885" h="1905">
                <a:moveTo>
                  <a:pt x="0" y="0"/>
                </a:moveTo>
                <a:lnTo>
                  <a:pt x="8731631" y="1650"/>
                </a:lnTo>
              </a:path>
            </a:pathLst>
          </a:custGeom>
          <a:ln w="15240">
            <a:solidFill>
              <a:srgbClr val="003399"/>
            </a:solidFill>
          </a:ln>
        </p:spPr>
        <p:txBody>
          <a:bodyPr wrap="square" lIns="0" tIns="0" rIns="0" bIns="0" rtlCol="0"/>
          <a:lstStyle/>
          <a:p>
            <a:endParaRPr/>
          </a:p>
        </p:txBody>
      </p:sp>
      <p:sp>
        <p:nvSpPr>
          <p:cNvPr id="4" name="object 4"/>
          <p:cNvSpPr txBox="1">
            <a:spLocks noGrp="1"/>
          </p:cNvSpPr>
          <p:nvPr>
            <p:ph type="title"/>
          </p:nvPr>
        </p:nvSpPr>
        <p:spPr>
          <a:xfrm>
            <a:off x="1145844" y="1078738"/>
            <a:ext cx="8064500" cy="1013739"/>
          </a:xfrm>
          <a:prstGeom prst="rect">
            <a:avLst/>
          </a:prstGeom>
        </p:spPr>
        <p:txBody>
          <a:bodyPr vert="horz" wrap="square" lIns="0" tIns="13335" rIns="0" bIns="0" rtlCol="0">
            <a:spAutoFit/>
          </a:bodyPr>
          <a:lstStyle/>
          <a:p>
            <a:pPr marL="12700">
              <a:lnSpc>
                <a:spcPts val="2630"/>
              </a:lnSpc>
              <a:spcBef>
                <a:spcPts val="105"/>
              </a:spcBef>
            </a:pPr>
            <a:r>
              <a:rPr sz="2300" dirty="0"/>
              <a:t>ФЕДЕРАЛЬНОЕ ЗАКОНОДАТЕЛЬСТВО РОССИЙСКОЙ ФЕДЕРАЦИИ</a:t>
            </a:r>
          </a:p>
          <a:p>
            <a:pPr marL="12700">
              <a:lnSpc>
                <a:spcPts val="2630"/>
              </a:lnSpc>
            </a:pPr>
            <a:r>
              <a:rPr sz="2300" dirty="0"/>
              <a:t>О ВЫБОРАХ И РЕФЕРЕНДУМАХ</a:t>
            </a:r>
          </a:p>
        </p:txBody>
      </p:sp>
      <p:sp>
        <p:nvSpPr>
          <p:cNvPr id="5" name="object 5"/>
          <p:cNvSpPr txBox="1"/>
          <p:nvPr/>
        </p:nvSpPr>
        <p:spPr>
          <a:xfrm>
            <a:off x="1172667" y="2033778"/>
            <a:ext cx="7992109" cy="4229363"/>
          </a:xfrm>
          <a:prstGeom prst="rect">
            <a:avLst/>
          </a:prstGeom>
        </p:spPr>
        <p:txBody>
          <a:bodyPr vert="horz" wrap="square" lIns="0" tIns="12700" rIns="0" bIns="0" rtlCol="0">
            <a:spAutoFit/>
          </a:bodyPr>
          <a:lstStyle/>
          <a:p>
            <a:pPr marL="257810" indent="-232410">
              <a:lnSpc>
                <a:spcPct val="100000"/>
              </a:lnSpc>
              <a:spcBef>
                <a:spcPts val="100"/>
              </a:spcBef>
              <a:buFont typeface="Wingdings"/>
              <a:buChar char=""/>
              <a:tabLst>
                <a:tab pos="258445" algn="l"/>
              </a:tabLst>
            </a:pPr>
            <a:r>
              <a:rPr sz="1800" kern="0" dirty="0">
                <a:solidFill>
                  <a:srgbClr val="2E5496"/>
                </a:solidFill>
                <a:latin typeface="Microsoft Sans Serif"/>
                <a:cs typeface="Microsoft Sans Serif"/>
              </a:rPr>
              <a:t>Конституция Российской Федерации</a:t>
            </a:r>
            <a:endParaRPr sz="1800" kern="0" dirty="0">
              <a:latin typeface="Microsoft Sans Serif"/>
              <a:cs typeface="Microsoft Sans Serif"/>
            </a:endParaRPr>
          </a:p>
          <a:p>
            <a:pPr>
              <a:lnSpc>
                <a:spcPct val="100000"/>
              </a:lnSpc>
              <a:spcBef>
                <a:spcPts val="45"/>
              </a:spcBef>
              <a:buChar char=""/>
            </a:pPr>
            <a:endParaRPr sz="2100" kern="0" dirty="0">
              <a:latin typeface="Microsoft Sans Serif"/>
              <a:cs typeface="Microsoft Sans Serif"/>
            </a:endParaRPr>
          </a:p>
          <a:p>
            <a:pPr marL="243840" indent="-231775">
              <a:lnSpc>
                <a:spcPct val="100000"/>
              </a:lnSpc>
              <a:buFont typeface="Wingdings"/>
              <a:buChar char=""/>
              <a:tabLst>
                <a:tab pos="244475" algn="l"/>
              </a:tabLst>
            </a:pPr>
            <a:r>
              <a:rPr sz="1800" kern="0" dirty="0">
                <a:solidFill>
                  <a:srgbClr val="2E5496"/>
                </a:solidFill>
                <a:latin typeface="Microsoft Sans Serif"/>
                <a:cs typeface="Microsoft Sans Serif"/>
              </a:rPr>
              <a:t>Федеральный конституционный закон от 28.06.2004 № 5-ФКЗ</a:t>
            </a:r>
            <a:endParaRPr sz="1800" kern="0" dirty="0">
              <a:latin typeface="Microsoft Sans Serif"/>
              <a:cs typeface="Microsoft Sans Serif"/>
            </a:endParaRPr>
          </a:p>
          <a:p>
            <a:pPr marL="12700">
              <a:lnSpc>
                <a:spcPct val="100000"/>
              </a:lnSpc>
              <a:spcBef>
                <a:spcPts val="5"/>
              </a:spcBef>
            </a:pPr>
            <a:r>
              <a:rPr sz="1800" kern="0" dirty="0">
                <a:solidFill>
                  <a:srgbClr val="2E5496"/>
                </a:solidFill>
                <a:latin typeface="Microsoft Sans Serif"/>
                <a:cs typeface="Microsoft Sans Serif"/>
              </a:rPr>
              <a:t>«О референдуме Российской Федерации»</a:t>
            </a:r>
            <a:endParaRPr sz="1800" kern="0" dirty="0">
              <a:latin typeface="Microsoft Sans Serif"/>
              <a:cs typeface="Microsoft Sans Serif"/>
            </a:endParaRPr>
          </a:p>
          <a:p>
            <a:pPr>
              <a:lnSpc>
                <a:spcPct val="100000"/>
              </a:lnSpc>
              <a:spcBef>
                <a:spcPts val="20"/>
              </a:spcBef>
            </a:pPr>
            <a:endParaRPr sz="1850" kern="0" dirty="0">
              <a:latin typeface="Microsoft Sans Serif"/>
              <a:cs typeface="Microsoft Sans Serif"/>
            </a:endParaRPr>
          </a:p>
          <a:p>
            <a:pPr marL="257810" indent="-232410">
              <a:lnSpc>
                <a:spcPct val="100000"/>
              </a:lnSpc>
              <a:buFont typeface="Wingdings"/>
              <a:buChar char=""/>
              <a:tabLst>
                <a:tab pos="258445" algn="l"/>
              </a:tabLst>
            </a:pPr>
            <a:r>
              <a:rPr sz="1800" kern="0" dirty="0">
                <a:solidFill>
                  <a:srgbClr val="1C4D87"/>
                </a:solidFill>
                <a:latin typeface="Microsoft Sans Serif"/>
                <a:cs typeface="Microsoft Sans Serif"/>
              </a:rPr>
              <a:t>Федеральный закон от 12.06.2002 № 67-ФЗ</a:t>
            </a:r>
            <a:endParaRPr sz="1800" kern="0" dirty="0">
              <a:latin typeface="Microsoft Sans Serif"/>
              <a:cs typeface="Microsoft Sans Serif"/>
            </a:endParaRPr>
          </a:p>
          <a:p>
            <a:pPr marL="26034" marR="5080">
              <a:lnSpc>
                <a:spcPct val="100000"/>
              </a:lnSpc>
              <a:spcBef>
                <a:spcPts val="5"/>
              </a:spcBef>
            </a:pPr>
            <a:r>
              <a:rPr sz="1800" kern="0" dirty="0">
                <a:solidFill>
                  <a:srgbClr val="1C4D87"/>
                </a:solidFill>
                <a:latin typeface="Microsoft Sans Serif"/>
                <a:cs typeface="Microsoft Sans Serif"/>
              </a:rPr>
              <a:t>«Об основных гарантиях избирательных прав и права на участие в референдуме граждан  Российской Федерации»</a:t>
            </a:r>
            <a:endParaRPr sz="1800" kern="0" dirty="0">
              <a:latin typeface="Microsoft Sans Serif"/>
              <a:cs typeface="Microsoft Sans Serif"/>
            </a:endParaRPr>
          </a:p>
          <a:p>
            <a:pPr>
              <a:lnSpc>
                <a:spcPct val="100000"/>
              </a:lnSpc>
              <a:spcBef>
                <a:spcPts val="40"/>
              </a:spcBef>
            </a:pPr>
            <a:endParaRPr sz="1950" kern="0" dirty="0">
              <a:latin typeface="Microsoft Sans Serif"/>
              <a:cs typeface="Microsoft Sans Serif"/>
            </a:endParaRPr>
          </a:p>
          <a:p>
            <a:pPr marL="257810" indent="-232410">
              <a:lnSpc>
                <a:spcPct val="100000"/>
              </a:lnSpc>
              <a:buFont typeface="Wingdings"/>
              <a:buChar char=""/>
              <a:tabLst>
                <a:tab pos="258445" algn="l"/>
              </a:tabLst>
            </a:pPr>
            <a:r>
              <a:rPr sz="1800" kern="0" dirty="0">
                <a:solidFill>
                  <a:srgbClr val="1C4D87"/>
                </a:solidFill>
                <a:latin typeface="Microsoft Sans Serif"/>
                <a:cs typeface="Microsoft Sans Serif"/>
              </a:rPr>
              <a:t>иные федеральные законы</a:t>
            </a:r>
            <a:endParaRPr sz="1800" kern="0" dirty="0">
              <a:latin typeface="Microsoft Sans Serif"/>
              <a:cs typeface="Microsoft Sans Serif"/>
            </a:endParaRPr>
          </a:p>
          <a:p>
            <a:pPr>
              <a:lnSpc>
                <a:spcPct val="100000"/>
              </a:lnSpc>
              <a:spcBef>
                <a:spcPts val="30"/>
              </a:spcBef>
              <a:buChar char=""/>
            </a:pPr>
            <a:endParaRPr sz="2500" kern="0" dirty="0">
              <a:latin typeface="Microsoft Sans Serif"/>
              <a:cs typeface="Microsoft Sans Serif"/>
            </a:endParaRPr>
          </a:p>
          <a:p>
            <a:pPr marL="257810" indent="-232410">
              <a:lnSpc>
                <a:spcPct val="100000"/>
              </a:lnSpc>
              <a:buFont typeface="Wingdings"/>
              <a:buChar char=""/>
              <a:tabLst>
                <a:tab pos="258445" algn="l"/>
              </a:tabLst>
            </a:pPr>
            <a:r>
              <a:rPr sz="1800" kern="0" dirty="0">
                <a:solidFill>
                  <a:srgbClr val="2E5496"/>
                </a:solidFill>
                <a:latin typeface="Microsoft Sans Serif"/>
                <a:cs typeface="Microsoft Sans Serif"/>
              </a:rPr>
              <a:t>указы Президента Российской Федерации</a:t>
            </a:r>
            <a:endParaRPr sz="1800" kern="0" dirty="0">
              <a:latin typeface="Microsoft Sans Serif"/>
              <a:cs typeface="Microsoft Sans Serif"/>
            </a:endParaRPr>
          </a:p>
          <a:p>
            <a:pPr>
              <a:lnSpc>
                <a:spcPct val="100000"/>
              </a:lnSpc>
              <a:spcBef>
                <a:spcPts val="20"/>
              </a:spcBef>
              <a:buChar char=""/>
            </a:pPr>
            <a:endParaRPr sz="2800" kern="0" dirty="0">
              <a:latin typeface="Microsoft Sans Serif"/>
              <a:cs typeface="Microsoft Sans Serif"/>
            </a:endParaRPr>
          </a:p>
          <a:p>
            <a:pPr marL="271780" indent="-232410">
              <a:lnSpc>
                <a:spcPct val="100000"/>
              </a:lnSpc>
              <a:buFont typeface="Wingdings"/>
              <a:buChar char=""/>
              <a:tabLst>
                <a:tab pos="272415" algn="l"/>
              </a:tabLst>
            </a:pPr>
            <a:r>
              <a:rPr sz="1800" kern="0" dirty="0">
                <a:solidFill>
                  <a:srgbClr val="2E5496"/>
                </a:solidFill>
                <a:latin typeface="Microsoft Sans Serif"/>
                <a:cs typeface="Microsoft Sans Serif"/>
              </a:rPr>
              <a:t>постановления Правительства Российской Федерации</a:t>
            </a:r>
            <a:endParaRPr sz="1800" kern="0" dirty="0">
              <a:latin typeface="Microsoft Sans Serif"/>
              <a:cs typeface="Microsoft Sans Serif"/>
            </a:endParaRPr>
          </a:p>
        </p:txBody>
      </p:sp>
      <p:pic>
        <p:nvPicPr>
          <p:cNvPr id="6" name="object 6"/>
          <p:cNvPicPr/>
          <p:nvPr/>
        </p:nvPicPr>
        <p:blipFill>
          <a:blip r:embed="rId2" cstate="print"/>
          <a:stretch>
            <a:fillRect/>
          </a:stretch>
        </p:blipFill>
        <p:spPr>
          <a:xfrm>
            <a:off x="338327" y="204713"/>
            <a:ext cx="469392" cy="4627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7184" y="1025778"/>
            <a:ext cx="11526216" cy="5822748"/>
          </a:xfrm>
          <a:prstGeom prst="rect">
            <a:avLst/>
          </a:prstGeom>
        </p:spPr>
        <p:txBody>
          <a:bodyPr vert="horz" wrap="square" lIns="0" tIns="13335" rIns="0" bIns="0" rtlCol="0">
            <a:spAutoFit/>
          </a:bodyPr>
          <a:lstStyle/>
          <a:p>
            <a:pPr marL="469900">
              <a:lnSpc>
                <a:spcPct val="100000"/>
              </a:lnSpc>
              <a:spcBef>
                <a:spcPts val="105"/>
              </a:spcBef>
            </a:pPr>
            <a:r>
              <a:rPr sz="2300" b="1" dirty="0">
                <a:solidFill>
                  <a:srgbClr val="FF0000"/>
                </a:solidFill>
                <a:latin typeface="Arial"/>
                <a:cs typeface="Arial"/>
              </a:rPr>
              <a:t>КОНСТИТУЦИЯ РОССИЙСКОЙ ФЕДЕРАЦИИ</a:t>
            </a:r>
            <a:endParaRPr sz="2300" dirty="0">
              <a:latin typeface="Arial"/>
              <a:cs typeface="Arial"/>
            </a:endParaRPr>
          </a:p>
          <a:p>
            <a:pPr marL="161925" indent="-140970">
              <a:lnSpc>
                <a:spcPct val="100000"/>
              </a:lnSpc>
              <a:buSzPct val="92857"/>
              <a:buFont typeface="Wingdings"/>
              <a:buChar char=""/>
              <a:tabLst>
                <a:tab pos="162560" algn="l"/>
              </a:tabLst>
            </a:pPr>
            <a:r>
              <a:rPr sz="1400" dirty="0">
                <a:solidFill>
                  <a:srgbClr val="2E5496"/>
                </a:solidFill>
                <a:latin typeface="Microsoft Sans Serif"/>
                <a:cs typeface="Microsoft Sans Serif"/>
              </a:rPr>
              <a:t>Высшим непосредственным выражением власти народа являются референдум и свободные выборы </a:t>
            </a:r>
            <a:r>
              <a:rPr sz="1400" dirty="0">
                <a:solidFill>
                  <a:srgbClr val="FF0000"/>
                </a:solidFill>
                <a:latin typeface="Microsoft Sans Serif"/>
                <a:cs typeface="Microsoft Sans Serif"/>
              </a:rPr>
              <a:t>(часть 3 статьи 3 Конституции РФ)</a:t>
            </a:r>
            <a:endParaRPr sz="1400" dirty="0">
              <a:latin typeface="Microsoft Sans Serif"/>
              <a:cs typeface="Microsoft Sans Serif"/>
            </a:endParaRPr>
          </a:p>
          <a:p>
            <a:pPr>
              <a:lnSpc>
                <a:spcPct val="100000"/>
              </a:lnSpc>
              <a:buClr>
                <a:srgbClr val="2E5496"/>
              </a:buClr>
              <a:buFont typeface="Wingdings"/>
              <a:buChar char=""/>
            </a:pPr>
            <a:endParaRPr sz="1000" dirty="0">
              <a:latin typeface="Microsoft Sans Serif"/>
              <a:cs typeface="Microsoft Sans Serif"/>
            </a:endParaRPr>
          </a:p>
          <a:p>
            <a:pPr marL="195580" indent="-182880">
              <a:lnSpc>
                <a:spcPct val="100000"/>
              </a:lnSpc>
              <a:buSzPct val="92857"/>
              <a:buFont typeface="Wingdings"/>
              <a:buChar char=""/>
              <a:tabLst>
                <a:tab pos="195580" algn="l"/>
              </a:tabLst>
            </a:pPr>
            <a:r>
              <a:rPr sz="1400" dirty="0">
                <a:solidFill>
                  <a:srgbClr val="2E5496"/>
                </a:solidFill>
                <a:latin typeface="Microsoft Sans Serif"/>
                <a:cs typeface="Microsoft Sans Serif"/>
              </a:rPr>
              <a:t>Граждане Российской Федерации имеют право избирать и быть избранными в органы государственной власти и органы местного самоуправления, а также</a:t>
            </a:r>
            <a:endParaRPr sz="1400" dirty="0">
              <a:latin typeface="Microsoft Sans Serif"/>
              <a:cs typeface="Microsoft Sans Serif"/>
            </a:endParaRPr>
          </a:p>
          <a:p>
            <a:pPr marL="12700">
              <a:lnSpc>
                <a:spcPct val="100000"/>
              </a:lnSpc>
            </a:pPr>
            <a:r>
              <a:rPr sz="1400" dirty="0">
                <a:solidFill>
                  <a:srgbClr val="2E5496"/>
                </a:solidFill>
                <a:latin typeface="Microsoft Sans Serif"/>
                <a:cs typeface="Microsoft Sans Serif"/>
              </a:rPr>
              <a:t>участвовать в референдуме</a:t>
            </a:r>
            <a:endParaRPr sz="1400" dirty="0">
              <a:latin typeface="Microsoft Sans Serif"/>
              <a:cs typeface="Microsoft Sans Serif"/>
            </a:endParaRPr>
          </a:p>
          <a:p>
            <a:pPr marL="12700" marR="172720">
              <a:lnSpc>
                <a:spcPct val="100000"/>
              </a:lnSpc>
              <a:buSzPct val="92857"/>
              <a:buFont typeface="Wingdings"/>
              <a:buChar char=""/>
              <a:tabLst>
                <a:tab pos="153035" algn="l"/>
              </a:tabLst>
            </a:pPr>
            <a:r>
              <a:rPr sz="1400" dirty="0">
                <a:solidFill>
                  <a:srgbClr val="2E5496"/>
                </a:solidFill>
                <a:latin typeface="Microsoft Sans Serif"/>
                <a:cs typeface="Microsoft Sans Serif"/>
              </a:rPr>
              <a:t>Не имеют права избирать и быть избранными граждане, признанные судом недееспособными, а также содержащиеся в местах лишения свободы по приговору  суда </a:t>
            </a:r>
            <a:r>
              <a:rPr sz="1400" dirty="0">
                <a:solidFill>
                  <a:srgbClr val="FF0000"/>
                </a:solidFill>
                <a:latin typeface="Microsoft Sans Serif"/>
                <a:cs typeface="Microsoft Sans Serif"/>
              </a:rPr>
              <a:t>(части 2 и 3 статьи 32 Конституции РФ)</a:t>
            </a:r>
            <a:endParaRPr sz="1400" dirty="0">
              <a:latin typeface="Microsoft Sans Serif"/>
              <a:cs typeface="Microsoft Sans Serif"/>
            </a:endParaRPr>
          </a:p>
          <a:p>
            <a:pPr>
              <a:lnSpc>
                <a:spcPct val="100000"/>
              </a:lnSpc>
              <a:buClr>
                <a:srgbClr val="2E5496"/>
              </a:buClr>
              <a:buFont typeface="Wingdings"/>
              <a:buChar char=""/>
            </a:pPr>
            <a:endParaRPr sz="1000" dirty="0">
              <a:latin typeface="Microsoft Sans Serif"/>
              <a:cs typeface="Microsoft Sans Serif"/>
            </a:endParaRPr>
          </a:p>
          <a:p>
            <a:pPr marL="161925" indent="-140970">
              <a:lnSpc>
                <a:spcPct val="100000"/>
              </a:lnSpc>
              <a:buSzPct val="92857"/>
              <a:buFont typeface="Wingdings"/>
              <a:buChar char=""/>
              <a:tabLst>
                <a:tab pos="162560" algn="l"/>
              </a:tabLst>
            </a:pPr>
            <a:r>
              <a:rPr sz="1400" dirty="0">
                <a:solidFill>
                  <a:srgbClr val="2E5496"/>
                </a:solidFill>
                <a:latin typeface="Microsoft Sans Serif"/>
                <a:cs typeface="Microsoft Sans Serif"/>
              </a:rPr>
              <a:t>Президент Российской Федерации избирается сроком на шесть лет гражданами Российской Федерации на основе всеобщего равного и прямого избирательного</a:t>
            </a:r>
            <a:endParaRPr sz="1400" dirty="0">
              <a:latin typeface="Microsoft Sans Serif"/>
              <a:cs typeface="Microsoft Sans Serif"/>
            </a:endParaRPr>
          </a:p>
          <a:p>
            <a:pPr marL="21590">
              <a:lnSpc>
                <a:spcPct val="100000"/>
              </a:lnSpc>
            </a:pPr>
            <a:r>
              <a:rPr sz="1400" dirty="0">
                <a:solidFill>
                  <a:srgbClr val="2E5496"/>
                </a:solidFill>
                <a:latin typeface="Microsoft Sans Serif"/>
                <a:cs typeface="Microsoft Sans Serif"/>
              </a:rPr>
              <a:t>права при тайном голосовании.</a:t>
            </a:r>
            <a:endParaRPr sz="1400" dirty="0">
              <a:latin typeface="Microsoft Sans Serif"/>
              <a:cs typeface="Microsoft Sans Serif"/>
            </a:endParaRPr>
          </a:p>
          <a:p>
            <a:pPr marL="21590" marR="49530">
              <a:lnSpc>
                <a:spcPct val="100000"/>
              </a:lnSpc>
              <a:buSzPct val="92857"/>
              <a:buFont typeface="Wingdings"/>
              <a:buChar char=""/>
              <a:tabLst>
                <a:tab pos="162560" algn="l"/>
              </a:tabLst>
            </a:pPr>
            <a:r>
              <a:rPr sz="1400" dirty="0">
                <a:solidFill>
                  <a:srgbClr val="2E5496"/>
                </a:solidFill>
                <a:latin typeface="Microsoft Sans Serif"/>
                <a:cs typeface="Microsoft Sans Serif"/>
              </a:rPr>
              <a:t>Президентом Российской Федерации может быть избран гражданин Российской Федерации не моложе 35 лет, постоянно проживающий в Российской Федерации  не менее 25 лет, не имеющий и не имевший ранее гражданства иностранного государства либо вида на жительство или иного документа, подтверждающего право  на постоянное проживание гражданина Российской Федерации на территории иностранного государства. Порядок выборов Президента Российской Федерации  определяется федеральным законом </a:t>
            </a:r>
            <a:r>
              <a:rPr sz="1400" dirty="0">
                <a:solidFill>
                  <a:srgbClr val="FF0000"/>
                </a:solidFill>
                <a:latin typeface="Microsoft Sans Serif"/>
                <a:cs typeface="Microsoft Sans Serif"/>
              </a:rPr>
              <a:t>(части 1, 2 и 4 статьи 81 Конституции РФ)</a:t>
            </a:r>
            <a:endParaRPr sz="1400" dirty="0">
              <a:latin typeface="Microsoft Sans Serif"/>
              <a:cs typeface="Microsoft Sans Serif"/>
            </a:endParaRPr>
          </a:p>
          <a:p>
            <a:pPr>
              <a:lnSpc>
                <a:spcPct val="100000"/>
              </a:lnSpc>
              <a:buClr>
                <a:srgbClr val="2E5496"/>
              </a:buClr>
              <a:buFont typeface="Wingdings"/>
              <a:buChar char=""/>
            </a:pPr>
            <a:endParaRPr sz="1000" dirty="0">
              <a:latin typeface="Microsoft Sans Serif"/>
              <a:cs typeface="Microsoft Sans Serif"/>
            </a:endParaRPr>
          </a:p>
          <a:p>
            <a:pPr marL="170815" indent="-140970">
              <a:lnSpc>
                <a:spcPct val="100000"/>
              </a:lnSpc>
              <a:buSzPct val="92857"/>
              <a:buFont typeface="Wingdings"/>
              <a:buChar char=""/>
              <a:tabLst>
                <a:tab pos="171450" algn="l"/>
              </a:tabLst>
            </a:pPr>
            <a:r>
              <a:rPr sz="1400" dirty="0">
                <a:solidFill>
                  <a:srgbClr val="2E5496"/>
                </a:solidFill>
                <a:latin typeface="Microsoft Sans Serif"/>
                <a:cs typeface="Microsoft Sans Serif"/>
              </a:rPr>
              <a:t>Государственная Дума избирается сроком на пять лет.</a:t>
            </a:r>
            <a:endParaRPr sz="1400" dirty="0">
              <a:latin typeface="Microsoft Sans Serif"/>
              <a:cs typeface="Microsoft Sans Serif"/>
            </a:endParaRPr>
          </a:p>
          <a:p>
            <a:pPr marL="170815" indent="-140970">
              <a:lnSpc>
                <a:spcPct val="100000"/>
              </a:lnSpc>
              <a:buSzPct val="92857"/>
              <a:buFont typeface="Wingdings"/>
              <a:buChar char=""/>
              <a:tabLst>
                <a:tab pos="171450" algn="l"/>
              </a:tabLst>
            </a:pPr>
            <a:r>
              <a:rPr sz="1400" dirty="0">
                <a:solidFill>
                  <a:srgbClr val="2E5496"/>
                </a:solidFill>
                <a:latin typeface="Microsoft Sans Serif"/>
                <a:cs typeface="Microsoft Sans Serif"/>
              </a:rPr>
              <a:t>Порядок выборов депутатов Государственной Думы устанавливается федеральными законами.</a:t>
            </a:r>
            <a:endParaRPr sz="1400" dirty="0">
              <a:latin typeface="Microsoft Sans Serif"/>
              <a:cs typeface="Microsoft Sans Serif"/>
            </a:endParaRPr>
          </a:p>
          <a:p>
            <a:pPr marL="30480" marR="5080">
              <a:lnSpc>
                <a:spcPct val="100000"/>
              </a:lnSpc>
              <a:buSzPct val="92857"/>
              <a:buFont typeface="Wingdings"/>
              <a:buChar char=""/>
              <a:tabLst>
                <a:tab pos="171450" algn="l"/>
              </a:tabLst>
            </a:pPr>
            <a:r>
              <a:rPr sz="1400" dirty="0">
                <a:solidFill>
                  <a:srgbClr val="2E5496"/>
                </a:solidFill>
                <a:latin typeface="Microsoft Sans Serif"/>
                <a:cs typeface="Microsoft Sans Serif"/>
              </a:rPr>
              <a:t>Депутатом Государственной Думы может быть избран гражданин Российской Федерации, достигший 21 года и имеющий право участвовать в выборах, постоянно  проживающий в Российской Федерации, не имеющий гражданства иностранного государства либо вида на жительство или иного документа, подтверждающего  право на постоянное проживание гражданина Российской Федерации на территории иностранного государства </a:t>
            </a:r>
            <a:r>
              <a:rPr sz="1400" dirty="0">
                <a:solidFill>
                  <a:srgbClr val="FF0000"/>
                </a:solidFill>
                <a:latin typeface="Microsoft Sans Serif"/>
                <a:cs typeface="Microsoft Sans Serif"/>
              </a:rPr>
              <a:t>(части 1 и 2 статьи 96, часть 1 статьи 97  Конституции РФ)</a:t>
            </a:r>
            <a:endParaRPr sz="1400" dirty="0">
              <a:latin typeface="Microsoft Sans Serif"/>
              <a:cs typeface="Microsoft Sans Serif"/>
            </a:endParaRPr>
          </a:p>
          <a:p>
            <a:pPr>
              <a:lnSpc>
                <a:spcPct val="100000"/>
              </a:lnSpc>
              <a:buClr>
                <a:srgbClr val="2E5496"/>
              </a:buClr>
              <a:buFont typeface="Wingdings"/>
              <a:buChar char=""/>
            </a:pPr>
            <a:endParaRPr sz="1000" dirty="0">
              <a:latin typeface="Microsoft Sans Serif"/>
              <a:cs typeface="Microsoft Sans Serif"/>
            </a:endParaRPr>
          </a:p>
          <a:p>
            <a:pPr marL="179705" indent="-140970">
              <a:lnSpc>
                <a:spcPct val="100000"/>
              </a:lnSpc>
              <a:buSzPct val="92857"/>
              <a:buFont typeface="Wingdings"/>
              <a:buChar char=""/>
              <a:tabLst>
                <a:tab pos="180340" algn="l"/>
              </a:tabLst>
            </a:pPr>
            <a:r>
              <a:rPr sz="1400" dirty="0">
                <a:solidFill>
                  <a:srgbClr val="2E5496"/>
                </a:solidFill>
                <a:latin typeface="Microsoft Sans Serif"/>
                <a:cs typeface="Microsoft Sans Serif"/>
              </a:rPr>
              <a:t>Местное самоуправление осуществляется гражданами путем референдума, выборов </a:t>
            </a:r>
            <a:r>
              <a:rPr sz="1400" dirty="0">
                <a:solidFill>
                  <a:srgbClr val="FF0000"/>
                </a:solidFill>
                <a:latin typeface="Microsoft Sans Serif"/>
                <a:cs typeface="Microsoft Sans Serif"/>
              </a:rPr>
              <a:t>(часть 2 статьи 130 Конституции РФ)</a:t>
            </a:r>
            <a:endParaRPr sz="1400" dirty="0">
              <a:latin typeface="Microsoft Sans Serif"/>
              <a:cs typeface="Microsoft Sans Serif"/>
            </a:endParaRPr>
          </a:p>
        </p:txBody>
      </p:sp>
      <p:sp>
        <p:nvSpPr>
          <p:cNvPr id="4" name="object 4"/>
          <p:cNvSpPr/>
          <p:nvPr/>
        </p:nvSpPr>
        <p:spPr>
          <a:xfrm>
            <a:off x="108204" y="888491"/>
            <a:ext cx="8731885" cy="1905"/>
          </a:xfrm>
          <a:custGeom>
            <a:avLst/>
            <a:gdLst/>
            <a:ahLst/>
            <a:cxnLst/>
            <a:rect l="l" t="t" r="r" b="b"/>
            <a:pathLst>
              <a:path w="8731885" h="1905">
                <a:moveTo>
                  <a:pt x="0" y="0"/>
                </a:moveTo>
                <a:lnTo>
                  <a:pt x="8731631" y="1650"/>
                </a:lnTo>
              </a:path>
            </a:pathLst>
          </a:custGeom>
          <a:ln w="15240">
            <a:solidFill>
              <a:srgbClr val="003399"/>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80846" y="944881"/>
            <a:ext cx="304954" cy="426719"/>
          </a:xfrm>
          <a:prstGeom prst="rect">
            <a:avLst/>
          </a:prstGeom>
        </p:spPr>
      </p:pic>
      <p:pic>
        <p:nvPicPr>
          <p:cNvPr id="6" name="object 6"/>
          <p:cNvPicPr/>
          <p:nvPr/>
        </p:nvPicPr>
        <p:blipFill>
          <a:blip r:embed="rId3" cstate="print"/>
          <a:stretch>
            <a:fillRect/>
          </a:stretch>
        </p:blipFill>
        <p:spPr>
          <a:xfrm>
            <a:off x="338327" y="204713"/>
            <a:ext cx="469392" cy="4627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8402" y="926668"/>
            <a:ext cx="9732645" cy="680314"/>
          </a:xfrm>
          <a:prstGeom prst="rect">
            <a:avLst/>
          </a:prstGeom>
        </p:spPr>
        <p:txBody>
          <a:bodyPr vert="horz" wrap="square" lIns="0" tIns="13335" rIns="0" bIns="0" rtlCol="0">
            <a:spAutoFit/>
          </a:bodyPr>
          <a:lstStyle/>
          <a:p>
            <a:pPr marL="12700">
              <a:lnSpc>
                <a:spcPts val="2630"/>
              </a:lnSpc>
              <a:spcBef>
                <a:spcPts val="105"/>
              </a:spcBef>
            </a:pPr>
            <a:r>
              <a:rPr sz="2300" dirty="0"/>
              <a:t>ФЕДЕРАЛЬНЫЙ ЗАКОН ОТ 12 ИЮНЯ 2002 ГОДА № 67-ФЗ</a:t>
            </a:r>
          </a:p>
          <a:p>
            <a:pPr marL="12700">
              <a:lnSpc>
                <a:spcPts val="2630"/>
              </a:lnSpc>
            </a:pPr>
            <a:r>
              <a:rPr sz="2300" dirty="0"/>
              <a:t>«ОБ ОСНОВНЫХ ГАРАНТИЯХ ИЗБИРАТЕЛЬНЫХ И ПРАВА</a:t>
            </a:r>
          </a:p>
        </p:txBody>
      </p:sp>
      <p:sp>
        <p:nvSpPr>
          <p:cNvPr id="3" name="object 3"/>
          <p:cNvSpPr txBox="1"/>
          <p:nvPr/>
        </p:nvSpPr>
        <p:spPr>
          <a:xfrm>
            <a:off x="1438402" y="1557985"/>
            <a:ext cx="10601198" cy="2090957"/>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FF0000"/>
                </a:solidFill>
                <a:latin typeface="Arial"/>
                <a:cs typeface="Arial"/>
              </a:rPr>
              <a:t>НА УЧАСТИЕ В РЕФЕРЕНДУМЕ ГРАЖДАН РОССИЙСКОЙ ФЕДЕРАЦИИ»</a:t>
            </a:r>
            <a:endParaRPr sz="2300" dirty="0">
              <a:latin typeface="Arial"/>
              <a:cs typeface="Arial"/>
            </a:endParaRPr>
          </a:p>
          <a:p>
            <a:pPr marL="410209">
              <a:lnSpc>
                <a:spcPct val="100000"/>
              </a:lnSpc>
            </a:pPr>
            <a:r>
              <a:rPr sz="1600" dirty="0" err="1" smtClean="0">
                <a:solidFill>
                  <a:srgbClr val="1C4D87"/>
                </a:solidFill>
                <a:latin typeface="Microsoft Sans Serif"/>
                <a:cs typeface="Microsoft Sans Serif"/>
              </a:rPr>
              <a:t>Указанным</a:t>
            </a:r>
            <a:r>
              <a:rPr sz="1600" dirty="0" smtClean="0">
                <a:solidFill>
                  <a:srgbClr val="1C4D87"/>
                </a:solidFill>
                <a:latin typeface="Microsoft Sans Serif"/>
                <a:cs typeface="Microsoft Sans Serif"/>
              </a:rPr>
              <a:t> </a:t>
            </a:r>
            <a:r>
              <a:rPr sz="1600" dirty="0">
                <a:solidFill>
                  <a:srgbClr val="1C4D87"/>
                </a:solidFill>
                <a:latin typeface="Microsoft Sans Serif"/>
                <a:cs typeface="Microsoft Sans Serif"/>
              </a:rPr>
              <a:t>Федеральным законом определяются основные гарантии реализации гражданами Российской Федерации</a:t>
            </a:r>
            <a:endParaRPr sz="1600" dirty="0">
              <a:latin typeface="Microsoft Sans Serif"/>
              <a:cs typeface="Microsoft Sans Serif"/>
            </a:endParaRPr>
          </a:p>
          <a:p>
            <a:pPr marL="410209">
              <a:lnSpc>
                <a:spcPct val="100000"/>
              </a:lnSpc>
              <a:spcBef>
                <a:spcPts val="5"/>
              </a:spcBef>
            </a:pPr>
            <a:r>
              <a:rPr sz="1600" dirty="0">
                <a:solidFill>
                  <a:srgbClr val="1C4D87"/>
                </a:solidFill>
                <a:latin typeface="Microsoft Sans Serif"/>
                <a:cs typeface="Microsoft Sans Serif"/>
              </a:rPr>
              <a:t>конституционного права на участие в выборах и референдумах, проводимых на территории Российской Федерации</a:t>
            </a:r>
            <a:endParaRPr sz="1600" dirty="0">
              <a:latin typeface="Microsoft Sans Serif"/>
              <a:cs typeface="Microsoft Sans Serif"/>
            </a:endParaRPr>
          </a:p>
          <a:p>
            <a:pPr marL="410209">
              <a:lnSpc>
                <a:spcPct val="100000"/>
              </a:lnSpc>
            </a:pPr>
            <a:r>
              <a:rPr sz="1600" dirty="0">
                <a:solidFill>
                  <a:srgbClr val="1C4D87"/>
                </a:solidFill>
                <a:latin typeface="Microsoft Sans Serif"/>
                <a:cs typeface="Microsoft Sans Serif"/>
              </a:rPr>
              <a:t>в соответствии с Конституцией Российской Федерации, федеральными законами, конституциями (уставами), законами</a:t>
            </a:r>
            <a:endParaRPr sz="1600" dirty="0">
              <a:latin typeface="Microsoft Sans Serif"/>
              <a:cs typeface="Microsoft Sans Serif"/>
            </a:endParaRPr>
          </a:p>
          <a:p>
            <a:pPr marL="410209">
              <a:lnSpc>
                <a:spcPct val="100000"/>
              </a:lnSpc>
            </a:pPr>
            <a:r>
              <a:rPr sz="1600" dirty="0">
                <a:solidFill>
                  <a:srgbClr val="1C4D87"/>
                </a:solidFill>
                <a:latin typeface="Microsoft Sans Serif"/>
                <a:cs typeface="Microsoft Sans Serif"/>
              </a:rPr>
              <a:t>субъектов Российской Федерации, уставами муниципальных образований</a:t>
            </a:r>
            <a:endParaRPr sz="1600" dirty="0">
              <a:latin typeface="Microsoft Sans Serif"/>
              <a:cs typeface="Microsoft Sans Serif"/>
            </a:endParaRPr>
          </a:p>
        </p:txBody>
      </p:sp>
      <p:sp>
        <p:nvSpPr>
          <p:cNvPr id="4" name="object 4"/>
          <p:cNvSpPr txBox="1"/>
          <p:nvPr/>
        </p:nvSpPr>
        <p:spPr>
          <a:xfrm>
            <a:off x="1432941" y="4024960"/>
            <a:ext cx="10301859" cy="1737655"/>
          </a:xfrm>
          <a:prstGeom prst="rect">
            <a:avLst/>
          </a:prstGeom>
        </p:spPr>
        <p:txBody>
          <a:bodyPr vert="horz" wrap="square" lIns="0" tIns="13970" rIns="0" bIns="0" rtlCol="0">
            <a:spAutoFit/>
          </a:bodyPr>
          <a:lstStyle/>
          <a:p>
            <a:pPr marL="12700">
              <a:lnSpc>
                <a:spcPct val="100000"/>
              </a:lnSpc>
              <a:spcBef>
                <a:spcPts val="110"/>
              </a:spcBef>
            </a:pPr>
            <a:r>
              <a:rPr sz="1600" dirty="0">
                <a:solidFill>
                  <a:srgbClr val="1C4D87"/>
                </a:solidFill>
                <a:latin typeface="Microsoft Sans Serif"/>
                <a:cs typeface="Microsoft Sans Serif"/>
              </a:rPr>
              <a:t>Федеральные законы, конституции (уставы), законы субъектов Российской Федерации, иные нормативные </a:t>
            </a:r>
            <a:r>
              <a:rPr sz="1600" dirty="0" err="1">
                <a:solidFill>
                  <a:srgbClr val="1C4D87"/>
                </a:solidFill>
                <a:latin typeface="Microsoft Sans Serif"/>
                <a:cs typeface="Microsoft Sans Serif"/>
              </a:rPr>
              <a:t>правовые</a:t>
            </a:r>
            <a:r>
              <a:rPr sz="1600" dirty="0">
                <a:solidFill>
                  <a:srgbClr val="1C4D87"/>
                </a:solidFill>
                <a:latin typeface="Microsoft Sans Serif"/>
                <a:cs typeface="Microsoft Sans Serif"/>
              </a:rPr>
              <a:t> </a:t>
            </a:r>
            <a:r>
              <a:rPr sz="1600" dirty="0" err="1" smtClean="0">
                <a:solidFill>
                  <a:srgbClr val="1C4D87"/>
                </a:solidFill>
                <a:latin typeface="Microsoft Sans Serif"/>
                <a:cs typeface="Microsoft Sans Serif"/>
              </a:rPr>
              <a:t>акты</a:t>
            </a:r>
            <a:r>
              <a:rPr lang="ru-RU" sz="1600" dirty="0" smtClean="0">
                <a:solidFill>
                  <a:srgbClr val="1C4D87"/>
                </a:solidFill>
                <a:latin typeface="Microsoft Sans Serif"/>
                <a:cs typeface="Microsoft Sans Serif"/>
              </a:rPr>
              <a:t> </a:t>
            </a:r>
            <a:r>
              <a:rPr sz="1600" dirty="0" smtClean="0">
                <a:solidFill>
                  <a:srgbClr val="1C4D87"/>
                </a:solidFill>
                <a:latin typeface="Microsoft Sans Serif"/>
                <a:cs typeface="Microsoft Sans Serif"/>
              </a:rPr>
              <a:t>о </a:t>
            </a:r>
            <a:r>
              <a:rPr sz="1600" dirty="0">
                <a:solidFill>
                  <a:srgbClr val="1C4D87"/>
                </a:solidFill>
                <a:latin typeface="Microsoft Sans Serif"/>
                <a:cs typeface="Microsoft Sans Serif"/>
              </a:rPr>
              <a:t>выборах и референдумах, принимаемые в Российской Федерации, не должны противоречить Федеральному закону № 67-ФЗ.</a:t>
            </a:r>
            <a:endParaRPr sz="1600" dirty="0">
              <a:latin typeface="Microsoft Sans Serif"/>
              <a:cs typeface="Microsoft Sans Serif"/>
            </a:endParaRPr>
          </a:p>
          <a:p>
            <a:pPr marL="12700">
              <a:lnSpc>
                <a:spcPct val="100000"/>
              </a:lnSpc>
            </a:pPr>
            <a:r>
              <a:rPr sz="1600" dirty="0">
                <a:solidFill>
                  <a:srgbClr val="1C4D87"/>
                </a:solidFill>
                <a:latin typeface="Microsoft Sans Serif"/>
                <a:cs typeface="Microsoft Sans Serif"/>
              </a:rPr>
              <a:t>Если федеральный закон, конституция (устав), закон субъекта Российской Федерации, иной нормативный </a:t>
            </a:r>
            <a:r>
              <a:rPr sz="1600" dirty="0" err="1">
                <a:solidFill>
                  <a:srgbClr val="1C4D87"/>
                </a:solidFill>
                <a:latin typeface="Microsoft Sans Serif"/>
                <a:cs typeface="Microsoft Sans Serif"/>
              </a:rPr>
              <a:t>правовой</a:t>
            </a:r>
            <a:r>
              <a:rPr sz="1600" dirty="0">
                <a:solidFill>
                  <a:srgbClr val="1C4D87"/>
                </a:solidFill>
                <a:latin typeface="Microsoft Sans Serif"/>
                <a:cs typeface="Microsoft Sans Serif"/>
              </a:rPr>
              <a:t> </a:t>
            </a:r>
            <a:r>
              <a:rPr sz="1600" dirty="0" err="1" smtClean="0">
                <a:solidFill>
                  <a:srgbClr val="1C4D87"/>
                </a:solidFill>
                <a:latin typeface="Microsoft Sans Serif"/>
                <a:cs typeface="Microsoft Sans Serif"/>
              </a:rPr>
              <a:t>акт</a:t>
            </a:r>
            <a:r>
              <a:rPr lang="ru-RU" sz="1600" dirty="0" smtClean="0">
                <a:solidFill>
                  <a:srgbClr val="1C4D87"/>
                </a:solidFill>
                <a:latin typeface="Microsoft Sans Serif"/>
                <a:cs typeface="Microsoft Sans Serif"/>
              </a:rPr>
              <a:t> </a:t>
            </a:r>
            <a:r>
              <a:rPr sz="1600" dirty="0" smtClean="0">
                <a:solidFill>
                  <a:srgbClr val="1C4D87"/>
                </a:solidFill>
                <a:latin typeface="Microsoft Sans Serif"/>
                <a:cs typeface="Microsoft Sans Serif"/>
              </a:rPr>
              <a:t>о </a:t>
            </a:r>
            <a:r>
              <a:rPr sz="1600" dirty="0">
                <a:solidFill>
                  <a:srgbClr val="1C4D87"/>
                </a:solidFill>
                <a:latin typeface="Microsoft Sans Serif"/>
                <a:cs typeface="Microsoft Sans Serif"/>
              </a:rPr>
              <a:t>выборах и (или) референдуме противоречат указанному Федеральному закону, применяются нормы Федерального закона</a:t>
            </a:r>
            <a:endParaRPr sz="1600" dirty="0">
              <a:latin typeface="Microsoft Sans Serif"/>
              <a:cs typeface="Microsoft Sans Serif"/>
            </a:endParaRPr>
          </a:p>
          <a:p>
            <a:pPr marL="12700">
              <a:lnSpc>
                <a:spcPct val="100000"/>
              </a:lnSpc>
            </a:pPr>
            <a:r>
              <a:rPr sz="1600" dirty="0">
                <a:solidFill>
                  <a:srgbClr val="1C4D87"/>
                </a:solidFill>
                <a:latin typeface="Microsoft Sans Serif"/>
                <a:cs typeface="Microsoft Sans Serif"/>
              </a:rPr>
              <a:t>№ 67-ФЗ (пункты 1 и 6 статьи 1)</a:t>
            </a:r>
            <a:endParaRPr sz="1600" dirty="0">
              <a:latin typeface="Microsoft Sans Serif"/>
              <a:cs typeface="Microsoft Sans Serif"/>
            </a:endParaRPr>
          </a:p>
        </p:txBody>
      </p:sp>
      <p:sp>
        <p:nvSpPr>
          <p:cNvPr id="6" name="object 6"/>
          <p:cNvSpPr/>
          <p:nvPr/>
        </p:nvSpPr>
        <p:spPr>
          <a:xfrm>
            <a:off x="108204" y="888491"/>
            <a:ext cx="8731885" cy="1905"/>
          </a:xfrm>
          <a:custGeom>
            <a:avLst/>
            <a:gdLst/>
            <a:ahLst/>
            <a:cxnLst/>
            <a:rect l="l" t="t" r="r" b="b"/>
            <a:pathLst>
              <a:path w="8731885" h="1905">
                <a:moveTo>
                  <a:pt x="0" y="0"/>
                </a:moveTo>
                <a:lnTo>
                  <a:pt x="8731631" y="1650"/>
                </a:lnTo>
              </a:path>
            </a:pathLst>
          </a:custGeom>
          <a:ln w="15240">
            <a:solidFill>
              <a:srgbClr val="003399"/>
            </a:solidFill>
          </a:ln>
        </p:spPr>
        <p:txBody>
          <a:bodyPr wrap="square" lIns="0" tIns="0" rIns="0" bIns="0" rtlCol="0"/>
          <a:lstStyle/>
          <a:p>
            <a:endParaRPr/>
          </a:p>
        </p:txBody>
      </p:sp>
      <p:pic>
        <p:nvPicPr>
          <p:cNvPr id="7" name="object 7"/>
          <p:cNvPicPr/>
          <p:nvPr/>
        </p:nvPicPr>
        <p:blipFill>
          <a:blip r:embed="rId2" cstate="print"/>
          <a:stretch>
            <a:fillRect/>
          </a:stretch>
        </p:blipFill>
        <p:spPr>
          <a:xfrm>
            <a:off x="173736" y="2356104"/>
            <a:ext cx="1456944" cy="795209"/>
          </a:xfrm>
          <a:prstGeom prst="rect">
            <a:avLst/>
          </a:prstGeom>
        </p:spPr>
      </p:pic>
      <p:pic>
        <p:nvPicPr>
          <p:cNvPr id="8" name="object 8"/>
          <p:cNvPicPr/>
          <p:nvPr/>
        </p:nvPicPr>
        <p:blipFill>
          <a:blip r:embed="rId3" cstate="print"/>
          <a:stretch>
            <a:fillRect/>
          </a:stretch>
        </p:blipFill>
        <p:spPr>
          <a:xfrm>
            <a:off x="698669" y="1063752"/>
            <a:ext cx="474133" cy="612648"/>
          </a:xfrm>
          <a:prstGeom prst="rect">
            <a:avLst/>
          </a:prstGeom>
        </p:spPr>
      </p:pic>
      <p:pic>
        <p:nvPicPr>
          <p:cNvPr id="9" name="object 9"/>
          <p:cNvPicPr/>
          <p:nvPr/>
        </p:nvPicPr>
        <p:blipFill>
          <a:blip r:embed="rId4" cstate="print"/>
          <a:stretch>
            <a:fillRect/>
          </a:stretch>
        </p:blipFill>
        <p:spPr>
          <a:xfrm>
            <a:off x="338327" y="204713"/>
            <a:ext cx="469392" cy="462798"/>
          </a:xfrm>
          <a:prstGeom prst="rect">
            <a:avLst/>
          </a:prstGeom>
        </p:spPr>
      </p:pic>
      <p:pic>
        <p:nvPicPr>
          <p:cNvPr id="10" name="object 10"/>
          <p:cNvPicPr/>
          <p:nvPr/>
        </p:nvPicPr>
        <p:blipFill>
          <a:blip r:embed="rId5" cstate="print"/>
          <a:stretch>
            <a:fillRect/>
          </a:stretch>
        </p:blipFill>
        <p:spPr>
          <a:xfrm>
            <a:off x="890016" y="4011167"/>
            <a:ext cx="399288" cy="365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8066" y="1628089"/>
            <a:ext cx="4577715" cy="2744341"/>
          </a:xfrm>
          <a:prstGeom prst="rect">
            <a:avLst/>
          </a:prstGeom>
        </p:spPr>
        <p:txBody>
          <a:bodyPr vert="horz" wrap="square" lIns="0" tIns="12700" rIns="0" bIns="0" rtlCol="0">
            <a:spAutoFit/>
          </a:bodyPr>
          <a:lstStyle/>
          <a:p>
            <a:pPr marL="732155">
              <a:lnSpc>
                <a:spcPct val="100000"/>
              </a:lnSpc>
              <a:spcBef>
                <a:spcPts val="100"/>
              </a:spcBef>
            </a:pPr>
            <a:r>
              <a:rPr sz="1800" kern="0" dirty="0">
                <a:solidFill>
                  <a:srgbClr val="FF0000"/>
                </a:solidFill>
                <a:latin typeface="Microsoft Sans Serif"/>
                <a:cs typeface="Microsoft Sans Serif"/>
              </a:rPr>
              <a:t>СПЕЦИАЛЬНЫЕ ФЕДЕРАЛЬНЫЕ ЗАКОНЫ</a:t>
            </a:r>
            <a:endParaRPr sz="1800" kern="0" dirty="0">
              <a:latin typeface="Microsoft Sans Serif"/>
              <a:cs typeface="Microsoft Sans Serif"/>
            </a:endParaRPr>
          </a:p>
          <a:p>
            <a:pPr marL="265430" indent="-253365">
              <a:lnSpc>
                <a:spcPct val="100000"/>
              </a:lnSpc>
              <a:spcBef>
                <a:spcPts val="1450"/>
              </a:spcBef>
              <a:buFont typeface="Wingdings"/>
              <a:buChar char=""/>
              <a:tabLst>
                <a:tab pos="266065" algn="l"/>
              </a:tabLst>
            </a:pPr>
            <a:r>
              <a:rPr sz="1600" kern="0" dirty="0">
                <a:solidFill>
                  <a:srgbClr val="1C4D87"/>
                </a:solidFill>
                <a:latin typeface="Microsoft Sans Serif"/>
                <a:cs typeface="Microsoft Sans Serif"/>
              </a:rPr>
              <a:t>Федеральный закон от 10.01.2003 № 19-ФЗ</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«О выборах Президента Российской Федерации»</a:t>
            </a:r>
            <a:endParaRPr sz="1600" kern="0" dirty="0">
              <a:latin typeface="Microsoft Sans Serif"/>
              <a:cs typeface="Microsoft Sans Serif"/>
            </a:endParaRPr>
          </a:p>
          <a:p>
            <a:pPr>
              <a:lnSpc>
                <a:spcPct val="100000"/>
              </a:lnSpc>
            </a:pPr>
            <a:endParaRPr sz="1700" kern="0" dirty="0">
              <a:latin typeface="Microsoft Sans Serif"/>
              <a:cs typeface="Microsoft Sans Serif"/>
            </a:endParaRPr>
          </a:p>
          <a:p>
            <a:pPr marL="265430" indent="-253365">
              <a:lnSpc>
                <a:spcPct val="100000"/>
              </a:lnSpc>
              <a:buFont typeface="Wingdings"/>
              <a:buChar char=""/>
              <a:tabLst>
                <a:tab pos="266065" algn="l"/>
              </a:tabLst>
            </a:pPr>
            <a:r>
              <a:rPr sz="1600" kern="0" dirty="0">
                <a:solidFill>
                  <a:srgbClr val="1C4D87"/>
                </a:solidFill>
                <a:latin typeface="Microsoft Sans Serif"/>
                <a:cs typeface="Microsoft Sans Serif"/>
              </a:rPr>
              <a:t>Федеральный закон от 22.02.2014 № 20-ФЗ</a:t>
            </a:r>
            <a:endParaRPr sz="1600" kern="0" dirty="0">
              <a:latin typeface="Microsoft Sans Serif"/>
              <a:cs typeface="Microsoft Sans Serif"/>
            </a:endParaRPr>
          </a:p>
          <a:p>
            <a:pPr marL="12700" marR="657225">
              <a:lnSpc>
                <a:spcPct val="100000"/>
              </a:lnSpc>
            </a:pPr>
            <a:r>
              <a:rPr sz="1600" kern="0" dirty="0">
                <a:solidFill>
                  <a:srgbClr val="1C4D87"/>
                </a:solidFill>
                <a:latin typeface="Microsoft Sans Serif"/>
                <a:cs typeface="Microsoft Sans Serif"/>
              </a:rPr>
              <a:t>«О выборах депутатов Государственной Думы  Федерального Собрания Российской Федерации»</a:t>
            </a:r>
            <a:endParaRPr sz="1600" kern="0" dirty="0">
              <a:latin typeface="Microsoft Sans Serif"/>
              <a:cs typeface="Microsoft Sans Serif"/>
            </a:endParaRPr>
          </a:p>
        </p:txBody>
      </p:sp>
      <p:sp>
        <p:nvSpPr>
          <p:cNvPr id="3" name="object 3"/>
          <p:cNvSpPr txBox="1">
            <a:spLocks noGrp="1"/>
          </p:cNvSpPr>
          <p:nvPr>
            <p:ph type="title"/>
          </p:nvPr>
        </p:nvSpPr>
        <p:spPr>
          <a:xfrm>
            <a:off x="6096000" y="1607539"/>
            <a:ext cx="4131183" cy="289823"/>
          </a:xfrm>
          <a:prstGeom prst="rect">
            <a:avLst/>
          </a:prstGeom>
        </p:spPr>
        <p:txBody>
          <a:bodyPr vert="horz" wrap="square" lIns="0" tIns="12700" rIns="0" bIns="0" rtlCol="0">
            <a:spAutoFit/>
          </a:bodyPr>
          <a:lstStyle/>
          <a:p>
            <a:pPr marL="12700">
              <a:lnSpc>
                <a:spcPct val="100000"/>
              </a:lnSpc>
              <a:spcBef>
                <a:spcPts val="100"/>
              </a:spcBef>
            </a:pPr>
            <a:r>
              <a:rPr sz="1800" b="0" dirty="0">
                <a:latin typeface="Microsoft Sans Serif"/>
                <a:cs typeface="Microsoft Sans Serif"/>
              </a:rPr>
              <a:t>ДРУГИЕ ФЕДЕРАЛЬНЫЕ ЗАКОНЫ</a:t>
            </a:r>
            <a:endParaRPr sz="1800" dirty="0">
              <a:latin typeface="Microsoft Sans Serif"/>
              <a:cs typeface="Microsoft Sans Serif"/>
            </a:endParaRPr>
          </a:p>
        </p:txBody>
      </p:sp>
      <p:sp>
        <p:nvSpPr>
          <p:cNvPr id="4" name="object 4"/>
          <p:cNvSpPr txBox="1"/>
          <p:nvPr/>
        </p:nvSpPr>
        <p:spPr>
          <a:xfrm>
            <a:off x="5486400" y="2066289"/>
            <a:ext cx="6088379" cy="4691669"/>
          </a:xfrm>
          <a:prstGeom prst="rect">
            <a:avLst/>
          </a:prstGeom>
        </p:spPr>
        <p:txBody>
          <a:bodyPr vert="horz" wrap="square" lIns="0" tIns="13335" rIns="0" bIns="0" rtlCol="0">
            <a:spAutoFit/>
          </a:bodyPr>
          <a:lstStyle/>
          <a:p>
            <a:pPr marL="265430" indent="-253365">
              <a:lnSpc>
                <a:spcPct val="100000"/>
              </a:lnSpc>
              <a:spcBef>
                <a:spcPts val="105"/>
              </a:spcBef>
              <a:buFont typeface="Wingdings"/>
              <a:buChar char=""/>
              <a:tabLst>
                <a:tab pos="266065" algn="l"/>
              </a:tabLst>
            </a:pPr>
            <a:r>
              <a:rPr sz="1600" kern="0" dirty="0">
                <a:solidFill>
                  <a:srgbClr val="1C4D87"/>
                </a:solidFill>
                <a:latin typeface="Microsoft Sans Serif"/>
                <a:cs typeface="Microsoft Sans Serif"/>
              </a:rPr>
              <a:t>Федеральный конституционный закон от 17.12.2001 № 6-ФКЗ</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«О порядке принятия в Российскую Федерацию и образования</a:t>
            </a:r>
            <a:endParaRPr sz="1600" kern="0" dirty="0">
              <a:latin typeface="Microsoft Sans Serif"/>
              <a:cs typeface="Microsoft Sans Serif"/>
            </a:endParaRPr>
          </a:p>
          <a:p>
            <a:pPr marL="12700">
              <a:lnSpc>
                <a:spcPct val="100000"/>
              </a:lnSpc>
              <a:spcBef>
                <a:spcPts val="5"/>
              </a:spcBef>
            </a:pPr>
            <a:r>
              <a:rPr sz="1600" kern="0" dirty="0">
                <a:solidFill>
                  <a:srgbClr val="1C4D87"/>
                </a:solidFill>
                <a:latin typeface="Microsoft Sans Serif"/>
                <a:cs typeface="Microsoft Sans Serif"/>
              </a:rPr>
              <a:t>в ее составе нового субъекта Российской Федерации»</a:t>
            </a:r>
            <a:endParaRPr sz="1600" kern="0" dirty="0">
              <a:latin typeface="Microsoft Sans Serif"/>
              <a:cs typeface="Microsoft Sans Serif"/>
            </a:endParaRPr>
          </a:p>
          <a:p>
            <a:pPr marL="265430" indent="-253365">
              <a:lnSpc>
                <a:spcPct val="100000"/>
              </a:lnSpc>
              <a:buFont typeface="Wingdings"/>
              <a:buChar char=""/>
              <a:tabLst>
                <a:tab pos="266065" algn="l"/>
              </a:tabLst>
            </a:pPr>
            <a:r>
              <a:rPr sz="1600" kern="0" dirty="0">
                <a:solidFill>
                  <a:srgbClr val="1C4D87"/>
                </a:solidFill>
                <a:latin typeface="Microsoft Sans Serif"/>
                <a:cs typeface="Microsoft Sans Serif"/>
              </a:rPr>
              <a:t>Федеральный закон от 11.07.2001 № 95-ФЗ</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«О политических партиях»</a:t>
            </a:r>
            <a:endParaRPr sz="1600" kern="0" dirty="0">
              <a:latin typeface="Microsoft Sans Serif"/>
              <a:cs typeface="Microsoft Sans Serif"/>
            </a:endParaRPr>
          </a:p>
          <a:p>
            <a:pPr marL="265430" indent="-253365">
              <a:lnSpc>
                <a:spcPct val="100000"/>
              </a:lnSpc>
              <a:buFont typeface="Wingdings"/>
              <a:buChar char=""/>
              <a:tabLst>
                <a:tab pos="266065" algn="l"/>
              </a:tabLst>
            </a:pPr>
            <a:r>
              <a:rPr sz="1600" kern="0" dirty="0">
                <a:solidFill>
                  <a:srgbClr val="1C4D87"/>
                </a:solidFill>
                <a:latin typeface="Microsoft Sans Serif"/>
                <a:cs typeface="Microsoft Sans Serif"/>
              </a:rPr>
              <a:t>Федеральный закон от 10.01.2003 № 20-ФЗ</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«О Государственной автоматизированной системе</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Российской Федерации «Выборы»</a:t>
            </a:r>
            <a:endParaRPr sz="1600" kern="0" dirty="0">
              <a:latin typeface="Microsoft Sans Serif"/>
              <a:cs typeface="Microsoft Sans Serif"/>
            </a:endParaRPr>
          </a:p>
          <a:p>
            <a:pPr marL="265430" indent="-253365">
              <a:lnSpc>
                <a:spcPct val="100000"/>
              </a:lnSpc>
              <a:spcBef>
                <a:spcPts val="5"/>
              </a:spcBef>
              <a:buFont typeface="Wingdings"/>
              <a:buChar char=""/>
              <a:tabLst>
                <a:tab pos="266065" algn="l"/>
              </a:tabLst>
            </a:pPr>
            <a:r>
              <a:rPr sz="1600" kern="0" dirty="0">
                <a:solidFill>
                  <a:srgbClr val="1C4D87"/>
                </a:solidFill>
                <a:latin typeface="Microsoft Sans Serif"/>
                <a:cs typeface="Microsoft Sans Serif"/>
              </a:rPr>
              <a:t>Федеральный закон от 06.10.2003 № 131-ФЗ</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«Об общих принципах организации местного самоуправления</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в Российской Федерации»</a:t>
            </a:r>
            <a:endParaRPr sz="1600" kern="0" dirty="0">
              <a:latin typeface="Microsoft Sans Serif"/>
              <a:cs typeface="Microsoft Sans Serif"/>
            </a:endParaRPr>
          </a:p>
          <a:p>
            <a:pPr marL="265430" indent="-253365">
              <a:lnSpc>
                <a:spcPct val="100000"/>
              </a:lnSpc>
              <a:buFont typeface="Wingdings"/>
              <a:buChar char=""/>
              <a:tabLst>
                <a:tab pos="266065" algn="l"/>
              </a:tabLst>
            </a:pPr>
            <a:r>
              <a:rPr sz="1600" kern="0" dirty="0">
                <a:solidFill>
                  <a:srgbClr val="1C4D87"/>
                </a:solidFill>
                <a:latin typeface="Microsoft Sans Serif"/>
                <a:cs typeface="Microsoft Sans Serif"/>
              </a:rPr>
              <a:t>Федеральный закон от 22.12.2020 № 437-ФЗ</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«О федеральной территории «Сириус»</a:t>
            </a:r>
            <a:endParaRPr sz="1600" kern="0" dirty="0">
              <a:latin typeface="Microsoft Sans Serif"/>
              <a:cs typeface="Microsoft Sans Serif"/>
            </a:endParaRPr>
          </a:p>
          <a:p>
            <a:pPr marL="265430" indent="-253365">
              <a:lnSpc>
                <a:spcPct val="100000"/>
              </a:lnSpc>
              <a:spcBef>
                <a:spcPts val="5"/>
              </a:spcBef>
              <a:buFont typeface="Wingdings"/>
              <a:buChar char=""/>
              <a:tabLst>
                <a:tab pos="266065" algn="l"/>
              </a:tabLst>
            </a:pPr>
            <a:r>
              <a:rPr sz="1600" kern="0" dirty="0">
                <a:solidFill>
                  <a:srgbClr val="1C4D87"/>
                </a:solidFill>
                <a:latin typeface="Microsoft Sans Serif"/>
                <a:cs typeface="Microsoft Sans Serif"/>
              </a:rPr>
              <a:t>Федеральный закон от 21.12.2021 № 414-ФЗ</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«Об общих принципах организации публичной власти</a:t>
            </a:r>
            <a:endParaRPr sz="1600" kern="0" dirty="0">
              <a:latin typeface="Microsoft Sans Serif"/>
              <a:cs typeface="Microsoft Sans Serif"/>
            </a:endParaRPr>
          </a:p>
          <a:p>
            <a:pPr marL="12700">
              <a:lnSpc>
                <a:spcPct val="100000"/>
              </a:lnSpc>
            </a:pPr>
            <a:r>
              <a:rPr sz="1600" kern="0" dirty="0">
                <a:solidFill>
                  <a:srgbClr val="1C4D87"/>
                </a:solidFill>
                <a:latin typeface="Microsoft Sans Serif"/>
                <a:cs typeface="Microsoft Sans Serif"/>
              </a:rPr>
              <a:t>в субъектах Российской Федерации»</a:t>
            </a:r>
            <a:endParaRPr sz="1600" kern="0" dirty="0">
              <a:latin typeface="Microsoft Sans Serif"/>
              <a:cs typeface="Microsoft Sans Serif"/>
            </a:endParaRPr>
          </a:p>
          <a:p>
            <a:pPr marL="12700">
              <a:lnSpc>
                <a:spcPct val="100000"/>
              </a:lnSpc>
            </a:pPr>
            <a:r>
              <a:rPr sz="1600" i="1" kern="0" dirty="0">
                <a:solidFill>
                  <a:srgbClr val="1C4D87"/>
                </a:solidFill>
                <a:latin typeface="Arial"/>
                <a:cs typeface="Arial"/>
              </a:rPr>
              <a:t>(полностью вступает в силу с 1 января 2023 года)</a:t>
            </a:r>
            <a:endParaRPr sz="1600" kern="0" dirty="0">
              <a:latin typeface="Arial"/>
              <a:cs typeface="Arial"/>
            </a:endParaRPr>
          </a:p>
          <a:p>
            <a:pPr marL="265430" indent="-253365">
              <a:lnSpc>
                <a:spcPct val="100000"/>
              </a:lnSpc>
              <a:buFont typeface="Wingdings"/>
              <a:buChar char=""/>
              <a:tabLst>
                <a:tab pos="266065" algn="l"/>
              </a:tabLst>
            </a:pPr>
            <a:r>
              <a:rPr sz="1600" kern="0" dirty="0">
                <a:solidFill>
                  <a:srgbClr val="1C4D87"/>
                </a:solidFill>
                <a:latin typeface="Microsoft Sans Serif"/>
                <a:cs typeface="Microsoft Sans Serif"/>
              </a:rPr>
              <a:t>иные федеральные законы</a:t>
            </a:r>
            <a:endParaRPr sz="1600" kern="0" dirty="0">
              <a:latin typeface="Microsoft Sans Serif"/>
              <a:cs typeface="Microsoft Sans Serif"/>
            </a:endParaRPr>
          </a:p>
        </p:txBody>
      </p:sp>
      <p:sp>
        <p:nvSpPr>
          <p:cNvPr id="6" name="object 6"/>
          <p:cNvSpPr/>
          <p:nvPr/>
        </p:nvSpPr>
        <p:spPr>
          <a:xfrm>
            <a:off x="108204" y="888491"/>
            <a:ext cx="8731885" cy="1905"/>
          </a:xfrm>
          <a:custGeom>
            <a:avLst/>
            <a:gdLst/>
            <a:ahLst/>
            <a:cxnLst/>
            <a:rect l="l" t="t" r="r" b="b"/>
            <a:pathLst>
              <a:path w="8731885" h="1905">
                <a:moveTo>
                  <a:pt x="0" y="0"/>
                </a:moveTo>
                <a:lnTo>
                  <a:pt x="8731631" y="1650"/>
                </a:lnTo>
              </a:path>
            </a:pathLst>
          </a:custGeom>
          <a:ln w="15240">
            <a:solidFill>
              <a:srgbClr val="003399"/>
            </a:solidFill>
          </a:ln>
        </p:spPr>
        <p:txBody>
          <a:bodyPr wrap="square" lIns="0" tIns="0" rIns="0" bIns="0" rtlCol="0"/>
          <a:lstStyle/>
          <a:p>
            <a:endParaRPr/>
          </a:p>
        </p:txBody>
      </p:sp>
      <p:pic>
        <p:nvPicPr>
          <p:cNvPr id="7" name="object 7"/>
          <p:cNvPicPr/>
          <p:nvPr/>
        </p:nvPicPr>
        <p:blipFill>
          <a:blip r:embed="rId2" cstate="print"/>
          <a:stretch>
            <a:fillRect/>
          </a:stretch>
        </p:blipFill>
        <p:spPr>
          <a:xfrm>
            <a:off x="450233" y="1557527"/>
            <a:ext cx="316121" cy="402336"/>
          </a:xfrm>
          <a:prstGeom prst="rect">
            <a:avLst/>
          </a:prstGeom>
        </p:spPr>
      </p:pic>
      <p:pic>
        <p:nvPicPr>
          <p:cNvPr id="8" name="object 8"/>
          <p:cNvPicPr/>
          <p:nvPr/>
        </p:nvPicPr>
        <p:blipFill>
          <a:blip r:embed="rId2" cstate="print"/>
          <a:stretch>
            <a:fillRect/>
          </a:stretch>
        </p:blipFill>
        <p:spPr>
          <a:xfrm>
            <a:off x="5486400" y="1557527"/>
            <a:ext cx="316121" cy="402336"/>
          </a:xfrm>
          <a:prstGeom prst="rect">
            <a:avLst/>
          </a:prstGeom>
        </p:spPr>
      </p:pic>
      <p:pic>
        <p:nvPicPr>
          <p:cNvPr id="9" name="object 9"/>
          <p:cNvPicPr/>
          <p:nvPr/>
        </p:nvPicPr>
        <p:blipFill>
          <a:blip r:embed="rId3" cstate="print"/>
          <a:stretch>
            <a:fillRect/>
          </a:stretch>
        </p:blipFill>
        <p:spPr>
          <a:xfrm>
            <a:off x="338327" y="204713"/>
            <a:ext cx="469392" cy="4627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4552" y="1977338"/>
            <a:ext cx="10600055" cy="3961341"/>
          </a:xfrm>
          <a:prstGeom prst="rect">
            <a:avLst/>
          </a:prstGeom>
        </p:spPr>
        <p:txBody>
          <a:bodyPr vert="horz" wrap="square" lIns="0" tIns="13970" rIns="0" bIns="0" rtlCol="0">
            <a:spAutoFit/>
          </a:bodyPr>
          <a:lstStyle/>
          <a:p>
            <a:pPr marL="12700">
              <a:lnSpc>
                <a:spcPct val="100000"/>
              </a:lnSpc>
              <a:spcBef>
                <a:spcPts val="110"/>
              </a:spcBef>
            </a:pPr>
            <a:r>
              <a:rPr sz="1600" b="1" kern="0" dirty="0">
                <a:solidFill>
                  <a:srgbClr val="2E5496"/>
                </a:solidFill>
                <a:latin typeface="Arial"/>
                <a:cs typeface="Arial"/>
              </a:rPr>
              <a:t>Конституции республик, уставы краев, областей, городов федерального значения, автономных округов, автономной области</a:t>
            </a:r>
            <a:endParaRPr sz="1600" kern="0" dirty="0">
              <a:latin typeface="Arial"/>
              <a:cs typeface="Arial"/>
            </a:endParaRPr>
          </a:p>
          <a:p>
            <a:pPr>
              <a:lnSpc>
                <a:spcPct val="100000"/>
              </a:lnSpc>
              <a:spcBef>
                <a:spcPts val="25"/>
              </a:spcBef>
            </a:pPr>
            <a:endParaRPr sz="1650" kern="0" dirty="0">
              <a:latin typeface="Arial"/>
              <a:cs typeface="Arial"/>
            </a:endParaRPr>
          </a:p>
          <a:p>
            <a:pPr marL="12700">
              <a:lnSpc>
                <a:spcPct val="100000"/>
              </a:lnSpc>
            </a:pPr>
            <a:r>
              <a:rPr sz="1600" b="1" i="1" kern="0" dirty="0">
                <a:solidFill>
                  <a:srgbClr val="2E5496"/>
                </a:solidFill>
                <a:latin typeface="Cambria"/>
                <a:cs typeface="Cambria"/>
              </a:rPr>
              <a:t>Законы субъектов Российской Федерации:</a:t>
            </a:r>
            <a:endParaRPr sz="1600" kern="0" dirty="0">
              <a:latin typeface="Cambria"/>
              <a:cs typeface="Cambria"/>
            </a:endParaRPr>
          </a:p>
          <a:p>
            <a:pPr marL="219710" indent="-207645">
              <a:lnSpc>
                <a:spcPct val="100000"/>
              </a:lnSpc>
              <a:buFont typeface="Wingdings"/>
              <a:buChar char=""/>
              <a:tabLst>
                <a:tab pos="220345" algn="l"/>
              </a:tabLst>
            </a:pPr>
            <a:r>
              <a:rPr sz="1600" kern="0" dirty="0">
                <a:solidFill>
                  <a:srgbClr val="2E5496"/>
                </a:solidFill>
                <a:latin typeface="Microsoft Sans Serif"/>
                <a:cs typeface="Microsoft Sans Serif"/>
              </a:rPr>
              <a:t>специальные законы о выборах:</a:t>
            </a:r>
            <a:endParaRPr sz="1600" kern="0" dirty="0">
              <a:latin typeface="Microsoft Sans Serif"/>
              <a:cs typeface="Microsoft Sans Serif"/>
            </a:endParaRPr>
          </a:p>
          <a:p>
            <a:pPr marL="1027430" lvl="1" indent="-100965">
              <a:lnSpc>
                <a:spcPct val="100000"/>
              </a:lnSpc>
              <a:buChar char="-"/>
              <a:tabLst>
                <a:tab pos="1028065" algn="l"/>
              </a:tabLst>
            </a:pPr>
            <a:r>
              <a:rPr sz="1600" kern="0" dirty="0">
                <a:solidFill>
                  <a:srgbClr val="2E5496"/>
                </a:solidFill>
                <a:latin typeface="Microsoft Sans Serif"/>
                <a:cs typeface="Microsoft Sans Serif"/>
              </a:rPr>
              <a:t>закон о выборах высшего должностного лица субъекта Российской Федерации</a:t>
            </a:r>
            <a:endParaRPr sz="1600" kern="0" dirty="0">
              <a:latin typeface="Microsoft Sans Serif"/>
              <a:cs typeface="Microsoft Sans Serif"/>
            </a:endParaRPr>
          </a:p>
          <a:p>
            <a:pPr marL="1027430" lvl="1" indent="-100965">
              <a:lnSpc>
                <a:spcPct val="100000"/>
              </a:lnSpc>
              <a:buChar char="-"/>
              <a:tabLst>
                <a:tab pos="1028065" algn="l"/>
              </a:tabLst>
            </a:pPr>
            <a:r>
              <a:rPr sz="1600" kern="0" dirty="0">
                <a:solidFill>
                  <a:srgbClr val="2E5496"/>
                </a:solidFill>
                <a:latin typeface="Microsoft Sans Serif"/>
                <a:cs typeface="Microsoft Sans Serif"/>
              </a:rPr>
              <a:t>закон о выборах депутатов законодательного органа субъекта Российской Федерации</a:t>
            </a:r>
            <a:endParaRPr sz="1600" kern="0" dirty="0">
              <a:latin typeface="Microsoft Sans Serif"/>
              <a:cs typeface="Microsoft Sans Serif"/>
            </a:endParaRPr>
          </a:p>
          <a:p>
            <a:pPr marL="265430" indent="-253365">
              <a:lnSpc>
                <a:spcPct val="100000"/>
              </a:lnSpc>
              <a:spcBef>
                <a:spcPts val="5"/>
              </a:spcBef>
              <a:buFont typeface="Wingdings"/>
              <a:buChar char=""/>
              <a:tabLst>
                <a:tab pos="266065" algn="l"/>
              </a:tabLst>
            </a:pPr>
            <a:r>
              <a:rPr sz="1600" kern="0" dirty="0">
                <a:solidFill>
                  <a:srgbClr val="2E5496"/>
                </a:solidFill>
                <a:latin typeface="Microsoft Sans Serif"/>
                <a:cs typeface="Microsoft Sans Serif"/>
              </a:rPr>
              <a:t>законы об избирательных комиссиях</a:t>
            </a:r>
            <a:endParaRPr sz="1600" kern="0" dirty="0">
              <a:latin typeface="Microsoft Sans Serif"/>
              <a:cs typeface="Microsoft Sans Serif"/>
            </a:endParaRPr>
          </a:p>
          <a:p>
            <a:pPr marL="265430" indent="-253365">
              <a:lnSpc>
                <a:spcPct val="100000"/>
              </a:lnSpc>
              <a:buFont typeface="Wingdings"/>
              <a:buChar char=""/>
              <a:tabLst>
                <a:tab pos="266065" algn="l"/>
              </a:tabLst>
            </a:pPr>
            <a:r>
              <a:rPr sz="1600" kern="0" dirty="0">
                <a:solidFill>
                  <a:srgbClr val="2E5496"/>
                </a:solidFill>
                <a:latin typeface="Microsoft Sans Serif"/>
                <a:cs typeface="Microsoft Sans Serif"/>
              </a:rPr>
              <a:t>законы о муниципальных выборах:</a:t>
            </a:r>
            <a:endParaRPr sz="1600" kern="0" dirty="0">
              <a:latin typeface="Microsoft Sans Serif"/>
              <a:cs typeface="Microsoft Sans Serif"/>
            </a:endParaRPr>
          </a:p>
          <a:p>
            <a:pPr marL="1027430" lvl="1" indent="-100965">
              <a:lnSpc>
                <a:spcPct val="100000"/>
              </a:lnSpc>
              <a:buChar char="-"/>
              <a:tabLst>
                <a:tab pos="1028065" algn="l"/>
              </a:tabLst>
            </a:pPr>
            <a:r>
              <a:rPr sz="1600" kern="0" dirty="0">
                <a:solidFill>
                  <a:srgbClr val="2E5496"/>
                </a:solidFill>
                <a:latin typeface="Microsoft Sans Serif"/>
                <a:cs typeface="Microsoft Sans Serif"/>
              </a:rPr>
              <a:t>закон о выборах глав муниципальных образований</a:t>
            </a:r>
            <a:endParaRPr sz="1600" kern="0" dirty="0">
              <a:latin typeface="Microsoft Sans Serif"/>
              <a:cs typeface="Microsoft Sans Serif"/>
            </a:endParaRPr>
          </a:p>
          <a:p>
            <a:pPr marL="1012190" lvl="1" indent="-100965">
              <a:lnSpc>
                <a:spcPct val="100000"/>
              </a:lnSpc>
              <a:buChar char="-"/>
              <a:tabLst>
                <a:tab pos="1012825" algn="l"/>
              </a:tabLst>
            </a:pPr>
            <a:r>
              <a:rPr sz="1600" kern="0" dirty="0">
                <a:solidFill>
                  <a:srgbClr val="2E5496"/>
                </a:solidFill>
                <a:latin typeface="Microsoft Sans Serif"/>
                <a:cs typeface="Microsoft Sans Serif"/>
              </a:rPr>
              <a:t>закон о выборах депутатов представительных органов муниципальных образований</a:t>
            </a:r>
            <a:endParaRPr sz="1600" kern="0" dirty="0">
              <a:latin typeface="Microsoft Sans Serif"/>
              <a:cs typeface="Microsoft Sans Serif"/>
            </a:endParaRPr>
          </a:p>
          <a:p>
            <a:pPr marL="1027430" lvl="1" indent="-100965">
              <a:lnSpc>
                <a:spcPct val="100000"/>
              </a:lnSpc>
              <a:buChar char="-"/>
              <a:tabLst>
                <a:tab pos="1028065" algn="l"/>
              </a:tabLst>
            </a:pPr>
            <a:r>
              <a:rPr sz="1600" kern="0" dirty="0">
                <a:solidFill>
                  <a:srgbClr val="2E5496"/>
                </a:solidFill>
                <a:latin typeface="Microsoft Sans Serif"/>
                <a:cs typeface="Microsoft Sans Serif"/>
              </a:rPr>
              <a:t>единый закон о муниципальных выборах</a:t>
            </a:r>
            <a:endParaRPr sz="1600" kern="0" dirty="0">
              <a:latin typeface="Microsoft Sans Serif"/>
              <a:cs typeface="Microsoft Sans Serif"/>
            </a:endParaRPr>
          </a:p>
          <a:p>
            <a:pPr marL="265430" indent="-253365">
              <a:lnSpc>
                <a:spcPct val="100000"/>
              </a:lnSpc>
              <a:buFont typeface="Wingdings"/>
              <a:buChar char=""/>
              <a:tabLst>
                <a:tab pos="266065" algn="l"/>
              </a:tabLst>
            </a:pPr>
            <a:r>
              <a:rPr sz="1600" kern="0" dirty="0">
                <a:solidFill>
                  <a:srgbClr val="2E5496"/>
                </a:solidFill>
                <a:latin typeface="Microsoft Sans Serif"/>
                <a:cs typeface="Microsoft Sans Serif"/>
              </a:rPr>
              <a:t>законы о референдумах</a:t>
            </a:r>
            <a:endParaRPr sz="1600" kern="0" dirty="0">
              <a:latin typeface="Microsoft Sans Serif"/>
              <a:cs typeface="Microsoft Sans Serif"/>
            </a:endParaRPr>
          </a:p>
          <a:p>
            <a:pPr marL="265430" indent="-253365">
              <a:lnSpc>
                <a:spcPct val="100000"/>
              </a:lnSpc>
              <a:spcBef>
                <a:spcPts val="5"/>
              </a:spcBef>
              <a:buFont typeface="Wingdings"/>
              <a:buChar char=""/>
              <a:tabLst>
                <a:tab pos="266065" algn="l"/>
              </a:tabLst>
            </a:pPr>
            <a:r>
              <a:rPr sz="1600" kern="0" dirty="0">
                <a:solidFill>
                  <a:srgbClr val="2E5496"/>
                </a:solidFill>
                <a:latin typeface="Microsoft Sans Serif"/>
                <a:cs typeface="Microsoft Sans Serif"/>
              </a:rPr>
              <a:t>избирательные кодексы или кодексы и выборах и референдумах </a:t>
            </a:r>
            <a:r>
              <a:rPr sz="1600" i="1" kern="0" dirty="0">
                <a:solidFill>
                  <a:srgbClr val="2E5496"/>
                </a:solidFill>
                <a:latin typeface="Arial"/>
                <a:cs typeface="Arial"/>
              </a:rPr>
              <a:t>(например, Кодекс Республики Башкортостан о выборах)</a:t>
            </a:r>
            <a:endParaRPr sz="1600" kern="0" dirty="0">
              <a:latin typeface="Arial"/>
              <a:cs typeface="Arial"/>
            </a:endParaRPr>
          </a:p>
          <a:p>
            <a:pPr marL="265430" indent="-253365">
              <a:lnSpc>
                <a:spcPct val="100000"/>
              </a:lnSpc>
              <a:buFont typeface="Wingdings"/>
              <a:buChar char=""/>
              <a:tabLst>
                <a:tab pos="266065" algn="l"/>
              </a:tabLst>
            </a:pPr>
            <a:r>
              <a:rPr sz="1600" kern="0" dirty="0">
                <a:solidFill>
                  <a:srgbClr val="2E5496"/>
                </a:solidFill>
                <a:latin typeface="Microsoft Sans Serif"/>
                <a:cs typeface="Microsoft Sans Serif"/>
              </a:rPr>
              <a:t>акты высших должностных лиц субъектов Российской Федерации</a:t>
            </a:r>
            <a:endParaRPr sz="1600" kern="0" dirty="0">
              <a:latin typeface="Microsoft Sans Serif"/>
              <a:cs typeface="Microsoft Sans Serif"/>
            </a:endParaRPr>
          </a:p>
        </p:txBody>
      </p:sp>
      <p:sp>
        <p:nvSpPr>
          <p:cNvPr id="4" name="object 4"/>
          <p:cNvSpPr/>
          <p:nvPr/>
        </p:nvSpPr>
        <p:spPr>
          <a:xfrm>
            <a:off x="108204" y="888491"/>
            <a:ext cx="8731885" cy="1905"/>
          </a:xfrm>
          <a:custGeom>
            <a:avLst/>
            <a:gdLst/>
            <a:ahLst/>
            <a:cxnLst/>
            <a:rect l="l" t="t" r="r" b="b"/>
            <a:pathLst>
              <a:path w="8731885" h="1905">
                <a:moveTo>
                  <a:pt x="0" y="0"/>
                </a:moveTo>
                <a:lnTo>
                  <a:pt x="8731631" y="1650"/>
                </a:lnTo>
              </a:path>
            </a:pathLst>
          </a:custGeom>
          <a:ln w="15240">
            <a:solidFill>
              <a:srgbClr val="003399"/>
            </a:solidFill>
          </a:ln>
        </p:spPr>
        <p:txBody>
          <a:bodyPr wrap="square" lIns="0" tIns="0" rIns="0" bIns="0" rtlCol="0"/>
          <a:lstStyle/>
          <a:p>
            <a:endParaRPr/>
          </a:p>
        </p:txBody>
      </p:sp>
      <p:sp>
        <p:nvSpPr>
          <p:cNvPr id="5" name="object 5"/>
          <p:cNvSpPr txBox="1">
            <a:spLocks noGrp="1"/>
          </p:cNvSpPr>
          <p:nvPr>
            <p:ph type="title"/>
          </p:nvPr>
        </p:nvSpPr>
        <p:spPr>
          <a:xfrm>
            <a:off x="3200400" y="989533"/>
            <a:ext cx="6248400" cy="680314"/>
          </a:xfrm>
          <a:prstGeom prst="rect">
            <a:avLst/>
          </a:prstGeom>
        </p:spPr>
        <p:txBody>
          <a:bodyPr vert="horz" wrap="square" lIns="0" tIns="13335" rIns="0" bIns="0" rtlCol="0">
            <a:spAutoFit/>
          </a:bodyPr>
          <a:lstStyle/>
          <a:p>
            <a:pPr marL="12700">
              <a:lnSpc>
                <a:spcPts val="2630"/>
              </a:lnSpc>
              <a:spcBef>
                <a:spcPts val="105"/>
              </a:spcBef>
            </a:pPr>
            <a:r>
              <a:rPr sz="2300" dirty="0"/>
              <a:t>ЗАКОНОДАТЕЛЬСТВО О ВЫБОРАХ</a:t>
            </a:r>
          </a:p>
          <a:p>
            <a:pPr marL="76200">
              <a:lnSpc>
                <a:spcPts val="2630"/>
              </a:lnSpc>
            </a:pPr>
            <a:r>
              <a:rPr sz="2300" dirty="0"/>
              <a:t>субъектов Российской Федерации</a:t>
            </a:r>
          </a:p>
        </p:txBody>
      </p:sp>
      <p:pic>
        <p:nvPicPr>
          <p:cNvPr id="6" name="object 6"/>
          <p:cNvPicPr/>
          <p:nvPr/>
        </p:nvPicPr>
        <p:blipFill>
          <a:blip r:embed="rId2" cstate="print"/>
          <a:stretch>
            <a:fillRect/>
          </a:stretch>
        </p:blipFill>
        <p:spPr>
          <a:xfrm>
            <a:off x="338327" y="204713"/>
            <a:ext cx="469392" cy="462798"/>
          </a:xfrm>
          <a:prstGeom prst="rect">
            <a:avLst/>
          </a:prstGeom>
        </p:spPr>
      </p:pic>
      <p:pic>
        <p:nvPicPr>
          <p:cNvPr id="7" name="object 7"/>
          <p:cNvPicPr/>
          <p:nvPr/>
        </p:nvPicPr>
        <p:blipFill>
          <a:blip r:embed="rId3" cstate="print"/>
          <a:stretch>
            <a:fillRect/>
          </a:stretch>
        </p:blipFill>
        <p:spPr>
          <a:xfrm>
            <a:off x="265175" y="1932432"/>
            <a:ext cx="399288" cy="368808"/>
          </a:xfrm>
          <a:prstGeom prst="rect">
            <a:avLst/>
          </a:prstGeom>
        </p:spPr>
      </p:pic>
      <p:pic>
        <p:nvPicPr>
          <p:cNvPr id="8" name="object 8"/>
          <p:cNvPicPr/>
          <p:nvPr/>
        </p:nvPicPr>
        <p:blipFill>
          <a:blip r:embed="rId3" cstate="print"/>
          <a:stretch>
            <a:fillRect/>
          </a:stretch>
        </p:blipFill>
        <p:spPr>
          <a:xfrm>
            <a:off x="277368" y="2432304"/>
            <a:ext cx="399288" cy="3657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p:nvPr/>
        </p:nvSpPr>
        <p:spPr>
          <a:xfrm>
            <a:off x="108204" y="888491"/>
            <a:ext cx="8731885" cy="1905"/>
          </a:xfrm>
          <a:custGeom>
            <a:avLst/>
            <a:gdLst/>
            <a:ahLst/>
            <a:cxnLst/>
            <a:rect l="l" t="t" r="r" b="b"/>
            <a:pathLst>
              <a:path w="8731885" h="1905">
                <a:moveTo>
                  <a:pt x="0" y="0"/>
                </a:moveTo>
                <a:lnTo>
                  <a:pt x="8731631" y="1650"/>
                </a:lnTo>
              </a:path>
            </a:pathLst>
          </a:custGeom>
          <a:ln w="15240">
            <a:solidFill>
              <a:srgbClr val="003399"/>
            </a:solidFill>
          </a:ln>
        </p:spPr>
        <p:txBody>
          <a:bodyPr wrap="square" lIns="0" tIns="0" rIns="0" bIns="0" rtlCol="0"/>
          <a:lstStyle/>
          <a:p>
            <a:endParaRPr/>
          </a:p>
        </p:txBody>
      </p:sp>
      <p:pic>
        <p:nvPicPr>
          <p:cNvPr id="9" name="object 9"/>
          <p:cNvPicPr/>
          <p:nvPr/>
        </p:nvPicPr>
        <p:blipFill>
          <a:blip r:embed="rId2" cstate="print"/>
          <a:stretch>
            <a:fillRect/>
          </a:stretch>
        </p:blipFill>
        <p:spPr>
          <a:xfrm>
            <a:off x="338327" y="204713"/>
            <a:ext cx="469392" cy="462798"/>
          </a:xfrm>
          <a:prstGeom prst="rect">
            <a:avLst/>
          </a:prstGeom>
        </p:spPr>
      </p:pic>
      <p:sp>
        <p:nvSpPr>
          <p:cNvPr id="11" name="Прямоугольник 10"/>
          <p:cNvSpPr/>
          <p:nvPr/>
        </p:nvSpPr>
        <p:spPr>
          <a:xfrm>
            <a:off x="338327" y="1447800"/>
            <a:ext cx="9753600" cy="4493538"/>
          </a:xfrm>
          <a:prstGeom prst="rect">
            <a:avLst/>
          </a:prstGeom>
        </p:spPr>
        <p:txBody>
          <a:bodyPr wrap="square">
            <a:spAutoFit/>
          </a:bodyPr>
          <a:lstStyle/>
          <a:p>
            <a:r>
              <a:rPr lang="ru-RU" sz="2300" b="1" dirty="0">
                <a:solidFill>
                  <a:srgbClr val="FF0000"/>
                </a:solidFill>
                <a:latin typeface="Arial"/>
                <a:ea typeface="+mj-ea"/>
                <a:cs typeface="Arial"/>
              </a:rPr>
              <a:t>Законодательство </a:t>
            </a:r>
            <a:r>
              <a:rPr lang="ru-RU" sz="2300" b="1" dirty="0" smtClean="0">
                <a:solidFill>
                  <a:srgbClr val="FF0000"/>
                </a:solidFill>
                <a:latin typeface="Arial"/>
                <a:ea typeface="+mj-ea"/>
                <a:cs typeface="Arial"/>
              </a:rPr>
              <a:t>о выборах и референдумах </a:t>
            </a:r>
            <a:r>
              <a:rPr lang="ru-RU" sz="2300" b="1" dirty="0" smtClean="0">
                <a:solidFill>
                  <a:srgbClr val="FF0000"/>
                </a:solidFill>
                <a:latin typeface="Arial"/>
                <a:ea typeface="+mj-ea"/>
                <a:cs typeface="Arial"/>
              </a:rPr>
              <a:t> </a:t>
            </a:r>
            <a:r>
              <a:rPr lang="ru-RU" sz="2300" b="1" dirty="0">
                <a:solidFill>
                  <a:srgbClr val="FF0000"/>
                </a:solidFill>
                <a:latin typeface="Arial"/>
                <a:ea typeface="+mj-ea"/>
                <a:cs typeface="Arial"/>
              </a:rPr>
              <a:t>Оренбургской </a:t>
            </a:r>
            <a:r>
              <a:rPr lang="ru-RU" sz="2300" b="1" dirty="0" smtClean="0">
                <a:solidFill>
                  <a:srgbClr val="FF0000"/>
                </a:solidFill>
                <a:latin typeface="Arial"/>
                <a:ea typeface="+mj-ea"/>
                <a:cs typeface="Arial"/>
              </a:rPr>
              <a:t>области:</a:t>
            </a:r>
            <a:endParaRPr lang="ru-RU" sz="2300" b="1" dirty="0">
              <a:solidFill>
                <a:srgbClr val="FF0000"/>
              </a:solidFill>
              <a:latin typeface="Arial"/>
              <a:ea typeface="+mj-ea"/>
              <a:cs typeface="Arial"/>
            </a:endParaRP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Устав </a:t>
            </a:r>
            <a:r>
              <a:rPr lang="ru-RU" sz="1600" kern="0" dirty="0">
                <a:solidFill>
                  <a:srgbClr val="2E5496"/>
                </a:solidFill>
                <a:latin typeface="Microsoft Sans Serif"/>
                <a:cs typeface="Microsoft Sans Serif"/>
              </a:rPr>
              <a:t>(Основной Закон) Оренбургской области от 20 ноября 2000 года N 724/213-ОЗ;</a:t>
            </a: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Закон Оренбургской области от </a:t>
            </a:r>
            <a:r>
              <a:rPr lang="ru-RU" sz="1600" kern="0" dirty="0">
                <a:solidFill>
                  <a:srgbClr val="2E5496"/>
                </a:solidFill>
                <a:latin typeface="Microsoft Sans Serif"/>
                <a:cs typeface="Microsoft Sans Serif"/>
              </a:rPr>
              <a:t>6 июля 2006 г. </a:t>
            </a:r>
            <a:r>
              <a:rPr lang="ru-RU" sz="1600" kern="0" dirty="0">
                <a:solidFill>
                  <a:srgbClr val="2E5496"/>
                </a:solidFill>
                <a:latin typeface="Microsoft Sans Serif"/>
                <a:cs typeface="Microsoft Sans Serif"/>
              </a:rPr>
              <a:t>N 364/72-IV-ОЗ "Об избирательных комиссиях, комиссиях референдума Оренбургской области";</a:t>
            </a: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Закон Оренбургской области от </a:t>
            </a:r>
            <a:r>
              <a:rPr lang="ru-RU" sz="1600" kern="0" dirty="0">
                <a:solidFill>
                  <a:srgbClr val="2E5496"/>
                </a:solidFill>
                <a:latin typeface="Microsoft Sans Serif"/>
                <a:cs typeface="Microsoft Sans Serif"/>
              </a:rPr>
              <a:t>25 июня 2012 г. </a:t>
            </a:r>
            <a:r>
              <a:rPr lang="ru-RU" sz="1600" kern="0" dirty="0">
                <a:solidFill>
                  <a:srgbClr val="2E5496"/>
                </a:solidFill>
                <a:latin typeface="Microsoft Sans Serif"/>
                <a:cs typeface="Microsoft Sans Serif"/>
              </a:rPr>
              <a:t>N 883/250-V-ОЗ "О выборах Губернатора Оренбургской области"; </a:t>
            </a: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Закон Оренбургской области от </a:t>
            </a:r>
            <a:r>
              <a:rPr lang="ru-RU" sz="1600" kern="0" dirty="0">
                <a:solidFill>
                  <a:srgbClr val="2E5496"/>
                </a:solidFill>
                <a:latin typeface="Microsoft Sans Serif"/>
                <a:cs typeface="Microsoft Sans Serif"/>
              </a:rPr>
              <a:t>16 ноября 2005 г. </a:t>
            </a:r>
            <a:r>
              <a:rPr lang="ru-RU" sz="1600" kern="0" dirty="0">
                <a:solidFill>
                  <a:srgbClr val="2E5496"/>
                </a:solidFill>
                <a:latin typeface="Microsoft Sans Serif"/>
                <a:cs typeface="Microsoft Sans Serif"/>
              </a:rPr>
              <a:t>N 2711/469-III-ОЗ "О выборах депутатов Законодательного Собрания Оренбургской области"; </a:t>
            </a: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Закон Оренбургской области от </a:t>
            </a:r>
            <a:r>
              <a:rPr lang="ru-RU" sz="1600" kern="0" dirty="0">
                <a:solidFill>
                  <a:srgbClr val="2E5496"/>
                </a:solidFill>
                <a:latin typeface="Microsoft Sans Serif"/>
                <a:cs typeface="Microsoft Sans Serif"/>
              </a:rPr>
              <a:t>21 февраля 1996 г. </a:t>
            </a:r>
            <a:r>
              <a:rPr lang="ru-RU" sz="1600" kern="0" dirty="0">
                <a:solidFill>
                  <a:srgbClr val="2E5496"/>
                </a:solidFill>
                <a:latin typeface="Microsoft Sans Serif"/>
                <a:cs typeface="Microsoft Sans Serif"/>
              </a:rPr>
              <a:t>"Об организации местного самоуправления в Оренбургской области"; </a:t>
            </a: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Закон Оренбургской области от </a:t>
            </a:r>
            <a:r>
              <a:rPr lang="ru-RU" sz="1600" kern="0" dirty="0">
                <a:solidFill>
                  <a:srgbClr val="2E5496"/>
                </a:solidFill>
                <a:latin typeface="Microsoft Sans Serif"/>
                <a:cs typeface="Microsoft Sans Serif"/>
              </a:rPr>
              <a:t>3 ноября 2017 г. </a:t>
            </a:r>
            <a:r>
              <a:rPr lang="ru-RU" sz="1600" kern="0" dirty="0">
                <a:solidFill>
                  <a:srgbClr val="2E5496"/>
                </a:solidFill>
                <a:latin typeface="Microsoft Sans Serif"/>
                <a:cs typeface="Microsoft Sans Serif"/>
              </a:rPr>
              <a:t>N 647/152-VI-ОЗ "О выборах глав муниципальных образований в Оренбургской области"; </a:t>
            </a: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Закон Оренбургской области от </a:t>
            </a:r>
            <a:r>
              <a:rPr lang="ru-RU" sz="1600" kern="0" dirty="0">
                <a:solidFill>
                  <a:srgbClr val="2E5496"/>
                </a:solidFill>
                <a:latin typeface="Microsoft Sans Serif"/>
                <a:cs typeface="Microsoft Sans Serif"/>
              </a:rPr>
              <a:t>9 июня 2022 г. </a:t>
            </a:r>
            <a:r>
              <a:rPr lang="ru-RU" sz="1600" kern="0" dirty="0">
                <a:solidFill>
                  <a:srgbClr val="2E5496"/>
                </a:solidFill>
                <a:latin typeface="Microsoft Sans Serif"/>
                <a:cs typeface="Microsoft Sans Serif"/>
              </a:rPr>
              <a:t>N 321/100-VII-ОЗ "О выборах депутатов представительных органов муниципальных образований в Оренбургской области";</a:t>
            </a:r>
          </a:p>
          <a:p>
            <a:pPr marL="285750" indent="-285750">
              <a:buFont typeface="Wingdings" panose="05000000000000000000" pitchFamily="2" charset="2"/>
              <a:buChar char="ü"/>
            </a:pPr>
            <a:r>
              <a:rPr lang="ru-RU" sz="1600" kern="0" dirty="0" smtClean="0">
                <a:solidFill>
                  <a:srgbClr val="2E5496"/>
                </a:solidFill>
                <a:latin typeface="Microsoft Sans Serif"/>
                <a:cs typeface="Microsoft Sans Serif"/>
              </a:rPr>
              <a:t>Закон Оренбургской области Закон </a:t>
            </a:r>
            <a:r>
              <a:rPr lang="ru-RU" sz="1600" kern="0" dirty="0">
                <a:solidFill>
                  <a:srgbClr val="2E5496"/>
                </a:solidFill>
                <a:latin typeface="Microsoft Sans Serif"/>
                <a:cs typeface="Microsoft Sans Serif"/>
              </a:rPr>
              <a:t>Оренбургской области от 18 декабря 2006 г. </a:t>
            </a:r>
            <a:r>
              <a:rPr lang="ru-RU" sz="1600" kern="0" dirty="0">
                <a:solidFill>
                  <a:srgbClr val="2E5496"/>
                </a:solidFill>
                <a:latin typeface="Microsoft Sans Serif"/>
                <a:cs typeface="Microsoft Sans Serif"/>
              </a:rPr>
              <a:t>N 870/172-IV-ОЗ "О референдуме Оренбургской области и местном референдуме в Оренбургской области".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5588</TotalTime>
  <Words>919</Words>
  <Application>Microsoft Office PowerPoint</Application>
  <PresentationFormat>Широкоэкранный</PresentationFormat>
  <Paragraphs>95</Paragraphs>
  <Slides>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vt:i4>
      </vt:variant>
    </vt:vector>
  </HeadingPairs>
  <TitlesOfParts>
    <vt:vector size="13" baseType="lpstr">
      <vt:lpstr>Arial</vt:lpstr>
      <vt:lpstr>Calibri</vt:lpstr>
      <vt:lpstr>Cambria</vt:lpstr>
      <vt:lpstr>Microsoft Sans Serif</vt:lpstr>
      <vt:lpstr>Wingdings</vt:lpstr>
      <vt:lpstr>Office Theme</vt:lpstr>
      <vt:lpstr>Тема 1.  ЗАКОНОДАТЕЛЬСТВО РОССИЙСКОЙ ФЕДЕРАЦИИ</vt:lpstr>
      <vt:lpstr>ФЕДЕРАЛЬНОЕ ЗАКОНОДАТЕЛЬСТВО РОССИЙСКОЙ ФЕДЕРАЦИИ О ВЫБОРАХ И РЕФЕРЕНДУМАХ</vt:lpstr>
      <vt:lpstr>Презентация PowerPoint</vt:lpstr>
      <vt:lpstr>ФЕДЕРАЛЬНЫЙ ЗАКОН ОТ 12 ИЮНЯ 2002 ГОДА № 67-ФЗ «ОБ ОСНОВНЫХ ГАРАНТИЯХ ИЗБИРАТЕЛЬНЫХ И ПРАВА</vt:lpstr>
      <vt:lpstr>ДРУГИЕ ФЕДЕРАЛЬНЫЕ ЗАКОНЫ</vt:lpstr>
      <vt:lpstr>ЗАКОНОДАТЕЛЬСТВО О ВЫБОРАХ субъектов Российской Федерации</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1.  ЗАКОНОДАТЕЛЬСТВО РОССИЙСКОЙ ФЕДЕРАЦИИ</dc:title>
  <dc:creator>Денис Юрьевич</dc:creator>
  <cp:lastModifiedBy>Denis</cp:lastModifiedBy>
  <cp:revision>4</cp:revision>
  <cp:lastPrinted>2022-06-20T04:12:20Z</cp:lastPrinted>
  <dcterms:created xsi:type="dcterms:W3CDTF">2022-06-16T07:04:26Z</dcterms:created>
  <dcterms:modified xsi:type="dcterms:W3CDTF">2022-06-20T04:14:19Z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2022-06-08T00:00:00Z</vt:filetime>
  </property>
  <property fmtid="{D5CDD505-2E9C-101B-9397-08002B2CF9AE}" pid="3" name="Creator">
    <vt:lpwstr>Microsoft® PowerPoint® 2016</vt:lpwstr>
  </property>
  <property fmtid="{D5CDD505-2E9C-101B-9397-08002B2CF9AE}" pid="4" name="LastSaved">
    <vt:filetime>2022-06-16T00:00:00Z</vt:filetime>
  </property>
</Properties>
</file>