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0"/>
  </p:notesMasterIdLst>
  <p:sldIdLst>
    <p:sldId id="256" r:id="rId3"/>
    <p:sldId id="257" r:id="rId4"/>
    <p:sldId id="258" r:id="rId5"/>
    <p:sldId id="259" r:id="rId6"/>
    <p:sldId id="262" r:id="rId7"/>
    <p:sldId id="265" r:id="rId8"/>
    <p:sldId id="282" r:id="rId9"/>
    <p:sldId id="283" r:id="rId10"/>
    <p:sldId id="267" r:id="rId11"/>
    <p:sldId id="269" r:id="rId12"/>
    <p:sldId id="270" r:id="rId13"/>
    <p:sldId id="272" r:id="rId14"/>
    <p:sldId id="274" r:id="rId15"/>
    <p:sldId id="275" r:id="rId16"/>
    <p:sldId id="276" r:id="rId17"/>
    <p:sldId id="280" r:id="rId18"/>
    <p:sldId id="28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Google Sans Medium" panose="020B0604020202020204"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SemiBold" panose="020B0706030804020204" pitchFamily="34" charset="0"/>
      <p:regular r:id="rId33"/>
      <p:bold r:id="rId34"/>
      <p:italic r:id="rId35"/>
      <p:boldItalic r:id="rId36"/>
    </p:embeddedFont>
    <p:embeddedFont>
      <p:font typeface="Tahoma" panose="020B060403050404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300"/>
    <a:srgbClr val="52A3DA"/>
    <a:srgbClr val="009F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3" autoAdjust="0"/>
    <p:restoredTop sz="94660"/>
  </p:normalViewPr>
  <p:slideViewPr>
    <p:cSldViewPr snapToGrid="0">
      <p:cViewPr varScale="1">
        <p:scale>
          <a:sx n="81" d="100"/>
          <a:sy n="81" d="100"/>
        </p:scale>
        <p:origin x="1016" y="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422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832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637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006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171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20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22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52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380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55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6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098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90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38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60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18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gma.com/design/Jr1PnmgqT1ADNoqzcJpE2M/ULK-Canteen-UI?node-id=37-1043&amp;t=B98wJ1Q3bPR7HFDN-1"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hyperlink" Target="https://www.figma.com/design/EKOplV9GquvC9VC3bVm2GT/Untitled?node-id=0-1&amp;t=uUy2DuYPVfdZKhyI-1"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www.figma.com/design/EKOplV9GquvC9VC3bVm2GT/Untitled?node-id=0-1&amp;t=uUy2DuYPVfdZKhyI-1"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2A3DA"/>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50" y="1549939"/>
            <a:ext cx="4607778" cy="677078"/>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200" dirty="0">
                <a:solidFill>
                  <a:srgbClr val="FFFF00"/>
                </a:solidFill>
                <a:latin typeface="Open Sans SemiBold"/>
                <a:ea typeface="Open Sans SemiBold"/>
                <a:cs typeface="Open Sans SemiBold"/>
                <a:sym typeface="Open Sans SemiBold"/>
              </a:rPr>
              <a:t>ULK’s Canteen App</a:t>
            </a:r>
            <a:endParaRPr sz="3200" dirty="0">
              <a:solidFill>
                <a:srgbClr val="FFFF00"/>
              </a:solidFill>
              <a:latin typeface="Open Sans SemiBold"/>
              <a:ea typeface="Open Sans SemiBold"/>
              <a:cs typeface="Open Sans SemiBold"/>
              <a:sym typeface="Open Sans SemiBold"/>
            </a:endParaRPr>
          </a:p>
        </p:txBody>
      </p:sp>
      <p:sp>
        <p:nvSpPr>
          <p:cNvPr id="145" name="Google Shape;145;p40"/>
          <p:cNvSpPr txBox="1"/>
          <p:nvPr/>
        </p:nvSpPr>
        <p:spPr>
          <a:xfrm>
            <a:off x="517650" y="3144551"/>
            <a:ext cx="4931100" cy="800189"/>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000" dirty="0">
                <a:solidFill>
                  <a:schemeClr val="bg1"/>
                </a:solidFill>
                <a:latin typeface="Open Sans"/>
                <a:ea typeface="Open Sans"/>
                <a:cs typeface="Open Sans"/>
                <a:sym typeface="Open Sans"/>
              </a:rPr>
              <a:t>Abobaker Yagoub</a:t>
            </a:r>
          </a:p>
          <a:p>
            <a:pPr marL="0" lvl="0" indent="0" algn="l" rtl="0">
              <a:spcBef>
                <a:spcPts val="0"/>
              </a:spcBef>
              <a:spcAft>
                <a:spcPts val="0"/>
              </a:spcAft>
              <a:buNone/>
            </a:pPr>
            <a:r>
              <a:rPr lang="en" sz="2000" dirty="0">
                <a:solidFill>
                  <a:schemeClr val="bg1"/>
                </a:solidFill>
                <a:latin typeface="Open Sans"/>
                <a:ea typeface="Open Sans"/>
                <a:cs typeface="Open Sans"/>
                <a:sym typeface="Open Sans"/>
              </a:rPr>
              <a:t>Roll Number: 202410487</a:t>
            </a:r>
            <a:endParaRPr sz="2000" dirty="0">
              <a:solidFill>
                <a:schemeClr val="bg1"/>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
        <p:nvSpPr>
          <p:cNvPr id="4" name="Rectangle 3"/>
          <p:cNvSpPr/>
          <p:nvPr/>
        </p:nvSpPr>
        <p:spPr>
          <a:xfrm>
            <a:off x="408793" y="2147190"/>
            <a:ext cx="6906058" cy="400110"/>
          </a:xfrm>
          <a:prstGeom prst="rect">
            <a:avLst/>
          </a:prstGeom>
        </p:spPr>
        <p:txBody>
          <a:bodyPr wrap="none">
            <a:spAutoFit/>
          </a:bodyPr>
          <a:lstStyle/>
          <a:p>
            <a:pPr marL="12700" lvl="0"/>
            <a:r>
              <a:rPr lang="en-US" sz="2000" b="1" dirty="0">
                <a:solidFill>
                  <a:schemeClr val="bg1"/>
                </a:solidFill>
              </a:rPr>
              <a:t>A Food and Drinks Ordering app for Students and Staff</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08" y="96325"/>
            <a:ext cx="1274863" cy="12748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258595" y="524350"/>
            <a:ext cx="3780005" cy="609367"/>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dirty="0">
                <a:solidFill>
                  <a:srgbClr val="5F6368"/>
                </a:solidFill>
                <a:latin typeface="Open Sans"/>
                <a:ea typeface="Open Sans"/>
                <a:cs typeface="Open Sans"/>
                <a:sym typeface="Open Sans"/>
              </a:rPr>
              <a:t>Low-fidelity prototype</a:t>
            </a:r>
            <a:endParaRPr sz="2400" dirty="0">
              <a:solidFill>
                <a:srgbClr val="5F6368"/>
              </a:solidFill>
              <a:latin typeface="Open Sans"/>
              <a:ea typeface="Open Sans"/>
              <a:cs typeface="Open Sans"/>
              <a:sym typeface="Open Sans"/>
            </a:endParaRPr>
          </a:p>
        </p:txBody>
      </p:sp>
      <p:sp>
        <p:nvSpPr>
          <p:cNvPr id="276" name="Google Shape;276;p53"/>
          <p:cNvSpPr txBox="1"/>
          <p:nvPr/>
        </p:nvSpPr>
        <p:spPr>
          <a:xfrm>
            <a:off x="334755" y="1534720"/>
            <a:ext cx="2915400" cy="1800463"/>
          </a:xfrm>
          <a:prstGeom prst="rect">
            <a:avLst/>
          </a:prstGeom>
          <a:noFill/>
          <a:ln>
            <a:noFill/>
          </a:ln>
        </p:spPr>
        <p:txBody>
          <a:bodyPr spcFirstLastPara="1" wrap="square" lIns="0" tIns="91425" rIns="91425" bIns="91425" anchor="t" anchorCtr="0">
            <a:spAutoFit/>
          </a:bodyPr>
          <a:lstStyle/>
          <a:p>
            <a:pPr>
              <a:lnSpc>
                <a:spcPct val="150000"/>
              </a:lnSpc>
            </a:pPr>
            <a:r>
              <a:rPr lang="en-US" dirty="0">
                <a:solidFill>
                  <a:srgbClr val="5F6368"/>
                </a:solidFill>
                <a:latin typeface="Tahoma"/>
                <a:ea typeface="Tahoma"/>
                <a:cs typeface="Tahoma"/>
                <a:sym typeface="Tahoma"/>
              </a:rPr>
              <a:t>The low-ﬁdelity prototype  connected to the primary ﬂow of  the app.</a:t>
            </a:r>
            <a:endParaRPr lang="en-US" dirty="0">
              <a:solidFill>
                <a:schemeClr val="dk1"/>
              </a:solidFill>
              <a:latin typeface="Tahoma"/>
              <a:ea typeface="Tahoma"/>
              <a:cs typeface="Tahoma"/>
              <a:sym typeface="Tahoma"/>
            </a:endParaRPr>
          </a:p>
          <a:p>
            <a:pPr marL="0" lvl="0" indent="0" algn="l" rtl="0">
              <a:lnSpc>
                <a:spcPct val="150000"/>
              </a:lnSpc>
              <a:spcBef>
                <a:spcPts val="0"/>
              </a:spcBef>
              <a:spcAft>
                <a:spcPts val="0"/>
              </a:spcAft>
              <a:buNone/>
            </a:pPr>
            <a:endParaRPr lang="en" dirty="0">
              <a:solidFill>
                <a:srgbClr val="5F6368"/>
              </a:solidFill>
              <a:latin typeface="Open Sans"/>
              <a:ea typeface="Open Sans"/>
              <a:cs typeface="Open Sans"/>
              <a:sym typeface="Open Sans"/>
              <a:hlinkClick r:id="rId3"/>
            </a:endParaRPr>
          </a:p>
          <a:p>
            <a:pPr marL="0" lvl="0" indent="0" algn="l" rtl="0">
              <a:lnSpc>
                <a:spcPct val="150000"/>
              </a:lnSpc>
              <a:spcBef>
                <a:spcPts val="0"/>
              </a:spcBef>
              <a:spcAft>
                <a:spcPts val="0"/>
              </a:spcAft>
              <a:buNone/>
            </a:pPr>
            <a:r>
              <a:rPr lang="en" dirty="0">
                <a:solidFill>
                  <a:srgbClr val="5F6368"/>
                </a:solidFill>
                <a:latin typeface="Open Sans"/>
                <a:ea typeface="Open Sans"/>
                <a:cs typeface="Open Sans"/>
                <a:sym typeface="Open Sans"/>
                <a:hlinkClick r:id="rId4"/>
              </a:rPr>
              <a:t>Link to low-fidelity prototype </a:t>
            </a:r>
            <a:endParaRPr dirty="0">
              <a:latin typeface="Open Sans"/>
              <a:ea typeface="Open Sans"/>
              <a:cs typeface="Open Sans"/>
              <a:sym typeface="Open Sans"/>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4962" y="118415"/>
            <a:ext cx="5729038" cy="45165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dirty="0">
                <a:solidFill>
                  <a:srgbClr val="5F6368"/>
                </a:solidFill>
                <a:latin typeface="Open Sans"/>
                <a:ea typeface="Open Sans"/>
                <a:cs typeface="Open Sans"/>
                <a:sym typeface="Open Sans"/>
              </a:rPr>
              <a:t>Write a short introduction to the usability studies you conducted and your findings.</a:t>
            </a:r>
            <a:endParaRPr dirty="0">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573973"/>
          </a:xfrm>
          <a:prstGeom prst="rect">
            <a:avLst/>
          </a:prstGeom>
          <a:noFill/>
          <a:ln>
            <a:noFill/>
          </a:ln>
        </p:spPr>
        <p:txBody>
          <a:bodyPr spcFirstLastPara="1" wrap="square" lIns="91425" tIns="91425" rIns="91425" bIns="91425" anchor="t" anchorCtr="0">
            <a:spAutoFit/>
          </a:bodyPr>
          <a:lstStyle/>
          <a:p>
            <a:pPr lvl="0">
              <a:lnSpc>
                <a:spcPct val="115000"/>
              </a:lnSpc>
            </a:pPr>
            <a:r>
              <a:rPr lang="en-US" sz="1100" dirty="0"/>
              <a:t>Users find the improved ordering flow easier to use.</a:t>
            </a:r>
            <a:endParaRPr sz="1100"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379304"/>
          </a:xfrm>
          <a:prstGeom prst="rect">
            <a:avLst/>
          </a:prstGeom>
          <a:noFill/>
          <a:ln>
            <a:noFill/>
          </a:ln>
        </p:spPr>
        <p:txBody>
          <a:bodyPr spcFirstLastPara="1" wrap="square" lIns="91425" tIns="91425" rIns="91425" bIns="91425" anchor="t" anchorCtr="0">
            <a:spAutoFit/>
          </a:bodyPr>
          <a:lstStyle/>
          <a:p>
            <a:pPr lvl="0">
              <a:lnSpc>
                <a:spcPct val="115000"/>
              </a:lnSpc>
            </a:pPr>
            <a:r>
              <a:rPr lang="en-US" sz="1100" dirty="0"/>
              <a:t>Users appreciate real-time wait time updates.</a:t>
            </a:r>
            <a:endParaRPr sz="1100"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573973"/>
          </a:xfrm>
          <a:prstGeom prst="rect">
            <a:avLst/>
          </a:prstGeom>
          <a:noFill/>
          <a:ln>
            <a:noFill/>
          </a:ln>
        </p:spPr>
        <p:txBody>
          <a:bodyPr spcFirstLastPara="1" wrap="square" lIns="91425" tIns="91425" rIns="91425" bIns="91425" anchor="t" anchorCtr="0">
            <a:spAutoFit/>
          </a:bodyPr>
          <a:lstStyle/>
          <a:p>
            <a:pPr lvl="0">
              <a:lnSpc>
                <a:spcPct val="115000"/>
              </a:lnSpc>
            </a:pPr>
            <a:r>
              <a:rPr lang="en-US" sz="1100" dirty="0"/>
              <a:t>Users want customizable pickup times to better fit their schedules.</a:t>
            </a:r>
            <a:endParaRPr sz="1100" dirty="0"/>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53986"/>
            <a:ext cx="3336000" cy="379304"/>
          </a:xfrm>
          <a:prstGeom prst="rect">
            <a:avLst/>
          </a:prstGeom>
          <a:noFill/>
          <a:ln>
            <a:noFill/>
          </a:ln>
        </p:spPr>
        <p:txBody>
          <a:bodyPr spcFirstLastPara="1" wrap="square" lIns="91425" tIns="91425" rIns="91425" bIns="91425" anchor="t" anchorCtr="0">
            <a:spAutoFit/>
          </a:bodyPr>
          <a:lstStyle/>
          <a:p>
            <a:pPr lvl="0">
              <a:lnSpc>
                <a:spcPct val="115000"/>
              </a:lnSpc>
            </a:pPr>
            <a:r>
              <a:rPr lang="en-US" sz="1100" dirty="0"/>
              <a:t>Users want a simpler, clearer ordering process.</a:t>
            </a:r>
            <a:endParaRPr sz="1100"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83811"/>
            <a:ext cx="3336000" cy="573973"/>
          </a:xfrm>
          <a:prstGeom prst="rect">
            <a:avLst/>
          </a:prstGeom>
          <a:noFill/>
          <a:ln>
            <a:noFill/>
          </a:ln>
        </p:spPr>
        <p:txBody>
          <a:bodyPr spcFirstLastPara="1" wrap="square" lIns="91425" tIns="91425" rIns="91425" bIns="91425" anchor="t" anchorCtr="0">
            <a:spAutoFit/>
          </a:bodyPr>
          <a:lstStyle/>
          <a:p>
            <a:pPr lvl="0">
              <a:lnSpc>
                <a:spcPct val="115000"/>
              </a:lnSpc>
            </a:pPr>
            <a:r>
              <a:rPr lang="en-US" sz="1100" dirty="0"/>
              <a:t>Users want accurate and visible wait time estimates.</a:t>
            </a:r>
            <a:endParaRPr sz="1100"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13636"/>
            <a:ext cx="3336000" cy="573973"/>
          </a:xfrm>
          <a:prstGeom prst="rect">
            <a:avLst/>
          </a:prstGeom>
          <a:noFill/>
          <a:ln>
            <a:noFill/>
          </a:ln>
        </p:spPr>
        <p:txBody>
          <a:bodyPr spcFirstLastPara="1" wrap="square" lIns="91425" tIns="91425" rIns="91425" bIns="91425" anchor="t" anchorCtr="0">
            <a:spAutoFit/>
          </a:bodyPr>
          <a:lstStyle/>
          <a:p>
            <a:pPr lvl="0">
              <a:lnSpc>
                <a:spcPct val="115000"/>
              </a:lnSpc>
            </a:pPr>
            <a:r>
              <a:rPr lang="en-US" sz="1100" dirty="0"/>
              <a:t>Users want a faster, smoother payment experience.</a:t>
            </a:r>
            <a:endParaRPr sz="1100"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182881" y="1187609"/>
            <a:ext cx="2718618" cy="3508623"/>
          </a:xfrm>
          <a:prstGeom prst="rect">
            <a:avLst/>
          </a:prstGeom>
          <a:noFill/>
          <a:ln>
            <a:noFill/>
          </a:ln>
        </p:spPr>
        <p:txBody>
          <a:bodyPr spcFirstLastPara="1" wrap="square" lIns="0" tIns="91425" rIns="91425" bIns="91425" anchor="t" anchorCtr="0">
            <a:spAutoFit/>
          </a:bodyPr>
          <a:lstStyle/>
          <a:p>
            <a:pPr lvl="0">
              <a:lnSpc>
                <a:spcPct val="150000"/>
              </a:lnSpc>
            </a:pPr>
            <a:r>
              <a:rPr lang="en-US" sz="900" dirty="0">
                <a:solidFill>
                  <a:srgbClr val="5F6368"/>
                </a:solidFill>
                <a:latin typeface="+mn-lt"/>
                <a:ea typeface="Open Sans"/>
                <a:cs typeface="Open Sans"/>
                <a:sym typeface="Open Sans"/>
              </a:rPr>
              <a:t>Before the usability study, users had to access key features like Home, Menu, Cart, and Accessibility through a side navigation drawer, which required multiple steps and was not immediately intuitive. The menu button was hard to locate, and first-time users lacked visual guidance for navigating the app effectively.</a:t>
            </a:r>
          </a:p>
          <a:p>
            <a:pPr lvl="0">
              <a:lnSpc>
                <a:spcPct val="150000"/>
              </a:lnSpc>
            </a:pPr>
            <a:r>
              <a:rPr lang="en-US" sz="900" dirty="0">
                <a:solidFill>
                  <a:srgbClr val="5F6368"/>
                </a:solidFill>
                <a:latin typeface="+mn-lt"/>
                <a:ea typeface="Open Sans"/>
                <a:cs typeface="Open Sans"/>
                <a:sym typeface="Open Sans"/>
              </a:rPr>
              <a:t>After the usability study, a bottom navigation bar was introduced, making Home, Menu, Cart, and Accessibility directly accessible from any page. Layout alignment and spacing were improved for better readability, and the search field was repositioned to create a balanced interface. These changes reduced navigation friction, clarified key actions, and enhanced the overall usability and visual identity of the app.</a:t>
            </a:r>
            <a:endParaRPr sz="900" dirty="0">
              <a:latin typeface="+mn-lt"/>
            </a:endParaRPr>
          </a:p>
        </p:txBody>
      </p:sp>
      <p:cxnSp>
        <p:nvCxnSpPr>
          <p:cNvPr id="315" name="Google Shape;315;p56"/>
          <p:cNvCxnSpPr/>
          <p:nvPr/>
        </p:nvCxnSpPr>
        <p:spPr>
          <a:xfrm>
            <a:off x="6405506" y="2763052"/>
            <a:ext cx="420263" cy="1865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3719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Before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34A853"/>
                </a:solidFill>
                <a:latin typeface="Open Sans"/>
                <a:ea typeface="Open Sans"/>
                <a:cs typeface="Open Sans"/>
                <a:sym typeface="Open Sans"/>
              </a:rPr>
              <a:t>After usability study</a:t>
            </a:r>
            <a:endParaRPr sz="1200" dirty="0">
              <a:solidFill>
                <a:srgbClr val="34A853"/>
              </a:solidFill>
              <a:latin typeface="Open Sans"/>
              <a:ea typeface="Open Sans"/>
              <a:cs typeface="Open Sans"/>
              <a:sym typeface="Open Sans"/>
            </a:endParaRPr>
          </a:p>
          <a:p>
            <a:pPr marL="0" lvl="0" indent="0" algn="l" rtl="0">
              <a:spcBef>
                <a:spcPts val="0"/>
              </a:spcBef>
              <a:spcAft>
                <a:spcPts val="0"/>
              </a:spcAft>
              <a:buNone/>
            </a:pPr>
            <a:endParaRPr dirty="0">
              <a:solidFill>
                <a:srgbClr val="1967D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273" y="1383500"/>
            <a:ext cx="3311877" cy="3067200"/>
          </a:xfrm>
          <a:prstGeom prst="rect">
            <a:avLst/>
          </a:prstGeom>
        </p:spPr>
      </p:pic>
      <p:pic>
        <p:nvPicPr>
          <p:cNvPr id="4" name="Picture 3">
            <a:extLst>
              <a:ext uri="{FF2B5EF4-FFF2-40B4-BE49-F238E27FC236}">
                <a16:creationId xmlns:a16="http://schemas.microsoft.com/office/drawing/2014/main" id="{6982282E-4714-4E18-8B2E-9850B54C7102}"/>
              </a:ext>
            </a:extLst>
          </p:cNvPr>
          <p:cNvPicPr>
            <a:picLocks noChangeAspect="1"/>
          </p:cNvPicPr>
          <p:nvPr/>
        </p:nvPicPr>
        <p:blipFill>
          <a:blip r:embed="rId4"/>
          <a:stretch>
            <a:fillRect/>
          </a:stretch>
        </p:blipFill>
        <p:spPr>
          <a:xfrm>
            <a:off x="6822838" y="1247568"/>
            <a:ext cx="1757137" cy="32579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23D0B3C8-210C-4D38-AC92-0012DCA52AE7}"/>
              </a:ext>
            </a:extLst>
          </p:cNvPr>
          <p:cNvPicPr>
            <a:picLocks noChangeAspect="1"/>
          </p:cNvPicPr>
          <p:nvPr/>
        </p:nvPicPr>
        <p:blipFill>
          <a:blip r:embed="rId3"/>
          <a:stretch>
            <a:fillRect/>
          </a:stretch>
        </p:blipFill>
        <p:spPr>
          <a:xfrm>
            <a:off x="0" y="1598913"/>
            <a:ext cx="9088821" cy="32069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410994" y="3356615"/>
            <a:ext cx="3193266" cy="507801"/>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dirty="0">
                <a:latin typeface="Open Sans"/>
                <a:ea typeface="Open Sans"/>
                <a:cs typeface="Open Sans"/>
                <a:sym typeface="Open Sans"/>
                <a:hlinkClick r:id="rId3"/>
              </a:rPr>
              <a:t>Link to High-Fidelity </a:t>
            </a:r>
            <a:r>
              <a:rPr lang="en-US" dirty="0" err="1">
                <a:latin typeface="Open Sans"/>
                <a:ea typeface="Open Sans"/>
                <a:cs typeface="Open Sans"/>
                <a:sym typeface="Open Sans"/>
                <a:hlinkClick r:id="rId3"/>
              </a:rPr>
              <a:t>Prototypy</a:t>
            </a:r>
            <a:r>
              <a:rPr lang="en-US" dirty="0">
                <a:latin typeface="Open Sans"/>
                <a:ea typeface="Open Sans"/>
                <a:cs typeface="Open Sans"/>
                <a:sym typeface="Open Sans"/>
                <a:hlinkClick r:id="rId3"/>
              </a:rPr>
              <a:t> </a:t>
            </a:r>
            <a:r>
              <a:rPr lang="en-US" dirty="0">
                <a:latin typeface="Open Sans"/>
                <a:ea typeface="Open Sans"/>
                <a:cs typeface="Open Sans"/>
                <a:sym typeface="Open Sans"/>
              </a:rPr>
              <a:t>Design</a:t>
            </a:r>
            <a:endParaRPr dirty="0">
              <a:latin typeface="Open Sans"/>
              <a:ea typeface="Open Sans"/>
              <a:cs typeface="Open Sans"/>
              <a:sym typeface="Open Sans"/>
            </a:endParaRPr>
          </a:p>
        </p:txBody>
      </p:sp>
      <p:sp>
        <p:nvSpPr>
          <p:cNvPr id="2" name="Rectangle 1"/>
          <p:cNvSpPr/>
          <p:nvPr/>
        </p:nvSpPr>
        <p:spPr>
          <a:xfrm>
            <a:off x="205740" y="1648455"/>
            <a:ext cx="4526280" cy="1708160"/>
          </a:xfrm>
          <a:prstGeom prst="rect">
            <a:avLst/>
          </a:prstGeom>
        </p:spPr>
        <p:txBody>
          <a:bodyPr wrap="square">
            <a:spAutoFit/>
          </a:bodyPr>
          <a:lstStyle/>
          <a:p>
            <a:pPr marL="142240" marR="1032510" lvl="0">
              <a:lnSpc>
                <a:spcPct val="150000"/>
              </a:lnSpc>
            </a:pPr>
            <a:r>
              <a:rPr lang="en-US" dirty="0">
                <a:solidFill>
                  <a:srgbClr val="5F6368"/>
                </a:solidFill>
                <a:latin typeface="Tahoma"/>
                <a:ea typeface="Tahoma"/>
                <a:cs typeface="Tahoma"/>
                <a:sym typeface="Tahoma"/>
              </a:rPr>
              <a:t>The ﬁnal high ﬁdelity  prototype presented with  a main user ﬂow contains  adding snacks,  scheduling on-seat  delivery and the tracking  process.</a:t>
            </a:r>
            <a:endParaRPr lang="en-US" dirty="0">
              <a:solidFill>
                <a:schemeClr val="dk1"/>
              </a:solidFill>
              <a:latin typeface="Tahoma"/>
              <a:ea typeface="Tahoma"/>
              <a:cs typeface="Tahoma"/>
              <a:sym typeface="Tahoma"/>
            </a:endParaRPr>
          </a:p>
        </p:txBody>
      </p:sp>
      <p:pic>
        <p:nvPicPr>
          <p:cNvPr id="5" name="Picture 4">
            <a:extLst>
              <a:ext uri="{FF2B5EF4-FFF2-40B4-BE49-F238E27FC236}">
                <a16:creationId xmlns:a16="http://schemas.microsoft.com/office/drawing/2014/main" id="{205F782E-FE74-4595-A34D-A339A0F2CB2A}"/>
              </a:ext>
            </a:extLst>
          </p:cNvPr>
          <p:cNvPicPr>
            <a:picLocks noChangeAspect="1"/>
          </p:cNvPicPr>
          <p:nvPr/>
        </p:nvPicPr>
        <p:blipFill>
          <a:blip r:embed="rId4"/>
          <a:stretch>
            <a:fillRect/>
          </a:stretch>
        </p:blipFill>
        <p:spPr>
          <a:xfrm>
            <a:off x="3976007" y="360637"/>
            <a:ext cx="4962253" cy="46046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Accessibility considerations</a:t>
            </a:r>
            <a:endParaRPr sz="2400" dirty="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034099"/>
          </a:xfrm>
          <a:prstGeom prst="rect">
            <a:avLst/>
          </a:prstGeom>
          <a:noFill/>
          <a:ln>
            <a:noFill/>
          </a:ln>
        </p:spPr>
        <p:txBody>
          <a:bodyPr spcFirstLastPara="1" wrap="square" lIns="91425" tIns="91425" rIns="91425" bIns="91425" anchor="t" anchorCtr="0">
            <a:spAutoFit/>
          </a:bodyPr>
          <a:lstStyle/>
          <a:p>
            <a:pPr marL="12065" marR="5080" lvl="0" indent="1905" algn="ctr">
              <a:lnSpc>
                <a:spcPct val="115000"/>
              </a:lnSpc>
            </a:pPr>
            <a:r>
              <a:rPr lang="en-US" sz="1200" dirty="0">
                <a:solidFill>
                  <a:srgbClr val="5F6368"/>
                </a:solidFill>
                <a:latin typeface="Tahoma"/>
                <a:ea typeface="Tahoma"/>
                <a:cs typeface="Tahoma"/>
                <a:sym typeface="Tahoma"/>
              </a:rPr>
              <a:t>Used Icons to help  navigation easier and  Used detailed images to  identify the item easier.</a:t>
            </a:r>
            <a:endParaRPr lang="en-US" sz="1200" dirty="0">
              <a:solidFill>
                <a:schemeClr val="dk1"/>
              </a:solidFill>
              <a:latin typeface="Tahoma"/>
              <a:ea typeface="Tahoma"/>
              <a:cs typeface="Tahoma"/>
              <a:sym typeface="Tahoma"/>
            </a:endParaRPr>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821733"/>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Included detailed item images to help users easily recognize food options</a:t>
            </a:r>
            <a:endParaRPr sz="120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821733"/>
          </a:xfrm>
          <a:prstGeom prst="rect">
            <a:avLst/>
          </a:prstGeom>
          <a:noFill/>
          <a:ln>
            <a:noFill/>
          </a:ln>
        </p:spPr>
        <p:txBody>
          <a:bodyPr spcFirstLastPara="1" wrap="square" lIns="91425" tIns="91425" rIns="91425" bIns="91425" anchor="t" anchorCtr="0">
            <a:spAutoFit/>
          </a:bodyPr>
          <a:lstStyle/>
          <a:p>
            <a:pPr lvl="0" algn="ctr">
              <a:lnSpc>
                <a:spcPct val="115000"/>
              </a:lnSpc>
            </a:pPr>
            <a:r>
              <a:rPr lang="en-US" sz="1200" dirty="0"/>
              <a:t>Used high-quality visuals to enhance item clarity and reduce decision time</a:t>
            </a: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1034099"/>
          </a:xfrm>
          <a:prstGeom prst="rect">
            <a:avLst/>
          </a:prstGeom>
          <a:noFill/>
          <a:ln>
            <a:noFill/>
          </a:ln>
        </p:spPr>
        <p:txBody>
          <a:bodyPr spcFirstLastPara="1" wrap="square" lIns="0" tIns="91425" rIns="91425" bIns="91425" anchor="t" anchorCtr="0">
            <a:spAutoFit/>
          </a:bodyPr>
          <a:lstStyle/>
          <a:p>
            <a:pPr lvl="0" algn="ctr">
              <a:lnSpc>
                <a:spcPct val="115000"/>
              </a:lnSpc>
              <a:buClr>
                <a:schemeClr val="dk1"/>
              </a:buClr>
              <a:buSzPts val="1100"/>
            </a:pPr>
            <a:r>
              <a:rPr lang="en-US" sz="1200" dirty="0"/>
              <a:t>Thank you all for your time and for reviewing my work on the “ULK’s canteen App.” If you liked what you saw and want to see more, please feel free to get in touch:</a:t>
            </a:r>
          </a:p>
          <a:p>
            <a:pPr lvl="0" algn="ctr">
              <a:lnSpc>
                <a:spcPct val="115000"/>
              </a:lnSpc>
              <a:buClr>
                <a:schemeClr val="dk1"/>
              </a:buClr>
              <a:buSzPts val="1100"/>
            </a:pPr>
            <a:br>
              <a:rPr lang="en-US" sz="1200" dirty="0"/>
            </a:br>
            <a:r>
              <a:rPr lang="en-US" sz="1200" b="1" dirty="0"/>
              <a:t>Email: </a:t>
            </a:r>
            <a:r>
              <a:rPr lang="en-US" sz="1200" b="1" dirty="0">
                <a:solidFill>
                  <a:schemeClr val="accent1"/>
                </a:solidFill>
              </a:rPr>
              <a:t>bakorybashar@gmail.com</a:t>
            </a:r>
            <a:endParaRPr sz="1200" b="1" dirty="0">
              <a:solidFill>
                <a:schemeClr val="accent1"/>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0"/>
        <p:cNvGrpSpPr/>
        <p:nvPr/>
      </p:nvGrpSpPr>
      <p:grpSpPr>
        <a:xfrm>
          <a:off x="0" y="0"/>
          <a:ext cx="0" cy="0"/>
          <a:chOff x="0" y="0"/>
          <a:chExt cx="0" cy="0"/>
        </a:xfrm>
      </p:grpSpPr>
      <p:sp>
        <p:nvSpPr>
          <p:cNvPr id="152" name="Google Shape;152;p41"/>
          <p:cNvSpPr txBox="1"/>
          <p:nvPr/>
        </p:nvSpPr>
        <p:spPr>
          <a:xfrm>
            <a:off x="1231075" y="1604200"/>
            <a:ext cx="4086000" cy="10156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b="1" dirty="0">
                <a:solidFill>
                  <a:srgbClr val="4285F4"/>
                </a:solidFill>
                <a:latin typeface="Open Sans SemiBold"/>
                <a:ea typeface="Open Sans SemiBold"/>
                <a:cs typeface="Open Sans SemiBold"/>
                <a:sym typeface="Open Sans SemiBold"/>
              </a:rPr>
              <a:t>The product: </a:t>
            </a:r>
            <a:endParaRPr b="1"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100" dirty="0">
                <a:solidFill>
                  <a:srgbClr val="5F6368"/>
                </a:solidFill>
                <a:latin typeface="+mj-lt"/>
                <a:ea typeface="Open Sans"/>
                <a:cs typeface="Open Sans"/>
                <a:sym typeface="Open Sans"/>
              </a:rPr>
              <a:t>U</a:t>
            </a:r>
            <a:r>
              <a:rPr lang="en" sz="1100" dirty="0">
                <a:solidFill>
                  <a:srgbClr val="5F6368"/>
                </a:solidFill>
                <a:latin typeface="+mj-lt"/>
                <a:ea typeface="Open Sans"/>
                <a:cs typeface="Open Sans"/>
                <a:sym typeface="Open Sans"/>
              </a:rPr>
              <a:t>LK’s canteen app is a foods and drinks app for students and stuff, it lets to order, pick up or devlivery within university area</a:t>
            </a:r>
            <a:endParaRPr sz="1100" b="1" dirty="0">
              <a:solidFill>
                <a:srgbClr val="1967D2"/>
              </a:solidFill>
              <a:latin typeface="+mj-lt"/>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Project overview</a:t>
            </a:r>
            <a:endParaRPr sz="2400" dirty="0">
              <a:solidFill>
                <a:srgbClr val="5F6368"/>
              </a:solidFill>
              <a:latin typeface="Open Sans"/>
              <a:ea typeface="Open Sans"/>
              <a:cs typeface="Open Sans"/>
              <a:sym typeface="Open Sans"/>
            </a:endParaRPr>
          </a:p>
        </p:txBody>
      </p:sp>
      <p:sp>
        <p:nvSpPr>
          <p:cNvPr id="154" name="Google Shape;154;p41"/>
          <p:cNvSpPr/>
          <p:nvPr/>
        </p:nvSpPr>
        <p:spPr>
          <a:xfrm>
            <a:off x="517675" y="1643614"/>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76171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b="1" dirty="0">
                <a:solidFill>
                  <a:srgbClr val="4285F4"/>
                </a:solidFill>
                <a:latin typeface="Open Sans SemiBold"/>
                <a:ea typeface="Open Sans SemiBold"/>
                <a:cs typeface="Open Sans SemiBold"/>
                <a:sym typeface="Open Sans SemiBold"/>
              </a:rPr>
              <a:t>Project duration:</a:t>
            </a:r>
            <a:endParaRPr b="1"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100" dirty="0">
                <a:solidFill>
                  <a:srgbClr val="5F6368"/>
                </a:solidFill>
                <a:latin typeface="+mn-lt"/>
                <a:ea typeface="Open Sans"/>
                <a:cs typeface="Open Sans"/>
                <a:sym typeface="Open Sans"/>
              </a:rPr>
              <a:t>October 2025 – November 2025</a:t>
            </a:r>
            <a:endParaRPr sz="1100" b="1" dirty="0">
              <a:solidFill>
                <a:srgbClr val="4285F4"/>
              </a:solidFill>
              <a:latin typeface="+mn-lt"/>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57A82C81-AD7F-4A01-98E6-3062AF5DE733}"/>
              </a:ext>
            </a:extLst>
          </p:cNvPr>
          <p:cNvPicPr>
            <a:picLocks noChangeAspect="1"/>
          </p:cNvPicPr>
          <p:nvPr/>
        </p:nvPicPr>
        <p:blipFill>
          <a:blip r:embed="rId3"/>
          <a:stretch>
            <a:fillRect/>
          </a:stretch>
        </p:blipFill>
        <p:spPr>
          <a:xfrm>
            <a:off x="5923221" y="782141"/>
            <a:ext cx="1750534" cy="3579217"/>
          </a:xfrm>
          <a:prstGeom prst="rect">
            <a:avLst/>
          </a:prstGeom>
        </p:spPr>
      </p:pic>
      <p:pic>
        <p:nvPicPr>
          <p:cNvPr id="7" name="Picture 6">
            <a:extLst>
              <a:ext uri="{FF2B5EF4-FFF2-40B4-BE49-F238E27FC236}">
                <a16:creationId xmlns:a16="http://schemas.microsoft.com/office/drawing/2014/main" id="{DA1E3659-6E93-4B60-8914-A4C2424DCE72}"/>
              </a:ext>
            </a:extLst>
          </p:cNvPr>
          <p:cNvPicPr>
            <a:picLocks noChangeAspect="1"/>
          </p:cNvPicPr>
          <p:nvPr/>
        </p:nvPicPr>
        <p:blipFill>
          <a:blip r:embed="rId4"/>
          <a:stretch>
            <a:fillRect/>
          </a:stretch>
        </p:blipFill>
        <p:spPr>
          <a:xfrm>
            <a:off x="6531316" y="782141"/>
            <a:ext cx="2095009" cy="42883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338798"/>
          </a:xfrm>
          <a:prstGeom prst="rect">
            <a:avLst/>
          </a:prstGeom>
          <a:noFill/>
          <a:ln>
            <a:noFill/>
          </a:ln>
        </p:spPr>
        <p:txBody>
          <a:bodyPr spcFirstLastPara="1" wrap="square" lIns="0" tIns="91425" rIns="91425" bIns="91425" anchor="t" anchorCtr="0">
            <a:spAutoFit/>
          </a:bodyPr>
          <a:lstStyle/>
          <a:p>
            <a:pPr>
              <a:lnSpc>
                <a:spcPct val="150000"/>
              </a:lnSpc>
              <a:buClr>
                <a:schemeClr val="dk1"/>
              </a:buClr>
              <a:buSzPts val="1100"/>
            </a:pPr>
            <a:r>
              <a:rPr lang="en-US" b="1" dirty="0">
                <a:solidFill>
                  <a:srgbClr val="4285F4"/>
                </a:solidFill>
                <a:latin typeface="Open Sans SemiBold"/>
                <a:ea typeface="Open Sans SemiBold"/>
                <a:cs typeface="Open Sans SemiBold"/>
              </a:rPr>
              <a:t>The problem:</a:t>
            </a:r>
          </a:p>
          <a:p>
            <a:pPr>
              <a:lnSpc>
                <a:spcPct val="150000"/>
              </a:lnSpc>
            </a:pPr>
            <a:r>
              <a:rPr lang="en-US" sz="1200" dirty="0">
                <a:solidFill>
                  <a:srgbClr val="5F6368"/>
                </a:solidFill>
                <a:latin typeface="Tahoma"/>
                <a:ea typeface="Tahoma"/>
                <a:cs typeface="Tahoma"/>
                <a:sym typeface="Tahoma"/>
              </a:rPr>
              <a:t>People have to spent minutes to order and eat their meal. So they have to miss out  their classes or working.</a:t>
            </a:r>
            <a:endParaRPr lang="en-US" sz="1200" dirty="0">
              <a:solidFill>
                <a:schemeClr val="dk1"/>
              </a:solidFill>
              <a:latin typeface="Tahoma"/>
              <a:ea typeface="Tahoma"/>
              <a:cs typeface="Tahoma"/>
              <a:sym typeface="Tahoma"/>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3999"/>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184114"/>
            <a:ext cx="3446100" cy="1338798"/>
          </a:xfrm>
          <a:prstGeom prst="rect">
            <a:avLst/>
          </a:prstGeom>
          <a:noFill/>
          <a:ln>
            <a:noFill/>
          </a:ln>
        </p:spPr>
        <p:txBody>
          <a:bodyPr spcFirstLastPara="1" wrap="square" lIns="0" tIns="91425" rIns="91425" bIns="91425" anchor="t" anchorCtr="0">
            <a:spAutoFit/>
          </a:bodyPr>
          <a:lstStyle/>
          <a:p>
            <a:pPr>
              <a:lnSpc>
                <a:spcPct val="150000"/>
              </a:lnSpc>
            </a:pPr>
            <a:r>
              <a:rPr lang="en-US" b="1" dirty="0">
                <a:solidFill>
                  <a:srgbClr val="4285F4"/>
                </a:solidFill>
                <a:latin typeface="Open Sans SemiBold"/>
                <a:ea typeface="Open Sans SemiBold"/>
                <a:cs typeface="Open Sans SemiBold"/>
              </a:rPr>
              <a:t>The Goal</a:t>
            </a:r>
            <a:r>
              <a:rPr lang="en" b="1" dirty="0">
                <a:solidFill>
                  <a:srgbClr val="4285F4"/>
                </a:solidFill>
                <a:latin typeface="Open Sans SemiBold"/>
                <a:ea typeface="Open Sans SemiBold"/>
                <a:cs typeface="Open Sans SemiBold"/>
                <a:sym typeface="Open Sans SemiBold"/>
              </a:rPr>
              <a:t>: </a:t>
            </a:r>
            <a:endParaRPr b="1" dirty="0">
              <a:solidFill>
                <a:srgbClr val="4285F4"/>
              </a:solidFill>
              <a:latin typeface="Open Sans SemiBold"/>
              <a:ea typeface="Open Sans SemiBold"/>
              <a:cs typeface="Open Sans SemiBold"/>
              <a:sym typeface="Open Sans SemiBold"/>
            </a:endParaRPr>
          </a:p>
          <a:p>
            <a:pPr>
              <a:lnSpc>
                <a:spcPct val="150000"/>
              </a:lnSpc>
            </a:pPr>
            <a:r>
              <a:rPr lang="en-US" sz="1200" dirty="0">
                <a:solidFill>
                  <a:srgbClr val="5F6368"/>
                </a:solidFill>
                <a:latin typeface="Tahoma"/>
                <a:ea typeface="Tahoma"/>
                <a:cs typeface="Tahoma"/>
                <a:sym typeface="Tahoma"/>
              </a:rPr>
              <a:t>Design an app that allows students to easily order food and drinks without going to canteen</a:t>
            </a:r>
            <a:endParaRPr lang="en-US" sz="1200" dirty="0">
              <a:solidFill>
                <a:schemeClr val="dk1"/>
              </a:solidFill>
              <a:latin typeface="Tahoma"/>
              <a:ea typeface="Tahoma"/>
              <a:cs typeface="Tahoma"/>
              <a:sym typeface="Tahoma"/>
            </a:endParaRPr>
          </a:p>
          <a:p>
            <a:pPr marL="0" lvl="0" indent="0" algn="l" rtl="0">
              <a:lnSpc>
                <a:spcPct val="150000"/>
              </a:lnSpc>
              <a:spcBef>
                <a:spcPts val="0"/>
              </a:spcBef>
              <a:spcAft>
                <a:spcPts val="0"/>
              </a:spcAft>
              <a:buNone/>
            </a:pPr>
            <a:r>
              <a:rPr lang="en" sz="1200" dirty="0">
                <a:solidFill>
                  <a:srgbClr val="5F6368"/>
                </a:solidFill>
                <a:latin typeface="Open Sans"/>
                <a:ea typeface="Open Sans"/>
                <a:cs typeface="Open Sans"/>
                <a:sym typeface="Open Sans"/>
              </a:rPr>
              <a:t>.</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60074"/>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784800"/>
          </a:xfrm>
          <a:prstGeom prst="rect">
            <a:avLst/>
          </a:prstGeom>
          <a:noFill/>
          <a:ln>
            <a:noFill/>
          </a:ln>
        </p:spPr>
        <p:txBody>
          <a:bodyPr spcFirstLastPara="1" wrap="square" lIns="0" tIns="91425" rIns="91425" bIns="91425" anchor="t" anchorCtr="0">
            <a:spAutoFit/>
          </a:bodyPr>
          <a:lstStyle/>
          <a:p>
            <a:pPr lvl="0">
              <a:lnSpc>
                <a:spcPct val="150000"/>
              </a:lnSpc>
            </a:pPr>
            <a:r>
              <a:rPr lang="en-US" b="1" dirty="0">
                <a:solidFill>
                  <a:srgbClr val="4285F4"/>
                </a:solidFill>
                <a:latin typeface="Open Sans SemiBold"/>
                <a:ea typeface="Open Sans SemiBold"/>
                <a:cs typeface="Open Sans SemiBold"/>
              </a:rPr>
              <a:t>My role </a:t>
            </a:r>
            <a:r>
              <a:rPr lang="en" b="1" dirty="0">
                <a:solidFill>
                  <a:srgbClr val="4285F4"/>
                </a:solidFill>
                <a:latin typeface="Open Sans SemiBold"/>
                <a:ea typeface="Open Sans SemiBold"/>
                <a:cs typeface="Open Sans SemiBold"/>
                <a:sym typeface="Open Sans SemiBold"/>
              </a:rPr>
              <a:t>: </a:t>
            </a:r>
            <a:endParaRPr b="1" dirty="0">
              <a:solidFill>
                <a:srgbClr val="4285F4"/>
              </a:solidFill>
              <a:latin typeface="Open Sans SemiBold"/>
              <a:ea typeface="Open Sans SemiBold"/>
              <a:cs typeface="Open Sans SemiBold"/>
              <a:sym typeface="Open Sans SemiBold"/>
            </a:endParaRPr>
          </a:p>
          <a:p>
            <a:pPr lvl="0">
              <a:lnSpc>
                <a:spcPct val="150000"/>
              </a:lnSpc>
            </a:pPr>
            <a:r>
              <a:rPr lang="en-US" sz="1200" dirty="0">
                <a:solidFill>
                  <a:srgbClr val="5F6368"/>
                </a:solidFill>
                <a:latin typeface="Tahoma"/>
                <a:ea typeface="Tahoma"/>
                <a:cs typeface="Tahoma"/>
                <a:sym typeface="Tahoma"/>
              </a:rPr>
              <a:t>UX designer, UX researcher, UI Designer </a:t>
            </a:r>
            <a:r>
              <a:rPr lang="en" sz="1200" dirty="0">
                <a:solidFill>
                  <a:srgbClr val="5F6368"/>
                </a:solidFill>
                <a:latin typeface="Open Sans"/>
                <a:ea typeface="Open Sans"/>
                <a:cs typeface="Open Sans"/>
                <a:sym typeface="Open Sans"/>
              </a:rPr>
              <a:t>. </a:t>
            </a:r>
            <a:endParaRPr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892796"/>
          </a:xfrm>
          <a:prstGeom prst="rect">
            <a:avLst/>
          </a:prstGeom>
          <a:noFill/>
          <a:ln>
            <a:noFill/>
          </a:ln>
        </p:spPr>
        <p:txBody>
          <a:bodyPr spcFirstLastPara="1" wrap="square" lIns="0" tIns="91425" rIns="91425" bIns="91425" anchor="t" anchorCtr="0">
            <a:spAutoFit/>
          </a:bodyPr>
          <a:lstStyle/>
          <a:p>
            <a:pPr>
              <a:lnSpc>
                <a:spcPct val="150000"/>
              </a:lnSpc>
            </a:pPr>
            <a:r>
              <a:rPr lang="en-US" b="1" dirty="0">
                <a:solidFill>
                  <a:srgbClr val="4285F4"/>
                </a:solidFill>
                <a:latin typeface="Open Sans SemiBold"/>
                <a:ea typeface="Open Sans SemiBold"/>
                <a:cs typeface="Open Sans SemiBold"/>
              </a:rPr>
              <a:t>Responsibilities </a:t>
            </a:r>
            <a:r>
              <a:rPr lang="en" b="1" dirty="0">
                <a:solidFill>
                  <a:srgbClr val="4285F4"/>
                </a:solidFill>
                <a:latin typeface="Open Sans SemiBold"/>
                <a:ea typeface="Open Sans SemiBold"/>
                <a:cs typeface="Open Sans SemiBold"/>
                <a:sym typeface="Open Sans SemiBold"/>
              </a:rPr>
              <a:t>: </a:t>
            </a:r>
            <a:endParaRPr b="1" dirty="0">
              <a:solidFill>
                <a:srgbClr val="4285F4"/>
              </a:solidFill>
              <a:latin typeface="Open Sans SemiBold"/>
              <a:ea typeface="Open Sans SemiBold"/>
              <a:cs typeface="Open Sans SemiBold"/>
              <a:sym typeface="Open Sans SemiBold"/>
            </a:endParaRPr>
          </a:p>
          <a:p>
            <a:pPr>
              <a:lnSpc>
                <a:spcPct val="150000"/>
              </a:lnSpc>
            </a:pPr>
            <a:r>
              <a:rPr lang="en-US" sz="1200" dirty="0">
                <a:solidFill>
                  <a:srgbClr val="5F6368"/>
                </a:solidFill>
                <a:latin typeface="Tahoma"/>
                <a:ea typeface="Tahoma"/>
                <a:cs typeface="Tahoma"/>
                <a:sym typeface="Tahoma"/>
              </a:rPr>
              <a:t>Conducting User interviews, Usability Studies,  Research, Creating paper and digital  wireframes, Creating Low and High ﬁdelity  prototypes, Accounting for </a:t>
            </a:r>
            <a:r>
              <a:rPr lang="en-US" sz="1200" dirty="0" err="1">
                <a:solidFill>
                  <a:srgbClr val="5F6368"/>
                </a:solidFill>
                <a:latin typeface="Tahoma"/>
                <a:ea typeface="Tahoma"/>
                <a:cs typeface="Tahoma"/>
                <a:sym typeface="Tahoma"/>
              </a:rPr>
              <a:t>accessibilities,and</a:t>
            </a:r>
            <a:r>
              <a:rPr lang="en-US" sz="1200" dirty="0">
                <a:solidFill>
                  <a:srgbClr val="5F6368"/>
                </a:solidFill>
                <a:latin typeface="Tahoma"/>
                <a:ea typeface="Tahoma"/>
                <a:cs typeface="Tahoma"/>
                <a:sym typeface="Tahoma"/>
              </a:rPr>
              <a:t>  iterating on designs.</a:t>
            </a:r>
            <a:endParaRPr lang="en-US" sz="1200" dirty="0">
              <a:solidFill>
                <a:schemeClr val="dk1"/>
              </a:solidFill>
              <a:latin typeface="Tahoma"/>
              <a:ea typeface="Tahoma"/>
              <a:cs typeface="Tahoma"/>
              <a:sym typeface="Tahoma"/>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User research: pain points</a:t>
            </a:r>
            <a:endParaRPr sz="2400" dirty="0">
              <a:solidFill>
                <a:srgbClr val="5F6368"/>
              </a:solidFill>
              <a:latin typeface="Open Sans"/>
              <a:ea typeface="Open Sans"/>
              <a:cs typeface="Open Sans"/>
              <a:sym typeface="Open Sans"/>
            </a:endParaRPr>
          </a:p>
        </p:txBody>
      </p:sp>
      <p:sp>
        <p:nvSpPr>
          <p:cNvPr id="203" name="Google Shape;203;p46"/>
          <p:cNvSpPr txBox="1"/>
          <p:nvPr/>
        </p:nvSpPr>
        <p:spPr>
          <a:xfrm>
            <a:off x="604278" y="2008850"/>
            <a:ext cx="1546994" cy="830966"/>
          </a:xfrm>
          <a:prstGeom prst="rect">
            <a:avLst/>
          </a:prstGeom>
          <a:noFill/>
          <a:ln>
            <a:noFill/>
          </a:ln>
        </p:spPr>
        <p:txBody>
          <a:bodyPr spcFirstLastPara="1" wrap="square" lIns="0" tIns="91425" rIns="91425" bIns="91425" anchor="t" anchorCtr="0">
            <a:spAutoFit/>
          </a:bodyPr>
          <a:lstStyle/>
          <a:p>
            <a:pPr lvl="0" algn="ctr">
              <a:lnSpc>
                <a:spcPct val="150000"/>
              </a:lnSpc>
            </a:pPr>
            <a:r>
              <a:rPr lang="en-US" b="1" dirty="0">
                <a:solidFill>
                  <a:srgbClr val="FF0000"/>
                </a:solidFill>
              </a:rPr>
              <a:t>Long Waiting Times</a:t>
            </a:r>
            <a:r>
              <a:rPr lang="en-US" dirty="0">
                <a:solidFill>
                  <a:srgbClr val="FF0000"/>
                </a:solidFill>
              </a:rPr>
              <a:t> </a:t>
            </a:r>
            <a:endParaRPr dirty="0">
              <a:solidFill>
                <a:srgbClr val="FF0000"/>
              </a:solidFill>
              <a:latin typeface="Open Sans SemiBold"/>
              <a:ea typeface="Open Sans SemiBold"/>
              <a:cs typeface="Open Sans SemiBold"/>
              <a:sym typeface="Open Sans SemiBold"/>
            </a:endParaRPr>
          </a:p>
        </p:txBody>
      </p:sp>
      <p:sp>
        <p:nvSpPr>
          <p:cNvPr id="204" name="Google Shape;204;p46"/>
          <p:cNvSpPr txBox="1"/>
          <p:nvPr/>
        </p:nvSpPr>
        <p:spPr>
          <a:xfrm>
            <a:off x="441475" y="2732928"/>
            <a:ext cx="1872600" cy="963310"/>
          </a:xfrm>
          <a:prstGeom prst="rect">
            <a:avLst/>
          </a:prstGeom>
          <a:noFill/>
          <a:ln>
            <a:noFill/>
          </a:ln>
        </p:spPr>
        <p:txBody>
          <a:bodyPr spcFirstLastPara="1" wrap="square" lIns="0" tIns="91425" rIns="91425" bIns="91425" anchor="t" anchorCtr="0">
            <a:spAutoFit/>
          </a:bodyPr>
          <a:lstStyle/>
          <a:p>
            <a:pPr lvl="0" algn="ctr">
              <a:lnSpc>
                <a:spcPct val="115000"/>
              </a:lnSpc>
            </a:pPr>
            <a:r>
              <a:rPr lang="en-US" sz="1100" dirty="0">
                <a:latin typeface="Open Sans" panose="020B0604020202020204" charset="0"/>
                <a:ea typeface="Open Sans" panose="020B0604020202020204" charset="0"/>
                <a:cs typeface="Open Sans" panose="020B0604020202020204" charset="0"/>
              </a:rPr>
              <a:t>Users spend several minutes in line, causing them to miss part of their classes or work.</a:t>
            </a:r>
            <a:endParaRPr sz="1100" dirty="0">
              <a:latin typeface="Open Sans" panose="020B0604020202020204" charset="0"/>
              <a:ea typeface="Open Sans" panose="020B0604020202020204" charset="0"/>
              <a:cs typeface="Open Sans" panose="020B0604020202020204" charset="0"/>
            </a:endParaRPr>
          </a:p>
        </p:txBody>
      </p:sp>
      <p:sp>
        <p:nvSpPr>
          <p:cNvPr id="205" name="Google Shape;205;p46"/>
          <p:cNvSpPr txBox="1"/>
          <p:nvPr/>
        </p:nvSpPr>
        <p:spPr>
          <a:xfrm>
            <a:off x="2582712" y="2008850"/>
            <a:ext cx="2141257" cy="830966"/>
          </a:xfrm>
          <a:prstGeom prst="rect">
            <a:avLst/>
          </a:prstGeom>
          <a:noFill/>
          <a:ln>
            <a:noFill/>
          </a:ln>
        </p:spPr>
        <p:txBody>
          <a:bodyPr spcFirstLastPara="1" wrap="square" lIns="0" tIns="91425" rIns="91425" bIns="91425" anchor="t" anchorCtr="0">
            <a:spAutoFit/>
          </a:bodyPr>
          <a:lstStyle/>
          <a:p>
            <a:pPr lvl="0" algn="ctr">
              <a:lnSpc>
                <a:spcPct val="150000"/>
              </a:lnSpc>
            </a:pPr>
            <a:r>
              <a:rPr lang="en-US" b="1" dirty="0">
                <a:solidFill>
                  <a:srgbClr val="FF0000"/>
                </a:solidFill>
              </a:rPr>
              <a:t>Limited Ordering Options</a:t>
            </a:r>
            <a:endParaRPr b="1" dirty="0">
              <a:solidFill>
                <a:srgbClr val="FF0000"/>
              </a:solidFill>
              <a:latin typeface="Open Sans SemiBold"/>
              <a:ea typeface="Open Sans SemiBold"/>
              <a:cs typeface="Open Sans SemiBold"/>
              <a:sym typeface="Open Sans SemiBold"/>
            </a:endParaRPr>
          </a:p>
        </p:txBody>
      </p:sp>
      <p:sp>
        <p:nvSpPr>
          <p:cNvPr id="206" name="Google Shape;206;p46"/>
          <p:cNvSpPr txBox="1"/>
          <p:nvPr/>
        </p:nvSpPr>
        <p:spPr>
          <a:xfrm>
            <a:off x="2688566" y="2732928"/>
            <a:ext cx="1872600" cy="1034099"/>
          </a:xfrm>
          <a:prstGeom prst="rect">
            <a:avLst/>
          </a:prstGeom>
          <a:noFill/>
          <a:ln>
            <a:noFill/>
          </a:ln>
        </p:spPr>
        <p:txBody>
          <a:bodyPr spcFirstLastPara="1" wrap="square" lIns="0" tIns="91425" rIns="91425" bIns="91425" anchor="t" anchorCtr="0">
            <a:spAutoFit/>
          </a:bodyPr>
          <a:lstStyle/>
          <a:p>
            <a:pPr lvl="0" algn="ctr">
              <a:lnSpc>
                <a:spcPct val="115000"/>
              </a:lnSpc>
            </a:pPr>
            <a:r>
              <a:rPr lang="en-US" sz="1200" dirty="0">
                <a:latin typeface="Open Sans" panose="020B0604020202020204" charset="0"/>
                <a:ea typeface="Open Sans" panose="020B0604020202020204" charset="0"/>
                <a:cs typeface="Open Sans" panose="020B0604020202020204" charset="0"/>
              </a:rPr>
              <a:t>here is no way to pre-order meals, leading to congestion during peak hours.</a:t>
            </a:r>
            <a:endParaRPr sz="1200" dirty="0">
              <a:latin typeface="Open Sans" panose="020B0604020202020204" charset="0"/>
              <a:ea typeface="Open Sans" panose="020B0604020202020204" charset="0"/>
              <a:cs typeface="Open Sans" panose="020B0604020202020204" charset="0"/>
            </a:endParaRPr>
          </a:p>
        </p:txBody>
      </p:sp>
      <p:sp>
        <p:nvSpPr>
          <p:cNvPr id="207" name="Google Shape;207;p46"/>
          <p:cNvSpPr txBox="1"/>
          <p:nvPr/>
        </p:nvSpPr>
        <p:spPr>
          <a:xfrm>
            <a:off x="4723969" y="2008850"/>
            <a:ext cx="1872600" cy="830966"/>
          </a:xfrm>
          <a:prstGeom prst="rect">
            <a:avLst/>
          </a:prstGeom>
          <a:noFill/>
          <a:ln>
            <a:noFill/>
          </a:ln>
        </p:spPr>
        <p:txBody>
          <a:bodyPr spcFirstLastPara="1" wrap="square" lIns="0" tIns="91425" rIns="91425" bIns="91425" anchor="t" anchorCtr="0">
            <a:spAutoFit/>
          </a:bodyPr>
          <a:lstStyle/>
          <a:p>
            <a:pPr lvl="0" algn="ctr">
              <a:lnSpc>
                <a:spcPct val="150000"/>
              </a:lnSpc>
            </a:pPr>
            <a:r>
              <a:rPr lang="en-US" b="1" dirty="0">
                <a:solidFill>
                  <a:srgbClr val="FF0000"/>
                </a:solidFill>
              </a:rPr>
              <a:t>Lack of Time Visibility</a:t>
            </a:r>
            <a:endParaRPr b="1" dirty="0">
              <a:solidFill>
                <a:srgbClr val="FF0000"/>
              </a:solidFill>
              <a:latin typeface="Open Sans SemiBold"/>
              <a:ea typeface="Open Sans SemiBold"/>
              <a:cs typeface="Open Sans SemiBold"/>
              <a:sym typeface="Open Sans SemiBold"/>
            </a:endParaRPr>
          </a:p>
        </p:txBody>
      </p:sp>
      <p:sp>
        <p:nvSpPr>
          <p:cNvPr id="208" name="Google Shape;208;p46"/>
          <p:cNvSpPr txBox="1"/>
          <p:nvPr/>
        </p:nvSpPr>
        <p:spPr>
          <a:xfrm>
            <a:off x="4723969" y="2732928"/>
            <a:ext cx="1872600" cy="1034099"/>
          </a:xfrm>
          <a:prstGeom prst="rect">
            <a:avLst/>
          </a:prstGeom>
          <a:noFill/>
          <a:ln>
            <a:noFill/>
          </a:ln>
        </p:spPr>
        <p:txBody>
          <a:bodyPr spcFirstLastPara="1" wrap="square" lIns="0" tIns="91425" rIns="91425" bIns="91425" anchor="t" anchorCtr="0">
            <a:spAutoFit/>
          </a:bodyPr>
          <a:lstStyle/>
          <a:p>
            <a:pPr lvl="0" algn="ctr">
              <a:lnSpc>
                <a:spcPct val="115000"/>
              </a:lnSpc>
            </a:pPr>
            <a:r>
              <a:rPr lang="en-US" sz="1200" dirty="0">
                <a:latin typeface="Open Sans" panose="020B0604020202020204" charset="0"/>
                <a:ea typeface="Open Sans" panose="020B0604020202020204" charset="0"/>
                <a:cs typeface="Open Sans" panose="020B0604020202020204" charset="0"/>
              </a:rPr>
              <a:t>Users don't know how long they'll have to wait, making it hard to plan their breaks.</a:t>
            </a:r>
            <a:endParaRPr sz="1200" dirty="0">
              <a:latin typeface="Open Sans" panose="020B0604020202020204" charset="0"/>
              <a:ea typeface="Open Sans" panose="020B0604020202020204" charset="0"/>
              <a:cs typeface="Open Sans" panose="020B0604020202020204" charset="0"/>
            </a:endParaRPr>
          </a:p>
        </p:txBody>
      </p:sp>
      <p:sp>
        <p:nvSpPr>
          <p:cNvPr id="209" name="Google Shape;209;p46"/>
          <p:cNvSpPr txBox="1"/>
          <p:nvPr/>
        </p:nvSpPr>
        <p:spPr>
          <a:xfrm>
            <a:off x="6865219" y="2008850"/>
            <a:ext cx="1872600" cy="830966"/>
          </a:xfrm>
          <a:prstGeom prst="rect">
            <a:avLst/>
          </a:prstGeom>
          <a:noFill/>
          <a:ln>
            <a:noFill/>
          </a:ln>
        </p:spPr>
        <p:txBody>
          <a:bodyPr spcFirstLastPara="1" wrap="square" lIns="0" tIns="91425" rIns="91425" bIns="91425" anchor="t" anchorCtr="0">
            <a:spAutoFit/>
          </a:bodyPr>
          <a:lstStyle/>
          <a:p>
            <a:pPr lvl="0" algn="ctr">
              <a:lnSpc>
                <a:spcPct val="150000"/>
              </a:lnSpc>
            </a:pPr>
            <a:r>
              <a:rPr lang="en-US" b="1" dirty="0">
                <a:solidFill>
                  <a:srgbClr val="FF0000"/>
                </a:solidFill>
              </a:rPr>
              <a:t>Inefficient Payment Process</a:t>
            </a:r>
            <a:r>
              <a:rPr lang="en-US" dirty="0">
                <a:solidFill>
                  <a:srgbClr val="FF0000"/>
                </a:solidFill>
              </a:rPr>
              <a:t> </a:t>
            </a:r>
            <a:endParaRPr dirty="0">
              <a:solidFill>
                <a:srgbClr val="FF0000"/>
              </a:solidFill>
              <a:latin typeface="Open Sans SemiBold"/>
              <a:ea typeface="Open Sans SemiBold"/>
              <a:cs typeface="Open Sans SemiBold"/>
              <a:sym typeface="Open Sans SemiBold"/>
            </a:endParaRPr>
          </a:p>
        </p:txBody>
      </p:sp>
      <p:sp>
        <p:nvSpPr>
          <p:cNvPr id="210" name="Google Shape;210;p46"/>
          <p:cNvSpPr txBox="1"/>
          <p:nvPr/>
        </p:nvSpPr>
        <p:spPr>
          <a:xfrm>
            <a:off x="6865219" y="2732928"/>
            <a:ext cx="1872600" cy="1107965"/>
          </a:xfrm>
          <a:prstGeom prst="rect">
            <a:avLst/>
          </a:prstGeom>
          <a:noFill/>
          <a:ln>
            <a:noFill/>
          </a:ln>
        </p:spPr>
        <p:txBody>
          <a:bodyPr spcFirstLastPara="1" wrap="square" lIns="0" tIns="91425" rIns="91425" bIns="91425" anchor="t" anchorCtr="0">
            <a:spAutoFit/>
          </a:bodyPr>
          <a:lstStyle/>
          <a:p>
            <a:pPr algn="ctr"/>
            <a:r>
              <a:rPr lang="en-US" sz="1200" dirty="0">
                <a:latin typeface="Open Sans" panose="020B0604020202020204" charset="0"/>
                <a:ea typeface="Open Sans" panose="020B0604020202020204" charset="0"/>
                <a:cs typeface="Open Sans" panose="020B0604020202020204" charset="0"/>
              </a:rPr>
              <a:t>Manual payments slow down the ordering process and create bottlenecks at the counter.</a:t>
            </a:r>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3385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54BEA2-F434-41A1-B810-AF2323C81B81}"/>
              </a:ext>
            </a:extLst>
          </p:cNvPr>
          <p:cNvPicPr>
            <a:picLocks noChangeAspect="1"/>
          </p:cNvPicPr>
          <p:nvPr/>
        </p:nvPicPr>
        <p:blipFill>
          <a:blip r:embed="rId2"/>
          <a:stretch>
            <a:fillRect/>
          </a:stretch>
        </p:blipFill>
        <p:spPr>
          <a:xfrm>
            <a:off x="3978823" y="433552"/>
            <a:ext cx="4294401" cy="3807373"/>
          </a:xfrm>
          <a:prstGeom prst="rect">
            <a:avLst/>
          </a:prstGeom>
        </p:spPr>
      </p:pic>
      <p:pic>
        <p:nvPicPr>
          <p:cNvPr id="6" name="Picture 5">
            <a:extLst>
              <a:ext uri="{FF2B5EF4-FFF2-40B4-BE49-F238E27FC236}">
                <a16:creationId xmlns:a16="http://schemas.microsoft.com/office/drawing/2014/main" id="{440A9FC7-9F4A-42A4-AEE9-A9A5959A7988}"/>
              </a:ext>
            </a:extLst>
          </p:cNvPr>
          <p:cNvPicPr>
            <a:picLocks noChangeAspect="1"/>
          </p:cNvPicPr>
          <p:nvPr/>
        </p:nvPicPr>
        <p:blipFill>
          <a:blip r:embed="rId3"/>
          <a:stretch>
            <a:fillRect/>
          </a:stretch>
        </p:blipFill>
        <p:spPr>
          <a:xfrm>
            <a:off x="557705" y="433552"/>
            <a:ext cx="3807373" cy="3807373"/>
          </a:xfrm>
          <a:prstGeom prst="rect">
            <a:avLst/>
          </a:prstGeom>
        </p:spPr>
      </p:pic>
    </p:spTree>
    <p:extLst>
      <p:ext uri="{BB962C8B-B14F-4D97-AF65-F5344CB8AC3E}">
        <p14:creationId xmlns:p14="http://schemas.microsoft.com/office/powerpoint/2010/main" val="159572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A809FF-E379-4A8A-BEA3-886090A45BCB}"/>
              </a:ext>
            </a:extLst>
          </p:cNvPr>
          <p:cNvPicPr>
            <a:picLocks noChangeAspect="1"/>
          </p:cNvPicPr>
          <p:nvPr/>
        </p:nvPicPr>
        <p:blipFill>
          <a:blip r:embed="rId2"/>
          <a:stretch>
            <a:fillRect/>
          </a:stretch>
        </p:blipFill>
        <p:spPr>
          <a:xfrm>
            <a:off x="2449567" y="750833"/>
            <a:ext cx="3641834" cy="3641834"/>
          </a:xfrm>
          <a:prstGeom prst="rect">
            <a:avLst/>
          </a:prstGeom>
        </p:spPr>
      </p:pic>
    </p:spTree>
    <p:extLst>
      <p:ext uri="{BB962C8B-B14F-4D97-AF65-F5344CB8AC3E}">
        <p14:creationId xmlns:p14="http://schemas.microsoft.com/office/powerpoint/2010/main" val="222982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598" y="1014935"/>
            <a:ext cx="1882303" cy="3619814"/>
          </a:xfrm>
          <a:prstGeom prst="rect">
            <a:avLst/>
          </a:prstGeom>
        </p:spPr>
      </p:pic>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663148" y="1197320"/>
            <a:ext cx="2421300" cy="1800463"/>
          </a:xfrm>
          <a:prstGeom prst="rect">
            <a:avLst/>
          </a:prstGeom>
          <a:noFill/>
          <a:ln>
            <a:noFill/>
          </a:ln>
        </p:spPr>
        <p:txBody>
          <a:bodyPr spcFirstLastPara="1" wrap="square" lIns="0" tIns="91425" rIns="91425" bIns="91425" anchor="t" anchorCtr="0">
            <a:spAutoFit/>
          </a:bodyPr>
          <a:lstStyle/>
          <a:p>
            <a:pPr marL="12700" marR="5080" lvl="0">
              <a:lnSpc>
                <a:spcPct val="150000"/>
              </a:lnSpc>
            </a:pPr>
            <a:r>
              <a:rPr lang="en-US" dirty="0">
                <a:solidFill>
                  <a:srgbClr val="666666"/>
                </a:solidFill>
              </a:rPr>
              <a:t>Proceeding towards digital  wireframes </a:t>
            </a:r>
            <a:r>
              <a:rPr lang="en-US" dirty="0" err="1">
                <a:solidFill>
                  <a:srgbClr val="666666"/>
                </a:solidFill>
              </a:rPr>
              <a:t>i</a:t>
            </a:r>
            <a:r>
              <a:rPr lang="en-US" dirty="0">
                <a:solidFill>
                  <a:srgbClr val="666666"/>
                </a:solidFill>
              </a:rPr>
              <a:t> want to ensure the  findings and feedbacks from  the user research were  covered.</a:t>
            </a:r>
            <a:endParaRPr lang="en-US" dirty="0">
              <a:solidFill>
                <a:schemeClr val="dk1"/>
              </a:solidFill>
            </a:endParaRPr>
          </a:p>
        </p:txBody>
      </p:sp>
      <p:cxnSp>
        <p:nvCxnSpPr>
          <p:cNvPr id="252" name="Google Shape;252;p51"/>
          <p:cNvCxnSpPr/>
          <p:nvPr/>
        </p:nvCxnSpPr>
        <p:spPr>
          <a:xfrm>
            <a:off x="4380698" y="2824842"/>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350112" y="2443801"/>
            <a:ext cx="1151212" cy="1107965"/>
          </a:xfrm>
          <a:prstGeom prst="rect">
            <a:avLst/>
          </a:prstGeom>
          <a:noFill/>
          <a:ln>
            <a:noFill/>
          </a:ln>
        </p:spPr>
        <p:txBody>
          <a:bodyPr spcFirstLastPara="1" wrap="square" lIns="91425" tIns="91425" rIns="91425" bIns="91425" anchor="t" anchorCtr="0">
            <a:spAutoFit/>
          </a:bodyPr>
          <a:lstStyle/>
          <a:p>
            <a:pPr marL="12700" lvl="0"/>
            <a:r>
              <a:rPr lang="en-US" sz="1000" dirty="0">
                <a:solidFill>
                  <a:srgbClr val="5F6368"/>
                </a:solidFill>
                <a:latin typeface="Tahoma"/>
                <a:ea typeface="Tahoma"/>
                <a:cs typeface="Tahoma"/>
                <a:sym typeface="Tahoma"/>
              </a:rPr>
              <a:t>User can easily</a:t>
            </a:r>
            <a:endParaRPr lang="en-US" sz="1000" dirty="0">
              <a:solidFill>
                <a:schemeClr val="dk1"/>
              </a:solidFill>
              <a:latin typeface="Tahoma"/>
              <a:ea typeface="Tahoma"/>
              <a:cs typeface="Tahoma"/>
              <a:sym typeface="Tahoma"/>
            </a:endParaRPr>
          </a:p>
          <a:p>
            <a:pPr marL="12700" lvl="0"/>
            <a:r>
              <a:rPr lang="en-US" sz="1000" dirty="0">
                <a:solidFill>
                  <a:srgbClr val="5F6368"/>
                </a:solidFill>
                <a:latin typeface="Tahoma"/>
                <a:ea typeface="Tahoma"/>
                <a:cs typeface="Tahoma"/>
                <a:sym typeface="Tahoma"/>
              </a:rPr>
              <a:t>choose their </a:t>
            </a:r>
            <a:r>
              <a:rPr lang="en-US" sz="1000" dirty="0" err="1">
                <a:solidFill>
                  <a:srgbClr val="5F6368"/>
                </a:solidFill>
                <a:latin typeface="Tahoma"/>
                <a:ea typeface="Tahoma"/>
                <a:cs typeface="Tahoma"/>
                <a:sym typeface="Tahoma"/>
              </a:rPr>
              <a:t>favourites</a:t>
            </a:r>
            <a:r>
              <a:rPr lang="en-US" sz="1000" dirty="0">
                <a:solidFill>
                  <a:srgbClr val="5F6368"/>
                </a:solidFill>
                <a:latin typeface="Tahoma"/>
                <a:ea typeface="Tahoma"/>
                <a:cs typeface="Tahoma"/>
                <a:sym typeface="Tahoma"/>
              </a:rPr>
              <a:t> food and drinks from the menu section.</a:t>
            </a:r>
            <a:endParaRPr lang="en-US" sz="1000" dirty="0">
              <a:solidFill>
                <a:schemeClr val="dk1"/>
              </a:solidFill>
              <a:latin typeface="Tahoma"/>
              <a:ea typeface="Tahoma"/>
              <a:cs typeface="Tahoma"/>
              <a:sym typeface="Tahoma"/>
            </a:endParaRPr>
          </a:p>
        </p:txBody>
      </p:sp>
      <p:cxnSp>
        <p:nvCxnSpPr>
          <p:cNvPr id="254" name="Google Shape;254;p51"/>
          <p:cNvCxnSpPr/>
          <p:nvPr/>
        </p:nvCxnSpPr>
        <p:spPr>
          <a:xfrm rot="10800000">
            <a:off x="6944413" y="4236936"/>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6" name="Google Shape;256;p51"/>
          <p:cNvSpPr txBox="1"/>
          <p:nvPr/>
        </p:nvSpPr>
        <p:spPr>
          <a:xfrm>
            <a:off x="7862413" y="3988449"/>
            <a:ext cx="1300049" cy="646300"/>
          </a:xfrm>
          <a:prstGeom prst="rect">
            <a:avLst/>
          </a:prstGeom>
          <a:noFill/>
          <a:ln>
            <a:noFill/>
          </a:ln>
        </p:spPr>
        <p:txBody>
          <a:bodyPr spcFirstLastPara="1" wrap="square" lIns="91425" tIns="91425" rIns="91425" bIns="91425" anchor="t" anchorCtr="0">
            <a:spAutoFit/>
          </a:bodyPr>
          <a:lstStyle/>
          <a:p>
            <a:pPr marL="12700" lvl="0"/>
            <a:r>
              <a:rPr lang="en-US" sz="1000" dirty="0">
                <a:solidFill>
                  <a:srgbClr val="5F6368"/>
                </a:solidFill>
                <a:latin typeface="Tahoma"/>
                <a:ea typeface="Tahoma"/>
                <a:cs typeface="Tahoma"/>
                <a:sym typeface="Tahoma"/>
              </a:rPr>
              <a:t>User can easily</a:t>
            </a:r>
            <a:endParaRPr lang="en-US" sz="1000" dirty="0">
              <a:solidFill>
                <a:schemeClr val="dk1"/>
              </a:solidFill>
              <a:latin typeface="Tahoma"/>
              <a:ea typeface="Tahoma"/>
              <a:cs typeface="Tahoma"/>
              <a:sym typeface="Tahoma"/>
            </a:endParaRPr>
          </a:p>
          <a:p>
            <a:pPr marL="12700" lvl="0"/>
            <a:r>
              <a:rPr lang="en-US" sz="1000" dirty="0">
                <a:solidFill>
                  <a:srgbClr val="5F6368"/>
                </a:solidFill>
                <a:latin typeface="Tahoma"/>
                <a:ea typeface="Tahoma"/>
                <a:cs typeface="Tahoma"/>
                <a:sym typeface="Tahoma"/>
              </a:rPr>
              <a:t>navigate between section</a:t>
            </a:r>
            <a:endParaRPr sz="1000" dirty="0">
              <a:solidFill>
                <a:srgbClr val="5F6368"/>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2168</TotalTime>
  <Words>686</Words>
  <Application>Microsoft Office PowerPoint</Application>
  <PresentationFormat>On-screen Show (16:9)</PresentationFormat>
  <Paragraphs>86</Paragraphs>
  <Slides>17</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Open Sans</vt:lpstr>
      <vt:lpstr>Google Sans Medium</vt:lpstr>
      <vt:lpstr>Calibri</vt:lpstr>
      <vt:lpstr>Open Sans SemiBold</vt:lpstr>
      <vt:lpstr>Tahoma</vt:lpstr>
      <vt:lpstr>Arial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Eltayeb Elmuiz</dc:creator>
  <cp:lastModifiedBy>bakorybashar@gmail.com</cp:lastModifiedBy>
  <cp:revision>42</cp:revision>
  <dcterms:modified xsi:type="dcterms:W3CDTF">2025-10-22T09:39:21Z</dcterms:modified>
</cp:coreProperties>
</file>