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6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1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CFB-49D8-B3F3-8F4FA6E77C28}"/>
              </c:ext>
            </c:extLst>
          </c:dPt>
          <c:dPt>
            <c:idx val="1"/>
            <c:bubble3D val="0"/>
            <c:spPr>
              <a:solidFill>
                <a:schemeClr val="accent4">
                  <a:tint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4CFB-49D8-B3F3-8F4FA6E77C28}"/>
              </c:ext>
            </c:extLst>
          </c:dPt>
          <c:dPt>
            <c:idx val="2"/>
            <c:bubble3D val="0"/>
            <c:spPr>
              <a:solidFill>
                <a:schemeClr val="accent4">
                  <a:tint val="9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CFB-49D8-B3F3-8F4FA6E77C28}"/>
              </c:ext>
            </c:extLst>
          </c:dPt>
          <c:dPt>
            <c:idx val="3"/>
            <c:bubble3D val="0"/>
            <c:spPr>
              <a:solidFill>
                <a:schemeClr val="accent4">
                  <a:shade val="9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4CFB-49D8-B3F3-8F4FA6E77C28}"/>
              </c:ext>
            </c:extLst>
          </c:dPt>
          <c:dPt>
            <c:idx val="4"/>
            <c:bubble3D val="0"/>
            <c:spPr>
              <a:solidFill>
                <a:schemeClr val="accent4">
                  <a:shade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CFB-49D8-B3F3-8F4FA6E77C28}"/>
              </c:ext>
            </c:extLst>
          </c:dPt>
          <c:dPt>
            <c:idx val="5"/>
            <c:bubble3D val="0"/>
            <c:spPr>
              <a:solidFill>
                <a:schemeClr val="accent4">
                  <a:shade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4CFB-49D8-B3F3-8F4FA6E77C2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tint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4CFB-49D8-B3F3-8F4FA6E77C2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tint val="7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4CFB-49D8-B3F3-8F4FA6E77C2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tint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CFB-49D8-B3F3-8F4FA6E77C2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shade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4CFB-49D8-B3F3-8F4FA6E77C2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shade val="7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4CFB-49D8-B3F3-8F4FA6E77C2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shade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4CFB-49D8-B3F3-8F4FA6E77C2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1. Analysephase 7h</c:v>
                </c:pt>
                <c:pt idx="1">
                  <c:v>2. Entwurfsphase 7h</c:v>
                </c:pt>
                <c:pt idx="2">
                  <c:v>3. Entwicklung 40 h</c:v>
                </c:pt>
                <c:pt idx="3">
                  <c:v>4. Tests 8h</c:v>
                </c:pt>
                <c:pt idx="4">
                  <c:v>5. Fehleranalyse und Behebung 8h</c:v>
                </c:pt>
                <c:pt idx="5">
                  <c:v>6.Projektdokumentation 10 h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7</c:v>
                </c:pt>
                <c:pt idx="1">
                  <c:v>7</c:v>
                </c:pt>
                <c:pt idx="2">
                  <c:v>40</c:v>
                </c:pt>
                <c:pt idx="3">
                  <c:v>8</c:v>
                </c:pt>
                <c:pt idx="4">
                  <c:v>8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FB-49D8-B3F3-8F4FA6E77C2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9195B-BD82-4721-BCBC-243642882D73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F035D-A7B3-476E-9295-385B424B4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40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0177-0738-44BF-9D4D-EB3D433066E9}" type="datetime1">
              <a:rPr lang="de-DE" smtClean="0"/>
              <a:t>29.01.2025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91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6B1-C023-4345-BED1-CB09F4847514}" type="datetime1">
              <a:rPr lang="de-DE" smtClean="0"/>
              <a:t>29.01.2025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6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E3C2-CD6D-4142-AE1C-89BEF5B254E8}" type="datetime1">
              <a:rPr lang="de-DE" smtClean="0"/>
              <a:t>29.01.2025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80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1DE7-1AE0-40D6-9745-F7625F4BAD83}" type="datetime1">
              <a:rPr lang="de-DE" smtClean="0"/>
              <a:t>29.01.2025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939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6334-748F-4270-91A7-E152EDFE7CC7}" type="datetime1">
              <a:rPr lang="de-DE" smtClean="0"/>
              <a:t>29.01.2025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917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E929-4183-47BF-B6DD-794A08466288}" type="datetime1">
              <a:rPr lang="de-DE" smtClean="0"/>
              <a:t>29.01.2025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5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B47F-BAE8-4054-B0DB-6E89C65A8089}" type="datetime1">
              <a:rPr lang="de-DE" smtClean="0"/>
              <a:t>29.01.2025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51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EBC6-1F57-4BD2-A044-7F5E385B6646}" type="datetime1">
              <a:rPr lang="de-DE" smtClean="0"/>
              <a:t>29.01.2025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838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18F1-FED2-4FC1-B6EF-F4B533BCEE92}" type="datetime1">
              <a:rPr lang="de-DE" smtClean="0"/>
              <a:t>29.01.2025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87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8F86-172C-4BE7-A470-A19496128B79}" type="datetime1">
              <a:rPr lang="de-DE" smtClean="0"/>
              <a:t>29.01.2025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24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00C5-825B-418A-BECC-97F1AE02DD13}" type="datetime1">
              <a:rPr lang="de-DE" smtClean="0"/>
              <a:t>29.01.2025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29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BB98-B961-4BFE-9B86-9616F7640C20}" type="datetime1">
              <a:rPr lang="de-DE" smtClean="0"/>
              <a:t>29.01.2025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437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411C-10EB-4F2A-B307-2D42ECEA5C25}" type="datetime1">
              <a:rPr lang="de-DE" smtClean="0"/>
              <a:t>29.01.2025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33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C38E-97A0-410D-A531-5BCA50F01A1F}" type="datetime1">
              <a:rPr lang="de-DE" smtClean="0"/>
              <a:t>29.01.2025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59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25E8-8988-441F-A870-F6CE424CF571}" type="datetime1">
              <a:rPr lang="de-DE" smtClean="0"/>
              <a:t>29.01.2025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00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370-7F20-4FA8-AF61-C61D4A25254C}" type="datetime1">
              <a:rPr lang="de-DE" smtClean="0"/>
              <a:t>29.01.2025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514EEA6-E271-4CF6-99BA-960C6ADB5690}" type="datetime1">
              <a:rPr lang="de-DE" smtClean="0"/>
              <a:t>29.01.2025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08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82ED022-083A-4F25-AD97-971023B10640}" type="datetime1">
              <a:rPr lang="de-DE" smtClean="0"/>
              <a:t>29.01.2025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B0503A8-C11B-4C5C-A058-05AB0FB1A6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418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169" r:id="rId1"/>
    <p:sldLayoutId id="2147485170" r:id="rId2"/>
    <p:sldLayoutId id="2147485171" r:id="rId3"/>
    <p:sldLayoutId id="2147485172" r:id="rId4"/>
    <p:sldLayoutId id="2147485173" r:id="rId5"/>
    <p:sldLayoutId id="2147485174" r:id="rId6"/>
    <p:sldLayoutId id="2147485175" r:id="rId7"/>
    <p:sldLayoutId id="2147485176" r:id="rId8"/>
    <p:sldLayoutId id="2147485177" r:id="rId9"/>
    <p:sldLayoutId id="2147485178" r:id="rId10"/>
    <p:sldLayoutId id="2147485179" r:id="rId11"/>
    <p:sldLayoutId id="2147485180" r:id="rId12"/>
    <p:sldLayoutId id="2147485181" r:id="rId13"/>
    <p:sldLayoutId id="2147485182" r:id="rId14"/>
    <p:sldLayoutId id="2147485183" r:id="rId15"/>
    <p:sldLayoutId id="2147485184" r:id="rId16"/>
    <p:sldLayoutId id="214748518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EE0AE-B55B-78AD-E7E8-B8AE2A05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127" y="478970"/>
            <a:ext cx="9905998" cy="5120446"/>
          </a:xfrm>
        </p:spPr>
        <p:txBody>
          <a:bodyPr>
            <a:normAutofit/>
          </a:bodyPr>
          <a:lstStyle/>
          <a:p>
            <a:pPr algn="ctr"/>
            <a:r>
              <a:rPr lang="de-DE" sz="28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ABSCHLUSSPRÜFUNG WINTER 2024/2025</a:t>
            </a:r>
            <a:br>
              <a:rPr lang="de-DE" sz="28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28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de-DE" sz="2400" dirty="0"/>
            </a:br>
            <a:br>
              <a:rPr lang="de-DE" sz="2000" dirty="0"/>
            </a:br>
            <a:r>
              <a:rPr lang="de-DE" sz="2000" dirty="0"/>
              <a:t>Fachinformatiker für Anwendungsentwicklung </a:t>
            </a:r>
            <a:br>
              <a:rPr lang="de-DE" sz="2000" dirty="0"/>
            </a:br>
            <a:br>
              <a:rPr lang="de-DE" sz="2000" dirty="0"/>
            </a:br>
            <a:r>
              <a:rPr lang="de-DE" sz="2000" dirty="0"/>
              <a:t>Präsentation zur betrieblichen Projektarbeit</a:t>
            </a:r>
            <a:br>
              <a:rPr lang="de-DE" sz="2000" dirty="0"/>
            </a:br>
            <a:br>
              <a:rPr lang="de-DE" sz="2000" dirty="0"/>
            </a:br>
            <a:r>
              <a:rPr lang="de-DE" sz="2000" dirty="0"/>
              <a:t> </a:t>
            </a:r>
            <a:r>
              <a:rPr lang="de-DE" sz="2000" b="1" u="sng" dirty="0"/>
              <a:t>Code-Generator</a:t>
            </a:r>
            <a:br>
              <a:rPr lang="de-DE" sz="2000" dirty="0"/>
            </a:br>
            <a:br>
              <a:rPr lang="de-DE" sz="2000" dirty="0"/>
            </a:br>
            <a:br>
              <a:rPr lang="de-DE" sz="2000" dirty="0"/>
            </a:br>
            <a:br>
              <a:rPr lang="de-DE" sz="2000" dirty="0"/>
            </a:br>
            <a:r>
              <a:rPr lang="de-DE" sz="2000" dirty="0"/>
              <a:t>Abdulaa Mousa</a:t>
            </a:r>
          </a:p>
        </p:txBody>
      </p:sp>
      <p:pic>
        <p:nvPicPr>
          <p:cNvPr id="4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BB0AFD8B-080A-B9A3-380A-F71908B51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654" y="120382"/>
            <a:ext cx="2342997" cy="124529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998B62-EE58-9F1E-65A6-64B65DD0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407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20FAA-FFD4-57A8-9588-81F28058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14251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Projektplanung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D3B660-37F9-4C1A-E69B-2B4F36BD8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9611"/>
            <a:ext cx="9905998" cy="4001589"/>
          </a:xfrm>
        </p:spPr>
        <p:txBody>
          <a:bodyPr/>
          <a:lstStyle/>
          <a:p>
            <a:r>
              <a:rPr lang="de-DE" dirty="0"/>
              <a:t>Anforderungen ermittelt und in:</a:t>
            </a:r>
          </a:p>
          <a:p>
            <a:pPr lvl="1"/>
            <a:r>
              <a:rPr lang="de-DE" dirty="0"/>
              <a:t>Funktionale Anforderungen → Meilensteine</a:t>
            </a:r>
          </a:p>
          <a:p>
            <a:pPr lvl="1"/>
            <a:r>
              <a:rPr lang="de-DE" dirty="0"/>
              <a:t>Nicht-funktionale Anforderungen</a:t>
            </a:r>
          </a:p>
          <a:p>
            <a:r>
              <a:rPr lang="de-DE" dirty="0"/>
              <a:t>Iterativer Ansatz:</a:t>
            </a:r>
          </a:p>
          <a:p>
            <a:pPr lvl="1"/>
            <a:r>
              <a:rPr lang="de-DE" dirty="0"/>
              <a:t>Nach jedem Meilenstein neu geplant.</a:t>
            </a:r>
          </a:p>
          <a:p>
            <a:pPr lvl="1"/>
            <a:r>
              <a:rPr lang="de-DE" dirty="0"/>
              <a:t>Ziel: Funktionale Anforderungen innerhalb der Zeit umsetzen.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9A089B-73C4-EDDC-68AD-ED4C5DBCC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473" y="2227217"/>
            <a:ext cx="3476969" cy="2403566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76E8CB-AEF2-400E-D108-C50ED93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10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910E64-EFF0-A53D-DC0B-ED87CE62506F}"/>
              </a:ext>
            </a:extLst>
          </p:cNvPr>
          <p:cNvSpPr txBox="1"/>
          <p:nvPr/>
        </p:nvSpPr>
        <p:spPr>
          <a:xfrm>
            <a:off x="1141413" y="4838543"/>
            <a:ext cx="7348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de-DE" sz="2000" b="0" i="0" u="none" strike="noStrike" kern="1200" cap="small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Zeitliche und Ressourcenbegrenzung → Umfang angepasst.</a:t>
            </a:r>
          </a:p>
        </p:txBody>
      </p:sp>
    </p:spTree>
    <p:extLst>
      <p:ext uri="{BB962C8B-B14F-4D97-AF65-F5344CB8AC3E}">
        <p14:creationId xmlns:p14="http://schemas.microsoft.com/office/powerpoint/2010/main" val="3962048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C1131-D7CB-2339-CEB0-5A2C0C6B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38349"/>
          </a:xfrm>
        </p:spPr>
        <p:txBody>
          <a:bodyPr>
            <a:normAutofit/>
          </a:bodyPr>
          <a:lstStyle/>
          <a:p>
            <a:pPr algn="ctr"/>
            <a:r>
              <a:rPr lang="de-DE" sz="2400" dirty="0"/>
              <a:t>Zeitplanung</a:t>
            </a:r>
          </a:p>
        </p:txBody>
      </p:sp>
      <p:graphicFrame>
        <p:nvGraphicFramePr>
          <p:cNvPr id="22" name="Diagramm 21">
            <a:extLst>
              <a:ext uri="{FF2B5EF4-FFF2-40B4-BE49-F238E27FC236}">
                <a16:creationId xmlns:a16="http://schemas.microsoft.com/office/drawing/2014/main" id="{CA623E58-BA4D-34C4-80BF-31873625F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8430896"/>
              </p:ext>
            </p:extLst>
          </p:nvPr>
        </p:nvGraphicFramePr>
        <p:xfrm>
          <a:off x="1651379" y="1652451"/>
          <a:ext cx="8857397" cy="4830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742736-6B12-1FE6-7DA5-25187FF4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125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80FEE-0A6C-C2EA-3F66-45FDEB69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25773"/>
          </a:xfrm>
        </p:spPr>
        <p:txBody>
          <a:bodyPr>
            <a:normAutofit/>
          </a:bodyPr>
          <a:lstStyle/>
          <a:p>
            <a:pPr algn="ctr"/>
            <a:r>
              <a:rPr lang="de-DE" sz="2400" dirty="0"/>
              <a:t>Entwicklungskosten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DA0C3BC-B591-EC5D-78EB-F3CEBFDBE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97967"/>
              </p:ext>
            </p:extLst>
          </p:nvPr>
        </p:nvGraphicFramePr>
        <p:xfrm>
          <a:off x="2374718" y="2527663"/>
          <a:ext cx="7442564" cy="2285999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60641">
                  <a:extLst>
                    <a:ext uri="{9D8B030D-6E8A-4147-A177-3AD203B41FA5}">
                      <a16:colId xmlns:a16="http://schemas.microsoft.com/office/drawing/2014/main" val="2529111536"/>
                    </a:ext>
                  </a:extLst>
                </a:gridCol>
                <a:gridCol w="1860641">
                  <a:extLst>
                    <a:ext uri="{9D8B030D-6E8A-4147-A177-3AD203B41FA5}">
                      <a16:colId xmlns:a16="http://schemas.microsoft.com/office/drawing/2014/main" val="1271938167"/>
                    </a:ext>
                  </a:extLst>
                </a:gridCol>
                <a:gridCol w="1860641">
                  <a:extLst>
                    <a:ext uri="{9D8B030D-6E8A-4147-A177-3AD203B41FA5}">
                      <a16:colId xmlns:a16="http://schemas.microsoft.com/office/drawing/2014/main" val="495298413"/>
                    </a:ext>
                  </a:extLst>
                </a:gridCol>
                <a:gridCol w="1860641">
                  <a:extLst>
                    <a:ext uri="{9D8B030D-6E8A-4147-A177-3AD203B41FA5}">
                      <a16:colId xmlns:a16="http://schemas.microsoft.com/office/drawing/2014/main" val="2151878993"/>
                    </a:ext>
                  </a:extLst>
                </a:gridCol>
              </a:tblGrid>
              <a:tr h="565195">
                <a:tc>
                  <a:txBody>
                    <a:bodyPr/>
                    <a:lstStyle/>
                    <a:p>
                      <a:r>
                        <a:rPr lang="de-DE" dirty="0"/>
                        <a:t>Mitarbeiter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Stundenanzahl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Stundensatz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Summe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603847"/>
                  </a:ext>
                </a:extLst>
              </a:tr>
              <a:tr h="430201">
                <a:tc>
                  <a:txBody>
                    <a:bodyPr/>
                    <a:lstStyle/>
                    <a:p>
                      <a:r>
                        <a:rPr lang="de-DE" dirty="0"/>
                        <a:t>Azubi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594003"/>
                  </a:ext>
                </a:extLst>
              </a:tr>
              <a:tr h="430201">
                <a:tc>
                  <a:txBody>
                    <a:bodyPr/>
                    <a:lstStyle/>
                    <a:p>
                      <a:r>
                        <a:rPr lang="de-DE" dirty="0"/>
                        <a:t>Ausbilder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22443"/>
                  </a:ext>
                </a:extLst>
              </a:tr>
              <a:tr h="430201">
                <a:tc>
                  <a:txBody>
                    <a:bodyPr/>
                    <a:lstStyle/>
                    <a:p>
                      <a:r>
                        <a:rPr lang="de-DE" dirty="0"/>
                        <a:t>Teamleiter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17577"/>
                  </a:ext>
                </a:extLst>
              </a:tr>
              <a:tr h="430201">
                <a:tc>
                  <a:txBody>
                    <a:bodyPr/>
                    <a:lstStyle/>
                    <a:p>
                      <a:r>
                        <a:rPr lang="de-DE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740 €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61150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ACAF96-12CC-E834-29AD-DE0D6B09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691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4ED00-7AFD-64D4-7703-A0E1ADBA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29789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Live-Demo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8099885-E129-4287-B348-CFFEABAD2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4896" y="1711236"/>
            <a:ext cx="8579116" cy="391885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94C0F6-4694-57B4-1B61-60CAF523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379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AE26B-2518-851D-14E9-E94FEA1B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7537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CDB41-C40A-C41F-861A-945591DD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0647"/>
            <a:ext cx="9905998" cy="3890554"/>
          </a:xfrm>
        </p:spPr>
        <p:txBody>
          <a:bodyPr/>
          <a:lstStyle/>
          <a:p>
            <a:r>
              <a:rPr lang="de-DE" dirty="0"/>
              <a:t>Effizienzsteigerung in der Dialogentwicklung</a:t>
            </a:r>
          </a:p>
          <a:p>
            <a:r>
              <a:rPr lang="de-DE" dirty="0"/>
              <a:t>Bessere Ressourcennutzung und schnellere Ergebnisse</a:t>
            </a:r>
          </a:p>
          <a:p>
            <a:r>
              <a:rPr lang="de-DE" dirty="0"/>
              <a:t>Zukunft:</a:t>
            </a:r>
          </a:p>
          <a:p>
            <a:pPr lvl="1"/>
            <a:r>
              <a:rPr lang="de-DE" dirty="0"/>
              <a:t>Automatische Erstellung kompletter Angular-Komponenten</a:t>
            </a:r>
          </a:p>
          <a:p>
            <a:pPr lvl="1"/>
            <a:r>
              <a:rPr lang="de-DE" dirty="0"/>
              <a:t>Bearbeitung bestehender Komponenten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6D2082-310C-13A3-28B2-6EFF4E8A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594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2A980-C99B-DA34-C27E-2FBDC5FF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5691"/>
          </a:xfrm>
        </p:spPr>
        <p:txBody>
          <a:bodyPr/>
          <a:lstStyle/>
          <a:p>
            <a:pPr algn="ctr"/>
            <a:r>
              <a:rPr lang="de-DE" dirty="0"/>
              <a:t>Quelle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4FD79-4420-BFA4-7FDE-F2B078A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0423"/>
            <a:ext cx="9905998" cy="404077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https://www.cpu-ag.com/</a:t>
            </a:r>
          </a:p>
          <a:p>
            <a:r>
              <a:rPr lang="de-DE" dirty="0"/>
              <a:t>https://en.m.wikipedia.org/wiki/File:Typescript_logo_2020.svg</a:t>
            </a:r>
          </a:p>
          <a:p>
            <a:r>
              <a:rPr lang="de-DE" dirty="0"/>
              <a:t>https://de.wikipedia.org/wiki/Datei:Angular_full_color_logo.svg</a:t>
            </a:r>
          </a:p>
          <a:p>
            <a:r>
              <a:rPr lang="de-DE" dirty="0"/>
              <a:t>https://en.m.wikipedia.org/wiki/File:Spring_Boot.svg</a:t>
            </a:r>
          </a:p>
          <a:p>
            <a:r>
              <a:rPr lang="de-DE" dirty="0"/>
              <a:t>https://de.wikipedia.org/wiki/Datei:Java-Logo.svg</a:t>
            </a:r>
          </a:p>
          <a:p>
            <a:r>
              <a:rPr lang="de-DE" dirty="0"/>
              <a:t>https://technobrains.io/wp-content/uploads/2021/11/image-22-1024x630.webp</a:t>
            </a:r>
          </a:p>
          <a:p>
            <a:r>
              <a:rPr lang="de-DE" dirty="0"/>
              <a:t>https://geeksarray.com/images/blog/Angular-Component-example.png</a:t>
            </a:r>
          </a:p>
          <a:p>
            <a:r>
              <a:rPr lang="de-DE" dirty="0"/>
              <a:t>https://www.flaticon.com/</a:t>
            </a:r>
          </a:p>
          <a:p>
            <a:r>
              <a:rPr lang="de-DE" dirty="0"/>
              <a:t>https://www.peterjohann-consulting.de/wp-content/uploads/peco-pm-magisches-dreieck.png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CC4168-C1E5-4D5C-D42C-38CDE69E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561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E1992-42E7-CFE2-82C0-73EDD6DB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90206"/>
            <a:ext cx="9905998" cy="1905000"/>
          </a:xfrm>
        </p:spPr>
        <p:txBody>
          <a:bodyPr/>
          <a:lstStyle/>
          <a:p>
            <a:pPr algn="ctr"/>
            <a:r>
              <a:rPr lang="de-DE" dirty="0"/>
              <a:t>Ende</a:t>
            </a:r>
            <a:br>
              <a:rPr lang="de-DE" dirty="0"/>
            </a:b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Danke für Ihre Aufmerksamkeit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A04F7A-569B-4C1D-7D98-D873F946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086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15D90-31D5-66D3-7F04-A14F53F1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38349"/>
          </a:xfrm>
        </p:spPr>
        <p:txBody>
          <a:bodyPr>
            <a:normAutofit/>
          </a:bodyPr>
          <a:lstStyle/>
          <a:p>
            <a:pPr algn="ctr"/>
            <a:r>
              <a:rPr lang="de-DE" sz="2800" b="1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70796-95DF-1222-311C-750F9DE7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4703"/>
            <a:ext cx="9905998" cy="4086497"/>
          </a:xfrm>
        </p:spPr>
        <p:txBody>
          <a:bodyPr/>
          <a:lstStyle/>
          <a:p>
            <a:r>
              <a:rPr lang="de-DE" dirty="0"/>
              <a:t>Unternehmen</a:t>
            </a:r>
          </a:p>
          <a:p>
            <a:r>
              <a:rPr lang="de-DE" dirty="0"/>
              <a:t>Projektumgebung</a:t>
            </a:r>
          </a:p>
          <a:p>
            <a:r>
              <a:rPr lang="de-DE" dirty="0"/>
              <a:t>Ausgangslage</a:t>
            </a:r>
          </a:p>
          <a:p>
            <a:r>
              <a:rPr lang="de-DE" dirty="0"/>
              <a:t>Endzustand</a:t>
            </a:r>
          </a:p>
          <a:p>
            <a:r>
              <a:rPr lang="de-DE" dirty="0"/>
              <a:t>Projektplanung</a:t>
            </a:r>
          </a:p>
          <a:p>
            <a:r>
              <a:rPr lang="de-DE" dirty="0"/>
              <a:t>Live-Demo</a:t>
            </a:r>
          </a:p>
          <a:p>
            <a:r>
              <a:rPr lang="de-DE" dirty="0"/>
              <a:t>Fazit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327AB0-93B1-4B5A-DBA7-4FC577DF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910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74EC9-078D-4129-0AFF-B371A5FC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2629"/>
          </a:xfrm>
        </p:spPr>
        <p:txBody>
          <a:bodyPr>
            <a:normAutofit fontScale="90000"/>
          </a:bodyPr>
          <a:lstStyle/>
          <a:p>
            <a:pPr algn="ctr"/>
            <a:br>
              <a:rPr lang="de-DE" sz="2400" b="1" dirty="0"/>
            </a:br>
            <a:r>
              <a:rPr lang="de-DE" sz="3100" b="1" dirty="0"/>
              <a:t>Unternehmen</a:t>
            </a:r>
            <a:br>
              <a:rPr lang="de-DE" sz="3100" b="1" dirty="0"/>
            </a:br>
            <a:br>
              <a:rPr lang="de-DE" sz="2400" b="1" dirty="0"/>
            </a:br>
            <a:r>
              <a:rPr lang="de-DE" sz="2400" b="1" dirty="0"/>
              <a:t>CPU Consulting &amp; Software </a:t>
            </a:r>
            <a:br>
              <a:rPr lang="de-DE" sz="2400" b="1" dirty="0"/>
            </a:br>
            <a:r>
              <a:rPr lang="de-DE" sz="2400" b="1" dirty="0"/>
              <a:t>GmbH</a:t>
            </a:r>
            <a:br>
              <a:rPr lang="de-DE" sz="2400" dirty="0"/>
            </a:b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E2801-1D7E-5FD3-C609-14D1D7DB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98171"/>
            <a:ext cx="6428513" cy="4408715"/>
          </a:xfrm>
        </p:spPr>
        <p:txBody>
          <a:bodyPr/>
          <a:lstStyle/>
          <a:p>
            <a:r>
              <a:rPr lang="de-DE" dirty="0"/>
              <a:t>Gegründet : im Jahr 1981 von Jochen Furch </a:t>
            </a:r>
          </a:p>
          <a:p>
            <a:r>
              <a:rPr lang="de-DE" dirty="0"/>
              <a:t>Rechtsform: GmbH</a:t>
            </a:r>
          </a:p>
          <a:p>
            <a:r>
              <a:rPr lang="de-DE" dirty="0"/>
              <a:t>Mitarbeiterzahl: 50 </a:t>
            </a:r>
          </a:p>
          <a:p>
            <a:r>
              <a:rPr lang="de-DE" dirty="0"/>
              <a:t>Branche: Softwareentwicklung &amp; IT-Dienstleistungen</a:t>
            </a:r>
          </a:p>
          <a:p>
            <a:r>
              <a:rPr lang="de-DE" dirty="0"/>
              <a:t>Unternehmensgröße: Mittelständisch </a:t>
            </a:r>
          </a:p>
          <a:p>
            <a:r>
              <a:rPr lang="de-DE" dirty="0"/>
              <a:t>Standort: Hauptsitz Augsburg / Zürich</a:t>
            </a:r>
          </a:p>
          <a:p>
            <a:r>
              <a:rPr lang="de-DE" dirty="0"/>
              <a:t>Ausbildungsberufe : Fachinformatik Anwendungsentwicklung</a:t>
            </a:r>
          </a:p>
        </p:txBody>
      </p:sp>
      <p:pic>
        <p:nvPicPr>
          <p:cNvPr id="4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D78D3164-5C69-1E60-EEAB-DB035165F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290" y="91957"/>
            <a:ext cx="1746956" cy="1035286"/>
          </a:xfrm>
          <a:prstGeom prst="rect">
            <a:avLst/>
          </a:prstGeom>
        </p:spPr>
      </p:pic>
      <p:pic>
        <p:nvPicPr>
          <p:cNvPr id="5" name="Grafik 4" descr="Ein Bild, das draußen, Gebäude, Himmel, Baum enthält.&#10;&#10;Beschreibung automatisch generiert.">
            <a:extLst>
              <a:ext uri="{FF2B5EF4-FFF2-40B4-BE49-F238E27FC236}">
                <a16:creationId xmlns:a16="http://schemas.microsoft.com/office/drawing/2014/main" id="{18C3023A-B633-9575-7737-445303B4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926" y="2128198"/>
            <a:ext cx="4273932" cy="3682597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DD4969-BF00-E813-6C31-4D414564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370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2091A-225A-1462-CEB0-837A7A32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2629"/>
          </a:xfrm>
        </p:spPr>
        <p:txBody>
          <a:bodyPr>
            <a:normAutofit/>
          </a:bodyPr>
          <a:lstStyle/>
          <a:p>
            <a:pPr algn="ctr"/>
            <a:r>
              <a:rPr lang="de-DE" sz="2400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Produkte und Dienstleistungen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E8ACFB-1702-C9D6-104B-E071E2D54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6975" y="1918937"/>
            <a:ext cx="1756157" cy="260395"/>
          </a:xfrm>
          <a:prstGeom prst="rect">
            <a:avLst/>
          </a:prstGeom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B5BD66C4-9660-54CE-C327-02F37B495C3B}"/>
              </a:ext>
            </a:extLst>
          </p:cNvPr>
          <p:cNvSpPr/>
          <p:nvPr/>
        </p:nvSpPr>
        <p:spPr>
          <a:xfrm rot="3497999">
            <a:off x="3945634" y="1726895"/>
            <a:ext cx="254725" cy="1709082"/>
          </a:xfrm>
          <a:prstGeom prst="downArrow">
            <a:avLst>
              <a:gd name="adj1" fmla="val 29998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9E4CAF5-6CE0-49BD-A613-317D9F6B4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55" y="3142269"/>
            <a:ext cx="1849301" cy="5864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DC2085F-B21D-9D7D-0F44-5AC418971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93" y="3142344"/>
            <a:ext cx="1849301" cy="560395"/>
          </a:xfrm>
          <a:prstGeom prst="rect">
            <a:avLst/>
          </a:prstGeom>
        </p:spPr>
      </p:pic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97E3E3F5-4940-6C98-F66B-E7CFA7652AA8}"/>
              </a:ext>
            </a:extLst>
          </p:cNvPr>
          <p:cNvSpPr/>
          <p:nvPr/>
        </p:nvSpPr>
        <p:spPr>
          <a:xfrm rot="2141762">
            <a:off x="4849086" y="2218726"/>
            <a:ext cx="193282" cy="90346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82C16ED-559B-7366-2572-FA55469E0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2065" y="3113300"/>
            <a:ext cx="1803008" cy="560395"/>
          </a:xfrm>
          <a:prstGeom prst="rect">
            <a:avLst/>
          </a:prstGeom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07DDDEBC-B2B6-18BF-A6C5-3A34DE4ECCDC}"/>
              </a:ext>
            </a:extLst>
          </p:cNvPr>
          <p:cNvSpPr/>
          <p:nvPr/>
        </p:nvSpPr>
        <p:spPr>
          <a:xfrm rot="19598883">
            <a:off x="6434983" y="2217956"/>
            <a:ext cx="203597" cy="8378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1962ED7-48F4-5320-082A-834BB8142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31" y="3113301"/>
            <a:ext cx="1806097" cy="560395"/>
          </a:xfrm>
          <a:prstGeom prst="rect">
            <a:avLst/>
          </a:prstGeom>
        </p:spPr>
      </p:pic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FD61128A-F39D-5F2D-2ED6-674AD0420099}"/>
              </a:ext>
            </a:extLst>
          </p:cNvPr>
          <p:cNvSpPr/>
          <p:nvPr/>
        </p:nvSpPr>
        <p:spPr>
          <a:xfrm rot="17881463">
            <a:off x="7396826" y="1644483"/>
            <a:ext cx="232582" cy="1833296"/>
          </a:xfrm>
          <a:prstGeom prst="downArrow">
            <a:avLst>
              <a:gd name="adj1" fmla="val 41162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3391B34-A4AB-D9D3-77D2-AA5B53342F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27" y="4861529"/>
            <a:ext cx="1806098" cy="56039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5BEB0B-EE03-C523-DB1F-840683A0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661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3D3E8-A307-6F4F-9D4C-04322F87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7720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Projektumgebung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0DCC1-3E5D-22CB-8D23-81CDE7FE5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5515"/>
            <a:ext cx="9905998" cy="4125686"/>
          </a:xfrm>
        </p:spPr>
        <p:txBody>
          <a:bodyPr/>
          <a:lstStyle/>
          <a:p>
            <a:r>
              <a:rPr lang="de-DE" dirty="0"/>
              <a:t>Teil des CPU-Banking-</a:t>
            </a:r>
            <a:r>
              <a:rPr lang="de-DE" dirty="0" err="1"/>
              <a:t>Playground</a:t>
            </a:r>
            <a:r>
              <a:rPr lang="de-DE" dirty="0"/>
              <a:t>-Moduls</a:t>
            </a:r>
          </a:p>
          <a:p>
            <a:r>
              <a:rPr lang="de-DE" dirty="0"/>
              <a:t>Entwicklungsumgebung: Visual Studio Code (VS-Code) </a:t>
            </a:r>
          </a:p>
          <a:p>
            <a:r>
              <a:rPr lang="de-DE" dirty="0"/>
              <a:t>Genutzte Technologien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7B4CCA-5E00-CA53-73F8-0F7A9076F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32" y="3728358"/>
            <a:ext cx="1452177" cy="13667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383BDFD-CB7E-DAC1-E7A3-36D0A7EF0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91" y="3728358"/>
            <a:ext cx="1452177" cy="1366754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835272-99CD-1B71-6A08-06948A94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771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78C09-307E-0BC9-CA31-DBD8AC37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8571"/>
          </a:xfrm>
        </p:spPr>
        <p:txBody>
          <a:bodyPr>
            <a:normAutofit/>
          </a:bodyPr>
          <a:lstStyle/>
          <a:p>
            <a:pPr algn="ctr"/>
            <a:r>
              <a:rPr lang="de-DE" sz="2400" dirty="0" err="1"/>
              <a:t>TypeScript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E0625-DCB3-AFF1-0384-FB8B85BBA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0241"/>
            <a:ext cx="9905998" cy="3870960"/>
          </a:xfrm>
        </p:spPr>
        <p:txBody>
          <a:bodyPr/>
          <a:lstStyle/>
          <a:p>
            <a:r>
              <a:rPr lang="de-DE" dirty="0"/>
              <a:t>Entwickelt von Microsoft (2012)</a:t>
            </a:r>
          </a:p>
          <a:p>
            <a:endParaRPr lang="de-DE" dirty="0"/>
          </a:p>
          <a:p>
            <a:r>
              <a:rPr lang="de-DE" dirty="0"/>
              <a:t>objektorientierte Konzepte</a:t>
            </a:r>
          </a:p>
          <a:p>
            <a:pPr lvl="1"/>
            <a:r>
              <a:rPr lang="de-DE" dirty="0"/>
              <a:t>Typisierung, Interfaces, </a:t>
            </a:r>
            <a:r>
              <a:rPr lang="de-DE" dirty="0" err="1"/>
              <a:t>Generics</a:t>
            </a:r>
            <a:endParaRPr lang="de-DE" dirty="0"/>
          </a:p>
          <a:p>
            <a:r>
              <a:rPr lang="de-DE" dirty="0"/>
              <a:t>Frühe Fehlererkennung</a:t>
            </a:r>
          </a:p>
          <a:p>
            <a:r>
              <a:rPr lang="de-DE" dirty="0"/>
              <a:t>Bessere Wartbarkeit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02F91F-B63C-71EF-8B03-BA3EF2D5A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09" y="2358935"/>
            <a:ext cx="4333102" cy="266587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EF6E03F-EB6A-2A60-FB56-C081E964EAB8}"/>
              </a:ext>
            </a:extLst>
          </p:cNvPr>
          <p:cNvSpPr txBox="1"/>
          <p:nvPr/>
        </p:nvSpPr>
        <p:spPr>
          <a:xfrm>
            <a:off x="1141413" y="2819790"/>
            <a:ext cx="60970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cap="small" dirty="0" err="1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Superset</a:t>
            </a:r>
            <a:r>
              <a:rPr lang="de-DE" sz="2000" cap="small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von JavaScript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B62007-759C-48D9-E0B5-F48D5A62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652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80CD6-52FC-387B-7AAC-8D814CE8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8977"/>
          </a:xfrm>
        </p:spPr>
        <p:txBody>
          <a:bodyPr>
            <a:normAutofit/>
          </a:bodyPr>
          <a:lstStyle/>
          <a:p>
            <a:pPr algn="ctr"/>
            <a:r>
              <a:rPr lang="de-DE" sz="2400" dirty="0"/>
              <a:t>Angular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3A507A-216F-F674-9740-913918EF4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2897"/>
            <a:ext cx="9905998" cy="3838303"/>
          </a:xfrm>
        </p:spPr>
        <p:txBody>
          <a:bodyPr/>
          <a:lstStyle/>
          <a:p>
            <a:r>
              <a:rPr lang="de-DE" dirty="0"/>
              <a:t>Entwickelt von Google</a:t>
            </a:r>
          </a:p>
          <a:p>
            <a:pPr lvl="1"/>
            <a:r>
              <a:rPr lang="de-DE" dirty="0"/>
              <a:t>Erstveröffentlichung: 2010 (AngularJS)</a:t>
            </a:r>
          </a:p>
          <a:p>
            <a:pPr lvl="1"/>
            <a:r>
              <a:rPr lang="de-DE" dirty="0"/>
              <a:t>Umgestaltung mit </a:t>
            </a:r>
            <a:r>
              <a:rPr lang="de-DE" dirty="0" err="1"/>
              <a:t>TypeScript</a:t>
            </a:r>
            <a:r>
              <a:rPr lang="de-DE" dirty="0"/>
              <a:t>: 2016 (Angular 2)</a:t>
            </a:r>
          </a:p>
          <a:p>
            <a:r>
              <a:rPr lang="de-DE" dirty="0"/>
              <a:t>Geeignet für Single-Page-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Fokus: Modularität &amp; Wiederverwendbarkeit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A2A4B8-72A1-50B2-6E9B-897D8A132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48" y="2141219"/>
            <a:ext cx="4612636" cy="3461657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E25555-F29C-133F-601C-885C4060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7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6832E81-3775-DD5D-A245-EC65466C4400}"/>
              </a:ext>
            </a:extLst>
          </p:cNvPr>
          <p:cNvSpPr txBox="1"/>
          <p:nvPr/>
        </p:nvSpPr>
        <p:spPr>
          <a:xfrm>
            <a:off x="1141413" y="4528898"/>
            <a:ext cx="6097088" cy="809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de-DE" sz="2000" b="0" i="0" u="none" strike="noStrike" kern="1200" cap="small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Grundbausteine: Komponenten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de-DE" sz="1800" b="0" i="0" u="none" strike="noStrike" kern="1200" cap="small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HTML (UI), </a:t>
            </a:r>
            <a:r>
              <a:rPr kumimoji="0" lang="de-DE" sz="1800" b="0" i="0" u="none" strike="noStrike" kern="1200" cap="small" spc="0" normalizeH="0" baseline="0" noProof="0" dirty="0" err="1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TypeScript</a:t>
            </a:r>
            <a:r>
              <a:rPr kumimoji="0" lang="de-DE" sz="1800" b="0" i="0" u="none" strike="noStrike" kern="1200" cap="small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(Logik), CSS (Styling)</a:t>
            </a:r>
          </a:p>
        </p:txBody>
      </p:sp>
    </p:spTree>
    <p:extLst>
      <p:ext uri="{BB962C8B-B14F-4D97-AF65-F5344CB8AC3E}">
        <p14:creationId xmlns:p14="http://schemas.microsoft.com/office/powerpoint/2010/main" val="2756926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289CE-20BB-1A93-EA15-71BFB299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27521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Ausgangslage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91D7CF6-42A4-037E-0711-94D4FF837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47" y="1426987"/>
            <a:ext cx="712011" cy="71201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F800B4B-8642-93D4-ACA7-C12818254664}"/>
              </a:ext>
            </a:extLst>
          </p:cNvPr>
          <p:cNvSpPr txBox="1"/>
          <p:nvPr/>
        </p:nvSpPr>
        <p:spPr>
          <a:xfrm>
            <a:off x="2401171" y="2144985"/>
            <a:ext cx="15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Besprechung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36353B23-6ECA-54A7-8BE6-42CA1AF9F5EB}"/>
              </a:ext>
            </a:extLst>
          </p:cNvPr>
          <p:cNvSpPr/>
          <p:nvPr/>
        </p:nvSpPr>
        <p:spPr>
          <a:xfrm>
            <a:off x="3621240" y="1577792"/>
            <a:ext cx="5076969" cy="4103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baut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39F5BA13-4E2E-25BB-067E-1F32115BC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17686" y="1426985"/>
            <a:ext cx="712011" cy="7120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05947CFB-50E5-A01D-D010-570638C3054E}"/>
              </a:ext>
            </a:extLst>
          </p:cNvPr>
          <p:cNvSpPr txBox="1"/>
          <p:nvPr/>
        </p:nvSpPr>
        <p:spPr>
          <a:xfrm>
            <a:off x="8582061" y="2138996"/>
            <a:ext cx="15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Miro-Board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DE7DD03A-41F0-3A11-7D24-138C1DE0C49F}"/>
              </a:ext>
            </a:extLst>
          </p:cNvPr>
          <p:cNvSpPr/>
          <p:nvPr/>
        </p:nvSpPr>
        <p:spPr>
          <a:xfrm rot="5400000">
            <a:off x="8686558" y="2759485"/>
            <a:ext cx="974268" cy="4103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erstellt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9B7FA6C-F4AD-BE45-AD17-89BBA99C2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688" y="3522576"/>
            <a:ext cx="712011" cy="712011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52EA1D8B-F010-54BA-6012-47D5C6070132}"/>
              </a:ext>
            </a:extLst>
          </p:cNvPr>
          <p:cNvSpPr txBox="1"/>
          <p:nvPr/>
        </p:nvSpPr>
        <p:spPr>
          <a:xfrm>
            <a:off x="8582058" y="4234585"/>
            <a:ext cx="15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Jira-Ticket</a:t>
            </a: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F26DC043-D8CD-BC49-96F2-A0A91D93AECC}"/>
              </a:ext>
            </a:extLst>
          </p:cNvPr>
          <p:cNvSpPr/>
          <p:nvPr/>
        </p:nvSpPr>
        <p:spPr>
          <a:xfrm rot="10800000">
            <a:off x="3621239" y="3673381"/>
            <a:ext cx="5076970" cy="4103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E3D9302-6B99-7249-10D0-54DA0BC608F8}"/>
              </a:ext>
            </a:extLst>
          </p:cNvPr>
          <p:cNvSpPr txBox="1"/>
          <p:nvPr/>
        </p:nvSpPr>
        <p:spPr>
          <a:xfrm>
            <a:off x="5709055" y="3708507"/>
            <a:ext cx="1090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zuweisen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3CF44C2A-AD10-406E-9BA5-BCBDF4DA9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9746" y="3522574"/>
            <a:ext cx="712011" cy="712011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15B0645C-34AC-7631-95D6-FF51C9D0C803}"/>
              </a:ext>
            </a:extLst>
          </p:cNvPr>
          <p:cNvSpPr txBox="1"/>
          <p:nvPr/>
        </p:nvSpPr>
        <p:spPr>
          <a:xfrm>
            <a:off x="2538330" y="4245351"/>
            <a:ext cx="15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Entwickler</a:t>
            </a:r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6328C1DF-3ED6-273D-7B77-D57982FFFB58}"/>
              </a:ext>
            </a:extLst>
          </p:cNvPr>
          <p:cNvSpPr/>
          <p:nvPr/>
        </p:nvSpPr>
        <p:spPr>
          <a:xfrm rot="5400000">
            <a:off x="2676598" y="4821306"/>
            <a:ext cx="906732" cy="4103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Code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1E5A6955-3A79-EB4A-61DB-6C858EF18E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9746" y="5556789"/>
            <a:ext cx="712011" cy="712011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F4BD3213-BBA6-44B8-5A96-61A870705AEC}"/>
              </a:ext>
            </a:extLst>
          </p:cNvPr>
          <p:cNvSpPr txBox="1"/>
          <p:nvPr/>
        </p:nvSpPr>
        <p:spPr>
          <a:xfrm>
            <a:off x="2714134" y="6283479"/>
            <a:ext cx="109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Dialog</a:t>
            </a:r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8B7B4EC7-0C32-8037-513B-8B1205E53872}"/>
              </a:ext>
            </a:extLst>
          </p:cNvPr>
          <p:cNvSpPr/>
          <p:nvPr/>
        </p:nvSpPr>
        <p:spPr>
          <a:xfrm>
            <a:off x="3621240" y="5707592"/>
            <a:ext cx="5076969" cy="4103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prüft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9AC05DC-7185-1D90-8311-1374F33EE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8814" y="5556787"/>
            <a:ext cx="712011" cy="712011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6B3872B5-1A91-F52C-4C1A-C5BDF97DF69F}"/>
              </a:ext>
            </a:extLst>
          </p:cNvPr>
          <p:cNvSpPr txBox="1"/>
          <p:nvPr/>
        </p:nvSpPr>
        <p:spPr>
          <a:xfrm>
            <a:off x="8415181" y="6290255"/>
            <a:ext cx="1780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Product</a:t>
            </a:r>
            <a:r>
              <a:rPr lang="de-DE" sz="1600" dirty="0"/>
              <a:t> </a:t>
            </a:r>
            <a:r>
              <a:rPr lang="de-DE" sz="1600" dirty="0" err="1"/>
              <a:t>Owner</a:t>
            </a:r>
            <a:endParaRPr lang="de-DE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8CD550-5B19-5346-5A03-C64E270A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9887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3" grpId="0"/>
      <p:bldP spid="24" grpId="0" animBg="1"/>
      <p:bldP spid="27" grpId="0"/>
      <p:bldP spid="30" grpId="0" animBg="1"/>
      <p:bldP spid="31" grpId="0"/>
      <p:bldP spid="34" grpId="0"/>
      <p:bldP spid="35" grpId="0" animBg="1"/>
      <p:bldP spid="37" grpId="0"/>
      <p:bldP spid="38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289CE-20BB-1A93-EA15-71BFB299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27521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Endzustand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91D7CF6-42A4-037E-0711-94D4FF837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59" y="2001753"/>
            <a:ext cx="712011" cy="71201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F800B4B-8642-93D4-ACA7-C12818254664}"/>
              </a:ext>
            </a:extLst>
          </p:cNvPr>
          <p:cNvSpPr txBox="1"/>
          <p:nvPr/>
        </p:nvSpPr>
        <p:spPr>
          <a:xfrm>
            <a:off x="2361983" y="2719751"/>
            <a:ext cx="15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Besprechung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36353B23-6ECA-54A7-8BE6-42CA1AF9F5EB}"/>
              </a:ext>
            </a:extLst>
          </p:cNvPr>
          <p:cNvSpPr/>
          <p:nvPr/>
        </p:nvSpPr>
        <p:spPr>
          <a:xfrm>
            <a:off x="3582052" y="2152558"/>
            <a:ext cx="5076969" cy="4103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erstellt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39F5BA13-4E2E-25BB-067E-1F32115BC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8498" y="2001751"/>
            <a:ext cx="712011" cy="7120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05947CFB-50E5-A01D-D010-570638C3054E}"/>
              </a:ext>
            </a:extLst>
          </p:cNvPr>
          <p:cNvSpPr txBox="1"/>
          <p:nvPr/>
        </p:nvSpPr>
        <p:spPr>
          <a:xfrm>
            <a:off x="8691936" y="2719751"/>
            <a:ext cx="947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Dialog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DE7DD03A-41F0-3A11-7D24-138C1DE0C49F}"/>
              </a:ext>
            </a:extLst>
          </p:cNvPr>
          <p:cNvSpPr/>
          <p:nvPr/>
        </p:nvSpPr>
        <p:spPr>
          <a:xfrm rot="5400000">
            <a:off x="8647370" y="3334251"/>
            <a:ext cx="974268" cy="4103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prüft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9B7FA6C-F4AD-BE45-AD17-89BBA99C2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8500" y="4097342"/>
            <a:ext cx="712011" cy="712011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52EA1D8B-F010-54BA-6012-47D5C6070132}"/>
              </a:ext>
            </a:extLst>
          </p:cNvPr>
          <p:cNvSpPr txBox="1"/>
          <p:nvPr/>
        </p:nvSpPr>
        <p:spPr>
          <a:xfrm>
            <a:off x="8375993" y="4809351"/>
            <a:ext cx="1780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Product</a:t>
            </a:r>
            <a:r>
              <a:rPr lang="de-DE" sz="1600" dirty="0"/>
              <a:t> </a:t>
            </a:r>
            <a:r>
              <a:rPr lang="de-DE" sz="1600" dirty="0" err="1"/>
              <a:t>Owner</a:t>
            </a:r>
            <a:endParaRPr lang="de-DE" sz="1600" dirty="0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F26DC043-D8CD-BC49-96F2-A0A91D93AECC}"/>
              </a:ext>
            </a:extLst>
          </p:cNvPr>
          <p:cNvSpPr/>
          <p:nvPr/>
        </p:nvSpPr>
        <p:spPr>
          <a:xfrm rot="11855176">
            <a:off x="3780276" y="3497218"/>
            <a:ext cx="4883871" cy="4103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E3D9302-6B99-7249-10D0-54DA0BC608F8}"/>
              </a:ext>
            </a:extLst>
          </p:cNvPr>
          <p:cNvSpPr txBox="1"/>
          <p:nvPr/>
        </p:nvSpPr>
        <p:spPr>
          <a:xfrm rot="1031986">
            <a:off x="5664106" y="3626945"/>
            <a:ext cx="16725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>
                <a:solidFill>
                  <a:schemeClr val="bg1"/>
                </a:solidFill>
              </a:rPr>
              <a:t>Änderungen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4A52C0-62ED-C058-69E7-D7FB3F0A7E7E}"/>
              </a:ext>
            </a:extLst>
          </p:cNvPr>
          <p:cNvSpPr/>
          <p:nvPr/>
        </p:nvSpPr>
        <p:spPr>
          <a:xfrm>
            <a:off x="1535715" y="4638057"/>
            <a:ext cx="3755571" cy="1332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Die Schritte, wie das Erstellen eines Miro-Designs und die manuelle Umsetzung durch einen Entwickler, entfallen</a:t>
            </a:r>
          </a:p>
        </p:txBody>
      </p:sp>
      <p:sp>
        <p:nvSpPr>
          <p:cNvPr id="5" name="Multiplikationszeichen 4">
            <a:extLst>
              <a:ext uri="{FF2B5EF4-FFF2-40B4-BE49-F238E27FC236}">
                <a16:creationId xmlns:a16="http://schemas.microsoft.com/office/drawing/2014/main" id="{1512237C-09B9-B079-0E3D-EA565CF45A24}"/>
              </a:ext>
            </a:extLst>
          </p:cNvPr>
          <p:cNvSpPr/>
          <p:nvPr/>
        </p:nvSpPr>
        <p:spPr>
          <a:xfrm>
            <a:off x="2944088" y="5748399"/>
            <a:ext cx="885880" cy="828749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EA869-4639-16C3-A191-6C97B226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03A8-C11B-4C5C-A058-05AB0FB1A6F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041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3" grpId="0"/>
      <p:bldP spid="24" grpId="0" animBg="1"/>
      <p:bldP spid="27" grpId="0"/>
      <p:bldP spid="30" grpId="0" animBg="1"/>
      <p:bldP spid="31" grpId="0"/>
      <p:bldP spid="3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</Template>
  <TotalTime>0</TotalTime>
  <Words>457</Words>
  <Application>Microsoft Office PowerPoint</Application>
  <PresentationFormat>Breitbild</PresentationFormat>
  <Paragraphs>128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Netz</vt:lpstr>
      <vt:lpstr>ABSCHLUSSPRÜFUNG WINTER 2024/2025    Fachinformatiker für Anwendungsentwicklung   Präsentation zur betrieblichen Projektarbeit   Code-Generator    Abdulaa Mousa</vt:lpstr>
      <vt:lpstr>Agenda</vt:lpstr>
      <vt:lpstr> Unternehmen  CPU Consulting &amp; Software  GmbH </vt:lpstr>
      <vt:lpstr>Produkte und Dienstleistungen</vt:lpstr>
      <vt:lpstr>Projektumgebung</vt:lpstr>
      <vt:lpstr>TypeScript</vt:lpstr>
      <vt:lpstr>Angular</vt:lpstr>
      <vt:lpstr>Ausgangslage</vt:lpstr>
      <vt:lpstr>Endzustand</vt:lpstr>
      <vt:lpstr>Projektplanung</vt:lpstr>
      <vt:lpstr>Zeitplanung</vt:lpstr>
      <vt:lpstr>Entwicklungskosten</vt:lpstr>
      <vt:lpstr>Live-Demo</vt:lpstr>
      <vt:lpstr>Fazit</vt:lpstr>
      <vt:lpstr>Quelle</vt:lpstr>
      <vt:lpstr>Ende   Danke für Ihre Aufmerksamkeit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Mousa, Abdulaa</dc:creator>
  <cp:lastModifiedBy>Mousa, Abdulaa</cp:lastModifiedBy>
  <cp:revision>27</cp:revision>
  <dcterms:created xsi:type="dcterms:W3CDTF">2025-01-20T11:03:25Z</dcterms:created>
  <dcterms:modified xsi:type="dcterms:W3CDTF">2025-01-29T19:54:50Z</dcterms:modified>
</cp:coreProperties>
</file>