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5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8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774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869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8665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872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4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897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0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3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1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6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6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7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84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9AB93-5CE2-491E-EF7D-F20FA4235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dirty="0"/>
              <a:t>Tech-Stack in Unserem Unternehmen</a:t>
            </a:r>
          </a:p>
        </p:txBody>
      </p:sp>
    </p:spTree>
    <p:extLst>
      <p:ext uri="{BB962C8B-B14F-4D97-AF65-F5344CB8AC3E}">
        <p14:creationId xmlns:p14="http://schemas.microsoft.com/office/powerpoint/2010/main" val="34234751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00CB4A-0E16-1E4B-5097-51931A9A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4631B00-4890-65BA-233B-097899EE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00575"/>
            <a:ext cx="4472327" cy="693135"/>
          </a:xfrm>
        </p:spPr>
        <p:txBody>
          <a:bodyPr/>
          <a:lstStyle/>
          <a:p>
            <a:r>
              <a:rPr lang="de-DE" dirty="0"/>
              <a:t>Angular Material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09D29904-9951-56DB-AAD1-B6349A4FA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3031066"/>
            <a:ext cx="4698355" cy="2906179"/>
          </a:xfrm>
        </p:spPr>
        <p:txBody>
          <a:bodyPr>
            <a:normAutofit/>
          </a:bodyPr>
          <a:lstStyle/>
          <a:p>
            <a:r>
              <a:rPr lang="de-DE" sz="1400" dirty="0"/>
              <a:t>UI-Bibliothek für Angular</a:t>
            </a:r>
          </a:p>
          <a:p>
            <a:r>
              <a:rPr lang="de-DE" sz="1400" dirty="0"/>
              <a:t>Vorgefertigte UI-Komponenten</a:t>
            </a:r>
          </a:p>
          <a:p>
            <a:r>
              <a:rPr lang="de-DE" sz="1400" dirty="0"/>
              <a:t>Basierend auf Material Design Prinzipien</a:t>
            </a:r>
          </a:p>
          <a:p>
            <a:r>
              <a:rPr lang="de-DE" sz="1400" dirty="0"/>
              <a:t>Verbesserte Optik und Benutzererfahrung</a:t>
            </a:r>
          </a:p>
          <a:p>
            <a:endParaRPr lang="de-DE" sz="14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88844CD-6AB5-4985-ED4F-8390D5542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32766" y="2101634"/>
            <a:ext cx="4759234" cy="692076"/>
          </a:xfrm>
        </p:spPr>
        <p:txBody>
          <a:bodyPr/>
          <a:lstStyle/>
          <a:p>
            <a:r>
              <a:rPr lang="de-DE" dirty="0" err="1"/>
              <a:t>RxJS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0A9AFCD-296B-F430-1CF1-BDA3E2B89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1941" y="3031066"/>
            <a:ext cx="4700059" cy="2906179"/>
          </a:xfrm>
        </p:spPr>
        <p:txBody>
          <a:bodyPr>
            <a:normAutofit/>
          </a:bodyPr>
          <a:lstStyle/>
          <a:p>
            <a:r>
              <a:rPr lang="de-DE" sz="1400" dirty="0"/>
              <a:t>Bibliothek für reaktive Programmierung</a:t>
            </a:r>
          </a:p>
          <a:p>
            <a:r>
              <a:rPr lang="de-DE" sz="1400" dirty="0"/>
              <a:t>Erleichtert Arbeit mit asynchronen Datenströmen</a:t>
            </a:r>
          </a:p>
          <a:p>
            <a:r>
              <a:rPr lang="de-DE" sz="1400" dirty="0"/>
              <a:t>Verwendung in Angular: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/>
              <a:t>Datenverwaltung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/>
              <a:t>HTTP-Anfragen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400" dirty="0"/>
              <a:t>Verarbeitung von Benutzerereignissen</a:t>
            </a:r>
          </a:p>
        </p:txBody>
      </p:sp>
      <p:pic>
        <p:nvPicPr>
          <p:cNvPr id="4098" name="Picture 2" descr="Free Angular Material UI kit to design modern web apps - Justinmind">
            <a:extLst>
              <a:ext uri="{FF2B5EF4-FFF2-40B4-BE49-F238E27FC236}">
                <a16:creationId xmlns:a16="http://schemas.microsoft.com/office/drawing/2014/main" id="{8844AE9F-6495-9737-9B74-3C59BB05F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" y="4284618"/>
            <a:ext cx="3642862" cy="250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🌟RxJS Essential Features to Boost Your Development Skills 🌟">
            <a:extLst>
              <a:ext uri="{FF2B5EF4-FFF2-40B4-BE49-F238E27FC236}">
                <a16:creationId xmlns:a16="http://schemas.microsoft.com/office/drawing/2014/main" id="{73B391BC-54A7-2721-DAF0-F4CB1F7C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41" y="5012306"/>
            <a:ext cx="4375833" cy="166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03CBBE9-E68B-930C-F7AD-BA9F13FE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896" y="2225976"/>
            <a:ext cx="3336572" cy="16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762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2334F-EB47-7F30-BDE3-9CC132AA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6DE3C6-8A9E-A1EE-1225-5C3E8233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7" y="2072164"/>
            <a:ext cx="2511900" cy="166015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C7E5631-0709-59A4-41C6-67F33775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17" y="3890107"/>
            <a:ext cx="2511900" cy="5430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35A4840-A05E-EA3D-4772-C1FEE02B2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265" y="2130946"/>
            <a:ext cx="2574141" cy="10809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FD7BDD4-661F-6826-5813-CED2A535C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265" y="3429000"/>
            <a:ext cx="2650342" cy="100411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A77A927-08EB-B464-E300-940E395F0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2888" y="2149093"/>
            <a:ext cx="2642565" cy="150629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1F2FDB7-4986-A9C5-0423-4BC03F21C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517" y="4897812"/>
            <a:ext cx="3021352" cy="164431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7594CF3-4D90-DA6D-0D29-12201C880F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658" y="5880857"/>
            <a:ext cx="2650342" cy="44782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E108251-5274-A657-1D63-31E83DA73D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888" y="4125048"/>
            <a:ext cx="3782317" cy="1297335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F9CC048-3CE6-93B7-DAB7-42065B7C020D}"/>
              </a:ext>
            </a:extLst>
          </p:cNvPr>
          <p:cNvCxnSpPr/>
          <p:nvPr/>
        </p:nvCxnSpPr>
        <p:spPr>
          <a:xfrm flipV="1">
            <a:off x="2324131" y="3700722"/>
            <a:ext cx="1711705" cy="4292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FE01FFB-B70C-0BE1-3181-0469EEBBB376}"/>
              </a:ext>
            </a:extLst>
          </p:cNvPr>
          <p:cNvCxnSpPr>
            <a:cxnSpLocks/>
          </p:cNvCxnSpPr>
          <p:nvPr/>
        </p:nvCxnSpPr>
        <p:spPr>
          <a:xfrm>
            <a:off x="1338943" y="4433118"/>
            <a:ext cx="0" cy="4646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F226F40-37E2-B345-8124-1ACA1CC1D8F6}"/>
              </a:ext>
            </a:extLst>
          </p:cNvPr>
          <p:cNvCxnSpPr>
            <a:cxnSpLocks/>
          </p:cNvCxnSpPr>
          <p:nvPr/>
        </p:nvCxnSpPr>
        <p:spPr>
          <a:xfrm flipH="1" flipV="1">
            <a:off x="1926771" y="5048794"/>
            <a:ext cx="1639389" cy="10559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BE89D72-E71E-4DB2-9F51-08C80F19F131}"/>
              </a:ext>
            </a:extLst>
          </p:cNvPr>
          <p:cNvCxnSpPr>
            <a:cxnSpLocks/>
          </p:cNvCxnSpPr>
          <p:nvPr/>
        </p:nvCxnSpPr>
        <p:spPr>
          <a:xfrm>
            <a:off x="680321" y="3466365"/>
            <a:ext cx="109982" cy="4646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0253C6D-E146-B9BE-7B13-C67C764DE931}"/>
              </a:ext>
            </a:extLst>
          </p:cNvPr>
          <p:cNvCxnSpPr>
            <a:cxnSpLocks/>
          </p:cNvCxnSpPr>
          <p:nvPr/>
        </p:nvCxnSpPr>
        <p:spPr>
          <a:xfrm flipH="1">
            <a:off x="4623163" y="4897812"/>
            <a:ext cx="2818743" cy="9790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93E5485-4BBA-5654-D314-68288762D059}"/>
              </a:ext>
            </a:extLst>
          </p:cNvPr>
          <p:cNvCxnSpPr>
            <a:cxnSpLocks/>
          </p:cNvCxnSpPr>
          <p:nvPr/>
        </p:nvCxnSpPr>
        <p:spPr>
          <a:xfrm flipV="1">
            <a:off x="5081451" y="2441245"/>
            <a:ext cx="2360455" cy="14898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514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E83CA-3179-510C-98CF-62CD56FE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D8FBA4-C08E-933D-D346-07ACD8E09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29245"/>
            <a:ext cx="5068389" cy="4181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Build</a:t>
            </a:r>
            <a:r>
              <a:rPr lang="de-DE" sz="1800" dirty="0"/>
              <a:t>-Management-Tool für Java-Projekte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0BF6E1FE-D237-59D2-1D02-BC1A1D438FAC}"/>
              </a:ext>
            </a:extLst>
          </p:cNvPr>
          <p:cNvSpPr txBox="1">
            <a:spLocks/>
          </p:cNvSpPr>
          <p:nvPr/>
        </p:nvSpPr>
        <p:spPr>
          <a:xfrm>
            <a:off x="0" y="2547491"/>
            <a:ext cx="5068389" cy="4181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Funktionen: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AD9D2986-6EAE-49CB-20C7-BD6825F5DE60}"/>
              </a:ext>
            </a:extLst>
          </p:cNvPr>
          <p:cNvSpPr txBox="1">
            <a:spLocks/>
          </p:cNvSpPr>
          <p:nvPr/>
        </p:nvSpPr>
        <p:spPr>
          <a:xfrm>
            <a:off x="0" y="2842453"/>
            <a:ext cx="4754880" cy="1293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800" dirty="0"/>
              <a:t>Automatisierung des </a:t>
            </a:r>
            <a:r>
              <a:rPr lang="de-DE" sz="1800" dirty="0" err="1"/>
              <a:t>Build</a:t>
            </a:r>
            <a:r>
              <a:rPr lang="de-DE" sz="1800" dirty="0"/>
              <a:t>-Prozesses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800" dirty="0"/>
              <a:t>Verwaltung von Abhängigkeiten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800" dirty="0"/>
              <a:t>Ausführung von Tests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132E595A-01B2-8308-12EA-9380CD22AD06}"/>
              </a:ext>
            </a:extLst>
          </p:cNvPr>
          <p:cNvSpPr txBox="1">
            <a:spLocks/>
          </p:cNvSpPr>
          <p:nvPr/>
        </p:nvSpPr>
        <p:spPr>
          <a:xfrm>
            <a:off x="0" y="4221573"/>
            <a:ext cx="5969726" cy="4181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Vorteil: Effizientes Management komplexer Projekte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F9173F7B-4ABE-655F-E271-466199DEA828}"/>
              </a:ext>
            </a:extLst>
          </p:cNvPr>
          <p:cNvSpPr txBox="1">
            <a:spLocks/>
          </p:cNvSpPr>
          <p:nvPr/>
        </p:nvSpPr>
        <p:spPr>
          <a:xfrm>
            <a:off x="0" y="4725716"/>
            <a:ext cx="5969726" cy="4181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POM-Datei (pom.xml):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F2E2F69-330C-1940-0618-915E5FE5F368}"/>
              </a:ext>
            </a:extLst>
          </p:cNvPr>
          <p:cNvSpPr txBox="1">
            <a:spLocks/>
          </p:cNvSpPr>
          <p:nvPr/>
        </p:nvSpPr>
        <p:spPr>
          <a:xfrm>
            <a:off x="-1" y="5143845"/>
            <a:ext cx="4669971" cy="9465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800" dirty="0"/>
              <a:t>Speichert Projektbeschreibung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800" dirty="0"/>
              <a:t>Definiert Abhängigkeiten und Konfigurationen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F00C246-E02C-CC74-134E-9A2366C8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063" y="2129245"/>
            <a:ext cx="4107244" cy="45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627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342BC-A585-7276-4106-E5223457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C3BB7F9-2981-3C41-503B-79FAD2D3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Spring Boot ist ein Framework, das die Entwicklung von Java-Anwendungen vereinfacht, indem es die Einrichtung von Spring-Anwendungen automatisiert. Es ermöglicht Entwicklern, produktionsbereite Anwendungen mit minimalem Aufwand zu erstellen. Spring Boot ist Teil des größeren Spring-Ökosystems und ist darauf ausgelegt, die Konfiguration und Bereitstellung zu vereinfachen.</a:t>
            </a:r>
          </a:p>
        </p:txBody>
      </p:sp>
      <p:pic>
        <p:nvPicPr>
          <p:cNvPr id="3074" name="Picture 2" descr="Graceful Shutdown in Spring Boot with Sync and Async Tasks | by Mia | Medium">
            <a:extLst>
              <a:ext uri="{FF2B5EF4-FFF2-40B4-BE49-F238E27FC236}">
                <a16:creationId xmlns:a16="http://schemas.microsoft.com/office/drawing/2014/main" id="{27C26F4E-3B74-8D4A-38E5-DE6D53A5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43" y="4834416"/>
            <a:ext cx="4787703" cy="182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69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8C3F8-1BF8-E38C-A2A5-3AD48178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7468E4-51C9-8283-E3A2-0BE53A43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166" y="1993974"/>
            <a:ext cx="3070034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Controller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BE401F-B1A7-592D-292E-6049C03120F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10166" y="2668594"/>
            <a:ext cx="3049702" cy="29135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Aufgabe</a:t>
            </a:r>
            <a:r>
              <a:rPr lang="de-DE" dirty="0"/>
              <a:t>: Verarbeitung von HTTP-Anfragen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Funktion</a:t>
            </a:r>
            <a:r>
              <a:rPr lang="de-DE" dirty="0"/>
              <a:t>: Empfangt Anfragen, leitet sie an Service-Schicht, sendet Antworten zurück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98A884-E549-BCBE-B87C-716B1199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20393" y="1993974"/>
            <a:ext cx="3063240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Service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98F8FEF-CDD8-DA02-FF42-A9ACB8CA235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10227" y="2741006"/>
            <a:ext cx="3063240" cy="29135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Aufgabe</a:t>
            </a:r>
            <a:r>
              <a:rPr lang="de-DE" dirty="0"/>
              <a:t>: Enthält Geschäftslogik der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Funktionen</a:t>
            </a:r>
            <a:r>
              <a:rPr lang="de-DE" dirty="0"/>
              <a:t>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Anfrageverarbeitung und Validierung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Kommuniziert mit Repository für Datenzugriff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BDCD35B-667F-A22A-0E1C-3BCEC3B0D0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4158" y="1999679"/>
            <a:ext cx="3070025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Repository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FC6BA98-C4CD-8268-4730-2BF203A144C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44158" y="2698489"/>
            <a:ext cx="3070025" cy="29135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Aufgabe: Datenzugriffsschicht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Funktion: Bietet Methoden zum Speichern, Lesen, Aktualisieren, Löschen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Technologie</a:t>
            </a:r>
            <a:r>
              <a:rPr lang="de-DE" dirty="0"/>
              <a:t>: Nutzt oft Spring Data JPA oder Spring Data JDBC für DB-Interaktion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974F80-42E8-EB24-931D-BEC81601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" y="4568532"/>
            <a:ext cx="2788920" cy="22238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942E52A-3B9E-EA1E-332C-EA374811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32" y="4568531"/>
            <a:ext cx="3125739" cy="222386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6FC6EFB-2110-8AA8-D4E0-CAB2C7F4D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158" y="4547513"/>
            <a:ext cx="3125739" cy="22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4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8EE44-A3BE-0E2D-0152-126D515F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74890-4F69-D18F-CE09-E6D354F4E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23810"/>
            <a:ext cx="3070034" cy="576262"/>
          </a:xfrm>
        </p:spPr>
        <p:txBody>
          <a:bodyPr/>
          <a:lstStyle/>
          <a:p>
            <a:r>
              <a:rPr lang="de-DE" dirty="0"/>
              <a:t>Spring Data JDBC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EACB8-31AD-4577-43B8-993EE874F75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3022673"/>
            <a:ext cx="3049702" cy="29135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Teil des Spring Data-Projekts für vereinfachte Arbeit mit relationalen 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Automatisches Mapping: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Entitäten als Klassen dargestellt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Klassenfelder werden automatisch den Tabellenspalten zugeordnet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15F308E-DFFE-704B-F665-F5521D34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8" y="5066085"/>
            <a:ext cx="2968580" cy="1740202"/>
          </a:xfrm>
          <a:prstGeom prst="rect">
            <a:avLst/>
          </a:prstGeom>
        </p:spPr>
      </p:pic>
      <p:pic>
        <p:nvPicPr>
          <p:cNvPr id="5128" name="Picture 8" descr="Spring Fundamentals: MVC/MCS Architecture | by Serena | Code Like A Girl">
            <a:extLst>
              <a:ext uri="{FF2B5EF4-FFF2-40B4-BE49-F238E27FC236}">
                <a16:creationId xmlns:a16="http://schemas.microsoft.com/office/drawing/2014/main" id="{5F71BCE1-1366-0E8D-E65B-4CCD3476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88" y="2976291"/>
            <a:ext cx="60960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836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D53D4-2EB1-11F0-54AE-E4A329D0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591B82-6B19-61A9-B433-C057D901D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2336873"/>
            <a:ext cx="3326520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Boot Security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BB4345-6BA0-ED57-400B-61342E34AAC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1" y="3027826"/>
            <a:ext cx="3278777" cy="29135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Sicherheitsarchitektur für Authentifizierung und Autorisierung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Funktionen: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1" dirty="0"/>
              <a:t>Authentifizierung</a:t>
            </a:r>
            <a:r>
              <a:rPr lang="de-DE" dirty="0"/>
              <a:t>: Identitätsprüfung (z. B. Benutzername, Passwort)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1" dirty="0"/>
              <a:t>Autorisierung</a:t>
            </a:r>
            <a:r>
              <a:rPr lang="de-DE" dirty="0"/>
              <a:t>: Zugriffskontrolle für Ressourcen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9CACA9-EF76-05E1-2B74-0BCADAA93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62302" y="2355089"/>
            <a:ext cx="3585555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Spring Boot </a:t>
            </a:r>
            <a:r>
              <a:rPr lang="de-DE" dirty="0" err="1"/>
              <a:t>DevTools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9C4D4C5-E1F8-42C1-2A1C-8C37F0D4AD3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789682" y="3027826"/>
            <a:ext cx="3271758" cy="15115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Steigert Entwicklerproduktivität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Funktionen</a:t>
            </a:r>
            <a:r>
              <a:rPr lang="de-DE" dirty="0"/>
              <a:t>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Automatisches </a:t>
            </a:r>
            <a:r>
              <a:rPr lang="de-DE" dirty="0" err="1"/>
              <a:t>Neuladen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Verbesserte Konfiguration für Entwicklungsphase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1215183-7CF0-41CE-B413-4BEBAB787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24601" y="2336873"/>
            <a:ext cx="4186249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Anwendungseigenschaften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70124BA-CFB1-B76A-2725-A6BC6960F9B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572346" y="3026449"/>
            <a:ext cx="3271758" cy="13887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Datei: </a:t>
            </a:r>
            <a:r>
              <a:rPr lang="de-DE" dirty="0" err="1"/>
              <a:t>application.properties</a:t>
            </a:r>
            <a:r>
              <a:rPr lang="de-DE" dirty="0"/>
              <a:t> (in </a:t>
            </a:r>
            <a:r>
              <a:rPr lang="de-DE" dirty="0" err="1"/>
              <a:t>src</a:t>
            </a:r>
            <a:r>
              <a:rPr lang="de-DE" dirty="0"/>
              <a:t>/</a:t>
            </a:r>
            <a:r>
              <a:rPr lang="de-DE" dirty="0" err="1"/>
              <a:t>main</a:t>
            </a:r>
            <a:r>
              <a:rPr lang="de-DE" dirty="0"/>
              <a:t>/</a:t>
            </a:r>
            <a:r>
              <a:rPr lang="de-DE" dirty="0" err="1"/>
              <a:t>resources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Funktion</a:t>
            </a:r>
            <a:r>
              <a:rPr lang="de-DE" dirty="0"/>
              <a:t>: Konfiguriert Einstellungen (z. B. Datenbankverbindungen, Server)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29A515A-3265-2546-8263-6F9B5E24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415" y="4484582"/>
            <a:ext cx="4186249" cy="806491"/>
          </a:xfrm>
          <a:prstGeom prst="rect">
            <a:avLst/>
          </a:prstGeom>
        </p:spPr>
      </p:pic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FED9430D-4FAA-428E-5D8A-4D17BFE69D6D}"/>
              </a:ext>
            </a:extLst>
          </p:cNvPr>
          <p:cNvSpPr txBox="1">
            <a:spLocks/>
          </p:cNvSpPr>
          <p:nvPr/>
        </p:nvSpPr>
        <p:spPr>
          <a:xfrm>
            <a:off x="3789682" y="4415247"/>
            <a:ext cx="392107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Vorteile von Spring Boot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FC420F3D-E8B3-AA89-9EDA-5AC0E375E65F}"/>
              </a:ext>
            </a:extLst>
          </p:cNvPr>
          <p:cNvSpPr txBox="1">
            <a:spLocks/>
          </p:cNvSpPr>
          <p:nvPr/>
        </p:nvSpPr>
        <p:spPr>
          <a:xfrm>
            <a:off x="3762302" y="5064036"/>
            <a:ext cx="3271758" cy="1511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Schnelle 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Einfaches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Wachstumsfreundlichkeit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Aktive Community</a:t>
            </a:r>
          </a:p>
        </p:txBody>
      </p:sp>
      <p:pic>
        <p:nvPicPr>
          <p:cNvPr id="6148" name="Picture 4" descr="Spring Security architecture · Hyperskill">
            <a:extLst>
              <a:ext uri="{FF2B5EF4-FFF2-40B4-BE49-F238E27FC236}">
                <a16:creationId xmlns:a16="http://schemas.microsoft.com/office/drawing/2014/main" id="{0995F40B-EE75-6C32-6235-D19737EB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2" y="5291073"/>
            <a:ext cx="3189994" cy="134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1774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E6D13-5868-881C-C902-52C2358F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Jenkins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E4215B-B767-6E34-A463-EAFDC86AE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Was ist Jenkins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7D9C7-46CA-0548-45FC-78641AC3CCE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351528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Open-Source-Automatisierungsserver für CI/CD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Entwickler</a:t>
            </a:r>
            <a:r>
              <a:rPr lang="de-DE" dirty="0"/>
              <a:t>: </a:t>
            </a:r>
            <a:r>
              <a:rPr lang="de-DE" dirty="0" err="1"/>
              <a:t>Kohsuke</a:t>
            </a:r>
            <a:r>
              <a:rPr lang="de-DE" dirty="0"/>
              <a:t> </a:t>
            </a:r>
            <a:r>
              <a:rPr lang="de-DE" dirty="0" err="1"/>
              <a:t>Kawaguchi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Nutzung: Automatisierung von </a:t>
            </a:r>
            <a:r>
              <a:rPr lang="de-DE" dirty="0" err="1"/>
              <a:t>Builds</a:t>
            </a:r>
            <a:r>
              <a:rPr lang="de-DE" dirty="0"/>
              <a:t> und Tests mit frühzeitiger Fehlererkennung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Anpassung</a:t>
            </a:r>
            <a:r>
              <a:rPr lang="de-DE" dirty="0"/>
              <a:t>: Flexibel durch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Geschichte von Jenkins: </a:t>
            </a:r>
            <a:r>
              <a:rPr lang="de-DE" b="1" dirty="0"/>
              <a:t>Ursprung</a:t>
            </a:r>
            <a:r>
              <a:rPr lang="de-DE" dirty="0"/>
              <a:t>: 2004 als „Hudson“ entwickelt, später umbenannt in „Jenkins“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Eines der beliebtesten CI/CD-Tools weltweit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84B33E-81B8-FFC2-8E41-FFD6B7D47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in Jenkins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5A928F8-23C1-1C7D-C874-8CD80D43998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Versionskontrolle und automatischer Code-Abruf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Code-Quelle</a:t>
            </a:r>
            <a:r>
              <a:rPr lang="de-DE" dirty="0"/>
              <a:t>: Jenkins greift auf </a:t>
            </a:r>
            <a:r>
              <a:rPr lang="de-DE" dirty="0" err="1"/>
              <a:t>Git</a:t>
            </a:r>
            <a:r>
              <a:rPr lang="de-DE" dirty="0"/>
              <a:t>-Repository 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Automatischer </a:t>
            </a:r>
            <a:r>
              <a:rPr lang="de-DE" dirty="0" err="1"/>
              <a:t>Build</a:t>
            </a:r>
            <a:r>
              <a:rPr lang="de-DE" dirty="0"/>
              <a:t>: Möglichkeit für zeitgesteuerte </a:t>
            </a:r>
            <a:r>
              <a:rPr lang="de-DE" dirty="0" err="1"/>
              <a:t>Builds</a:t>
            </a:r>
            <a:r>
              <a:rPr lang="de-DE" dirty="0"/>
              <a:t> (z. B. täglich um 01:00 Uhr)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DFDBFA-F61A-1055-1007-59E9B24A7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Docker in Jenkins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E147473-550D-E34A-EA12-BC154F2C59F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Containerisierte Ausführung für konsistente </a:t>
            </a:r>
            <a:r>
              <a:rPr lang="de-DE" dirty="0" err="1"/>
              <a:t>Builds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Containerized</a:t>
            </a:r>
            <a:r>
              <a:rPr lang="de-DE" dirty="0"/>
              <a:t> </a:t>
            </a:r>
            <a:r>
              <a:rPr lang="de-DE" dirty="0" err="1"/>
              <a:t>Builds</a:t>
            </a:r>
            <a:r>
              <a:rPr lang="de-DE" dirty="0"/>
              <a:t>: Jenkins startet Docker-Container mit allen </a:t>
            </a:r>
            <a:r>
              <a:rPr lang="de-DE" dirty="0" err="1"/>
              <a:t>Build</a:t>
            </a:r>
            <a:r>
              <a:rPr lang="de-DE" dirty="0"/>
              <a:t>-Abhängigkeiten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Image-Erstellung: Jenkins kann Docker-Images erstellen und zur Bereitstellung speichern</a:t>
            </a:r>
          </a:p>
        </p:txBody>
      </p:sp>
      <p:pic>
        <p:nvPicPr>
          <p:cNvPr id="7170" name="Picture 2" descr="Connecting Jenkins CI to VM-Based Application | Codementor">
            <a:extLst>
              <a:ext uri="{FF2B5EF4-FFF2-40B4-BE49-F238E27FC236}">
                <a16:creationId xmlns:a16="http://schemas.microsoft.com/office/drawing/2014/main" id="{E98058A8-142F-C9E2-5D24-398BE78A5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12" y="4898950"/>
            <a:ext cx="5623288" cy="189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7211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888A8-F9A2-8B55-A06B-73A33586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Jenkins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975F-DB67-647B-26C1-0CF6A486B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 von Jenkins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5D70D-3E7D-ECED-1E6F-D87196CFE14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30820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Automatisierung: Vollständige Automatisierung von </a:t>
            </a:r>
            <a:r>
              <a:rPr lang="de-DE" dirty="0" err="1"/>
              <a:t>Build</a:t>
            </a:r>
            <a:r>
              <a:rPr lang="de-DE" dirty="0"/>
              <a:t>- und Bereitstellungsprozessen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Konsistenz: Docker-Container sichern einheitliche Umgebungen, reduzieren Umgebungsprobleme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Frühe Fehlererkennung: Automatisierte Tests/</a:t>
            </a:r>
            <a:r>
              <a:rPr lang="de-DE" dirty="0" err="1"/>
              <a:t>Builds</a:t>
            </a:r>
            <a:r>
              <a:rPr lang="de-DE" dirty="0"/>
              <a:t> erkennen Fehler frühzeitig, erhöhen Softwarequalität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Flexibilität: Viele Plugins und Integrationen ermöglichen anpassbare CI/CD-Prozesse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2E6F8A7-13A5-9956-F1D0-A6CF2DD9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70" y="2186650"/>
            <a:ext cx="4287681" cy="43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658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C775-495F-46FE-6290-2C73531A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/>
              <a:t>Was ist ein Tech-Stack?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CFA3D5-EB9A-CE49-CE6A-EF7A25AEB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Der Tech-Stack ist die Zusammenstellung von Tools, Programmiersprachen, </a:t>
            </a:r>
          </a:p>
          <a:p>
            <a:pPr algn="l"/>
            <a:r>
              <a:rPr lang="de-DE" dirty="0"/>
              <a:t>Frameworks und Libraries, die ein Unternehmen verwendet, um Anwendungen zu </a:t>
            </a:r>
          </a:p>
          <a:p>
            <a:pPr algn="l"/>
            <a:r>
              <a:rPr lang="de-DE" dirty="0"/>
              <a:t>entwickeln und zu betreiben.</a:t>
            </a:r>
          </a:p>
        </p:txBody>
      </p:sp>
    </p:spTree>
    <p:extLst>
      <p:ext uri="{BB962C8B-B14F-4D97-AF65-F5344CB8AC3E}">
        <p14:creationId xmlns:p14="http://schemas.microsoft.com/office/powerpoint/2010/main" val="36707391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751F3B-FEA1-DA0F-94A8-2C740FD2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br>
              <a:rPr lang="de-DE" dirty="0"/>
            </a:b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BA28E5C-0AA5-5DA5-8ED6-61ACFE0E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7279"/>
            <a:ext cx="9613861" cy="3599316"/>
          </a:xfrm>
        </p:spPr>
        <p:txBody>
          <a:bodyPr>
            <a:noAutofit/>
          </a:bodyPr>
          <a:lstStyle/>
          <a:p>
            <a:r>
              <a:rPr lang="de-DE" dirty="0"/>
              <a:t>1. Was ist ein Tech-Stack?</a:t>
            </a:r>
          </a:p>
          <a:p>
            <a:r>
              <a:rPr lang="de-DE" dirty="0"/>
              <a:t>2. TypeScript</a:t>
            </a:r>
          </a:p>
          <a:p>
            <a:r>
              <a:rPr lang="de-DE" dirty="0"/>
              <a:t>3. Angular</a:t>
            </a:r>
          </a:p>
          <a:p>
            <a:r>
              <a:rPr lang="de-DE" dirty="0"/>
              <a:t>4. Was ist Maven?</a:t>
            </a:r>
          </a:p>
          <a:p>
            <a:r>
              <a:rPr lang="de-DE" dirty="0"/>
              <a:t>5. Spring Boot</a:t>
            </a:r>
          </a:p>
          <a:p>
            <a:r>
              <a:rPr lang="de-DE" dirty="0"/>
              <a:t>6. Jenkins</a:t>
            </a:r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216449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E04D1-E69D-A9DF-043D-780D0214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TypeScript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0D4B7-62E3-CB62-A672-1B9C3A3A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96589"/>
            <a:ext cx="2952206" cy="635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 err="1"/>
              <a:t>TypeScript</a:t>
            </a:r>
            <a:r>
              <a:rPr lang="de-DE" sz="1800" dirty="0"/>
              <a:t>: von Microsoft entwickelt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567644D-D9DA-61D0-7D92-72909806E3E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649278" y="2186593"/>
            <a:ext cx="2631992" cy="2041440"/>
          </a:xfrm>
        </p:spPr>
      </p:pic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CBD5016C-A37C-3751-C991-5799C8F66945}"/>
              </a:ext>
            </a:extLst>
          </p:cNvPr>
          <p:cNvSpPr txBox="1">
            <a:spLocks/>
          </p:cNvSpPr>
          <p:nvPr/>
        </p:nvSpPr>
        <p:spPr>
          <a:xfrm>
            <a:off x="0" y="2992745"/>
            <a:ext cx="2952206" cy="63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Einführung: 2012</a:t>
            </a:r>
            <a:endParaRPr lang="de-DE" sz="1800" dirty="0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D9114C9-05EE-CC7F-E1B6-15AE8F92D48D}"/>
              </a:ext>
            </a:extLst>
          </p:cNvPr>
          <p:cNvSpPr txBox="1">
            <a:spLocks/>
          </p:cNvSpPr>
          <p:nvPr/>
        </p:nvSpPr>
        <p:spPr>
          <a:xfrm>
            <a:off x="0" y="3970729"/>
            <a:ext cx="2952206" cy="63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 err="1"/>
              <a:t>Superset</a:t>
            </a:r>
            <a:r>
              <a:rPr lang="de-DE" sz="1800" b="1" dirty="0"/>
              <a:t> von JavaScript</a:t>
            </a:r>
            <a:endParaRPr lang="de-DE" sz="1800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5BEBD9D8-8AD2-52E2-D193-33CDC54A1429}"/>
              </a:ext>
            </a:extLst>
          </p:cNvPr>
          <p:cNvSpPr txBox="1">
            <a:spLocks/>
          </p:cNvSpPr>
          <p:nvPr/>
        </p:nvSpPr>
        <p:spPr>
          <a:xfrm>
            <a:off x="0" y="4948713"/>
            <a:ext cx="2952206" cy="63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statische Typisierung für JavaScript</a:t>
            </a:r>
            <a:endParaRPr lang="de-DE" sz="1800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24E3857A-8DAC-AE29-616F-B5886A6E5449}"/>
              </a:ext>
            </a:extLst>
          </p:cNvPr>
          <p:cNvSpPr txBox="1">
            <a:spLocks/>
          </p:cNvSpPr>
          <p:nvPr/>
        </p:nvSpPr>
        <p:spPr>
          <a:xfrm>
            <a:off x="7147560" y="2096589"/>
            <a:ext cx="2952206" cy="63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JavaScript hat keine statische Typprüfung</a:t>
            </a:r>
            <a:endParaRPr lang="de-DE" sz="1800" dirty="0"/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BD3CBC5A-4EBC-F172-44EB-DBA3D839743A}"/>
              </a:ext>
            </a:extLst>
          </p:cNvPr>
          <p:cNvSpPr txBox="1">
            <a:spLocks/>
          </p:cNvSpPr>
          <p:nvPr/>
        </p:nvSpPr>
        <p:spPr>
          <a:xfrm>
            <a:off x="7147560" y="2992745"/>
            <a:ext cx="2952206" cy="63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Fehler treten erst zur Laufzeit auf</a:t>
            </a:r>
            <a:endParaRPr lang="de-DE" sz="1800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324A40D8-4ACF-77D2-8918-E46055F04F05}"/>
              </a:ext>
            </a:extLst>
          </p:cNvPr>
          <p:cNvSpPr txBox="1">
            <a:spLocks/>
          </p:cNvSpPr>
          <p:nvPr/>
        </p:nvSpPr>
        <p:spPr>
          <a:xfrm>
            <a:off x="7147560" y="3888901"/>
            <a:ext cx="2952206" cy="63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Erschwert Debugging und Wartung</a:t>
            </a:r>
            <a:endParaRPr lang="de-DE" sz="1800" dirty="0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E14613FC-EF4E-4D8D-AB27-D54C33A0F914}"/>
              </a:ext>
            </a:extLst>
          </p:cNvPr>
          <p:cNvSpPr txBox="1">
            <a:spLocks/>
          </p:cNvSpPr>
          <p:nvPr/>
        </p:nvSpPr>
        <p:spPr>
          <a:xfrm>
            <a:off x="7147560" y="4948713"/>
            <a:ext cx="2952206" cy="635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Schwieriger, Code-Absicht zu verstehen</a:t>
            </a:r>
            <a:endParaRPr lang="de-DE" sz="180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8D0242A-B941-1119-EBB4-850A0A4F1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51" y="4523945"/>
            <a:ext cx="3749040" cy="21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402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112E1-2066-F9CE-A0CA-1273CA41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C9F9F8-9776-4E0B-E361-841B78CC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71559"/>
            <a:ext cx="3571420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Statische Typisierung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29F1656-6AA2-47AA-7655-D83C2E41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2" y="2927324"/>
            <a:ext cx="3298219" cy="501676"/>
          </a:xfrm>
          <a:prstGeom prst="rect">
            <a:avLst/>
          </a:pr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4AB65520-D1C8-8DA5-5F8E-FA3D3EDBFE7E}"/>
              </a:ext>
            </a:extLst>
          </p:cNvPr>
          <p:cNvSpPr txBox="1">
            <a:spLocks/>
          </p:cNvSpPr>
          <p:nvPr/>
        </p:nvSpPr>
        <p:spPr>
          <a:xfrm>
            <a:off x="0" y="3565294"/>
            <a:ext cx="372291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Typen und Union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F387B34-5501-AC39-FEDB-C4BE8FF3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2" y="4277850"/>
            <a:ext cx="4911482" cy="800141"/>
          </a:xfrm>
          <a:prstGeom prst="rect">
            <a:avLst/>
          </a:prstGeom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6F666129-0C49-09C4-2D94-203BA3FA7D63}"/>
              </a:ext>
            </a:extLst>
          </p:cNvPr>
          <p:cNvSpPr txBox="1">
            <a:spLocks/>
          </p:cNvSpPr>
          <p:nvPr/>
        </p:nvSpPr>
        <p:spPr>
          <a:xfrm>
            <a:off x="91592" y="5160128"/>
            <a:ext cx="372291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Type Any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9F95EAF-3B17-1145-59A1-CFF1AFE0E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2" y="5872684"/>
            <a:ext cx="3848298" cy="806491"/>
          </a:xfrm>
          <a:prstGeom prst="rect">
            <a:avLst/>
          </a:prstGeom>
        </p:spPr>
      </p:pic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76D4B9C0-C9FE-215D-F694-B5F324873E06}"/>
              </a:ext>
            </a:extLst>
          </p:cNvPr>
          <p:cNvSpPr txBox="1">
            <a:spLocks/>
          </p:cNvSpPr>
          <p:nvPr/>
        </p:nvSpPr>
        <p:spPr>
          <a:xfrm>
            <a:off x="5481702" y="2271559"/>
            <a:ext cx="357142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Interfaces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9562514-41B7-D9E4-B788-8F1901739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041" y="2927325"/>
            <a:ext cx="2937047" cy="2150666"/>
          </a:xfrm>
          <a:prstGeom prst="rect">
            <a:avLst/>
          </a:prstGeom>
        </p:spPr>
      </p:pic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A8B70E4D-855C-E915-26B6-B1073B3E0488}"/>
              </a:ext>
            </a:extLst>
          </p:cNvPr>
          <p:cNvSpPr txBox="1">
            <a:spLocks/>
          </p:cNvSpPr>
          <p:nvPr/>
        </p:nvSpPr>
        <p:spPr>
          <a:xfrm>
            <a:off x="5481702" y="5157495"/>
            <a:ext cx="357142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Generics</a:t>
            </a:r>
            <a:endParaRPr lang="de-DE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54AC672C-80F0-AEE5-9870-21E99F750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041" y="5813261"/>
            <a:ext cx="2987386" cy="9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42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4E299-B05D-7FB0-4711-2F7D7C86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C84B83-CB5C-B8D8-45B3-89EE33502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2336873"/>
            <a:ext cx="4169072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Frühe Fehlererkennung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778BD172-C891-0C03-834E-C31218CDBCBB}"/>
              </a:ext>
            </a:extLst>
          </p:cNvPr>
          <p:cNvSpPr txBox="1">
            <a:spLocks/>
          </p:cNvSpPr>
          <p:nvPr/>
        </p:nvSpPr>
        <p:spPr>
          <a:xfrm>
            <a:off x="0" y="2913135"/>
            <a:ext cx="416907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Bessere Wartbarkeit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B1878D3F-3737-DD09-0054-A51F0627A220}"/>
              </a:ext>
            </a:extLst>
          </p:cNvPr>
          <p:cNvSpPr txBox="1">
            <a:spLocks/>
          </p:cNvSpPr>
          <p:nvPr/>
        </p:nvSpPr>
        <p:spPr>
          <a:xfrm>
            <a:off x="0" y="3489397"/>
            <a:ext cx="583909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Erweiterte Entwicklungsumgebung</a:t>
            </a:r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C82C1E6B-F519-D05F-3F96-FA026136644E}"/>
              </a:ext>
            </a:extLst>
          </p:cNvPr>
          <p:cNvSpPr txBox="1">
            <a:spLocks/>
          </p:cNvSpPr>
          <p:nvPr/>
        </p:nvSpPr>
        <p:spPr>
          <a:xfrm>
            <a:off x="-1" y="4151249"/>
            <a:ext cx="5839097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Verbesserte Zusammenarbeit in Teams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429D2A3-DCF6-23E8-0D0F-C1356A3CBDC1}"/>
              </a:ext>
            </a:extLst>
          </p:cNvPr>
          <p:cNvSpPr txBox="1">
            <a:spLocks/>
          </p:cNvSpPr>
          <p:nvPr/>
        </p:nvSpPr>
        <p:spPr>
          <a:xfrm>
            <a:off x="0" y="4813101"/>
            <a:ext cx="647264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Support für moderne JavaScript-Features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57D597C-E482-1B0D-8A6F-91449DFB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567" y="2397034"/>
            <a:ext cx="4999130" cy="28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184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E3720-456F-73E4-5EBE-1B488938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657DA3-824B-7295-1B8F-812FD8627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48557"/>
            <a:ext cx="3448594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Entwickler</a:t>
            </a:r>
            <a:r>
              <a:rPr lang="de-DE" dirty="0"/>
              <a:t>: Google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3178FECD-25AD-C0C7-035C-5A8E67CDA07A}"/>
              </a:ext>
            </a:extLst>
          </p:cNvPr>
          <p:cNvSpPr txBox="1">
            <a:spLocks/>
          </p:cNvSpPr>
          <p:nvPr/>
        </p:nvSpPr>
        <p:spPr>
          <a:xfrm>
            <a:off x="0" y="3278409"/>
            <a:ext cx="933341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Framework</a:t>
            </a:r>
            <a:r>
              <a:rPr lang="en-US" dirty="0"/>
              <a:t>: </a:t>
            </a:r>
            <a:r>
              <a:rPr lang="en-US" dirty="0" err="1"/>
              <a:t>Webframework</a:t>
            </a:r>
            <a:r>
              <a:rPr lang="en-US" dirty="0"/>
              <a:t> für Single Page Applications (SPAs)</a:t>
            </a:r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12D7435-962A-CE47-9988-C52DC7924DA7}"/>
              </a:ext>
            </a:extLst>
          </p:cNvPr>
          <p:cNvSpPr txBox="1">
            <a:spLocks/>
          </p:cNvSpPr>
          <p:nvPr/>
        </p:nvSpPr>
        <p:spPr>
          <a:xfrm>
            <a:off x="-1" y="4208261"/>
            <a:ext cx="933341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Erstveröffentlichung</a:t>
            </a:r>
            <a:r>
              <a:rPr lang="de-DE" dirty="0"/>
              <a:t>: 2010 als AngularJS (Angular 1)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89B2CD5-2C57-0867-9B79-6FE0749C7A5E}"/>
              </a:ext>
            </a:extLst>
          </p:cNvPr>
          <p:cNvSpPr txBox="1">
            <a:spLocks/>
          </p:cNvSpPr>
          <p:nvPr/>
        </p:nvSpPr>
        <p:spPr>
          <a:xfrm>
            <a:off x="-1" y="5138113"/>
            <a:ext cx="1069848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Neugestaltung</a:t>
            </a:r>
            <a:r>
              <a:rPr lang="de-DE" dirty="0"/>
              <a:t>: 2016 als Angular 2 (ab dann einfach „Angular“ genannt)</a:t>
            </a:r>
          </a:p>
        </p:txBody>
      </p:sp>
    </p:spTree>
    <p:extLst>
      <p:ext uri="{BB962C8B-B14F-4D97-AF65-F5344CB8AC3E}">
        <p14:creationId xmlns:p14="http://schemas.microsoft.com/office/powerpoint/2010/main" val="28537988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E0C7D-1A9B-5A82-B774-5C9FE7DA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BF4F33-5209-C136-ABFD-E9139F867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80021"/>
            <a:ext cx="3604077" cy="576262"/>
          </a:xfrm>
        </p:spPr>
        <p:txBody>
          <a:bodyPr/>
          <a:lstStyle/>
          <a:p>
            <a:r>
              <a:rPr lang="de-DE" dirty="0"/>
              <a:t>Komponenten in Angular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3955CA-F14D-2DBF-EC10-B9B388BBD63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895" y="2656282"/>
            <a:ext cx="3049702" cy="403843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Grundbausteine von Angular-Anwendungen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Beinhaltet Logik und Template für einen UI-Abschnitt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Vorteile</a:t>
            </a:r>
            <a:r>
              <a:rPr lang="de-DE" dirty="0"/>
              <a:t>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Wiederverwendbarkeit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Einfacheres Testen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Bessere Wartbarkeit des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Routing zwischen Komponenten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Aktivierte Route zeigt zugehörige Komponente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Vorherige Komponente wird zerstört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1" dirty="0"/>
              <a:t>Vorteil</a:t>
            </a:r>
            <a:r>
              <a:rPr lang="de-DE" dirty="0"/>
              <a:t>: Dynamische Ansichten ohne vollständiges </a:t>
            </a:r>
            <a:r>
              <a:rPr lang="de-DE" dirty="0" err="1"/>
              <a:t>Neuladen</a:t>
            </a:r>
            <a:r>
              <a:rPr lang="de-DE" dirty="0"/>
              <a:t> der Seite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D34376B-2C07-1105-0BAE-018B0D865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4155" y="2080021"/>
            <a:ext cx="3070025" cy="576262"/>
          </a:xfrm>
        </p:spPr>
        <p:txBody>
          <a:bodyPr/>
          <a:lstStyle/>
          <a:p>
            <a:r>
              <a:rPr lang="de-DE" dirty="0"/>
              <a:t>Angular Services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54FE503-5CDF-9089-786F-D64828D9DAD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5" y="2813667"/>
            <a:ext cx="3070025" cy="29135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Klassen für häufig benötigte 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z.B. : Datenverwaltung, HTTP-Anfragen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Vorteile 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Wiederverwendbarkeit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Separation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Concerns</a:t>
            </a:r>
            <a:endParaRPr lang="de-DE" dirty="0"/>
          </a:p>
        </p:txBody>
      </p:sp>
      <p:pic>
        <p:nvPicPr>
          <p:cNvPr id="3076" name="Picture 4" descr="Angular Components tutorial : GeeksArray.com">
            <a:extLst>
              <a:ext uri="{FF2B5EF4-FFF2-40B4-BE49-F238E27FC236}">
                <a16:creationId xmlns:a16="http://schemas.microsoft.com/office/drawing/2014/main" id="{20FBFFD6-C2FF-C5D9-A3FA-5B93F605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51" y="2656282"/>
            <a:ext cx="3880849" cy="291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stering Angular Data Sharing between non-sibling/Unrelated components:  The Power of Shared Service">
            <a:extLst>
              <a:ext uri="{FF2B5EF4-FFF2-40B4-BE49-F238E27FC236}">
                <a16:creationId xmlns:a16="http://schemas.microsoft.com/office/drawing/2014/main" id="{1CBA54B1-6624-2819-597A-FC3810A35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73" y="4845913"/>
            <a:ext cx="3723663" cy="176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1267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2FE6C-DD23-A6A1-FC97-DDEF583C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959E28-FA69-68BB-B5F3-A1BF0BEB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30341"/>
            <a:ext cx="3820886" cy="576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Angular CLI (Command Line Interface)</a:t>
            </a:r>
            <a:endParaRPr lang="de-DE" sz="1800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F7AD2547-4B9D-3A4F-D490-AAD079CC8245}"/>
              </a:ext>
            </a:extLst>
          </p:cNvPr>
          <p:cNvSpPr txBox="1">
            <a:spLocks/>
          </p:cNvSpPr>
          <p:nvPr/>
        </p:nvSpPr>
        <p:spPr>
          <a:xfrm>
            <a:off x="0" y="2978449"/>
            <a:ext cx="382088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Unterstützt Entwickler bei Erstellen, Verwalten, Testen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B9FEBC9F-1F92-1A09-5C6A-D7CF4160273E}"/>
              </a:ext>
            </a:extLst>
          </p:cNvPr>
          <p:cNvSpPr txBox="1">
            <a:spLocks/>
          </p:cNvSpPr>
          <p:nvPr/>
        </p:nvSpPr>
        <p:spPr>
          <a:xfrm>
            <a:off x="0" y="3626557"/>
            <a:ext cx="3598817" cy="3657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Beispiele für CLI-Kommandos: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732E5C0-C51C-22A5-A277-27055C52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69" y="4477308"/>
            <a:ext cx="2254366" cy="234962"/>
          </a:xfrm>
          <a:prstGeom prst="rect">
            <a:avLst/>
          </a:prstGeom>
        </p:spPr>
      </p:pic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FFA7C73A-01EA-118F-C1DF-A316543B4D27}"/>
              </a:ext>
            </a:extLst>
          </p:cNvPr>
          <p:cNvSpPr txBox="1">
            <a:spLocks/>
          </p:cNvSpPr>
          <p:nvPr/>
        </p:nvSpPr>
        <p:spPr>
          <a:xfrm>
            <a:off x="-1" y="4064162"/>
            <a:ext cx="3598817" cy="3657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Projekt erstellen :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60E97D61-19A0-D85D-FF83-B1E8FC6ADD61}"/>
              </a:ext>
            </a:extLst>
          </p:cNvPr>
          <p:cNvSpPr txBox="1">
            <a:spLocks/>
          </p:cNvSpPr>
          <p:nvPr/>
        </p:nvSpPr>
        <p:spPr>
          <a:xfrm>
            <a:off x="0" y="4712270"/>
            <a:ext cx="3598817" cy="3657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Komponente erstellen: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74B2F2C-EB2E-86C8-B917-8BB27EB0E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9" y="5165877"/>
            <a:ext cx="3134548" cy="247663"/>
          </a:xfrm>
          <a:prstGeom prst="rect">
            <a:avLst/>
          </a:prstGeom>
        </p:spPr>
      </p:pic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8656ABB7-EA22-3A55-1203-B0547DCAA0E1}"/>
              </a:ext>
            </a:extLst>
          </p:cNvPr>
          <p:cNvSpPr txBox="1">
            <a:spLocks/>
          </p:cNvSpPr>
          <p:nvPr/>
        </p:nvSpPr>
        <p:spPr>
          <a:xfrm>
            <a:off x="6872897" y="2162023"/>
            <a:ext cx="4485258" cy="912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Angular-Lifecycle-Hooks: </a:t>
            </a:r>
            <a:r>
              <a:rPr lang="de-DE" sz="1800" dirty="0"/>
              <a:t>Ermöglichen Reaktion auf Phasen im Lebenszyklus von Komponenten/Diensten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C6E73D46-710E-961B-86D6-5C3234108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Ermöglichen Reaktion auf Phasen im Lebenszyklus von Komponenten/Diensten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A4F7842-2DE1-4C91-2920-43224E9165AA}"/>
              </a:ext>
            </a:extLst>
          </p:cNvPr>
          <p:cNvSpPr txBox="1">
            <a:spLocks/>
          </p:cNvSpPr>
          <p:nvPr/>
        </p:nvSpPr>
        <p:spPr>
          <a:xfrm>
            <a:off x="6872897" y="3179356"/>
            <a:ext cx="4485258" cy="30658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Wichtige Hooks: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ngOnInit</a:t>
            </a:r>
            <a:r>
              <a:rPr lang="de-DE" sz="1800" dirty="0"/>
              <a:t>():Aufruf: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800" dirty="0"/>
              <a:t>Nach Initialisierung der Komponente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800" dirty="0"/>
              <a:t>Nutzen: Initiale </a:t>
            </a:r>
            <a:r>
              <a:rPr lang="de-DE" sz="1800" dirty="0" err="1"/>
              <a:t>Logikng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OnDestroy</a:t>
            </a:r>
            <a:r>
              <a:rPr lang="de-DE" sz="1800" dirty="0"/>
              <a:t>():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800" dirty="0"/>
              <a:t>Aufruf: Kurz vor Zerstörung der Komponente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800" dirty="0"/>
              <a:t>Nutzen: Aufräumen von Abonnements/Ressourcen</a:t>
            </a:r>
          </a:p>
        </p:txBody>
      </p:sp>
      <p:pic>
        <p:nvPicPr>
          <p:cNvPr id="2054" name="Picture 6" descr="Angular CLI: Command Line Interface Guide">
            <a:extLst>
              <a:ext uri="{FF2B5EF4-FFF2-40B4-BE49-F238E27FC236}">
                <a16:creationId xmlns:a16="http://schemas.microsoft.com/office/drawing/2014/main" id="{5696A129-F656-C9E7-2CBD-FAD523BB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87" y="2058691"/>
            <a:ext cx="2762068" cy="213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gular lifecycle hooks - guide - how to use it">
            <a:extLst>
              <a:ext uri="{FF2B5EF4-FFF2-40B4-BE49-F238E27FC236}">
                <a16:creationId xmlns:a16="http://schemas.microsoft.com/office/drawing/2014/main" id="{E021CD7E-7250-DBA4-0B4B-B2283ED04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59" y="4252309"/>
            <a:ext cx="2762069" cy="237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970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764</Words>
  <Application>Microsoft Office PowerPoint</Application>
  <PresentationFormat>Breitbild</PresentationFormat>
  <Paragraphs>157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Symbol</vt:lpstr>
      <vt:lpstr>Trebuchet MS</vt:lpstr>
      <vt:lpstr>Berlin</vt:lpstr>
      <vt:lpstr>Tech-Stack in Unserem Unternehmen</vt:lpstr>
      <vt:lpstr>Was ist ein Tech-Stack?</vt:lpstr>
      <vt:lpstr>Gliederung </vt:lpstr>
      <vt:lpstr>TypeScript</vt:lpstr>
      <vt:lpstr>TypeScript</vt:lpstr>
      <vt:lpstr>TypeScript</vt:lpstr>
      <vt:lpstr>Angular</vt:lpstr>
      <vt:lpstr>Angular</vt:lpstr>
      <vt:lpstr>Angular</vt:lpstr>
      <vt:lpstr>Angular</vt:lpstr>
      <vt:lpstr>Angular</vt:lpstr>
      <vt:lpstr>Maven</vt:lpstr>
      <vt:lpstr>Spring Boot</vt:lpstr>
      <vt:lpstr>Spring Boot</vt:lpstr>
      <vt:lpstr>Spring Boot</vt:lpstr>
      <vt:lpstr>Spring Boot</vt:lpstr>
      <vt:lpstr>Jenkins</vt:lpstr>
      <vt:lpstr>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Mousa, Abdulaa</dc:creator>
  <cp:lastModifiedBy>Mousa, Abdulaa</cp:lastModifiedBy>
  <cp:revision>7</cp:revision>
  <dcterms:created xsi:type="dcterms:W3CDTF">2024-10-27T22:53:59Z</dcterms:created>
  <dcterms:modified xsi:type="dcterms:W3CDTF">2024-10-28T16:36:38Z</dcterms:modified>
</cp:coreProperties>
</file>