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42"/>
  </p:notesMasterIdLst>
  <p:handoutMasterIdLst>
    <p:handoutMasterId r:id="rId43"/>
  </p:handoutMasterIdLst>
  <p:sldIdLst>
    <p:sldId id="256" r:id="rId5"/>
    <p:sldId id="257" r:id="rId6"/>
    <p:sldId id="278" r:id="rId7"/>
    <p:sldId id="258" r:id="rId8"/>
    <p:sldId id="280" r:id="rId9"/>
    <p:sldId id="286" r:id="rId10"/>
    <p:sldId id="287" r:id="rId11"/>
    <p:sldId id="281" r:id="rId12"/>
    <p:sldId id="288" r:id="rId13"/>
    <p:sldId id="289" r:id="rId14"/>
    <p:sldId id="290" r:id="rId15"/>
    <p:sldId id="291" r:id="rId16"/>
    <p:sldId id="292" r:id="rId17"/>
    <p:sldId id="293" r:id="rId18"/>
    <p:sldId id="305" r:id="rId19"/>
    <p:sldId id="306" r:id="rId20"/>
    <p:sldId id="307" r:id="rId21"/>
    <p:sldId id="308" r:id="rId22"/>
    <p:sldId id="309" r:id="rId23"/>
    <p:sldId id="310" r:id="rId24"/>
    <p:sldId id="294" r:id="rId25"/>
    <p:sldId id="311" r:id="rId26"/>
    <p:sldId id="312" r:id="rId27"/>
    <p:sldId id="295" r:id="rId28"/>
    <p:sldId id="313" r:id="rId29"/>
    <p:sldId id="314" r:id="rId30"/>
    <p:sldId id="296" r:id="rId31"/>
    <p:sldId id="297" r:id="rId32"/>
    <p:sldId id="298" r:id="rId33"/>
    <p:sldId id="299" r:id="rId34"/>
    <p:sldId id="300" r:id="rId35"/>
    <p:sldId id="301" r:id="rId36"/>
    <p:sldId id="302" r:id="rId37"/>
    <p:sldId id="303" r:id="rId38"/>
    <p:sldId id="304" r:id="rId39"/>
    <p:sldId id="315" r:id="rId40"/>
    <p:sldId id="271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0655" autoAdjust="0"/>
  </p:normalViewPr>
  <p:slideViewPr>
    <p:cSldViewPr snapToGrid="0">
      <p:cViewPr varScale="1">
        <p:scale>
          <a:sx n="100" d="100"/>
          <a:sy n="100" d="100"/>
        </p:scale>
        <p:origin x="990" y="90"/>
      </p:cViewPr>
      <p:guideLst/>
    </p:cSldViewPr>
  </p:slideViewPr>
  <p:outlineViewPr>
    <p:cViewPr>
      <p:scale>
        <a:sx n="33" d="100"/>
        <a:sy n="33" d="100"/>
      </p:scale>
      <p:origin x="0" y="-28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03" y="29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9/2/2024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9/2/2024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1288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9268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2734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90736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77803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1931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2642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74565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9174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81269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3590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43896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20305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79219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422866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50706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22249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064536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59368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14590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534279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3890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52268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23251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228910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40993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26762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03831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33283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6838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9544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1440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3145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3268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5772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3722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41918" y="3329790"/>
            <a:ext cx="4941771" cy="3200400"/>
          </a:xfrm>
        </p:spPr>
        <p:txBody>
          <a:bodyPr anchor="ctr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895350"/>
            <a:ext cx="3247662" cy="1917700"/>
          </a:xfrm>
        </p:spPr>
        <p:txBody>
          <a:bodyPr>
            <a:normAutofit/>
          </a:bodyPr>
          <a:lstStyle>
            <a:lvl1pPr algn="l">
              <a:defRPr lang="en-US" sz="24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A14C3057-3BCC-F9A2-98D8-17DDB36F1823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838200" y="2813049"/>
            <a:ext cx="3247662" cy="323849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4216396" y="895927"/>
            <a:ext cx="7137404" cy="511588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5F91997C-538B-C8B9-14D7-31A1932F6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1615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F777EF4-982E-9337-7E82-31DC723C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34303BA-AFB6-0E22-486F-785994E3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327564" cy="1505528"/>
            <a:chOff x="0" y="0"/>
            <a:chExt cx="2238376" cy="310515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66E3A08-02EB-7B54-5089-E7A7F19FD725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14F9BE5-00B2-ADDF-771C-AB098B36C820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80816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37192"/>
            <a:ext cx="5655197" cy="199786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2705177"/>
            <a:ext cx="5733772" cy="448990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199" y="3154166"/>
            <a:ext cx="5733773" cy="3032733"/>
          </a:xfr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1pPr>
            <a:lvl2pPr marL="7429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2pPr>
            <a:lvl3pPr marL="12001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3pPr>
            <a:lvl4pPr marL="16573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4pPr>
            <a:lvl5pPr marL="21145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887108" y="2705177"/>
            <a:ext cx="3943627" cy="448989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120DFF5-B64A-9744-4500-1D7BBA19BF1C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887107" y="3164867"/>
            <a:ext cx="3943627" cy="3032733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3986" y="6356350"/>
            <a:ext cx="411480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E0588715-35AD-8BE1-A5FC-E28BDD385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645" t="319" r="28732" b="73496"/>
          <a:stretch/>
        </p:blipFill>
        <p:spPr>
          <a:xfrm rot="10800000" flipH="1">
            <a:off x="6308436" y="-11"/>
            <a:ext cx="5883564" cy="236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44E9C70-0200-3C21-7766-CB9EA5FBF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D5E4B16-2071-DEE9-BE53-F35AFBEFCA57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CB2B071-0355-D550-18A8-9D515CA1698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53550"/>
            <a:ext cx="10515600" cy="1325563"/>
          </a:xfrm>
        </p:spPr>
        <p:txBody>
          <a:bodyPr anchor="b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57096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FB554B2-4C33-2975-9F27-94B8AE71D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3C6776-E983-2BA3-1054-75996FE0F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67200" y="3238103"/>
            <a:ext cx="4179570" cy="285018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8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56350"/>
            <a:ext cx="417957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4229100" y="0"/>
            <a:ext cx="7962901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500" y="2674013"/>
            <a:ext cx="2895600" cy="3269589"/>
          </a:xfrm>
        </p:spPr>
        <p:txBody>
          <a:bodyPr>
            <a:normAutofit/>
          </a:bodyPr>
          <a:lstStyle>
            <a:lvl1pPr marL="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018"/>
            <a:ext cx="4179570" cy="3377354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A96E214-6A61-C8A7-B1DB-C8C260C13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557818" cy="6858000"/>
            <a:chOff x="0" y="0"/>
            <a:chExt cx="4762501" cy="5186363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18BC1BC-99D6-D9F4-19F9-AAE722E2AE61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816F797-248B-2C75-29B9-DB65A809D47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2501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680"/>
            <a:ext cx="4179570" cy="337669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D8E94DD-0F7B-3F92-58EA-5F06D557BF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990667" y="0"/>
            <a:ext cx="1126278" cy="25122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19F5397-34DB-BC88-ADF5-AA470A06FE5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5080"/>
            <a:ext cx="6576291" cy="6872605"/>
          </a:xfrm>
          <a:custGeom>
            <a:avLst/>
            <a:gdLst>
              <a:gd name="connsiteX0" fmla="*/ 0 w 6576291"/>
              <a:gd name="connsiteY0" fmla="*/ 0 h 6867525"/>
              <a:gd name="connsiteX1" fmla="*/ 6576291 w 6576291"/>
              <a:gd name="connsiteY1" fmla="*/ 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044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  <a:gd name="connsiteX0" fmla="*/ 0 w 6576291"/>
              <a:gd name="connsiteY0" fmla="*/ 0 h 6867525"/>
              <a:gd name="connsiteX1" fmla="*/ 3624811 w 6576291"/>
              <a:gd name="connsiteY1" fmla="*/ 1016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298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6291" h="6872605">
                <a:moveTo>
                  <a:pt x="0" y="5080"/>
                </a:moveTo>
                <a:lnTo>
                  <a:pt x="3629891" y="0"/>
                </a:lnTo>
                <a:lnTo>
                  <a:pt x="6576291" y="6872605"/>
                </a:lnTo>
                <a:lnTo>
                  <a:pt x="0" y="6872605"/>
                </a:lnTo>
                <a:lnTo>
                  <a:pt x="0" y="5080"/>
                </a:lnTo>
                <a:close/>
              </a:path>
            </a:pathLst>
          </a:custGeom>
        </p:spPr>
        <p:txBody>
          <a:bodyPr lIns="182880" tIns="182880" bIns="9144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018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2318" y="268360"/>
            <a:ext cx="7288282" cy="212117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EAC9D25F-5B3D-F5B2-5D02-C6BC6AA8987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322388" y="2763078"/>
            <a:ext cx="7288212" cy="340705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1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8E16CF1-2502-F2F0-2C27-2DD797903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096374" y="-25401"/>
            <a:ext cx="3095625" cy="6883401"/>
            <a:chOff x="9096375" y="-25401"/>
            <a:chExt cx="3095625" cy="6883401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322A6FB-333C-65AE-23D8-08BCEA174D43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62BB247-4598-A983-DEBF-6F042C1DB0BC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9381744" y="-25401"/>
              <a:ext cx="2810256" cy="68834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4E84FEE-D475-A71D-7996-5925602EC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 flipH="1">
            <a:off x="-1" y="-25403"/>
            <a:ext cx="1210573" cy="20481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7459776D-4049-CB00-C321-0627C169B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DE114AF-34C6-A062-7340-858BC27DA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06400"/>
            <a:ext cx="4179570" cy="345797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E045004-3604-59DC-13E0-7A0B2DF78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329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955F7B05-9431-1FBA-415D-6CF2DF562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093633" cy="39123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568961"/>
            <a:ext cx="8420100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97255"/>
            <a:ext cx="3924300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7FF22E3-5928-787E-B062-FA18127D3BD9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2933700" y="3251596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97255"/>
            <a:ext cx="3943627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178E4D0B-96F1-45F3-6B2A-5FA31A37257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410173" y="3251595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5F41582C-9AD2-F126-40F3-D43E77D15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6926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341F76B1-7BEF-7A88-1394-1164BFF08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12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41120" y="558801"/>
            <a:ext cx="9953308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A217F83-0BDB-C70B-29FE-2651DE1915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429817" y="0"/>
            <a:ext cx="7762183" cy="2754814"/>
            <a:chOff x="7334250" y="0"/>
            <a:chExt cx="4857750" cy="1724025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C62368-3F79-C078-7086-B23D2F5A09F8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09BDD71-BF2E-BDB0-A625-D8371AEA1CA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83354B96-CD25-BE1C-8CA2-3825F820B75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1120" y="2960877"/>
            <a:ext cx="2722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CDD81865-54C7-7674-4B2E-041D05C1D146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1341120" y="3392035"/>
            <a:ext cx="2722880" cy="2907164"/>
          </a:xfrm>
        </p:spPr>
        <p:txBody>
          <a:bodyPr tIns="0">
            <a:normAutofit/>
          </a:bodyPr>
          <a:lstStyle>
            <a:lvl1pPr marL="283464" indent="-283464">
              <a:lnSpc>
                <a:spcPct val="100000"/>
              </a:lnSpc>
              <a:buFont typeface="+mj-lt"/>
              <a:buAutoNum type="arabicPeriod"/>
              <a:defRPr sz="1800" b="0" spc="50" baseline="0"/>
            </a:lvl1pPr>
            <a:lvl2pPr marL="566928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eriod"/>
              <a:defRPr sz="1800" spc="50" baseline="0"/>
            </a:lvl2pPr>
            <a:lvl3pPr marL="850392" indent="-342900">
              <a:lnSpc>
                <a:spcPct val="100000"/>
              </a:lnSpc>
              <a:spcBef>
                <a:spcPts val="1000"/>
              </a:spcBef>
              <a:buFont typeface="+mj-lt"/>
              <a:buAutoNum type="arabicParenR"/>
              <a:defRPr sz="1800" spc="50" baseline="0"/>
            </a:lvl3pPr>
            <a:lvl4pPr marL="1042416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arenR"/>
              <a:defRPr sz="1800" spc="50" baseline="0"/>
            </a:lvl4pPr>
            <a:lvl5pPr marL="1074420" indent="-400050">
              <a:lnSpc>
                <a:spcPct val="100000"/>
              </a:lnSpc>
              <a:spcBef>
                <a:spcPts val="1000"/>
              </a:spcBef>
              <a:buFont typeface="+mj-lt"/>
              <a:buAutoNum type="romanLcPeriod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6F39BA57-7F1C-623F-BC7F-B689C5AC33EA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4754881" y="2960877"/>
            <a:ext cx="5516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94BF07A4-5A33-0B3C-A378-AB2435F1D5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754881" y="3324859"/>
            <a:ext cx="5506720" cy="303148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63DC63A6-41FE-6C2D-9A53-0AE4A6DBF39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0B5130EC-B05B-5489-FBEC-DBEB6D1E737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085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B2CC92D-F90A-CB67-4860-D6939AC29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3094182" y="0"/>
            <a:ext cx="1745673" cy="38977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4" y="1671639"/>
            <a:ext cx="5884027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4C376638-5C5B-8E5B-0C26-8F63B98EA41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28230" y="-9144"/>
            <a:ext cx="5481955" cy="6876288"/>
          </a:xfrm>
          <a:custGeom>
            <a:avLst/>
            <a:gdLst>
              <a:gd name="connsiteX0" fmla="*/ 0 w 5476875"/>
              <a:gd name="connsiteY0" fmla="*/ 0 h 6858000"/>
              <a:gd name="connsiteX1" fmla="*/ 547687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0 w 5476875"/>
              <a:gd name="connsiteY0" fmla="*/ 0 h 6858000"/>
              <a:gd name="connsiteX1" fmla="*/ 252031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5080 w 5481955"/>
              <a:gd name="connsiteY0" fmla="*/ 0 h 6858000"/>
              <a:gd name="connsiteX1" fmla="*/ 2525395 w 5481955"/>
              <a:gd name="connsiteY1" fmla="*/ 0 h 6858000"/>
              <a:gd name="connsiteX2" fmla="*/ 5481955 w 5481955"/>
              <a:gd name="connsiteY2" fmla="*/ 6858000 h 6858000"/>
              <a:gd name="connsiteX3" fmla="*/ 5080 w 5481955"/>
              <a:gd name="connsiteY3" fmla="*/ 6858000 h 6858000"/>
              <a:gd name="connsiteX4" fmla="*/ 0 w 5481955"/>
              <a:gd name="connsiteY4" fmla="*/ 4805680 h 6858000"/>
              <a:gd name="connsiteX5" fmla="*/ 5080 w 5481955"/>
              <a:gd name="connsiteY5" fmla="*/ 0 h 685800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81955" h="6863080">
                <a:moveTo>
                  <a:pt x="5080" y="0"/>
                </a:moveTo>
                <a:lnTo>
                  <a:pt x="2525395" y="0"/>
                </a:lnTo>
                <a:lnTo>
                  <a:pt x="5481955" y="6858000"/>
                </a:lnTo>
                <a:lnTo>
                  <a:pt x="899160" y="6863080"/>
                </a:lnTo>
                <a:cubicBezTo>
                  <a:pt x="506307" y="5933440"/>
                  <a:pt x="413173" y="5720080"/>
                  <a:pt x="0" y="4759960"/>
                </a:cubicBezTo>
                <a:cubicBezTo>
                  <a:pt x="1693" y="3158067"/>
                  <a:pt x="3387" y="1601893"/>
                  <a:pt x="5080" y="0"/>
                </a:cubicBezTo>
                <a:close/>
              </a:path>
            </a:pathLst>
          </a:custGeom>
        </p:spPr>
        <p:txBody>
          <a:bodyPr lIns="274320" tIns="91440" bIns="91440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4569D00-2037-2A8D-943B-22FAC1C0B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25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5967A9D-0B53-4F3F-0872-495C23A33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643B0E9A-A777-8745-6A36-0A79CB5E036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5453725" y="3660774"/>
            <a:ext cx="5907176" cy="2536826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9" r:id="rId3"/>
    <p:sldLayoutId id="2147483670" r:id="rId4"/>
    <p:sldLayoutId id="2147483651" r:id="rId5"/>
    <p:sldLayoutId id="2147483671" r:id="rId6"/>
    <p:sldLayoutId id="2147483672" r:id="rId7"/>
    <p:sldLayoutId id="2147483673" r:id="rId8"/>
    <p:sldLayoutId id="2147483664" r:id="rId9"/>
    <p:sldLayoutId id="2147483674" r:id="rId10"/>
    <p:sldLayoutId id="2147483653" r:id="rId11"/>
    <p:sldLayoutId id="2147483667" r:id="rId12"/>
    <p:sldLayoutId id="214748366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bodi-Massarwa/FairDivision_FinalProject/blob/main/4-ProjectBook/heterogeneous_matroid_constraints_project_book_319071379.pdf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github.com/Abodi-Massarwa/FairDivision_FinalProject/blob/main/2010.07280-1.pdf" TargetMode="External"/><Relationship Id="rId4" Type="http://schemas.openxmlformats.org/officeDocument/2006/relationships/hyperlink" Target="https://github.com/Abodi-Massarwa/fairpyx/blob/main/fairpyx/algorithms/heterogeneous_matroid_constraints_algorithms.py" TargetMode="Externa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62125" y="3305514"/>
            <a:ext cx="6601296" cy="3200400"/>
          </a:xfrm>
        </p:spPr>
        <p:txBody>
          <a:bodyPr anchor="ctr"/>
          <a:lstStyle/>
          <a:p>
            <a:r>
              <a:rPr lang="en-US" dirty="0"/>
              <a:t>On fair division under </a:t>
            </a:r>
            <a:r>
              <a:rPr lang="en-US" dirty="0">
                <a:latin typeface="SF Pro Display" panose="00000600000000000000" pitchFamily="50" charset="0"/>
                <a:ea typeface="SF Pro Display" panose="00000600000000000000" pitchFamily="50" charset="0"/>
              </a:rPr>
              <a:t>heterogenous</a:t>
            </a:r>
            <a:r>
              <a:rPr lang="en-US" dirty="0"/>
              <a:t> constraints</a:t>
            </a:r>
            <a:br>
              <a:rPr lang="en-US" dirty="0"/>
            </a:br>
            <a:r>
              <a:rPr lang="en-US" sz="1800" dirty="0"/>
              <a:t>Presented by: Abed El Kareem Massarwa</a:t>
            </a:r>
            <a:br>
              <a:rPr lang="en-US" sz="1800" dirty="0"/>
            </a:br>
            <a:r>
              <a:rPr lang="en-US" sz="1800" dirty="0"/>
              <a:t>Advisor: </a:t>
            </a:r>
            <a:r>
              <a:rPr lang="en-US" sz="1800" dirty="0" err="1"/>
              <a:t>Prof.erel</a:t>
            </a:r>
            <a:r>
              <a:rPr lang="en-US" sz="1800" dirty="0"/>
              <a:t> </a:t>
            </a:r>
            <a:r>
              <a:rPr lang="en-US" sz="1800" dirty="0" err="1"/>
              <a:t>segal</a:t>
            </a:r>
            <a:r>
              <a:rPr lang="en-US" sz="1800" dirty="0"/>
              <a:t>-Halevi </a:t>
            </a:r>
            <a:br>
              <a:rPr lang="he-IL" sz="1800" dirty="0"/>
            </a:br>
            <a:r>
              <a:rPr lang="en-US" sz="1800" dirty="0"/>
              <a:t>ID </a:t>
            </a:r>
            <a:r>
              <a:rPr lang="he-IL" sz="1800" dirty="0"/>
              <a:t>:</a:t>
            </a:r>
            <a:r>
              <a:rPr lang="en-US" sz="1800" dirty="0"/>
              <a:t> </a:t>
            </a:r>
            <a:r>
              <a:rPr lang="he-IL" sz="1800" dirty="0"/>
              <a:t>319071379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E2E6A-35EC-1B8E-0FD7-8C67870AC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568961"/>
            <a:ext cx="8420100" cy="1780860"/>
          </a:xfrm>
        </p:spPr>
        <p:txBody>
          <a:bodyPr/>
          <a:lstStyle/>
          <a:p>
            <a:r>
              <a:rPr lang="en-US" dirty="0"/>
              <a:t>Algorithm 3 (2 categories Capped round robin)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554B61B9-26F6-B304-92CD-03053DAAF2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33700" y="2797255"/>
            <a:ext cx="3924300" cy="464499"/>
          </a:xfrm>
        </p:spPr>
        <p:txBody>
          <a:bodyPr/>
          <a:lstStyle/>
          <a:p>
            <a:r>
              <a:rPr lang="en-US" dirty="0"/>
              <a:t>Appropriate input</a:t>
            </a:r>
          </a:p>
        </p:txBody>
      </p:sp>
      <p:sp>
        <p:nvSpPr>
          <p:cNvPr id="35" name="Content Placeholder 34">
            <a:extLst>
              <a:ext uri="{FF2B5EF4-FFF2-40B4-BE49-F238E27FC236}">
                <a16:creationId xmlns:a16="http://schemas.microsoft.com/office/drawing/2014/main" id="{EDBE6233-75E9-40D1-968F-58CA9AD0FF5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2933700" y="3251596"/>
            <a:ext cx="3943627" cy="323426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 good example of daily life scenario would be , assigning tasks(1 category) to a group of teachers who teach 2 common courses with different time limitations (capacities) , different valuations (some teacher might prefer one subject over the other so they give it a higher valuations)</a:t>
            </a:r>
          </a:p>
          <a:p>
            <a:r>
              <a:rPr lang="en-US" dirty="0"/>
              <a:t>Input limitations</a:t>
            </a:r>
          </a:p>
          <a:p>
            <a:pPr lvl="1"/>
            <a:r>
              <a:rPr lang="en-US" dirty="0"/>
              <a:t>Two categories category</a:t>
            </a:r>
          </a:p>
          <a:p>
            <a:pPr lvl="1"/>
            <a:r>
              <a:rPr lang="en-US" dirty="0"/>
              <a:t>May have different valuations </a:t>
            </a:r>
          </a:p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F44A959-C2BB-9170-C99C-1A2EDB71B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4" name="Picture 3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F02D882D-6111-10DA-E902-EA9B83F5B6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7327" y="2639897"/>
            <a:ext cx="5177427" cy="2473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7694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E2E6A-35EC-1B8E-0FD7-8C67870AC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568961"/>
            <a:ext cx="8420100" cy="1780860"/>
          </a:xfrm>
        </p:spPr>
        <p:txBody>
          <a:bodyPr/>
          <a:lstStyle/>
          <a:p>
            <a:r>
              <a:rPr lang="en-US" dirty="0"/>
              <a:t>Algorithm 4 (per category-capped round robin)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554B61B9-26F6-B304-92CD-03053DAAF2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33700" y="2797255"/>
            <a:ext cx="3924300" cy="464499"/>
          </a:xfrm>
        </p:spPr>
        <p:txBody>
          <a:bodyPr/>
          <a:lstStyle/>
          <a:p>
            <a:r>
              <a:rPr lang="en-US" dirty="0"/>
              <a:t>Appropriate input</a:t>
            </a:r>
          </a:p>
        </p:txBody>
      </p:sp>
      <p:sp>
        <p:nvSpPr>
          <p:cNvPr id="35" name="Content Placeholder 34">
            <a:extLst>
              <a:ext uri="{FF2B5EF4-FFF2-40B4-BE49-F238E27FC236}">
                <a16:creationId xmlns:a16="http://schemas.microsoft.com/office/drawing/2014/main" id="{EDBE6233-75E9-40D1-968F-58CA9AD0FF5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2933700" y="3251596"/>
            <a:ext cx="3943627" cy="323426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 good example of daily life scenario would be , assigning dividing late father’s belongings among his sons , his sons are equal-minded and valuate their father’s items identically (land=100,car=50,…..)</a:t>
            </a:r>
          </a:p>
          <a:p>
            <a:r>
              <a:rPr lang="en-US" dirty="0"/>
              <a:t>Input limitations</a:t>
            </a:r>
          </a:p>
          <a:p>
            <a:pPr lvl="1"/>
            <a:r>
              <a:rPr lang="en-US" dirty="0" err="1"/>
              <a:t>Indetical</a:t>
            </a:r>
            <a:r>
              <a:rPr lang="en-US" dirty="0"/>
              <a:t> valuations (each agent values items the same as the other agents)</a:t>
            </a:r>
          </a:p>
          <a:p>
            <a:pPr lvl="1"/>
            <a:r>
              <a:rPr lang="en-US" dirty="0"/>
              <a:t>May have different capacities </a:t>
            </a:r>
          </a:p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F44A959-C2BB-9170-C99C-1A2EDB71B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4" name="Picture 3" descr="A screenshot of a math test&#10;&#10;Description automatically generated">
            <a:extLst>
              <a:ext uri="{FF2B5EF4-FFF2-40B4-BE49-F238E27FC236}">
                <a16:creationId xmlns:a16="http://schemas.microsoft.com/office/drawing/2014/main" id="{028D7401-646C-5A56-4780-5E1B1A5521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6019" y="2516976"/>
            <a:ext cx="5235981" cy="2159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4806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E2E6A-35EC-1B8E-0FD7-8C67870AC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568961"/>
            <a:ext cx="8420100" cy="1780860"/>
          </a:xfrm>
        </p:spPr>
        <p:txBody>
          <a:bodyPr/>
          <a:lstStyle/>
          <a:p>
            <a:r>
              <a:rPr lang="en-US" dirty="0"/>
              <a:t>Algorithm 5 (iterated priority matching)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554B61B9-26F6-B304-92CD-03053DAAF2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33700" y="2797255"/>
            <a:ext cx="3924300" cy="464499"/>
          </a:xfrm>
        </p:spPr>
        <p:txBody>
          <a:bodyPr/>
          <a:lstStyle/>
          <a:p>
            <a:r>
              <a:rPr lang="en-US" dirty="0"/>
              <a:t>Appropriate input</a:t>
            </a:r>
          </a:p>
        </p:txBody>
      </p:sp>
      <p:sp>
        <p:nvSpPr>
          <p:cNvPr id="35" name="Content Placeholder 34">
            <a:extLst>
              <a:ext uri="{FF2B5EF4-FFF2-40B4-BE49-F238E27FC236}">
                <a16:creationId xmlns:a16="http://schemas.microsoft.com/office/drawing/2014/main" id="{EDBE6233-75E9-40D1-968F-58CA9AD0FF5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2152373" y="3135890"/>
            <a:ext cx="3943627" cy="3234264"/>
          </a:xfrm>
        </p:spPr>
        <p:txBody>
          <a:bodyPr>
            <a:normAutofit fontScale="92500"/>
          </a:bodyPr>
          <a:lstStyle/>
          <a:p>
            <a:r>
              <a:rPr lang="en-US" dirty="0"/>
              <a:t>A good example of daily life scenario would be , dividing stolen items over a teach of thieves </a:t>
            </a:r>
            <a:r>
              <a:rPr lang="en-US" dirty="0">
                <a:sym typeface="Wingdings" panose="05000000000000000000" pitchFamily="2" charset="2"/>
              </a:rPr>
              <a:t> , they are greedy and don’t have prioritized items its either they want the item (1) , or they don’t (0) (binary valuations)</a:t>
            </a:r>
            <a:endParaRPr lang="en-US" dirty="0"/>
          </a:p>
          <a:p>
            <a:r>
              <a:rPr lang="en-US" dirty="0"/>
              <a:t>Input limitations</a:t>
            </a:r>
          </a:p>
          <a:p>
            <a:pPr lvl="1"/>
            <a:r>
              <a:rPr lang="en-US" dirty="0"/>
              <a:t>Binary valuation (lack of priority)</a:t>
            </a:r>
          </a:p>
          <a:p>
            <a:pPr lvl="1"/>
            <a:r>
              <a:rPr lang="en-US" dirty="0"/>
              <a:t>May have different capacities/valuations(binary) </a:t>
            </a:r>
          </a:p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F44A959-C2BB-9170-C99C-1A2EDB71B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4" name="Picture 3" descr="A screenshot of a math problem&#10;&#10;Description automatically generated">
            <a:extLst>
              <a:ext uri="{FF2B5EF4-FFF2-40B4-BE49-F238E27FC236}">
                <a16:creationId xmlns:a16="http://schemas.microsoft.com/office/drawing/2014/main" id="{C3AD2417-8F1F-4A61-63F9-30875D537C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7218" y="2449016"/>
            <a:ext cx="5890748" cy="2730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9439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8DBD1-DB29-D44F-FD5A-3071BB37EF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487018"/>
            <a:ext cx="4179570" cy="3377354"/>
          </a:xfrm>
        </p:spPr>
        <p:txBody>
          <a:bodyPr/>
          <a:lstStyle/>
          <a:p>
            <a:r>
              <a:rPr lang="en-US" dirty="0">
                <a:latin typeface="SF Pro Display" panose="00000600000000000000" pitchFamily="50" charset="0"/>
                <a:ea typeface="SF Pro Display" panose="00000600000000000000" pitchFamily="50" charset="0"/>
              </a:rPr>
              <a:t>Experiments and findings</a:t>
            </a:r>
          </a:p>
        </p:txBody>
      </p:sp>
    </p:spTree>
    <p:extLst>
      <p:ext uri="{BB962C8B-B14F-4D97-AF65-F5344CB8AC3E}">
        <p14:creationId xmlns:p14="http://schemas.microsoft.com/office/powerpoint/2010/main" val="8667652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E2E6A-35EC-1B8E-0FD7-8C67870AC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568961"/>
            <a:ext cx="8420100" cy="1780860"/>
          </a:xfrm>
        </p:spPr>
        <p:txBody>
          <a:bodyPr/>
          <a:lstStyle/>
          <a:p>
            <a:r>
              <a:rPr lang="en-US" dirty="0"/>
              <a:t>Runtime </a:t>
            </a:r>
          </a:p>
        </p:txBody>
      </p:sp>
      <p:sp>
        <p:nvSpPr>
          <p:cNvPr id="35" name="Content Placeholder 34">
            <a:extLst>
              <a:ext uri="{FF2B5EF4-FFF2-40B4-BE49-F238E27FC236}">
                <a16:creationId xmlns:a16="http://schemas.microsoft.com/office/drawing/2014/main" id="{EDBE6233-75E9-40D1-968F-58CA9AD0FF5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1192682" y="3304647"/>
            <a:ext cx="3943627" cy="323426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We can easily identify the </a:t>
            </a:r>
            <a:r>
              <a:rPr lang="en-US" dirty="0" err="1"/>
              <a:t>the</a:t>
            </a:r>
            <a:r>
              <a:rPr lang="en-US" dirty="0"/>
              <a:t> slowest algorithm (due to nested looping &amp; advanced graph algorithms like matching algorithm) , its algorithm5 iterated priority matching , (optimized using </a:t>
            </a:r>
            <a:r>
              <a:rPr lang="en-US" dirty="0" err="1"/>
              <a:t>cython</a:t>
            </a:r>
            <a:r>
              <a:rPr lang="en-US" dirty="0"/>
              <a:t>)</a:t>
            </a:r>
          </a:p>
          <a:p>
            <a:r>
              <a:rPr lang="en-US" dirty="0"/>
              <a:t>Two categories round robin (pink) and capped round robin (we believe its hiding behind the pink line) are the fastest due to the fact they only work on a limited number of categories compared to the other algorithms which works on up to 120 categories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F44A959-C2BB-9170-C99C-1A2EDB71B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9" name="Picture 8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44DD420E-2CE7-3E83-6B41-76AE662E6B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9814" y="348610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2677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E2E6A-35EC-1B8E-0FD7-8C67870AC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0" y="692786"/>
            <a:ext cx="8420100" cy="1780860"/>
          </a:xfrm>
        </p:spPr>
        <p:txBody>
          <a:bodyPr/>
          <a:lstStyle/>
          <a:p>
            <a:r>
              <a:rPr lang="en-US" dirty="0"/>
              <a:t>Runtime</a:t>
            </a:r>
            <a:br>
              <a:rPr lang="en-US" dirty="0"/>
            </a:br>
            <a:r>
              <a:rPr lang="en-US" dirty="0"/>
              <a:t>optimizing algorithm 1  </a:t>
            </a:r>
          </a:p>
        </p:txBody>
      </p:sp>
      <p:sp>
        <p:nvSpPr>
          <p:cNvPr id="35" name="Content Placeholder 34">
            <a:extLst>
              <a:ext uri="{FF2B5EF4-FFF2-40B4-BE49-F238E27FC236}">
                <a16:creationId xmlns:a16="http://schemas.microsoft.com/office/drawing/2014/main" id="{EDBE6233-75E9-40D1-968F-58CA9AD0FF5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1192682" y="3304647"/>
            <a:ext cx="3943627" cy="323426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Though we did our best to optimize algorithm 1 , we didn’t reach impressive results , but we can pay attention that sometimes the optimized is a little bit beneath the non-optimized algorithm , saving maybe couple of micro-seconds </a:t>
            </a:r>
          </a:p>
          <a:p>
            <a:endParaRPr lang="en-US" dirty="0"/>
          </a:p>
          <a:p>
            <a:r>
              <a:rPr lang="en-US" dirty="0"/>
              <a:t>This could be due to the fact that our overall algorithms run fairly fast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F44A959-C2BB-9170-C99C-1A2EDB71B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4" name="Picture 3" descr="A graph with orange and blue lines&#10;&#10;Description automatically generated">
            <a:extLst>
              <a:ext uri="{FF2B5EF4-FFF2-40B4-BE49-F238E27FC236}">
                <a16:creationId xmlns:a16="http://schemas.microsoft.com/office/drawing/2014/main" id="{4B6FF362-2DA2-B687-63A4-99162C312A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3114" y="532650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166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E2E6A-35EC-1B8E-0FD7-8C67870AC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0" y="692786"/>
            <a:ext cx="8420100" cy="1780860"/>
          </a:xfrm>
        </p:spPr>
        <p:txBody>
          <a:bodyPr/>
          <a:lstStyle/>
          <a:p>
            <a:r>
              <a:rPr lang="en-US" dirty="0"/>
              <a:t>Runtime</a:t>
            </a:r>
            <a:br>
              <a:rPr lang="en-US" dirty="0"/>
            </a:br>
            <a:r>
              <a:rPr lang="en-US" dirty="0"/>
              <a:t>optimizing algorithm 2  </a:t>
            </a:r>
          </a:p>
        </p:txBody>
      </p:sp>
      <p:sp>
        <p:nvSpPr>
          <p:cNvPr id="35" name="Content Placeholder 34">
            <a:extLst>
              <a:ext uri="{FF2B5EF4-FFF2-40B4-BE49-F238E27FC236}">
                <a16:creationId xmlns:a16="http://schemas.microsoft.com/office/drawing/2014/main" id="{EDBE6233-75E9-40D1-968F-58CA9AD0FF5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198114" y="3304647"/>
            <a:ext cx="5535936" cy="3234264"/>
          </a:xfrm>
        </p:spPr>
        <p:txBody>
          <a:bodyPr>
            <a:normAutofit/>
          </a:bodyPr>
          <a:lstStyle/>
          <a:p>
            <a:r>
              <a:rPr lang="en-US" dirty="0"/>
              <a:t>Now here we have some impressive results (but pay attention its in micro-seconds not seconds) , at least we can clearly see optimized runs faster </a:t>
            </a:r>
          </a:p>
          <a:p>
            <a:endParaRPr lang="en-US" dirty="0"/>
          </a:p>
          <a:p>
            <a:r>
              <a:rPr lang="en-US" dirty="0"/>
              <a:t>Algorithm has been </a:t>
            </a:r>
            <a:r>
              <a:rPr lang="en-US" dirty="0" err="1"/>
              <a:t>cythonized</a:t>
            </a:r>
            <a:r>
              <a:rPr lang="en-US" dirty="0"/>
              <a:t> ,part of it (</a:t>
            </a:r>
            <a:r>
              <a:rPr lang="en-US" dirty="0" err="1"/>
              <a:t>helper_categorization_friendly_picking_sequence</a:t>
            </a:r>
            <a:r>
              <a:rPr lang="en-US" dirty="0"/>
              <a:t>) has been additionally optimized with cache 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F44A959-C2BB-9170-C99C-1A2EDB71B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5" name="Picture 4" descr="A graph with blue and orange lines&#10;&#10;Description automatically generated">
            <a:extLst>
              <a:ext uri="{FF2B5EF4-FFF2-40B4-BE49-F238E27FC236}">
                <a16:creationId xmlns:a16="http://schemas.microsoft.com/office/drawing/2014/main" id="{20E2D85A-EDAB-1B8D-A9E7-CACCCB1B7F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1714" y="377185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6536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E2E6A-35EC-1B8E-0FD7-8C67870AC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0" y="692786"/>
            <a:ext cx="8420100" cy="1780860"/>
          </a:xfrm>
        </p:spPr>
        <p:txBody>
          <a:bodyPr/>
          <a:lstStyle/>
          <a:p>
            <a:r>
              <a:rPr lang="en-US" dirty="0"/>
              <a:t>Runtime</a:t>
            </a:r>
            <a:br>
              <a:rPr lang="en-US" dirty="0"/>
            </a:br>
            <a:r>
              <a:rPr lang="en-US" dirty="0"/>
              <a:t>optimizing algorithm 3  </a:t>
            </a:r>
          </a:p>
        </p:txBody>
      </p:sp>
      <p:sp>
        <p:nvSpPr>
          <p:cNvPr id="35" name="Content Placeholder 34">
            <a:extLst>
              <a:ext uri="{FF2B5EF4-FFF2-40B4-BE49-F238E27FC236}">
                <a16:creationId xmlns:a16="http://schemas.microsoft.com/office/drawing/2014/main" id="{EDBE6233-75E9-40D1-968F-58CA9AD0FF5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198114" y="3304647"/>
            <a:ext cx="5535936" cy="3234264"/>
          </a:xfrm>
        </p:spPr>
        <p:txBody>
          <a:bodyPr>
            <a:normAutofit/>
          </a:bodyPr>
          <a:lstStyle/>
          <a:p>
            <a:r>
              <a:rPr lang="en-US" dirty="0"/>
              <a:t>Again we have fair results (but pay attention its in micro-seconds not seconds) , at least we can clearly see optimized runs faster , excluding the multi-process , we chose to keep it just to show that multi-processing method in here didn’t get us the desired results </a:t>
            </a:r>
          </a:p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F44A959-C2BB-9170-C99C-1A2EDB71B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4" name="Picture 3" descr="A graph with green and blue lines&#10;&#10;Description automatically generated">
            <a:extLst>
              <a:ext uri="{FF2B5EF4-FFF2-40B4-BE49-F238E27FC236}">
                <a16:creationId xmlns:a16="http://schemas.microsoft.com/office/drawing/2014/main" id="{69197217-7950-0B46-E7DD-3A2AD658D1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2639" y="882010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6305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E2E6A-35EC-1B8E-0FD7-8C67870AC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0" y="692786"/>
            <a:ext cx="8420100" cy="1780860"/>
          </a:xfrm>
        </p:spPr>
        <p:txBody>
          <a:bodyPr/>
          <a:lstStyle/>
          <a:p>
            <a:r>
              <a:rPr lang="en-US" dirty="0"/>
              <a:t>Runtime</a:t>
            </a:r>
            <a:br>
              <a:rPr lang="en-US" dirty="0"/>
            </a:br>
            <a:r>
              <a:rPr lang="en-US" dirty="0"/>
              <a:t>optimizing algorithm 4  </a:t>
            </a:r>
          </a:p>
        </p:txBody>
      </p:sp>
      <p:sp>
        <p:nvSpPr>
          <p:cNvPr id="35" name="Content Placeholder 34">
            <a:extLst>
              <a:ext uri="{FF2B5EF4-FFF2-40B4-BE49-F238E27FC236}">
                <a16:creationId xmlns:a16="http://schemas.microsoft.com/office/drawing/2014/main" id="{EDBE6233-75E9-40D1-968F-58CA9AD0FF5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198114" y="3304647"/>
            <a:ext cx="5535936" cy="3234264"/>
          </a:xfrm>
        </p:spPr>
        <p:txBody>
          <a:bodyPr>
            <a:normAutofit/>
          </a:bodyPr>
          <a:lstStyle/>
          <a:p>
            <a:r>
              <a:rPr lang="en-US" dirty="0"/>
              <a:t>Again we have fair results, at least we can pay attention optimized runs faster .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F44A959-C2BB-9170-C99C-1A2EDB71B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5" name="Picture 4" descr="A graph with orange and blue lines&#10;&#10;Description automatically generated">
            <a:extLst>
              <a:ext uri="{FF2B5EF4-FFF2-40B4-BE49-F238E27FC236}">
                <a16:creationId xmlns:a16="http://schemas.microsoft.com/office/drawing/2014/main" id="{746FD670-D0C1-BA70-3CC6-0CFF4293A5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0739" y="532650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6693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E2E6A-35EC-1B8E-0FD7-8C67870AC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0" y="692786"/>
            <a:ext cx="8420100" cy="1780860"/>
          </a:xfrm>
        </p:spPr>
        <p:txBody>
          <a:bodyPr/>
          <a:lstStyle/>
          <a:p>
            <a:r>
              <a:rPr lang="en-US" dirty="0"/>
              <a:t>Runtime</a:t>
            </a:r>
            <a:br>
              <a:rPr lang="en-US" dirty="0"/>
            </a:br>
            <a:r>
              <a:rPr lang="en-US" dirty="0"/>
              <a:t>optimizing algorithm 5  </a:t>
            </a:r>
          </a:p>
        </p:txBody>
      </p:sp>
      <p:sp>
        <p:nvSpPr>
          <p:cNvPr id="35" name="Content Placeholder 34">
            <a:extLst>
              <a:ext uri="{FF2B5EF4-FFF2-40B4-BE49-F238E27FC236}">
                <a16:creationId xmlns:a16="http://schemas.microsoft.com/office/drawing/2014/main" id="{EDBE6233-75E9-40D1-968F-58CA9AD0FF5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198114" y="3304647"/>
            <a:ext cx="5535936" cy="3234264"/>
          </a:xfrm>
        </p:spPr>
        <p:txBody>
          <a:bodyPr>
            <a:normAutofit/>
          </a:bodyPr>
          <a:lstStyle/>
          <a:p>
            <a:r>
              <a:rPr lang="en-US" dirty="0"/>
              <a:t>Again we have fair results, at least we can pay attention optimized runs faster .</a:t>
            </a:r>
          </a:p>
          <a:p>
            <a:endParaRPr lang="en-US" dirty="0"/>
          </a:p>
          <a:p>
            <a:r>
              <a:rPr lang="en-US" dirty="0"/>
              <a:t>Optimized has been </a:t>
            </a:r>
            <a:r>
              <a:rPr lang="en-US" dirty="0" err="1"/>
              <a:t>cythonized</a:t>
            </a:r>
            <a:r>
              <a:rPr lang="en-US" dirty="0"/>
              <a:t> , it also sometimes relies on </a:t>
            </a:r>
            <a:r>
              <a:rPr lang="en-US" dirty="0" err="1"/>
              <a:t>picking_sequence</a:t>
            </a:r>
            <a:r>
              <a:rPr lang="en-US" dirty="0"/>
              <a:t> which has been </a:t>
            </a:r>
            <a:r>
              <a:rPr lang="en-US" dirty="0" err="1"/>
              <a:t>cythonized</a:t>
            </a:r>
            <a:r>
              <a:rPr lang="en-US" dirty="0"/>
              <a:t> + cached 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F44A959-C2BB-9170-C99C-1A2EDB71B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4" name="Picture 3" descr="A graph with orange and blue lines&#10;&#10;Description automatically generated">
            <a:extLst>
              <a:ext uri="{FF2B5EF4-FFF2-40B4-BE49-F238E27FC236}">
                <a16:creationId xmlns:a16="http://schemas.microsoft.com/office/drawing/2014/main" id="{005587F8-0F7F-92BB-966A-BB99A66DF5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7389" y="605785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418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0" y="1020445"/>
            <a:ext cx="2895600" cy="1325563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D7E5-EF66-4BCD-8DAA-E9061157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75" y="2688645"/>
            <a:ext cx="5008779" cy="2380790"/>
          </a:xfrm>
        </p:spPr>
        <p:txBody>
          <a:bodyPr>
            <a:normAutofit/>
          </a:bodyPr>
          <a:lstStyle/>
          <a:p>
            <a:r>
              <a:rPr lang="en-US" dirty="0"/>
              <a:t>Motivation behind the research </a:t>
            </a:r>
          </a:p>
          <a:p>
            <a:r>
              <a:rPr lang="en-US" dirty="0"/>
              <a:t>Explaining use-cases for each algorithm</a:t>
            </a:r>
          </a:p>
          <a:p>
            <a:r>
              <a:rPr lang="en-US" dirty="0"/>
              <a:t>Presenting experiments and concluding findings </a:t>
            </a:r>
          </a:p>
          <a:p>
            <a:r>
              <a:rPr lang="en-US" dirty="0"/>
              <a:t>Final thoughts 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02A8827-B1A1-2D2F-D6DD-E886B886C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E2E6A-35EC-1B8E-0FD7-8C67870AC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6328" y="957578"/>
            <a:ext cx="4631061" cy="1780860"/>
          </a:xfrm>
        </p:spPr>
        <p:txBody>
          <a:bodyPr/>
          <a:lstStyle/>
          <a:p>
            <a:r>
              <a:rPr lang="en-US" dirty="0"/>
              <a:t>Runtime</a:t>
            </a:r>
            <a:br>
              <a:rPr lang="en-US" dirty="0"/>
            </a:br>
            <a:r>
              <a:rPr lang="en-US" dirty="0"/>
              <a:t>iterated priority matching vs iterated max matching</a:t>
            </a:r>
          </a:p>
        </p:txBody>
      </p:sp>
      <p:sp>
        <p:nvSpPr>
          <p:cNvPr id="35" name="Content Placeholder 34">
            <a:extLst>
              <a:ext uri="{FF2B5EF4-FFF2-40B4-BE49-F238E27FC236}">
                <a16:creationId xmlns:a16="http://schemas.microsoft.com/office/drawing/2014/main" id="{EDBE6233-75E9-40D1-968F-58CA9AD0FF5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198114" y="3304647"/>
            <a:ext cx="5535936" cy="3234264"/>
          </a:xfrm>
        </p:spPr>
        <p:txBody>
          <a:bodyPr>
            <a:normAutofit/>
          </a:bodyPr>
          <a:lstStyle/>
          <a:p>
            <a:r>
              <a:rPr lang="en-US" dirty="0"/>
              <a:t>We can clearly see our algorithm iterated priority matching (algorithm 5) runs fairly slower than iterated max matching (iterated max matching has been implemented by another dev)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F44A959-C2BB-9170-C99C-1A2EDB71B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5" name="Picture 4" descr="A graph with orange line and blue line&#10;&#10;Description automatically generated">
            <a:extLst>
              <a:ext uri="{FF2B5EF4-FFF2-40B4-BE49-F238E27FC236}">
                <a16:creationId xmlns:a16="http://schemas.microsoft.com/office/drawing/2014/main" id="{B3FA4CCF-844B-3E7B-B0DB-B97F803AB6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4050" y="826978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3406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E2E6A-35EC-1B8E-0FD7-8C67870AC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8324" y="566048"/>
            <a:ext cx="8420100" cy="1780860"/>
          </a:xfrm>
        </p:spPr>
        <p:txBody>
          <a:bodyPr/>
          <a:lstStyle/>
          <a:p>
            <a:r>
              <a:rPr lang="en-US" dirty="0"/>
              <a:t>Egalitarian value</a:t>
            </a:r>
            <a:br>
              <a:rPr lang="en-US" dirty="0"/>
            </a:br>
            <a:r>
              <a:rPr lang="en-US" dirty="0"/>
              <a:t>single category  </a:t>
            </a:r>
          </a:p>
        </p:txBody>
      </p:sp>
      <p:sp>
        <p:nvSpPr>
          <p:cNvPr id="35" name="Content Placeholder 34">
            <a:extLst>
              <a:ext uri="{FF2B5EF4-FFF2-40B4-BE49-F238E27FC236}">
                <a16:creationId xmlns:a16="http://schemas.microsoft.com/office/drawing/2014/main" id="{EDBE6233-75E9-40D1-968F-58CA9AD0FF5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1192682" y="3304647"/>
            <a:ext cx="3943627" cy="3234264"/>
          </a:xfrm>
        </p:spPr>
        <p:txBody>
          <a:bodyPr>
            <a:normAutofit/>
          </a:bodyPr>
          <a:lstStyle/>
          <a:p>
            <a:r>
              <a:rPr lang="en-US" dirty="0"/>
              <a:t>Egalitarian algorithm , as its name states , it’s the best in its own task which is to maximize the minimum value of bundle (cares for the poor)</a:t>
            </a:r>
          </a:p>
          <a:p>
            <a:r>
              <a:rPr lang="en-US" dirty="0"/>
              <a:t>We can clearly see it tops the other algorithms meaning the graph makes sense ! 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F44A959-C2BB-9170-C99C-1A2EDB71B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C3468B-6F8F-3F4C-864E-EFCE7B2A1B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8730" y="513600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5658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E2E6A-35EC-1B8E-0FD7-8C67870AC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8324" y="566048"/>
            <a:ext cx="8420100" cy="1780860"/>
          </a:xfrm>
        </p:spPr>
        <p:txBody>
          <a:bodyPr/>
          <a:lstStyle/>
          <a:p>
            <a:r>
              <a:rPr lang="en-US" dirty="0"/>
              <a:t>Egalitarian value</a:t>
            </a:r>
            <a:br>
              <a:rPr lang="en-US" dirty="0"/>
            </a:br>
            <a:r>
              <a:rPr lang="en-US" dirty="0"/>
              <a:t>many categories  </a:t>
            </a:r>
          </a:p>
        </p:txBody>
      </p:sp>
      <p:sp>
        <p:nvSpPr>
          <p:cNvPr id="35" name="Content Placeholder 34">
            <a:extLst>
              <a:ext uri="{FF2B5EF4-FFF2-40B4-BE49-F238E27FC236}">
                <a16:creationId xmlns:a16="http://schemas.microsoft.com/office/drawing/2014/main" id="{EDBE6233-75E9-40D1-968F-58CA9AD0FF5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1192682" y="3304647"/>
            <a:ext cx="3943627" cy="3234264"/>
          </a:xfrm>
        </p:spPr>
        <p:txBody>
          <a:bodyPr>
            <a:normAutofit/>
          </a:bodyPr>
          <a:lstStyle/>
          <a:p>
            <a:r>
              <a:rPr lang="en-US" dirty="0"/>
              <a:t>Egalitarian algorithm , as its name states , it’s the best in its own task which is to maximize the minimum value of bundle (cares for the poor)</a:t>
            </a:r>
          </a:p>
          <a:p>
            <a:r>
              <a:rPr lang="en-US" dirty="0"/>
              <a:t>We can clearly see it tops the other algorithms meaning the graph makes sense ! 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F44A959-C2BB-9170-C99C-1A2EDB71B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77FDA5-7058-E2EE-C65E-CE578B6AA5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1189" y="631213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2609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E2E6A-35EC-1B8E-0FD7-8C67870AC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8324" y="566048"/>
            <a:ext cx="8420100" cy="1780860"/>
          </a:xfrm>
        </p:spPr>
        <p:txBody>
          <a:bodyPr/>
          <a:lstStyle/>
          <a:p>
            <a:r>
              <a:rPr lang="en-US" dirty="0"/>
              <a:t>Egalitarian value</a:t>
            </a:r>
            <a:br>
              <a:rPr lang="en-US" dirty="0"/>
            </a:br>
            <a:r>
              <a:rPr lang="en-US" dirty="0"/>
              <a:t>binary valuations</a:t>
            </a:r>
          </a:p>
        </p:txBody>
      </p:sp>
      <p:sp>
        <p:nvSpPr>
          <p:cNvPr id="35" name="Content Placeholder 34">
            <a:extLst>
              <a:ext uri="{FF2B5EF4-FFF2-40B4-BE49-F238E27FC236}">
                <a16:creationId xmlns:a16="http://schemas.microsoft.com/office/drawing/2014/main" id="{EDBE6233-75E9-40D1-968F-58CA9AD0FF5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1192682" y="3304647"/>
            <a:ext cx="3943627" cy="3234264"/>
          </a:xfrm>
        </p:spPr>
        <p:txBody>
          <a:bodyPr>
            <a:normAutofit/>
          </a:bodyPr>
          <a:lstStyle/>
          <a:p>
            <a:r>
              <a:rPr lang="en-US" dirty="0"/>
              <a:t>Egalitarian algorithm , as its name states , it’s the best in its own task which is to maximize the minimum value of bundle (cares for the poor)</a:t>
            </a:r>
          </a:p>
          <a:p>
            <a:r>
              <a:rPr lang="en-US" dirty="0"/>
              <a:t>We can clearly see it tops the other algorithms meaning the graph makes sense ! 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F44A959-C2BB-9170-C99C-1A2EDB71B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896A6C-357E-58C7-EA23-A3F07B907A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1189" y="815335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0559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E2E6A-35EC-1B8E-0FD7-8C67870AC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8324" y="566048"/>
            <a:ext cx="8420100" cy="1780860"/>
          </a:xfrm>
        </p:spPr>
        <p:txBody>
          <a:bodyPr/>
          <a:lstStyle/>
          <a:p>
            <a:r>
              <a:rPr lang="en-US" dirty="0"/>
              <a:t>Utilitarian value</a:t>
            </a:r>
            <a:br>
              <a:rPr lang="en-US" dirty="0"/>
            </a:br>
            <a:r>
              <a:rPr lang="en-US" dirty="0"/>
              <a:t>single category</a:t>
            </a:r>
          </a:p>
        </p:txBody>
      </p:sp>
      <p:sp>
        <p:nvSpPr>
          <p:cNvPr id="35" name="Content Placeholder 34">
            <a:extLst>
              <a:ext uri="{FF2B5EF4-FFF2-40B4-BE49-F238E27FC236}">
                <a16:creationId xmlns:a16="http://schemas.microsoft.com/office/drawing/2014/main" id="{EDBE6233-75E9-40D1-968F-58CA9AD0FF5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1192682" y="3304647"/>
            <a:ext cx="3943627" cy="3234264"/>
          </a:xfrm>
        </p:spPr>
        <p:txBody>
          <a:bodyPr>
            <a:normAutofit/>
          </a:bodyPr>
          <a:lstStyle/>
          <a:p>
            <a:r>
              <a:rPr lang="en-US" dirty="0"/>
              <a:t>Utilitarian algorithm is known for being the best in its task , maximizing the bundle values (cares for the rich/whoever values more)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F44A959-C2BB-9170-C99C-1A2EDB71B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F2BCBB4-81DA-714F-D957-09F107A13D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3589" y="958210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2090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E2E6A-35EC-1B8E-0FD7-8C67870AC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8324" y="566048"/>
            <a:ext cx="8420100" cy="1780860"/>
          </a:xfrm>
        </p:spPr>
        <p:txBody>
          <a:bodyPr/>
          <a:lstStyle/>
          <a:p>
            <a:r>
              <a:rPr lang="en-US" dirty="0"/>
              <a:t>Utilitarian value</a:t>
            </a:r>
            <a:br>
              <a:rPr lang="en-US" dirty="0"/>
            </a:br>
            <a:r>
              <a:rPr lang="en-US" dirty="0"/>
              <a:t>multiple categories</a:t>
            </a:r>
          </a:p>
        </p:txBody>
      </p:sp>
      <p:sp>
        <p:nvSpPr>
          <p:cNvPr id="35" name="Content Placeholder 34">
            <a:extLst>
              <a:ext uri="{FF2B5EF4-FFF2-40B4-BE49-F238E27FC236}">
                <a16:creationId xmlns:a16="http://schemas.microsoft.com/office/drawing/2014/main" id="{EDBE6233-75E9-40D1-968F-58CA9AD0FF5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1192682" y="3304647"/>
            <a:ext cx="3943627" cy="3234264"/>
          </a:xfrm>
        </p:spPr>
        <p:txBody>
          <a:bodyPr>
            <a:normAutofit/>
          </a:bodyPr>
          <a:lstStyle/>
          <a:p>
            <a:r>
              <a:rPr lang="en-US" dirty="0"/>
              <a:t>Utilitarian algorithm is known for being the best in its task , maximizing the bundle values (cares for the rich/whoever values more)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F44A959-C2BB-9170-C99C-1A2EDB71B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197AE4-E0CA-97E9-45D9-AC266B4E34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3114" y="786760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7114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E2E6A-35EC-1B8E-0FD7-8C67870AC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8324" y="566048"/>
            <a:ext cx="8420100" cy="1780860"/>
          </a:xfrm>
        </p:spPr>
        <p:txBody>
          <a:bodyPr/>
          <a:lstStyle/>
          <a:p>
            <a:r>
              <a:rPr lang="en-US" dirty="0"/>
              <a:t>Utilitarian value</a:t>
            </a:r>
            <a:br>
              <a:rPr lang="en-US" dirty="0"/>
            </a:br>
            <a:r>
              <a:rPr lang="en-US" dirty="0"/>
              <a:t>binary valuations</a:t>
            </a:r>
          </a:p>
        </p:txBody>
      </p:sp>
      <p:sp>
        <p:nvSpPr>
          <p:cNvPr id="35" name="Content Placeholder 34">
            <a:extLst>
              <a:ext uri="{FF2B5EF4-FFF2-40B4-BE49-F238E27FC236}">
                <a16:creationId xmlns:a16="http://schemas.microsoft.com/office/drawing/2014/main" id="{EDBE6233-75E9-40D1-968F-58CA9AD0FF5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1192682" y="3304647"/>
            <a:ext cx="3943627" cy="3234264"/>
          </a:xfrm>
        </p:spPr>
        <p:txBody>
          <a:bodyPr>
            <a:normAutofit/>
          </a:bodyPr>
          <a:lstStyle/>
          <a:p>
            <a:r>
              <a:rPr lang="en-US" dirty="0"/>
              <a:t>Utilitarian algorithm is known for being the best in its task , maximizing the bundle values (cares for the rich/whoever values more)</a:t>
            </a:r>
          </a:p>
          <a:p>
            <a:endParaRPr lang="en-US" dirty="0"/>
          </a:p>
          <a:p>
            <a:r>
              <a:rPr lang="en-US" dirty="0">
                <a:highlight>
                  <a:srgbClr val="FFFF00"/>
                </a:highlight>
              </a:rPr>
              <a:t>We can clearly see out of all algorithms iterated priority matching is the worst in trying to maximize the sum of bundles 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F44A959-C2BB-9170-C99C-1A2EDB71B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89A848-EE3D-093D-0F46-E9FF0928D3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8730" y="758185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7376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E2E6A-35EC-1B8E-0FD7-8C67870AC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8324" y="566048"/>
            <a:ext cx="8420100" cy="1780860"/>
          </a:xfrm>
        </p:spPr>
        <p:txBody>
          <a:bodyPr/>
          <a:lstStyle/>
          <a:p>
            <a:r>
              <a:rPr lang="en-US" dirty="0"/>
              <a:t>Website </a:t>
            </a:r>
          </a:p>
        </p:txBody>
      </p:sp>
      <p:sp>
        <p:nvSpPr>
          <p:cNvPr id="35" name="Content Placeholder 34">
            <a:extLst>
              <a:ext uri="{FF2B5EF4-FFF2-40B4-BE49-F238E27FC236}">
                <a16:creationId xmlns:a16="http://schemas.microsoft.com/office/drawing/2014/main" id="{EDBE6233-75E9-40D1-968F-58CA9AD0FF5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343814" y="3304647"/>
            <a:ext cx="4792495" cy="3234264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Worth mentioning we built a website showcasing the 5 algorithms, bridging the website with the </a:t>
            </a:r>
            <a:r>
              <a:rPr lang="en-US" dirty="0" err="1"/>
              <a:t>the</a:t>
            </a:r>
            <a:r>
              <a:rPr lang="en-US" dirty="0"/>
              <a:t> module we’re implemented the code in </a:t>
            </a:r>
            <a:r>
              <a:rPr lang="en-US" dirty="0" err="1"/>
              <a:t>FairPyx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User has the  the ability to write input manually , or simply generate a random input with respect to the parameters selected (number of </a:t>
            </a:r>
            <a:r>
              <a:rPr lang="en-US" dirty="0" err="1"/>
              <a:t>categroies</a:t>
            </a:r>
            <a:r>
              <a:rPr lang="en-US" dirty="0"/>
              <a:t> , number of agents , number of items ….)</a:t>
            </a:r>
          </a:p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F44A959-C2BB-9170-C99C-1A2EDB71B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27</a:t>
            </a:fld>
            <a:endParaRPr lang="en-US" dirty="0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FBF898EF-9DC2-B7C3-B540-B99BEAE1E1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4633" y="237961"/>
            <a:ext cx="4324573" cy="3191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1157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E2E6A-35EC-1B8E-0FD7-8C67870AC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8324" y="566048"/>
            <a:ext cx="8420100" cy="1780860"/>
          </a:xfrm>
        </p:spPr>
        <p:txBody>
          <a:bodyPr/>
          <a:lstStyle/>
          <a:p>
            <a:r>
              <a:rPr lang="en-US" dirty="0"/>
              <a:t>Main page  </a:t>
            </a:r>
          </a:p>
        </p:txBody>
      </p:sp>
      <p:sp>
        <p:nvSpPr>
          <p:cNvPr id="35" name="Content Placeholder 34">
            <a:extLst>
              <a:ext uri="{FF2B5EF4-FFF2-40B4-BE49-F238E27FC236}">
                <a16:creationId xmlns:a16="http://schemas.microsoft.com/office/drawing/2014/main" id="{EDBE6233-75E9-40D1-968F-58CA9AD0FF5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1192682" y="3304647"/>
            <a:ext cx="3943627" cy="3234264"/>
          </a:xfrm>
        </p:spPr>
        <p:txBody>
          <a:bodyPr>
            <a:normAutofit/>
          </a:bodyPr>
          <a:lstStyle/>
          <a:p>
            <a:r>
              <a:rPr lang="en-US" dirty="0"/>
              <a:t>Main page with a simple design showing buttons for each algorithm with a description about the project in a few words </a:t>
            </a:r>
          </a:p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F44A959-C2BB-9170-C99C-1A2EDB71B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28</a:t>
            </a:fld>
            <a:endParaRPr lang="en-US" dirty="0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56E6089F-09E3-6AE5-4F86-9ECED67E9D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8374" y="1456478"/>
            <a:ext cx="6419040" cy="3234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3416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E2E6A-35EC-1B8E-0FD7-8C67870AC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8324" y="566048"/>
            <a:ext cx="8420100" cy="1780860"/>
          </a:xfrm>
        </p:spPr>
        <p:txBody>
          <a:bodyPr/>
          <a:lstStyle/>
          <a:p>
            <a:r>
              <a:rPr lang="en-US" dirty="0"/>
              <a:t>Algorithm page</a:t>
            </a:r>
          </a:p>
        </p:txBody>
      </p:sp>
      <p:sp>
        <p:nvSpPr>
          <p:cNvPr id="35" name="Content Placeholder 34">
            <a:extLst>
              <a:ext uri="{FF2B5EF4-FFF2-40B4-BE49-F238E27FC236}">
                <a16:creationId xmlns:a16="http://schemas.microsoft.com/office/drawing/2014/main" id="{EDBE6233-75E9-40D1-968F-58CA9AD0FF5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1192682" y="3304647"/>
            <a:ext cx="3943627" cy="3234264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All the algorithms have a page explaining their nature of work and an option to use OR generator for instances or manually </a:t>
            </a:r>
            <a:r>
              <a:rPr lang="en-US" dirty="0" err="1"/>
              <a:t>inputing</a:t>
            </a:r>
            <a:r>
              <a:rPr lang="en-US" dirty="0"/>
              <a:t> a specific instance/example 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F44A959-C2BB-9170-C99C-1A2EDB71B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29</a:t>
            </a:fld>
            <a:endParaRPr lang="en-US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78D82EED-8A21-1E91-C1B3-A8984F74CD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6528" y="566048"/>
            <a:ext cx="7205472" cy="3850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650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8DBD1-DB29-D44F-FD5A-3071BB37EF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487018"/>
            <a:ext cx="4179570" cy="3377354"/>
          </a:xfrm>
        </p:spPr>
        <p:txBody>
          <a:bodyPr/>
          <a:lstStyle/>
          <a:p>
            <a:r>
              <a:rPr lang="en-US" dirty="0">
                <a:latin typeface="SF Pro Display" panose="00000600000000000000" pitchFamily="50" charset="0"/>
                <a:ea typeface="SF Pro Display" panose="00000600000000000000" pitchFamily="50" charset="0"/>
              </a:rPr>
              <a:t>Motivation behind the research </a:t>
            </a:r>
          </a:p>
        </p:txBody>
      </p:sp>
    </p:spTree>
    <p:extLst>
      <p:ext uri="{BB962C8B-B14F-4D97-AF65-F5344CB8AC3E}">
        <p14:creationId xmlns:p14="http://schemas.microsoft.com/office/powerpoint/2010/main" val="6087961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E2E6A-35EC-1B8E-0FD7-8C67870AC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8324" y="566048"/>
            <a:ext cx="8420100" cy="1780860"/>
          </a:xfrm>
        </p:spPr>
        <p:txBody>
          <a:bodyPr/>
          <a:lstStyle/>
          <a:p>
            <a:r>
              <a:rPr lang="en-US" dirty="0"/>
              <a:t>Form page </a:t>
            </a:r>
          </a:p>
        </p:txBody>
      </p:sp>
      <p:sp>
        <p:nvSpPr>
          <p:cNvPr id="35" name="Content Placeholder 34">
            <a:extLst>
              <a:ext uri="{FF2B5EF4-FFF2-40B4-BE49-F238E27FC236}">
                <a16:creationId xmlns:a16="http://schemas.microsoft.com/office/drawing/2014/main" id="{EDBE6233-75E9-40D1-968F-58CA9AD0FF5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208420" y="3290016"/>
            <a:ext cx="3943627" cy="3234264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which we input manually a specific example we’re interested in 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F44A959-C2BB-9170-C99C-1A2EDB71B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30</a:t>
            </a:fld>
            <a:endParaRPr lang="en-US" dirty="0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074F9F74-DC0E-AD69-F22A-D09AF206DF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8861" y="851764"/>
            <a:ext cx="7796889" cy="4166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8641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E2E6A-35EC-1B8E-0FD7-8C67870AC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048851"/>
            <a:ext cx="7070382" cy="1460263"/>
          </a:xfrm>
        </p:spPr>
        <p:txBody>
          <a:bodyPr/>
          <a:lstStyle/>
          <a:p>
            <a:r>
              <a:rPr lang="en-US" dirty="0"/>
              <a:t>Random generator page</a:t>
            </a:r>
          </a:p>
        </p:txBody>
      </p:sp>
      <p:sp>
        <p:nvSpPr>
          <p:cNvPr id="35" name="Content Placeholder 34">
            <a:extLst>
              <a:ext uri="{FF2B5EF4-FFF2-40B4-BE49-F238E27FC236}">
                <a16:creationId xmlns:a16="http://schemas.microsoft.com/office/drawing/2014/main" id="{EDBE6233-75E9-40D1-968F-58CA9AD0FF5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208420" y="3290016"/>
            <a:ext cx="3943627" cy="3234264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Simply creating for the user a random instance based on the criterions he selects 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F44A959-C2BB-9170-C99C-1A2EDB71B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31</a:t>
            </a:fld>
            <a:endParaRPr lang="en-US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D18C5237-7C0E-4A70-BF7F-8E9C688E31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8771" y="661569"/>
            <a:ext cx="7317767" cy="3910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0980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E2E6A-35EC-1B8E-0FD7-8C67870AC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048851"/>
            <a:ext cx="7070382" cy="1460263"/>
          </a:xfrm>
        </p:spPr>
        <p:txBody>
          <a:bodyPr/>
          <a:lstStyle/>
          <a:p>
            <a:r>
              <a:rPr lang="en-US" dirty="0"/>
              <a:t>Result page</a:t>
            </a:r>
          </a:p>
        </p:txBody>
      </p:sp>
      <p:sp>
        <p:nvSpPr>
          <p:cNvPr id="35" name="Content Placeholder 34">
            <a:extLst>
              <a:ext uri="{FF2B5EF4-FFF2-40B4-BE49-F238E27FC236}">
                <a16:creationId xmlns:a16="http://schemas.microsoft.com/office/drawing/2014/main" id="{EDBE6233-75E9-40D1-968F-58CA9AD0FF5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208420" y="3290016"/>
            <a:ext cx="3943627" cy="3234264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page showing the input , the output and the visualizations of the graphs during the execution of the algorithm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also has the functionality to show logs printed in the code in order to provide clarity on the nature of the algorithm 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F44A959-C2BB-9170-C99C-1A2EDB71B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32</a:t>
            </a:fld>
            <a:endParaRPr lang="en-US" dirty="0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D5AC560E-322D-56DB-E602-2D2C522BD8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9188" y="0"/>
            <a:ext cx="71343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7839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E2E6A-35EC-1B8E-0FD7-8C67870AC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048851"/>
            <a:ext cx="7070382" cy="1460263"/>
          </a:xfrm>
        </p:spPr>
        <p:txBody>
          <a:bodyPr/>
          <a:lstStyle/>
          <a:p>
            <a:r>
              <a:rPr lang="en-US" dirty="0"/>
              <a:t>Result page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F44A959-C2BB-9170-C99C-1A2EDB71B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33</a:t>
            </a:fld>
            <a:endParaRPr lang="en-US" dirty="0"/>
          </a:p>
        </p:txBody>
      </p:sp>
      <p:pic>
        <p:nvPicPr>
          <p:cNvPr id="5" name="Picture 4" descr="A screenshot of a graph animation&#10;&#10;Description automatically generated">
            <a:extLst>
              <a:ext uri="{FF2B5EF4-FFF2-40B4-BE49-F238E27FC236}">
                <a16:creationId xmlns:a16="http://schemas.microsoft.com/office/drawing/2014/main" id="{E8C7420F-FCD6-5652-2500-95D79E48FA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627" y="705433"/>
            <a:ext cx="6331275" cy="5169166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E4FA95B-F794-350F-2BA2-ABECCB05F949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146609" y="3290016"/>
            <a:ext cx="3943627" cy="3234264"/>
          </a:xfrm>
        </p:spPr>
        <p:txBody>
          <a:bodyPr/>
          <a:lstStyle/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8723333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E2E6A-35EC-1B8E-0FD7-8C67870AC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048851"/>
            <a:ext cx="7070382" cy="1460263"/>
          </a:xfrm>
        </p:spPr>
        <p:txBody>
          <a:bodyPr/>
          <a:lstStyle/>
          <a:p>
            <a:r>
              <a:rPr lang="en-US" dirty="0"/>
              <a:t>Result page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F44A959-C2BB-9170-C99C-1A2EDB71B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34</a:t>
            </a:fld>
            <a:endParaRPr lang="en-US" dirty="0"/>
          </a:p>
        </p:txBody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964F4ECE-3742-6823-2079-F3CDE1B8329C}"/>
              </a:ext>
            </a:extLst>
          </p:cNvPr>
          <p:cNvPicPr>
            <a:picLocks noGrp="1" noChangeAspect="1"/>
          </p:cNvPicPr>
          <p:nvPr>
            <p:ph sz="half" idx="13"/>
          </p:nvPr>
        </p:nvPicPr>
        <p:blipFill>
          <a:blip r:embed="rId3"/>
          <a:stretch>
            <a:fillRect/>
          </a:stretch>
        </p:blipFill>
        <p:spPr>
          <a:xfrm>
            <a:off x="4077424" y="985062"/>
            <a:ext cx="7283478" cy="4702505"/>
          </a:xfrm>
        </p:spPr>
      </p:pic>
    </p:spTree>
    <p:extLst>
      <p:ext uri="{BB962C8B-B14F-4D97-AF65-F5344CB8AC3E}">
        <p14:creationId xmlns:p14="http://schemas.microsoft.com/office/powerpoint/2010/main" val="24553399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E2E6A-35EC-1B8E-0FD7-8C67870AC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048851"/>
            <a:ext cx="7070382" cy="1460263"/>
          </a:xfrm>
        </p:spPr>
        <p:txBody>
          <a:bodyPr/>
          <a:lstStyle/>
          <a:p>
            <a:r>
              <a:rPr lang="en-US" dirty="0"/>
              <a:t>Final thoughts 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F44A959-C2BB-9170-C99C-1A2EDB71B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1DCCF71-E99F-C759-E492-864C4396042F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2311603" y="3251596"/>
            <a:ext cx="7476135" cy="3234264"/>
          </a:xfrm>
        </p:spPr>
        <p:txBody>
          <a:bodyPr/>
          <a:lstStyle/>
          <a:p>
            <a:r>
              <a:rPr lang="en-US" sz="1800" dirty="0">
                <a:effectLst/>
                <a:latin typeface="SF Pro Display" panose="00000600000000000000" pitchFamily="50" charset="0"/>
                <a:ea typeface="SF Pro Display" panose="00000600000000000000" pitchFamily="50" charset="0"/>
                <a:cs typeface="Arial" panose="020B0604020202020204" pitchFamily="34" charset="0"/>
              </a:rPr>
              <a:t>This research topic inspired us to delve more into it , we implemented its code contributed to </a:t>
            </a:r>
            <a:r>
              <a:rPr lang="en-US" sz="1800" dirty="0" err="1">
                <a:effectLst/>
                <a:latin typeface="SF Pro Display" panose="00000600000000000000" pitchFamily="50" charset="0"/>
                <a:ea typeface="SF Pro Display" panose="00000600000000000000" pitchFamily="50" charset="0"/>
                <a:cs typeface="Arial" panose="020B0604020202020204" pitchFamily="34" charset="0"/>
              </a:rPr>
              <a:t>Fairpyx</a:t>
            </a:r>
            <a:r>
              <a:rPr lang="en-US" sz="1800" dirty="0">
                <a:effectLst/>
                <a:latin typeface="SF Pro Display" panose="00000600000000000000" pitchFamily="50" charset="0"/>
                <a:ea typeface="SF Pro Display" panose="00000600000000000000" pitchFamily="50" charset="0"/>
                <a:cs typeface="Arial" panose="020B0604020202020204" pitchFamily="34" charset="0"/>
              </a:rPr>
              <a:t> library , built a website showcasing it in an elegant way ! , the fact such algorithms solve daily life scenarios is itself a source of motivation for further research </a:t>
            </a:r>
            <a:r>
              <a:rPr lang="en-US" sz="1800" dirty="0">
                <a:effectLst/>
                <a:latin typeface="SF Pro Display" panose="00000600000000000000" pitchFamily="50" charset="0"/>
                <a:ea typeface="SF Pro Display" panose="00000600000000000000" pitchFamily="50" charset="0"/>
                <a:cs typeface="Times New Roman" panose="02020603050405020304" pitchFamily="18" charset="0"/>
                <a:sym typeface="Segoe UI Emoji" panose="020B0502040204020203" pitchFamily="34" charset="0"/>
              </a:rPr>
              <a:t>😊</a:t>
            </a:r>
            <a:endParaRPr lang="en-IL" sz="1800" dirty="0">
              <a:effectLst/>
              <a:latin typeface="SF Pro Display" panose="00000600000000000000" pitchFamily="50" charset="0"/>
              <a:ea typeface="SF Pro Display" panose="00000600000000000000" pitchFamily="50" charset="0"/>
              <a:cs typeface="Arial" panose="020B0604020202020204" pitchFamily="34" charset="0"/>
            </a:endParaRPr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9434320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E2E6A-35EC-1B8E-0FD7-8C67870AC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2150" y="1010751"/>
            <a:ext cx="7070382" cy="1460263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F44A959-C2BB-9170-C99C-1A2EDB71B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1DCCF71-E99F-C759-E492-864C4396042F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2311603" y="3251596"/>
            <a:ext cx="7476135" cy="3234264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Project Book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4"/>
              </a:rPr>
              <a:t>our algorithms implementations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5"/>
              </a:rPr>
              <a:t>Research Papers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93705434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/>
          <a:lstStyle/>
          <a:p>
            <a:r>
              <a:rPr lang="en-US" dirty="0"/>
              <a:t>THANK YOU </a:t>
            </a:r>
            <a:r>
              <a:rPr lang="en-US" dirty="0">
                <a:sym typeface="Wingdings" panose="05000000000000000000" pitchFamily="2" charset="2"/>
              </a:rPr>
              <a:t>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7288282" cy="2121177"/>
          </a:xfrm>
        </p:spPr>
        <p:txBody>
          <a:bodyPr/>
          <a:lstStyle/>
          <a:p>
            <a:r>
              <a:rPr lang="en-US" dirty="0"/>
              <a:t>Introduction &amp;Motivation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22388" y="2763078"/>
            <a:ext cx="7288212" cy="3407051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This research focuses mainly on finding fair allocation of indivisible items among agents/people with different capacities and preferences </a:t>
            </a:r>
          </a:p>
          <a:p>
            <a:pPr lvl="1"/>
            <a:r>
              <a:rPr lang="en-US" dirty="0"/>
              <a:t>The researchers are motivated to solve these problems because such scenarios occur frequently in daily life.</a:t>
            </a:r>
          </a:p>
          <a:p>
            <a:pPr lvl="1"/>
            <a:r>
              <a:rPr lang="en-US" dirty="0"/>
              <a:t>Allocating resources, such as assigning tasks to emergency room staff , is a good example of a resource that isn’t divisible 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C97BE-403B-122E-90D1-2788978A0B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406400"/>
            <a:ext cx="4179570" cy="3457971"/>
          </a:xfrm>
        </p:spPr>
        <p:txBody>
          <a:bodyPr/>
          <a:lstStyle/>
          <a:p>
            <a:r>
              <a:rPr lang="en-US" dirty="0"/>
              <a:t>obstacles</a:t>
            </a:r>
          </a:p>
        </p:txBody>
      </p:sp>
    </p:spTree>
    <p:extLst>
      <p:ext uri="{BB962C8B-B14F-4D97-AF65-F5344CB8AC3E}">
        <p14:creationId xmlns:p14="http://schemas.microsoft.com/office/powerpoint/2010/main" val="334696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61C6B-4DE2-2327-36A7-7E4532D1C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Impossibilities </a:t>
            </a:r>
            <a:endParaRPr lang="en-IL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B0F8CD-E47B-EBE7-1782-282712E69D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335E61-814C-E2D1-359A-8A37F2949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DF83970-E2AA-DF84-93F2-8D94D3763360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When dealing with indivisible item allocation F-EF Allocation may not always exist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When dealing with different partitioning (each agent categorizes items differently) F-EF1 may not exist 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6399459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8DBD1-DB29-D44F-FD5A-3071BB37EF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487018"/>
            <a:ext cx="4179570" cy="3377354"/>
          </a:xfrm>
        </p:spPr>
        <p:txBody>
          <a:bodyPr/>
          <a:lstStyle/>
          <a:p>
            <a:r>
              <a:rPr lang="en-US" dirty="0">
                <a:latin typeface="SF Pro Display" panose="00000600000000000000" pitchFamily="50" charset="0"/>
                <a:ea typeface="SF Pro Display" panose="00000600000000000000" pitchFamily="50" charset="0"/>
              </a:rPr>
              <a:t>Use-Cases </a:t>
            </a:r>
          </a:p>
        </p:txBody>
      </p:sp>
    </p:spTree>
    <p:extLst>
      <p:ext uri="{BB962C8B-B14F-4D97-AF65-F5344CB8AC3E}">
        <p14:creationId xmlns:p14="http://schemas.microsoft.com/office/powerpoint/2010/main" val="27082604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E2E6A-35EC-1B8E-0FD7-8C67870AC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568961"/>
            <a:ext cx="8420100" cy="1780860"/>
          </a:xfrm>
        </p:spPr>
        <p:txBody>
          <a:bodyPr/>
          <a:lstStyle/>
          <a:p>
            <a:r>
              <a:rPr lang="en-US" dirty="0"/>
              <a:t>Algorithm 1 (per category round robin)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554B61B9-26F6-B304-92CD-03053DAAF2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33700" y="2797255"/>
            <a:ext cx="3924300" cy="464499"/>
          </a:xfrm>
        </p:spPr>
        <p:txBody>
          <a:bodyPr/>
          <a:lstStyle/>
          <a:p>
            <a:r>
              <a:rPr lang="en-US" dirty="0"/>
              <a:t>Appropriate input</a:t>
            </a:r>
          </a:p>
        </p:txBody>
      </p:sp>
      <p:sp>
        <p:nvSpPr>
          <p:cNvPr id="35" name="Content Placeholder 34">
            <a:extLst>
              <a:ext uri="{FF2B5EF4-FFF2-40B4-BE49-F238E27FC236}">
                <a16:creationId xmlns:a16="http://schemas.microsoft.com/office/drawing/2014/main" id="{EDBE6233-75E9-40D1-968F-58CA9AD0FF5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2933700" y="3251596"/>
            <a:ext cx="3943627" cy="3234264"/>
          </a:xfrm>
        </p:spPr>
        <p:txBody>
          <a:bodyPr>
            <a:normAutofit/>
          </a:bodyPr>
          <a:lstStyle/>
          <a:p>
            <a:r>
              <a:rPr lang="en-US" dirty="0"/>
              <a:t>A good example of daily life scenario would be , assigning different tasks to a development team with identical capabilities/capacities</a:t>
            </a:r>
          </a:p>
          <a:p>
            <a:r>
              <a:rPr lang="en-US" dirty="0"/>
              <a:t>Input limitations</a:t>
            </a:r>
          </a:p>
          <a:p>
            <a:pPr lvl="1"/>
            <a:r>
              <a:rPr lang="en-US" dirty="0"/>
              <a:t>Identical capacities</a:t>
            </a:r>
          </a:p>
          <a:p>
            <a:pPr lvl="1"/>
            <a:r>
              <a:rPr lang="en-US" dirty="0"/>
              <a:t>May have different valuations </a:t>
            </a:r>
          </a:p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F44A959-C2BB-9170-C99C-1A2EDB71B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0FE74E50-A5F3-021E-1656-3663B6CB18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0075" y="2609642"/>
            <a:ext cx="5711925" cy="2136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587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E2E6A-35EC-1B8E-0FD7-8C67870AC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568961"/>
            <a:ext cx="8420100" cy="1780860"/>
          </a:xfrm>
        </p:spPr>
        <p:txBody>
          <a:bodyPr/>
          <a:lstStyle/>
          <a:p>
            <a:r>
              <a:rPr lang="en-US" dirty="0"/>
              <a:t>Algorithm 2 (Capped round robin)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554B61B9-26F6-B304-92CD-03053DAAF2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33700" y="2797255"/>
            <a:ext cx="3924300" cy="464499"/>
          </a:xfrm>
        </p:spPr>
        <p:txBody>
          <a:bodyPr/>
          <a:lstStyle/>
          <a:p>
            <a:r>
              <a:rPr lang="en-US" dirty="0"/>
              <a:t>Appropriate input</a:t>
            </a:r>
          </a:p>
        </p:txBody>
      </p:sp>
      <p:sp>
        <p:nvSpPr>
          <p:cNvPr id="35" name="Content Placeholder 34">
            <a:extLst>
              <a:ext uri="{FF2B5EF4-FFF2-40B4-BE49-F238E27FC236}">
                <a16:creationId xmlns:a16="http://schemas.microsoft.com/office/drawing/2014/main" id="{EDBE6233-75E9-40D1-968F-58CA9AD0FF5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2933700" y="3251596"/>
            <a:ext cx="3943627" cy="323426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 good example of daily life scenario would be , assigning tasks(1 category) to a group of teachers of the same course with different time limitations (capacities) , different valuations (some teacher might prefer one subject over the other so they give it a higher valuations)</a:t>
            </a:r>
          </a:p>
          <a:p>
            <a:r>
              <a:rPr lang="en-US" dirty="0"/>
              <a:t>Input limitations</a:t>
            </a:r>
          </a:p>
          <a:p>
            <a:pPr lvl="1"/>
            <a:r>
              <a:rPr lang="en-US" dirty="0"/>
              <a:t>Single category</a:t>
            </a:r>
          </a:p>
          <a:p>
            <a:pPr lvl="1"/>
            <a:r>
              <a:rPr lang="en-US" dirty="0"/>
              <a:t>May have different valuations </a:t>
            </a:r>
          </a:p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F44A959-C2BB-9170-C99C-1A2EDB71B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5040AD43-FEA0-890E-935A-11C1CDED2E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1930" y="2409923"/>
            <a:ext cx="5069435" cy="3743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47656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ustom" id="{F85C13B5-8B75-4CB8-BA5E-9CAC0747196D}" vid="{617487EE-AB70-4C55-8A81-E6744CC4A2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560A0FD360F90459D2059221D7FFA5F" ma:contentTypeVersion="12" ma:contentTypeDescription="Create a new document." ma:contentTypeScope="" ma:versionID="a37ca4040cdda8d4acf385b169896327">
  <xsd:schema xmlns:xsd="http://www.w3.org/2001/XMLSchema" xmlns:xs="http://www.w3.org/2001/XMLSchema" xmlns:p="http://schemas.microsoft.com/office/2006/metadata/properties" xmlns:ns3="0c710b2a-4d39-4336-b742-ccdebd9bc6dc" targetNamespace="http://schemas.microsoft.com/office/2006/metadata/properties" ma:root="true" ma:fieldsID="deb18e1cf2e792596a9afe3628e408a4" ns3:_="">
    <xsd:import namespace="0c710b2a-4d39-4336-b742-ccdebd9bc6d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SearchProperties" minOccurs="0"/>
                <xsd:element ref="ns3:MediaServiceObjectDetectorVersions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c710b2a-4d39-4336-b742-ccdebd9bc6d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SearchProperties" ma:index="17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8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9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0c710b2a-4d39-4336-b742-ccdebd9bc6dc" xsi:nil="true"/>
    <_activity xmlns="0c710b2a-4d39-4336-b742-ccdebd9bc6dc" xsi:nil="true"/>
  </documentManagement>
</p:properties>
</file>

<file path=customXml/itemProps1.xml><?xml version="1.0" encoding="utf-8"?>
<ds:datastoreItem xmlns:ds="http://schemas.openxmlformats.org/officeDocument/2006/customXml" ds:itemID="{CABF691C-888B-4061-8A6F-D5CE84A0254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DCBE7DA-C905-42E3-8C54-AC16DAB383A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c710b2a-4d39-4336-b742-ccdebd9bc6d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9168DCE-134F-4610-A6AA-88CEBE8D71D2}">
  <ds:schemaRefs>
    <ds:schemaRef ds:uri="http://schemas.openxmlformats.org/package/2006/metadata/core-properties"/>
    <ds:schemaRef ds:uri="0c710b2a-4d39-4336-b742-ccdebd9bc6dc"/>
    <ds:schemaRef ds:uri="http://schemas.microsoft.com/office/2006/metadata/properties"/>
    <ds:schemaRef ds:uri="http://schemas.microsoft.com/office/2006/documentManagement/types"/>
    <ds:schemaRef ds:uri="http://purl.org/dc/elements/1.1/"/>
    <ds:schemaRef ds:uri="http://purl.org/dc/dcmitype/"/>
    <ds:schemaRef ds:uri="http://purl.org/dc/terms/"/>
    <ds:schemaRef ds:uri="http://www.w3.org/XML/1998/namespace"/>
    <ds:schemaRef ds:uri="http://schemas.microsoft.com/office/infopath/2007/PartnerControl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Minimalist presentation</Template>
  <TotalTime>871</TotalTime>
  <Words>1409</Words>
  <Application>Microsoft Office PowerPoint</Application>
  <PresentationFormat>Widescreen</PresentationFormat>
  <Paragraphs>176</Paragraphs>
  <Slides>37</Slides>
  <Notes>36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Arial</vt:lpstr>
      <vt:lpstr>Calibri</vt:lpstr>
      <vt:lpstr>SF Pro Display</vt:lpstr>
      <vt:lpstr>Tenorite</vt:lpstr>
      <vt:lpstr>Wingdings</vt:lpstr>
      <vt:lpstr>Custom</vt:lpstr>
      <vt:lpstr>On fair division under heterogenous constraints Presented by: Abed El Kareem Massarwa Advisor: Prof.erel segal-Halevi  ID : 319071379</vt:lpstr>
      <vt:lpstr>AGENDA</vt:lpstr>
      <vt:lpstr>Motivation behind the research </vt:lpstr>
      <vt:lpstr>Introduction &amp;Motivation</vt:lpstr>
      <vt:lpstr>obstacles</vt:lpstr>
      <vt:lpstr>Impossibilities </vt:lpstr>
      <vt:lpstr>Use-Cases </vt:lpstr>
      <vt:lpstr>Algorithm 1 (per category round robin)</vt:lpstr>
      <vt:lpstr>Algorithm 2 (Capped round robin)</vt:lpstr>
      <vt:lpstr>Algorithm 3 (2 categories Capped round robin)</vt:lpstr>
      <vt:lpstr>Algorithm 4 (per category-capped round robin)</vt:lpstr>
      <vt:lpstr>Algorithm 5 (iterated priority matching)</vt:lpstr>
      <vt:lpstr>Experiments and findings</vt:lpstr>
      <vt:lpstr>Runtime </vt:lpstr>
      <vt:lpstr>Runtime optimizing algorithm 1  </vt:lpstr>
      <vt:lpstr>Runtime optimizing algorithm 2  </vt:lpstr>
      <vt:lpstr>Runtime optimizing algorithm 3  </vt:lpstr>
      <vt:lpstr>Runtime optimizing algorithm 4  </vt:lpstr>
      <vt:lpstr>Runtime optimizing algorithm 5  </vt:lpstr>
      <vt:lpstr>Runtime iterated priority matching vs iterated max matching</vt:lpstr>
      <vt:lpstr>Egalitarian value single category  </vt:lpstr>
      <vt:lpstr>Egalitarian value many categories  </vt:lpstr>
      <vt:lpstr>Egalitarian value binary valuations</vt:lpstr>
      <vt:lpstr>Utilitarian value single category</vt:lpstr>
      <vt:lpstr>Utilitarian value multiple categories</vt:lpstr>
      <vt:lpstr>Utilitarian value binary valuations</vt:lpstr>
      <vt:lpstr>Website </vt:lpstr>
      <vt:lpstr>Main page  </vt:lpstr>
      <vt:lpstr>Algorithm page</vt:lpstr>
      <vt:lpstr>Form page </vt:lpstr>
      <vt:lpstr>Random generator page</vt:lpstr>
      <vt:lpstr>Result page</vt:lpstr>
      <vt:lpstr>Result page</vt:lpstr>
      <vt:lpstr>Result page</vt:lpstr>
      <vt:lpstr>Final thoughts </vt:lpstr>
      <vt:lpstr>References</vt:lpstr>
      <vt:lpstr>THANK YOU 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עבד אל כרים  מסארוה</dc:creator>
  <cp:lastModifiedBy>עבד אל כרים  מסארוה</cp:lastModifiedBy>
  <cp:revision>7</cp:revision>
  <dcterms:created xsi:type="dcterms:W3CDTF">2024-08-29T07:15:09Z</dcterms:created>
  <dcterms:modified xsi:type="dcterms:W3CDTF">2024-09-01T23:16:32Z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0x0101007560A0FD360F90459D2059221D7FFA5F</vt:lpwstr>
  </property>
  <property fmtid="{D5CDD505-2E9C-101B-9397-08002B2CF9AE}" pid="3" name="MediaServiceImageTags">
    <vt:lpwstr/>
  </property>
</Properties>
</file>