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78" r:id="rId7"/>
    <p:sldId id="258" r:id="rId8"/>
    <p:sldId id="280" r:id="rId9"/>
    <p:sldId id="286" r:id="rId10"/>
    <p:sldId id="287" r:id="rId11"/>
    <p:sldId id="281" r:id="rId12"/>
    <p:sldId id="288" r:id="rId13"/>
    <p:sldId id="289" r:id="rId14"/>
    <p:sldId id="290" r:id="rId15"/>
    <p:sldId id="291" r:id="rId16"/>
    <p:sldId id="292" r:id="rId17"/>
    <p:sldId id="293" r:id="rId18"/>
    <p:sldId id="305" r:id="rId19"/>
    <p:sldId id="306" r:id="rId20"/>
    <p:sldId id="307" r:id="rId21"/>
    <p:sldId id="308" r:id="rId22"/>
    <p:sldId id="309" r:id="rId23"/>
    <p:sldId id="310" r:id="rId24"/>
    <p:sldId id="294" r:id="rId25"/>
    <p:sldId id="311" r:id="rId26"/>
    <p:sldId id="312" r:id="rId27"/>
    <p:sldId id="295" r:id="rId28"/>
    <p:sldId id="313" r:id="rId29"/>
    <p:sldId id="314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7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80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3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64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5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7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12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5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3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92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28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07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22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45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45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42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32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89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09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7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38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1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7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7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25" y="3305514"/>
            <a:ext cx="6601296" cy="3200400"/>
          </a:xfrm>
        </p:spPr>
        <p:txBody>
          <a:bodyPr anchor="ctr"/>
          <a:lstStyle/>
          <a:p>
            <a:r>
              <a:rPr lang="en-US" dirty="0"/>
              <a:t>On fair division under </a:t>
            </a:r>
            <a:r>
              <a:rPr lang="en-US" dirty="0">
                <a:latin typeface="SF Pro Display" panose="00000600000000000000" pitchFamily="50" charset="0"/>
                <a:ea typeface="SF Pro Display" panose="00000600000000000000" pitchFamily="50" charset="0"/>
              </a:rPr>
              <a:t>heterogenous</a:t>
            </a:r>
            <a:r>
              <a:rPr lang="en-US" dirty="0"/>
              <a:t> constraints</a:t>
            </a:r>
            <a:br>
              <a:rPr lang="en-US" dirty="0"/>
            </a:br>
            <a:r>
              <a:rPr lang="en-US" sz="1800" dirty="0"/>
              <a:t>Presented by: Abed El Kareem Massarwa</a:t>
            </a:r>
            <a:br>
              <a:rPr lang="en-US" sz="1800" dirty="0"/>
            </a:br>
            <a:r>
              <a:rPr lang="en-US" sz="1800" dirty="0"/>
              <a:t>Advisor: </a:t>
            </a:r>
            <a:r>
              <a:rPr lang="en-US" sz="1800" dirty="0" err="1"/>
              <a:t>Prof.erel</a:t>
            </a:r>
            <a:r>
              <a:rPr lang="en-US" sz="1800" dirty="0"/>
              <a:t> </a:t>
            </a:r>
            <a:r>
              <a:rPr lang="en-US" sz="1800" dirty="0" err="1"/>
              <a:t>segal</a:t>
            </a:r>
            <a:r>
              <a:rPr lang="en-US" sz="1800" dirty="0"/>
              <a:t>-Halevi </a:t>
            </a:r>
            <a:br>
              <a:rPr lang="he-IL" sz="1800" dirty="0"/>
            </a:br>
            <a:r>
              <a:rPr lang="en-US" sz="1800" dirty="0"/>
              <a:t>ID </a:t>
            </a:r>
            <a:r>
              <a:rPr lang="he-IL" sz="1800" dirty="0"/>
              <a:t>:</a:t>
            </a:r>
            <a:r>
              <a:rPr lang="en-US" sz="1800" dirty="0"/>
              <a:t> </a:t>
            </a:r>
            <a:r>
              <a:rPr lang="he-IL" sz="1800" dirty="0"/>
              <a:t>319071379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Algorithm 3 (2 categories Capped round robin)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Appropriate input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good example of daily life scenario would be , assigning tasks(1 category) to a group of teachers who teach 2 common courses with different time limitations (capacities) , different valuations (some teacher might prefer one subject over the other so they give it a higher valuations)</a:t>
            </a:r>
          </a:p>
          <a:p>
            <a:r>
              <a:rPr lang="en-US" dirty="0"/>
              <a:t>Input limitations</a:t>
            </a:r>
          </a:p>
          <a:p>
            <a:pPr lvl="1"/>
            <a:r>
              <a:rPr lang="en-US" dirty="0"/>
              <a:t>Two categories category</a:t>
            </a:r>
          </a:p>
          <a:p>
            <a:pPr lvl="1"/>
            <a:r>
              <a:rPr lang="en-US" dirty="0"/>
              <a:t>May have different valuations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2D882D-6111-10DA-E902-EA9B83F5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327" y="2639897"/>
            <a:ext cx="5177427" cy="24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6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Algorithm 4 (per category-capped round robin)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Appropriate input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good example of daily life scenario would be , assigning dividing late father’s belongings among his sons , his sons are equal-minded and valuate their father’s items identically (land=100,car=50,…..)</a:t>
            </a:r>
          </a:p>
          <a:p>
            <a:r>
              <a:rPr lang="en-US" dirty="0"/>
              <a:t>Input limitations</a:t>
            </a:r>
          </a:p>
          <a:p>
            <a:pPr lvl="1"/>
            <a:r>
              <a:rPr lang="en-US" dirty="0" err="1"/>
              <a:t>Indetical</a:t>
            </a:r>
            <a:r>
              <a:rPr lang="en-US" dirty="0"/>
              <a:t> valuations (each agent values items the same as the other agents)</a:t>
            </a:r>
          </a:p>
          <a:p>
            <a:pPr lvl="1"/>
            <a:r>
              <a:rPr lang="en-US" dirty="0"/>
              <a:t>May have different capacities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A screenshot of a math test&#10;&#10;Description automatically generated">
            <a:extLst>
              <a:ext uri="{FF2B5EF4-FFF2-40B4-BE49-F238E27FC236}">
                <a16:creationId xmlns:a16="http://schemas.microsoft.com/office/drawing/2014/main" id="{028D7401-646C-5A56-4780-5E1B1A55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019" y="2516976"/>
            <a:ext cx="5235981" cy="21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Algorithm 5 (iterated priority matching)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Appropriate input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152373" y="3135890"/>
            <a:ext cx="3943627" cy="3234264"/>
          </a:xfrm>
        </p:spPr>
        <p:txBody>
          <a:bodyPr>
            <a:normAutofit fontScale="92500"/>
          </a:bodyPr>
          <a:lstStyle/>
          <a:p>
            <a:r>
              <a:rPr lang="en-US" dirty="0"/>
              <a:t>A good example of daily life scenario would be , dividing stolen items over a teach of thieves </a:t>
            </a:r>
            <a:r>
              <a:rPr lang="en-US" dirty="0">
                <a:sym typeface="Wingdings" panose="05000000000000000000" pitchFamily="2" charset="2"/>
              </a:rPr>
              <a:t> , they are greedy and don’t have prioritized items its either they want the item (1) , or they don’t (0) (binary valuations)</a:t>
            </a:r>
            <a:endParaRPr lang="en-US" dirty="0"/>
          </a:p>
          <a:p>
            <a:r>
              <a:rPr lang="en-US" dirty="0"/>
              <a:t>Input limitations</a:t>
            </a:r>
          </a:p>
          <a:p>
            <a:pPr lvl="1"/>
            <a:r>
              <a:rPr lang="en-US" dirty="0"/>
              <a:t>Binary valuation (lack of priority)</a:t>
            </a:r>
          </a:p>
          <a:p>
            <a:pPr lvl="1"/>
            <a:r>
              <a:rPr lang="en-US" dirty="0"/>
              <a:t>May have different capacities/valuations(binary)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C3AD2417-8F1F-4A61-63F9-30875D537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18" y="2449016"/>
            <a:ext cx="5890748" cy="27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>
                <a:latin typeface="SF Pro Display" panose="00000600000000000000" pitchFamily="50" charset="0"/>
                <a:ea typeface="SF Pro Display" panose="00000600000000000000" pitchFamily="50" charset="0"/>
              </a:rPr>
              <a:t>Experiments and findings</a:t>
            </a:r>
          </a:p>
        </p:txBody>
      </p:sp>
    </p:spTree>
    <p:extLst>
      <p:ext uri="{BB962C8B-B14F-4D97-AF65-F5344CB8AC3E}">
        <p14:creationId xmlns:p14="http://schemas.microsoft.com/office/powerpoint/2010/main" val="86676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Runtime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easily identify the </a:t>
            </a:r>
            <a:r>
              <a:rPr lang="en-US" dirty="0" err="1"/>
              <a:t>the</a:t>
            </a:r>
            <a:r>
              <a:rPr lang="en-US" dirty="0"/>
              <a:t> slowest algorithm (due to nested looping &amp; advanced graph algorithms like matching algorithm) , its algorithm5 iterated priority matching , (optimized using </a:t>
            </a:r>
            <a:r>
              <a:rPr lang="en-US" dirty="0" err="1"/>
              <a:t>cython</a:t>
            </a:r>
            <a:r>
              <a:rPr lang="en-US" dirty="0"/>
              <a:t>)</a:t>
            </a:r>
          </a:p>
          <a:p>
            <a:r>
              <a:rPr lang="en-US" dirty="0"/>
              <a:t>Two categories round robin (pink) and capped round robin (we believe its hiding behind the pink line) are the fastest due to the fact they only work on a limited number of categories compared to the other algorithms which works on up to 120 categories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4DD420E-2CE7-3E83-6B41-76AE662E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14" y="3486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92786"/>
            <a:ext cx="8420100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optimizing algorithm 1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Though we did our best to optimize algorithm 1 , we didn’t reach impressive results , but we can pay attention that sometimes the optimized is a little bit beneath the non-optimized algorithm , saving maybe couple of micro-seconds </a:t>
            </a:r>
          </a:p>
          <a:p>
            <a:endParaRPr lang="en-US" dirty="0"/>
          </a:p>
          <a:p>
            <a:r>
              <a:rPr lang="en-US" dirty="0"/>
              <a:t>This could be due to the fact that our overall algorithms run fairly fast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4B6FF362-2DA2-B687-63A4-99162C31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14" y="53265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92786"/>
            <a:ext cx="8420100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optimizing algorithm 2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8114" y="3304647"/>
            <a:ext cx="5535936" cy="3234264"/>
          </a:xfrm>
        </p:spPr>
        <p:txBody>
          <a:bodyPr>
            <a:normAutofit/>
          </a:bodyPr>
          <a:lstStyle/>
          <a:p>
            <a:r>
              <a:rPr lang="en-US" dirty="0"/>
              <a:t>Now here we have some impressive results (but pay attention its in micro-seconds not seconds) , at least we can clearly see optimized runs faster </a:t>
            </a:r>
          </a:p>
          <a:p>
            <a:endParaRPr lang="en-US" dirty="0"/>
          </a:p>
          <a:p>
            <a:r>
              <a:rPr lang="en-US" dirty="0"/>
              <a:t>Algorithm has been </a:t>
            </a:r>
            <a:r>
              <a:rPr lang="en-US" dirty="0" err="1"/>
              <a:t>cythonized</a:t>
            </a:r>
            <a:r>
              <a:rPr lang="en-US" dirty="0"/>
              <a:t> ,part of it (</a:t>
            </a:r>
            <a:r>
              <a:rPr lang="en-US" dirty="0" err="1"/>
              <a:t>helper_categorization_friendly_picking_sequence</a:t>
            </a:r>
            <a:r>
              <a:rPr lang="en-US" dirty="0"/>
              <a:t>) has been additionally optimized with cache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0E2D85A-EDAB-1B8D-A9E7-CACCCB1B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14" y="3771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92786"/>
            <a:ext cx="8420100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optimizing algorithm 3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8114" y="3304647"/>
            <a:ext cx="5535936" cy="3234264"/>
          </a:xfrm>
        </p:spPr>
        <p:txBody>
          <a:bodyPr>
            <a:normAutofit/>
          </a:bodyPr>
          <a:lstStyle/>
          <a:p>
            <a:r>
              <a:rPr lang="en-US" dirty="0"/>
              <a:t>Again we have fair results (but pay attention its in micro-seconds not seconds) , at least we can clearly see optimized runs faster , excluding the multi-process , we chose to keep it just to show that multi-processing method in here didn’t get us the desired results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69197217-7950-0B46-E7DD-3A2AD658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39" y="8820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3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92786"/>
            <a:ext cx="8420100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optimizing algorithm 4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8114" y="3304647"/>
            <a:ext cx="5535936" cy="3234264"/>
          </a:xfrm>
        </p:spPr>
        <p:txBody>
          <a:bodyPr>
            <a:normAutofit/>
          </a:bodyPr>
          <a:lstStyle/>
          <a:p>
            <a:r>
              <a:rPr lang="en-US" dirty="0"/>
              <a:t>Again we have fair results, at least we can pay attention optimized runs faster 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746FD670-D0C1-BA70-3CC6-0CFF4293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39" y="53265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692786"/>
            <a:ext cx="8420100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optimizing algorithm 5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8114" y="3304647"/>
            <a:ext cx="5535936" cy="3234264"/>
          </a:xfrm>
        </p:spPr>
        <p:txBody>
          <a:bodyPr>
            <a:normAutofit/>
          </a:bodyPr>
          <a:lstStyle/>
          <a:p>
            <a:r>
              <a:rPr lang="en-US" dirty="0"/>
              <a:t>Again we have fair results, at least we can pay attention optimized runs faster .</a:t>
            </a:r>
          </a:p>
          <a:p>
            <a:endParaRPr lang="en-US" dirty="0"/>
          </a:p>
          <a:p>
            <a:r>
              <a:rPr lang="en-US" dirty="0"/>
              <a:t>Optimized has been </a:t>
            </a:r>
            <a:r>
              <a:rPr lang="en-US" dirty="0" err="1"/>
              <a:t>cythonized</a:t>
            </a:r>
            <a:r>
              <a:rPr lang="en-US" dirty="0"/>
              <a:t> , it also sometimes relies on </a:t>
            </a:r>
            <a:r>
              <a:rPr lang="en-US" dirty="0" err="1"/>
              <a:t>picking_sequence</a:t>
            </a:r>
            <a:r>
              <a:rPr lang="en-US" dirty="0"/>
              <a:t> which has been </a:t>
            </a:r>
            <a:r>
              <a:rPr lang="en-US" dirty="0" err="1"/>
              <a:t>cythonized</a:t>
            </a:r>
            <a:r>
              <a:rPr lang="en-US" dirty="0"/>
              <a:t> + cached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005587F8-0F7F-92BB-966A-BB99A66D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89" y="6057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" y="2688645"/>
            <a:ext cx="5008779" cy="2380790"/>
          </a:xfrm>
        </p:spPr>
        <p:txBody>
          <a:bodyPr>
            <a:normAutofit/>
          </a:bodyPr>
          <a:lstStyle/>
          <a:p>
            <a:r>
              <a:rPr lang="en-US" dirty="0"/>
              <a:t>Motivation behind the research </a:t>
            </a:r>
          </a:p>
          <a:p>
            <a:r>
              <a:rPr lang="en-US" dirty="0"/>
              <a:t>Explaining use-cases for each algorithm</a:t>
            </a:r>
          </a:p>
          <a:p>
            <a:r>
              <a:rPr lang="en-US" dirty="0"/>
              <a:t>Presenting experiments and concluding findings </a:t>
            </a:r>
          </a:p>
          <a:p>
            <a:r>
              <a:rPr lang="en-US" dirty="0"/>
              <a:t>Final thoughts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28" y="957578"/>
            <a:ext cx="4631061" cy="1780860"/>
          </a:xfrm>
        </p:spPr>
        <p:txBody>
          <a:bodyPr/>
          <a:lstStyle/>
          <a:p>
            <a:r>
              <a:rPr lang="en-US" dirty="0"/>
              <a:t>Runtime</a:t>
            </a:r>
            <a:br>
              <a:rPr lang="en-US" dirty="0"/>
            </a:br>
            <a:r>
              <a:rPr lang="en-US" dirty="0"/>
              <a:t>iterated priority matching vs iterated max matching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8114" y="3304647"/>
            <a:ext cx="5535936" cy="3234264"/>
          </a:xfrm>
        </p:spPr>
        <p:txBody>
          <a:bodyPr>
            <a:normAutofit/>
          </a:bodyPr>
          <a:lstStyle/>
          <a:p>
            <a:r>
              <a:rPr lang="en-US" dirty="0"/>
              <a:t>We can clearly see our algorithm iterated priority matching (algorithm 5) runs fairly slower than iterated max matching (iterated max matching has been implemented by another dev)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graph with orange line and blue line&#10;&#10;Description automatically generated">
            <a:extLst>
              <a:ext uri="{FF2B5EF4-FFF2-40B4-BE49-F238E27FC236}">
                <a16:creationId xmlns:a16="http://schemas.microsoft.com/office/drawing/2014/main" id="{B3FA4CCF-844B-3E7B-B0DB-B97F803A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82697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Egalitarian value</a:t>
            </a:r>
            <a:br>
              <a:rPr lang="en-US" dirty="0"/>
            </a:br>
            <a:r>
              <a:rPr lang="en-US" dirty="0"/>
              <a:t>single category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Egalitarian algorithm , as its name states , it’s the best in its own task which is to maximize the minimum value of bundle (cares for the poor)</a:t>
            </a:r>
          </a:p>
          <a:p>
            <a:r>
              <a:rPr lang="en-US" dirty="0"/>
              <a:t>We can clearly see it tops the other algorithms meaning the graph makes sense 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3468B-6F8F-3F4C-864E-EFCE7B2A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30" y="5136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6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Egalitarian value</a:t>
            </a:r>
            <a:br>
              <a:rPr lang="en-US" dirty="0"/>
            </a:br>
            <a:r>
              <a:rPr lang="en-US" dirty="0"/>
              <a:t>many categories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Egalitarian algorithm , as its name states , it’s the best in its own task which is to maximize the minimum value of bundle (cares for the poor)</a:t>
            </a:r>
          </a:p>
          <a:p>
            <a:r>
              <a:rPr lang="en-US" dirty="0"/>
              <a:t>We can clearly see it tops the other algorithms meaning the graph makes sense 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7FDA5-7058-E2EE-C65E-CE578B6AA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89" y="6312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6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Egalitarian value</a:t>
            </a:r>
            <a:br>
              <a:rPr lang="en-US" dirty="0"/>
            </a:br>
            <a:r>
              <a:rPr lang="en-US" dirty="0"/>
              <a:t>binary valuations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Egalitarian algorithm , as its name states , it’s the best in its own task which is to maximize the minimum value of bundle (cares for the poor)</a:t>
            </a:r>
          </a:p>
          <a:p>
            <a:r>
              <a:rPr lang="en-US" dirty="0"/>
              <a:t>We can clearly see it tops the other algorithms meaning the graph makes sense !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6A6C-357E-58C7-EA23-A3F07B90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89" y="8153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55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Utilitarian value</a:t>
            </a:r>
            <a:br>
              <a:rPr lang="en-US" dirty="0"/>
            </a:br>
            <a:r>
              <a:rPr lang="en-US" dirty="0"/>
              <a:t>single category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Utilitarian algorithm is known for being the best in its task , maximizing the bundle values (cares for the rich/whoever values more)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BCBB4-81DA-714F-D957-09F107A1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89" y="9582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09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Utilitarian value</a:t>
            </a:r>
            <a:br>
              <a:rPr lang="en-US" dirty="0"/>
            </a:br>
            <a:r>
              <a:rPr lang="en-US" dirty="0"/>
              <a:t>multiple categories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Utilitarian algorithm is known for being the best in its task , maximizing the bundle values (cares for the rich/whoever values more)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97AE4-E0CA-97E9-45D9-AC266B4E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14" y="7867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1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Utilitarian value</a:t>
            </a:r>
            <a:br>
              <a:rPr lang="en-US" dirty="0"/>
            </a:br>
            <a:r>
              <a:rPr lang="en-US" dirty="0"/>
              <a:t>binary valuations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Utilitarian algorithm is known for being the best in its task , maximizing the bundle values (cares for the rich/whoever values more)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We can clearly see out of all algorithms iterated priority matching is the worst in trying to maximize the sum of bundles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9A848-EE3D-093D-0F46-E9FF0928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30" y="7581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Website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43814" y="3304647"/>
            <a:ext cx="4792495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Worth mentioning we built a website showcasing the 5 algorithms, bridging the website with the </a:t>
            </a:r>
            <a:r>
              <a:rPr lang="en-US" dirty="0" err="1"/>
              <a:t>the</a:t>
            </a:r>
            <a:r>
              <a:rPr lang="en-US" dirty="0"/>
              <a:t> module we’re implemented the code in </a:t>
            </a:r>
            <a:r>
              <a:rPr lang="en-US" dirty="0" err="1"/>
              <a:t>FairPyx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has the  the ability to write input manually , or simply generate a random input with respect to the parameters selected (number of </a:t>
            </a:r>
            <a:r>
              <a:rPr lang="en-US" dirty="0" err="1"/>
              <a:t>categroies</a:t>
            </a:r>
            <a:r>
              <a:rPr lang="en-US" dirty="0"/>
              <a:t> , number of agents , number of items ….)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BF898EF-9DC2-B7C3-B540-B99BEAE1E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633" y="237961"/>
            <a:ext cx="4324573" cy="31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15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Main page 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Main page with a simple design showing buttons for each algorithm with a description about the project in a few words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6E6089F-09E3-6AE5-4F86-9ECED67E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74" y="1456478"/>
            <a:ext cx="6419040" cy="32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41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Algorithm page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92682" y="3304647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algorithms have a page explaining their nature of work and an option to use OR generator for instances or manually </a:t>
            </a:r>
            <a:r>
              <a:rPr lang="en-US" dirty="0" err="1"/>
              <a:t>inputing</a:t>
            </a:r>
            <a:r>
              <a:rPr lang="en-US" dirty="0"/>
              <a:t> a specific instance/example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D82EED-8A21-1E91-C1B3-A8984F74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28" y="566048"/>
            <a:ext cx="7205472" cy="38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5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>
                <a:latin typeface="SF Pro Display" panose="00000600000000000000" pitchFamily="50" charset="0"/>
                <a:ea typeface="SF Pro Display" panose="00000600000000000000" pitchFamily="50" charset="0"/>
              </a:rPr>
              <a:t>Motivation behind the research 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24" y="566048"/>
            <a:ext cx="8420100" cy="1780860"/>
          </a:xfrm>
        </p:spPr>
        <p:txBody>
          <a:bodyPr/>
          <a:lstStyle/>
          <a:p>
            <a:r>
              <a:rPr lang="en-US" dirty="0"/>
              <a:t>Form page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8420" y="3290016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which we input manually a specific example we’re interested in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4F9F74-DC0E-AD69-F22A-D09AF206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1" y="851764"/>
            <a:ext cx="7796889" cy="41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4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851"/>
            <a:ext cx="7070382" cy="1460263"/>
          </a:xfrm>
        </p:spPr>
        <p:txBody>
          <a:bodyPr/>
          <a:lstStyle/>
          <a:p>
            <a:r>
              <a:rPr lang="en-US" dirty="0"/>
              <a:t>Random generator page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8420" y="3290016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Simply creating for the user a random instance based on the criterions he selects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8C5237-7C0E-4A70-BF7F-8E9C688E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771" y="661569"/>
            <a:ext cx="7317767" cy="39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8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851"/>
            <a:ext cx="7070382" cy="1460263"/>
          </a:xfrm>
        </p:spPr>
        <p:txBody>
          <a:bodyPr/>
          <a:lstStyle/>
          <a:p>
            <a:r>
              <a:rPr lang="en-US" dirty="0"/>
              <a:t>Result page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08420" y="3290016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page showing the input , the output and the visualizations of the graphs during the execution of the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has the functionality to show logs printed in the code in order to provide clarity on the nature of the algorithm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5AC560E-322D-56DB-E602-2D2C522B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88" y="0"/>
            <a:ext cx="7134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83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851"/>
            <a:ext cx="7070382" cy="1460263"/>
          </a:xfrm>
        </p:spPr>
        <p:txBody>
          <a:bodyPr/>
          <a:lstStyle/>
          <a:p>
            <a:r>
              <a:rPr lang="en-US" dirty="0"/>
              <a:t>Result page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 descr="A screenshot of a graph animation&#10;&#10;Description automatically generated">
            <a:extLst>
              <a:ext uri="{FF2B5EF4-FFF2-40B4-BE49-F238E27FC236}">
                <a16:creationId xmlns:a16="http://schemas.microsoft.com/office/drawing/2014/main" id="{E8C7420F-FCD6-5652-2500-95D79E48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27" y="705433"/>
            <a:ext cx="6331275" cy="51691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4FA95B-F794-350F-2BA2-ABECCB05F94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6609" y="3290016"/>
            <a:ext cx="3943627" cy="3234264"/>
          </a:xfrm>
        </p:spPr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2333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851"/>
            <a:ext cx="7070382" cy="1460263"/>
          </a:xfrm>
        </p:spPr>
        <p:txBody>
          <a:bodyPr/>
          <a:lstStyle/>
          <a:p>
            <a:r>
              <a:rPr lang="en-US" dirty="0"/>
              <a:t>Result page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4F4ECE-3742-6823-2079-F3CDE1B8329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4077424" y="985062"/>
            <a:ext cx="7283478" cy="4702505"/>
          </a:xfrm>
        </p:spPr>
      </p:pic>
    </p:spTree>
    <p:extLst>
      <p:ext uri="{BB962C8B-B14F-4D97-AF65-F5344CB8AC3E}">
        <p14:creationId xmlns:p14="http://schemas.microsoft.com/office/powerpoint/2010/main" val="245533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8851"/>
            <a:ext cx="7070382" cy="1460263"/>
          </a:xfrm>
        </p:spPr>
        <p:txBody>
          <a:bodyPr/>
          <a:lstStyle/>
          <a:p>
            <a:r>
              <a:rPr lang="en-US" dirty="0"/>
              <a:t>Final thoughts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CCF71-E99F-C759-E492-864C4396042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11603" y="3251596"/>
            <a:ext cx="7476135" cy="3234264"/>
          </a:xfrm>
        </p:spPr>
        <p:txBody>
          <a:bodyPr/>
          <a:lstStyle/>
          <a:p>
            <a:r>
              <a:rPr lang="en-US" sz="1800" dirty="0">
                <a:effectLst/>
                <a:latin typeface="SF Pro Display" panose="00000600000000000000" pitchFamily="50" charset="0"/>
                <a:ea typeface="SF Pro Display" panose="00000600000000000000" pitchFamily="50" charset="0"/>
                <a:cs typeface="Arial" panose="020B0604020202020204" pitchFamily="34" charset="0"/>
              </a:rPr>
              <a:t>This research topic inspired us to delve more into it , we implemented its code contributed to </a:t>
            </a:r>
            <a:r>
              <a:rPr lang="en-US" sz="1800" dirty="0" err="1">
                <a:effectLst/>
                <a:latin typeface="SF Pro Display" panose="00000600000000000000" pitchFamily="50" charset="0"/>
                <a:ea typeface="SF Pro Display" panose="00000600000000000000" pitchFamily="50" charset="0"/>
                <a:cs typeface="Arial" panose="020B0604020202020204" pitchFamily="34" charset="0"/>
              </a:rPr>
              <a:t>Fairpyx</a:t>
            </a:r>
            <a:r>
              <a:rPr lang="en-US" sz="1800" dirty="0">
                <a:effectLst/>
                <a:latin typeface="SF Pro Display" panose="00000600000000000000" pitchFamily="50" charset="0"/>
                <a:ea typeface="SF Pro Display" panose="00000600000000000000" pitchFamily="50" charset="0"/>
                <a:cs typeface="Arial" panose="020B0604020202020204" pitchFamily="34" charset="0"/>
              </a:rPr>
              <a:t> library , built a website showcasing it in an elegant way ! , the fact such algorithms solve daily life scenarios is itself a source of motivation for further research </a:t>
            </a:r>
            <a:r>
              <a:rPr lang="en-US" sz="1800" dirty="0">
                <a:effectLst/>
                <a:latin typeface="SF Pro Display" panose="00000600000000000000" pitchFamily="50" charset="0"/>
                <a:ea typeface="SF Pro Display" panose="00000600000000000000" pitchFamily="50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endParaRPr lang="en-IL" sz="1800" dirty="0">
              <a:effectLst/>
              <a:latin typeface="SF Pro Display" panose="00000600000000000000" pitchFamily="50" charset="0"/>
              <a:ea typeface="SF Pro Display" panose="00000600000000000000" pitchFamily="50" charset="0"/>
              <a:cs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343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 &amp;Motivation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This research focuses mainly on finding fair allocation of indivisible items among agents/people with different capacities and preferences </a:t>
            </a:r>
          </a:p>
          <a:p>
            <a:pPr lvl="1"/>
            <a:r>
              <a:rPr lang="en-US" dirty="0"/>
              <a:t>The researchers are motivated to solve these problems because such scenarios occur frequently in daily life.</a:t>
            </a:r>
          </a:p>
          <a:p>
            <a:pPr lvl="1"/>
            <a:r>
              <a:rPr lang="en-US" dirty="0"/>
              <a:t>Allocating resources, such as assigning tasks to emergency room staff , is a good example of a resource that isn’t divisible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1C6B-4DE2-2327-36A7-7E4532D1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Impossibilities </a:t>
            </a:r>
            <a:endParaRPr lang="en-IL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0F8CD-E47B-EBE7-1782-282712E69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35E61-814C-E2D1-359A-8A37F294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F83970-E2AA-DF84-93F2-8D94D376336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dealing with indivisible item allocation F-EF Allocation may not always exist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dealing with different partitioning (each agent categorizes items differently) F-EF1 may not exist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994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>
                <a:latin typeface="SF Pro Display" panose="00000600000000000000" pitchFamily="50" charset="0"/>
                <a:ea typeface="SF Pro Display" panose="00000600000000000000" pitchFamily="50" charset="0"/>
              </a:rPr>
              <a:t>Use-Cases </a:t>
            </a:r>
          </a:p>
        </p:txBody>
      </p:sp>
    </p:spTree>
    <p:extLst>
      <p:ext uri="{BB962C8B-B14F-4D97-AF65-F5344CB8AC3E}">
        <p14:creationId xmlns:p14="http://schemas.microsoft.com/office/powerpoint/2010/main" val="270826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Algorithm 1 (per category round robin)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Appropriate input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A good example of daily life scenario would be , assigning different tasks to a development team with identical capabilities/capacities</a:t>
            </a:r>
          </a:p>
          <a:p>
            <a:r>
              <a:rPr lang="en-US" dirty="0"/>
              <a:t>Input limitations</a:t>
            </a:r>
          </a:p>
          <a:p>
            <a:pPr lvl="1"/>
            <a:r>
              <a:rPr lang="en-US" dirty="0"/>
              <a:t>Identical capacities</a:t>
            </a:r>
          </a:p>
          <a:p>
            <a:pPr lvl="1"/>
            <a:r>
              <a:rPr lang="en-US" dirty="0"/>
              <a:t>May have different valuations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FE74E50-A5F3-021E-1656-3663B6CB1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75" y="2609642"/>
            <a:ext cx="5711925" cy="21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Algorithm 2 (Capped round robin)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Appropriate input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good example of daily life scenario would be , assigning tasks(1 category) to a group of teachers of the same course with different time limitations (capacities) , different valuations (some teacher might prefer one subject over the other so they give it a higher valuations)</a:t>
            </a:r>
          </a:p>
          <a:p>
            <a:r>
              <a:rPr lang="en-US" dirty="0"/>
              <a:t>Input limitations</a:t>
            </a:r>
          </a:p>
          <a:p>
            <a:pPr lvl="1"/>
            <a:r>
              <a:rPr lang="en-US" dirty="0"/>
              <a:t>Single category</a:t>
            </a:r>
          </a:p>
          <a:p>
            <a:pPr lvl="1"/>
            <a:r>
              <a:rPr lang="en-US" dirty="0"/>
              <a:t>May have different valuations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040AD43-FEA0-890E-935A-11C1CDED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30" y="2409923"/>
            <a:ext cx="5069435" cy="37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765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60A0FD360F90459D2059221D7FFA5F" ma:contentTypeVersion="12" ma:contentTypeDescription="Create a new document." ma:contentTypeScope="" ma:versionID="a37ca4040cdda8d4acf385b169896327">
  <xsd:schema xmlns:xsd="http://www.w3.org/2001/XMLSchema" xmlns:xs="http://www.w3.org/2001/XMLSchema" xmlns:p="http://schemas.microsoft.com/office/2006/metadata/properties" xmlns:ns3="0c710b2a-4d39-4336-b742-ccdebd9bc6dc" targetNamespace="http://schemas.microsoft.com/office/2006/metadata/properties" ma:root="true" ma:fieldsID="deb18e1cf2e792596a9afe3628e408a4" ns3:_="">
    <xsd:import namespace="0c710b2a-4d39-4336-b742-ccdebd9bc6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10b2a-4d39-4336-b742-ccdebd9bc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c710b2a-4d39-4336-b742-ccdebd9bc6dc" xsi:nil="true"/>
    <_activity xmlns="0c710b2a-4d39-4336-b742-ccdebd9bc6dc" xsi:nil="true"/>
  </documentManagement>
</p:properties>
</file>

<file path=customXml/itemProps1.xml><?xml version="1.0" encoding="utf-8"?>
<ds:datastoreItem xmlns:ds="http://schemas.openxmlformats.org/officeDocument/2006/customXml" ds:itemID="{ADCBE7DA-C905-42E3-8C54-AC16DAB38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10b2a-4d39-4336-b742-ccdebd9bc6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openxmlformats.org/package/2006/metadata/core-properties"/>
    <ds:schemaRef ds:uri="0c710b2a-4d39-4336-b742-ccdebd9bc6dc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867</TotalTime>
  <Words>1399</Words>
  <Application>Microsoft Office PowerPoint</Application>
  <PresentationFormat>Widescreen</PresentationFormat>
  <Paragraphs>170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SF Pro Display</vt:lpstr>
      <vt:lpstr>Tenorite</vt:lpstr>
      <vt:lpstr>Wingdings</vt:lpstr>
      <vt:lpstr>Custom</vt:lpstr>
      <vt:lpstr>On fair division under heterogenous constraints Presented by: Abed El Kareem Massarwa Advisor: Prof.erel segal-Halevi  ID : 319071379</vt:lpstr>
      <vt:lpstr>AGENDA</vt:lpstr>
      <vt:lpstr>Motivation behind the research </vt:lpstr>
      <vt:lpstr>Introduction &amp;Motivation</vt:lpstr>
      <vt:lpstr>obstacles</vt:lpstr>
      <vt:lpstr>Impossibilities </vt:lpstr>
      <vt:lpstr>Use-Cases </vt:lpstr>
      <vt:lpstr>Algorithm 1 (per category round robin)</vt:lpstr>
      <vt:lpstr>Algorithm 2 (Capped round robin)</vt:lpstr>
      <vt:lpstr>Algorithm 3 (2 categories Capped round robin)</vt:lpstr>
      <vt:lpstr>Algorithm 4 (per category-capped round robin)</vt:lpstr>
      <vt:lpstr>Algorithm 5 (iterated priority matching)</vt:lpstr>
      <vt:lpstr>Experiments and findings</vt:lpstr>
      <vt:lpstr>Runtime </vt:lpstr>
      <vt:lpstr>Runtime optimizing algorithm 1  </vt:lpstr>
      <vt:lpstr>Runtime optimizing algorithm 2  </vt:lpstr>
      <vt:lpstr>Runtime optimizing algorithm 3  </vt:lpstr>
      <vt:lpstr>Runtime optimizing algorithm 4  </vt:lpstr>
      <vt:lpstr>Runtime optimizing algorithm 5  </vt:lpstr>
      <vt:lpstr>Runtime iterated priority matching vs iterated max matching</vt:lpstr>
      <vt:lpstr>Egalitarian value single category  </vt:lpstr>
      <vt:lpstr>Egalitarian value many categories  </vt:lpstr>
      <vt:lpstr>Egalitarian value binary valuations</vt:lpstr>
      <vt:lpstr>Utilitarian value single category</vt:lpstr>
      <vt:lpstr>Utilitarian value multiple categories</vt:lpstr>
      <vt:lpstr>Utilitarian value binary valuations</vt:lpstr>
      <vt:lpstr>Website </vt:lpstr>
      <vt:lpstr>Main page  </vt:lpstr>
      <vt:lpstr>Algorithm page</vt:lpstr>
      <vt:lpstr>Form page </vt:lpstr>
      <vt:lpstr>Random generator page</vt:lpstr>
      <vt:lpstr>Result page</vt:lpstr>
      <vt:lpstr>Result page</vt:lpstr>
      <vt:lpstr>Result page</vt:lpstr>
      <vt:lpstr>Final thoughts 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עבד אל כרים  מסארוה</dc:creator>
  <cp:lastModifiedBy>עבד אל כרים  מסארוה</cp:lastModifiedBy>
  <cp:revision>6</cp:revision>
  <dcterms:created xsi:type="dcterms:W3CDTF">2024-08-29T07:15:09Z</dcterms:created>
  <dcterms:modified xsi:type="dcterms:W3CDTF">2024-09-01T23:00:02Z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0x0101007560A0FD360F90459D2059221D7FFA5F</vt:lpwstr>
  </property>
  <property fmtid="{D5CDD505-2E9C-101B-9397-08002B2CF9AE}" pid="3" name="MediaServiceImageTags">
    <vt:lpwstr/>
  </property>
</Properties>
</file>