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notesMasterIdLst>
    <p:notesMasterId r:id="rId18"/>
  </p:notesMasterIdLst>
  <p:handoutMasterIdLst>
    <p:handoutMasterId r:id="rId19"/>
  </p:handoutMasterIdLst>
  <p:sldIdLst>
    <p:sldId id="293" r:id="rId2"/>
    <p:sldId id="330" r:id="rId3"/>
    <p:sldId id="318" r:id="rId4"/>
    <p:sldId id="317" r:id="rId5"/>
    <p:sldId id="319" r:id="rId6"/>
    <p:sldId id="320" r:id="rId7"/>
    <p:sldId id="321" r:id="rId8"/>
    <p:sldId id="322" r:id="rId9"/>
    <p:sldId id="323" r:id="rId10"/>
    <p:sldId id="324" r:id="rId11"/>
    <p:sldId id="325" r:id="rId12"/>
    <p:sldId id="326" r:id="rId13"/>
    <p:sldId id="327" r:id="rId14"/>
    <p:sldId id="328" r:id="rId15"/>
    <p:sldId id="329" r:id="rId16"/>
    <p:sldId id="297" r:id="rId17"/>
  </p:sldIdLst>
  <p:sldSz cx="9144000" cy="6858000" type="screen4x3"/>
  <p:notesSz cx="6858000" cy="9144000"/>
  <p:embeddedFontLst>
    <p:embeddedFont>
      <p:font typeface="Malgun Gothic" panose="020B0503020000020004" pitchFamily="34" charset="-127"/>
      <p:regular r:id="rId20"/>
      <p:bold r:id="rId21"/>
    </p:embeddedFont>
    <p:embeddedFont>
      <p:font typeface="Calibri" panose="020F0502020204030204" pitchFamily="34" charset="0"/>
      <p:regular r:id="rId22"/>
      <p:bold r:id="rId23"/>
      <p:italic r:id="rId24"/>
      <p:boldItalic r:id="rId25"/>
    </p:embeddedFont>
    <p:embeddedFont>
      <p:font typeface="GulimChe" panose="020B0609000101010101" pitchFamily="49" charset="-127"/>
      <p:regular r:id="rId26"/>
    </p:embeddedFont>
    <p:embeddedFont>
      <p:font typeface="Calibri Light" panose="020F0302020204030204" pitchFamily="34" charset="0"/>
      <p:regular r:id="rId27"/>
      <p:italic r:id="rId28"/>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6EFCA7-4AE3-4507-AE8B-B37553F8C918}">
          <p14:sldIdLst>
            <p14:sldId id="293"/>
            <p14:sldId id="330"/>
            <p14:sldId id="318"/>
            <p14:sldId id="317"/>
            <p14:sldId id="319"/>
            <p14:sldId id="320"/>
            <p14:sldId id="321"/>
            <p14:sldId id="322"/>
            <p14:sldId id="323"/>
            <p14:sldId id="324"/>
            <p14:sldId id="325"/>
            <p14:sldId id="326"/>
            <p14:sldId id="327"/>
            <p14:sldId id="328"/>
            <p14:sldId id="329"/>
          </p14:sldIdLst>
        </p14:section>
        <p14:section name="Untitled Section" id="{420CCF1E-B500-46D5-A5BC-C7E92563C0BC}">
          <p14:sldIdLst>
            <p14:sldId id="2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1DA"/>
    <a:srgbClr val="89585B"/>
    <a:srgbClr val="543143"/>
    <a:srgbClr val="330C29"/>
    <a:srgbClr val="95E6CB"/>
    <a:srgbClr val="45D3A4"/>
    <a:srgbClr val="B6F573"/>
    <a:srgbClr val="BC6903"/>
    <a:srgbClr val="FCDF21"/>
    <a:srgbClr val="C46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88225" autoAdjust="0"/>
  </p:normalViewPr>
  <p:slideViewPr>
    <p:cSldViewPr>
      <p:cViewPr varScale="1">
        <p:scale>
          <a:sx n="63" d="100"/>
          <a:sy n="63" d="100"/>
        </p:scale>
        <p:origin x="1746"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811"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 Id="rId56"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BFB3B-C34C-47F2-A214-F4FED2DDEC41}" type="doc">
      <dgm:prSet loTypeId="urn:microsoft.com/office/officeart/2005/8/layout/hList3" loCatId="list" qsTypeId="urn:microsoft.com/office/officeart/2005/8/quickstyle/3d2" qsCatId="3D" csTypeId="urn:microsoft.com/office/officeart/2005/8/colors/colorful5" csCatId="colorful" phldr="1"/>
      <dgm:spPr/>
      <dgm:t>
        <a:bodyPr/>
        <a:lstStyle/>
        <a:p>
          <a:endParaRPr lang="en-US"/>
        </a:p>
      </dgm:t>
    </dgm:pt>
    <dgm:pt modelId="{189D1117-5E63-41CF-A4F4-0E4E32F90286}">
      <dgm:prSet phldrT="[Text]" custT="1"/>
      <dgm:spPr>
        <a:solidFill>
          <a:srgbClr val="7030A0"/>
        </a:solidFill>
      </dgm:spPr>
      <dgm:t>
        <a:bodyPr/>
        <a:lstStyle/>
        <a:p>
          <a:r>
            <a:rPr lang="en-US" sz="3200" dirty="0" smtClean="0"/>
            <a:t>Presentation Layer</a:t>
          </a:r>
          <a:endParaRPr lang="en-US" sz="3200" dirty="0"/>
        </a:p>
      </dgm:t>
    </dgm:pt>
    <dgm:pt modelId="{6BC79530-240D-4694-B1E4-A4ACFB0C7704}" type="parTrans" cxnId="{CD5512BA-8292-4F45-A720-E36438306795}">
      <dgm:prSet/>
      <dgm:spPr/>
      <dgm:t>
        <a:bodyPr/>
        <a:lstStyle/>
        <a:p>
          <a:endParaRPr lang="en-US"/>
        </a:p>
      </dgm:t>
    </dgm:pt>
    <dgm:pt modelId="{27940DDA-1DAF-4919-9504-5B020A29F73C}" type="sibTrans" cxnId="{CD5512BA-8292-4F45-A720-E36438306795}">
      <dgm:prSet/>
      <dgm:spPr/>
      <dgm:t>
        <a:bodyPr/>
        <a:lstStyle/>
        <a:p>
          <a:endParaRPr lang="en-US"/>
        </a:p>
      </dgm:t>
    </dgm:pt>
    <dgm:pt modelId="{18E675A4-656A-4BDB-B47E-5CA6E8A4F5AC}">
      <dgm:prSet phldrT="[Text]"/>
      <dgm:spPr>
        <a:solidFill>
          <a:schemeClr val="accent2">
            <a:lumMod val="75000"/>
          </a:schemeClr>
        </a:solidFill>
      </dgm:spPr>
      <dgm:t>
        <a:bodyPr/>
        <a:lstStyle/>
        <a:p>
          <a:r>
            <a:rPr lang="en-US" dirty="0" smtClean="0"/>
            <a:t>Business Layer</a:t>
          </a:r>
          <a:endParaRPr lang="en-US" dirty="0"/>
        </a:p>
      </dgm:t>
    </dgm:pt>
    <dgm:pt modelId="{AFD4BF59-25F6-418A-9067-0CD856E35F47}" type="parTrans" cxnId="{8210CA56-A3D6-4A28-B188-70EBA3239226}">
      <dgm:prSet/>
      <dgm:spPr/>
      <dgm:t>
        <a:bodyPr/>
        <a:lstStyle/>
        <a:p>
          <a:endParaRPr lang="en-US"/>
        </a:p>
      </dgm:t>
    </dgm:pt>
    <dgm:pt modelId="{78709BA9-2B44-47B3-BBDA-C36E306D89CB}" type="sibTrans" cxnId="{8210CA56-A3D6-4A28-B188-70EBA3239226}">
      <dgm:prSet/>
      <dgm:spPr/>
      <dgm:t>
        <a:bodyPr/>
        <a:lstStyle/>
        <a:p>
          <a:endParaRPr lang="en-US"/>
        </a:p>
      </dgm:t>
    </dgm:pt>
    <dgm:pt modelId="{CAFF6247-3F2F-499C-A65C-89AEE4915DDA}">
      <dgm:prSet phldrT="[Text]"/>
      <dgm:spPr>
        <a:solidFill>
          <a:srgbClr val="FFC000"/>
        </a:solidFill>
      </dgm:spPr>
      <dgm:t>
        <a:bodyPr/>
        <a:lstStyle/>
        <a:p>
          <a:r>
            <a:rPr lang="en-US" dirty="0" smtClean="0"/>
            <a:t>DB Layer</a:t>
          </a:r>
          <a:endParaRPr lang="en-US" dirty="0"/>
        </a:p>
      </dgm:t>
    </dgm:pt>
    <dgm:pt modelId="{C7ED58D2-BF5C-43A6-A743-101BBD6EDEA2}" type="parTrans" cxnId="{23BE83CE-1F9E-433F-8CEC-FF6AF18D31E3}">
      <dgm:prSet/>
      <dgm:spPr/>
      <dgm:t>
        <a:bodyPr/>
        <a:lstStyle/>
        <a:p>
          <a:endParaRPr lang="en-US"/>
        </a:p>
      </dgm:t>
    </dgm:pt>
    <dgm:pt modelId="{73C631CA-CE8B-48C8-B3C7-165EF3E268BA}" type="sibTrans" cxnId="{23BE83CE-1F9E-433F-8CEC-FF6AF18D31E3}">
      <dgm:prSet/>
      <dgm:spPr/>
      <dgm:t>
        <a:bodyPr/>
        <a:lstStyle/>
        <a:p>
          <a:endParaRPr lang="en-US"/>
        </a:p>
      </dgm:t>
    </dgm:pt>
    <dgm:pt modelId="{8156D300-F562-409A-BF67-96A1D354F0B8}">
      <dgm:prSet phldrT="[Text]"/>
      <dgm:spPr/>
      <dgm:t>
        <a:bodyPr/>
        <a:lstStyle/>
        <a:p>
          <a:r>
            <a:rPr lang="en-US" dirty="0" smtClean="0"/>
            <a:t>Persistence Layer</a:t>
          </a:r>
          <a:endParaRPr lang="en-US" dirty="0"/>
        </a:p>
      </dgm:t>
    </dgm:pt>
    <dgm:pt modelId="{61C4C838-5DD3-4A4C-B455-52B1C276B80D}" type="parTrans" cxnId="{34FC0D65-906E-4025-B022-8F8CC8A5D3FF}">
      <dgm:prSet/>
      <dgm:spPr/>
      <dgm:t>
        <a:bodyPr/>
        <a:lstStyle/>
        <a:p>
          <a:endParaRPr lang="en-US"/>
        </a:p>
      </dgm:t>
    </dgm:pt>
    <dgm:pt modelId="{D548A77C-8B29-4E8F-8499-82DF42AF7915}" type="sibTrans" cxnId="{34FC0D65-906E-4025-B022-8F8CC8A5D3FF}">
      <dgm:prSet/>
      <dgm:spPr/>
      <dgm:t>
        <a:bodyPr/>
        <a:lstStyle/>
        <a:p>
          <a:endParaRPr lang="en-US"/>
        </a:p>
      </dgm:t>
    </dgm:pt>
    <dgm:pt modelId="{C3C2A385-18DD-495F-8FE3-CCCB680A08EF}" type="pres">
      <dgm:prSet presAssocID="{ADCBFB3B-C34C-47F2-A214-F4FED2DDEC41}" presName="composite" presStyleCnt="0">
        <dgm:presLayoutVars>
          <dgm:chMax val="1"/>
          <dgm:dir/>
          <dgm:resizeHandles val="exact"/>
        </dgm:presLayoutVars>
      </dgm:prSet>
      <dgm:spPr/>
      <dgm:t>
        <a:bodyPr/>
        <a:lstStyle/>
        <a:p>
          <a:endParaRPr lang="en-US"/>
        </a:p>
      </dgm:t>
    </dgm:pt>
    <dgm:pt modelId="{0E79CE64-64AC-4913-B189-A11C0A9DAF40}" type="pres">
      <dgm:prSet presAssocID="{189D1117-5E63-41CF-A4F4-0E4E32F90286}" presName="roof" presStyleLbl="dkBgShp" presStyleIdx="0" presStyleCnt="2"/>
      <dgm:spPr/>
      <dgm:t>
        <a:bodyPr/>
        <a:lstStyle/>
        <a:p>
          <a:endParaRPr lang="en-US"/>
        </a:p>
      </dgm:t>
    </dgm:pt>
    <dgm:pt modelId="{D34FFA4B-0886-44CF-A687-6315E73B0180}" type="pres">
      <dgm:prSet presAssocID="{189D1117-5E63-41CF-A4F4-0E4E32F90286}" presName="pillars" presStyleCnt="0"/>
      <dgm:spPr/>
    </dgm:pt>
    <dgm:pt modelId="{918D1D5F-81D6-4CFB-B41D-10E9037289DB}" type="pres">
      <dgm:prSet presAssocID="{189D1117-5E63-41CF-A4F4-0E4E32F90286}" presName="pillar1" presStyleLbl="node1" presStyleIdx="0" presStyleCnt="3">
        <dgm:presLayoutVars>
          <dgm:bulletEnabled val="1"/>
        </dgm:presLayoutVars>
      </dgm:prSet>
      <dgm:spPr/>
      <dgm:t>
        <a:bodyPr/>
        <a:lstStyle/>
        <a:p>
          <a:endParaRPr lang="en-US"/>
        </a:p>
      </dgm:t>
    </dgm:pt>
    <dgm:pt modelId="{EF1619C1-9783-4453-A301-C026E70FEAFE}" type="pres">
      <dgm:prSet presAssocID="{CAFF6247-3F2F-499C-A65C-89AEE4915DDA}" presName="pillarX" presStyleLbl="node1" presStyleIdx="1" presStyleCnt="3">
        <dgm:presLayoutVars>
          <dgm:bulletEnabled val="1"/>
        </dgm:presLayoutVars>
      </dgm:prSet>
      <dgm:spPr/>
      <dgm:t>
        <a:bodyPr/>
        <a:lstStyle/>
        <a:p>
          <a:endParaRPr lang="en-US"/>
        </a:p>
      </dgm:t>
    </dgm:pt>
    <dgm:pt modelId="{3C58008A-C2DC-465E-BF41-DDBA7106B44A}" type="pres">
      <dgm:prSet presAssocID="{8156D300-F562-409A-BF67-96A1D354F0B8}" presName="pillarX" presStyleLbl="node1" presStyleIdx="2" presStyleCnt="3">
        <dgm:presLayoutVars>
          <dgm:bulletEnabled val="1"/>
        </dgm:presLayoutVars>
      </dgm:prSet>
      <dgm:spPr/>
      <dgm:t>
        <a:bodyPr/>
        <a:lstStyle/>
        <a:p>
          <a:endParaRPr lang="en-US"/>
        </a:p>
      </dgm:t>
    </dgm:pt>
    <dgm:pt modelId="{C033416B-160F-4220-9B8E-FFAE3FD2A367}" type="pres">
      <dgm:prSet presAssocID="{189D1117-5E63-41CF-A4F4-0E4E32F90286}" presName="base" presStyleLbl="dkBgShp" presStyleIdx="1" presStyleCnt="2"/>
      <dgm:spPr/>
    </dgm:pt>
  </dgm:ptLst>
  <dgm:cxnLst>
    <dgm:cxn modelId="{7F4044E7-7FE6-40CA-86A2-3857AC80C097}" type="presOf" srcId="{CAFF6247-3F2F-499C-A65C-89AEE4915DDA}" destId="{EF1619C1-9783-4453-A301-C026E70FEAFE}" srcOrd="0" destOrd="0" presId="urn:microsoft.com/office/officeart/2005/8/layout/hList3"/>
    <dgm:cxn modelId="{A95151C2-5421-47AC-9CB7-996E432F9883}" type="presOf" srcId="{18E675A4-656A-4BDB-B47E-5CA6E8A4F5AC}" destId="{918D1D5F-81D6-4CFB-B41D-10E9037289DB}" srcOrd="0" destOrd="0" presId="urn:microsoft.com/office/officeart/2005/8/layout/hList3"/>
    <dgm:cxn modelId="{B9D75AA5-AE7F-4C08-BEFC-7BB298267D62}" type="presOf" srcId="{8156D300-F562-409A-BF67-96A1D354F0B8}" destId="{3C58008A-C2DC-465E-BF41-DDBA7106B44A}" srcOrd="0" destOrd="0" presId="urn:microsoft.com/office/officeart/2005/8/layout/hList3"/>
    <dgm:cxn modelId="{34FC0D65-906E-4025-B022-8F8CC8A5D3FF}" srcId="{189D1117-5E63-41CF-A4F4-0E4E32F90286}" destId="{8156D300-F562-409A-BF67-96A1D354F0B8}" srcOrd="2" destOrd="0" parTransId="{61C4C838-5DD3-4A4C-B455-52B1C276B80D}" sibTransId="{D548A77C-8B29-4E8F-8499-82DF42AF7915}"/>
    <dgm:cxn modelId="{D7E3ED98-DD38-40E7-88E5-B4849B6B48FF}" type="presOf" srcId="{189D1117-5E63-41CF-A4F4-0E4E32F90286}" destId="{0E79CE64-64AC-4913-B189-A11C0A9DAF40}" srcOrd="0" destOrd="0" presId="urn:microsoft.com/office/officeart/2005/8/layout/hList3"/>
    <dgm:cxn modelId="{23BE83CE-1F9E-433F-8CEC-FF6AF18D31E3}" srcId="{189D1117-5E63-41CF-A4F4-0E4E32F90286}" destId="{CAFF6247-3F2F-499C-A65C-89AEE4915DDA}" srcOrd="1" destOrd="0" parTransId="{C7ED58D2-BF5C-43A6-A743-101BBD6EDEA2}" sibTransId="{73C631CA-CE8B-48C8-B3C7-165EF3E268BA}"/>
    <dgm:cxn modelId="{289D29FD-8475-4E06-8D7A-5539D90E58CD}" type="presOf" srcId="{ADCBFB3B-C34C-47F2-A214-F4FED2DDEC41}" destId="{C3C2A385-18DD-495F-8FE3-CCCB680A08EF}" srcOrd="0" destOrd="0" presId="urn:microsoft.com/office/officeart/2005/8/layout/hList3"/>
    <dgm:cxn modelId="{8210CA56-A3D6-4A28-B188-70EBA3239226}" srcId="{189D1117-5E63-41CF-A4F4-0E4E32F90286}" destId="{18E675A4-656A-4BDB-B47E-5CA6E8A4F5AC}" srcOrd="0" destOrd="0" parTransId="{AFD4BF59-25F6-418A-9067-0CD856E35F47}" sibTransId="{78709BA9-2B44-47B3-BBDA-C36E306D89CB}"/>
    <dgm:cxn modelId="{CD5512BA-8292-4F45-A720-E36438306795}" srcId="{ADCBFB3B-C34C-47F2-A214-F4FED2DDEC41}" destId="{189D1117-5E63-41CF-A4F4-0E4E32F90286}" srcOrd="0" destOrd="0" parTransId="{6BC79530-240D-4694-B1E4-A4ACFB0C7704}" sibTransId="{27940DDA-1DAF-4919-9504-5B020A29F73C}"/>
    <dgm:cxn modelId="{9E4DC354-E6DA-450C-AFCF-B44E3F82AFF4}" type="presParOf" srcId="{C3C2A385-18DD-495F-8FE3-CCCB680A08EF}" destId="{0E79CE64-64AC-4913-B189-A11C0A9DAF40}" srcOrd="0" destOrd="0" presId="urn:microsoft.com/office/officeart/2005/8/layout/hList3"/>
    <dgm:cxn modelId="{4922EF92-4528-4AD2-B972-35AEFA311F34}" type="presParOf" srcId="{C3C2A385-18DD-495F-8FE3-CCCB680A08EF}" destId="{D34FFA4B-0886-44CF-A687-6315E73B0180}" srcOrd="1" destOrd="0" presId="urn:microsoft.com/office/officeart/2005/8/layout/hList3"/>
    <dgm:cxn modelId="{FB506061-A49C-40D4-96AE-0BFF4C2AF46E}" type="presParOf" srcId="{D34FFA4B-0886-44CF-A687-6315E73B0180}" destId="{918D1D5F-81D6-4CFB-B41D-10E9037289DB}" srcOrd="0" destOrd="0" presId="urn:microsoft.com/office/officeart/2005/8/layout/hList3"/>
    <dgm:cxn modelId="{B99FF167-5E8A-436F-BC4C-F8CE62E6BEB5}" type="presParOf" srcId="{D34FFA4B-0886-44CF-A687-6315E73B0180}" destId="{EF1619C1-9783-4453-A301-C026E70FEAFE}" srcOrd="1" destOrd="0" presId="urn:microsoft.com/office/officeart/2005/8/layout/hList3"/>
    <dgm:cxn modelId="{C00A0731-DEBB-486E-BF77-20BC2EF8DF75}" type="presParOf" srcId="{D34FFA4B-0886-44CF-A687-6315E73B0180}" destId="{3C58008A-C2DC-465E-BF41-DDBA7106B44A}" srcOrd="2" destOrd="0" presId="urn:microsoft.com/office/officeart/2005/8/layout/hList3"/>
    <dgm:cxn modelId="{D18D0659-5D7C-448C-ABEB-B52F937B6A99}" type="presParOf" srcId="{C3C2A385-18DD-495F-8FE3-CCCB680A08EF}" destId="{C033416B-160F-4220-9B8E-FFAE3FD2A367}"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9CE64-64AC-4913-B189-A11C0A9DAF40}">
      <dsp:nvSpPr>
        <dsp:cNvPr id="0" name=""/>
        <dsp:cNvSpPr/>
      </dsp:nvSpPr>
      <dsp:spPr>
        <a:xfrm>
          <a:off x="0" y="0"/>
          <a:ext cx="4343400" cy="662940"/>
        </a:xfrm>
        <a:prstGeom prst="rect">
          <a:avLst/>
        </a:prstGeom>
        <a:solidFill>
          <a:srgbClr val="7030A0"/>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Presentation Layer</a:t>
          </a:r>
          <a:endParaRPr lang="en-US" sz="3200" kern="1200" dirty="0"/>
        </a:p>
      </dsp:txBody>
      <dsp:txXfrm>
        <a:off x="0" y="0"/>
        <a:ext cx="4343400" cy="662940"/>
      </dsp:txXfrm>
    </dsp:sp>
    <dsp:sp modelId="{918D1D5F-81D6-4CFB-B41D-10E9037289DB}">
      <dsp:nvSpPr>
        <dsp:cNvPr id="0" name=""/>
        <dsp:cNvSpPr/>
      </dsp:nvSpPr>
      <dsp:spPr>
        <a:xfrm>
          <a:off x="2120" y="662940"/>
          <a:ext cx="1446386" cy="1392174"/>
        </a:xfrm>
        <a:prstGeom prst="rect">
          <a:avLst/>
        </a:prstGeom>
        <a:solidFill>
          <a:schemeClr val="accent2">
            <a:lumMod val="75000"/>
          </a:schemeClr>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Business Layer</a:t>
          </a:r>
          <a:endParaRPr lang="en-US" sz="2100" kern="1200" dirty="0"/>
        </a:p>
      </dsp:txBody>
      <dsp:txXfrm>
        <a:off x="2120" y="662940"/>
        <a:ext cx="1446386" cy="1392174"/>
      </dsp:txXfrm>
    </dsp:sp>
    <dsp:sp modelId="{EF1619C1-9783-4453-A301-C026E70FEAFE}">
      <dsp:nvSpPr>
        <dsp:cNvPr id="0" name=""/>
        <dsp:cNvSpPr/>
      </dsp:nvSpPr>
      <dsp:spPr>
        <a:xfrm>
          <a:off x="1448506" y="662940"/>
          <a:ext cx="1446386" cy="1392174"/>
        </a:xfrm>
        <a:prstGeom prst="rect">
          <a:avLst/>
        </a:prstGeom>
        <a:solidFill>
          <a:srgbClr val="FFC000"/>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DB Layer</a:t>
          </a:r>
          <a:endParaRPr lang="en-US" sz="2100" kern="1200" dirty="0"/>
        </a:p>
      </dsp:txBody>
      <dsp:txXfrm>
        <a:off x="1448506" y="662940"/>
        <a:ext cx="1446386" cy="1392174"/>
      </dsp:txXfrm>
    </dsp:sp>
    <dsp:sp modelId="{3C58008A-C2DC-465E-BF41-DDBA7106B44A}">
      <dsp:nvSpPr>
        <dsp:cNvPr id="0" name=""/>
        <dsp:cNvSpPr/>
      </dsp:nvSpPr>
      <dsp:spPr>
        <a:xfrm>
          <a:off x="2894893" y="662940"/>
          <a:ext cx="1446386" cy="1392174"/>
        </a:xfrm>
        <a:prstGeom prst="rect">
          <a:avLst/>
        </a:prstGeom>
        <a:gradFill rotWithShape="0">
          <a:gsLst>
            <a:gs pos="0">
              <a:schemeClr val="accent5">
                <a:hueOff val="2127120"/>
                <a:satOff val="-23891"/>
                <a:lumOff val="-5098"/>
                <a:alphaOff val="0"/>
                <a:shade val="85000"/>
                <a:satMod val="130000"/>
              </a:schemeClr>
            </a:gs>
            <a:gs pos="34000">
              <a:schemeClr val="accent5">
                <a:hueOff val="2127120"/>
                <a:satOff val="-23891"/>
                <a:lumOff val="-5098"/>
                <a:alphaOff val="0"/>
                <a:shade val="87000"/>
                <a:satMod val="125000"/>
              </a:schemeClr>
            </a:gs>
            <a:gs pos="70000">
              <a:schemeClr val="accent5">
                <a:hueOff val="2127120"/>
                <a:satOff val="-23891"/>
                <a:lumOff val="-5098"/>
                <a:alphaOff val="0"/>
                <a:tint val="100000"/>
                <a:shade val="90000"/>
                <a:satMod val="130000"/>
              </a:schemeClr>
            </a:gs>
            <a:gs pos="100000">
              <a:schemeClr val="accent5">
                <a:hueOff val="2127120"/>
                <a:satOff val="-23891"/>
                <a:lumOff val="-509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Persistence Layer</a:t>
          </a:r>
          <a:endParaRPr lang="en-US" sz="2100" kern="1200" dirty="0"/>
        </a:p>
      </dsp:txBody>
      <dsp:txXfrm>
        <a:off x="2894893" y="662940"/>
        <a:ext cx="1446386" cy="1392174"/>
      </dsp:txXfrm>
    </dsp:sp>
    <dsp:sp modelId="{C033416B-160F-4220-9B8E-FFAE3FD2A367}">
      <dsp:nvSpPr>
        <dsp:cNvPr id="0" name=""/>
        <dsp:cNvSpPr/>
      </dsp:nvSpPr>
      <dsp:spPr>
        <a:xfrm>
          <a:off x="0" y="2055114"/>
          <a:ext cx="4343400" cy="154686"/>
        </a:xfrm>
        <a:prstGeom prst="rect">
          <a:avLst/>
        </a:prstGeom>
        <a:solidFill>
          <a:schemeClr val="accent5">
            <a:shade val="90000"/>
            <a:hueOff val="0"/>
            <a:satOff val="0"/>
            <a:lumOff val="0"/>
            <a:alphaOff val="0"/>
          </a:schemeClr>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2020-04-18</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2020-04-18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132477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B9694FF-5917-4B92-BC49-F5A53D38B621}" type="slidenum">
              <a:rPr lang="en-US" smtClean="0"/>
              <a:pPr/>
              <a:t>10</a:t>
            </a:fld>
            <a:endParaRPr lang="en-US" dirty="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753845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FC923BC1-E679-4884-930A-5A8BC7F81C09}" type="slidenum">
              <a:rPr lang="ar-EG" smtClean="0"/>
              <a:pPr/>
              <a:t>11</a:t>
            </a:fld>
            <a:endParaRPr lang="ar-EG"/>
          </a:p>
        </p:txBody>
      </p:sp>
    </p:spTree>
    <p:extLst>
      <p:ext uri="{BB962C8B-B14F-4D97-AF65-F5344CB8AC3E}">
        <p14:creationId xmlns:p14="http://schemas.microsoft.com/office/powerpoint/2010/main" val="53499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ar-EG" dirty="0"/>
          </a:p>
        </p:txBody>
      </p:sp>
      <p:sp>
        <p:nvSpPr>
          <p:cNvPr id="4" name="Slide Number Placeholder 3"/>
          <p:cNvSpPr>
            <a:spLocks noGrp="1"/>
          </p:cNvSpPr>
          <p:nvPr>
            <p:ph type="sldNum" sz="quarter" idx="10"/>
          </p:nvPr>
        </p:nvSpPr>
        <p:spPr/>
        <p:txBody>
          <a:bodyPr/>
          <a:lstStyle/>
          <a:p>
            <a:fld id="{FC923BC1-E679-4884-930A-5A8BC7F81C09}" type="slidenum">
              <a:rPr lang="ar-EG" smtClean="0"/>
              <a:pPr/>
              <a:t>12</a:t>
            </a:fld>
            <a:endParaRPr lang="ar-EG"/>
          </a:p>
        </p:txBody>
      </p:sp>
    </p:spTree>
    <p:extLst>
      <p:ext uri="{BB962C8B-B14F-4D97-AF65-F5344CB8AC3E}">
        <p14:creationId xmlns:p14="http://schemas.microsoft.com/office/powerpoint/2010/main" val="664451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8934BAF-1AC6-475C-8259-AFE3DEF8F528}" type="slidenum">
              <a:rPr lang="en-US" smtClean="0"/>
              <a:pPr/>
              <a:t>13</a:t>
            </a:fld>
            <a:endParaRPr lang="en-US" dirty="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305337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1474AE5-2551-4D40-8C37-7B91854B1927}" type="slidenum">
              <a:rPr lang="en-US" smtClean="0"/>
              <a:pPr/>
              <a:t>14</a:t>
            </a:fld>
            <a:endParaRPr lang="en-US" dirty="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algn="l"/>
            <a:r>
              <a:rPr lang="en-US" sz="1200" dirty="0" smtClean="0"/>
              <a:t>Strongest white-box criterion</a:t>
            </a:r>
          </a:p>
          <a:p>
            <a:pPr algn="l"/>
            <a:r>
              <a:rPr lang="en-US" sz="1200" dirty="0" smtClean="0"/>
              <a:t>Usually impossible: infinitely many paths ( in case of loops )</a:t>
            </a:r>
          </a:p>
          <a:p>
            <a:pPr algn="l"/>
            <a:r>
              <a:rPr lang="en-US" sz="1200" dirty="0" smtClean="0"/>
              <a:t>So: not a realistic option</a:t>
            </a:r>
          </a:p>
          <a:p>
            <a:pPr algn="l"/>
            <a:r>
              <a:rPr lang="en-US" sz="1200" dirty="0" smtClean="0"/>
              <a:t>But note : enormous reduction w.r.t. all possible test cases ( each sequence of statements executed for only one value )</a:t>
            </a:r>
          </a:p>
          <a:p>
            <a:pPr algn="l">
              <a:buClr>
                <a:schemeClr val="tx1"/>
              </a:buClr>
              <a:buFont typeface="Wingdings" pitchFamily="2" charset="2"/>
              <a:buChar char="Ø"/>
            </a:pPr>
            <a:endParaRPr lang="en-US" dirty="0" smtClean="0"/>
          </a:p>
          <a:p>
            <a:pPr algn="l" eaLnBrk="1" hangingPunct="1"/>
            <a:endParaRPr lang="en-US" dirty="0" smtClean="0"/>
          </a:p>
        </p:txBody>
      </p:sp>
    </p:spTree>
    <p:extLst>
      <p:ext uri="{BB962C8B-B14F-4D97-AF65-F5344CB8AC3E}">
        <p14:creationId xmlns:p14="http://schemas.microsoft.com/office/powerpoint/2010/main" val="135313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88D3FD53-1C59-4497-9BBC-27D2799F8B5A}" type="slidenum">
              <a:rPr lang="en-US" smtClean="0"/>
              <a:pPr/>
              <a:t>2</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algn="l">
              <a:buFont typeface="Arial" charset="0"/>
              <a:buNone/>
            </a:pPr>
            <a:r>
              <a:rPr lang="en-US" dirty="0" smtClean="0"/>
              <a:t>• Start with black-box test cases</a:t>
            </a:r>
          </a:p>
          <a:p>
            <a:pPr algn="l">
              <a:buFont typeface="Arial" charset="0"/>
              <a:buNone/>
            </a:pPr>
            <a:r>
              <a:rPr lang="en-US" dirty="0" smtClean="0"/>
              <a:t>(equivalence partitioning, boundary value analysis,</a:t>
            </a:r>
          </a:p>
          <a:p>
            <a:pPr algn="l">
              <a:buFont typeface="Arial" charset="0"/>
              <a:buNone/>
            </a:pPr>
            <a:r>
              <a:rPr lang="en-US" dirty="0" smtClean="0"/>
              <a:t>cause effect graphing, test derivation with formal methods, …..)</a:t>
            </a:r>
          </a:p>
          <a:p>
            <a:pPr algn="l">
              <a:buFont typeface="Arial" charset="0"/>
              <a:buNone/>
            </a:pPr>
            <a:r>
              <a:rPr lang="en-US" dirty="0" smtClean="0"/>
              <a:t>• Check white-box coverage</a:t>
            </a:r>
          </a:p>
          <a:p>
            <a:pPr algn="l">
              <a:buFont typeface="Arial" charset="0"/>
              <a:buNone/>
            </a:pPr>
            <a:r>
              <a:rPr lang="en-US" dirty="0" smtClean="0"/>
              <a:t>( statement-, branch-, condition-, ….. coverage )</a:t>
            </a:r>
          </a:p>
          <a:p>
            <a:pPr algn="l">
              <a:buFont typeface="Arial" charset="0"/>
              <a:buNone/>
            </a:pPr>
            <a:r>
              <a:rPr lang="en-US" dirty="0" smtClean="0"/>
              <a:t>• Use a </a:t>
            </a:r>
            <a:r>
              <a:rPr lang="en-US" i="1" dirty="0" smtClean="0"/>
              <a:t>coverage tool</a:t>
            </a:r>
          </a:p>
          <a:p>
            <a:pPr algn="l">
              <a:buFont typeface="Arial" charset="0"/>
              <a:buNone/>
            </a:pPr>
            <a:r>
              <a:rPr lang="en-US" dirty="0" smtClean="0"/>
              <a:t>• Design additional white-box test cases for not covered code</a:t>
            </a:r>
          </a:p>
        </p:txBody>
      </p:sp>
    </p:spTree>
    <p:extLst>
      <p:ext uri="{BB962C8B-B14F-4D97-AF65-F5344CB8AC3E}">
        <p14:creationId xmlns:p14="http://schemas.microsoft.com/office/powerpoint/2010/main" val="4194964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21EC78D-E8F2-4BC5-B6A1-CCDD82943568}" type="slidenum">
              <a:rPr lang="en-US"/>
              <a:pPr/>
              <a:t>3</a:t>
            </a:fld>
            <a:endParaRPr lang="en-US" dirty="0"/>
          </a:p>
        </p:txBody>
      </p:sp>
      <p:sp>
        <p:nvSpPr>
          <p:cNvPr id="839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180C27E-4A7D-40FD-8F73-DA60420CDBF9}" type="slidenum">
              <a:rPr lang="en-US" sz="1200" b="0">
                <a:cs typeface="Arial" pitchFamily="34" charset="0"/>
              </a:rPr>
              <a:pPr algn="r"/>
              <a:t>3</a:t>
            </a:fld>
            <a:endParaRPr lang="en-US" sz="1200" b="0" dirty="0">
              <a:cs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50069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FC923BC1-E679-4884-930A-5A8BC7F81C09}" type="slidenum">
              <a:rPr lang="ar-EG" smtClean="0"/>
              <a:pPr/>
              <a:t>4</a:t>
            </a:fld>
            <a:endParaRPr lang="ar-EG"/>
          </a:p>
        </p:txBody>
      </p:sp>
    </p:spTree>
    <p:extLst>
      <p:ext uri="{BB962C8B-B14F-4D97-AF65-F5344CB8AC3E}">
        <p14:creationId xmlns:p14="http://schemas.microsoft.com/office/powerpoint/2010/main" val="3926208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89C0F7-C442-48E9-B981-5D64F3D0F18F}" type="slidenum">
              <a:rPr lang="en-US" smtClean="0"/>
              <a:pPr/>
              <a:t>5</a:t>
            </a:fld>
            <a:endParaRPr lang="en-US" dirty="0"/>
          </a:p>
        </p:txBody>
      </p:sp>
    </p:spTree>
    <p:extLst>
      <p:ext uri="{BB962C8B-B14F-4D97-AF65-F5344CB8AC3E}">
        <p14:creationId xmlns:p14="http://schemas.microsoft.com/office/powerpoint/2010/main" val="189605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89C0F7-C442-48E9-B981-5D64F3D0F18F}" type="slidenum">
              <a:rPr lang="en-US" smtClean="0"/>
              <a:pPr/>
              <a:t>6</a:t>
            </a:fld>
            <a:endParaRPr lang="en-US" dirty="0"/>
          </a:p>
        </p:txBody>
      </p:sp>
    </p:spTree>
    <p:extLst>
      <p:ext uri="{BB962C8B-B14F-4D97-AF65-F5344CB8AC3E}">
        <p14:creationId xmlns:p14="http://schemas.microsoft.com/office/powerpoint/2010/main" val="384188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13402E4-AFB3-48B9-8681-6316B65A1A0F}" type="slidenum">
              <a:rPr lang="en-US" smtClean="0"/>
              <a:pPr/>
              <a:t>7</a:t>
            </a:fld>
            <a:endParaRPr lang="en-US" dirty="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471564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97036BA-6736-4F27-BE12-847558389923}" type="slidenum">
              <a:rPr lang="en-US" smtClean="0"/>
              <a:pPr/>
              <a:t>8</a:t>
            </a:fld>
            <a:endParaRPr lang="en-US" dirty="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algn="l"/>
            <a:r>
              <a:rPr lang="en-US" sz="1200" dirty="0" smtClean="0"/>
              <a:t>Relatively weak criterion</a:t>
            </a:r>
          </a:p>
          <a:p>
            <a:pPr algn="l"/>
            <a:r>
              <a:rPr lang="en-US" sz="1200" dirty="0" smtClean="0"/>
              <a:t>Weakest white-box criterion</a:t>
            </a:r>
          </a:p>
          <a:p>
            <a:pPr algn="l" eaLnBrk="1" hangingPunct="1"/>
            <a:endParaRPr lang="en-US" dirty="0" smtClean="0"/>
          </a:p>
        </p:txBody>
      </p:sp>
    </p:spTree>
    <p:extLst>
      <p:ext uri="{BB962C8B-B14F-4D97-AF65-F5344CB8AC3E}">
        <p14:creationId xmlns:p14="http://schemas.microsoft.com/office/powerpoint/2010/main" val="729083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89C0F7-C442-48E9-B981-5D64F3D0F18F}" type="slidenum">
              <a:rPr lang="en-US" smtClean="0"/>
              <a:pPr/>
              <a:t>9</a:t>
            </a:fld>
            <a:endParaRPr lang="en-US" dirty="0"/>
          </a:p>
        </p:txBody>
      </p:sp>
    </p:spTree>
    <p:extLst>
      <p:ext uri="{BB962C8B-B14F-4D97-AF65-F5344CB8AC3E}">
        <p14:creationId xmlns:p14="http://schemas.microsoft.com/office/powerpoint/2010/main" val="490563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3D6733-6F27-4404-AB51-585418F146E5}" type="datetimeFigureOut">
              <a:rPr lang="ko-KR" altLang="en-US" smtClean="0"/>
              <a:pPr/>
              <a:t>2020-04-18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6BC638-39B7-4287-91A7-2A3DDA573295}" type="slidenum">
              <a:rPr lang="ko-KR" altLang="en-US" smtClean="0"/>
              <a:pPr/>
              <a:t>‹#›</a:t>
            </a:fld>
            <a:endParaRPr lang="ko-KR"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03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3D6733-6F27-4404-AB51-585418F146E5}" type="datetimeFigureOut">
              <a:rPr lang="ko-KR" altLang="en-US" smtClean="0"/>
              <a:pPr/>
              <a:t>2020-04-18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180943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3D6733-6F27-4404-AB51-585418F146E5}" type="datetimeFigureOut">
              <a:rPr lang="ko-KR" altLang="en-US" smtClean="0"/>
              <a:pPr/>
              <a:t>2020-04-18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1729053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2020-04-18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504056" y="3212976"/>
            <a:ext cx="4067944" cy="206159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l"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kern="1200" baseline="0" dirty="0">
                <a:solidFill>
                  <a:schemeClr val="bg1"/>
                </a:solidFill>
                <a:effectLst/>
                <a:latin typeface="+mj-lt"/>
                <a:ea typeface="맑은 고딕" pitchFamily="50" charset="-127"/>
                <a:cs typeface="+mj-cs"/>
              </a:defRPr>
            </a:lvl1pPr>
          </a:lstStyle>
          <a:p>
            <a:endParaRPr lang="ko-KR" altLang="en-US" dirty="0"/>
          </a:p>
        </p:txBody>
      </p:sp>
    </p:spTree>
    <p:extLst>
      <p:ext uri="{BB962C8B-B14F-4D97-AF65-F5344CB8AC3E}">
        <p14:creationId xmlns:p14="http://schemas.microsoft.com/office/powerpoint/2010/main" val="1719076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2020-04-18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29935" y="3501008"/>
            <a:ext cx="9173935" cy="1224136"/>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kern="1200" baseline="0" dirty="0">
                <a:solidFill>
                  <a:schemeClr val="bg1"/>
                </a:solidFill>
                <a:effectLst/>
                <a:latin typeface="+mj-lt"/>
                <a:ea typeface="맑은 고딕" pitchFamily="50" charset="-127"/>
                <a:cs typeface="+mj-cs"/>
              </a:defRPr>
            </a:lvl1pPr>
          </a:lstStyle>
          <a:p>
            <a:endParaRPr lang="ko-KR" altLang="en-US" dirty="0"/>
          </a:p>
        </p:txBody>
      </p:sp>
    </p:spTree>
    <p:extLst>
      <p:ext uri="{BB962C8B-B14F-4D97-AF65-F5344CB8AC3E}">
        <p14:creationId xmlns:p14="http://schemas.microsoft.com/office/powerpoint/2010/main" val="1824331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cstate="print">
            <a:extLst>
              <a:ext uri="{28A0092B-C50C-407E-A947-70E740481C1C}">
                <a14:useLocalDpi xmlns:a14="http://schemas.microsoft.com/office/drawing/2010/main" val="0"/>
              </a:ext>
            </a:extLst>
          </a:blip>
          <a:srcRect r="208"/>
          <a:stretch>
            <a:fillRect/>
          </a:stretch>
        </p:blipFill>
        <p:spPr>
          <a:xfrm flipH="1">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2020-04-18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2020-04-18</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83618"/>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89062" y="11181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effectLst/>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2020-04-18</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b="0" i="1" baseline="0">
                <a:solidFill>
                  <a:schemeClr val="tx1">
                    <a:lumMod val="65000"/>
                    <a:lumOff val="35000"/>
                  </a:schemeClr>
                </a:solidFill>
                <a:latin typeface="+mj-lt"/>
                <a:ea typeface="맑은 고딕" pitchFamily="50" charset="-127"/>
              </a:defRPr>
            </a:lvl1pPr>
            <a:lvl2pPr algn="l">
              <a:buNone/>
              <a:defRPr sz="1600" b="0" i="1" baseline="0">
                <a:solidFill>
                  <a:schemeClr val="tx1">
                    <a:lumMod val="65000"/>
                    <a:lumOff val="35000"/>
                  </a:schemeClr>
                </a:solidFill>
                <a:latin typeface="+mj-lt"/>
                <a:ea typeface="맑은 고딕" pitchFamily="50" charset="-127"/>
              </a:defRPr>
            </a:lvl2pPr>
            <a:lvl3pPr algn="l">
              <a:buNone/>
              <a:defRPr sz="1600" b="0" i="1" baseline="0">
                <a:solidFill>
                  <a:schemeClr val="tx1">
                    <a:lumMod val="65000"/>
                    <a:lumOff val="35000"/>
                  </a:schemeClr>
                </a:solidFill>
                <a:latin typeface="+mj-lt"/>
                <a:ea typeface="맑은 고딕" pitchFamily="50" charset="-127"/>
              </a:defRPr>
            </a:lvl3pPr>
            <a:lvl4pPr algn="l">
              <a:buNone/>
              <a:defRPr sz="1600" b="0" i="1" baseline="0">
                <a:solidFill>
                  <a:schemeClr val="tx1">
                    <a:lumMod val="65000"/>
                    <a:lumOff val="35000"/>
                  </a:schemeClr>
                </a:solidFill>
                <a:latin typeface="+mj-lt"/>
                <a:ea typeface="맑은 고딕" pitchFamily="50" charset="-127"/>
              </a:defRPr>
            </a:lvl4pPr>
            <a:lvl5pPr algn="l">
              <a:buNone/>
              <a:defRPr sz="1600" b="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2" name="제목 1"/>
          <p:cNvSpPr>
            <a:spLocks noGrp="1"/>
          </p:cNvSpPr>
          <p:nvPr>
            <p:ph type="title"/>
          </p:nvPr>
        </p:nvSpPr>
        <p:spPr>
          <a:xfrm>
            <a:off x="395536" y="9276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solidFill>
                <a:effectLst/>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DC214-A7A5-49E0-B999-BA33DD91CA22}" type="datetimeFigureOut">
              <a:rPr lang="ar-EG" smtClean="0"/>
              <a:t>25/08/1441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FF264A1-E5E0-40D3-8699-826CE253309E}" type="slidenum">
              <a:rPr lang="ar-EG" smtClean="0"/>
              <a:t>‹#›</a:t>
            </a:fld>
            <a:endParaRPr lang="ar-EG"/>
          </a:p>
        </p:txBody>
      </p:sp>
    </p:spTree>
    <p:extLst>
      <p:ext uri="{BB962C8B-B14F-4D97-AF65-F5344CB8AC3E}">
        <p14:creationId xmlns:p14="http://schemas.microsoft.com/office/powerpoint/2010/main" val="374128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3D6733-6F27-4404-AB51-585418F146E5}" type="datetimeFigureOut">
              <a:rPr lang="ko-KR" altLang="en-US" smtClean="0"/>
              <a:pPr/>
              <a:t>2020-04-18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6BC638-39B7-4287-91A7-2A3DDA573295}" type="slidenum">
              <a:rPr lang="ko-KR" altLang="en-US" smtClean="0"/>
              <a:pPr/>
              <a:t>‹#›</a:t>
            </a:fld>
            <a:endParaRPr lang="ko-KR"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82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3D6733-6F27-4404-AB51-585418F146E5}" type="datetimeFigureOut">
              <a:rPr lang="ko-KR" altLang="en-US" smtClean="0"/>
              <a:pPr/>
              <a:t>2020-04-18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59922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3D6733-6F27-4404-AB51-585418F146E5}" type="datetimeFigureOut">
              <a:rPr lang="ko-KR" altLang="en-US" smtClean="0"/>
              <a:pPr/>
              <a:t>2020-04-18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60488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6DC214-A7A5-49E0-B999-BA33DD91CA22}" type="datetimeFigureOut">
              <a:rPr lang="ar-EG" smtClean="0"/>
              <a:t>25/08/1441</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4FF264A1-E5E0-40D3-8699-826CE253309E}" type="slidenum">
              <a:rPr lang="ar-EG" smtClean="0"/>
              <a:t>‹#›</a:t>
            </a:fld>
            <a:endParaRPr lang="ar-EG"/>
          </a:p>
        </p:txBody>
      </p:sp>
    </p:spTree>
    <p:extLst>
      <p:ext uri="{BB962C8B-B14F-4D97-AF65-F5344CB8AC3E}">
        <p14:creationId xmlns:p14="http://schemas.microsoft.com/office/powerpoint/2010/main" val="19453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3D6733-6F27-4404-AB51-585418F146E5}" type="datetimeFigureOut">
              <a:rPr lang="ko-KR" altLang="en-US" smtClean="0"/>
              <a:pPr/>
              <a:t>2020-04-18</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188648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D3D6733-6F27-4404-AB51-585418F146E5}" type="datetimeFigureOut">
              <a:rPr lang="ko-KR" altLang="en-US" smtClean="0"/>
              <a:pPr/>
              <a:t>2020-04-18</a:t>
            </a:fld>
            <a:endParaRPr lang="ko-KR"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354103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3D6733-6F27-4404-AB51-585418F146E5}" type="datetimeFigureOut">
              <a:rPr lang="ko-KR" altLang="en-US" smtClean="0"/>
              <a:pPr/>
              <a:t>2020-04-18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16835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D3D6733-6F27-4404-AB51-585418F146E5}" type="datetimeFigureOut">
              <a:rPr lang="ko-KR" altLang="en-US" smtClean="0"/>
              <a:pPr/>
              <a:t>2020-04-18</a:t>
            </a:fld>
            <a:endParaRPr lang="ko-KR"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E6BC638-39B7-4287-91A7-2A3DDA573295}" type="slidenum">
              <a:rPr lang="ko-KR" altLang="en-US" smtClean="0"/>
              <a:pPr/>
              <a:t>‹#›</a:t>
            </a:fld>
            <a:endParaRPr lang="ko-KR"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64585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51" r:id="rId14"/>
    <p:sldLayoutId id="2147483656" r:id="rId15"/>
    <p:sldLayoutId id="2147483650" r:id="rId16"/>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107504" y="4725144"/>
            <a:ext cx="8028384" cy="1270330"/>
          </a:xfrm>
        </p:spPr>
        <p:txBody>
          <a:bodyPr/>
          <a:lstStyle/>
          <a:p>
            <a:r>
              <a:rPr lang="en-US" altLang="en-US" sz="4000" b="1" dirty="0" smtClean="0"/>
              <a:t>Quality </a:t>
            </a:r>
            <a:r>
              <a:rPr lang="en-US" altLang="en-US" sz="4000" b="1" dirty="0"/>
              <a:t>Assurance of Software and </a:t>
            </a:r>
            <a:r>
              <a:rPr lang="en-US" altLang="en-US" sz="4000" b="1" dirty="0" smtClean="0"/>
              <a:t/>
            </a:r>
            <a:br>
              <a:rPr lang="en-US" altLang="en-US" sz="4000" b="1" dirty="0" smtClean="0"/>
            </a:br>
            <a:r>
              <a:rPr lang="en-US" altLang="en-US" sz="4000" b="1" dirty="0" smtClean="0"/>
              <a:t>Information Systems</a:t>
            </a:r>
            <a:br>
              <a:rPr lang="en-US" altLang="en-US" sz="4000" b="1" dirty="0" smtClean="0"/>
            </a:br>
            <a:r>
              <a:rPr lang="en-US" altLang="en-US" sz="4000" b="1" dirty="0" smtClean="0"/>
              <a:t>                                  </a:t>
            </a:r>
            <a:r>
              <a:rPr lang="en-US" sz="3200" b="1" dirty="0" smtClean="0">
                <a:latin typeface="Times New Roman" panose="02020603050405020304" pitchFamily="18" charset="0"/>
                <a:cs typeface="Times New Roman" panose="02020603050405020304" pitchFamily="18" charset="0"/>
              </a:rPr>
              <a:t>white-box Techniques</a:t>
            </a:r>
            <a:endParaRPr lang="ko-KR" altLang="en-US"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p:cNvSpPr>
          <p:nvPr>
            <p:ph idx="1"/>
          </p:nvPr>
        </p:nvSpPr>
        <p:spPr/>
        <p:txBody>
          <a:bodyPr/>
          <a:lstStyle/>
          <a:p>
            <a:pPr algn="l" rtl="0"/>
            <a:r>
              <a:rPr lang="en-US" sz="1800" dirty="0"/>
              <a:t>Each decision has a true and a false outcome at least once</a:t>
            </a:r>
          </a:p>
          <a:p>
            <a:pPr algn="l" rtl="0"/>
            <a:endParaRPr lang="en-US" sz="1800" dirty="0"/>
          </a:p>
          <a:p>
            <a:pPr lvl="1" algn="l" rtl="0">
              <a:buClr>
                <a:schemeClr val="tx1"/>
              </a:buClr>
              <a:buFont typeface="Wingdings" pitchFamily="2" charset="2"/>
              <a:buChar char="Ø"/>
            </a:pPr>
            <a:endParaRPr lang="en-US" dirty="0"/>
          </a:p>
          <a:p>
            <a:pPr lvl="1" algn="l" rtl="0">
              <a:buClr>
                <a:schemeClr val="tx1"/>
              </a:buClr>
              <a:buFont typeface="Wingdings" pitchFamily="2" charset="2"/>
              <a:buChar char="Ø"/>
            </a:pPr>
            <a:endParaRPr lang="en-US" dirty="0"/>
          </a:p>
          <a:p>
            <a:pPr lvl="1" algn="l" rtl="0">
              <a:buClr>
                <a:schemeClr val="tx1"/>
              </a:buClr>
              <a:buFont typeface="Wingdings" pitchFamily="2" charset="2"/>
              <a:buChar char="Ø"/>
            </a:pPr>
            <a:r>
              <a:rPr lang="en-US" dirty="0"/>
              <a:t>A=2 and B=0 (ace)</a:t>
            </a:r>
          </a:p>
          <a:p>
            <a:pPr lvl="1" algn="l" rtl="0">
              <a:buClr>
                <a:schemeClr val="tx1"/>
              </a:buClr>
              <a:buFont typeface="Wingdings" pitchFamily="2" charset="2"/>
              <a:buChar char="Ø"/>
            </a:pPr>
            <a:r>
              <a:rPr lang="en-US" dirty="0"/>
              <a:t>A=1 and X=1 (abd)</a:t>
            </a:r>
          </a:p>
          <a:p>
            <a:pPr algn="l" rtl="0">
              <a:buFont typeface="Arial" charset="0"/>
              <a:buNone/>
            </a:pPr>
            <a:r>
              <a:rPr lang="en-US" sz="1800" dirty="0"/>
              <a:t> </a:t>
            </a:r>
          </a:p>
        </p:txBody>
      </p:sp>
      <p:sp>
        <p:nvSpPr>
          <p:cNvPr id="16386" name="Rectang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2- Decision/Branch Testing</a:t>
            </a:r>
          </a:p>
        </p:txBody>
      </p:sp>
      <p:grpSp>
        <p:nvGrpSpPr>
          <p:cNvPr id="2" name="Group 24"/>
          <p:cNvGrpSpPr/>
          <p:nvPr/>
        </p:nvGrpSpPr>
        <p:grpSpPr>
          <a:xfrm>
            <a:off x="4457700" y="1829395"/>
            <a:ext cx="2914650" cy="3657005"/>
            <a:chOff x="4419600" y="1296194"/>
            <a:chExt cx="3886200" cy="4876006"/>
          </a:xfrm>
        </p:grpSpPr>
        <p:sp>
          <p:nvSpPr>
            <p:cNvPr id="26" name="Flowchart: Decision 25"/>
            <p:cNvSpPr/>
            <p:nvPr/>
          </p:nvSpPr>
          <p:spPr bwMode="auto">
            <a:xfrm>
              <a:off x="4419600" y="1600200"/>
              <a:ext cx="1524000" cy="1371600"/>
            </a:xfrm>
            <a:prstGeom prst="flowChartDecisi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Courier New" pitchFamily="49" charset="0"/>
                  <a:cs typeface="Courier New" pitchFamily="49" charset="0"/>
                </a:rPr>
                <a:t>A &gt; 1</a:t>
              </a:r>
            </a:p>
            <a:p>
              <a:pPr algn="ctr" rtl="0" fontAlgn="base">
                <a:spcBef>
                  <a:spcPct val="0"/>
                </a:spcBef>
                <a:spcAft>
                  <a:spcPct val="0"/>
                </a:spcAft>
              </a:pPr>
              <a:r>
                <a:rPr lang="en-US" sz="1350" dirty="0">
                  <a:solidFill>
                    <a:schemeClr val="tx1"/>
                  </a:solidFill>
                  <a:latin typeface="Courier New" pitchFamily="49" charset="0"/>
                  <a:cs typeface="Courier New" pitchFamily="49" charset="0"/>
                </a:rPr>
                <a:t>AND</a:t>
              </a:r>
            </a:p>
            <a:p>
              <a:pPr algn="ctr" rtl="0" fontAlgn="base">
                <a:spcBef>
                  <a:spcPct val="0"/>
                </a:spcBef>
                <a:spcAft>
                  <a:spcPct val="0"/>
                </a:spcAft>
              </a:pPr>
              <a:r>
                <a:rPr lang="en-US" sz="1350" b="1" dirty="0">
                  <a:solidFill>
                    <a:schemeClr val="tx1"/>
                  </a:solidFill>
                  <a:latin typeface="Courier New" pitchFamily="49" charset="0"/>
                  <a:cs typeface="Courier New" pitchFamily="49" charset="0"/>
                </a:rPr>
                <a:t>B = 0</a:t>
              </a:r>
            </a:p>
          </p:txBody>
        </p:sp>
        <p:sp>
          <p:nvSpPr>
            <p:cNvPr id="27" name="Flowchart: Process 26"/>
            <p:cNvSpPr/>
            <p:nvPr/>
          </p:nvSpPr>
          <p:spPr bwMode="auto">
            <a:xfrm>
              <a:off x="6705600" y="2743200"/>
              <a:ext cx="16002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Arial" pitchFamily="34" charset="0"/>
                </a:rPr>
                <a:t>X = X / A</a:t>
              </a:r>
            </a:p>
          </p:txBody>
        </p:sp>
        <p:cxnSp>
          <p:nvCxnSpPr>
            <p:cNvPr id="28" name="Straight Arrow Connector 27"/>
            <p:cNvCxnSpPr>
              <a:endCxn id="26" idx="0"/>
            </p:cNvCxnSpPr>
            <p:nvPr/>
          </p:nvCxnSpPr>
          <p:spPr bwMode="auto">
            <a:xfrm rot="5400000">
              <a:off x="5029994" y="1447800"/>
              <a:ext cx="3040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p:nvPr/>
          </p:nvCxnSpPr>
          <p:spPr bwMode="auto">
            <a:xfrm rot="5400000">
              <a:off x="4724797" y="3429000"/>
              <a:ext cx="9136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Arrow Connector 29"/>
            <p:cNvCxnSpPr/>
            <p:nvPr/>
          </p:nvCxnSpPr>
          <p:spPr bwMode="auto">
            <a:xfrm rot="5400000">
              <a:off x="5029200" y="1447800"/>
              <a:ext cx="304800" cy="1588"/>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1" name="Elbow Connector 35"/>
            <p:cNvCxnSpPr>
              <a:stCxn id="27" idx="2"/>
            </p:cNvCxnSpPr>
            <p:nvPr/>
          </p:nvCxnSpPr>
          <p:spPr bwMode="auto">
            <a:xfrm rot="5400000">
              <a:off x="6229350" y="2228850"/>
              <a:ext cx="228600" cy="23241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2" name="Shape 31"/>
            <p:cNvCxnSpPr>
              <a:endCxn id="27" idx="0"/>
            </p:cNvCxnSpPr>
            <p:nvPr/>
          </p:nvCxnSpPr>
          <p:spPr bwMode="auto">
            <a:xfrm>
              <a:off x="5943600" y="2286000"/>
              <a:ext cx="1562100" cy="4572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3" name="Flowchart: Decision 32"/>
            <p:cNvSpPr/>
            <p:nvPr/>
          </p:nvSpPr>
          <p:spPr bwMode="auto">
            <a:xfrm>
              <a:off x="4419600" y="3886200"/>
              <a:ext cx="1524000" cy="1371600"/>
            </a:xfrm>
            <a:prstGeom prst="flowChartDecisi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r>
                <a:rPr lang="en-US" sz="1350" dirty="0">
                  <a:solidFill>
                    <a:schemeClr val="tx1"/>
                  </a:solidFill>
                  <a:latin typeface="Courier New" pitchFamily="49" charset="0"/>
                  <a:cs typeface="Courier New" pitchFamily="49" charset="0"/>
                </a:rPr>
                <a:t>A = 2</a:t>
              </a:r>
            </a:p>
            <a:p>
              <a:r>
                <a:rPr lang="en-US" sz="1350" dirty="0">
                  <a:solidFill>
                    <a:schemeClr val="tx1"/>
                  </a:solidFill>
                  <a:latin typeface="Courier New" pitchFamily="49" charset="0"/>
                  <a:cs typeface="Courier New" pitchFamily="49" charset="0"/>
                </a:rPr>
                <a:t>OR</a:t>
              </a:r>
            </a:p>
            <a:p>
              <a:r>
                <a:rPr lang="en-US" sz="1350" dirty="0">
                  <a:solidFill>
                    <a:schemeClr val="tx1"/>
                  </a:solidFill>
                  <a:latin typeface="Courier New" pitchFamily="49" charset="0"/>
                  <a:cs typeface="Courier New" pitchFamily="49" charset="0"/>
                </a:rPr>
                <a:t>X &gt; 1</a:t>
              </a:r>
            </a:p>
          </p:txBody>
        </p:sp>
        <p:sp>
          <p:nvSpPr>
            <p:cNvPr id="34" name="Flowchart: Process 33"/>
            <p:cNvSpPr/>
            <p:nvPr/>
          </p:nvSpPr>
          <p:spPr bwMode="auto">
            <a:xfrm>
              <a:off x="6705600" y="5029200"/>
              <a:ext cx="16002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Arial" pitchFamily="34" charset="0"/>
                </a:rPr>
                <a:t>X = X + 1</a:t>
              </a:r>
            </a:p>
          </p:txBody>
        </p:sp>
        <p:cxnSp>
          <p:nvCxnSpPr>
            <p:cNvPr id="35" name="Straight Arrow Connector 34"/>
            <p:cNvCxnSpPr/>
            <p:nvPr/>
          </p:nvCxnSpPr>
          <p:spPr bwMode="auto">
            <a:xfrm rot="5400000">
              <a:off x="4724797" y="5715000"/>
              <a:ext cx="9136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6" name="Elbow Connector 35"/>
            <p:cNvCxnSpPr>
              <a:stCxn id="34" idx="2"/>
            </p:cNvCxnSpPr>
            <p:nvPr/>
          </p:nvCxnSpPr>
          <p:spPr bwMode="auto">
            <a:xfrm rot="5400000">
              <a:off x="6229350" y="4514850"/>
              <a:ext cx="228600" cy="23241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7" name="Shape 36"/>
            <p:cNvCxnSpPr>
              <a:stCxn id="33" idx="3"/>
              <a:endCxn id="34" idx="0"/>
            </p:cNvCxnSpPr>
            <p:nvPr/>
          </p:nvCxnSpPr>
          <p:spPr bwMode="auto">
            <a:xfrm>
              <a:off x="5943600" y="4572000"/>
              <a:ext cx="1562100" cy="4572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38" name="TextBox 37"/>
          <p:cNvSpPr txBox="1"/>
          <p:nvPr/>
        </p:nvSpPr>
        <p:spPr>
          <a:xfrm>
            <a:off x="5169950" y="1657351"/>
            <a:ext cx="349776" cy="507831"/>
          </a:xfrm>
          <a:prstGeom prst="rect">
            <a:avLst/>
          </a:prstGeom>
          <a:noFill/>
        </p:spPr>
        <p:txBody>
          <a:bodyPr wrap="none" rtlCol="0">
            <a:spAutoFit/>
          </a:bodyPr>
          <a:lstStyle/>
          <a:p>
            <a:r>
              <a:rPr lang="en-US" sz="2700" dirty="0"/>
              <a:t>a</a:t>
            </a:r>
          </a:p>
        </p:txBody>
      </p:sp>
      <p:sp>
        <p:nvSpPr>
          <p:cNvPr id="39" name="TextBox 38"/>
          <p:cNvSpPr txBox="1"/>
          <p:nvPr/>
        </p:nvSpPr>
        <p:spPr>
          <a:xfrm>
            <a:off x="4602058" y="3086101"/>
            <a:ext cx="365806" cy="507831"/>
          </a:xfrm>
          <a:prstGeom prst="rect">
            <a:avLst/>
          </a:prstGeom>
          <a:noFill/>
        </p:spPr>
        <p:txBody>
          <a:bodyPr wrap="none" rtlCol="0">
            <a:spAutoFit/>
          </a:bodyPr>
          <a:lstStyle/>
          <a:p>
            <a:r>
              <a:rPr lang="en-US" sz="2700" dirty="0"/>
              <a:t>b</a:t>
            </a:r>
          </a:p>
        </p:txBody>
      </p:sp>
      <p:sp>
        <p:nvSpPr>
          <p:cNvPr id="40" name="TextBox 39"/>
          <p:cNvSpPr txBox="1"/>
          <p:nvPr/>
        </p:nvSpPr>
        <p:spPr>
          <a:xfrm>
            <a:off x="6903686" y="2343151"/>
            <a:ext cx="330540" cy="507831"/>
          </a:xfrm>
          <a:prstGeom prst="rect">
            <a:avLst/>
          </a:prstGeom>
          <a:noFill/>
        </p:spPr>
        <p:txBody>
          <a:bodyPr wrap="none" rtlCol="0">
            <a:spAutoFit/>
          </a:bodyPr>
          <a:lstStyle/>
          <a:p>
            <a:r>
              <a:rPr lang="en-US" sz="2700" dirty="0"/>
              <a:t>c</a:t>
            </a:r>
          </a:p>
        </p:txBody>
      </p:sp>
      <p:sp>
        <p:nvSpPr>
          <p:cNvPr id="41" name="TextBox 40"/>
          <p:cNvSpPr txBox="1"/>
          <p:nvPr/>
        </p:nvSpPr>
        <p:spPr>
          <a:xfrm>
            <a:off x="4659208" y="4857751"/>
            <a:ext cx="365806" cy="507831"/>
          </a:xfrm>
          <a:prstGeom prst="rect">
            <a:avLst/>
          </a:prstGeom>
          <a:noFill/>
        </p:spPr>
        <p:txBody>
          <a:bodyPr wrap="none" rtlCol="0">
            <a:spAutoFit/>
          </a:bodyPr>
          <a:lstStyle/>
          <a:p>
            <a:r>
              <a:rPr lang="en-US" sz="2700" dirty="0"/>
              <a:t>d</a:t>
            </a:r>
          </a:p>
        </p:txBody>
      </p:sp>
      <p:sp>
        <p:nvSpPr>
          <p:cNvPr id="42" name="TextBox 41"/>
          <p:cNvSpPr txBox="1"/>
          <p:nvPr/>
        </p:nvSpPr>
        <p:spPr>
          <a:xfrm>
            <a:off x="6878440" y="4000501"/>
            <a:ext cx="356188" cy="507831"/>
          </a:xfrm>
          <a:prstGeom prst="rect">
            <a:avLst/>
          </a:prstGeom>
          <a:noFill/>
        </p:spPr>
        <p:txBody>
          <a:bodyPr wrap="none" rtlCol="0">
            <a:spAutoFit/>
          </a:bodyPr>
          <a:lstStyle/>
          <a:p>
            <a:r>
              <a:rPr lang="en-US" sz="2700" dirty="0"/>
              <a:t>e</a:t>
            </a:r>
          </a:p>
        </p:txBody>
      </p:sp>
      <p:cxnSp>
        <p:nvCxnSpPr>
          <p:cNvPr id="43" name="Straight Connector 42"/>
          <p:cNvCxnSpPr/>
          <p:nvPr/>
        </p:nvCxnSpPr>
        <p:spPr bwMode="auto">
          <a:xfrm rot="5400000">
            <a:off x="4658321" y="2199680"/>
            <a:ext cx="74295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44" name="Straight Connector 43"/>
          <p:cNvCxnSpPr/>
          <p:nvPr/>
        </p:nvCxnSpPr>
        <p:spPr bwMode="auto">
          <a:xfrm rot="5400000">
            <a:off x="6287096" y="3028355"/>
            <a:ext cx="91440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45" name="Straight Connector 44"/>
          <p:cNvCxnSpPr/>
          <p:nvPr/>
        </p:nvCxnSpPr>
        <p:spPr bwMode="auto">
          <a:xfrm rot="5400000">
            <a:off x="4630341" y="3886200"/>
            <a:ext cx="800100" cy="0"/>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46" name="Straight Connector 45"/>
          <p:cNvCxnSpPr/>
          <p:nvPr/>
        </p:nvCxnSpPr>
        <p:spPr bwMode="auto">
          <a:xfrm rot="5400000">
            <a:off x="6287096" y="4742855"/>
            <a:ext cx="91440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47" name="Straight Connector 46"/>
          <p:cNvCxnSpPr/>
          <p:nvPr/>
        </p:nvCxnSpPr>
        <p:spPr bwMode="auto">
          <a:xfrm rot="5400000">
            <a:off x="4801196" y="5428655"/>
            <a:ext cx="45720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48" name="Straight Connector 47"/>
          <p:cNvCxnSpPr/>
          <p:nvPr/>
        </p:nvCxnSpPr>
        <p:spPr bwMode="auto">
          <a:xfrm>
            <a:off x="5030391" y="25717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49" name="Straight Connector 48"/>
          <p:cNvCxnSpPr/>
          <p:nvPr/>
        </p:nvCxnSpPr>
        <p:spPr bwMode="auto">
          <a:xfrm>
            <a:off x="5029200" y="34861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50" name="Straight Connector 49"/>
          <p:cNvCxnSpPr/>
          <p:nvPr/>
        </p:nvCxnSpPr>
        <p:spPr bwMode="auto">
          <a:xfrm>
            <a:off x="5029200" y="42862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51" name="Straight Connector 50"/>
          <p:cNvCxnSpPr/>
          <p:nvPr/>
        </p:nvCxnSpPr>
        <p:spPr bwMode="auto">
          <a:xfrm>
            <a:off x="5029200" y="52006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52" name="Straight Connector 51"/>
          <p:cNvCxnSpPr/>
          <p:nvPr/>
        </p:nvCxnSpPr>
        <p:spPr bwMode="auto">
          <a:xfrm rot="5400000">
            <a:off x="3058121" y="3742730"/>
            <a:ext cx="3829050" cy="1191"/>
          </a:xfrm>
          <a:prstGeom prst="line">
            <a:avLst/>
          </a:prstGeom>
          <a:solidFill>
            <a:schemeClr val="folHlink"/>
          </a:solidFill>
          <a:ln w="57150" cap="flat" cmpd="sng" algn="ctr">
            <a:solidFill>
              <a:srgbClr val="00B05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spTree>
    <p:extLst>
      <p:ext uri="{BB962C8B-B14F-4D97-AF65-F5344CB8AC3E}">
        <p14:creationId xmlns:p14="http://schemas.microsoft.com/office/powerpoint/2010/main" val="127321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7315">
                                            <p:txEl>
                                              <p:pRg st="4" end="4"/>
                                            </p:txEl>
                                          </p:spTgt>
                                        </p:tgtEl>
                                        <p:attrNameLst>
                                          <p:attrName>style.visibility</p:attrName>
                                        </p:attrNameLst>
                                      </p:cBhvr>
                                      <p:to>
                                        <p:strVal val="visible"/>
                                      </p:to>
                                    </p:set>
                                    <p:animEffect transition="in" filter="fade">
                                      <p:cBhvr>
                                        <p:cTn id="7" dur="2000"/>
                                        <p:tgtEl>
                                          <p:spTgt spid="3973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up)">
                                      <p:cBhvr>
                                        <p:cTn id="12" dur="1000"/>
                                        <p:tgtEl>
                                          <p:spTgt spid="4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1000"/>
                                        <p:tgtEl>
                                          <p:spTgt spid="48"/>
                                        </p:tgtEl>
                                      </p:cBhvr>
                                    </p:animEffect>
                                  </p:childTnLst>
                                </p:cTn>
                              </p:par>
                            </p:childTnLst>
                          </p:cTn>
                        </p:par>
                        <p:par>
                          <p:cTn id="17" fill="hold">
                            <p:stCondLst>
                              <p:cond delay="2000"/>
                            </p:stCondLst>
                            <p:childTnLst>
                              <p:par>
                                <p:cTn id="18" presetID="22" presetClass="entr" presetSubtype="1"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up)">
                                      <p:cBhvr>
                                        <p:cTn id="20" dur="1000"/>
                                        <p:tgtEl>
                                          <p:spTgt spid="44"/>
                                        </p:tgtEl>
                                      </p:cBhvr>
                                    </p:animEffect>
                                  </p:childTnLst>
                                </p:cTn>
                              </p:par>
                            </p:childTnLst>
                          </p:cTn>
                        </p:par>
                        <p:par>
                          <p:cTn id="21" fill="hold">
                            <p:stCondLst>
                              <p:cond delay="3000"/>
                            </p:stCondLst>
                            <p:childTnLst>
                              <p:par>
                                <p:cTn id="22" presetID="22" presetClass="entr" presetSubtype="2"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right)">
                                      <p:cBhvr>
                                        <p:cTn id="24" dur="1000"/>
                                        <p:tgtEl>
                                          <p:spTgt spid="49"/>
                                        </p:tgtEl>
                                      </p:cBhvr>
                                    </p:animEffect>
                                  </p:childTnLst>
                                </p:cTn>
                              </p:par>
                            </p:childTnLst>
                          </p:cTn>
                        </p:par>
                        <p:par>
                          <p:cTn id="25" fill="hold">
                            <p:stCondLst>
                              <p:cond delay="4000"/>
                            </p:stCondLst>
                            <p:childTnLst>
                              <p:par>
                                <p:cTn id="26" presetID="22" presetClass="entr" presetSubtype="1"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1000"/>
                                        <p:tgtEl>
                                          <p:spTgt spid="45"/>
                                        </p:tgtEl>
                                      </p:cBhvr>
                                    </p:animEffect>
                                  </p:childTnLst>
                                </p:cTn>
                              </p:par>
                            </p:childTnLst>
                          </p:cTn>
                        </p:par>
                        <p:par>
                          <p:cTn id="29" fill="hold">
                            <p:stCondLst>
                              <p:cond delay="5000"/>
                            </p:stCondLst>
                            <p:childTnLst>
                              <p:par>
                                <p:cTn id="30" presetID="22" presetClass="entr" presetSubtype="8"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left)">
                                      <p:cBhvr>
                                        <p:cTn id="32" dur="1000"/>
                                        <p:tgtEl>
                                          <p:spTgt spid="50"/>
                                        </p:tgtEl>
                                      </p:cBhvr>
                                    </p:animEffect>
                                  </p:childTnLst>
                                </p:cTn>
                              </p:par>
                            </p:childTnLst>
                          </p:cTn>
                        </p:par>
                        <p:par>
                          <p:cTn id="33" fill="hold">
                            <p:stCondLst>
                              <p:cond delay="6000"/>
                            </p:stCondLst>
                            <p:childTnLst>
                              <p:par>
                                <p:cTn id="34" presetID="22" presetClass="entr" presetSubtype="1"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up)">
                                      <p:cBhvr>
                                        <p:cTn id="36" dur="1000"/>
                                        <p:tgtEl>
                                          <p:spTgt spid="46"/>
                                        </p:tgtEl>
                                      </p:cBhvr>
                                    </p:animEffect>
                                  </p:childTnLst>
                                </p:cTn>
                              </p:par>
                            </p:childTnLst>
                          </p:cTn>
                        </p:par>
                        <p:par>
                          <p:cTn id="37" fill="hold">
                            <p:stCondLst>
                              <p:cond delay="7000"/>
                            </p:stCondLst>
                            <p:childTnLst>
                              <p:par>
                                <p:cTn id="38" presetID="22" presetClass="entr" presetSubtype="2" fill="hold" nodeType="after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right)">
                                      <p:cBhvr>
                                        <p:cTn id="40" dur="1000"/>
                                        <p:tgtEl>
                                          <p:spTgt spid="51"/>
                                        </p:tgtEl>
                                      </p:cBhvr>
                                    </p:animEffect>
                                  </p:childTnLst>
                                </p:cTn>
                              </p:par>
                            </p:childTnLst>
                          </p:cTn>
                        </p:par>
                        <p:par>
                          <p:cTn id="41" fill="hold">
                            <p:stCondLst>
                              <p:cond delay="8000"/>
                            </p:stCondLst>
                            <p:childTnLst>
                              <p:par>
                                <p:cTn id="42" presetID="22" presetClass="entr" presetSubtype="1"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up)">
                                      <p:cBhvr>
                                        <p:cTn id="44" dur="100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7315">
                                            <p:txEl>
                                              <p:pRg st="5" end="5"/>
                                            </p:txEl>
                                          </p:spTgt>
                                        </p:tgtEl>
                                        <p:attrNameLst>
                                          <p:attrName>style.visibility</p:attrName>
                                        </p:attrNameLst>
                                      </p:cBhvr>
                                      <p:to>
                                        <p:strVal val="visible"/>
                                      </p:to>
                                    </p:set>
                                    <p:animEffect transition="in" filter="fade">
                                      <p:cBhvr>
                                        <p:cTn id="49" dur="2000"/>
                                        <p:tgtEl>
                                          <p:spTgt spid="397315">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97315">
                                            <p:txEl>
                                              <p:pRg st="6" end="6"/>
                                            </p:txEl>
                                          </p:spTgt>
                                        </p:tgtEl>
                                        <p:attrNameLst>
                                          <p:attrName>style.visibility</p:attrName>
                                        </p:attrNameLst>
                                      </p:cBhvr>
                                      <p:to>
                                        <p:strVal val="visible"/>
                                      </p:to>
                                    </p:set>
                                    <p:animEffect transition="in" filter="fade">
                                      <p:cBhvr>
                                        <p:cTn id="54" dur="2000"/>
                                        <p:tgtEl>
                                          <p:spTgt spid="397315">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up)">
                                      <p:cBhvr>
                                        <p:cTn id="59"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56022" indent="-556022" algn="l" rtl="0">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Decision coverage, related to branch testing, is the assessment of the percentage of decision outcomes (e.g., the True and False options of an IF statement) that have been exercised by a test case suite. </a:t>
            </a:r>
          </a:p>
          <a:p>
            <a:pPr marL="556022" indent="-556022" algn="l" rtl="0">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Decision coverage is determined by the number of all decision outcomes covered by (designed or executed) test cases divided by the number of all possible decision outcomes in the code under test.</a:t>
            </a:r>
          </a:p>
          <a:p>
            <a:pPr marL="556022" indent="-556022" algn="l" rtl="0">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Decision testing is a form of control flow testing as it follows a specific flow of control through the decision points. </a:t>
            </a:r>
          </a:p>
          <a:p>
            <a:pPr marL="556022" indent="-556022" algn="l" rtl="0">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Decision coverage is stronger than statement coverage; 100% decision coverage guarantees 100% statement coverage, but not vice versa.</a:t>
            </a:r>
          </a:p>
          <a:p>
            <a:pPr algn="l"/>
            <a:endParaRPr lang="ar-EG" dirty="0" smtClean="0">
              <a:latin typeface="Times New Roman" panose="02020603050405020304" pitchFamily="18" charset="0"/>
              <a:cs typeface="Times New Roman" panose="02020603050405020304" pitchFamily="18" charset="0"/>
            </a:endParaRPr>
          </a:p>
          <a:p>
            <a:pPr algn="l"/>
            <a:endParaRPr lang="ar-EG"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3300" b="1" dirty="0">
                <a:latin typeface="Times New Roman" panose="02020603050405020304" pitchFamily="18" charset="0"/>
                <a:cs typeface="Times New Roman" panose="02020603050405020304" pitchFamily="18" charset="0"/>
              </a:rPr>
              <a:t>Decision Testing and Coverage</a:t>
            </a:r>
            <a:endParaRPr lang="ar-EG" sz="3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465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40556" indent="-640556" algn="l" rtl="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There are stronger levels of structural coverage beyond decision coverage, for example, condition coverage and multiple condition coverage.</a:t>
            </a:r>
          </a:p>
          <a:p>
            <a:pPr marL="640556" indent="-640556" algn="l" rtl="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 concept of coverage can also be applied at other test levels For example, at the integration level the percentage of modules, components or classes that have been exercised by a test case suite could be expressed as module, component or class coverage.</a:t>
            </a:r>
          </a:p>
          <a:p>
            <a:pPr marL="640556" indent="-640556" algn="l" rtl="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Tool support is useful for the structural testing of code.</a:t>
            </a:r>
            <a:endParaRPr lang="ar-EG"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3300" b="1" dirty="0">
                <a:latin typeface="Times New Roman" panose="02020603050405020304" pitchFamily="18" charset="0"/>
                <a:cs typeface="Times New Roman" panose="02020603050405020304" pitchFamily="18" charset="0"/>
              </a:rPr>
              <a:t>Other Structure-based Techniques</a:t>
            </a:r>
            <a:endParaRPr lang="ar-EG" sz="3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569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Grp="1"/>
          </p:cNvSpPr>
          <p:nvPr>
            <p:ph idx="1"/>
          </p:nvPr>
        </p:nvSpPr>
        <p:spPr/>
        <p:txBody>
          <a:bodyPr>
            <a:noAutofit/>
          </a:bodyPr>
          <a:lstStyle/>
          <a:p>
            <a:pPr algn="l" rtl="0"/>
            <a:r>
              <a:rPr lang="en-US" sz="1800" dirty="0">
                <a:latin typeface="Times New Roman" panose="02020603050405020304" pitchFamily="18" charset="0"/>
                <a:cs typeface="Times New Roman" panose="02020603050405020304" pitchFamily="18" charset="0"/>
              </a:rPr>
              <a:t>Each condition in a decision takes on all possible outcomes at least once</a:t>
            </a:r>
          </a:p>
          <a:p>
            <a:pPr marL="0" indent="0" algn="l" rtl="0">
              <a:buNone/>
            </a:pPr>
            <a:endParaRPr lang="en-US" sz="2100" dirty="0">
              <a:latin typeface="Times New Roman" panose="02020603050405020304" pitchFamily="18" charset="0"/>
              <a:cs typeface="Times New Roman" panose="02020603050405020304" pitchFamily="18" charset="0"/>
            </a:endParaRPr>
          </a:p>
          <a:p>
            <a:pPr algn="l" rtl="0"/>
            <a:r>
              <a:rPr lang="en-US" sz="1800" dirty="0">
                <a:latin typeface="Times New Roman" panose="02020603050405020304" pitchFamily="18" charset="0"/>
                <a:cs typeface="Times New Roman" panose="02020603050405020304" pitchFamily="18" charset="0"/>
              </a:rPr>
              <a:t>Conditions:  A&gt;1, B=0, A=2, X&gt;1</a:t>
            </a:r>
          </a:p>
          <a:p>
            <a:pPr algn="l" rtl="0"/>
            <a:endParaRPr lang="en-US" sz="1800" dirty="0">
              <a:latin typeface="Times New Roman" panose="02020603050405020304" pitchFamily="18" charset="0"/>
              <a:cs typeface="Times New Roman" panose="02020603050405020304" pitchFamily="18" charset="0"/>
            </a:endParaRPr>
          </a:p>
          <a:p>
            <a:pPr marL="150876" lvl="1" indent="0" algn="l" rtl="0">
              <a:buClr>
                <a:schemeClr val="tx1"/>
              </a:buClr>
              <a:buNone/>
            </a:pPr>
            <a:endParaRPr lang="en-US" dirty="0">
              <a:latin typeface="Times New Roman" panose="02020603050405020304" pitchFamily="18" charset="0"/>
              <a:cs typeface="Times New Roman" panose="02020603050405020304" pitchFamily="18" charset="0"/>
            </a:endParaRPr>
          </a:p>
          <a:p>
            <a:pPr lvl="1" algn="l" rtl="0">
              <a:buClr>
                <a:schemeClr val="tx1"/>
              </a:buClr>
              <a:buFont typeface="Wingdings" pitchFamily="2" charset="2"/>
              <a:buChar char="Ø"/>
            </a:pPr>
            <a:r>
              <a:rPr lang="en-US" dirty="0">
                <a:latin typeface="Times New Roman" panose="02020603050405020304" pitchFamily="18" charset="0"/>
                <a:cs typeface="Times New Roman" panose="02020603050405020304" pitchFamily="18" charset="0"/>
              </a:rPr>
              <a:t>A=2, B=0, and X=1 (ace)</a:t>
            </a:r>
          </a:p>
          <a:p>
            <a:pPr lvl="1" algn="l" rtl="0">
              <a:buClr>
                <a:schemeClr val="tx1"/>
              </a:buClr>
              <a:buFont typeface="Wingdings" pitchFamily="2" charset="2"/>
              <a:buChar char="Ø"/>
            </a:pPr>
            <a:r>
              <a:rPr lang="en-US" dirty="0">
                <a:latin typeface="Times New Roman" panose="02020603050405020304" pitchFamily="18" charset="0"/>
                <a:cs typeface="Times New Roman" panose="02020603050405020304" pitchFamily="18" charset="0"/>
              </a:rPr>
              <a:t>A=1, B=1, and X=4 (abe)</a:t>
            </a:r>
          </a:p>
          <a:p>
            <a:pPr lvl="1" algn="l" rtl="0">
              <a:buClr>
                <a:schemeClr val="tx1"/>
              </a:buClr>
              <a:buFont typeface="Wingdings" pitchFamily="2" charset="2"/>
              <a:buChar char="Ø"/>
            </a:pPr>
            <a:endParaRPr lang="en-US" dirty="0">
              <a:latin typeface="Times New Roman" panose="02020603050405020304" pitchFamily="18" charset="0"/>
              <a:cs typeface="Times New Roman" panose="02020603050405020304" pitchFamily="18" charset="0"/>
            </a:endParaRPr>
          </a:p>
          <a:p>
            <a:pPr lvl="1" algn="l" rtl="0">
              <a:buClr>
                <a:schemeClr val="tx1"/>
              </a:buClr>
              <a:buFont typeface="Wingdings" pitchFamily="2" charset="2"/>
              <a:buChar char="Ø"/>
            </a:pPr>
            <a:endParaRPr lang="en-US" dirty="0">
              <a:latin typeface="Times New Roman" panose="02020603050405020304" pitchFamily="18" charset="0"/>
              <a:cs typeface="Times New Roman" panose="02020603050405020304" pitchFamily="18" charset="0"/>
            </a:endParaRPr>
          </a:p>
          <a:p>
            <a:pPr lvl="1" algn="l" rtl="0">
              <a:buClr>
                <a:schemeClr val="tx1"/>
              </a:buClr>
              <a:buFont typeface="Wingdings" pitchFamily="2" charset="2"/>
              <a:buChar char="Ø"/>
            </a:pPr>
            <a:endParaRPr lang="en-US" dirty="0">
              <a:latin typeface="Times New Roman" panose="02020603050405020304" pitchFamily="18" charset="0"/>
              <a:cs typeface="Times New Roman" panose="02020603050405020304" pitchFamily="18" charset="0"/>
            </a:endParaRPr>
          </a:p>
        </p:txBody>
      </p:sp>
      <p:sp>
        <p:nvSpPr>
          <p:cNvPr id="17410" name="Rectangle 2"/>
          <p:cNvSpPr>
            <a:spLocks noGrp="1"/>
          </p:cNvSpPr>
          <p:nvPr>
            <p:ph type="title"/>
          </p:nvPr>
        </p:nvSpPr>
        <p:spPr/>
        <p:txBody>
          <a:bodyPr/>
          <a:lstStyle/>
          <a:p>
            <a:pPr algn="l"/>
            <a:r>
              <a:rPr lang="en-US" sz="2400" b="1" dirty="0">
                <a:latin typeface="Times New Roman" panose="02020603050405020304" pitchFamily="18" charset="0"/>
                <a:cs typeface="Times New Roman" panose="02020603050405020304" pitchFamily="18" charset="0"/>
              </a:rPr>
              <a:t>3- Condition Coverage</a:t>
            </a:r>
          </a:p>
        </p:txBody>
      </p:sp>
      <p:grpSp>
        <p:nvGrpSpPr>
          <p:cNvPr id="2" name="Group 4"/>
          <p:cNvGrpSpPr/>
          <p:nvPr/>
        </p:nvGrpSpPr>
        <p:grpSpPr>
          <a:xfrm>
            <a:off x="4280518" y="1829395"/>
            <a:ext cx="3091832" cy="3657005"/>
            <a:chOff x="4183358" y="1296194"/>
            <a:chExt cx="4122442" cy="4876006"/>
          </a:xfrm>
        </p:grpSpPr>
        <p:sp>
          <p:nvSpPr>
            <p:cNvPr id="7" name="Flowchart: Decision 6"/>
            <p:cNvSpPr/>
            <p:nvPr/>
          </p:nvSpPr>
          <p:spPr bwMode="auto">
            <a:xfrm>
              <a:off x="4183358" y="1670574"/>
              <a:ext cx="1524000" cy="1371600"/>
            </a:xfrm>
            <a:prstGeom prst="flowChartDecisi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Courier New" pitchFamily="49" charset="0"/>
                  <a:cs typeface="Courier New" pitchFamily="49" charset="0"/>
                </a:rPr>
                <a:t>A &gt; 1</a:t>
              </a:r>
            </a:p>
            <a:p>
              <a:pPr algn="ctr" rtl="0" fontAlgn="base">
                <a:spcBef>
                  <a:spcPct val="0"/>
                </a:spcBef>
                <a:spcAft>
                  <a:spcPct val="0"/>
                </a:spcAft>
              </a:pPr>
              <a:r>
                <a:rPr lang="en-US" sz="1350" dirty="0">
                  <a:solidFill>
                    <a:schemeClr val="tx1"/>
                  </a:solidFill>
                  <a:latin typeface="Courier New" pitchFamily="49" charset="0"/>
                  <a:cs typeface="Courier New" pitchFamily="49" charset="0"/>
                </a:rPr>
                <a:t>AND</a:t>
              </a:r>
            </a:p>
            <a:p>
              <a:pPr algn="ctr" rtl="0" fontAlgn="base">
                <a:spcBef>
                  <a:spcPct val="0"/>
                </a:spcBef>
                <a:spcAft>
                  <a:spcPct val="0"/>
                </a:spcAft>
              </a:pPr>
              <a:r>
                <a:rPr lang="en-US" sz="1350" b="1" dirty="0">
                  <a:solidFill>
                    <a:schemeClr val="tx1"/>
                  </a:solidFill>
                  <a:latin typeface="Courier New" pitchFamily="49" charset="0"/>
                  <a:cs typeface="Courier New" pitchFamily="49" charset="0"/>
                </a:rPr>
                <a:t>B = 0</a:t>
              </a:r>
            </a:p>
          </p:txBody>
        </p:sp>
        <p:sp>
          <p:nvSpPr>
            <p:cNvPr id="8" name="Flowchart: Process 7"/>
            <p:cNvSpPr/>
            <p:nvPr/>
          </p:nvSpPr>
          <p:spPr bwMode="auto">
            <a:xfrm>
              <a:off x="6705600" y="2743200"/>
              <a:ext cx="16002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Arial" pitchFamily="34" charset="0"/>
                </a:rPr>
                <a:t>X = X / A</a:t>
              </a:r>
            </a:p>
          </p:txBody>
        </p:sp>
        <p:cxnSp>
          <p:nvCxnSpPr>
            <p:cNvPr id="9" name="Straight Arrow Connector 8"/>
            <p:cNvCxnSpPr>
              <a:endCxn id="7" idx="0"/>
            </p:cNvCxnSpPr>
            <p:nvPr/>
          </p:nvCxnSpPr>
          <p:spPr bwMode="auto">
            <a:xfrm rot="5400000">
              <a:off x="4793752" y="1518174"/>
              <a:ext cx="3040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p:cNvCxnSpPr/>
            <p:nvPr/>
          </p:nvCxnSpPr>
          <p:spPr bwMode="auto">
            <a:xfrm rot="5400000">
              <a:off x="4724797" y="3429000"/>
              <a:ext cx="9136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p:cNvCxnSpPr/>
            <p:nvPr/>
          </p:nvCxnSpPr>
          <p:spPr bwMode="auto">
            <a:xfrm rot="5400000">
              <a:off x="5029200" y="1447800"/>
              <a:ext cx="304800" cy="1588"/>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2" name="Elbow Connector 35"/>
            <p:cNvCxnSpPr>
              <a:stCxn id="8" idx="2"/>
            </p:cNvCxnSpPr>
            <p:nvPr/>
          </p:nvCxnSpPr>
          <p:spPr bwMode="auto">
            <a:xfrm rot="5400000">
              <a:off x="6229350" y="2228850"/>
              <a:ext cx="228600" cy="23241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3" name="Shape 12"/>
            <p:cNvCxnSpPr>
              <a:endCxn id="8" idx="0"/>
            </p:cNvCxnSpPr>
            <p:nvPr/>
          </p:nvCxnSpPr>
          <p:spPr bwMode="auto">
            <a:xfrm>
              <a:off x="5943600" y="2286000"/>
              <a:ext cx="1562100" cy="4572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4" name="Flowchart: Decision 13"/>
            <p:cNvSpPr/>
            <p:nvPr/>
          </p:nvSpPr>
          <p:spPr bwMode="auto">
            <a:xfrm>
              <a:off x="4419600" y="3886200"/>
              <a:ext cx="1524000" cy="1371600"/>
            </a:xfrm>
            <a:prstGeom prst="flowChartDecisi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r>
                <a:rPr lang="en-US" sz="1350" dirty="0">
                  <a:solidFill>
                    <a:schemeClr val="tx1"/>
                  </a:solidFill>
                  <a:latin typeface="Courier New" pitchFamily="49" charset="0"/>
                  <a:cs typeface="Courier New" pitchFamily="49" charset="0"/>
                </a:rPr>
                <a:t>A = 2</a:t>
              </a:r>
            </a:p>
            <a:p>
              <a:r>
                <a:rPr lang="en-US" sz="1350" dirty="0">
                  <a:solidFill>
                    <a:schemeClr val="tx1"/>
                  </a:solidFill>
                  <a:latin typeface="Courier New" pitchFamily="49" charset="0"/>
                  <a:cs typeface="Courier New" pitchFamily="49" charset="0"/>
                </a:rPr>
                <a:t>OR</a:t>
              </a:r>
            </a:p>
            <a:p>
              <a:r>
                <a:rPr lang="en-US" sz="1350" dirty="0">
                  <a:solidFill>
                    <a:schemeClr val="tx1"/>
                  </a:solidFill>
                  <a:latin typeface="Courier New" pitchFamily="49" charset="0"/>
                  <a:cs typeface="Courier New" pitchFamily="49" charset="0"/>
                </a:rPr>
                <a:t>X &gt; 1</a:t>
              </a:r>
            </a:p>
          </p:txBody>
        </p:sp>
        <p:sp>
          <p:nvSpPr>
            <p:cNvPr id="15" name="Flowchart: Process 14"/>
            <p:cNvSpPr/>
            <p:nvPr/>
          </p:nvSpPr>
          <p:spPr bwMode="auto">
            <a:xfrm>
              <a:off x="6705600" y="5029200"/>
              <a:ext cx="16002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Arial" pitchFamily="34" charset="0"/>
                </a:rPr>
                <a:t>X = X + 1</a:t>
              </a:r>
            </a:p>
          </p:txBody>
        </p:sp>
        <p:cxnSp>
          <p:nvCxnSpPr>
            <p:cNvPr id="16" name="Straight Arrow Connector 15"/>
            <p:cNvCxnSpPr/>
            <p:nvPr/>
          </p:nvCxnSpPr>
          <p:spPr bwMode="auto">
            <a:xfrm rot="5400000">
              <a:off x="4724797" y="5715000"/>
              <a:ext cx="9136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35"/>
            <p:cNvCxnSpPr>
              <a:stCxn id="15" idx="2"/>
            </p:cNvCxnSpPr>
            <p:nvPr/>
          </p:nvCxnSpPr>
          <p:spPr bwMode="auto">
            <a:xfrm rot="5400000">
              <a:off x="6229350" y="4514850"/>
              <a:ext cx="228600" cy="23241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8" name="Shape 17"/>
            <p:cNvCxnSpPr>
              <a:stCxn id="14" idx="3"/>
              <a:endCxn id="15" idx="0"/>
            </p:cNvCxnSpPr>
            <p:nvPr/>
          </p:nvCxnSpPr>
          <p:spPr bwMode="auto">
            <a:xfrm>
              <a:off x="5943600" y="4572000"/>
              <a:ext cx="1562100" cy="4572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19" name="TextBox 18"/>
          <p:cNvSpPr txBox="1"/>
          <p:nvPr/>
        </p:nvSpPr>
        <p:spPr>
          <a:xfrm>
            <a:off x="5169950" y="1657351"/>
            <a:ext cx="349776" cy="507831"/>
          </a:xfrm>
          <a:prstGeom prst="rect">
            <a:avLst/>
          </a:prstGeom>
          <a:noFill/>
        </p:spPr>
        <p:txBody>
          <a:bodyPr wrap="none" rtlCol="0">
            <a:spAutoFit/>
          </a:bodyPr>
          <a:lstStyle/>
          <a:p>
            <a:r>
              <a:rPr lang="en-US" sz="2700" dirty="0"/>
              <a:t>a</a:t>
            </a:r>
          </a:p>
        </p:txBody>
      </p:sp>
      <p:sp>
        <p:nvSpPr>
          <p:cNvPr id="20" name="TextBox 19"/>
          <p:cNvSpPr txBox="1"/>
          <p:nvPr/>
        </p:nvSpPr>
        <p:spPr>
          <a:xfrm>
            <a:off x="4602058" y="3086101"/>
            <a:ext cx="365806" cy="507831"/>
          </a:xfrm>
          <a:prstGeom prst="rect">
            <a:avLst/>
          </a:prstGeom>
          <a:noFill/>
        </p:spPr>
        <p:txBody>
          <a:bodyPr wrap="none" rtlCol="0">
            <a:spAutoFit/>
          </a:bodyPr>
          <a:lstStyle/>
          <a:p>
            <a:r>
              <a:rPr lang="en-US" sz="2700" dirty="0"/>
              <a:t>b</a:t>
            </a:r>
          </a:p>
        </p:txBody>
      </p:sp>
      <p:sp>
        <p:nvSpPr>
          <p:cNvPr id="21" name="TextBox 20"/>
          <p:cNvSpPr txBox="1"/>
          <p:nvPr/>
        </p:nvSpPr>
        <p:spPr>
          <a:xfrm>
            <a:off x="6903686" y="2343151"/>
            <a:ext cx="330540" cy="507831"/>
          </a:xfrm>
          <a:prstGeom prst="rect">
            <a:avLst/>
          </a:prstGeom>
          <a:noFill/>
        </p:spPr>
        <p:txBody>
          <a:bodyPr wrap="none" rtlCol="0">
            <a:spAutoFit/>
          </a:bodyPr>
          <a:lstStyle/>
          <a:p>
            <a:r>
              <a:rPr lang="en-US" sz="2700" dirty="0"/>
              <a:t>c</a:t>
            </a:r>
          </a:p>
        </p:txBody>
      </p:sp>
      <p:sp>
        <p:nvSpPr>
          <p:cNvPr id="22" name="TextBox 21"/>
          <p:cNvSpPr txBox="1"/>
          <p:nvPr/>
        </p:nvSpPr>
        <p:spPr>
          <a:xfrm>
            <a:off x="4659208" y="4857751"/>
            <a:ext cx="365806" cy="507831"/>
          </a:xfrm>
          <a:prstGeom prst="rect">
            <a:avLst/>
          </a:prstGeom>
          <a:noFill/>
        </p:spPr>
        <p:txBody>
          <a:bodyPr wrap="none" rtlCol="0">
            <a:spAutoFit/>
          </a:bodyPr>
          <a:lstStyle/>
          <a:p>
            <a:r>
              <a:rPr lang="en-US" sz="2700" dirty="0"/>
              <a:t>d</a:t>
            </a:r>
          </a:p>
        </p:txBody>
      </p:sp>
      <p:sp>
        <p:nvSpPr>
          <p:cNvPr id="23" name="TextBox 22"/>
          <p:cNvSpPr txBox="1"/>
          <p:nvPr/>
        </p:nvSpPr>
        <p:spPr>
          <a:xfrm>
            <a:off x="6878440" y="4000501"/>
            <a:ext cx="356188" cy="507831"/>
          </a:xfrm>
          <a:prstGeom prst="rect">
            <a:avLst/>
          </a:prstGeom>
          <a:noFill/>
        </p:spPr>
        <p:txBody>
          <a:bodyPr wrap="none" rtlCol="0">
            <a:spAutoFit/>
          </a:bodyPr>
          <a:lstStyle/>
          <a:p>
            <a:r>
              <a:rPr lang="en-US" sz="2700" dirty="0"/>
              <a:t>e</a:t>
            </a:r>
          </a:p>
        </p:txBody>
      </p:sp>
      <p:cxnSp>
        <p:nvCxnSpPr>
          <p:cNvPr id="24" name="Straight Connector 23"/>
          <p:cNvCxnSpPr/>
          <p:nvPr/>
        </p:nvCxnSpPr>
        <p:spPr bwMode="auto">
          <a:xfrm rot="5400000">
            <a:off x="4658321" y="2199680"/>
            <a:ext cx="74295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25" name="Straight Connector 24"/>
          <p:cNvCxnSpPr/>
          <p:nvPr/>
        </p:nvCxnSpPr>
        <p:spPr bwMode="auto">
          <a:xfrm rot="5400000">
            <a:off x="6287096" y="3028355"/>
            <a:ext cx="91440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26" name="Straight Connector 25"/>
          <p:cNvCxnSpPr/>
          <p:nvPr/>
        </p:nvCxnSpPr>
        <p:spPr bwMode="auto">
          <a:xfrm rot="5400000">
            <a:off x="4630341" y="3886200"/>
            <a:ext cx="800100" cy="0"/>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27" name="Straight Connector 26"/>
          <p:cNvCxnSpPr/>
          <p:nvPr/>
        </p:nvCxnSpPr>
        <p:spPr bwMode="auto">
          <a:xfrm rot="5400000">
            <a:off x="6287096" y="4742855"/>
            <a:ext cx="91440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28" name="Straight Connector 27"/>
          <p:cNvCxnSpPr/>
          <p:nvPr/>
        </p:nvCxnSpPr>
        <p:spPr bwMode="auto">
          <a:xfrm rot="5400000">
            <a:off x="4801196" y="5428655"/>
            <a:ext cx="45720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29" name="Straight Connector 28"/>
          <p:cNvCxnSpPr/>
          <p:nvPr/>
        </p:nvCxnSpPr>
        <p:spPr bwMode="auto">
          <a:xfrm>
            <a:off x="5030391" y="25717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0" name="Straight Connector 29"/>
          <p:cNvCxnSpPr/>
          <p:nvPr/>
        </p:nvCxnSpPr>
        <p:spPr bwMode="auto">
          <a:xfrm>
            <a:off x="5029200" y="34861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1" name="Straight Connector 30"/>
          <p:cNvCxnSpPr/>
          <p:nvPr/>
        </p:nvCxnSpPr>
        <p:spPr bwMode="auto">
          <a:xfrm>
            <a:off x="5029200" y="42862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2" name="Straight Connector 31"/>
          <p:cNvCxnSpPr/>
          <p:nvPr/>
        </p:nvCxnSpPr>
        <p:spPr bwMode="auto">
          <a:xfrm>
            <a:off x="5029200" y="52006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3" name="Straight Connector 32"/>
          <p:cNvCxnSpPr/>
          <p:nvPr/>
        </p:nvCxnSpPr>
        <p:spPr bwMode="auto">
          <a:xfrm rot="16200000" flipH="1">
            <a:off x="3857624" y="3114675"/>
            <a:ext cx="2457450" cy="1"/>
          </a:xfrm>
          <a:prstGeom prst="line">
            <a:avLst/>
          </a:prstGeom>
          <a:solidFill>
            <a:schemeClr val="folHlink"/>
          </a:solidFill>
          <a:ln w="57150" cap="flat" cmpd="sng" algn="ctr">
            <a:solidFill>
              <a:srgbClr val="FFFF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6" name="Straight Connector 35"/>
          <p:cNvCxnSpPr/>
          <p:nvPr/>
        </p:nvCxnSpPr>
        <p:spPr bwMode="auto">
          <a:xfrm rot="5400000">
            <a:off x="6343054" y="4800005"/>
            <a:ext cx="914400" cy="1191"/>
          </a:xfrm>
          <a:prstGeom prst="line">
            <a:avLst/>
          </a:prstGeom>
          <a:solidFill>
            <a:schemeClr val="folHlink"/>
          </a:solidFill>
          <a:ln w="57150" cap="flat" cmpd="sng" algn="ctr">
            <a:solidFill>
              <a:srgbClr val="FFFF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7" name="Straight Connector 36"/>
          <p:cNvCxnSpPr/>
          <p:nvPr/>
        </p:nvCxnSpPr>
        <p:spPr bwMode="auto">
          <a:xfrm rot="5400000">
            <a:off x="4857154" y="5485805"/>
            <a:ext cx="457200" cy="1191"/>
          </a:xfrm>
          <a:prstGeom prst="line">
            <a:avLst/>
          </a:prstGeom>
          <a:solidFill>
            <a:schemeClr val="folHlink"/>
          </a:solidFill>
          <a:ln w="57150" cap="flat" cmpd="sng" algn="ctr">
            <a:solidFill>
              <a:srgbClr val="FFFF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40" name="Straight Connector 39"/>
          <p:cNvCxnSpPr/>
          <p:nvPr/>
        </p:nvCxnSpPr>
        <p:spPr bwMode="auto">
          <a:xfrm>
            <a:off x="5085158" y="4343400"/>
            <a:ext cx="1713309" cy="1191"/>
          </a:xfrm>
          <a:prstGeom prst="line">
            <a:avLst/>
          </a:prstGeom>
          <a:solidFill>
            <a:schemeClr val="folHlink"/>
          </a:solidFill>
          <a:ln w="57150" cap="flat" cmpd="sng" algn="ctr">
            <a:solidFill>
              <a:srgbClr val="FFFF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41" name="Straight Connector 40"/>
          <p:cNvCxnSpPr/>
          <p:nvPr/>
        </p:nvCxnSpPr>
        <p:spPr bwMode="auto">
          <a:xfrm>
            <a:off x="5085158" y="5257800"/>
            <a:ext cx="1713309" cy="1191"/>
          </a:xfrm>
          <a:prstGeom prst="line">
            <a:avLst/>
          </a:prstGeom>
          <a:solidFill>
            <a:schemeClr val="folHlink"/>
          </a:solidFill>
          <a:ln w="57150" cap="flat" cmpd="sng" algn="ctr">
            <a:solidFill>
              <a:srgbClr val="FFFF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spTree>
    <p:extLst>
      <p:ext uri="{BB962C8B-B14F-4D97-AF65-F5344CB8AC3E}">
        <p14:creationId xmlns:p14="http://schemas.microsoft.com/office/powerpoint/2010/main" val="191053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99363">
                                            <p:txEl>
                                              <p:pRg st="5" end="5"/>
                                            </p:txEl>
                                          </p:spTgt>
                                        </p:tgtEl>
                                        <p:attrNameLst>
                                          <p:attrName>style.visibility</p:attrName>
                                        </p:attrNameLst>
                                      </p:cBhvr>
                                      <p:to>
                                        <p:strVal val="visible"/>
                                      </p:to>
                                    </p:set>
                                    <p:animEffect transition="in" filter="fade">
                                      <p:cBhvr>
                                        <p:cTn id="11" dur="2000"/>
                                        <p:tgtEl>
                                          <p:spTgt spid="399363">
                                            <p:txEl>
                                              <p:pRg st="5" end="5"/>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99363">
                                            <p:txEl>
                                              <p:pRg st="6" end="6"/>
                                            </p:txEl>
                                          </p:spTgt>
                                        </p:tgtEl>
                                        <p:attrNameLst>
                                          <p:attrName>style.visibility</p:attrName>
                                        </p:attrNameLst>
                                      </p:cBhvr>
                                      <p:to>
                                        <p:strVal val="visible"/>
                                      </p:to>
                                    </p:set>
                                    <p:animEffect transition="in" filter="fade">
                                      <p:cBhvr>
                                        <p:cTn id="14" dur="2000"/>
                                        <p:tgtEl>
                                          <p:spTgt spid="399363">
                                            <p:txEl>
                                              <p:pRg st="6" end="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1000"/>
                                        <p:tgtEl>
                                          <p:spTgt spid="24"/>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1000"/>
                                        <p:tgtEl>
                                          <p:spTgt spid="29"/>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1000"/>
                                        <p:tgtEl>
                                          <p:spTgt spid="25"/>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1000"/>
                                        <p:tgtEl>
                                          <p:spTgt spid="30"/>
                                        </p:tgtEl>
                                      </p:cBhvr>
                                    </p:animEffect>
                                  </p:childTnLst>
                                </p:cTn>
                              </p:par>
                            </p:childTnLst>
                          </p:cTn>
                        </p:par>
                        <p:par>
                          <p:cTn id="32" fill="hold">
                            <p:stCondLst>
                              <p:cond delay="4000"/>
                            </p:stCondLst>
                            <p:childTnLst>
                              <p:par>
                                <p:cTn id="33" presetID="22" presetClass="entr" presetSubtype="1"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1000"/>
                                        <p:tgtEl>
                                          <p:spTgt spid="26"/>
                                        </p:tgtEl>
                                      </p:cBhvr>
                                    </p:animEffect>
                                  </p:childTnLst>
                                </p:cTn>
                              </p:par>
                            </p:childTnLst>
                          </p:cTn>
                        </p:par>
                        <p:par>
                          <p:cTn id="36" fill="hold">
                            <p:stCondLst>
                              <p:cond delay="5000"/>
                            </p:stCondLst>
                            <p:childTnLst>
                              <p:par>
                                <p:cTn id="37" presetID="22" presetClass="entr" presetSubtype="8"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1000"/>
                                        <p:tgtEl>
                                          <p:spTgt spid="31"/>
                                        </p:tgtEl>
                                      </p:cBhvr>
                                    </p:animEffect>
                                  </p:childTnLst>
                                </p:cTn>
                              </p:par>
                            </p:childTnLst>
                          </p:cTn>
                        </p:par>
                        <p:par>
                          <p:cTn id="40" fill="hold">
                            <p:stCondLst>
                              <p:cond delay="6000"/>
                            </p:stCondLst>
                            <p:childTnLst>
                              <p:par>
                                <p:cTn id="41" presetID="22" presetClass="entr" presetSubtype="1"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up)">
                                      <p:cBhvr>
                                        <p:cTn id="43" dur="1000"/>
                                        <p:tgtEl>
                                          <p:spTgt spid="27"/>
                                        </p:tgtEl>
                                      </p:cBhvr>
                                    </p:animEffect>
                                  </p:childTnLst>
                                </p:cTn>
                              </p:par>
                            </p:childTnLst>
                          </p:cTn>
                        </p:par>
                        <p:par>
                          <p:cTn id="44" fill="hold">
                            <p:stCondLst>
                              <p:cond delay="7000"/>
                            </p:stCondLst>
                            <p:childTnLst>
                              <p:par>
                                <p:cTn id="45" presetID="22" presetClass="entr" presetSubtype="2" fill="hold"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right)">
                                      <p:cBhvr>
                                        <p:cTn id="47" dur="1000"/>
                                        <p:tgtEl>
                                          <p:spTgt spid="32"/>
                                        </p:tgtEl>
                                      </p:cBhvr>
                                    </p:animEffect>
                                  </p:childTnLst>
                                </p:cTn>
                              </p:par>
                            </p:childTnLst>
                          </p:cTn>
                        </p:par>
                        <p:par>
                          <p:cTn id="48" fill="hold">
                            <p:stCondLst>
                              <p:cond delay="8000"/>
                            </p:stCondLst>
                            <p:childTnLst>
                              <p:par>
                                <p:cTn id="49" presetID="22" presetClass="entr" presetSubtype="1"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up)">
                                      <p:cBhvr>
                                        <p:cTn id="51" dur="10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up)">
                                      <p:cBhvr>
                                        <p:cTn id="56" dur="1000"/>
                                        <p:tgtEl>
                                          <p:spTgt spid="33"/>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wipe(left)">
                                      <p:cBhvr>
                                        <p:cTn id="60" dur="1000"/>
                                        <p:tgtEl>
                                          <p:spTgt spid="40"/>
                                        </p:tgtEl>
                                      </p:cBhvr>
                                    </p:animEffect>
                                  </p:childTnLst>
                                </p:cTn>
                              </p:par>
                            </p:childTnLst>
                          </p:cTn>
                        </p:par>
                        <p:par>
                          <p:cTn id="61" fill="hold">
                            <p:stCondLst>
                              <p:cond delay="2000"/>
                            </p:stCondLst>
                            <p:childTnLst>
                              <p:par>
                                <p:cTn id="62" presetID="22" presetClass="entr" presetSubtype="1" fill="hold" nodeType="after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up)">
                                      <p:cBhvr>
                                        <p:cTn id="64" dur="1000"/>
                                        <p:tgtEl>
                                          <p:spTgt spid="36"/>
                                        </p:tgtEl>
                                      </p:cBhvr>
                                    </p:animEffect>
                                  </p:childTnLst>
                                </p:cTn>
                              </p:par>
                            </p:childTnLst>
                          </p:cTn>
                        </p:par>
                        <p:par>
                          <p:cTn id="65" fill="hold">
                            <p:stCondLst>
                              <p:cond delay="3000"/>
                            </p:stCondLst>
                            <p:childTnLst>
                              <p:par>
                                <p:cTn id="66" presetID="22" presetClass="entr" presetSubtype="2"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right)">
                                      <p:cBhvr>
                                        <p:cTn id="68" dur="1000"/>
                                        <p:tgtEl>
                                          <p:spTgt spid="41"/>
                                        </p:tgtEl>
                                      </p:cBhvr>
                                    </p:animEffect>
                                  </p:childTnLst>
                                </p:cTn>
                              </p:par>
                            </p:childTnLst>
                          </p:cTn>
                        </p:par>
                        <p:par>
                          <p:cTn id="69" fill="hold">
                            <p:stCondLst>
                              <p:cond delay="4000"/>
                            </p:stCondLst>
                            <p:childTnLst>
                              <p:par>
                                <p:cTn id="70" presetID="22" presetClass="entr" presetSubtype="1" fill="hold"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up)">
                                      <p:cBhvr>
                                        <p:cTn id="72"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p:cNvSpPr>
          <p:nvPr>
            <p:ph idx="1"/>
          </p:nvPr>
        </p:nvSpPr>
        <p:spPr/>
        <p:txBody>
          <a:bodyPr/>
          <a:lstStyle/>
          <a:p>
            <a:pPr algn="l" rtl="0"/>
            <a:r>
              <a:rPr lang="en-US" sz="2100" dirty="0"/>
              <a:t>Every unique path through the program is executed at least once</a:t>
            </a:r>
          </a:p>
          <a:p>
            <a:pPr algn="l" rtl="0"/>
            <a:r>
              <a:rPr lang="en-US" sz="2100" dirty="0"/>
              <a:t>How many test cases?</a:t>
            </a:r>
          </a:p>
          <a:p>
            <a:pPr lvl="1" algn="l" rtl="0">
              <a:buClr>
                <a:schemeClr val="tx1"/>
              </a:buClr>
              <a:buFont typeface="Wingdings" pitchFamily="2" charset="2"/>
              <a:buChar char="Ø"/>
            </a:pPr>
            <a:r>
              <a:rPr lang="en-US" dirty="0"/>
              <a:t>A=2, B=0, X=4 (ace)</a:t>
            </a:r>
          </a:p>
          <a:p>
            <a:pPr lvl="1" algn="l" rtl="0">
              <a:buClr>
                <a:schemeClr val="tx1"/>
              </a:buClr>
              <a:buFont typeface="Wingdings" pitchFamily="2" charset="2"/>
              <a:buChar char="Ø"/>
            </a:pPr>
            <a:r>
              <a:rPr lang="en-US" dirty="0"/>
              <a:t>A=2, B=1, X=1 (abe)</a:t>
            </a:r>
          </a:p>
          <a:p>
            <a:pPr lvl="1" algn="l" rtl="0">
              <a:buClr>
                <a:schemeClr val="tx1"/>
              </a:buClr>
              <a:buFont typeface="Wingdings" pitchFamily="2" charset="2"/>
              <a:buChar char="Ø"/>
            </a:pPr>
            <a:r>
              <a:rPr lang="en-US" dirty="0"/>
              <a:t>A=3, B=0, X=1 (acd)</a:t>
            </a:r>
          </a:p>
          <a:p>
            <a:pPr lvl="1" algn="l" rtl="0">
              <a:buClr>
                <a:schemeClr val="tx1"/>
              </a:buClr>
              <a:buFont typeface="Wingdings" pitchFamily="2" charset="2"/>
              <a:buChar char="Ø"/>
            </a:pPr>
            <a:r>
              <a:rPr lang="en-US" dirty="0"/>
              <a:t>A=1, B=1, X=1 (abd)</a:t>
            </a:r>
          </a:p>
        </p:txBody>
      </p:sp>
      <p:sp>
        <p:nvSpPr>
          <p:cNvPr id="21506" name="Rectangle 2"/>
          <p:cNvSpPr>
            <a:spLocks noGrp="1"/>
          </p:cNvSpPr>
          <p:nvPr>
            <p:ph type="title"/>
          </p:nvPr>
        </p:nvSpPr>
        <p:spPr/>
        <p:txBody>
          <a:bodyPr/>
          <a:lstStyle/>
          <a:p>
            <a:pPr algn="l"/>
            <a:r>
              <a:rPr lang="en-US" sz="2400" b="1" dirty="0">
                <a:latin typeface="Times New Roman" panose="02020603050405020304" pitchFamily="18" charset="0"/>
                <a:cs typeface="Times New Roman" panose="02020603050405020304" pitchFamily="18" charset="0"/>
              </a:rPr>
              <a:t>4- Path Coverage</a:t>
            </a:r>
          </a:p>
        </p:txBody>
      </p:sp>
      <p:grpSp>
        <p:nvGrpSpPr>
          <p:cNvPr id="2" name="Group 4"/>
          <p:cNvGrpSpPr/>
          <p:nvPr/>
        </p:nvGrpSpPr>
        <p:grpSpPr>
          <a:xfrm>
            <a:off x="4457700" y="1829395"/>
            <a:ext cx="2914650" cy="3657005"/>
            <a:chOff x="4419600" y="1296194"/>
            <a:chExt cx="3886200" cy="4876006"/>
          </a:xfrm>
        </p:grpSpPr>
        <p:sp>
          <p:nvSpPr>
            <p:cNvPr id="7" name="Flowchart: Decision 6"/>
            <p:cNvSpPr/>
            <p:nvPr/>
          </p:nvSpPr>
          <p:spPr bwMode="auto">
            <a:xfrm>
              <a:off x="4419600" y="1600200"/>
              <a:ext cx="1524000" cy="1371600"/>
            </a:xfrm>
            <a:prstGeom prst="flowChartDecisi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Courier New" pitchFamily="49" charset="0"/>
                  <a:cs typeface="Courier New" pitchFamily="49" charset="0"/>
                </a:rPr>
                <a:t>A &gt; 1</a:t>
              </a:r>
            </a:p>
            <a:p>
              <a:pPr algn="ctr" rtl="0" fontAlgn="base">
                <a:spcBef>
                  <a:spcPct val="0"/>
                </a:spcBef>
                <a:spcAft>
                  <a:spcPct val="0"/>
                </a:spcAft>
              </a:pPr>
              <a:r>
                <a:rPr lang="en-US" sz="1350" dirty="0">
                  <a:solidFill>
                    <a:schemeClr val="tx1"/>
                  </a:solidFill>
                  <a:latin typeface="Courier New" pitchFamily="49" charset="0"/>
                  <a:cs typeface="Courier New" pitchFamily="49" charset="0"/>
                </a:rPr>
                <a:t>AND</a:t>
              </a:r>
            </a:p>
            <a:p>
              <a:pPr algn="ctr" rtl="0" fontAlgn="base">
                <a:spcBef>
                  <a:spcPct val="0"/>
                </a:spcBef>
                <a:spcAft>
                  <a:spcPct val="0"/>
                </a:spcAft>
              </a:pPr>
              <a:r>
                <a:rPr lang="en-US" sz="1350" b="1" dirty="0">
                  <a:solidFill>
                    <a:schemeClr val="tx1"/>
                  </a:solidFill>
                  <a:latin typeface="Courier New" pitchFamily="49" charset="0"/>
                  <a:cs typeface="Courier New" pitchFamily="49" charset="0"/>
                </a:rPr>
                <a:t>B = 0</a:t>
              </a:r>
            </a:p>
          </p:txBody>
        </p:sp>
        <p:sp>
          <p:nvSpPr>
            <p:cNvPr id="8" name="Flowchart: Process 7"/>
            <p:cNvSpPr/>
            <p:nvPr/>
          </p:nvSpPr>
          <p:spPr bwMode="auto">
            <a:xfrm>
              <a:off x="6705600" y="2743200"/>
              <a:ext cx="16002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Arial" pitchFamily="34" charset="0"/>
                </a:rPr>
                <a:t>X = X / A</a:t>
              </a:r>
            </a:p>
          </p:txBody>
        </p:sp>
        <p:cxnSp>
          <p:nvCxnSpPr>
            <p:cNvPr id="9" name="Straight Arrow Connector 8"/>
            <p:cNvCxnSpPr>
              <a:endCxn id="7" idx="0"/>
            </p:cNvCxnSpPr>
            <p:nvPr/>
          </p:nvCxnSpPr>
          <p:spPr bwMode="auto">
            <a:xfrm rot="5400000">
              <a:off x="5029994" y="1447800"/>
              <a:ext cx="3040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p:cNvCxnSpPr/>
            <p:nvPr/>
          </p:nvCxnSpPr>
          <p:spPr bwMode="auto">
            <a:xfrm rot="5400000">
              <a:off x="4724797" y="3429000"/>
              <a:ext cx="9136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p:cNvCxnSpPr/>
            <p:nvPr/>
          </p:nvCxnSpPr>
          <p:spPr bwMode="auto">
            <a:xfrm rot="5400000">
              <a:off x="5029200" y="1447800"/>
              <a:ext cx="304800" cy="1588"/>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2" name="Elbow Connector 35"/>
            <p:cNvCxnSpPr>
              <a:stCxn id="8" idx="2"/>
            </p:cNvCxnSpPr>
            <p:nvPr/>
          </p:nvCxnSpPr>
          <p:spPr bwMode="auto">
            <a:xfrm rot="5400000">
              <a:off x="6229350" y="2228850"/>
              <a:ext cx="228600" cy="23241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3" name="Shape 12"/>
            <p:cNvCxnSpPr>
              <a:endCxn id="8" idx="0"/>
            </p:cNvCxnSpPr>
            <p:nvPr/>
          </p:nvCxnSpPr>
          <p:spPr bwMode="auto">
            <a:xfrm>
              <a:off x="5943600" y="2286000"/>
              <a:ext cx="1562100" cy="4572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4" name="Flowchart: Decision 13"/>
            <p:cNvSpPr/>
            <p:nvPr/>
          </p:nvSpPr>
          <p:spPr bwMode="auto">
            <a:xfrm>
              <a:off x="4419600" y="3886200"/>
              <a:ext cx="1524000" cy="1371600"/>
            </a:xfrm>
            <a:prstGeom prst="flowChartDecisi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r>
                <a:rPr lang="en-US" sz="1350" dirty="0">
                  <a:solidFill>
                    <a:schemeClr val="tx1"/>
                  </a:solidFill>
                  <a:latin typeface="Courier New" pitchFamily="49" charset="0"/>
                  <a:cs typeface="Courier New" pitchFamily="49" charset="0"/>
                </a:rPr>
                <a:t>A = 2</a:t>
              </a:r>
            </a:p>
            <a:p>
              <a:r>
                <a:rPr lang="en-US" sz="1350" dirty="0">
                  <a:solidFill>
                    <a:schemeClr val="tx1"/>
                  </a:solidFill>
                  <a:latin typeface="Courier New" pitchFamily="49" charset="0"/>
                  <a:cs typeface="Courier New" pitchFamily="49" charset="0"/>
                </a:rPr>
                <a:t>OR</a:t>
              </a:r>
            </a:p>
            <a:p>
              <a:r>
                <a:rPr lang="en-US" sz="1350" dirty="0">
                  <a:solidFill>
                    <a:schemeClr val="tx1"/>
                  </a:solidFill>
                  <a:latin typeface="Courier New" pitchFamily="49" charset="0"/>
                  <a:cs typeface="Courier New" pitchFamily="49" charset="0"/>
                </a:rPr>
                <a:t>X &gt; 1</a:t>
              </a:r>
            </a:p>
          </p:txBody>
        </p:sp>
        <p:sp>
          <p:nvSpPr>
            <p:cNvPr id="15" name="Flowchart: Process 14"/>
            <p:cNvSpPr/>
            <p:nvPr/>
          </p:nvSpPr>
          <p:spPr bwMode="auto">
            <a:xfrm>
              <a:off x="6705600" y="5029200"/>
              <a:ext cx="16002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Arial" pitchFamily="34" charset="0"/>
                </a:rPr>
                <a:t>X = X + 1</a:t>
              </a:r>
            </a:p>
          </p:txBody>
        </p:sp>
        <p:cxnSp>
          <p:nvCxnSpPr>
            <p:cNvPr id="16" name="Straight Arrow Connector 15"/>
            <p:cNvCxnSpPr/>
            <p:nvPr/>
          </p:nvCxnSpPr>
          <p:spPr bwMode="auto">
            <a:xfrm rot="5400000">
              <a:off x="4724797" y="5715000"/>
              <a:ext cx="9136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35"/>
            <p:cNvCxnSpPr>
              <a:stCxn id="15" idx="2"/>
            </p:cNvCxnSpPr>
            <p:nvPr/>
          </p:nvCxnSpPr>
          <p:spPr bwMode="auto">
            <a:xfrm rot="5400000">
              <a:off x="6229350" y="4514850"/>
              <a:ext cx="228600" cy="23241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8" name="Shape 17"/>
            <p:cNvCxnSpPr>
              <a:stCxn id="14" idx="3"/>
              <a:endCxn id="15" idx="0"/>
            </p:cNvCxnSpPr>
            <p:nvPr/>
          </p:nvCxnSpPr>
          <p:spPr bwMode="auto">
            <a:xfrm>
              <a:off x="5943600" y="4572000"/>
              <a:ext cx="1562100" cy="4572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19" name="TextBox 18"/>
          <p:cNvSpPr txBox="1"/>
          <p:nvPr/>
        </p:nvSpPr>
        <p:spPr>
          <a:xfrm>
            <a:off x="5169950" y="1657351"/>
            <a:ext cx="349776" cy="507831"/>
          </a:xfrm>
          <a:prstGeom prst="rect">
            <a:avLst/>
          </a:prstGeom>
          <a:noFill/>
        </p:spPr>
        <p:txBody>
          <a:bodyPr wrap="none" rtlCol="0">
            <a:spAutoFit/>
          </a:bodyPr>
          <a:lstStyle/>
          <a:p>
            <a:r>
              <a:rPr lang="en-US" sz="2700" dirty="0"/>
              <a:t>a</a:t>
            </a:r>
          </a:p>
        </p:txBody>
      </p:sp>
      <p:sp>
        <p:nvSpPr>
          <p:cNvPr id="20" name="TextBox 19"/>
          <p:cNvSpPr txBox="1"/>
          <p:nvPr/>
        </p:nvSpPr>
        <p:spPr>
          <a:xfrm>
            <a:off x="4602058" y="3086101"/>
            <a:ext cx="365806" cy="507831"/>
          </a:xfrm>
          <a:prstGeom prst="rect">
            <a:avLst/>
          </a:prstGeom>
          <a:noFill/>
        </p:spPr>
        <p:txBody>
          <a:bodyPr wrap="none" rtlCol="0">
            <a:spAutoFit/>
          </a:bodyPr>
          <a:lstStyle/>
          <a:p>
            <a:r>
              <a:rPr lang="en-US" sz="2700" dirty="0"/>
              <a:t>b</a:t>
            </a:r>
          </a:p>
        </p:txBody>
      </p:sp>
      <p:sp>
        <p:nvSpPr>
          <p:cNvPr id="21" name="TextBox 20"/>
          <p:cNvSpPr txBox="1"/>
          <p:nvPr/>
        </p:nvSpPr>
        <p:spPr>
          <a:xfrm>
            <a:off x="6903686" y="2343151"/>
            <a:ext cx="330540" cy="507831"/>
          </a:xfrm>
          <a:prstGeom prst="rect">
            <a:avLst/>
          </a:prstGeom>
          <a:noFill/>
        </p:spPr>
        <p:txBody>
          <a:bodyPr wrap="none" rtlCol="0">
            <a:spAutoFit/>
          </a:bodyPr>
          <a:lstStyle/>
          <a:p>
            <a:r>
              <a:rPr lang="en-US" sz="2700" dirty="0"/>
              <a:t>c</a:t>
            </a:r>
          </a:p>
        </p:txBody>
      </p:sp>
      <p:sp>
        <p:nvSpPr>
          <p:cNvPr id="22" name="TextBox 21"/>
          <p:cNvSpPr txBox="1"/>
          <p:nvPr/>
        </p:nvSpPr>
        <p:spPr>
          <a:xfrm>
            <a:off x="4659208" y="4857751"/>
            <a:ext cx="365806" cy="507831"/>
          </a:xfrm>
          <a:prstGeom prst="rect">
            <a:avLst/>
          </a:prstGeom>
          <a:noFill/>
        </p:spPr>
        <p:txBody>
          <a:bodyPr wrap="none" rtlCol="0">
            <a:spAutoFit/>
          </a:bodyPr>
          <a:lstStyle/>
          <a:p>
            <a:r>
              <a:rPr lang="en-US" sz="2700" dirty="0"/>
              <a:t>d</a:t>
            </a:r>
          </a:p>
        </p:txBody>
      </p:sp>
      <p:sp>
        <p:nvSpPr>
          <p:cNvPr id="23" name="TextBox 22"/>
          <p:cNvSpPr txBox="1"/>
          <p:nvPr/>
        </p:nvSpPr>
        <p:spPr>
          <a:xfrm>
            <a:off x="6878440" y="4000501"/>
            <a:ext cx="356188" cy="507831"/>
          </a:xfrm>
          <a:prstGeom prst="rect">
            <a:avLst/>
          </a:prstGeom>
          <a:noFill/>
        </p:spPr>
        <p:txBody>
          <a:bodyPr wrap="none" rtlCol="0">
            <a:spAutoFit/>
          </a:bodyPr>
          <a:lstStyle/>
          <a:p>
            <a:r>
              <a:rPr lang="en-US" sz="2700" dirty="0"/>
              <a:t>e</a:t>
            </a:r>
          </a:p>
        </p:txBody>
      </p:sp>
      <p:cxnSp>
        <p:nvCxnSpPr>
          <p:cNvPr id="24" name="Straight Connector 23"/>
          <p:cNvCxnSpPr/>
          <p:nvPr/>
        </p:nvCxnSpPr>
        <p:spPr bwMode="auto">
          <a:xfrm rot="5400000">
            <a:off x="4658321" y="2199680"/>
            <a:ext cx="74295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25" name="Straight Connector 24"/>
          <p:cNvCxnSpPr/>
          <p:nvPr/>
        </p:nvCxnSpPr>
        <p:spPr bwMode="auto">
          <a:xfrm rot="5400000">
            <a:off x="6287096" y="3028355"/>
            <a:ext cx="91440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26" name="Straight Connector 25"/>
          <p:cNvCxnSpPr/>
          <p:nvPr/>
        </p:nvCxnSpPr>
        <p:spPr bwMode="auto">
          <a:xfrm rot="5400000">
            <a:off x="4630341" y="3886200"/>
            <a:ext cx="800100" cy="0"/>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27" name="Straight Connector 26"/>
          <p:cNvCxnSpPr/>
          <p:nvPr/>
        </p:nvCxnSpPr>
        <p:spPr bwMode="auto">
          <a:xfrm rot="5400000">
            <a:off x="6287096" y="4742855"/>
            <a:ext cx="91440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28" name="Straight Connector 27"/>
          <p:cNvCxnSpPr/>
          <p:nvPr/>
        </p:nvCxnSpPr>
        <p:spPr bwMode="auto">
          <a:xfrm rot="5400000">
            <a:off x="4801196" y="5428655"/>
            <a:ext cx="45720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29" name="Straight Connector 28"/>
          <p:cNvCxnSpPr/>
          <p:nvPr/>
        </p:nvCxnSpPr>
        <p:spPr bwMode="auto">
          <a:xfrm>
            <a:off x="5030391" y="25717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0" name="Straight Connector 29"/>
          <p:cNvCxnSpPr/>
          <p:nvPr/>
        </p:nvCxnSpPr>
        <p:spPr bwMode="auto">
          <a:xfrm>
            <a:off x="5029200" y="34861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1" name="Straight Connector 30"/>
          <p:cNvCxnSpPr/>
          <p:nvPr/>
        </p:nvCxnSpPr>
        <p:spPr bwMode="auto">
          <a:xfrm>
            <a:off x="5029200" y="42862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2" name="Straight Connector 31"/>
          <p:cNvCxnSpPr/>
          <p:nvPr/>
        </p:nvCxnSpPr>
        <p:spPr bwMode="auto">
          <a:xfrm>
            <a:off x="5029200" y="52006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3" name="Straight Connector 32"/>
          <p:cNvCxnSpPr/>
          <p:nvPr/>
        </p:nvCxnSpPr>
        <p:spPr bwMode="auto">
          <a:xfrm rot="5400000">
            <a:off x="3058121" y="3742730"/>
            <a:ext cx="3829050" cy="1191"/>
          </a:xfrm>
          <a:prstGeom prst="line">
            <a:avLst/>
          </a:prstGeom>
          <a:solidFill>
            <a:schemeClr val="folHlink"/>
          </a:solidFill>
          <a:ln w="57150" cap="flat" cmpd="sng" algn="ctr">
            <a:solidFill>
              <a:srgbClr val="00B05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4" name="Straight Connector 33"/>
          <p:cNvCxnSpPr/>
          <p:nvPr/>
        </p:nvCxnSpPr>
        <p:spPr bwMode="auto">
          <a:xfrm rot="16200000" flipH="1">
            <a:off x="3886197" y="3028951"/>
            <a:ext cx="2400302" cy="1"/>
          </a:xfrm>
          <a:prstGeom prst="line">
            <a:avLst/>
          </a:prstGeom>
          <a:solidFill>
            <a:schemeClr val="folHlink"/>
          </a:solidFill>
          <a:ln w="57150" cap="flat" cmpd="sng" algn="ctr">
            <a:solidFill>
              <a:srgbClr val="FFFF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5" name="Straight Connector 34"/>
          <p:cNvCxnSpPr/>
          <p:nvPr/>
        </p:nvCxnSpPr>
        <p:spPr bwMode="auto">
          <a:xfrm rot="5400000">
            <a:off x="6286502" y="4743452"/>
            <a:ext cx="1028701" cy="1"/>
          </a:xfrm>
          <a:prstGeom prst="line">
            <a:avLst/>
          </a:prstGeom>
          <a:solidFill>
            <a:schemeClr val="folHlink"/>
          </a:solidFill>
          <a:ln w="57150" cap="flat" cmpd="sng" algn="ctr">
            <a:solidFill>
              <a:srgbClr val="FFFF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6" name="Straight Connector 35"/>
          <p:cNvCxnSpPr/>
          <p:nvPr/>
        </p:nvCxnSpPr>
        <p:spPr bwMode="auto">
          <a:xfrm rot="5400000">
            <a:off x="4857154" y="5428655"/>
            <a:ext cx="457200" cy="1191"/>
          </a:xfrm>
          <a:prstGeom prst="line">
            <a:avLst/>
          </a:prstGeom>
          <a:solidFill>
            <a:schemeClr val="folHlink"/>
          </a:solidFill>
          <a:ln w="57150" cap="flat" cmpd="sng" algn="ctr">
            <a:solidFill>
              <a:srgbClr val="FFFF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7" name="Straight Connector 36"/>
          <p:cNvCxnSpPr/>
          <p:nvPr/>
        </p:nvCxnSpPr>
        <p:spPr bwMode="auto">
          <a:xfrm>
            <a:off x="5085158" y="4229100"/>
            <a:ext cx="1713309" cy="1191"/>
          </a:xfrm>
          <a:prstGeom prst="line">
            <a:avLst/>
          </a:prstGeom>
          <a:solidFill>
            <a:schemeClr val="folHlink"/>
          </a:solidFill>
          <a:ln w="57150" cap="flat" cmpd="sng" algn="ctr">
            <a:solidFill>
              <a:srgbClr val="FFFF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8" name="Straight Connector 37"/>
          <p:cNvCxnSpPr/>
          <p:nvPr/>
        </p:nvCxnSpPr>
        <p:spPr bwMode="auto">
          <a:xfrm>
            <a:off x="5085158" y="5256609"/>
            <a:ext cx="1713309" cy="1191"/>
          </a:xfrm>
          <a:prstGeom prst="line">
            <a:avLst/>
          </a:prstGeom>
          <a:solidFill>
            <a:schemeClr val="folHlink"/>
          </a:solidFill>
          <a:ln w="57150" cap="flat" cmpd="sng" algn="ctr">
            <a:solidFill>
              <a:srgbClr val="FFFF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39" name="Straight Connector 38"/>
          <p:cNvCxnSpPr/>
          <p:nvPr/>
        </p:nvCxnSpPr>
        <p:spPr bwMode="auto">
          <a:xfrm rot="16200000" flipH="1">
            <a:off x="4800600" y="2171700"/>
            <a:ext cx="685802" cy="2"/>
          </a:xfrm>
          <a:prstGeom prst="line">
            <a:avLst/>
          </a:prstGeom>
          <a:solidFill>
            <a:schemeClr val="folHlink"/>
          </a:solidFill>
          <a:ln w="57150" cap="flat" cmpd="sng" algn="ctr">
            <a:solidFill>
              <a:schemeClr val="accent6">
                <a:lumMod val="60000"/>
                <a:lumOff val="40000"/>
              </a:schemeClr>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40" name="Straight Connector 39"/>
          <p:cNvCxnSpPr/>
          <p:nvPr/>
        </p:nvCxnSpPr>
        <p:spPr bwMode="auto">
          <a:xfrm rot="5400000">
            <a:off x="6286501" y="3028951"/>
            <a:ext cx="1028701" cy="1"/>
          </a:xfrm>
          <a:prstGeom prst="line">
            <a:avLst/>
          </a:prstGeom>
          <a:solidFill>
            <a:schemeClr val="folHlink"/>
          </a:solidFill>
          <a:ln w="57150" cap="flat" cmpd="sng" algn="ctr">
            <a:solidFill>
              <a:schemeClr val="accent6">
                <a:lumMod val="60000"/>
                <a:lumOff val="40000"/>
              </a:schemeClr>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41" name="Straight Connector 40"/>
          <p:cNvCxnSpPr/>
          <p:nvPr/>
        </p:nvCxnSpPr>
        <p:spPr bwMode="auto">
          <a:xfrm rot="5400000">
            <a:off x="4085035" y="4600575"/>
            <a:ext cx="2114550" cy="0"/>
          </a:xfrm>
          <a:prstGeom prst="line">
            <a:avLst/>
          </a:prstGeom>
          <a:solidFill>
            <a:schemeClr val="folHlink"/>
          </a:solidFill>
          <a:ln w="57150" cap="flat" cmpd="sng" algn="ctr">
            <a:solidFill>
              <a:schemeClr val="accent6">
                <a:lumMod val="60000"/>
                <a:lumOff val="40000"/>
              </a:schemeClr>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42" name="Straight Connector 41"/>
          <p:cNvCxnSpPr/>
          <p:nvPr/>
        </p:nvCxnSpPr>
        <p:spPr bwMode="auto">
          <a:xfrm>
            <a:off x="5143500" y="3543299"/>
            <a:ext cx="1654967" cy="0"/>
          </a:xfrm>
          <a:prstGeom prst="line">
            <a:avLst/>
          </a:prstGeom>
          <a:solidFill>
            <a:schemeClr val="folHlink"/>
          </a:solidFill>
          <a:ln w="57150" cap="flat" cmpd="sng" algn="ctr">
            <a:solidFill>
              <a:schemeClr val="accent6">
                <a:lumMod val="60000"/>
                <a:lumOff val="40000"/>
              </a:schemeClr>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45" name="Straight Connector 44"/>
          <p:cNvCxnSpPr/>
          <p:nvPr/>
        </p:nvCxnSpPr>
        <p:spPr bwMode="auto">
          <a:xfrm>
            <a:off x="5143500" y="2515791"/>
            <a:ext cx="1657350" cy="0"/>
          </a:xfrm>
          <a:prstGeom prst="line">
            <a:avLst/>
          </a:prstGeom>
          <a:solidFill>
            <a:schemeClr val="folHlink"/>
          </a:solidFill>
          <a:ln w="57150" cap="flat" cmpd="sng" algn="ctr">
            <a:solidFill>
              <a:schemeClr val="accent6">
                <a:lumMod val="60000"/>
                <a:lumOff val="40000"/>
              </a:schemeClr>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spTree>
    <p:extLst>
      <p:ext uri="{BB962C8B-B14F-4D97-AF65-F5344CB8AC3E}">
        <p14:creationId xmlns:p14="http://schemas.microsoft.com/office/powerpoint/2010/main" val="110861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animEffect transition="in" filter="fade">
                                      <p:cBhvr>
                                        <p:cTn id="11" dur="2000"/>
                                        <p:tgtEl>
                                          <p:spTgt spid="407555">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07555">
                                            <p:txEl>
                                              <p:pRg st="3" end="3"/>
                                            </p:txEl>
                                          </p:spTgt>
                                        </p:tgtEl>
                                        <p:attrNameLst>
                                          <p:attrName>style.visibility</p:attrName>
                                        </p:attrNameLst>
                                      </p:cBhvr>
                                      <p:to>
                                        <p:strVal val="visible"/>
                                      </p:to>
                                    </p:set>
                                    <p:animEffect transition="in" filter="fade">
                                      <p:cBhvr>
                                        <p:cTn id="14" dur="2000"/>
                                        <p:tgtEl>
                                          <p:spTgt spid="407555">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07555">
                                            <p:txEl>
                                              <p:pRg st="4" end="4"/>
                                            </p:txEl>
                                          </p:spTgt>
                                        </p:tgtEl>
                                        <p:attrNameLst>
                                          <p:attrName>style.visibility</p:attrName>
                                        </p:attrNameLst>
                                      </p:cBhvr>
                                      <p:to>
                                        <p:strVal val="visible"/>
                                      </p:to>
                                    </p:set>
                                    <p:animEffect transition="in" filter="fade">
                                      <p:cBhvr>
                                        <p:cTn id="17" dur="2000"/>
                                        <p:tgtEl>
                                          <p:spTgt spid="407555">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07555">
                                            <p:txEl>
                                              <p:pRg st="5" end="5"/>
                                            </p:txEl>
                                          </p:spTgt>
                                        </p:tgtEl>
                                        <p:attrNameLst>
                                          <p:attrName>style.visibility</p:attrName>
                                        </p:attrNameLst>
                                      </p:cBhvr>
                                      <p:to>
                                        <p:strVal val="visible"/>
                                      </p:to>
                                    </p:set>
                                    <p:animEffect transition="in" filter="fade">
                                      <p:cBhvr>
                                        <p:cTn id="20" dur="2000"/>
                                        <p:tgtEl>
                                          <p:spTgt spid="40755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1000"/>
                                        <p:tgtEl>
                                          <p:spTgt spid="24"/>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1000"/>
                                        <p:tgtEl>
                                          <p:spTgt spid="29"/>
                                        </p:tgtEl>
                                      </p:cBhvr>
                                    </p:animEffect>
                                  </p:childTnLst>
                                </p:cTn>
                              </p:par>
                            </p:childTnLst>
                          </p:cTn>
                        </p:par>
                        <p:par>
                          <p:cTn id="30" fill="hold">
                            <p:stCondLst>
                              <p:cond delay="2000"/>
                            </p:stCondLst>
                            <p:childTnLst>
                              <p:par>
                                <p:cTn id="31" presetID="22" presetClass="entr" presetSubtype="1"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up)">
                                      <p:cBhvr>
                                        <p:cTn id="33" dur="1000"/>
                                        <p:tgtEl>
                                          <p:spTgt spid="25"/>
                                        </p:tgtEl>
                                      </p:cBhvr>
                                    </p:animEffect>
                                  </p:childTnLst>
                                </p:cTn>
                              </p:par>
                            </p:childTnLst>
                          </p:cTn>
                        </p:par>
                        <p:par>
                          <p:cTn id="34" fill="hold">
                            <p:stCondLst>
                              <p:cond delay="3000"/>
                            </p:stCondLst>
                            <p:childTnLst>
                              <p:par>
                                <p:cTn id="35" presetID="22" presetClass="entr" presetSubtype="2"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childTnLst>
                          </p:cTn>
                        </p:par>
                        <p:par>
                          <p:cTn id="38" fill="hold">
                            <p:stCondLst>
                              <p:cond delay="4000"/>
                            </p:stCondLst>
                            <p:childTnLst>
                              <p:par>
                                <p:cTn id="39" presetID="22" presetClass="entr" presetSubtype="1" fill="hold"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up)">
                                      <p:cBhvr>
                                        <p:cTn id="41" dur="1000"/>
                                        <p:tgtEl>
                                          <p:spTgt spid="26"/>
                                        </p:tgtEl>
                                      </p:cBhvr>
                                    </p:animEffect>
                                  </p:childTnLst>
                                </p:cTn>
                              </p:par>
                            </p:childTnLst>
                          </p:cTn>
                        </p:par>
                        <p:par>
                          <p:cTn id="42" fill="hold">
                            <p:stCondLst>
                              <p:cond delay="5000"/>
                            </p:stCondLst>
                            <p:childTnLst>
                              <p:par>
                                <p:cTn id="43" presetID="22" presetClass="entr" presetSubtype="8" fill="hold"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left)">
                                      <p:cBhvr>
                                        <p:cTn id="45" dur="1000"/>
                                        <p:tgtEl>
                                          <p:spTgt spid="31"/>
                                        </p:tgtEl>
                                      </p:cBhvr>
                                    </p:animEffect>
                                  </p:childTnLst>
                                </p:cTn>
                              </p:par>
                            </p:childTnLst>
                          </p:cTn>
                        </p:par>
                        <p:par>
                          <p:cTn id="46" fill="hold">
                            <p:stCondLst>
                              <p:cond delay="6000"/>
                            </p:stCondLst>
                            <p:childTnLst>
                              <p:par>
                                <p:cTn id="47" presetID="22" presetClass="entr" presetSubtype="1"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up)">
                                      <p:cBhvr>
                                        <p:cTn id="49" dur="1000"/>
                                        <p:tgtEl>
                                          <p:spTgt spid="27"/>
                                        </p:tgtEl>
                                      </p:cBhvr>
                                    </p:animEffect>
                                  </p:childTnLst>
                                </p:cTn>
                              </p:par>
                            </p:childTnLst>
                          </p:cTn>
                        </p:par>
                        <p:par>
                          <p:cTn id="50" fill="hold">
                            <p:stCondLst>
                              <p:cond delay="7000"/>
                            </p:stCondLst>
                            <p:childTnLst>
                              <p:par>
                                <p:cTn id="51" presetID="22" presetClass="entr" presetSubtype="2"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right)">
                                      <p:cBhvr>
                                        <p:cTn id="53" dur="1000"/>
                                        <p:tgtEl>
                                          <p:spTgt spid="32"/>
                                        </p:tgtEl>
                                      </p:cBhvr>
                                    </p:animEffect>
                                  </p:childTnLst>
                                </p:cTn>
                              </p:par>
                            </p:childTnLst>
                          </p:cTn>
                        </p:par>
                        <p:par>
                          <p:cTn id="54" fill="hold">
                            <p:stCondLst>
                              <p:cond delay="8000"/>
                            </p:stCondLst>
                            <p:childTnLst>
                              <p:par>
                                <p:cTn id="55" presetID="22" presetClass="entr" presetSubtype="1" fill="hold"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up)">
                                      <p:cBhvr>
                                        <p:cTn id="57" dur="10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up)">
                                      <p:cBhvr>
                                        <p:cTn id="62" dur="1000"/>
                                        <p:tgtEl>
                                          <p:spTgt spid="34"/>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1000"/>
                                        <p:tgtEl>
                                          <p:spTgt spid="37"/>
                                        </p:tgtEl>
                                      </p:cBhvr>
                                    </p:animEffect>
                                  </p:childTnLst>
                                </p:cTn>
                              </p:par>
                            </p:childTnLst>
                          </p:cTn>
                        </p:par>
                        <p:par>
                          <p:cTn id="67" fill="hold">
                            <p:stCondLst>
                              <p:cond delay="2000"/>
                            </p:stCondLst>
                            <p:childTnLst>
                              <p:par>
                                <p:cTn id="68" presetID="22" presetClass="entr" presetSubtype="1" fill="hold" nodeType="after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up)">
                                      <p:cBhvr>
                                        <p:cTn id="70" dur="1000"/>
                                        <p:tgtEl>
                                          <p:spTgt spid="35"/>
                                        </p:tgtEl>
                                      </p:cBhvr>
                                    </p:animEffect>
                                  </p:childTnLst>
                                </p:cTn>
                              </p:par>
                            </p:childTnLst>
                          </p:cTn>
                        </p:par>
                        <p:par>
                          <p:cTn id="71" fill="hold">
                            <p:stCondLst>
                              <p:cond delay="3000"/>
                            </p:stCondLst>
                            <p:childTnLst>
                              <p:par>
                                <p:cTn id="72" presetID="22" presetClass="entr" presetSubtype="2" fill="hold" nodeType="after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right)">
                                      <p:cBhvr>
                                        <p:cTn id="74" dur="1000"/>
                                        <p:tgtEl>
                                          <p:spTgt spid="38"/>
                                        </p:tgtEl>
                                      </p:cBhvr>
                                    </p:animEffect>
                                  </p:childTnLst>
                                </p:cTn>
                              </p:par>
                            </p:childTnLst>
                          </p:cTn>
                        </p:par>
                        <p:par>
                          <p:cTn id="75" fill="hold">
                            <p:stCondLst>
                              <p:cond delay="4000"/>
                            </p:stCondLst>
                            <p:childTnLst>
                              <p:par>
                                <p:cTn id="76" presetID="22" presetClass="entr" presetSubtype="1" fill="hold" nodeType="after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up)">
                                      <p:cBhvr>
                                        <p:cTn id="78" dur="10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up)">
                                      <p:cBhvr>
                                        <p:cTn id="83" dur="10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ipe(up)">
                                      <p:cBhvr>
                                        <p:cTn id="88" dur="1000"/>
                                        <p:tgtEl>
                                          <p:spTgt spid="39"/>
                                        </p:tgtEl>
                                      </p:cBhvr>
                                    </p:animEffec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wipe(left)">
                                      <p:cBhvr>
                                        <p:cTn id="92" dur="1000"/>
                                        <p:tgtEl>
                                          <p:spTgt spid="45"/>
                                        </p:tgtEl>
                                      </p:cBhvr>
                                    </p:animEffect>
                                  </p:childTnLst>
                                </p:cTn>
                              </p:par>
                            </p:childTnLst>
                          </p:cTn>
                        </p:par>
                        <p:par>
                          <p:cTn id="93" fill="hold">
                            <p:stCondLst>
                              <p:cond delay="2000"/>
                            </p:stCondLst>
                            <p:childTnLst>
                              <p:par>
                                <p:cTn id="94" presetID="22" presetClass="entr" presetSubtype="1" fill="hold" nodeType="after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wipe(up)">
                                      <p:cBhvr>
                                        <p:cTn id="96" dur="1000"/>
                                        <p:tgtEl>
                                          <p:spTgt spid="40"/>
                                        </p:tgtEl>
                                      </p:cBhvr>
                                    </p:animEffect>
                                  </p:childTnLst>
                                </p:cTn>
                              </p:par>
                            </p:childTnLst>
                          </p:cTn>
                        </p:par>
                        <p:par>
                          <p:cTn id="97" fill="hold">
                            <p:stCondLst>
                              <p:cond delay="3000"/>
                            </p:stCondLst>
                            <p:childTnLst>
                              <p:par>
                                <p:cTn id="98" presetID="22" presetClass="entr" presetSubtype="2" fill="hold" nodeType="after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wipe(right)">
                                      <p:cBhvr>
                                        <p:cTn id="100" dur="1000"/>
                                        <p:tgtEl>
                                          <p:spTgt spid="42"/>
                                        </p:tgtEl>
                                      </p:cBhvr>
                                    </p:animEffect>
                                  </p:childTnLst>
                                </p:cTn>
                              </p:par>
                            </p:childTnLst>
                          </p:cTn>
                        </p:par>
                        <p:par>
                          <p:cTn id="101" fill="hold">
                            <p:stCondLst>
                              <p:cond delay="4000"/>
                            </p:stCondLst>
                            <p:childTnLst>
                              <p:par>
                                <p:cTn id="102" presetID="22" presetClass="entr" presetSubtype="1" fill="hold" nodeType="after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up)">
                                      <p:cBhvr>
                                        <p:cTn id="10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2857" t="7151" r="14300" b="10540"/>
          <a:stretch/>
        </p:blipFill>
        <p:spPr>
          <a:xfrm>
            <a:off x="1043608" y="1628800"/>
            <a:ext cx="6624736" cy="4208656"/>
          </a:xfrm>
          <a:prstGeom prst="rect">
            <a:avLst/>
          </a:prstGeom>
        </p:spPr>
      </p:pic>
      <p:sp>
        <p:nvSpPr>
          <p:cNvPr id="2" name="Title 1"/>
          <p:cNvSpPr>
            <a:spLocks noGrp="1"/>
          </p:cNvSpPr>
          <p:nvPr>
            <p:ph type="title"/>
          </p:nvPr>
        </p:nvSpPr>
        <p:spPr/>
        <p:txBody>
          <a:bodyPr/>
          <a:lstStyle/>
          <a:p>
            <a:r>
              <a:rPr lang="de-AT" dirty="0">
                <a:latin typeface="Times New Roman" panose="02020603050405020304" pitchFamily="18" charset="0"/>
                <a:cs typeface="Times New Roman" panose="02020603050405020304" pitchFamily="18" charset="0"/>
              </a:rPr>
              <a:t> Test/Code coverage – </a:t>
            </a:r>
            <a:r>
              <a:rPr lang="en-US" dirty="0">
                <a:latin typeface="Times New Roman" panose="02020603050405020304" pitchFamily="18" charset="0"/>
                <a:cs typeface="Times New Roman" panose="02020603050405020304" pitchFamily="18" charset="0"/>
              </a:rPr>
              <a:t>E</a:t>
            </a:r>
            <a:r>
              <a:rPr lang="de-AT" dirty="0" smtClean="0">
                <a:latin typeface="Times New Roman" panose="02020603050405020304" pitchFamily="18" charset="0"/>
                <a:cs typeface="Times New Roman" panose="02020603050405020304" pitchFamily="18" charset="0"/>
              </a:rPr>
              <a:t>xamples</a:t>
            </a:r>
            <a:endParaRPr lang="ar-E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97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059832" y="1340768"/>
            <a:ext cx="5328592" cy="2453590"/>
          </a:xfrm>
        </p:spPr>
        <p:txBody>
          <a:bodyPr/>
          <a:lstStyle/>
          <a:p>
            <a:r>
              <a:rPr lang="en-US" altLang="ko-KR" dirty="0">
                <a:solidFill>
                  <a:srgbClr val="C00000"/>
                </a:solidFill>
                <a:effectLst/>
              </a:rPr>
              <a:t>THANK</a:t>
            </a:r>
            <a:br>
              <a:rPr lang="en-US" altLang="ko-KR" dirty="0">
                <a:solidFill>
                  <a:srgbClr val="C00000"/>
                </a:solidFill>
                <a:effectLst/>
              </a:rPr>
            </a:br>
            <a:r>
              <a:rPr lang="en-US" altLang="ko-KR" dirty="0">
                <a:solidFill>
                  <a:srgbClr val="C00000"/>
                </a:solidFill>
                <a:effectLst/>
              </a:rPr>
              <a:t>YOU</a:t>
            </a:r>
            <a:endParaRPr lang="ko-KR" altLang="en-US" dirty="0">
              <a:solidFill>
                <a:srgbClr val="C00000"/>
              </a:solidFill>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be 7"/>
          <p:cNvSpPr/>
          <p:nvPr/>
        </p:nvSpPr>
        <p:spPr bwMode="auto">
          <a:xfrm>
            <a:off x="1257300" y="3305522"/>
            <a:ext cx="3771900" cy="2571750"/>
          </a:xfrm>
          <a:prstGeom prst="cube">
            <a:avLst/>
          </a:prstGeom>
          <a:solidFill>
            <a:schemeClr val="bg1"/>
          </a:solidFill>
          <a:ln>
            <a:solidFill>
              <a:schemeClr val="bg2">
                <a:lumMod val="50000"/>
              </a:schemeClr>
            </a:solid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63500" h="25400"/>
          </a:sp3d>
        </p:spPr>
        <p:style>
          <a:lnRef idx="0">
            <a:schemeClr val="accent3"/>
          </a:lnRef>
          <a:fillRef idx="3">
            <a:schemeClr val="accent3"/>
          </a:fillRef>
          <a:effectRef idx="3">
            <a:schemeClr val="accent3"/>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endParaRPr lang="en-US" sz="1350" b="1" dirty="0">
              <a:solidFill>
                <a:schemeClr val="tx1"/>
              </a:solidFill>
              <a:latin typeface="Arial" pitchFamily="34" charset="0"/>
            </a:endParaRPr>
          </a:p>
        </p:txBody>
      </p:sp>
      <p:sp>
        <p:nvSpPr>
          <p:cNvPr id="348164" name="Rectangle 4"/>
          <p:cNvSpPr>
            <a:spLocks noGrp="1"/>
          </p:cNvSpPr>
          <p:nvPr>
            <p:ph idx="1"/>
          </p:nvPr>
        </p:nvSpPr>
        <p:spPr>
          <a:xfrm>
            <a:off x="188456" y="1247056"/>
            <a:ext cx="8402525" cy="1389856"/>
          </a:xfrm>
          <a:ln>
            <a:noFill/>
          </a:ln>
          <a:effectLst/>
          <a:scene3d>
            <a:camera prst="orthographicFront">
              <a:rot lat="0" lon="0" rev="0"/>
            </a:camera>
            <a:lightRig rig="contrasting" dir="t">
              <a:rot lat="0" lon="0" rev="1500000"/>
            </a:lightRig>
          </a:scene3d>
          <a:sp3d prstMaterial="metal">
            <a:bevelT w="88900" h="88900"/>
          </a:sp3d>
        </p:spPr>
        <p:txBody>
          <a:bodyPr>
            <a:normAutofit/>
          </a:bodyPr>
          <a:lstStyle/>
          <a:p>
            <a:pPr marL="213122" indent="-213122" algn="l" rtl="0">
              <a:buFont typeface="Wingdings" panose="05000000000000000000" pitchFamily="2" charset="2"/>
              <a:buChar char="Ø"/>
            </a:pPr>
            <a:r>
              <a:rPr lang="en-US" sz="1800" dirty="0"/>
              <a:t>Does not address the question of whether or not the program matches the specification</a:t>
            </a:r>
          </a:p>
          <a:p>
            <a:pPr marL="213122" indent="-213122" algn="l" rtl="0">
              <a:buFont typeface="Wingdings" panose="05000000000000000000" pitchFamily="2" charset="2"/>
              <a:buChar char="Ø"/>
            </a:pPr>
            <a:r>
              <a:rPr lang="en-US" sz="1800" dirty="0"/>
              <a:t>Does not tell you if all of the functionality has been implemented</a:t>
            </a:r>
          </a:p>
          <a:p>
            <a:pPr marL="213122" indent="-213122" algn="l" rtl="0">
              <a:buFont typeface="Wingdings" panose="05000000000000000000" pitchFamily="2" charset="2"/>
              <a:buChar char="Ø"/>
            </a:pPr>
            <a:r>
              <a:rPr lang="en-US" sz="1800" dirty="0"/>
              <a:t>Does not discover missing program logic</a:t>
            </a:r>
          </a:p>
        </p:txBody>
      </p:sp>
      <p:sp>
        <p:nvSpPr>
          <p:cNvPr id="45058" name="Rectang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Black Or White</a:t>
            </a:r>
          </a:p>
        </p:txBody>
      </p:sp>
      <p:sp>
        <p:nvSpPr>
          <p:cNvPr id="348163" name="Rectangle 3"/>
          <p:cNvSpPr>
            <a:spLocks noGrp="1"/>
          </p:cNvSpPr>
          <p:nvPr>
            <p:ph sz="half" idx="4294967295"/>
          </p:nvPr>
        </p:nvSpPr>
        <p:spPr>
          <a:xfrm>
            <a:off x="6030913" y="3257550"/>
            <a:ext cx="3113087" cy="1600200"/>
          </a:xfrm>
          <a:ln>
            <a:noFill/>
          </a:ln>
          <a:effectLst/>
          <a:scene3d>
            <a:camera prst="orthographicFront">
              <a:rot lat="0" lon="0" rev="0"/>
            </a:camera>
            <a:lightRig rig="contrasting" dir="t">
              <a:rot lat="0" lon="0" rev="1500000"/>
            </a:lightRig>
          </a:scene3d>
          <a:sp3d prstMaterial="metal">
            <a:bevelT w="88900" h="88900"/>
          </a:sp3d>
        </p:spPr>
        <p:txBody>
          <a:bodyPr>
            <a:noAutofit/>
          </a:bodyPr>
          <a:lstStyle/>
          <a:p>
            <a:pPr marL="303610" indent="-303610" algn="l" rtl="0">
              <a:buFont typeface="Wingdings" panose="05000000000000000000" pitchFamily="2" charset="2"/>
              <a:buChar char="Ø"/>
            </a:pPr>
            <a:r>
              <a:rPr lang="en-US" sz="1350" dirty="0">
                <a:solidFill>
                  <a:schemeClr val="bg1"/>
                </a:solidFill>
                <a:latin typeface="Times New Roman" panose="02020603050405020304" pitchFamily="18" charset="0"/>
                <a:cs typeface="Times New Roman" panose="02020603050405020304" pitchFamily="18" charset="0"/>
              </a:rPr>
              <a:t>Impossible to write a test case for every possible set of inputs and outputs</a:t>
            </a:r>
          </a:p>
          <a:p>
            <a:pPr marL="303610" indent="-303610" algn="l" rtl="0">
              <a:buFont typeface="Wingdings" panose="05000000000000000000" pitchFamily="2" charset="2"/>
              <a:buChar char="Ø"/>
            </a:pPr>
            <a:r>
              <a:rPr lang="en-US" sz="1350" dirty="0">
                <a:solidFill>
                  <a:schemeClr val="bg1"/>
                </a:solidFill>
                <a:latin typeface="Times New Roman" panose="02020603050405020304" pitchFamily="18" charset="0"/>
                <a:cs typeface="Times New Roman" panose="02020603050405020304" pitchFamily="18" charset="0"/>
              </a:rPr>
              <a:t>Some of the code may not be reachable without extraordinary measures</a:t>
            </a:r>
          </a:p>
          <a:p>
            <a:pPr marL="303610" indent="-303610" algn="l" rtl="0">
              <a:buFont typeface="Wingdings" panose="05000000000000000000" pitchFamily="2" charset="2"/>
              <a:buChar char="Ø"/>
            </a:pPr>
            <a:r>
              <a:rPr lang="en-US" sz="1350" dirty="0">
                <a:solidFill>
                  <a:schemeClr val="bg1"/>
                </a:solidFill>
                <a:latin typeface="Times New Roman" panose="02020603050405020304" pitchFamily="18" charset="0"/>
                <a:cs typeface="Times New Roman" panose="02020603050405020304" pitchFamily="18" charset="0"/>
              </a:rPr>
              <a:t>Specifications are not always complete</a:t>
            </a:r>
          </a:p>
        </p:txBody>
      </p:sp>
      <p:sp>
        <p:nvSpPr>
          <p:cNvPr id="7" name="Cube 6"/>
          <p:cNvSpPr/>
          <p:nvPr/>
        </p:nvSpPr>
        <p:spPr bwMode="auto">
          <a:xfrm>
            <a:off x="4210492" y="3305522"/>
            <a:ext cx="3771900" cy="2571750"/>
          </a:xfrm>
          <a:prstGeom prst="cube">
            <a:avLst/>
          </a:prstGeom>
          <a:solidFill>
            <a:schemeClr val="tx1"/>
          </a:solidFill>
          <a:ln w="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b">
              <a:rot lat="0" lon="0" rev="1500000"/>
            </a:lightRig>
          </a:scene3d>
          <a:sp3d extrusionH="100000" prstMaterial="metal">
            <a:bevelT w="13500" h="13500" prst="angle"/>
            <a:bevelB w="13500" h="13500" prst="angle"/>
            <a:extrusionClr>
              <a:schemeClr val="folHlink"/>
            </a:extrusionClr>
          </a:sp3d>
        </p:spPr>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endParaRPr lang="en-US" sz="1350" b="1" dirty="0">
              <a:solidFill>
                <a:schemeClr val="bg1"/>
              </a:solidFill>
              <a:latin typeface="Arial" pitchFamily="34" charset="0"/>
            </a:endParaRPr>
          </a:p>
        </p:txBody>
      </p:sp>
      <p:sp>
        <p:nvSpPr>
          <p:cNvPr id="9" name="TextBox 8"/>
          <p:cNvSpPr txBox="1"/>
          <p:nvPr/>
        </p:nvSpPr>
        <p:spPr>
          <a:xfrm>
            <a:off x="5607442" y="3305522"/>
            <a:ext cx="814647" cy="41549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2100" dirty="0">
                <a:solidFill>
                  <a:schemeClr val="bg1"/>
                </a:solidFill>
                <a:latin typeface="Times New Roman" panose="02020603050405020304" pitchFamily="18" charset="0"/>
                <a:cs typeface="Times New Roman" panose="02020603050405020304" pitchFamily="18" charset="0"/>
              </a:rPr>
              <a:t>Black</a:t>
            </a:r>
          </a:p>
        </p:txBody>
      </p:sp>
      <p:sp>
        <p:nvSpPr>
          <p:cNvPr id="10" name="TextBox 9"/>
          <p:cNvSpPr txBox="1"/>
          <p:nvPr/>
        </p:nvSpPr>
        <p:spPr>
          <a:xfrm>
            <a:off x="2644713" y="3305522"/>
            <a:ext cx="748923"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latin typeface="Times New Roman" panose="02020603050405020304" pitchFamily="18" charset="0"/>
                <a:cs typeface="Times New Roman" panose="02020603050405020304" pitchFamily="18" charset="0"/>
              </a:rPr>
              <a:t>White</a:t>
            </a:r>
          </a:p>
        </p:txBody>
      </p:sp>
    </p:spTree>
    <p:extLst>
      <p:ext uri="{BB962C8B-B14F-4D97-AF65-F5344CB8AC3E}">
        <p14:creationId xmlns:p14="http://schemas.microsoft.com/office/powerpoint/2010/main" val="427554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163">
                                            <p:txEl>
                                              <p:pRg st="0" end="0"/>
                                            </p:txEl>
                                          </p:spTgt>
                                        </p:tgtEl>
                                        <p:attrNameLst>
                                          <p:attrName>style.visibility</p:attrName>
                                        </p:attrNameLst>
                                      </p:cBhvr>
                                      <p:to>
                                        <p:strVal val="visible"/>
                                      </p:to>
                                    </p:set>
                                    <p:animEffect transition="in" filter="blinds(horizontal)">
                                      <p:cBhvr>
                                        <p:cTn id="17" dur="500"/>
                                        <p:tgtEl>
                                          <p:spTgt spid="3481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163">
                                            <p:txEl>
                                              <p:pRg st="1" end="1"/>
                                            </p:txEl>
                                          </p:spTgt>
                                        </p:tgtEl>
                                        <p:attrNameLst>
                                          <p:attrName>style.visibility</p:attrName>
                                        </p:attrNameLst>
                                      </p:cBhvr>
                                      <p:to>
                                        <p:strVal val="visible"/>
                                      </p:to>
                                    </p:set>
                                    <p:animEffect transition="in" filter="blinds(horizontal)">
                                      <p:cBhvr>
                                        <p:cTn id="22" dur="500"/>
                                        <p:tgtEl>
                                          <p:spTgt spid="3481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8163">
                                            <p:txEl>
                                              <p:pRg st="2" end="2"/>
                                            </p:txEl>
                                          </p:spTgt>
                                        </p:tgtEl>
                                        <p:attrNameLst>
                                          <p:attrName>style.visibility</p:attrName>
                                        </p:attrNameLst>
                                      </p:cBhvr>
                                      <p:to>
                                        <p:strVal val="visible"/>
                                      </p:to>
                                    </p:set>
                                    <p:animEffect transition="in" filter="blinds(horizontal)">
                                      <p:cBhvr>
                                        <p:cTn id="27" dur="500"/>
                                        <p:tgtEl>
                                          <p:spTgt spid="34816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0-#ppt_w/2"/>
                                          </p:val>
                                        </p:tav>
                                        <p:tav tm="100000">
                                          <p:val>
                                            <p:strVal val="#ppt_x"/>
                                          </p:val>
                                        </p:tav>
                                      </p:tavLst>
                                    </p:anim>
                                    <p:anim calcmode="lin" valueType="num">
                                      <p:cBhvr additive="base">
                                        <p:cTn id="33" dur="500" fill="hold"/>
                                        <p:tgtEl>
                                          <p:spTgt spid="8"/>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48164">
                                            <p:txEl>
                                              <p:pRg st="0" end="0"/>
                                            </p:txEl>
                                          </p:spTgt>
                                        </p:tgtEl>
                                        <p:attrNameLst>
                                          <p:attrName>style.visibility</p:attrName>
                                        </p:attrNameLst>
                                      </p:cBhvr>
                                      <p:to>
                                        <p:strVal val="visible"/>
                                      </p:to>
                                    </p:set>
                                    <p:animEffect transition="in" filter="blinds(horizontal)">
                                      <p:cBhvr>
                                        <p:cTn id="42" dur="500"/>
                                        <p:tgtEl>
                                          <p:spTgt spid="34816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48164">
                                            <p:txEl>
                                              <p:pRg st="1" end="1"/>
                                            </p:txEl>
                                          </p:spTgt>
                                        </p:tgtEl>
                                        <p:attrNameLst>
                                          <p:attrName>style.visibility</p:attrName>
                                        </p:attrNameLst>
                                      </p:cBhvr>
                                      <p:to>
                                        <p:strVal val="visible"/>
                                      </p:to>
                                    </p:set>
                                    <p:animEffect transition="in" filter="blinds(horizontal)">
                                      <p:cBhvr>
                                        <p:cTn id="47" dur="500"/>
                                        <p:tgtEl>
                                          <p:spTgt spid="34816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48164">
                                            <p:txEl>
                                              <p:pRg st="2" end="2"/>
                                            </p:txEl>
                                          </p:spTgt>
                                        </p:tgtEl>
                                        <p:attrNameLst>
                                          <p:attrName>style.visibility</p:attrName>
                                        </p:attrNameLst>
                                      </p:cBhvr>
                                      <p:to>
                                        <p:strVal val="visible"/>
                                      </p:to>
                                    </p:set>
                                    <p:animEffect transition="in" filter="blinds(horizontal)">
                                      <p:cBhvr>
                                        <p:cTn id="52" dur="500"/>
                                        <p:tgtEl>
                                          <p:spTgt spid="3481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48164" grpId="0" build="p"/>
      <p:bldP spid="348163" grpId="0" build="p"/>
      <p:bldP spid="7"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nvGraphicFramePr>
        <p:xfrm>
          <a:off x="2000250" y="3314700"/>
          <a:ext cx="4343400"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2946" name="Rectangle 2"/>
          <p:cNvSpPr>
            <a:spLocks noGrp="1"/>
          </p:cNvSpPr>
          <p:nvPr>
            <p:ph type="title"/>
          </p:nvPr>
        </p:nvSpPr>
        <p:spPr/>
        <p:txBody>
          <a:bodyPr/>
          <a:lstStyle/>
          <a:p>
            <a:pPr algn="l"/>
            <a:r>
              <a:rPr lang="en-GB" sz="2100" dirty="0">
                <a:latin typeface="Times New Roman" panose="02020603050405020304" pitchFamily="18" charset="0"/>
                <a:ea typeface="+mn-ea"/>
                <a:cs typeface="Times New Roman" panose="02020603050405020304" pitchFamily="18" charset="0"/>
              </a:rPr>
              <a:t>Testing Interface To An Application</a:t>
            </a:r>
            <a:r>
              <a:rPr lang="de-DE" sz="2400" dirty="0"/>
              <a:t> </a:t>
            </a:r>
          </a:p>
        </p:txBody>
      </p:sp>
      <p:sp>
        <p:nvSpPr>
          <p:cNvPr id="8" name="Snip Same Side Corner Rectangle 7"/>
          <p:cNvSpPr/>
          <p:nvPr/>
        </p:nvSpPr>
        <p:spPr bwMode="auto">
          <a:xfrm>
            <a:off x="2057400" y="2114550"/>
            <a:ext cx="4343400" cy="742950"/>
          </a:xfrm>
          <a:prstGeom prst="snip2Same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2400" dirty="0">
                <a:solidFill>
                  <a:schemeClr val="bg1"/>
                </a:solidFill>
              </a:rPr>
              <a:t>Web</a:t>
            </a:r>
            <a:r>
              <a:rPr lang="en-US" sz="1350" b="1" dirty="0">
                <a:solidFill>
                  <a:schemeClr val="bg1"/>
                </a:solidFill>
                <a:latin typeface="Arial" pitchFamily="34" charset="0"/>
              </a:rPr>
              <a:t> </a:t>
            </a:r>
            <a:r>
              <a:rPr lang="en-US" sz="2400" dirty="0">
                <a:solidFill>
                  <a:schemeClr val="bg1"/>
                </a:solidFill>
              </a:rPr>
              <a:t>Browser</a:t>
            </a:r>
          </a:p>
        </p:txBody>
      </p:sp>
      <p:sp>
        <p:nvSpPr>
          <p:cNvPr id="9" name="Down Arrow 8"/>
          <p:cNvSpPr/>
          <p:nvPr/>
        </p:nvSpPr>
        <p:spPr bwMode="auto">
          <a:xfrm>
            <a:off x="3829050" y="2914650"/>
            <a:ext cx="857250" cy="342900"/>
          </a:xfrm>
          <a:prstGeom prst="downArrow">
            <a:avLst/>
          </a:prstGeom>
          <a:solidFill>
            <a:schemeClr val="folHlink"/>
          </a:solidFill>
          <a:ln w="0" cap="flat" cmpd="sng" algn="ctr">
            <a:noFill/>
            <a:prstDash val="solid"/>
            <a:round/>
            <a:headEnd type="none" w="med" len="med"/>
            <a:tailEnd type="none" w="med" len="med"/>
          </a:ln>
          <a:effectLst/>
          <a:scene3d>
            <a:camera prst="perspectiveRelaxed"/>
            <a:lightRig rig="legacyFlat3" dir="b"/>
          </a:scene3d>
          <a:sp3d extrusionH="100000" prstMaterial="legacyMatte">
            <a:bevelT w="13500" h="13500" prst="angle"/>
            <a:bevelB w="13500" h="13500" prst="angle"/>
            <a:extrusionClr>
              <a:schemeClr val="folHlink"/>
            </a:extrusionClr>
          </a:sp3d>
        </p:spPr>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endParaRPr lang="en-US" sz="1350" b="1" dirty="0">
              <a:latin typeface="Arial" pitchFamily="34" charset="0"/>
            </a:endParaRPr>
          </a:p>
        </p:txBody>
      </p:sp>
      <p:sp>
        <p:nvSpPr>
          <p:cNvPr id="10" name="Cube 9"/>
          <p:cNvSpPr/>
          <p:nvPr/>
        </p:nvSpPr>
        <p:spPr bwMode="auto">
          <a:xfrm>
            <a:off x="1543050" y="3314700"/>
            <a:ext cx="2457450" cy="2228850"/>
          </a:xfrm>
          <a:prstGeom prst="cube">
            <a:avLst/>
          </a:prstGeom>
          <a:solidFill>
            <a:schemeClr val="bg2">
              <a:lumMod val="25000"/>
            </a:schemeClr>
          </a:solidFill>
          <a:ln w="0" cap="flat" cmpd="sng" algn="ctr">
            <a:noFill/>
            <a:prstDash val="solid"/>
            <a:round/>
            <a:headEnd type="none" w="med" len="med"/>
            <a:tailEnd type="none" w="med" len="med"/>
          </a:ln>
          <a:effectLst>
            <a:outerShdw blurRad="76200" dir="18900000" sy="23000" kx="-1200000" algn="bl" rotWithShape="0">
              <a:prstClr val="black">
                <a:alpha val="20000"/>
              </a:prstClr>
            </a:outerShdw>
          </a:effectLst>
          <a:scene3d>
            <a:camera prst="legacyPerspectiveBottom"/>
            <a:lightRig rig="legacyFlat3" dir="b"/>
          </a:scene3d>
          <a:sp3d extrusionH="100000" prstMaterial="legacyMatte">
            <a:bevelT w="13500" h="13500" prst="angle"/>
            <a:bevelB w="13500" h="13500" prst="angle"/>
            <a:extrusionClr>
              <a:schemeClr val="folHlink"/>
            </a:extrusionClr>
          </a:sp3d>
        </p:spPr>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endParaRPr lang="en-US" sz="1350" b="1" dirty="0">
              <a:latin typeface="Arial" pitchFamily="34" charset="0"/>
            </a:endParaRPr>
          </a:p>
        </p:txBody>
      </p:sp>
      <p:sp>
        <p:nvSpPr>
          <p:cNvPr id="11" name="Cube 10"/>
          <p:cNvSpPr/>
          <p:nvPr/>
        </p:nvSpPr>
        <p:spPr bwMode="auto">
          <a:xfrm>
            <a:off x="4457700" y="3314700"/>
            <a:ext cx="2457450" cy="2228850"/>
          </a:xfrm>
          <a:prstGeom prst="cube">
            <a:avLst/>
          </a:prstGeom>
          <a:solidFill>
            <a:schemeClr val="bg1">
              <a:lumMod val="95000"/>
              <a:alpha val="31000"/>
            </a:schemeClr>
          </a:solidFill>
          <a:ln>
            <a:solidFill>
              <a:schemeClr val="accent3">
                <a:lumMod val="75000"/>
              </a:schemeClr>
            </a:solidFill>
            <a:headEnd type="none" w="med" len="med"/>
            <a:tailEnd type="none" w="med" len="med"/>
          </a:ln>
          <a:effectLst>
            <a:outerShdw blurRad="76200" dir="18900000" sy="23000" kx="-1200000" algn="bl" rotWithShape="0">
              <a:prstClr val="black">
                <a:alpha val="20000"/>
              </a:prstClr>
            </a:outerShdw>
          </a:effectLst>
        </p:spPr>
        <p:style>
          <a:lnRef idx="0">
            <a:schemeClr val="accent3"/>
          </a:lnRef>
          <a:fillRef idx="3">
            <a:schemeClr val="accent3"/>
          </a:fillRef>
          <a:effectRef idx="3">
            <a:schemeClr val="accent3"/>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endParaRPr lang="en-US" sz="1350" b="1" dirty="0">
              <a:solidFill>
                <a:schemeClr val="tx1"/>
              </a:solidFill>
              <a:latin typeface="Arial" pitchFamily="34" charset="0"/>
            </a:endParaRPr>
          </a:p>
        </p:txBody>
      </p:sp>
    </p:spTree>
    <p:extLst>
      <p:ext uri="{BB962C8B-B14F-4D97-AF65-F5344CB8AC3E}">
        <p14:creationId xmlns:p14="http://schemas.microsoft.com/office/powerpoint/2010/main" val="14959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35" presetClass="path" presetSubtype="0" accel="50000" decel="50000" fill="hold" grpId="0" nodeType="afterEffect">
                                  <p:stCondLst>
                                    <p:cond delay="0"/>
                                  </p:stCondLst>
                                  <p:childTnLst>
                                    <p:animMotion origin="layout" path="M 0.04583 -0.00555 L -0.20417 -0.00555 " pathEditMode="relative" rAng="0" ptsTypes="AA">
                                      <p:cBhvr>
                                        <p:cTn id="10" dur="2000" fill="hold"/>
                                        <p:tgtEl>
                                          <p:spTgt spid="11"/>
                                        </p:tgtEl>
                                        <p:attrNameLst>
                                          <p:attrName>ppt_x</p:attrName>
                                          <p:attrName>ppt_y</p:attrName>
                                        </p:attrNameLst>
                                      </p:cBhvr>
                                      <p:rCtr x="-125" y="0"/>
                                    </p:animMotion>
                                  </p:childTnLst>
                                </p:cTn>
                              </p:par>
                            </p:childTnLst>
                          </p:cTn>
                        </p:par>
                        <p:par>
                          <p:cTn id="11" fill="hold">
                            <p:stCondLst>
                              <p:cond delay="2500"/>
                            </p:stCondLst>
                            <p:childTnLst>
                              <p:par>
                                <p:cTn id="12" presetID="6" presetClass="emph" presetSubtype="0" fill="hold" grpId="1" nodeType="afterEffect">
                                  <p:stCondLst>
                                    <p:cond delay="0"/>
                                  </p:stCondLst>
                                  <p:childTnLst>
                                    <p:animScale>
                                      <p:cBhvr>
                                        <p:cTn id="13" dur="2000" fill="hold"/>
                                        <p:tgtEl>
                                          <p:spTgt spid="11"/>
                                        </p:tgtEl>
                                      </p:cBhvr>
                                      <p:by x="2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l" rtl="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Structure-based or white-box testing is based on an identified structure of the software or the system.</a:t>
            </a:r>
          </a:p>
          <a:p>
            <a:pPr algn="l" rtl="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Structure-based techniques serve two purposes: </a:t>
            </a:r>
          </a:p>
          <a:p>
            <a:pPr lvl="1" algn="l" rtl="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test coverage measurement and structural test case design.</a:t>
            </a:r>
          </a:p>
          <a:p>
            <a:pPr lvl="1" algn="l" rtl="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They are often used first to assess the amount of testing performed by tests derived from specification-based techniques, i.e. to assess coverage. They are then used to design additional tests with the aim of increasing the test coverage. </a:t>
            </a:r>
          </a:p>
          <a:p>
            <a:pPr marL="0" indent="0" algn="l" rtl="0">
              <a:buNone/>
            </a:pPr>
            <a:endParaRPr lang="en-US" sz="2800" dirty="0">
              <a:latin typeface="Times New Roman" panose="02020603050405020304" pitchFamily="18" charset="0"/>
              <a:cs typeface="Times New Roman" panose="02020603050405020304" pitchFamily="18" charset="0"/>
            </a:endParaRPr>
          </a:p>
          <a:p>
            <a:pPr algn="l" rtl="0">
              <a:buFont typeface="Wingdings" panose="05000000000000000000" pitchFamily="2" charset="2"/>
              <a:buChar char="§"/>
            </a:pPr>
            <a:endParaRPr lang="ar-EG" dirty="0"/>
          </a:p>
        </p:txBody>
      </p:sp>
      <p:sp>
        <p:nvSpPr>
          <p:cNvPr id="2" name="Title 1"/>
          <p:cNvSpPr>
            <a:spLocks noGrp="1"/>
          </p:cNvSpPr>
          <p:nvPr>
            <p:ph type="title"/>
          </p:nvPr>
        </p:nvSpPr>
        <p:spPr/>
        <p:txBody>
          <a:bodyPr>
            <a:noAutofit/>
          </a:bodyPr>
          <a:lstStyle/>
          <a:p>
            <a:pPr rtl="0"/>
            <a:r>
              <a:rPr lang="en-US" sz="3000" b="1" dirty="0">
                <a:latin typeface="Times New Roman" panose="02020603050405020304" pitchFamily="18" charset="0"/>
                <a:cs typeface="Times New Roman" panose="02020603050405020304" pitchFamily="18" charset="0"/>
              </a:rPr>
              <a:t>Structure-based or White-box</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Techniques</a:t>
            </a:r>
            <a:endParaRPr lang="ar-EG"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382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ontent Placeholder 71"/>
          <p:cNvSpPr>
            <a:spLocks noGrp="1"/>
          </p:cNvSpPr>
          <p:nvPr>
            <p:ph idx="1"/>
          </p:nvPr>
        </p:nvSpPr>
        <p:spPr/>
        <p:txBody>
          <a:bodyPr>
            <a:normAutofit/>
          </a:bodyPr>
          <a:lstStyle/>
          <a:p>
            <a:pPr marL="642938" indent="-342900" algn="l" rtl="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Statement coverage </a:t>
            </a:r>
          </a:p>
          <a:p>
            <a:pPr marL="642938" indent="-342900" algn="l" rtl="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Decision coverage </a:t>
            </a:r>
          </a:p>
          <a:p>
            <a:pPr marL="642938" indent="-342900" algn="l" rtl="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Condition coverage </a:t>
            </a:r>
          </a:p>
          <a:p>
            <a:pPr marL="642938" indent="-342900" algn="l" rtl="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Path (Decision/condition)  coverage</a:t>
            </a:r>
          </a:p>
        </p:txBody>
      </p:sp>
      <p:sp>
        <p:nvSpPr>
          <p:cNvPr id="42" name="Title 41"/>
          <p:cNvSpPr>
            <a:spLocks noGrp="1"/>
          </p:cNvSpPr>
          <p:nvPr>
            <p:ph type="title"/>
          </p:nvPr>
        </p:nvSpPr>
        <p:spPr/>
        <p:txBody>
          <a:bodyPr>
            <a:normAutofit/>
          </a:bodyPr>
          <a:lstStyle/>
          <a:p>
            <a:pPr algn="l"/>
            <a:r>
              <a:rPr lang="en-US" dirty="0" smtClean="0">
                <a:latin typeface="Times New Roman" panose="02020603050405020304" pitchFamily="18" charset="0"/>
                <a:cs typeface="Times New Roman" panose="02020603050405020304" pitchFamily="18" charset="0"/>
              </a:rPr>
              <a:t>White testing techniques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408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l">
              <a:buNone/>
            </a:pPr>
            <a:r>
              <a:rPr lang="en-US" sz="2400" dirty="0">
                <a:latin typeface="Times New Roman" panose="02020603050405020304" pitchFamily="18" charset="0"/>
                <a:cs typeface="Times New Roman" panose="02020603050405020304" pitchFamily="18" charset="0"/>
              </a:rPr>
              <a:t>Statement                     Decision                  loop</a:t>
            </a:r>
          </a:p>
        </p:txBody>
      </p:sp>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Flow Charts</a:t>
            </a:r>
            <a:endParaRPr lang="en-US" dirty="0">
              <a:latin typeface="Times New Roman" panose="02020603050405020304" pitchFamily="18" charset="0"/>
              <a:cs typeface="Times New Roman" panose="02020603050405020304" pitchFamily="18" charset="0"/>
            </a:endParaRPr>
          </a:p>
        </p:txBody>
      </p:sp>
      <p:pic>
        <p:nvPicPr>
          <p:cNvPr id="292866" name="Picture 2"/>
          <p:cNvPicPr>
            <a:picLocks noChangeAspect="1" noChangeArrowheads="1"/>
          </p:cNvPicPr>
          <p:nvPr/>
        </p:nvPicPr>
        <p:blipFill>
          <a:blip r:embed="rId3" cstate="print"/>
          <a:srcRect/>
          <a:stretch>
            <a:fillRect/>
          </a:stretch>
        </p:blipFill>
        <p:spPr bwMode="auto">
          <a:xfrm>
            <a:off x="1371601" y="2546754"/>
            <a:ext cx="1293019" cy="1350169"/>
          </a:xfrm>
          <a:prstGeom prst="rect">
            <a:avLst/>
          </a:prstGeom>
          <a:noFill/>
          <a:ln w="9525">
            <a:noFill/>
            <a:miter lim="800000"/>
            <a:headEnd/>
            <a:tailEnd/>
          </a:ln>
        </p:spPr>
      </p:pic>
      <p:pic>
        <p:nvPicPr>
          <p:cNvPr id="292867" name="Picture 3"/>
          <p:cNvPicPr>
            <a:picLocks noChangeAspect="1" noChangeArrowheads="1"/>
          </p:cNvPicPr>
          <p:nvPr/>
        </p:nvPicPr>
        <p:blipFill>
          <a:blip r:embed="rId4" cstate="print"/>
          <a:srcRect/>
          <a:stretch>
            <a:fillRect/>
          </a:stretch>
        </p:blipFill>
        <p:spPr bwMode="auto">
          <a:xfrm>
            <a:off x="3419872" y="2186342"/>
            <a:ext cx="1893094" cy="2028825"/>
          </a:xfrm>
          <a:prstGeom prst="rect">
            <a:avLst/>
          </a:prstGeom>
          <a:noFill/>
          <a:ln w="9525">
            <a:noFill/>
            <a:miter lim="800000"/>
            <a:headEnd/>
            <a:tailEnd/>
          </a:ln>
        </p:spPr>
      </p:pic>
      <p:pic>
        <p:nvPicPr>
          <p:cNvPr id="292868" name="Picture 4"/>
          <p:cNvPicPr>
            <a:picLocks noChangeAspect="1" noChangeArrowheads="1"/>
          </p:cNvPicPr>
          <p:nvPr/>
        </p:nvPicPr>
        <p:blipFill>
          <a:blip r:embed="rId5" cstate="print"/>
          <a:srcRect/>
          <a:stretch>
            <a:fillRect/>
          </a:stretch>
        </p:blipFill>
        <p:spPr bwMode="auto">
          <a:xfrm>
            <a:off x="5715000" y="2203854"/>
            <a:ext cx="2043113" cy="2164556"/>
          </a:xfrm>
          <a:prstGeom prst="rect">
            <a:avLst/>
          </a:prstGeom>
          <a:noFill/>
          <a:ln w="9525">
            <a:noFill/>
            <a:miter lim="800000"/>
            <a:headEnd/>
            <a:tailEnd/>
          </a:ln>
        </p:spPr>
      </p:pic>
    </p:spTree>
    <p:extLst>
      <p:ext uri="{BB962C8B-B14F-4D97-AF65-F5344CB8AC3E}">
        <p14:creationId xmlns:p14="http://schemas.microsoft.com/office/powerpoint/2010/main" val="1755337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p:cNvSpPr>
          <p:nvPr>
            <p:ph idx="1"/>
          </p:nvPr>
        </p:nvSpPr>
        <p:spPr/>
        <p:txBody>
          <a:bodyPr>
            <a:normAutofit/>
          </a:bodyPr>
          <a:lstStyle/>
          <a:p>
            <a:pPr algn="l">
              <a:buFont typeface="Arial" charset="0"/>
              <a:buNone/>
            </a:pPr>
            <a:r>
              <a:rPr lang="en-US" sz="1800" dirty="0">
                <a:latin typeface="Times New Roman" panose="02020603050405020304" pitchFamily="18" charset="0"/>
                <a:cs typeface="Times New Roman" panose="02020603050405020304" pitchFamily="18" charset="0"/>
              </a:rPr>
              <a:t>If ((A&gt;1) &amp; (B=0)) then</a:t>
            </a:r>
          </a:p>
          <a:p>
            <a:pPr algn="l">
              <a:buFont typeface="Arial" charset="0"/>
              <a:buNone/>
            </a:pPr>
            <a:r>
              <a:rPr lang="en-US" sz="1800" dirty="0">
                <a:latin typeface="Times New Roman" panose="02020603050405020304" pitchFamily="18" charset="0"/>
                <a:cs typeface="Times New Roman" panose="02020603050405020304" pitchFamily="18" charset="0"/>
              </a:rPr>
              <a:t>	X=X/A;</a:t>
            </a:r>
          </a:p>
          <a:p>
            <a:pPr algn="l">
              <a:buFont typeface="Arial" charset="0"/>
              <a:buNone/>
            </a:pPr>
            <a:r>
              <a:rPr lang="en-US" sz="1800" dirty="0">
                <a:latin typeface="Times New Roman" panose="02020603050405020304" pitchFamily="18" charset="0"/>
                <a:cs typeface="Times New Roman" panose="02020603050405020304" pitchFamily="18" charset="0"/>
              </a:rPr>
              <a:t>	END;</a:t>
            </a:r>
          </a:p>
          <a:p>
            <a:pPr algn="l">
              <a:buFont typeface="Arial" charset="0"/>
              <a:buNone/>
            </a:pPr>
            <a:r>
              <a:rPr lang="en-US" sz="1800" dirty="0">
                <a:latin typeface="Times New Roman" panose="02020603050405020304" pitchFamily="18" charset="0"/>
                <a:cs typeface="Times New Roman" panose="02020603050405020304" pitchFamily="18" charset="0"/>
              </a:rPr>
              <a:t>If ((A==2) | (X&gt;1)) then</a:t>
            </a:r>
          </a:p>
          <a:p>
            <a:pPr algn="l">
              <a:buFont typeface="Arial" charset="0"/>
              <a:buNone/>
            </a:pPr>
            <a:r>
              <a:rPr lang="en-US" sz="1800" dirty="0">
                <a:latin typeface="Times New Roman" panose="02020603050405020304" pitchFamily="18" charset="0"/>
                <a:cs typeface="Times New Roman" panose="02020603050405020304" pitchFamily="18" charset="0"/>
              </a:rPr>
              <a:t>	X=X+1;</a:t>
            </a:r>
          </a:p>
          <a:p>
            <a:pPr algn="l">
              <a:buFont typeface="Arial" charset="0"/>
              <a:buNone/>
            </a:pPr>
            <a:r>
              <a:rPr lang="en-US" sz="1800" dirty="0">
                <a:latin typeface="Times New Roman" panose="02020603050405020304" pitchFamily="18" charset="0"/>
                <a:cs typeface="Times New Roman" panose="02020603050405020304" pitchFamily="18" charset="0"/>
              </a:rPr>
              <a:t>	END;</a:t>
            </a:r>
          </a:p>
          <a:p>
            <a:pPr algn="l">
              <a:buFont typeface="Arial" charset="0"/>
              <a:buNone/>
            </a:pPr>
            <a:r>
              <a:rPr lang="en-US" sz="1800" dirty="0">
                <a:latin typeface="Times New Roman" panose="02020603050405020304" pitchFamily="18" charset="0"/>
                <a:cs typeface="Times New Roman" panose="02020603050405020304" pitchFamily="18" charset="0"/>
              </a:rPr>
              <a:t>END;	 </a:t>
            </a:r>
          </a:p>
        </p:txBody>
      </p:sp>
      <p:sp>
        <p:nvSpPr>
          <p:cNvPr id="14338" name="Rectangle 2"/>
          <p:cNvSpPr>
            <a:spLocks noGrp="1"/>
          </p:cNvSpPr>
          <p:nvPr>
            <p:ph type="title"/>
          </p:nvPr>
        </p:nvSpPr>
        <p:spPr/>
        <p:txBody>
          <a:bodyPr/>
          <a:lstStyle/>
          <a:p>
            <a:pPr algn="l"/>
            <a:r>
              <a:rPr lang="en-US" sz="2400" dirty="0">
                <a:latin typeface="Times New Roman" panose="02020603050405020304" pitchFamily="18" charset="0"/>
                <a:cs typeface="Times New Roman" panose="02020603050405020304" pitchFamily="18" charset="0"/>
              </a:rPr>
              <a:t>Example</a:t>
            </a:r>
          </a:p>
        </p:txBody>
      </p:sp>
      <p:grpSp>
        <p:nvGrpSpPr>
          <p:cNvPr id="2" name="Group 61"/>
          <p:cNvGrpSpPr/>
          <p:nvPr/>
        </p:nvGrpSpPr>
        <p:grpSpPr>
          <a:xfrm>
            <a:off x="4436268" y="1829395"/>
            <a:ext cx="2914650" cy="3657005"/>
            <a:chOff x="4419600" y="1296194"/>
            <a:chExt cx="3886200" cy="4876006"/>
          </a:xfrm>
        </p:grpSpPr>
        <p:sp>
          <p:nvSpPr>
            <p:cNvPr id="5" name="Flowchart: Decision 4"/>
            <p:cNvSpPr/>
            <p:nvPr/>
          </p:nvSpPr>
          <p:spPr bwMode="auto">
            <a:xfrm>
              <a:off x="4419600" y="1600200"/>
              <a:ext cx="1524000" cy="1371600"/>
            </a:xfrm>
            <a:prstGeom prst="flowChartDecisi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Courier New" pitchFamily="49" charset="0"/>
                  <a:cs typeface="Courier New" pitchFamily="49" charset="0"/>
                </a:rPr>
                <a:t>A &gt; 1</a:t>
              </a:r>
            </a:p>
            <a:p>
              <a:pPr algn="ctr" rtl="0" fontAlgn="base">
                <a:spcBef>
                  <a:spcPct val="0"/>
                </a:spcBef>
                <a:spcAft>
                  <a:spcPct val="0"/>
                </a:spcAft>
              </a:pPr>
              <a:r>
                <a:rPr lang="en-US" sz="1350" dirty="0">
                  <a:solidFill>
                    <a:schemeClr val="tx1"/>
                  </a:solidFill>
                  <a:latin typeface="Courier New" pitchFamily="49" charset="0"/>
                  <a:cs typeface="Courier New" pitchFamily="49" charset="0"/>
                </a:rPr>
                <a:t>AND</a:t>
              </a:r>
            </a:p>
            <a:p>
              <a:pPr algn="ctr" rtl="0" fontAlgn="base">
                <a:spcBef>
                  <a:spcPct val="0"/>
                </a:spcBef>
                <a:spcAft>
                  <a:spcPct val="0"/>
                </a:spcAft>
              </a:pPr>
              <a:r>
                <a:rPr lang="en-US" sz="1350" b="1" dirty="0">
                  <a:solidFill>
                    <a:schemeClr val="tx1"/>
                  </a:solidFill>
                  <a:latin typeface="Courier New" pitchFamily="49" charset="0"/>
                  <a:cs typeface="Courier New" pitchFamily="49" charset="0"/>
                </a:rPr>
                <a:t>B = 0</a:t>
              </a:r>
            </a:p>
          </p:txBody>
        </p:sp>
        <p:sp>
          <p:nvSpPr>
            <p:cNvPr id="7" name="Flowchart: Process 6"/>
            <p:cNvSpPr/>
            <p:nvPr/>
          </p:nvSpPr>
          <p:spPr bwMode="auto">
            <a:xfrm>
              <a:off x="6705600" y="2743200"/>
              <a:ext cx="16002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Arial" pitchFamily="34" charset="0"/>
                </a:rPr>
                <a:t>X = X / A</a:t>
              </a:r>
            </a:p>
          </p:txBody>
        </p:sp>
        <p:cxnSp>
          <p:nvCxnSpPr>
            <p:cNvPr id="10" name="Straight Arrow Connector 9"/>
            <p:cNvCxnSpPr>
              <a:endCxn id="5" idx="0"/>
            </p:cNvCxnSpPr>
            <p:nvPr/>
          </p:nvCxnSpPr>
          <p:spPr bwMode="auto">
            <a:xfrm rot="5400000">
              <a:off x="5029994" y="1447800"/>
              <a:ext cx="3040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p:nvPr/>
          </p:nvCxnSpPr>
          <p:spPr bwMode="auto">
            <a:xfrm rot="5400000">
              <a:off x="4724797" y="3429000"/>
              <a:ext cx="9136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p:cNvCxnSpPr/>
            <p:nvPr/>
          </p:nvCxnSpPr>
          <p:spPr bwMode="auto">
            <a:xfrm rot="5400000">
              <a:off x="5029200" y="1447800"/>
              <a:ext cx="304800" cy="1588"/>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6" name="Elbow Connector 35"/>
            <p:cNvCxnSpPr>
              <a:stCxn id="7" idx="2"/>
            </p:cNvCxnSpPr>
            <p:nvPr/>
          </p:nvCxnSpPr>
          <p:spPr bwMode="auto">
            <a:xfrm rot="5400000">
              <a:off x="6229350" y="2228850"/>
              <a:ext cx="228600" cy="23241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5" name="Shape 54"/>
            <p:cNvCxnSpPr>
              <a:endCxn id="7" idx="0"/>
            </p:cNvCxnSpPr>
            <p:nvPr/>
          </p:nvCxnSpPr>
          <p:spPr bwMode="auto">
            <a:xfrm>
              <a:off x="5943600" y="2286000"/>
              <a:ext cx="1562100" cy="4572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sp>
          <p:nvSpPr>
            <p:cNvPr id="56" name="Flowchart: Decision 55"/>
            <p:cNvSpPr/>
            <p:nvPr/>
          </p:nvSpPr>
          <p:spPr bwMode="auto">
            <a:xfrm>
              <a:off x="4419600" y="3886200"/>
              <a:ext cx="1524000" cy="1371600"/>
            </a:xfrm>
            <a:prstGeom prst="flowChartDecisi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r>
                <a:rPr lang="en-US" sz="1350" dirty="0">
                  <a:solidFill>
                    <a:schemeClr val="tx1"/>
                  </a:solidFill>
                  <a:latin typeface="Courier New" pitchFamily="49" charset="0"/>
                  <a:cs typeface="Courier New" pitchFamily="49" charset="0"/>
                </a:rPr>
                <a:t>A = 2</a:t>
              </a:r>
            </a:p>
            <a:p>
              <a:r>
                <a:rPr lang="en-US" sz="1350" dirty="0">
                  <a:solidFill>
                    <a:schemeClr val="tx1"/>
                  </a:solidFill>
                  <a:latin typeface="Courier New" pitchFamily="49" charset="0"/>
                  <a:cs typeface="Courier New" pitchFamily="49" charset="0"/>
                </a:rPr>
                <a:t>OR</a:t>
              </a:r>
            </a:p>
            <a:p>
              <a:r>
                <a:rPr lang="en-US" sz="1350" dirty="0">
                  <a:solidFill>
                    <a:schemeClr val="tx1"/>
                  </a:solidFill>
                  <a:latin typeface="Courier New" pitchFamily="49" charset="0"/>
                  <a:cs typeface="Courier New" pitchFamily="49" charset="0"/>
                </a:rPr>
                <a:t>X &gt; 1</a:t>
              </a:r>
            </a:p>
          </p:txBody>
        </p:sp>
        <p:sp>
          <p:nvSpPr>
            <p:cNvPr id="57" name="Flowchart: Process 56"/>
            <p:cNvSpPr/>
            <p:nvPr/>
          </p:nvSpPr>
          <p:spPr bwMode="auto">
            <a:xfrm>
              <a:off x="6705600" y="5029200"/>
              <a:ext cx="16002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Arial" pitchFamily="34" charset="0"/>
                </a:rPr>
                <a:t>X = X + 1</a:t>
              </a:r>
            </a:p>
          </p:txBody>
        </p:sp>
        <p:cxnSp>
          <p:nvCxnSpPr>
            <p:cNvPr id="58" name="Straight Arrow Connector 57"/>
            <p:cNvCxnSpPr/>
            <p:nvPr/>
          </p:nvCxnSpPr>
          <p:spPr bwMode="auto">
            <a:xfrm rot="5400000">
              <a:off x="4724797" y="5715000"/>
              <a:ext cx="9136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9" name="Elbow Connector 35"/>
            <p:cNvCxnSpPr>
              <a:stCxn id="57" idx="2"/>
            </p:cNvCxnSpPr>
            <p:nvPr/>
          </p:nvCxnSpPr>
          <p:spPr bwMode="auto">
            <a:xfrm rot="5400000">
              <a:off x="6229350" y="4514850"/>
              <a:ext cx="228600" cy="23241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0" name="Shape 59"/>
            <p:cNvCxnSpPr>
              <a:stCxn id="56" idx="3"/>
              <a:endCxn id="57" idx="0"/>
            </p:cNvCxnSpPr>
            <p:nvPr/>
          </p:nvCxnSpPr>
          <p:spPr bwMode="auto">
            <a:xfrm>
              <a:off x="5943600" y="4572000"/>
              <a:ext cx="1562100" cy="4572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70" name="TextBox 69"/>
          <p:cNvSpPr txBox="1"/>
          <p:nvPr/>
        </p:nvSpPr>
        <p:spPr>
          <a:xfrm>
            <a:off x="5169950" y="1657351"/>
            <a:ext cx="349776" cy="507831"/>
          </a:xfrm>
          <a:prstGeom prst="rect">
            <a:avLst/>
          </a:prstGeom>
          <a:noFill/>
        </p:spPr>
        <p:txBody>
          <a:bodyPr wrap="none" rtlCol="0">
            <a:spAutoFit/>
          </a:bodyPr>
          <a:lstStyle/>
          <a:p>
            <a:r>
              <a:rPr lang="en-US" sz="2700" dirty="0">
                <a:solidFill>
                  <a:schemeClr val="accent1">
                    <a:lumMod val="50000"/>
                  </a:schemeClr>
                </a:solidFill>
              </a:rPr>
              <a:t>a</a:t>
            </a:r>
          </a:p>
        </p:txBody>
      </p:sp>
      <p:sp>
        <p:nvSpPr>
          <p:cNvPr id="71" name="TextBox 70"/>
          <p:cNvSpPr txBox="1"/>
          <p:nvPr/>
        </p:nvSpPr>
        <p:spPr>
          <a:xfrm>
            <a:off x="4602058" y="3086101"/>
            <a:ext cx="365806" cy="507831"/>
          </a:xfrm>
          <a:prstGeom prst="rect">
            <a:avLst/>
          </a:prstGeom>
          <a:noFill/>
        </p:spPr>
        <p:txBody>
          <a:bodyPr wrap="none" rtlCol="0">
            <a:spAutoFit/>
          </a:bodyPr>
          <a:lstStyle/>
          <a:p>
            <a:r>
              <a:rPr lang="en-US" sz="2700" dirty="0">
                <a:solidFill>
                  <a:schemeClr val="accent1">
                    <a:lumMod val="50000"/>
                  </a:schemeClr>
                </a:solidFill>
              </a:rPr>
              <a:t>b</a:t>
            </a:r>
          </a:p>
        </p:txBody>
      </p:sp>
      <p:sp>
        <p:nvSpPr>
          <p:cNvPr id="72" name="TextBox 71"/>
          <p:cNvSpPr txBox="1"/>
          <p:nvPr/>
        </p:nvSpPr>
        <p:spPr>
          <a:xfrm>
            <a:off x="6903686" y="2343151"/>
            <a:ext cx="330540" cy="507831"/>
          </a:xfrm>
          <a:prstGeom prst="rect">
            <a:avLst/>
          </a:prstGeom>
          <a:noFill/>
        </p:spPr>
        <p:txBody>
          <a:bodyPr wrap="none" rtlCol="0">
            <a:spAutoFit/>
          </a:bodyPr>
          <a:lstStyle/>
          <a:p>
            <a:r>
              <a:rPr lang="en-US" sz="2700" dirty="0">
                <a:solidFill>
                  <a:schemeClr val="accent1">
                    <a:lumMod val="50000"/>
                  </a:schemeClr>
                </a:solidFill>
              </a:rPr>
              <a:t>c</a:t>
            </a:r>
          </a:p>
        </p:txBody>
      </p:sp>
      <p:sp>
        <p:nvSpPr>
          <p:cNvPr id="73" name="TextBox 72"/>
          <p:cNvSpPr txBox="1"/>
          <p:nvPr/>
        </p:nvSpPr>
        <p:spPr>
          <a:xfrm>
            <a:off x="4659208" y="4857751"/>
            <a:ext cx="365806" cy="507831"/>
          </a:xfrm>
          <a:prstGeom prst="rect">
            <a:avLst/>
          </a:prstGeom>
          <a:noFill/>
        </p:spPr>
        <p:txBody>
          <a:bodyPr wrap="none" rtlCol="0">
            <a:spAutoFit/>
          </a:bodyPr>
          <a:lstStyle/>
          <a:p>
            <a:r>
              <a:rPr lang="en-US" sz="2700" dirty="0">
                <a:solidFill>
                  <a:schemeClr val="accent1">
                    <a:lumMod val="50000"/>
                  </a:schemeClr>
                </a:solidFill>
              </a:rPr>
              <a:t>d</a:t>
            </a:r>
          </a:p>
        </p:txBody>
      </p:sp>
      <p:sp>
        <p:nvSpPr>
          <p:cNvPr id="74" name="TextBox 73"/>
          <p:cNvSpPr txBox="1"/>
          <p:nvPr/>
        </p:nvSpPr>
        <p:spPr>
          <a:xfrm>
            <a:off x="6878440" y="4000501"/>
            <a:ext cx="356188" cy="507831"/>
          </a:xfrm>
          <a:prstGeom prst="rect">
            <a:avLst/>
          </a:prstGeom>
          <a:noFill/>
        </p:spPr>
        <p:txBody>
          <a:bodyPr wrap="none" rtlCol="0">
            <a:spAutoFit/>
          </a:bodyPr>
          <a:lstStyle/>
          <a:p>
            <a:r>
              <a:rPr lang="en-US" sz="2700" dirty="0">
                <a:solidFill>
                  <a:schemeClr val="accent1">
                    <a:lumMod val="50000"/>
                  </a:schemeClr>
                </a:solidFill>
              </a:rPr>
              <a:t>e</a:t>
            </a:r>
          </a:p>
        </p:txBody>
      </p:sp>
    </p:spTree>
    <p:extLst>
      <p:ext uri="{BB962C8B-B14F-4D97-AF65-F5344CB8AC3E}">
        <p14:creationId xmlns:p14="http://schemas.microsoft.com/office/powerpoint/2010/main" val="269980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blinds(horizontal)">
                                      <p:cBhvr>
                                        <p:cTn id="13" dur="500"/>
                                        <p:tgtEl>
                                          <p:spTgt spid="7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blinds(horizontal)">
                                      <p:cBhvr>
                                        <p:cTn id="16" dur="500"/>
                                        <p:tgtEl>
                                          <p:spTgt spid="7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blinds(horizontal)">
                                      <p:cBhvr>
                                        <p:cTn id="19" dur="500"/>
                                        <p:tgtEl>
                                          <p:spTgt spid="7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blinds(horizontal)">
                                      <p:cBhvr>
                                        <p:cTn id="22" dur="500"/>
                                        <p:tgtEl>
                                          <p:spTgt spid="7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blinds(horizontal)">
                                      <p:cBhvr>
                                        <p:cTn id="2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p:cNvSpPr>
          <p:nvPr>
            <p:ph idx="1"/>
          </p:nvPr>
        </p:nvSpPr>
        <p:spPr/>
        <p:txBody>
          <a:bodyPr/>
          <a:lstStyle/>
          <a:p>
            <a:pPr algn="l"/>
            <a:r>
              <a:rPr lang="en-US" sz="1800" dirty="0">
                <a:latin typeface="Times New Roman" panose="02020603050405020304" pitchFamily="18" charset="0"/>
                <a:cs typeface="Times New Roman" panose="02020603050405020304" pitchFamily="18" charset="0"/>
              </a:rPr>
              <a:t>To exercise all statements at least once. What would be the values of a, B and X?</a:t>
            </a:r>
          </a:p>
          <a:p>
            <a:pPr algn="l"/>
            <a:endParaRPr lang="en-US" sz="1800" dirty="0">
              <a:latin typeface="Times New Roman" panose="02020603050405020304" pitchFamily="18" charset="0"/>
              <a:cs typeface="Times New Roman" panose="02020603050405020304" pitchFamily="18" charset="0"/>
            </a:endParaRPr>
          </a:p>
          <a:p>
            <a:pPr lvl="1" algn="l">
              <a:buClr>
                <a:schemeClr val="tx1"/>
              </a:buClr>
              <a:buFont typeface="Wingdings" pitchFamily="2" charset="2"/>
              <a:buChar char="Ø"/>
            </a:pPr>
            <a:endParaRPr lang="en-US" dirty="0">
              <a:latin typeface="Times New Roman" panose="02020603050405020304" pitchFamily="18" charset="0"/>
              <a:cs typeface="Times New Roman" panose="02020603050405020304" pitchFamily="18" charset="0"/>
            </a:endParaRPr>
          </a:p>
          <a:p>
            <a:pPr lvl="1" algn="l">
              <a:buClr>
                <a:schemeClr val="tx1"/>
              </a:buClr>
              <a:buFont typeface="Wingdings" pitchFamily="2" charset="2"/>
              <a:buChar char="Ø"/>
            </a:pPr>
            <a:endParaRPr lang="en-US" dirty="0">
              <a:latin typeface="Times New Roman" panose="02020603050405020304" pitchFamily="18" charset="0"/>
              <a:cs typeface="Times New Roman" panose="02020603050405020304" pitchFamily="18" charset="0"/>
            </a:endParaRPr>
          </a:p>
          <a:p>
            <a:pPr lvl="1" algn="l" rtl="0">
              <a:buClr>
                <a:schemeClr val="tx1"/>
              </a:buClr>
              <a:buFont typeface="Wingdings" pitchFamily="2" charset="2"/>
              <a:buChar char="Ø"/>
            </a:pPr>
            <a:r>
              <a:rPr lang="en-US" sz="2800" dirty="0">
                <a:latin typeface="Times New Roman" panose="02020603050405020304" pitchFamily="18" charset="0"/>
                <a:cs typeface="Times New Roman" panose="02020603050405020304" pitchFamily="18" charset="0"/>
              </a:rPr>
              <a:t>A=2 and B=0 (ace)</a:t>
            </a:r>
          </a:p>
          <a:p>
            <a:pPr algn="l">
              <a:buClr>
                <a:schemeClr val="tx1"/>
              </a:buClr>
              <a:buFont typeface="Arial" charset="0"/>
              <a:buNone/>
            </a:pPr>
            <a:endParaRPr lang="en-US" sz="1950" dirty="0">
              <a:latin typeface="Times New Roman" panose="02020603050405020304" pitchFamily="18" charset="0"/>
              <a:cs typeface="Times New Roman" panose="02020603050405020304" pitchFamily="18" charset="0"/>
            </a:endParaRPr>
          </a:p>
          <a:p>
            <a:pPr algn="l">
              <a:buFont typeface="Arial" charset="0"/>
              <a:buNone/>
            </a:pPr>
            <a:endParaRPr lang="en-US" sz="1800" dirty="0">
              <a:latin typeface="Times New Roman" panose="02020603050405020304" pitchFamily="18" charset="0"/>
              <a:cs typeface="Times New Roman" panose="02020603050405020304" pitchFamily="18" charset="0"/>
            </a:endParaRPr>
          </a:p>
        </p:txBody>
      </p:sp>
      <p:sp>
        <p:nvSpPr>
          <p:cNvPr id="15362" name="Rectangle 2"/>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1- Statement Testing</a:t>
            </a:r>
          </a:p>
        </p:txBody>
      </p:sp>
      <p:grpSp>
        <p:nvGrpSpPr>
          <p:cNvPr id="2" name="Group 18"/>
          <p:cNvGrpSpPr/>
          <p:nvPr/>
        </p:nvGrpSpPr>
        <p:grpSpPr>
          <a:xfrm>
            <a:off x="4457700" y="1829395"/>
            <a:ext cx="2914650" cy="3657005"/>
            <a:chOff x="4419600" y="1296194"/>
            <a:chExt cx="3886200" cy="4876006"/>
          </a:xfrm>
        </p:grpSpPr>
        <p:sp>
          <p:nvSpPr>
            <p:cNvPr id="20" name="Flowchart: Decision 19"/>
            <p:cNvSpPr/>
            <p:nvPr/>
          </p:nvSpPr>
          <p:spPr bwMode="auto">
            <a:xfrm>
              <a:off x="4419600" y="1600200"/>
              <a:ext cx="1524000" cy="1371600"/>
            </a:xfrm>
            <a:prstGeom prst="flowChartDecisi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Courier New" pitchFamily="49" charset="0"/>
                  <a:cs typeface="Courier New" pitchFamily="49" charset="0"/>
                </a:rPr>
                <a:t>A &gt; 1</a:t>
              </a:r>
            </a:p>
            <a:p>
              <a:pPr algn="ctr" rtl="0" fontAlgn="base">
                <a:spcBef>
                  <a:spcPct val="0"/>
                </a:spcBef>
                <a:spcAft>
                  <a:spcPct val="0"/>
                </a:spcAft>
              </a:pPr>
              <a:r>
                <a:rPr lang="en-US" sz="1350" dirty="0">
                  <a:solidFill>
                    <a:schemeClr val="tx1"/>
                  </a:solidFill>
                  <a:latin typeface="Courier New" pitchFamily="49" charset="0"/>
                  <a:cs typeface="Courier New" pitchFamily="49" charset="0"/>
                </a:rPr>
                <a:t>AND</a:t>
              </a:r>
            </a:p>
            <a:p>
              <a:pPr algn="ctr" rtl="0" fontAlgn="base">
                <a:spcBef>
                  <a:spcPct val="0"/>
                </a:spcBef>
                <a:spcAft>
                  <a:spcPct val="0"/>
                </a:spcAft>
              </a:pPr>
              <a:r>
                <a:rPr lang="en-US" sz="1350" b="1" dirty="0">
                  <a:solidFill>
                    <a:schemeClr val="tx1"/>
                  </a:solidFill>
                  <a:latin typeface="Courier New" pitchFamily="49" charset="0"/>
                  <a:cs typeface="Courier New" pitchFamily="49" charset="0"/>
                </a:rPr>
                <a:t>B = 0</a:t>
              </a:r>
            </a:p>
          </p:txBody>
        </p:sp>
        <p:sp>
          <p:nvSpPr>
            <p:cNvPr id="21" name="Flowchart: Process 20"/>
            <p:cNvSpPr/>
            <p:nvPr/>
          </p:nvSpPr>
          <p:spPr bwMode="auto">
            <a:xfrm>
              <a:off x="6705600" y="2743200"/>
              <a:ext cx="16002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Arial" pitchFamily="34" charset="0"/>
                </a:rPr>
                <a:t>X = X / A</a:t>
              </a:r>
            </a:p>
          </p:txBody>
        </p:sp>
        <p:cxnSp>
          <p:nvCxnSpPr>
            <p:cNvPr id="22" name="Straight Arrow Connector 21"/>
            <p:cNvCxnSpPr>
              <a:endCxn id="20" idx="0"/>
            </p:cNvCxnSpPr>
            <p:nvPr/>
          </p:nvCxnSpPr>
          <p:spPr bwMode="auto">
            <a:xfrm rot="5400000">
              <a:off x="5029994" y="1447800"/>
              <a:ext cx="3040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Arrow Connector 22"/>
            <p:cNvCxnSpPr/>
            <p:nvPr/>
          </p:nvCxnSpPr>
          <p:spPr bwMode="auto">
            <a:xfrm rot="5400000">
              <a:off x="4724797" y="3429000"/>
              <a:ext cx="9136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Arrow Connector 23"/>
            <p:cNvCxnSpPr/>
            <p:nvPr/>
          </p:nvCxnSpPr>
          <p:spPr bwMode="auto">
            <a:xfrm rot="5400000">
              <a:off x="5029200" y="1447800"/>
              <a:ext cx="304800" cy="1588"/>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5" name="Elbow Connector 35"/>
            <p:cNvCxnSpPr>
              <a:stCxn id="21" idx="2"/>
            </p:cNvCxnSpPr>
            <p:nvPr/>
          </p:nvCxnSpPr>
          <p:spPr bwMode="auto">
            <a:xfrm rot="5400000">
              <a:off x="6229350" y="2228850"/>
              <a:ext cx="228600" cy="23241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6" name="Shape 25"/>
            <p:cNvCxnSpPr>
              <a:endCxn id="21" idx="0"/>
            </p:cNvCxnSpPr>
            <p:nvPr/>
          </p:nvCxnSpPr>
          <p:spPr bwMode="auto">
            <a:xfrm>
              <a:off x="5943600" y="2286000"/>
              <a:ext cx="1562100" cy="4572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7" name="Flowchart: Decision 26"/>
            <p:cNvSpPr/>
            <p:nvPr/>
          </p:nvSpPr>
          <p:spPr bwMode="auto">
            <a:xfrm>
              <a:off x="4419600" y="3886200"/>
              <a:ext cx="1524000" cy="1371600"/>
            </a:xfrm>
            <a:prstGeom prst="flowChartDecisi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r>
                <a:rPr lang="en-US" sz="1350" dirty="0">
                  <a:solidFill>
                    <a:schemeClr val="tx1"/>
                  </a:solidFill>
                  <a:latin typeface="Courier New" pitchFamily="49" charset="0"/>
                  <a:cs typeface="Courier New" pitchFamily="49" charset="0"/>
                </a:rPr>
                <a:t>A = 2</a:t>
              </a:r>
            </a:p>
            <a:p>
              <a:r>
                <a:rPr lang="en-US" sz="1350" dirty="0">
                  <a:solidFill>
                    <a:schemeClr val="tx1"/>
                  </a:solidFill>
                  <a:latin typeface="Courier New" pitchFamily="49" charset="0"/>
                  <a:cs typeface="Courier New" pitchFamily="49" charset="0"/>
                </a:rPr>
                <a:t>OR</a:t>
              </a:r>
            </a:p>
            <a:p>
              <a:r>
                <a:rPr lang="en-US" sz="1350" dirty="0">
                  <a:solidFill>
                    <a:schemeClr val="tx1"/>
                  </a:solidFill>
                  <a:latin typeface="Courier New" pitchFamily="49" charset="0"/>
                  <a:cs typeface="Courier New" pitchFamily="49" charset="0"/>
                </a:rPr>
                <a:t>X &gt; 1</a:t>
              </a:r>
            </a:p>
          </p:txBody>
        </p:sp>
        <p:sp>
          <p:nvSpPr>
            <p:cNvPr id="28" name="Flowchart: Process 27"/>
            <p:cNvSpPr/>
            <p:nvPr/>
          </p:nvSpPr>
          <p:spPr bwMode="auto">
            <a:xfrm>
              <a:off x="6705600" y="5029200"/>
              <a:ext cx="16002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rtl="0" fontAlgn="base">
                <a:spcBef>
                  <a:spcPct val="0"/>
                </a:spcBef>
                <a:spcAft>
                  <a:spcPct val="0"/>
                </a:spcAft>
              </a:pPr>
              <a:r>
                <a:rPr lang="en-US" sz="1350" b="1" dirty="0">
                  <a:solidFill>
                    <a:schemeClr val="tx1"/>
                  </a:solidFill>
                  <a:latin typeface="Arial" pitchFamily="34" charset="0"/>
                </a:rPr>
                <a:t>X = X + 1</a:t>
              </a:r>
            </a:p>
          </p:txBody>
        </p:sp>
        <p:cxnSp>
          <p:nvCxnSpPr>
            <p:cNvPr id="29" name="Straight Arrow Connector 28"/>
            <p:cNvCxnSpPr/>
            <p:nvPr/>
          </p:nvCxnSpPr>
          <p:spPr bwMode="auto">
            <a:xfrm rot="5400000">
              <a:off x="4724797" y="5715000"/>
              <a:ext cx="913606" cy="794"/>
            </a:xfrm>
            <a:prstGeom prst="straightConnector1">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0" name="Elbow Connector 35"/>
            <p:cNvCxnSpPr>
              <a:stCxn id="28" idx="2"/>
            </p:cNvCxnSpPr>
            <p:nvPr/>
          </p:nvCxnSpPr>
          <p:spPr bwMode="auto">
            <a:xfrm rot="5400000">
              <a:off x="6229350" y="4514850"/>
              <a:ext cx="228600" cy="23241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1" name="Shape 30"/>
            <p:cNvCxnSpPr>
              <a:stCxn id="27" idx="3"/>
              <a:endCxn id="28" idx="0"/>
            </p:cNvCxnSpPr>
            <p:nvPr/>
          </p:nvCxnSpPr>
          <p:spPr bwMode="auto">
            <a:xfrm>
              <a:off x="5943600" y="4572000"/>
              <a:ext cx="1562100" cy="457200"/>
            </a:xfrm>
            <a:prstGeom prst="bentConnector2">
              <a:avLst/>
            </a:prstGeom>
            <a:ln>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32" name="TextBox 31"/>
          <p:cNvSpPr txBox="1"/>
          <p:nvPr/>
        </p:nvSpPr>
        <p:spPr>
          <a:xfrm>
            <a:off x="5169950" y="1657351"/>
            <a:ext cx="349776" cy="507831"/>
          </a:xfrm>
          <a:prstGeom prst="rect">
            <a:avLst/>
          </a:prstGeom>
          <a:noFill/>
        </p:spPr>
        <p:txBody>
          <a:bodyPr wrap="none" rtlCol="0">
            <a:spAutoFit/>
          </a:bodyPr>
          <a:lstStyle/>
          <a:p>
            <a:r>
              <a:rPr lang="en-US" sz="2700" dirty="0">
                <a:solidFill>
                  <a:schemeClr val="accent1">
                    <a:lumMod val="50000"/>
                  </a:schemeClr>
                </a:solidFill>
              </a:rPr>
              <a:t>a</a:t>
            </a:r>
          </a:p>
        </p:txBody>
      </p:sp>
      <p:sp>
        <p:nvSpPr>
          <p:cNvPr id="33" name="TextBox 32"/>
          <p:cNvSpPr txBox="1"/>
          <p:nvPr/>
        </p:nvSpPr>
        <p:spPr>
          <a:xfrm>
            <a:off x="4602058" y="3086101"/>
            <a:ext cx="365806" cy="507831"/>
          </a:xfrm>
          <a:prstGeom prst="rect">
            <a:avLst/>
          </a:prstGeom>
          <a:noFill/>
        </p:spPr>
        <p:txBody>
          <a:bodyPr wrap="none" rtlCol="0">
            <a:spAutoFit/>
          </a:bodyPr>
          <a:lstStyle/>
          <a:p>
            <a:r>
              <a:rPr lang="en-US" sz="2700" dirty="0">
                <a:solidFill>
                  <a:schemeClr val="accent1">
                    <a:lumMod val="50000"/>
                  </a:schemeClr>
                </a:solidFill>
              </a:rPr>
              <a:t>b</a:t>
            </a:r>
          </a:p>
        </p:txBody>
      </p:sp>
      <p:sp>
        <p:nvSpPr>
          <p:cNvPr id="34" name="TextBox 33"/>
          <p:cNvSpPr txBox="1"/>
          <p:nvPr/>
        </p:nvSpPr>
        <p:spPr>
          <a:xfrm>
            <a:off x="6903686" y="2343151"/>
            <a:ext cx="330540" cy="507831"/>
          </a:xfrm>
          <a:prstGeom prst="rect">
            <a:avLst/>
          </a:prstGeom>
          <a:noFill/>
        </p:spPr>
        <p:txBody>
          <a:bodyPr wrap="none" rtlCol="0">
            <a:spAutoFit/>
          </a:bodyPr>
          <a:lstStyle/>
          <a:p>
            <a:r>
              <a:rPr lang="en-US" sz="2700" dirty="0"/>
              <a:t>c</a:t>
            </a:r>
          </a:p>
        </p:txBody>
      </p:sp>
      <p:sp>
        <p:nvSpPr>
          <p:cNvPr id="35" name="TextBox 34"/>
          <p:cNvSpPr txBox="1"/>
          <p:nvPr/>
        </p:nvSpPr>
        <p:spPr>
          <a:xfrm>
            <a:off x="4659208" y="4857751"/>
            <a:ext cx="365806" cy="507831"/>
          </a:xfrm>
          <a:prstGeom prst="rect">
            <a:avLst/>
          </a:prstGeom>
          <a:noFill/>
        </p:spPr>
        <p:txBody>
          <a:bodyPr wrap="none" rtlCol="0">
            <a:spAutoFit/>
          </a:bodyPr>
          <a:lstStyle/>
          <a:p>
            <a:r>
              <a:rPr lang="en-US" sz="2700" dirty="0">
                <a:solidFill>
                  <a:schemeClr val="accent1">
                    <a:lumMod val="50000"/>
                  </a:schemeClr>
                </a:solidFill>
              </a:rPr>
              <a:t>d</a:t>
            </a:r>
          </a:p>
        </p:txBody>
      </p:sp>
      <p:sp>
        <p:nvSpPr>
          <p:cNvPr id="36" name="TextBox 35"/>
          <p:cNvSpPr txBox="1"/>
          <p:nvPr/>
        </p:nvSpPr>
        <p:spPr>
          <a:xfrm>
            <a:off x="6878440" y="4000501"/>
            <a:ext cx="356188" cy="507831"/>
          </a:xfrm>
          <a:prstGeom prst="rect">
            <a:avLst/>
          </a:prstGeom>
          <a:noFill/>
        </p:spPr>
        <p:txBody>
          <a:bodyPr wrap="none" rtlCol="0">
            <a:spAutoFit/>
          </a:bodyPr>
          <a:lstStyle/>
          <a:p>
            <a:r>
              <a:rPr lang="en-US" sz="2700" dirty="0">
                <a:solidFill>
                  <a:schemeClr val="accent1">
                    <a:lumMod val="50000"/>
                  </a:schemeClr>
                </a:solidFill>
              </a:rPr>
              <a:t>e</a:t>
            </a:r>
          </a:p>
        </p:txBody>
      </p:sp>
      <p:cxnSp>
        <p:nvCxnSpPr>
          <p:cNvPr id="50" name="Straight Connector 49"/>
          <p:cNvCxnSpPr/>
          <p:nvPr/>
        </p:nvCxnSpPr>
        <p:spPr bwMode="auto">
          <a:xfrm rot="5400000">
            <a:off x="4658321" y="2199680"/>
            <a:ext cx="74295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52" name="Straight Connector 51"/>
          <p:cNvCxnSpPr/>
          <p:nvPr/>
        </p:nvCxnSpPr>
        <p:spPr bwMode="auto">
          <a:xfrm rot="5400000">
            <a:off x="6287096" y="3028355"/>
            <a:ext cx="91440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54" name="Straight Connector 53"/>
          <p:cNvCxnSpPr/>
          <p:nvPr/>
        </p:nvCxnSpPr>
        <p:spPr bwMode="auto">
          <a:xfrm rot="5400000">
            <a:off x="4630341" y="3886200"/>
            <a:ext cx="800100" cy="0"/>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55" name="Straight Connector 54"/>
          <p:cNvCxnSpPr/>
          <p:nvPr/>
        </p:nvCxnSpPr>
        <p:spPr bwMode="auto">
          <a:xfrm rot="5400000">
            <a:off x="6287096" y="4742855"/>
            <a:ext cx="91440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56" name="Straight Connector 55"/>
          <p:cNvCxnSpPr/>
          <p:nvPr/>
        </p:nvCxnSpPr>
        <p:spPr bwMode="auto">
          <a:xfrm rot="5400000">
            <a:off x="4801196" y="5428655"/>
            <a:ext cx="457200"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58" name="Straight Connector 57"/>
          <p:cNvCxnSpPr/>
          <p:nvPr/>
        </p:nvCxnSpPr>
        <p:spPr bwMode="auto">
          <a:xfrm>
            <a:off x="5030391" y="25717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60" name="Straight Connector 59"/>
          <p:cNvCxnSpPr/>
          <p:nvPr/>
        </p:nvCxnSpPr>
        <p:spPr bwMode="auto">
          <a:xfrm>
            <a:off x="5029200" y="34861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61" name="Straight Connector 60"/>
          <p:cNvCxnSpPr/>
          <p:nvPr/>
        </p:nvCxnSpPr>
        <p:spPr bwMode="auto">
          <a:xfrm>
            <a:off x="5029200" y="42862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cxnSp>
        <p:nvCxnSpPr>
          <p:cNvPr id="62" name="Straight Connector 61"/>
          <p:cNvCxnSpPr/>
          <p:nvPr/>
        </p:nvCxnSpPr>
        <p:spPr bwMode="auto">
          <a:xfrm>
            <a:off x="5029200" y="5200650"/>
            <a:ext cx="1713309" cy="1191"/>
          </a:xfrm>
          <a:prstGeom prst="line">
            <a:avLst/>
          </a:prstGeom>
          <a:solidFill>
            <a:schemeClr val="folHlink"/>
          </a:solidFill>
          <a:ln w="57150" cap="flat" cmpd="sng" algn="ctr">
            <a:solidFill>
              <a:srgbClr val="FF0000"/>
            </a:solidFill>
            <a:prstDash val="solid"/>
            <a:round/>
            <a:headEnd type="none" w="med" len="med"/>
            <a:tailEnd type="none" w="med" len="med"/>
          </a:ln>
          <a:effectLst/>
          <a:scene3d>
            <a:camera prst="legacyPerspectiveBottom"/>
            <a:lightRig rig="legacyFlat3" dir="b"/>
          </a:scene3d>
          <a:sp3d extrusionH="100000" prstMaterial="legacyMatte">
            <a:bevelT w="13500" h="13500" prst="angle"/>
            <a:bevelB w="13500" h="13500" prst="angle"/>
            <a:extrusionClr>
              <a:schemeClr val="folHlink"/>
            </a:extrusionClr>
          </a:sp3d>
        </p:spPr>
      </p:cxnSp>
    </p:spTree>
    <p:extLst>
      <p:ext uri="{BB962C8B-B14F-4D97-AF65-F5344CB8AC3E}">
        <p14:creationId xmlns:p14="http://schemas.microsoft.com/office/powerpoint/2010/main" val="11647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5267">
                                            <p:txEl>
                                              <p:pRg st="4" end="4"/>
                                            </p:txEl>
                                          </p:spTgt>
                                        </p:tgtEl>
                                        <p:attrNameLst>
                                          <p:attrName>style.visibility</p:attrName>
                                        </p:attrNameLst>
                                      </p:cBhvr>
                                      <p:to>
                                        <p:strVal val="visible"/>
                                      </p:to>
                                    </p:set>
                                    <p:animEffect transition="in" filter="fade">
                                      <p:cBhvr>
                                        <p:cTn id="7" dur="2000"/>
                                        <p:tgtEl>
                                          <p:spTgt spid="39526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up)">
                                      <p:cBhvr>
                                        <p:cTn id="12" dur="1000"/>
                                        <p:tgtEl>
                                          <p:spTgt spid="50"/>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left)">
                                      <p:cBhvr>
                                        <p:cTn id="16" dur="1000"/>
                                        <p:tgtEl>
                                          <p:spTgt spid="58"/>
                                        </p:tgtEl>
                                      </p:cBhvr>
                                    </p:animEffect>
                                  </p:childTnLst>
                                </p:cTn>
                              </p:par>
                            </p:childTnLst>
                          </p:cTn>
                        </p:par>
                        <p:par>
                          <p:cTn id="17" fill="hold">
                            <p:stCondLst>
                              <p:cond delay="2000"/>
                            </p:stCondLst>
                            <p:childTnLst>
                              <p:par>
                                <p:cTn id="18" presetID="22" presetClass="entr" presetSubtype="1" fill="hold"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up)">
                                      <p:cBhvr>
                                        <p:cTn id="20" dur="1000"/>
                                        <p:tgtEl>
                                          <p:spTgt spid="52"/>
                                        </p:tgtEl>
                                      </p:cBhvr>
                                    </p:animEffect>
                                  </p:childTnLst>
                                </p:cTn>
                              </p:par>
                            </p:childTnLst>
                          </p:cTn>
                        </p:par>
                        <p:par>
                          <p:cTn id="21" fill="hold">
                            <p:stCondLst>
                              <p:cond delay="3000"/>
                            </p:stCondLst>
                            <p:childTnLst>
                              <p:par>
                                <p:cTn id="22" presetID="22" presetClass="entr" presetSubtype="2" fill="hold"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wipe(right)">
                                      <p:cBhvr>
                                        <p:cTn id="24" dur="1000"/>
                                        <p:tgtEl>
                                          <p:spTgt spid="60"/>
                                        </p:tgtEl>
                                      </p:cBhvr>
                                    </p:animEffect>
                                  </p:childTnLst>
                                </p:cTn>
                              </p:par>
                            </p:childTnLst>
                          </p:cTn>
                        </p:par>
                        <p:par>
                          <p:cTn id="25" fill="hold">
                            <p:stCondLst>
                              <p:cond delay="4000"/>
                            </p:stCondLst>
                            <p:childTnLst>
                              <p:par>
                                <p:cTn id="26" presetID="22" presetClass="entr" presetSubtype="1" fill="hold" nodeType="after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up)">
                                      <p:cBhvr>
                                        <p:cTn id="28" dur="1000"/>
                                        <p:tgtEl>
                                          <p:spTgt spid="54"/>
                                        </p:tgtEl>
                                      </p:cBhvr>
                                    </p:animEffect>
                                  </p:childTnLst>
                                </p:cTn>
                              </p:par>
                            </p:childTnLst>
                          </p:cTn>
                        </p:par>
                        <p:par>
                          <p:cTn id="29" fill="hold">
                            <p:stCondLst>
                              <p:cond delay="5000"/>
                            </p:stCondLst>
                            <p:childTnLst>
                              <p:par>
                                <p:cTn id="30" presetID="22" presetClass="entr" presetSubtype="8"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left)">
                                      <p:cBhvr>
                                        <p:cTn id="32" dur="1000"/>
                                        <p:tgtEl>
                                          <p:spTgt spid="61"/>
                                        </p:tgtEl>
                                      </p:cBhvr>
                                    </p:animEffect>
                                  </p:childTnLst>
                                </p:cTn>
                              </p:par>
                            </p:childTnLst>
                          </p:cTn>
                        </p:par>
                        <p:par>
                          <p:cTn id="33" fill="hold">
                            <p:stCondLst>
                              <p:cond delay="6000"/>
                            </p:stCondLst>
                            <p:childTnLst>
                              <p:par>
                                <p:cTn id="34" presetID="22" presetClass="entr" presetSubtype="1" fill="hold" nodeType="after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up)">
                                      <p:cBhvr>
                                        <p:cTn id="36" dur="1000"/>
                                        <p:tgtEl>
                                          <p:spTgt spid="55"/>
                                        </p:tgtEl>
                                      </p:cBhvr>
                                    </p:animEffect>
                                  </p:childTnLst>
                                </p:cTn>
                              </p:par>
                            </p:childTnLst>
                          </p:cTn>
                        </p:par>
                        <p:par>
                          <p:cTn id="37" fill="hold">
                            <p:stCondLst>
                              <p:cond delay="7000"/>
                            </p:stCondLst>
                            <p:childTnLst>
                              <p:par>
                                <p:cTn id="38" presetID="22" presetClass="entr" presetSubtype="2" fill="hold" nodeType="after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right)">
                                      <p:cBhvr>
                                        <p:cTn id="40" dur="1000"/>
                                        <p:tgtEl>
                                          <p:spTgt spid="62"/>
                                        </p:tgtEl>
                                      </p:cBhvr>
                                    </p:animEffect>
                                  </p:childTnLst>
                                </p:cTn>
                              </p:par>
                            </p:childTnLst>
                          </p:cTn>
                        </p:par>
                        <p:par>
                          <p:cTn id="41" fill="hold">
                            <p:stCondLst>
                              <p:cond delay="8000"/>
                            </p:stCondLst>
                            <p:childTnLst>
                              <p:par>
                                <p:cTn id="42" presetID="22" presetClass="entr" presetSubtype="1" fill="hold"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wipe(up)">
                                      <p:cBhvr>
                                        <p:cTn id="44"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561975" indent="-516731" algn="l" rtl="0">
              <a:buFont typeface="Wingdings" panose="05000000000000000000" pitchFamily="2" charset="2"/>
              <a:buChar char="Ø"/>
              <a:tabLst>
                <a:tab pos="472679" algn="l"/>
              </a:tabLst>
            </a:pPr>
            <a:r>
              <a:rPr lang="en-US" sz="1800" dirty="0">
                <a:latin typeface="Times New Roman" panose="02020603050405020304" pitchFamily="18" charset="0"/>
                <a:cs typeface="Times New Roman" panose="02020603050405020304" pitchFamily="18" charset="0"/>
              </a:rPr>
              <a:t>Statement coverage is determined by the number of executable statements covered by (designed or executed) test cases divided by the number of all executable statements in the code under test.</a:t>
            </a:r>
          </a:p>
          <a:p>
            <a:pPr marL="561975" indent="-516731" algn="l" rtl="0">
              <a:buFont typeface="Wingdings" panose="05000000000000000000" pitchFamily="2" charset="2"/>
              <a:buChar char="Ø"/>
              <a:tabLst>
                <a:tab pos="472679" algn="l"/>
              </a:tabLst>
            </a:pPr>
            <a:r>
              <a:rPr lang="en-US" sz="1800" dirty="0">
                <a:latin typeface="Times New Roman" panose="02020603050405020304" pitchFamily="18" charset="0"/>
                <a:cs typeface="Times New Roman" panose="02020603050405020304" pitchFamily="18" charset="0"/>
              </a:rPr>
              <a:t>If we test every “executable” statement we call this full or 100 per cent statement coverage.</a:t>
            </a:r>
          </a:p>
          <a:p>
            <a:pPr marL="561975" indent="-516731" algn="l" rtl="0">
              <a:buFont typeface="Wingdings" panose="05000000000000000000" pitchFamily="2" charset="2"/>
              <a:buChar char="Ø"/>
              <a:tabLst>
                <a:tab pos="472679" algn="l"/>
              </a:tabLst>
            </a:pPr>
            <a:r>
              <a:rPr lang="en-US" sz="1800" b="1" dirty="0">
                <a:latin typeface="Times New Roman" panose="02020603050405020304" pitchFamily="18" charset="0"/>
                <a:cs typeface="Times New Roman" panose="02020603050405020304" pitchFamily="18" charset="0"/>
              </a:rPr>
              <a:t>Weakest white-box criterion</a:t>
            </a:r>
          </a:p>
          <a:p>
            <a:pPr marL="561975" indent="-516731" algn="l" rtl="0">
              <a:buFont typeface="Wingdings" panose="05000000000000000000" pitchFamily="2" charset="2"/>
              <a:buChar char="Ø"/>
              <a:tabLst>
                <a:tab pos="472679" algn="l"/>
              </a:tabLst>
            </a:pPr>
            <a:endParaRPr lang="ar-EG" sz="1800" dirty="0">
              <a:latin typeface="Times New Roman" panose="02020603050405020304" pitchFamily="18" charset="0"/>
              <a:cs typeface="Times New Roman" panose="02020603050405020304" pitchFamily="18" charset="0"/>
            </a:endParaRPr>
          </a:p>
          <a:p>
            <a:pPr algn="l" rtl="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Statement testing and Coverage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661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15620</TotalTime>
  <Words>880</Words>
  <Application>Microsoft Office PowerPoint</Application>
  <PresentationFormat>On-screen Show (4:3)</PresentationFormat>
  <Paragraphs>174</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Malgun Gothic</vt:lpstr>
      <vt:lpstr>Calibri</vt:lpstr>
      <vt:lpstr>Courier New</vt:lpstr>
      <vt:lpstr>Times New Roman</vt:lpstr>
      <vt:lpstr>Wingdings</vt:lpstr>
      <vt:lpstr>GulimChe</vt:lpstr>
      <vt:lpstr>Arial</vt:lpstr>
      <vt:lpstr>Calibri Light</vt:lpstr>
      <vt:lpstr>Retrospect</vt:lpstr>
      <vt:lpstr>Quality Assurance of Software and  Information Systems                                   white-box Techniques</vt:lpstr>
      <vt:lpstr>Black Or White</vt:lpstr>
      <vt:lpstr>Testing Interface To An Application </vt:lpstr>
      <vt:lpstr>Structure-based or White-box Techniques</vt:lpstr>
      <vt:lpstr>White testing techniques </vt:lpstr>
      <vt:lpstr>Flow Charts</vt:lpstr>
      <vt:lpstr>Example</vt:lpstr>
      <vt:lpstr>1- Statement Testing</vt:lpstr>
      <vt:lpstr>Statement testing and Coverage</vt:lpstr>
      <vt:lpstr>2- Decision/Branch Testing</vt:lpstr>
      <vt:lpstr>Decision Testing and Coverage</vt:lpstr>
      <vt:lpstr>Other Structure-based Techniques</vt:lpstr>
      <vt:lpstr>3- Condition Coverage</vt:lpstr>
      <vt:lpstr>4- Path Coverage</vt:lpstr>
      <vt:lpstr> Test/Code coverage – Examples</vt:lpstr>
      <vt:lpstr>THANK YOU</vt:lpstr>
    </vt:vector>
  </TitlesOfParts>
  <Manager>Slide Members</Manager>
  <Company>YESFORM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 _x000d_
회사 : YESFORM Co.,Ltd.</dc:creator>
  <cp:keywords>SlideMembers, ppt, PPT Templates, Presentation, Diagram, Chart, Yesform, Google slides, Keynote, Free Slides</cp:keywords>
  <dc:description>The copyright of this document is at Slide Members. Unauthorized copying may result in legal sanctions.</dc:description>
  <cp:lastModifiedBy>Marawan</cp:lastModifiedBy>
  <cp:revision>66</cp:revision>
  <dcterms:created xsi:type="dcterms:W3CDTF">2010-02-01T08:03:16Z</dcterms:created>
  <dcterms:modified xsi:type="dcterms:W3CDTF">2020-04-17T23:39:58Z</dcterms:modified>
  <cp:category>www.slidemembers.com</cp:category>
</cp:coreProperties>
</file>