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8E665-A2E7-4135-9217-B17F7F50032A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C187-8DFC-4D6B-9378-D895D97C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90600" y="3240088"/>
            <a:ext cx="7924800" cy="3068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45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F222-5DF3-444A-8ED0-14D565555EB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46-209E-4441-BF9A-1CE5EC02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9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F222-5DF3-444A-8ED0-14D565555EB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46-209E-4441-BF9A-1CE5EC02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4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F222-5DF3-444A-8ED0-14D565555EB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46-209E-4441-BF9A-1CE5EC02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6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7A3309-3A90-4674-8FA2-59333EE5DA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B9376-2404-4F99-8239-3150B7E140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78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7A3309-3A90-4674-8FA2-59333EE5DA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B9376-2404-4F99-8239-3150B7E140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30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7A3309-3A90-4674-8FA2-59333EE5DA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B9376-2404-4F99-8239-3150B7E140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860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7A3309-3A90-4674-8FA2-59333EE5DA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B9376-2404-4F99-8239-3150B7E140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89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7A3309-3A90-4674-8FA2-59333EE5DA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B9376-2404-4F99-8239-3150B7E140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98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7A3309-3A90-4674-8FA2-59333EE5DA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B9376-2404-4F99-8239-3150B7E140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104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7A3309-3A90-4674-8FA2-59333EE5DA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B9376-2404-4F99-8239-3150B7E140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566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7A3309-3A90-4674-8FA2-59333EE5DA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B9376-2404-4F99-8239-3150B7E140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5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F222-5DF3-444A-8ED0-14D565555EB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46-209E-4441-BF9A-1CE5EC02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0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7A3309-3A90-4674-8FA2-59333EE5DA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B9376-2404-4F99-8239-3150B7E140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157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7A3309-3A90-4674-8FA2-59333EE5DA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B9376-2404-4F99-8239-3150B7E140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118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7A3309-3A90-4674-8FA2-59333EE5DA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B9376-2404-4F99-8239-3150B7E140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404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6052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54324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521477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0529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917450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10268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529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33523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827142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35505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F222-5DF3-444A-8ED0-14D565555EB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46-209E-4441-BF9A-1CE5EC02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12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06805"/>
            <a:ext cx="4011084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310968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39043"/>
            <a:ext cx="7315200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419169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59518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08115" y="220663"/>
            <a:ext cx="1236236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67" y="220663"/>
            <a:ext cx="8606367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780026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6052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258220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45418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0529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76424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041560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529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381061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05524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F222-5DF3-444A-8ED0-14D565555EB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46-209E-4441-BF9A-1CE5EC02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068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823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06805"/>
            <a:ext cx="4011084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260956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39043"/>
            <a:ext cx="7315200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7442344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5726064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08115" y="220663"/>
            <a:ext cx="1236236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67" y="220663"/>
            <a:ext cx="8606367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6974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F222-5DF3-444A-8ED0-14D565555EB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46-209E-4441-BF9A-1CE5EC02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3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F222-5DF3-444A-8ED0-14D565555EB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46-209E-4441-BF9A-1CE5EC02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F222-5DF3-444A-8ED0-14D565555EB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46-209E-4441-BF9A-1CE5EC02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9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F222-5DF3-444A-8ED0-14D565555EB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46-209E-4441-BF9A-1CE5EC02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2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F222-5DF3-444A-8ED0-14D565555EB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46-209E-4441-BF9A-1CE5EC02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F222-5DF3-444A-8ED0-14D565555EB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F946-209E-4441-BF9A-1CE5EC02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8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7A3309-3A90-4674-8FA2-59333EE5DA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B9376-2404-4F99-8239-3150B7E140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65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967" y="220664"/>
            <a:ext cx="11745384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0 ©  D X$t t</a:t>
            </a:r>
            <a:r>
              <a:rPr lang="ko-KR" altLang="en-US"/>
              <a:t>仗</a:t>
            </a:r>
            <a:r>
              <a:rPr lang="en-US" altLang="ko-KR"/>
              <a:t>$.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5755218" y="0"/>
            <a:ext cx="346249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3FBCB-1B23-469C-9077-2B66D8F5274C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pPr marL="0" marR="0" lvl="0" indent="0" algn="l" defTabSz="762000" rtl="0" eaLnBrk="1" fontAlgn="auto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1"/>
            <a:ext cx="2914196" cy="43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 &amp; </a:t>
            </a: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  <a:sym typeface="Symbol" panose="05050102010706020507" pitchFamily="18" charset="2"/>
              </a:rPr>
              <a:t></a:t>
            </a: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-operations</a:t>
            </a:r>
          </a:p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767215" y="6588125"/>
            <a:ext cx="2040623" cy="24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400" tIns="12700" rIns="25400" bIns="12700">
            <a:spAutoFit/>
          </a:bodyPr>
          <a:lstStyle>
            <a:lvl1pPr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ctr" defTabSz="260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Organization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9598598" y="6556375"/>
            <a:ext cx="259340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Architectures Lab</a:t>
            </a:r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152401" y="762000"/>
            <a:ext cx="11882967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152401" y="238125"/>
            <a:ext cx="11874500" cy="63436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02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967" y="220664"/>
            <a:ext cx="11745384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0 ©  D X$t t</a:t>
            </a:r>
            <a:r>
              <a:rPr lang="ko-KR" altLang="en-US" smtClean="0"/>
              <a:t>仗</a:t>
            </a:r>
            <a:r>
              <a:rPr lang="en-US" altLang="ko-KR" smtClean="0"/>
              <a:t>$.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5755218" y="0"/>
            <a:ext cx="346249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5019C-A46A-493A-8299-7AC2D41DEF1C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8"/>
                <a:cs typeface="+mn-cs"/>
              </a:rPr>
              <a:pPr marL="0" marR="0" lvl="0" indent="0" algn="l" defTabSz="762000" rtl="0" eaLnBrk="0" fontAlgn="base" latinLnBrk="0" hangingPunct="0">
                <a:lnSpc>
                  <a:spcPct val="10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8"/>
              <a:cs typeface="+mn-cs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1"/>
            <a:ext cx="2914196" cy="43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 &amp; </a:t>
            </a: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  <a:sym typeface="Symbol" panose="05050102010706020507" pitchFamily="18" charset="2"/>
              </a:rPr>
              <a:t></a:t>
            </a: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-operations</a:t>
            </a:r>
          </a:p>
          <a:p>
            <a:pPr marL="0" marR="0" lvl="0" indent="0" algn="l" defTabSz="7620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767215" y="6588125"/>
            <a:ext cx="2040623" cy="24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400" tIns="12700" rIns="25400" bIns="12700">
            <a:spAutoFit/>
          </a:bodyPr>
          <a:lstStyle>
            <a:lvl1pPr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ctr" defTabSz="260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Organization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9598598" y="6556375"/>
            <a:ext cx="259340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Architectures Lab</a:t>
            </a:r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152401" y="762000"/>
            <a:ext cx="11882967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8"/>
              <a:cs typeface="+mn-cs"/>
            </a:endParaRPr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152401" y="238125"/>
            <a:ext cx="11874500" cy="63436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11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/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Chapter 4</a:t>
            </a:r>
            <a:r>
              <a:rPr lang="ar-EG" dirty="0"/>
              <a:t> </a:t>
            </a:r>
            <a:r>
              <a:rPr lang="en-US" dirty="0"/>
              <a:t> - Register Transfer and Micro Operations </a:t>
            </a:r>
          </a:p>
          <a:p>
            <a:r>
              <a:rPr lang="en-US" dirty="0"/>
              <a:t>Part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8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1800" y="295276"/>
            <a:ext cx="8809038" cy="434975"/>
          </a:xfrm>
          <a:noFill/>
        </p:spPr>
        <p:txBody>
          <a:bodyPr/>
          <a:lstStyle/>
          <a:p>
            <a:r>
              <a:rPr lang="en-US" altLang="ko-KR" sz="2800"/>
              <a:t>DESIGNATION OF REGISTERS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993719" y="1"/>
            <a:ext cx="2558395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 Language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4511676" y="4224339"/>
            <a:ext cx="3540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R1</a:t>
            </a: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368675" y="4225925"/>
            <a:ext cx="2865438" cy="211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3200400" y="4029075"/>
            <a:ext cx="8207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Register 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368675" y="4797425"/>
            <a:ext cx="2865438" cy="211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3227388" y="5026025"/>
            <a:ext cx="1447512" cy="23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Numbering of bits</a:t>
            </a:r>
          </a:p>
        </p:txBody>
      </p:sp>
      <p:sp>
        <p:nvSpPr>
          <p:cNvPr id="10249" name="Rectangle 12"/>
          <p:cNvSpPr>
            <a:spLocks noChangeArrowheads="1"/>
          </p:cNvSpPr>
          <p:nvPr/>
        </p:nvSpPr>
        <p:spPr bwMode="auto">
          <a:xfrm>
            <a:off x="7131051" y="4225925"/>
            <a:ext cx="2867025" cy="211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250" name="Rectangle 13"/>
          <p:cNvSpPr>
            <a:spLocks noChangeArrowheads="1"/>
          </p:cNvSpPr>
          <p:nvPr/>
        </p:nvSpPr>
        <p:spPr bwMode="auto">
          <a:xfrm>
            <a:off x="7085014" y="4010025"/>
            <a:ext cx="1854675" cy="23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Showing individual bits</a:t>
            </a:r>
          </a:p>
        </p:txBody>
      </p:sp>
      <p:sp>
        <p:nvSpPr>
          <p:cNvPr id="10251" name="Rectangle 14"/>
          <p:cNvSpPr>
            <a:spLocks noChangeArrowheads="1"/>
          </p:cNvSpPr>
          <p:nvPr/>
        </p:nvSpPr>
        <p:spPr bwMode="auto">
          <a:xfrm>
            <a:off x="7131051" y="4797425"/>
            <a:ext cx="2867025" cy="211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300" name="Line 15"/>
          <p:cNvSpPr>
            <a:spLocks noChangeShapeType="1"/>
          </p:cNvSpPr>
          <p:nvPr/>
        </p:nvSpPr>
        <p:spPr bwMode="auto">
          <a:xfrm>
            <a:off x="8537575" y="4805364"/>
            <a:ext cx="0" cy="211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0253" name="Rectangle 16"/>
          <p:cNvSpPr>
            <a:spLocks noChangeArrowheads="1"/>
          </p:cNvSpPr>
          <p:nvPr/>
        </p:nvSpPr>
        <p:spPr bwMode="auto">
          <a:xfrm>
            <a:off x="7026275" y="5026025"/>
            <a:ext cx="8143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Subfields</a:t>
            </a:r>
          </a:p>
        </p:txBody>
      </p:sp>
      <p:sp>
        <p:nvSpPr>
          <p:cNvPr id="10254" name="Rectangle 17"/>
          <p:cNvSpPr>
            <a:spLocks noChangeArrowheads="1"/>
          </p:cNvSpPr>
          <p:nvPr/>
        </p:nvSpPr>
        <p:spPr bwMode="auto">
          <a:xfrm>
            <a:off x="7580314" y="4786314"/>
            <a:ext cx="626775" cy="24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PC(H)</a:t>
            </a:r>
          </a:p>
        </p:txBody>
      </p:sp>
      <p:sp>
        <p:nvSpPr>
          <p:cNvPr id="10255" name="Rectangle 18"/>
          <p:cNvSpPr>
            <a:spLocks noChangeArrowheads="1"/>
          </p:cNvSpPr>
          <p:nvPr/>
        </p:nvSpPr>
        <p:spPr bwMode="auto">
          <a:xfrm>
            <a:off x="9031289" y="4786314"/>
            <a:ext cx="6000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PC(L)</a:t>
            </a:r>
          </a:p>
        </p:txBody>
      </p:sp>
      <p:sp>
        <p:nvSpPr>
          <p:cNvPr id="10256" name="Rectangle 19"/>
          <p:cNvSpPr>
            <a:spLocks noChangeArrowheads="1"/>
          </p:cNvSpPr>
          <p:nvPr/>
        </p:nvSpPr>
        <p:spPr bwMode="auto">
          <a:xfrm>
            <a:off x="7026276" y="4600575"/>
            <a:ext cx="2952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15</a:t>
            </a:r>
          </a:p>
        </p:txBody>
      </p:sp>
      <p:sp>
        <p:nvSpPr>
          <p:cNvPr id="10257" name="Rectangle 20"/>
          <p:cNvSpPr>
            <a:spLocks noChangeArrowheads="1"/>
          </p:cNvSpPr>
          <p:nvPr/>
        </p:nvSpPr>
        <p:spPr bwMode="auto">
          <a:xfrm>
            <a:off x="8321675" y="4600575"/>
            <a:ext cx="2111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8</a:t>
            </a:r>
          </a:p>
        </p:txBody>
      </p:sp>
      <p:sp>
        <p:nvSpPr>
          <p:cNvPr id="10258" name="Rectangle 21"/>
          <p:cNvSpPr>
            <a:spLocks noChangeArrowheads="1"/>
          </p:cNvSpPr>
          <p:nvPr/>
        </p:nvSpPr>
        <p:spPr bwMode="auto">
          <a:xfrm>
            <a:off x="8521700" y="4600575"/>
            <a:ext cx="2111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7</a:t>
            </a:r>
          </a:p>
        </p:txBody>
      </p:sp>
      <p:sp>
        <p:nvSpPr>
          <p:cNvPr id="10259" name="Rectangle 22"/>
          <p:cNvSpPr>
            <a:spLocks noChangeArrowheads="1"/>
          </p:cNvSpPr>
          <p:nvPr/>
        </p:nvSpPr>
        <p:spPr bwMode="auto">
          <a:xfrm>
            <a:off x="9756775" y="4600575"/>
            <a:ext cx="2111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0</a:t>
            </a:r>
          </a:p>
        </p:txBody>
      </p:sp>
      <p:sp>
        <p:nvSpPr>
          <p:cNvPr id="10260" name="Rectangle 23"/>
          <p:cNvSpPr>
            <a:spLocks noChangeArrowheads="1"/>
          </p:cNvSpPr>
          <p:nvPr/>
        </p:nvSpPr>
        <p:spPr bwMode="auto">
          <a:xfrm>
            <a:off x="3248026" y="1428750"/>
            <a:ext cx="2816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 - a register</a:t>
            </a:r>
          </a:p>
          <a:p>
            <a:pPr marL="0" marR="0" lvl="0" indent="0" algn="l" defTabSz="7620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 - portion of a register</a:t>
            </a:r>
          </a:p>
          <a:p>
            <a:pPr marL="0" marR="0" lvl="0" indent="0" algn="l" defTabSz="7620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 - a bit of a register</a:t>
            </a:r>
          </a:p>
          <a:p>
            <a:pPr marL="0" marR="0" lvl="0" indent="0" algn="l" defTabSz="762000" rtl="0" eaLnBrk="1" fontAlgn="auto" latinLnBrk="1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261" name="Rectangle 24"/>
          <p:cNvSpPr>
            <a:spLocks noChangeArrowheads="1"/>
          </p:cNvSpPr>
          <p:nvPr/>
        </p:nvSpPr>
        <p:spPr bwMode="auto">
          <a:xfrm>
            <a:off x="2151064" y="3279775"/>
            <a:ext cx="7263207" cy="31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Common ways of drawing the block diagram of a register</a:t>
            </a:r>
          </a:p>
        </p:txBody>
      </p:sp>
      <p:sp>
        <p:nvSpPr>
          <p:cNvPr id="10262" name="Rectangle 25"/>
          <p:cNvSpPr>
            <a:spLocks noChangeArrowheads="1"/>
          </p:cNvSpPr>
          <p:nvPr/>
        </p:nvSpPr>
        <p:spPr bwMode="auto">
          <a:xfrm>
            <a:off x="7269163" y="4232276"/>
            <a:ext cx="2662588" cy="24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7     6     5     4     3     2     1     0</a:t>
            </a:r>
          </a:p>
        </p:txBody>
      </p:sp>
      <p:sp>
        <p:nvSpPr>
          <p:cNvPr id="10263" name="Rectangle 26"/>
          <p:cNvSpPr>
            <a:spLocks noChangeArrowheads="1"/>
          </p:cNvSpPr>
          <p:nvPr/>
        </p:nvSpPr>
        <p:spPr bwMode="auto">
          <a:xfrm>
            <a:off x="4554538" y="4786314"/>
            <a:ext cx="357470" cy="24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R2</a:t>
            </a:r>
          </a:p>
        </p:txBody>
      </p:sp>
      <p:sp>
        <p:nvSpPr>
          <p:cNvPr id="10264" name="Rectangle 27"/>
          <p:cNvSpPr>
            <a:spLocks noChangeArrowheads="1"/>
          </p:cNvSpPr>
          <p:nvPr/>
        </p:nvSpPr>
        <p:spPr bwMode="auto">
          <a:xfrm>
            <a:off x="3357564" y="4600575"/>
            <a:ext cx="2952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15</a:t>
            </a:r>
          </a:p>
        </p:txBody>
      </p:sp>
      <p:sp>
        <p:nvSpPr>
          <p:cNvPr id="10265" name="Rectangle 28"/>
          <p:cNvSpPr>
            <a:spLocks noChangeArrowheads="1"/>
          </p:cNvSpPr>
          <p:nvPr/>
        </p:nvSpPr>
        <p:spPr bwMode="auto">
          <a:xfrm>
            <a:off x="6010275" y="4608513"/>
            <a:ext cx="2111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0</a:t>
            </a:r>
          </a:p>
        </p:txBody>
      </p:sp>
      <p:sp>
        <p:nvSpPr>
          <p:cNvPr id="10266" name="Rectangle 29"/>
          <p:cNvSpPr>
            <a:spLocks noChangeArrowheads="1"/>
          </p:cNvSpPr>
          <p:nvPr/>
        </p:nvSpPr>
        <p:spPr bwMode="auto">
          <a:xfrm>
            <a:off x="2143126" y="1103314"/>
            <a:ext cx="3347071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Designation of a register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505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 animBg="1"/>
      <p:bldP spid="10246" grpId="0"/>
      <p:bldP spid="10247" grpId="0" animBg="1"/>
      <p:bldP spid="10248" grpId="0"/>
      <p:bldP spid="10249" grpId="0" animBg="1"/>
      <p:bldP spid="10250" grpId="0"/>
      <p:bldP spid="10251" grpId="0" animBg="1"/>
      <p:bldP spid="10253" grpId="0"/>
      <p:bldP spid="10254" grpId="0"/>
      <p:bldP spid="10255" grpId="0"/>
      <p:bldP spid="10256" grpId="0"/>
      <p:bldP spid="10257" grpId="0"/>
      <p:bldP spid="10258" grpId="0"/>
      <p:bldP spid="10259" grpId="0"/>
      <p:bldP spid="10262" grpId="0"/>
      <p:bldP spid="10263" grpId="0"/>
      <p:bldP spid="10264" grpId="0"/>
      <p:bldP spid="10265" grpId="0"/>
      <p:bldP spid="102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14326"/>
            <a:ext cx="8809038" cy="434975"/>
          </a:xfrm>
          <a:noFill/>
        </p:spPr>
        <p:txBody>
          <a:bodyPr/>
          <a:lstStyle/>
          <a:p>
            <a:r>
              <a:rPr lang="en-US" altLang="ko-KR" sz="2800"/>
              <a:t>REGISTER  TRANSFER</a:t>
            </a:r>
          </a:p>
        </p:txBody>
      </p:sp>
      <p:sp>
        <p:nvSpPr>
          <p:cNvPr id="13315" name="Rectangle 32"/>
          <p:cNvSpPr>
            <a:spLocks noChangeArrowheads="1"/>
          </p:cNvSpPr>
          <p:nvPr/>
        </p:nvSpPr>
        <p:spPr bwMode="auto">
          <a:xfrm>
            <a:off x="8877066" y="1"/>
            <a:ext cx="1665522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</a:t>
            </a:r>
          </a:p>
        </p:txBody>
      </p:sp>
      <p:sp>
        <p:nvSpPr>
          <p:cNvPr id="11268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76451" y="1314450"/>
            <a:ext cx="8105775" cy="5164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/>
              <a:t>Copying the contents of one register to another is a </a:t>
            </a:r>
            <a:r>
              <a:rPr lang="en-US" altLang="ko-KR" sz="2000" u="sng" dirty="0"/>
              <a:t>register transfer</a:t>
            </a:r>
          </a:p>
          <a:p>
            <a:endParaRPr lang="en-US" altLang="ko-KR" sz="2000" dirty="0"/>
          </a:p>
          <a:p>
            <a:r>
              <a:rPr lang="en-US" altLang="ko-KR" sz="2000" dirty="0"/>
              <a:t>A register transfer is indicated as</a:t>
            </a:r>
          </a:p>
          <a:p>
            <a:pPr lvl="1">
              <a:buFontTx/>
              <a:buNone/>
            </a:pPr>
            <a:endParaRPr lang="en-US" altLang="ko-KR" dirty="0"/>
          </a:p>
          <a:p>
            <a:pPr lvl="1">
              <a:buFontTx/>
              <a:buNone/>
            </a:pPr>
            <a:r>
              <a:rPr lang="en-US" altLang="ko-KR" dirty="0">
                <a:solidFill>
                  <a:schemeClr val="bg2"/>
                </a:solidFill>
              </a:rPr>
              <a:t>R2 </a:t>
            </a:r>
            <a:r>
              <a:rPr lang="en-US" altLang="ko-KR" dirty="0">
                <a:solidFill>
                  <a:schemeClr val="bg2"/>
                </a:solidFill>
                <a:sym typeface="Symbol" panose="05050102010706020507" pitchFamily="18" charset="2"/>
              </a:rPr>
              <a:t> R1</a:t>
            </a:r>
          </a:p>
          <a:p>
            <a:pPr lvl="1">
              <a:buFontTx/>
              <a:buNone/>
            </a:pPr>
            <a:endParaRPr lang="en-US" altLang="ko-KR" dirty="0">
              <a:sym typeface="Symbol" panose="05050102010706020507" pitchFamily="18" charset="2"/>
            </a:endParaRP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In this case the contents of register R1 are copied (loaded) into register R2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u="sng" dirty="0">
                <a:solidFill>
                  <a:srgbClr val="FF0000"/>
                </a:solidFill>
              </a:rPr>
              <a:t>simultaneous transfer</a:t>
            </a:r>
            <a:r>
              <a:rPr lang="en-US" altLang="ko-KR" dirty="0"/>
              <a:t> of all bits from the source R1 to the 		destination register R2, during one clock pulse</a:t>
            </a:r>
          </a:p>
          <a:p>
            <a:pPr lvl="1"/>
            <a:r>
              <a:rPr lang="en-US" altLang="ko-KR" dirty="0"/>
              <a:t>Note that this is a non-destructive; i.e. the contents of R1 are not altered by copying (loading) them to R2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5566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14326"/>
            <a:ext cx="8809038" cy="434975"/>
          </a:xfrm>
          <a:noFill/>
        </p:spPr>
        <p:txBody>
          <a:bodyPr/>
          <a:lstStyle/>
          <a:p>
            <a:r>
              <a:rPr lang="en-US" altLang="ko-KR" sz="2800"/>
              <a:t>REGISTER  TRANSFER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877066" y="1"/>
            <a:ext cx="1665522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76451" y="1314450"/>
            <a:ext cx="8105775" cy="5164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/>
              <a:t>A register transfer such as</a:t>
            </a:r>
          </a:p>
          <a:p>
            <a:pPr lvl="1">
              <a:buFontTx/>
              <a:buNone/>
            </a:pPr>
            <a:endParaRPr lang="en-US" altLang="ko-KR" dirty="0"/>
          </a:p>
          <a:p>
            <a:pPr lvl="1">
              <a:buFontTx/>
              <a:buNone/>
            </a:pPr>
            <a:r>
              <a:rPr lang="en-US" altLang="ko-KR" dirty="0"/>
              <a:t>R3 </a:t>
            </a:r>
            <a:r>
              <a:rPr lang="en-US" altLang="ko-KR" dirty="0">
                <a:sym typeface="Symbol" panose="05050102010706020507" pitchFamily="18" charset="2"/>
              </a:rPr>
              <a:t> R5</a:t>
            </a:r>
          </a:p>
          <a:p>
            <a:pPr lvl="1">
              <a:buFontTx/>
              <a:buNone/>
            </a:pPr>
            <a:endParaRPr lang="en-US" altLang="ko-KR" dirty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ko-KR" dirty="0">
                <a:sym typeface="Symbol" panose="05050102010706020507" pitchFamily="18" charset="2"/>
              </a:rPr>
              <a:t>Implies that the digital system has</a:t>
            </a:r>
          </a:p>
          <a:p>
            <a:pPr lvl="1">
              <a:buFontTx/>
              <a:buNone/>
            </a:pPr>
            <a:endParaRPr lang="en-US" altLang="ko-KR" dirty="0">
              <a:sym typeface="Symbol" panose="05050102010706020507" pitchFamily="18" charset="2"/>
            </a:endParaRP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the data lines from the source register (R5) to the destination register (R3)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Parallel load in the destination register (R3)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Control lines to perform the action</a:t>
            </a:r>
            <a:endParaRPr lang="en-US" altLang="ko-K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633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14326"/>
            <a:ext cx="8809038" cy="434975"/>
          </a:xfrm>
          <a:noFill/>
        </p:spPr>
        <p:txBody>
          <a:bodyPr/>
          <a:lstStyle/>
          <a:p>
            <a:r>
              <a:rPr lang="en-US" altLang="ko-KR" sz="2800"/>
              <a:t>CONTROL FUNCTIONS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877066" y="1"/>
            <a:ext cx="1665522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6951" y="1066800"/>
            <a:ext cx="8105775" cy="5164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/>
              <a:t>Often actions need to only occur if a certain condition is true</a:t>
            </a:r>
          </a:p>
          <a:p>
            <a:r>
              <a:rPr lang="en-US" altLang="ko-KR" sz="2000" dirty="0"/>
              <a:t>This is similar to an “if” statement in a programming language</a:t>
            </a:r>
          </a:p>
          <a:p>
            <a:r>
              <a:rPr lang="en-US" altLang="ko-KR" sz="2000" dirty="0"/>
              <a:t>In digital systems, this is often done via a </a:t>
            </a:r>
            <a:r>
              <a:rPr lang="en-US" altLang="ko-KR" sz="2000" i="1" dirty="0"/>
              <a:t>control signal</a:t>
            </a:r>
            <a:r>
              <a:rPr lang="en-US" altLang="ko-KR" sz="2000" dirty="0"/>
              <a:t>, called a </a:t>
            </a:r>
            <a:r>
              <a:rPr lang="en-US" altLang="ko-KR" sz="2000" i="1" dirty="0"/>
              <a:t>control function</a:t>
            </a:r>
          </a:p>
          <a:p>
            <a:pPr lvl="1"/>
            <a:r>
              <a:rPr lang="en-US" altLang="ko-KR" dirty="0"/>
              <a:t>If the signal is 1, the action takes place</a:t>
            </a:r>
          </a:p>
          <a:p>
            <a:r>
              <a:rPr lang="en-US" altLang="ko-KR" sz="2000" dirty="0"/>
              <a:t>This is represented as:</a:t>
            </a:r>
          </a:p>
          <a:p>
            <a:endParaRPr lang="en-US" altLang="ko-KR" sz="2000" dirty="0"/>
          </a:p>
          <a:p>
            <a:pPr lvl="1">
              <a:buFontTx/>
              <a:buNone/>
            </a:pPr>
            <a:r>
              <a:rPr lang="en-US" altLang="ko-KR" dirty="0">
                <a:solidFill>
                  <a:schemeClr val="bg2"/>
                </a:solidFill>
              </a:rPr>
              <a:t>P: R2 </a:t>
            </a:r>
            <a:r>
              <a:rPr lang="en-US" altLang="ko-KR" dirty="0">
                <a:solidFill>
                  <a:schemeClr val="bg2"/>
                </a:solidFill>
                <a:sym typeface="Symbol" panose="05050102010706020507" pitchFamily="18" charset="2"/>
              </a:rPr>
              <a:t> R1</a:t>
            </a:r>
          </a:p>
          <a:p>
            <a:pPr lvl="1">
              <a:buFontTx/>
              <a:buNone/>
            </a:pPr>
            <a:endParaRPr lang="en-US" altLang="ko-KR" dirty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ko-KR" dirty="0">
                <a:sym typeface="Symbol" panose="05050102010706020507" pitchFamily="18" charset="2"/>
              </a:rPr>
              <a:t>Which means “if P = 1, then load the contents of register R1 into register R2”, i.e., </a:t>
            </a:r>
            <a:r>
              <a:rPr lang="en-US" altLang="ko-KR" dirty="0"/>
              <a:t>if (P = 1)  then  (R2 </a:t>
            </a:r>
            <a:r>
              <a:rPr lang="en-US" altLang="ko-KR" dirty="0">
                <a:sym typeface="Symbol" panose="05050102010706020507" pitchFamily="18" charset="2"/>
              </a:rPr>
              <a:t> R1</a:t>
            </a:r>
            <a:r>
              <a:rPr lang="en-US" altLang="ko-KR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815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701" y="319089"/>
            <a:ext cx="8386763" cy="325437"/>
          </a:xfrm>
          <a:noFill/>
        </p:spPr>
        <p:txBody>
          <a:bodyPr/>
          <a:lstStyle/>
          <a:p>
            <a:r>
              <a:rPr lang="en-US" altLang="ko-KR" sz="2000"/>
              <a:t>HARDWARE  IMPLEMENTATION  OF  CONTROLLED TRANSFERS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103438" y="1123950"/>
            <a:ext cx="46926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Implementation of controlled transfer 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765426" y="1477963"/>
            <a:ext cx="1570943" cy="39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P:  R2 </a:t>
            </a: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34" charset="-127"/>
                <a:cs typeface="+mn-cs"/>
              </a:rPr>
              <a:t></a:t>
            </a: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R1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2103439" y="2590801"/>
            <a:ext cx="18764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Block diagram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2122489" y="3757614"/>
            <a:ext cx="20161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Timing diagram</a:t>
            </a:r>
          </a:p>
        </p:txBody>
      </p:sp>
      <p:sp>
        <p:nvSpPr>
          <p:cNvPr id="16391" name="Rectangle 17"/>
          <p:cNvSpPr>
            <a:spLocks noChangeArrowheads="1"/>
          </p:cNvSpPr>
          <p:nvPr/>
        </p:nvSpPr>
        <p:spPr bwMode="auto">
          <a:xfrm>
            <a:off x="6232525" y="2235201"/>
            <a:ext cx="282130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 </a:t>
            </a:r>
          </a:p>
        </p:txBody>
      </p:sp>
      <p:sp>
        <p:nvSpPr>
          <p:cNvPr id="16392" name="Rectangle 26"/>
          <p:cNvSpPr>
            <a:spLocks noChangeArrowheads="1"/>
          </p:cNvSpPr>
          <p:nvPr/>
        </p:nvSpPr>
        <p:spPr bwMode="auto">
          <a:xfrm>
            <a:off x="9072563" y="2781300"/>
            <a:ext cx="601128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Clock</a:t>
            </a:r>
          </a:p>
        </p:txBody>
      </p:sp>
      <p:sp>
        <p:nvSpPr>
          <p:cNvPr id="16393" name="Rectangle 52"/>
          <p:cNvSpPr>
            <a:spLocks noChangeArrowheads="1"/>
          </p:cNvSpPr>
          <p:nvPr/>
        </p:nvSpPr>
        <p:spPr bwMode="auto">
          <a:xfrm>
            <a:off x="8791341" y="1"/>
            <a:ext cx="1665522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</a:t>
            </a:r>
          </a:p>
        </p:txBody>
      </p:sp>
      <p:sp>
        <p:nvSpPr>
          <p:cNvPr id="16394" name="Rectangle 8"/>
          <p:cNvSpPr>
            <a:spLocks noChangeArrowheads="1"/>
          </p:cNvSpPr>
          <p:nvPr/>
        </p:nvSpPr>
        <p:spPr bwMode="auto">
          <a:xfrm>
            <a:off x="5337176" y="4814888"/>
            <a:ext cx="1909177" cy="26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Transfer occurs here</a:t>
            </a:r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 flipH="1">
            <a:off x="6897689" y="4830763"/>
            <a:ext cx="644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V="1">
            <a:off x="7529513" y="4613276"/>
            <a:ext cx="0" cy="22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397" name="Rectangle 11"/>
          <p:cNvSpPr>
            <a:spLocks noChangeArrowheads="1"/>
          </p:cNvSpPr>
          <p:nvPr/>
        </p:nvSpPr>
        <p:spPr bwMode="auto">
          <a:xfrm>
            <a:off x="5356226" y="2640014"/>
            <a:ext cx="1019175" cy="4857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6398" name="Rectangle 12"/>
          <p:cNvSpPr>
            <a:spLocks noChangeArrowheads="1"/>
          </p:cNvSpPr>
          <p:nvPr/>
        </p:nvSpPr>
        <p:spPr bwMode="auto">
          <a:xfrm>
            <a:off x="7383463" y="2787651"/>
            <a:ext cx="1339850" cy="1809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6399" name="Rectangle 13"/>
          <p:cNvSpPr>
            <a:spLocks noChangeArrowheads="1"/>
          </p:cNvSpPr>
          <p:nvPr/>
        </p:nvSpPr>
        <p:spPr bwMode="auto">
          <a:xfrm>
            <a:off x="7778751" y="2751139"/>
            <a:ext cx="411973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R2</a:t>
            </a:r>
          </a:p>
        </p:txBody>
      </p:sp>
      <p:sp>
        <p:nvSpPr>
          <p:cNvPr id="16400" name="Rectangle 14"/>
          <p:cNvSpPr>
            <a:spLocks noChangeArrowheads="1"/>
          </p:cNvSpPr>
          <p:nvPr/>
        </p:nvSpPr>
        <p:spPr bwMode="auto">
          <a:xfrm>
            <a:off x="7396163" y="3241675"/>
            <a:ext cx="1339850" cy="190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6401" name="Rectangle 15"/>
          <p:cNvSpPr>
            <a:spLocks noChangeArrowheads="1"/>
          </p:cNvSpPr>
          <p:nvPr/>
        </p:nvSpPr>
        <p:spPr bwMode="auto">
          <a:xfrm>
            <a:off x="7781926" y="3213101"/>
            <a:ext cx="411973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R1</a:t>
            </a:r>
          </a:p>
        </p:txBody>
      </p:sp>
      <p:sp>
        <p:nvSpPr>
          <p:cNvPr id="16402" name="Rectangle 16"/>
          <p:cNvSpPr>
            <a:spLocks noChangeArrowheads="1"/>
          </p:cNvSpPr>
          <p:nvPr/>
        </p:nvSpPr>
        <p:spPr bwMode="auto">
          <a:xfrm>
            <a:off x="5453064" y="2667001"/>
            <a:ext cx="868829" cy="86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Control </a:t>
            </a:r>
          </a:p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Circuit</a:t>
            </a:r>
          </a:p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7620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8043864" y="2962275"/>
            <a:ext cx="1587" cy="274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6745288" y="2646363"/>
            <a:ext cx="551434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Load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6346826" y="2657476"/>
            <a:ext cx="302969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P</a:t>
            </a:r>
          </a:p>
        </p:txBody>
      </p:sp>
      <p:sp>
        <p:nvSpPr>
          <p:cNvPr id="16406" name="Line 23"/>
          <p:cNvSpPr>
            <a:spLocks noChangeShapeType="1"/>
          </p:cNvSpPr>
          <p:nvPr/>
        </p:nvSpPr>
        <p:spPr bwMode="auto">
          <a:xfrm>
            <a:off x="6375401" y="2882901"/>
            <a:ext cx="993775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07" name="Line 27"/>
          <p:cNvSpPr>
            <a:spLocks noChangeShapeType="1"/>
          </p:cNvSpPr>
          <p:nvPr/>
        </p:nvSpPr>
        <p:spPr bwMode="auto">
          <a:xfrm flipH="1">
            <a:off x="7981951" y="3105150"/>
            <a:ext cx="130175" cy="44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08" name="Rectangle 28"/>
          <p:cNvSpPr>
            <a:spLocks noChangeArrowheads="1"/>
          </p:cNvSpPr>
          <p:nvPr/>
        </p:nvSpPr>
        <p:spPr bwMode="auto">
          <a:xfrm>
            <a:off x="8064501" y="3021013"/>
            <a:ext cx="277321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n</a:t>
            </a:r>
          </a:p>
        </p:txBody>
      </p:sp>
      <p:sp>
        <p:nvSpPr>
          <p:cNvPr id="16409" name="Freeform 29"/>
          <p:cNvSpPr>
            <a:spLocks/>
          </p:cNvSpPr>
          <p:nvPr/>
        </p:nvSpPr>
        <p:spPr bwMode="auto">
          <a:xfrm>
            <a:off x="5672138" y="4005263"/>
            <a:ext cx="1058862" cy="209550"/>
          </a:xfrm>
          <a:custGeom>
            <a:avLst/>
            <a:gdLst>
              <a:gd name="T0" fmla="*/ 0 w 593"/>
              <a:gd name="T1" fmla="*/ 2147483646 h 185"/>
              <a:gd name="T2" fmla="*/ 2147483646 w 593"/>
              <a:gd name="T3" fmla="*/ 2147483646 h 185"/>
              <a:gd name="T4" fmla="*/ 2147483646 w 593"/>
              <a:gd name="T5" fmla="*/ 0 h 185"/>
              <a:gd name="T6" fmla="*/ 2147483646 w 593"/>
              <a:gd name="T7" fmla="*/ 0 h 185"/>
              <a:gd name="T8" fmla="*/ 2147483646 w 593"/>
              <a:gd name="T9" fmla="*/ 2147483646 h 185"/>
              <a:gd name="T10" fmla="*/ 2147483646 w 593"/>
              <a:gd name="T11" fmla="*/ 2147483646 h 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3"/>
              <a:gd name="T19" fmla="*/ 0 h 185"/>
              <a:gd name="T20" fmla="*/ 593 w 593"/>
              <a:gd name="T21" fmla="*/ 185 h 1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3" h="185">
                <a:moveTo>
                  <a:pt x="0" y="184"/>
                </a:moveTo>
                <a:lnTo>
                  <a:pt x="136" y="184"/>
                </a:lnTo>
                <a:lnTo>
                  <a:pt x="136" y="0"/>
                </a:lnTo>
                <a:lnTo>
                  <a:pt x="320" y="0"/>
                </a:lnTo>
                <a:lnTo>
                  <a:pt x="320" y="184"/>
                </a:lnTo>
                <a:lnTo>
                  <a:pt x="592" y="18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10" name="Arc 30"/>
          <p:cNvSpPr>
            <a:spLocks/>
          </p:cNvSpPr>
          <p:nvPr/>
        </p:nvSpPr>
        <p:spPr bwMode="auto">
          <a:xfrm>
            <a:off x="6683375" y="4000501"/>
            <a:ext cx="107950" cy="85725"/>
          </a:xfrm>
          <a:custGeom>
            <a:avLst/>
            <a:gdLst>
              <a:gd name="T0" fmla="*/ 2147483646 w 17464"/>
              <a:gd name="T1" fmla="*/ 1219249403 h 21600"/>
              <a:gd name="T2" fmla="*/ 0 w 17464"/>
              <a:gd name="T3" fmla="*/ 1212719317 h 21600"/>
              <a:gd name="T4" fmla="*/ 2147483646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11" name="Freeform 32"/>
          <p:cNvSpPr>
            <a:spLocks/>
          </p:cNvSpPr>
          <p:nvPr/>
        </p:nvSpPr>
        <p:spPr bwMode="auto">
          <a:xfrm>
            <a:off x="6729414" y="4005263"/>
            <a:ext cx="801687" cy="209550"/>
          </a:xfrm>
          <a:custGeom>
            <a:avLst/>
            <a:gdLst>
              <a:gd name="T0" fmla="*/ 0 w 449"/>
              <a:gd name="T1" fmla="*/ 0 h 185"/>
              <a:gd name="T2" fmla="*/ 2147483646 w 449"/>
              <a:gd name="T3" fmla="*/ 0 h 185"/>
              <a:gd name="T4" fmla="*/ 2147483646 w 449"/>
              <a:gd name="T5" fmla="*/ 2147483646 h 185"/>
              <a:gd name="T6" fmla="*/ 2147483646 w 449"/>
              <a:gd name="T7" fmla="*/ 2147483646 h 185"/>
              <a:gd name="T8" fmla="*/ 0 60000 65536"/>
              <a:gd name="T9" fmla="*/ 0 60000 65536"/>
              <a:gd name="T10" fmla="*/ 0 60000 65536"/>
              <a:gd name="T11" fmla="*/ 0 60000 65536"/>
              <a:gd name="T12" fmla="*/ 0 w 449"/>
              <a:gd name="T13" fmla="*/ 0 h 185"/>
              <a:gd name="T14" fmla="*/ 449 w 449"/>
              <a:gd name="T15" fmla="*/ 185 h 1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" h="185">
                <a:moveTo>
                  <a:pt x="0" y="0"/>
                </a:moveTo>
                <a:lnTo>
                  <a:pt x="176" y="0"/>
                </a:lnTo>
                <a:lnTo>
                  <a:pt x="176" y="184"/>
                </a:lnTo>
                <a:lnTo>
                  <a:pt x="448" y="18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12" name="Arc 33"/>
          <p:cNvSpPr>
            <a:spLocks/>
          </p:cNvSpPr>
          <p:nvPr/>
        </p:nvSpPr>
        <p:spPr bwMode="auto">
          <a:xfrm>
            <a:off x="7481889" y="4000501"/>
            <a:ext cx="109537" cy="85725"/>
          </a:xfrm>
          <a:custGeom>
            <a:avLst/>
            <a:gdLst>
              <a:gd name="T0" fmla="*/ 2147483646 w 17464"/>
              <a:gd name="T1" fmla="*/ 1219249403 h 21600"/>
              <a:gd name="T2" fmla="*/ 0 w 17464"/>
              <a:gd name="T3" fmla="*/ 1212719317 h 21600"/>
              <a:gd name="T4" fmla="*/ 2147483646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13" name="Line 34"/>
          <p:cNvSpPr>
            <a:spLocks noChangeShapeType="1"/>
          </p:cNvSpPr>
          <p:nvPr/>
        </p:nvSpPr>
        <p:spPr bwMode="auto">
          <a:xfrm flipV="1">
            <a:off x="7535863" y="4067176"/>
            <a:ext cx="0" cy="155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14" name="Freeform 35"/>
          <p:cNvSpPr>
            <a:spLocks/>
          </p:cNvSpPr>
          <p:nvPr/>
        </p:nvSpPr>
        <p:spPr bwMode="auto">
          <a:xfrm>
            <a:off x="7529514" y="4005263"/>
            <a:ext cx="1455737" cy="209550"/>
          </a:xfrm>
          <a:custGeom>
            <a:avLst/>
            <a:gdLst>
              <a:gd name="T0" fmla="*/ 0 w 817"/>
              <a:gd name="T1" fmla="*/ 0 h 185"/>
              <a:gd name="T2" fmla="*/ 2147483646 w 817"/>
              <a:gd name="T3" fmla="*/ 0 h 185"/>
              <a:gd name="T4" fmla="*/ 2147483646 w 817"/>
              <a:gd name="T5" fmla="*/ 2147483646 h 185"/>
              <a:gd name="T6" fmla="*/ 2147483646 w 817"/>
              <a:gd name="T7" fmla="*/ 2147483646 h 185"/>
              <a:gd name="T8" fmla="*/ 2147483646 w 817"/>
              <a:gd name="T9" fmla="*/ 0 h 185"/>
              <a:gd name="T10" fmla="*/ 2147483646 w 817"/>
              <a:gd name="T11" fmla="*/ 0 h 185"/>
              <a:gd name="T12" fmla="*/ 2147483646 w 817"/>
              <a:gd name="T13" fmla="*/ 2147483646 h 185"/>
              <a:gd name="T14" fmla="*/ 2147483646 w 817"/>
              <a:gd name="T15" fmla="*/ 2147483646 h 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"/>
              <a:gd name="T25" fmla="*/ 0 h 185"/>
              <a:gd name="T26" fmla="*/ 817 w 817"/>
              <a:gd name="T27" fmla="*/ 185 h 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" h="185">
                <a:moveTo>
                  <a:pt x="0" y="0"/>
                </a:moveTo>
                <a:lnTo>
                  <a:pt x="184" y="0"/>
                </a:lnTo>
                <a:lnTo>
                  <a:pt x="184" y="184"/>
                </a:lnTo>
                <a:lnTo>
                  <a:pt x="456" y="184"/>
                </a:lnTo>
                <a:lnTo>
                  <a:pt x="456" y="0"/>
                </a:lnTo>
                <a:lnTo>
                  <a:pt x="640" y="0"/>
                </a:lnTo>
                <a:lnTo>
                  <a:pt x="640" y="184"/>
                </a:lnTo>
                <a:lnTo>
                  <a:pt x="816" y="18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15" name="Rectangle 36"/>
          <p:cNvSpPr>
            <a:spLocks noChangeArrowheads="1"/>
          </p:cNvSpPr>
          <p:nvPr/>
        </p:nvSpPr>
        <p:spPr bwMode="auto">
          <a:xfrm>
            <a:off x="4914900" y="4111626"/>
            <a:ext cx="670056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Clock</a:t>
            </a:r>
          </a:p>
        </p:txBody>
      </p:sp>
      <p:sp>
        <p:nvSpPr>
          <p:cNvPr id="16416" name="Rectangle 37"/>
          <p:cNvSpPr>
            <a:spLocks noChangeArrowheads="1"/>
          </p:cNvSpPr>
          <p:nvPr/>
        </p:nvSpPr>
        <p:spPr bwMode="auto">
          <a:xfrm>
            <a:off x="4929188" y="4529139"/>
            <a:ext cx="609142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Load</a:t>
            </a:r>
          </a:p>
        </p:txBody>
      </p:sp>
      <p:sp>
        <p:nvSpPr>
          <p:cNvPr id="16417" name="Line 38"/>
          <p:cNvSpPr>
            <a:spLocks noChangeShapeType="1"/>
          </p:cNvSpPr>
          <p:nvPr/>
        </p:nvSpPr>
        <p:spPr bwMode="auto">
          <a:xfrm>
            <a:off x="5600700" y="4625975"/>
            <a:ext cx="11128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18" name="Line 39"/>
          <p:cNvSpPr>
            <a:spLocks noChangeShapeType="1"/>
          </p:cNvSpPr>
          <p:nvPr/>
        </p:nvSpPr>
        <p:spPr bwMode="auto">
          <a:xfrm flipH="1">
            <a:off x="6721475" y="4421188"/>
            <a:ext cx="107950" cy="209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19" name="Freeform 40"/>
          <p:cNvSpPr>
            <a:spLocks/>
          </p:cNvSpPr>
          <p:nvPr/>
        </p:nvSpPr>
        <p:spPr bwMode="auto">
          <a:xfrm>
            <a:off x="6829426" y="4418014"/>
            <a:ext cx="2155825" cy="204787"/>
          </a:xfrm>
          <a:custGeom>
            <a:avLst/>
            <a:gdLst>
              <a:gd name="T0" fmla="*/ 0 w 1225"/>
              <a:gd name="T1" fmla="*/ 0 h 177"/>
              <a:gd name="T2" fmla="*/ 2147483646 w 1225"/>
              <a:gd name="T3" fmla="*/ 0 h 177"/>
              <a:gd name="T4" fmla="*/ 2147483646 w 1225"/>
              <a:gd name="T5" fmla="*/ 2147483646 h 177"/>
              <a:gd name="T6" fmla="*/ 2147483646 w 1225"/>
              <a:gd name="T7" fmla="*/ 2147483646 h 177"/>
              <a:gd name="T8" fmla="*/ 0 60000 65536"/>
              <a:gd name="T9" fmla="*/ 0 60000 65536"/>
              <a:gd name="T10" fmla="*/ 0 60000 65536"/>
              <a:gd name="T11" fmla="*/ 0 60000 65536"/>
              <a:gd name="T12" fmla="*/ 0 w 1225"/>
              <a:gd name="T13" fmla="*/ 0 h 177"/>
              <a:gd name="T14" fmla="*/ 1225 w 1225"/>
              <a:gd name="T15" fmla="*/ 177 h 1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5" h="177">
                <a:moveTo>
                  <a:pt x="0" y="0"/>
                </a:moveTo>
                <a:lnTo>
                  <a:pt x="408" y="0"/>
                </a:lnTo>
                <a:lnTo>
                  <a:pt x="456" y="176"/>
                </a:lnTo>
                <a:lnTo>
                  <a:pt x="1224" y="176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20" name="Rectangle 41"/>
          <p:cNvSpPr>
            <a:spLocks noChangeArrowheads="1"/>
          </p:cNvSpPr>
          <p:nvPr/>
        </p:nvSpPr>
        <p:spPr bwMode="auto">
          <a:xfrm>
            <a:off x="6550026" y="3752851"/>
            <a:ext cx="242055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t</a:t>
            </a:r>
          </a:p>
        </p:txBody>
      </p:sp>
      <p:sp>
        <p:nvSpPr>
          <p:cNvPr id="16421" name="Rectangle 42"/>
          <p:cNvSpPr>
            <a:spLocks noChangeArrowheads="1"/>
          </p:cNvSpPr>
          <p:nvPr/>
        </p:nvSpPr>
        <p:spPr bwMode="auto">
          <a:xfrm>
            <a:off x="7261225" y="3762376"/>
            <a:ext cx="445636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t+1</a:t>
            </a:r>
          </a:p>
        </p:txBody>
      </p:sp>
      <p:sp>
        <p:nvSpPr>
          <p:cNvPr id="16422" name="Freeform 43"/>
          <p:cNvSpPr>
            <a:spLocks/>
          </p:cNvSpPr>
          <p:nvPr/>
        </p:nvSpPr>
        <p:spPr bwMode="auto">
          <a:xfrm>
            <a:off x="8624888" y="2824164"/>
            <a:ext cx="101600" cy="109537"/>
          </a:xfrm>
          <a:custGeom>
            <a:avLst/>
            <a:gdLst>
              <a:gd name="T0" fmla="*/ 2147483646 w 57"/>
              <a:gd name="T1" fmla="*/ 0 h 97"/>
              <a:gd name="T2" fmla="*/ 0 w 57"/>
              <a:gd name="T3" fmla="*/ 2147483646 h 97"/>
              <a:gd name="T4" fmla="*/ 2147483646 w 57"/>
              <a:gd name="T5" fmla="*/ 2147483646 h 97"/>
              <a:gd name="T6" fmla="*/ 0 60000 65536"/>
              <a:gd name="T7" fmla="*/ 0 60000 65536"/>
              <a:gd name="T8" fmla="*/ 0 60000 65536"/>
              <a:gd name="T9" fmla="*/ 0 w 57"/>
              <a:gd name="T10" fmla="*/ 0 h 97"/>
              <a:gd name="T11" fmla="*/ 57 w 57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" h="97">
                <a:moveTo>
                  <a:pt x="56" y="0"/>
                </a:moveTo>
                <a:lnTo>
                  <a:pt x="0" y="56"/>
                </a:lnTo>
                <a:lnTo>
                  <a:pt x="56" y="96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23" name="Line 54"/>
          <p:cNvSpPr>
            <a:spLocks noChangeShapeType="1"/>
          </p:cNvSpPr>
          <p:nvPr/>
        </p:nvSpPr>
        <p:spPr bwMode="auto">
          <a:xfrm flipH="1">
            <a:off x="8729664" y="2894013"/>
            <a:ext cx="295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24" name="Line 57"/>
          <p:cNvSpPr>
            <a:spLocks noChangeShapeType="1"/>
          </p:cNvSpPr>
          <p:nvPr/>
        </p:nvSpPr>
        <p:spPr bwMode="auto">
          <a:xfrm flipV="1">
            <a:off x="6732588" y="4048126"/>
            <a:ext cx="0" cy="155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25" name="Freeform 58"/>
          <p:cNvSpPr>
            <a:spLocks/>
          </p:cNvSpPr>
          <p:nvPr/>
        </p:nvSpPr>
        <p:spPr bwMode="auto">
          <a:xfrm>
            <a:off x="8631238" y="3278189"/>
            <a:ext cx="101600" cy="109537"/>
          </a:xfrm>
          <a:custGeom>
            <a:avLst/>
            <a:gdLst>
              <a:gd name="T0" fmla="*/ 2147483646 w 57"/>
              <a:gd name="T1" fmla="*/ 0 h 97"/>
              <a:gd name="T2" fmla="*/ 0 w 57"/>
              <a:gd name="T3" fmla="*/ 2147483646 h 97"/>
              <a:gd name="T4" fmla="*/ 2147483646 w 57"/>
              <a:gd name="T5" fmla="*/ 2147483646 h 97"/>
              <a:gd name="T6" fmla="*/ 0 60000 65536"/>
              <a:gd name="T7" fmla="*/ 0 60000 65536"/>
              <a:gd name="T8" fmla="*/ 0 60000 65536"/>
              <a:gd name="T9" fmla="*/ 0 w 57"/>
              <a:gd name="T10" fmla="*/ 0 h 97"/>
              <a:gd name="T11" fmla="*/ 57 w 57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" h="97">
                <a:moveTo>
                  <a:pt x="56" y="0"/>
                </a:moveTo>
                <a:lnTo>
                  <a:pt x="0" y="56"/>
                </a:lnTo>
                <a:lnTo>
                  <a:pt x="56" y="96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26" name="Line 60"/>
          <p:cNvSpPr>
            <a:spLocks noChangeShapeType="1"/>
          </p:cNvSpPr>
          <p:nvPr/>
        </p:nvSpPr>
        <p:spPr bwMode="auto">
          <a:xfrm>
            <a:off x="8924925" y="2400300"/>
            <a:ext cx="0" cy="933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27" name="Line 61"/>
          <p:cNvSpPr>
            <a:spLocks noChangeShapeType="1"/>
          </p:cNvSpPr>
          <p:nvPr/>
        </p:nvSpPr>
        <p:spPr bwMode="auto">
          <a:xfrm>
            <a:off x="8734425" y="3333750"/>
            <a:ext cx="19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28" name="Line 62"/>
          <p:cNvSpPr>
            <a:spLocks noChangeShapeType="1"/>
          </p:cNvSpPr>
          <p:nvPr/>
        </p:nvSpPr>
        <p:spPr bwMode="auto">
          <a:xfrm flipH="1">
            <a:off x="5943600" y="241935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29" name="Line 63"/>
          <p:cNvSpPr>
            <a:spLocks noChangeShapeType="1"/>
          </p:cNvSpPr>
          <p:nvPr/>
        </p:nvSpPr>
        <p:spPr bwMode="auto">
          <a:xfrm>
            <a:off x="5953125" y="2419351"/>
            <a:ext cx="0" cy="219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6430" name="Oval 64"/>
          <p:cNvSpPr>
            <a:spLocks noChangeArrowheads="1"/>
          </p:cNvSpPr>
          <p:nvPr/>
        </p:nvSpPr>
        <p:spPr bwMode="auto">
          <a:xfrm>
            <a:off x="8877300" y="2847975"/>
            <a:ext cx="88900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6431" name="Text Box 65"/>
          <p:cNvSpPr txBox="1">
            <a:spLocks noChangeArrowheads="1"/>
          </p:cNvSpPr>
          <p:nvPr/>
        </p:nvSpPr>
        <p:spPr bwMode="auto">
          <a:xfrm>
            <a:off x="3033714" y="5422901"/>
            <a:ext cx="71278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The same clock controls the circuits that generate the control function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  and the destination register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Registers are assumed to use </a:t>
            </a:r>
            <a:r>
              <a:rPr kumimoji="1" lang="en-US" altLang="ko-KR" sz="16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positive-edge-triggered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flip-flops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47249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14326"/>
            <a:ext cx="8809038" cy="434975"/>
          </a:xfrm>
          <a:noFill/>
        </p:spPr>
        <p:txBody>
          <a:bodyPr/>
          <a:lstStyle/>
          <a:p>
            <a:r>
              <a:rPr lang="en-US" altLang="ko-KR" sz="2800"/>
              <a:t>SIMULTANEOUS OPERATIONS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877066" y="1"/>
            <a:ext cx="1665522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62225" y="1209675"/>
            <a:ext cx="6781800" cy="5164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/>
              <a:t>If two or more operations are to occur simultaneously, they are separated with commas</a:t>
            </a:r>
          </a:p>
          <a:p>
            <a:endParaRPr lang="en-US" altLang="ko-KR" sz="2000"/>
          </a:p>
          <a:p>
            <a:pPr lvl="1">
              <a:buFontTx/>
              <a:buNone/>
            </a:pPr>
            <a:r>
              <a:rPr lang="en-US" altLang="ko-KR" sz="2000"/>
              <a:t>P:  R3 </a:t>
            </a:r>
            <a:r>
              <a:rPr lang="en-US" altLang="ko-KR">
                <a:sym typeface="Symbol" panose="05050102010706020507" pitchFamily="18" charset="2"/>
              </a:rPr>
              <a:t> </a:t>
            </a:r>
            <a:r>
              <a:rPr lang="en-US" altLang="ko-KR" sz="2000">
                <a:sym typeface="Symbol" panose="05050102010706020507" pitchFamily="18" charset="2"/>
              </a:rPr>
              <a:t>R5</a:t>
            </a:r>
            <a:r>
              <a:rPr lang="en-US" altLang="ko-KR" sz="2000">
                <a:solidFill>
                  <a:schemeClr val="bg2"/>
                </a:solidFill>
                <a:sym typeface="Symbol" panose="05050102010706020507" pitchFamily="18" charset="2"/>
              </a:rPr>
              <a:t>, </a:t>
            </a:r>
            <a:r>
              <a:rPr lang="en-US" altLang="ko-KR" sz="2000">
                <a:sym typeface="Symbol" panose="05050102010706020507" pitchFamily="18" charset="2"/>
              </a:rPr>
              <a:t>MAR </a:t>
            </a:r>
            <a:r>
              <a:rPr lang="en-US" altLang="ko-KR">
                <a:sym typeface="Symbol" panose="05050102010706020507" pitchFamily="18" charset="2"/>
              </a:rPr>
              <a:t></a:t>
            </a:r>
            <a:r>
              <a:rPr lang="en-US" altLang="ko-KR" sz="2000">
                <a:sym typeface="Symbol" panose="05050102010706020507" pitchFamily="18" charset="2"/>
              </a:rPr>
              <a:t> IR</a:t>
            </a:r>
            <a:r>
              <a:rPr lang="en-US" altLang="ko-KR">
                <a:sym typeface="Symbol" panose="05050102010706020507" pitchFamily="18" charset="2"/>
              </a:rPr>
              <a:t> </a:t>
            </a:r>
          </a:p>
          <a:p>
            <a:pPr lvl="1">
              <a:buFontTx/>
              <a:buNone/>
            </a:pPr>
            <a:endParaRPr lang="en-US" altLang="ko-KR">
              <a:sym typeface="Symbol" panose="05050102010706020507" pitchFamily="18" charset="2"/>
            </a:endParaRPr>
          </a:p>
          <a:p>
            <a:r>
              <a:rPr lang="en-US" altLang="ko-KR" sz="2000">
                <a:sym typeface="Symbol" panose="05050102010706020507" pitchFamily="18" charset="2"/>
              </a:rPr>
              <a:t>Here, if the control function P = 1, load the contents of R5 into R3, and at the same time (clock), load the contents of register IR into register MAR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77873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701" y="290514"/>
            <a:ext cx="8386763" cy="434975"/>
          </a:xfrm>
          <a:noFill/>
        </p:spPr>
        <p:txBody>
          <a:bodyPr/>
          <a:lstStyle/>
          <a:p>
            <a:r>
              <a:rPr lang="en-US" altLang="ko-KR" sz="2800"/>
              <a:t>BASIC SYMBOLS FOR REGISTER TRANSFERS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1770063" y="2678113"/>
            <a:ext cx="4445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8436" name="Rectangle 11"/>
          <p:cNvSpPr>
            <a:spLocks noChangeArrowheads="1"/>
          </p:cNvSpPr>
          <p:nvPr/>
        </p:nvSpPr>
        <p:spPr bwMode="auto">
          <a:xfrm>
            <a:off x="1849439" y="2717801"/>
            <a:ext cx="8561387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81000" indent="-381000" defTabSz="152400">
              <a:tabLst>
                <a:tab pos="1143000" algn="l"/>
                <a:tab pos="41910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152400">
              <a:tabLst>
                <a:tab pos="1143000" algn="l"/>
                <a:tab pos="41910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152400">
              <a:tabLst>
                <a:tab pos="1143000" algn="l"/>
                <a:tab pos="41910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152400">
              <a:tabLst>
                <a:tab pos="1143000" algn="l"/>
                <a:tab pos="41910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152400">
              <a:tabLst>
                <a:tab pos="1143000" algn="l"/>
                <a:tab pos="41910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41910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41910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41910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41910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381000" marR="0" lvl="0" indent="-381000" algn="l" defTabSz="152400" rtl="0" eaLnBrk="1" fontAlgn="auto" latinLnBrk="0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4191000" algn="l"/>
              </a:tabLst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Capital letters      Denotes a register	                                    MAR, R2</a:t>
            </a:r>
          </a:p>
          <a:p>
            <a:pPr marL="381000" marR="0" lvl="0" indent="-381000" algn="l" defTabSz="152400" rtl="0" eaLnBrk="1" fontAlgn="auto" latinLnBrk="0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4191000" algn="l"/>
              </a:tabLst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&amp; numerals               </a:t>
            </a:r>
          </a:p>
          <a:p>
            <a:pPr marL="381000" marR="0" lvl="0" indent="-381000" algn="l" defTabSz="152400" rtl="0" eaLnBrk="1" fontAlgn="auto" latinLnBrk="0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4191000" algn="l"/>
              </a:tabLst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Parentheses ()     Denotes a part of a register                          R2(0-7), R2(L) 	</a:t>
            </a:r>
          </a:p>
          <a:p>
            <a:pPr marL="381000" marR="0" lvl="0" indent="-381000" algn="l" defTabSz="152400" rtl="0" eaLnBrk="1" fontAlgn="auto" latinLnBrk="0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4191000" algn="l"/>
              </a:tabLst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Arrow   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34" charset="-127"/>
                <a:cs typeface="+mn-cs"/>
              </a:rPr>
              <a:t>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          Denotes transfer of information                   R2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34" charset="-127"/>
                <a:cs typeface="+mn-cs"/>
              </a:rPr>
              <a:t>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R1</a:t>
            </a:r>
          </a:p>
          <a:p>
            <a:pPr marL="381000" marR="0" lvl="0" indent="-381000" algn="l" defTabSz="152400" rtl="0" eaLnBrk="1" fontAlgn="auto" latinLnBrk="0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4191000" algn="l"/>
              </a:tabLst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Colon    :	            Denotes termination of control function      P: 	</a:t>
            </a:r>
          </a:p>
          <a:p>
            <a:pPr marL="381000" marR="0" lvl="0" indent="-381000" algn="l" defTabSz="152400" rtl="0" eaLnBrk="1" fontAlgn="auto" latinLnBrk="0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4191000" algn="l"/>
              </a:tabLst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Comma  ,	            Separates two micro-operations                  A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34" charset="-127"/>
                <a:cs typeface="+mn-cs"/>
              </a:rPr>
              <a:t>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B,  B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34" charset="-127"/>
                <a:cs typeface="+mn-cs"/>
              </a:rPr>
              <a:t>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A 	</a:t>
            </a:r>
          </a:p>
        </p:txBody>
      </p:sp>
      <p:sp>
        <p:nvSpPr>
          <p:cNvPr id="18437" name="Rectangle 12"/>
          <p:cNvSpPr>
            <a:spLocks noChangeArrowheads="1"/>
          </p:cNvSpPr>
          <p:nvPr/>
        </p:nvSpPr>
        <p:spPr bwMode="auto">
          <a:xfrm>
            <a:off x="1822736" y="2347914"/>
            <a:ext cx="8415338" cy="2490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8438" name="Line 13"/>
          <p:cNvSpPr>
            <a:spLocks noChangeShapeType="1"/>
          </p:cNvSpPr>
          <p:nvPr/>
        </p:nvSpPr>
        <p:spPr bwMode="auto">
          <a:xfrm>
            <a:off x="3624983" y="2347913"/>
            <a:ext cx="0" cy="2500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8439" name="Line 14"/>
          <p:cNvSpPr>
            <a:spLocks noChangeShapeType="1"/>
          </p:cNvSpPr>
          <p:nvPr/>
        </p:nvSpPr>
        <p:spPr bwMode="auto">
          <a:xfrm>
            <a:off x="8194675" y="2347913"/>
            <a:ext cx="0" cy="2481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8440" name="Rectangle 15"/>
          <p:cNvSpPr>
            <a:spLocks noChangeArrowheads="1"/>
          </p:cNvSpPr>
          <p:nvPr/>
        </p:nvSpPr>
        <p:spPr bwMode="auto">
          <a:xfrm>
            <a:off x="1929109" y="2360614"/>
            <a:ext cx="125194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ct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Symbols</a:t>
            </a:r>
          </a:p>
        </p:txBody>
      </p:sp>
      <p:sp>
        <p:nvSpPr>
          <p:cNvPr id="18441" name="Rectangle 16"/>
          <p:cNvSpPr>
            <a:spLocks noChangeArrowheads="1"/>
          </p:cNvSpPr>
          <p:nvPr/>
        </p:nvSpPr>
        <p:spPr bwMode="auto">
          <a:xfrm>
            <a:off x="4238626" y="2360614"/>
            <a:ext cx="554158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Description                                       Examples</a:t>
            </a:r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auto">
          <a:xfrm>
            <a:off x="8791341" y="1"/>
            <a:ext cx="1665522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</a:t>
            </a:r>
          </a:p>
        </p:txBody>
      </p:sp>
      <p:sp>
        <p:nvSpPr>
          <p:cNvPr id="18443" name="Line 48"/>
          <p:cNvSpPr>
            <a:spLocks noChangeShapeType="1"/>
          </p:cNvSpPr>
          <p:nvPr/>
        </p:nvSpPr>
        <p:spPr bwMode="auto">
          <a:xfrm>
            <a:off x="1843088" y="2733675"/>
            <a:ext cx="83867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216097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14326"/>
            <a:ext cx="8809038" cy="434975"/>
          </a:xfrm>
          <a:noFill/>
        </p:spPr>
        <p:txBody>
          <a:bodyPr/>
          <a:lstStyle/>
          <a:p>
            <a:r>
              <a:rPr lang="en-US" altLang="ko-KR" sz="2800"/>
              <a:t>CONNECTING REGISTRS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8877066" y="1"/>
            <a:ext cx="1665522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62226" y="1209675"/>
            <a:ext cx="7591425" cy="5164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sym typeface="Symbol" panose="05050102010706020507" pitchFamily="18" charset="2"/>
              </a:rPr>
              <a:t>In a digital system with many registers, it is impractical to have data and control lines to directly allow each register to be loaded with the contents of every possible other registers</a:t>
            </a:r>
          </a:p>
          <a:p>
            <a:endParaRPr lang="en-US" altLang="ko-KR" sz="2000">
              <a:sym typeface="Symbol" panose="05050102010706020507" pitchFamily="18" charset="2"/>
            </a:endParaRPr>
          </a:p>
          <a:p>
            <a:r>
              <a:rPr lang="en-US" altLang="ko-KR" sz="2000">
                <a:sym typeface="Symbol" panose="05050102010706020507" pitchFamily="18" charset="2"/>
              </a:rPr>
              <a:t>To completely connect n registers </a:t>
            </a:r>
            <a:r>
              <a:rPr lang="en-US" altLang="ko-KR" sz="2000">
                <a:sym typeface="Wingdings" panose="05000000000000000000" pitchFamily="2" charset="2"/>
              </a:rPr>
              <a:t> n(n-1) lines</a:t>
            </a:r>
          </a:p>
          <a:p>
            <a:r>
              <a:rPr lang="en-US" altLang="ko-KR" sz="2000">
                <a:sym typeface="Wingdings" panose="05000000000000000000" pitchFamily="2" charset="2"/>
              </a:rPr>
              <a:t>O(n</a:t>
            </a:r>
            <a:r>
              <a:rPr lang="en-US" altLang="ko-KR" sz="2000" baseline="30000">
                <a:sym typeface="Wingdings" panose="05000000000000000000" pitchFamily="2" charset="2"/>
              </a:rPr>
              <a:t>2</a:t>
            </a:r>
            <a:r>
              <a:rPr lang="en-US" altLang="ko-KR" sz="2000">
                <a:sym typeface="Wingdings" panose="05000000000000000000" pitchFamily="2" charset="2"/>
              </a:rPr>
              <a:t>) cost</a:t>
            </a:r>
          </a:p>
          <a:p>
            <a:pPr lvl="1"/>
            <a:r>
              <a:rPr lang="en-US" altLang="ko-KR" sz="1600">
                <a:sym typeface="Symbol" panose="05050102010706020507" pitchFamily="18" charset="2"/>
              </a:rPr>
              <a:t>This is not a realistic approach to use in a large digital system</a:t>
            </a:r>
          </a:p>
          <a:p>
            <a:pPr lvl="1"/>
            <a:endParaRPr lang="en-US" altLang="ko-KR" sz="1600">
              <a:sym typeface="Symbol" panose="05050102010706020507" pitchFamily="18" charset="2"/>
            </a:endParaRPr>
          </a:p>
          <a:p>
            <a:r>
              <a:rPr lang="en-US" altLang="ko-KR" sz="2000">
                <a:sym typeface="Symbol" panose="05050102010706020507" pitchFamily="18" charset="2"/>
              </a:rPr>
              <a:t>Instead, take a different approach</a:t>
            </a:r>
          </a:p>
          <a:p>
            <a:r>
              <a:rPr lang="en-US" altLang="ko-KR" sz="2000">
                <a:sym typeface="Symbol" panose="05050102010706020507" pitchFamily="18" charset="2"/>
              </a:rPr>
              <a:t>Have one centralized set of circuits for data transfer – the </a:t>
            </a:r>
            <a:r>
              <a:rPr lang="en-US" altLang="ko-KR" sz="2000">
                <a:solidFill>
                  <a:schemeClr val="bg2"/>
                </a:solidFill>
                <a:sym typeface="Symbol" panose="05050102010706020507" pitchFamily="18" charset="2"/>
              </a:rPr>
              <a:t>bus</a:t>
            </a:r>
          </a:p>
          <a:p>
            <a:r>
              <a:rPr lang="en-US" altLang="ko-KR" sz="2000">
                <a:sym typeface="Symbol" panose="05050102010706020507" pitchFamily="18" charset="2"/>
              </a:rPr>
              <a:t>Have control circuits to select which register is the source, and which is the destination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81595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4339" y="303214"/>
            <a:ext cx="8809037" cy="434975"/>
          </a:xfrm>
          <a:noFill/>
        </p:spPr>
        <p:txBody>
          <a:bodyPr/>
          <a:lstStyle/>
          <a:p>
            <a:r>
              <a:rPr lang="en-US" altLang="ko-KR" sz="2800"/>
              <a:t>BUS  AND  BUS  TRANSFER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279651" y="879475"/>
            <a:ext cx="36513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906588" y="927100"/>
            <a:ext cx="87614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Bus is a path(of a group of wires) over which information is transferred, from any of several sources to any of several destinations.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884364" y="1736725"/>
            <a:ext cx="4111703" cy="36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From a register to bus: BUS </a:t>
            </a: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R</a:t>
            </a:r>
          </a:p>
        </p:txBody>
      </p:sp>
      <p:grpSp>
        <p:nvGrpSpPr>
          <p:cNvPr id="20486" name="Group 207"/>
          <p:cNvGrpSpPr>
            <a:grpSpLocks/>
          </p:cNvGrpSpPr>
          <p:nvPr/>
        </p:nvGrpSpPr>
        <p:grpSpPr bwMode="auto">
          <a:xfrm>
            <a:off x="3790951" y="3697288"/>
            <a:ext cx="5045181" cy="2757838"/>
            <a:chOff x="646" y="2197"/>
            <a:chExt cx="5068" cy="1423"/>
          </a:xfrm>
        </p:grpSpPr>
        <p:sp>
          <p:nvSpPr>
            <p:cNvPr id="20510" name="Rectangle 6"/>
            <p:cNvSpPr>
              <a:spLocks noChangeArrowheads="1"/>
            </p:cNvSpPr>
            <p:nvPr/>
          </p:nvSpPr>
          <p:spPr bwMode="auto">
            <a:xfrm>
              <a:off x="1321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11" name="Rectangle 7"/>
            <p:cNvSpPr>
              <a:spLocks noChangeArrowheads="1"/>
            </p:cNvSpPr>
            <p:nvPr/>
          </p:nvSpPr>
          <p:spPr bwMode="auto">
            <a:xfrm>
              <a:off x="1282" y="229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1</a:t>
              </a:r>
            </a:p>
          </p:txBody>
        </p:sp>
        <p:sp>
          <p:nvSpPr>
            <p:cNvPr id="20512" name="Rectangle 8"/>
            <p:cNvSpPr>
              <a:spLocks noChangeArrowheads="1"/>
            </p:cNvSpPr>
            <p:nvPr/>
          </p:nvSpPr>
          <p:spPr bwMode="auto">
            <a:xfrm>
              <a:off x="1533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13" name="Rectangle 9"/>
            <p:cNvSpPr>
              <a:spLocks noChangeArrowheads="1"/>
            </p:cNvSpPr>
            <p:nvPr/>
          </p:nvSpPr>
          <p:spPr bwMode="auto">
            <a:xfrm>
              <a:off x="1494" y="229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2</a:t>
              </a:r>
            </a:p>
          </p:txBody>
        </p:sp>
        <p:sp>
          <p:nvSpPr>
            <p:cNvPr id="20514" name="Rectangle 10"/>
            <p:cNvSpPr>
              <a:spLocks noChangeArrowheads="1"/>
            </p:cNvSpPr>
            <p:nvPr/>
          </p:nvSpPr>
          <p:spPr bwMode="auto">
            <a:xfrm>
              <a:off x="1745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15" name="Rectangle 11"/>
            <p:cNvSpPr>
              <a:spLocks noChangeArrowheads="1"/>
            </p:cNvSpPr>
            <p:nvPr/>
          </p:nvSpPr>
          <p:spPr bwMode="auto">
            <a:xfrm>
              <a:off x="1706" y="229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3</a:t>
              </a:r>
            </a:p>
          </p:txBody>
        </p:sp>
        <p:sp>
          <p:nvSpPr>
            <p:cNvPr id="20516" name="Rectangle 12"/>
            <p:cNvSpPr>
              <a:spLocks noChangeArrowheads="1"/>
            </p:cNvSpPr>
            <p:nvPr/>
          </p:nvSpPr>
          <p:spPr bwMode="auto">
            <a:xfrm>
              <a:off x="1956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17" name="Rectangle 13"/>
            <p:cNvSpPr>
              <a:spLocks noChangeArrowheads="1"/>
            </p:cNvSpPr>
            <p:nvPr/>
          </p:nvSpPr>
          <p:spPr bwMode="auto">
            <a:xfrm>
              <a:off x="1919" y="229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4</a:t>
              </a:r>
            </a:p>
          </p:txBody>
        </p:sp>
        <p:sp>
          <p:nvSpPr>
            <p:cNvPr id="20518" name="Rectangle 14"/>
            <p:cNvSpPr>
              <a:spLocks noChangeArrowheads="1"/>
            </p:cNvSpPr>
            <p:nvPr/>
          </p:nvSpPr>
          <p:spPr bwMode="auto">
            <a:xfrm>
              <a:off x="2442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19" name="Rectangle 15"/>
            <p:cNvSpPr>
              <a:spLocks noChangeArrowheads="1"/>
            </p:cNvSpPr>
            <p:nvPr/>
          </p:nvSpPr>
          <p:spPr bwMode="auto">
            <a:xfrm>
              <a:off x="2415" y="229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1</a:t>
              </a:r>
            </a:p>
          </p:txBody>
        </p:sp>
        <p:sp>
          <p:nvSpPr>
            <p:cNvPr id="20520" name="Rectangle 16"/>
            <p:cNvSpPr>
              <a:spLocks noChangeArrowheads="1"/>
            </p:cNvSpPr>
            <p:nvPr/>
          </p:nvSpPr>
          <p:spPr bwMode="auto">
            <a:xfrm>
              <a:off x="2654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21" name="Rectangle 17"/>
            <p:cNvSpPr>
              <a:spLocks noChangeArrowheads="1"/>
            </p:cNvSpPr>
            <p:nvPr/>
          </p:nvSpPr>
          <p:spPr bwMode="auto">
            <a:xfrm>
              <a:off x="2628" y="229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2</a:t>
              </a:r>
            </a:p>
          </p:txBody>
        </p:sp>
        <p:sp>
          <p:nvSpPr>
            <p:cNvPr id="20522" name="Rectangle 18"/>
            <p:cNvSpPr>
              <a:spLocks noChangeArrowheads="1"/>
            </p:cNvSpPr>
            <p:nvPr/>
          </p:nvSpPr>
          <p:spPr bwMode="auto">
            <a:xfrm>
              <a:off x="2866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23" name="Rectangle 19"/>
            <p:cNvSpPr>
              <a:spLocks noChangeArrowheads="1"/>
            </p:cNvSpPr>
            <p:nvPr/>
          </p:nvSpPr>
          <p:spPr bwMode="auto">
            <a:xfrm>
              <a:off x="2842" y="229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3</a:t>
              </a:r>
            </a:p>
          </p:txBody>
        </p:sp>
        <p:sp>
          <p:nvSpPr>
            <p:cNvPr id="20524" name="Rectangle 20"/>
            <p:cNvSpPr>
              <a:spLocks noChangeArrowheads="1"/>
            </p:cNvSpPr>
            <p:nvPr/>
          </p:nvSpPr>
          <p:spPr bwMode="auto">
            <a:xfrm>
              <a:off x="3078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25" name="Rectangle 21"/>
            <p:cNvSpPr>
              <a:spLocks noChangeArrowheads="1"/>
            </p:cNvSpPr>
            <p:nvPr/>
          </p:nvSpPr>
          <p:spPr bwMode="auto">
            <a:xfrm>
              <a:off x="3054" y="229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4</a:t>
              </a:r>
            </a:p>
          </p:txBody>
        </p:sp>
        <p:sp>
          <p:nvSpPr>
            <p:cNvPr id="20526" name="Rectangle 22"/>
            <p:cNvSpPr>
              <a:spLocks noChangeArrowheads="1"/>
            </p:cNvSpPr>
            <p:nvPr/>
          </p:nvSpPr>
          <p:spPr bwMode="auto">
            <a:xfrm>
              <a:off x="3576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27" name="Rectangle 23"/>
            <p:cNvSpPr>
              <a:spLocks noChangeArrowheads="1"/>
            </p:cNvSpPr>
            <p:nvPr/>
          </p:nvSpPr>
          <p:spPr bwMode="auto">
            <a:xfrm>
              <a:off x="3537" y="229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1</a:t>
              </a:r>
            </a:p>
          </p:txBody>
        </p:sp>
        <p:sp>
          <p:nvSpPr>
            <p:cNvPr id="20528" name="Rectangle 24"/>
            <p:cNvSpPr>
              <a:spLocks noChangeArrowheads="1"/>
            </p:cNvSpPr>
            <p:nvPr/>
          </p:nvSpPr>
          <p:spPr bwMode="auto">
            <a:xfrm>
              <a:off x="3788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29" name="Rectangle 25"/>
            <p:cNvSpPr>
              <a:spLocks noChangeArrowheads="1"/>
            </p:cNvSpPr>
            <p:nvPr/>
          </p:nvSpPr>
          <p:spPr bwMode="auto">
            <a:xfrm>
              <a:off x="3750" y="229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2</a:t>
              </a:r>
            </a:p>
          </p:txBody>
        </p:sp>
        <p:sp>
          <p:nvSpPr>
            <p:cNvPr id="20530" name="Rectangle 26"/>
            <p:cNvSpPr>
              <a:spLocks noChangeArrowheads="1"/>
            </p:cNvSpPr>
            <p:nvPr/>
          </p:nvSpPr>
          <p:spPr bwMode="auto">
            <a:xfrm>
              <a:off x="4000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31" name="Rectangle 27"/>
            <p:cNvSpPr>
              <a:spLocks noChangeArrowheads="1"/>
            </p:cNvSpPr>
            <p:nvPr/>
          </p:nvSpPr>
          <p:spPr bwMode="auto">
            <a:xfrm>
              <a:off x="3960" y="229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3</a:t>
              </a:r>
            </a:p>
          </p:txBody>
        </p:sp>
        <p:sp>
          <p:nvSpPr>
            <p:cNvPr id="20532" name="Rectangle 28"/>
            <p:cNvSpPr>
              <a:spLocks noChangeArrowheads="1"/>
            </p:cNvSpPr>
            <p:nvPr/>
          </p:nvSpPr>
          <p:spPr bwMode="auto">
            <a:xfrm>
              <a:off x="4212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33" name="Rectangle 29"/>
            <p:cNvSpPr>
              <a:spLocks noChangeArrowheads="1"/>
            </p:cNvSpPr>
            <p:nvPr/>
          </p:nvSpPr>
          <p:spPr bwMode="auto">
            <a:xfrm>
              <a:off x="4172" y="229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4</a:t>
              </a:r>
            </a:p>
          </p:txBody>
        </p:sp>
        <p:sp>
          <p:nvSpPr>
            <p:cNvPr id="20534" name="Rectangle 30"/>
            <p:cNvSpPr>
              <a:spLocks noChangeArrowheads="1"/>
            </p:cNvSpPr>
            <p:nvPr/>
          </p:nvSpPr>
          <p:spPr bwMode="auto">
            <a:xfrm>
              <a:off x="4710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35" name="Rectangle 31"/>
            <p:cNvSpPr>
              <a:spLocks noChangeArrowheads="1"/>
            </p:cNvSpPr>
            <p:nvPr/>
          </p:nvSpPr>
          <p:spPr bwMode="auto">
            <a:xfrm>
              <a:off x="4671" y="229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1</a:t>
              </a:r>
            </a:p>
          </p:txBody>
        </p:sp>
        <p:sp>
          <p:nvSpPr>
            <p:cNvPr id="20536" name="Rectangle 32"/>
            <p:cNvSpPr>
              <a:spLocks noChangeArrowheads="1"/>
            </p:cNvSpPr>
            <p:nvPr/>
          </p:nvSpPr>
          <p:spPr bwMode="auto">
            <a:xfrm>
              <a:off x="4922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37" name="Rectangle 33"/>
            <p:cNvSpPr>
              <a:spLocks noChangeArrowheads="1"/>
            </p:cNvSpPr>
            <p:nvPr/>
          </p:nvSpPr>
          <p:spPr bwMode="auto">
            <a:xfrm>
              <a:off x="4884" y="229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2</a:t>
              </a:r>
            </a:p>
          </p:txBody>
        </p:sp>
        <p:sp>
          <p:nvSpPr>
            <p:cNvPr id="20538" name="Rectangle 34"/>
            <p:cNvSpPr>
              <a:spLocks noChangeArrowheads="1"/>
            </p:cNvSpPr>
            <p:nvPr/>
          </p:nvSpPr>
          <p:spPr bwMode="auto">
            <a:xfrm>
              <a:off x="5134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39" name="Rectangle 35"/>
            <p:cNvSpPr>
              <a:spLocks noChangeArrowheads="1"/>
            </p:cNvSpPr>
            <p:nvPr/>
          </p:nvSpPr>
          <p:spPr bwMode="auto">
            <a:xfrm>
              <a:off x="5094" y="229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3</a:t>
              </a:r>
            </a:p>
          </p:txBody>
        </p:sp>
        <p:sp>
          <p:nvSpPr>
            <p:cNvPr id="20540" name="Rectangle 36"/>
            <p:cNvSpPr>
              <a:spLocks noChangeArrowheads="1"/>
            </p:cNvSpPr>
            <p:nvPr/>
          </p:nvSpPr>
          <p:spPr bwMode="auto">
            <a:xfrm>
              <a:off x="5346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41" name="Rectangle 37"/>
            <p:cNvSpPr>
              <a:spLocks noChangeArrowheads="1"/>
            </p:cNvSpPr>
            <p:nvPr/>
          </p:nvSpPr>
          <p:spPr bwMode="auto">
            <a:xfrm>
              <a:off x="5306" y="229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4</a:t>
              </a:r>
            </a:p>
          </p:txBody>
        </p:sp>
        <p:sp>
          <p:nvSpPr>
            <p:cNvPr id="20542" name="Rectangle 38"/>
            <p:cNvSpPr>
              <a:spLocks noChangeArrowheads="1"/>
            </p:cNvSpPr>
            <p:nvPr/>
          </p:nvSpPr>
          <p:spPr bwMode="auto">
            <a:xfrm>
              <a:off x="1321" y="2769"/>
              <a:ext cx="822" cy="27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43" name="Arc 39"/>
            <p:cNvSpPr>
              <a:spLocks/>
            </p:cNvSpPr>
            <p:nvPr/>
          </p:nvSpPr>
          <p:spPr bwMode="auto">
            <a:xfrm>
              <a:off x="1405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44" name="Line 40"/>
            <p:cNvSpPr>
              <a:spLocks noChangeShapeType="1"/>
            </p:cNvSpPr>
            <p:nvPr/>
          </p:nvSpPr>
          <p:spPr bwMode="auto">
            <a:xfrm>
              <a:off x="1452" y="2393"/>
              <a:ext cx="0" cy="32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45" name="Arc 41"/>
            <p:cNvSpPr>
              <a:spLocks/>
            </p:cNvSpPr>
            <p:nvPr/>
          </p:nvSpPr>
          <p:spPr bwMode="auto">
            <a:xfrm>
              <a:off x="1617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46" name="Line 42"/>
            <p:cNvSpPr>
              <a:spLocks noChangeShapeType="1"/>
            </p:cNvSpPr>
            <p:nvPr/>
          </p:nvSpPr>
          <p:spPr bwMode="auto">
            <a:xfrm>
              <a:off x="1664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47" name="Arc 43"/>
            <p:cNvSpPr>
              <a:spLocks/>
            </p:cNvSpPr>
            <p:nvPr/>
          </p:nvSpPr>
          <p:spPr bwMode="auto">
            <a:xfrm>
              <a:off x="1829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48" name="Line 44"/>
            <p:cNvSpPr>
              <a:spLocks noChangeShapeType="1"/>
            </p:cNvSpPr>
            <p:nvPr/>
          </p:nvSpPr>
          <p:spPr bwMode="auto">
            <a:xfrm>
              <a:off x="1875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49" name="Arc 45"/>
            <p:cNvSpPr>
              <a:spLocks/>
            </p:cNvSpPr>
            <p:nvPr/>
          </p:nvSpPr>
          <p:spPr bwMode="auto">
            <a:xfrm>
              <a:off x="2041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50" name="Line 46"/>
            <p:cNvSpPr>
              <a:spLocks noChangeShapeType="1"/>
            </p:cNvSpPr>
            <p:nvPr/>
          </p:nvSpPr>
          <p:spPr bwMode="auto">
            <a:xfrm>
              <a:off x="2087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51" name="Rectangle 47"/>
            <p:cNvSpPr>
              <a:spLocks noChangeArrowheads="1"/>
            </p:cNvSpPr>
            <p:nvPr/>
          </p:nvSpPr>
          <p:spPr bwMode="auto">
            <a:xfrm>
              <a:off x="1294" y="2197"/>
              <a:ext cx="95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Register A</a:t>
              </a:r>
            </a:p>
          </p:txBody>
        </p:sp>
        <p:sp>
          <p:nvSpPr>
            <p:cNvPr id="20552" name="Rectangle 48"/>
            <p:cNvSpPr>
              <a:spLocks noChangeArrowheads="1"/>
            </p:cNvSpPr>
            <p:nvPr/>
          </p:nvSpPr>
          <p:spPr bwMode="auto">
            <a:xfrm>
              <a:off x="2415" y="2197"/>
              <a:ext cx="95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Register B</a:t>
              </a:r>
            </a:p>
          </p:txBody>
        </p:sp>
        <p:sp>
          <p:nvSpPr>
            <p:cNvPr id="20553" name="Rectangle 49"/>
            <p:cNvSpPr>
              <a:spLocks noChangeArrowheads="1"/>
            </p:cNvSpPr>
            <p:nvPr/>
          </p:nvSpPr>
          <p:spPr bwMode="auto">
            <a:xfrm>
              <a:off x="3550" y="2197"/>
              <a:ext cx="95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Register C</a:t>
              </a:r>
            </a:p>
          </p:txBody>
        </p:sp>
        <p:sp>
          <p:nvSpPr>
            <p:cNvPr id="20554" name="Rectangle 50"/>
            <p:cNvSpPr>
              <a:spLocks noChangeArrowheads="1"/>
            </p:cNvSpPr>
            <p:nvPr/>
          </p:nvSpPr>
          <p:spPr bwMode="auto">
            <a:xfrm>
              <a:off x="4686" y="2197"/>
              <a:ext cx="95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Register D</a:t>
              </a:r>
            </a:p>
          </p:txBody>
        </p:sp>
        <p:sp>
          <p:nvSpPr>
            <p:cNvPr id="20555" name="Rectangle 51"/>
            <p:cNvSpPr>
              <a:spLocks noChangeArrowheads="1"/>
            </p:cNvSpPr>
            <p:nvPr/>
          </p:nvSpPr>
          <p:spPr bwMode="auto">
            <a:xfrm>
              <a:off x="1494" y="2574"/>
              <a:ext cx="29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B</a:t>
              </a:r>
            </a:p>
          </p:txBody>
        </p:sp>
        <p:sp>
          <p:nvSpPr>
            <p:cNvPr id="20556" name="Rectangle 52"/>
            <p:cNvSpPr>
              <a:spLocks noChangeArrowheads="1"/>
            </p:cNvSpPr>
            <p:nvPr/>
          </p:nvSpPr>
          <p:spPr bwMode="auto">
            <a:xfrm>
              <a:off x="1706" y="2574"/>
              <a:ext cx="29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C</a:t>
              </a:r>
            </a:p>
          </p:txBody>
        </p:sp>
        <p:sp>
          <p:nvSpPr>
            <p:cNvPr id="20557" name="Rectangle 53"/>
            <p:cNvSpPr>
              <a:spLocks noChangeArrowheads="1"/>
            </p:cNvSpPr>
            <p:nvPr/>
          </p:nvSpPr>
          <p:spPr bwMode="auto">
            <a:xfrm>
              <a:off x="1929" y="2574"/>
              <a:ext cx="29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D</a:t>
              </a:r>
            </a:p>
          </p:txBody>
        </p:sp>
        <p:sp>
          <p:nvSpPr>
            <p:cNvPr id="20558" name="Rectangle 54"/>
            <p:cNvSpPr>
              <a:spLocks noChangeArrowheads="1"/>
            </p:cNvSpPr>
            <p:nvPr/>
          </p:nvSpPr>
          <p:spPr bwMode="auto">
            <a:xfrm>
              <a:off x="1596" y="2591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1</a:t>
              </a:r>
            </a:p>
          </p:txBody>
        </p:sp>
        <p:sp>
          <p:nvSpPr>
            <p:cNvPr id="20559" name="Rectangle 55"/>
            <p:cNvSpPr>
              <a:spLocks noChangeArrowheads="1"/>
            </p:cNvSpPr>
            <p:nvPr/>
          </p:nvSpPr>
          <p:spPr bwMode="auto">
            <a:xfrm>
              <a:off x="1820" y="2591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1</a:t>
              </a:r>
            </a:p>
          </p:txBody>
        </p:sp>
        <p:sp>
          <p:nvSpPr>
            <p:cNvPr id="20560" name="Rectangle 56"/>
            <p:cNvSpPr>
              <a:spLocks noChangeArrowheads="1"/>
            </p:cNvSpPr>
            <p:nvPr/>
          </p:nvSpPr>
          <p:spPr bwMode="auto">
            <a:xfrm>
              <a:off x="2053" y="2591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1</a:t>
              </a:r>
            </a:p>
          </p:txBody>
        </p:sp>
        <p:sp>
          <p:nvSpPr>
            <p:cNvPr id="20561" name="Rectangle 57"/>
            <p:cNvSpPr>
              <a:spLocks noChangeArrowheads="1"/>
            </p:cNvSpPr>
            <p:nvPr/>
          </p:nvSpPr>
          <p:spPr bwMode="auto">
            <a:xfrm>
              <a:off x="1494" y="2802"/>
              <a:ext cx="48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4 x1</a:t>
              </a:r>
            </a:p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62" name="Rectangle 58"/>
            <p:cNvSpPr>
              <a:spLocks noChangeArrowheads="1"/>
            </p:cNvSpPr>
            <p:nvPr/>
          </p:nvSpPr>
          <p:spPr bwMode="auto">
            <a:xfrm>
              <a:off x="1494" y="2879"/>
              <a:ext cx="52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MUX</a:t>
              </a:r>
            </a:p>
          </p:txBody>
        </p:sp>
        <p:sp>
          <p:nvSpPr>
            <p:cNvPr id="20563" name="Line 59"/>
            <p:cNvSpPr>
              <a:spLocks noChangeShapeType="1"/>
            </p:cNvSpPr>
            <p:nvPr/>
          </p:nvSpPr>
          <p:spPr bwMode="auto">
            <a:xfrm>
              <a:off x="1171" y="2827"/>
              <a:ext cx="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64" name="Line 60"/>
            <p:cNvSpPr>
              <a:spLocks noChangeShapeType="1"/>
            </p:cNvSpPr>
            <p:nvPr/>
          </p:nvSpPr>
          <p:spPr bwMode="auto">
            <a:xfrm>
              <a:off x="1246" y="2955"/>
              <a:ext cx="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65" name="Line 61"/>
            <p:cNvSpPr>
              <a:spLocks noChangeShapeType="1"/>
            </p:cNvSpPr>
            <p:nvPr/>
          </p:nvSpPr>
          <p:spPr bwMode="auto">
            <a:xfrm>
              <a:off x="1240" y="2958"/>
              <a:ext cx="0" cy="2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66" name="Line 62"/>
            <p:cNvSpPr>
              <a:spLocks noChangeShapeType="1"/>
            </p:cNvSpPr>
            <p:nvPr/>
          </p:nvSpPr>
          <p:spPr bwMode="auto">
            <a:xfrm>
              <a:off x="1165" y="2830"/>
              <a:ext cx="0" cy="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67" name="Line 63"/>
            <p:cNvSpPr>
              <a:spLocks noChangeShapeType="1"/>
            </p:cNvSpPr>
            <p:nvPr/>
          </p:nvSpPr>
          <p:spPr bwMode="auto">
            <a:xfrm>
              <a:off x="960" y="3143"/>
              <a:ext cx="359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68" name="Line 64"/>
            <p:cNvSpPr>
              <a:spLocks noChangeShapeType="1"/>
            </p:cNvSpPr>
            <p:nvPr/>
          </p:nvSpPr>
          <p:spPr bwMode="auto">
            <a:xfrm flipV="1">
              <a:off x="960" y="3235"/>
              <a:ext cx="3669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69" name="Line 65"/>
            <p:cNvSpPr>
              <a:spLocks noChangeShapeType="1"/>
            </p:cNvSpPr>
            <p:nvPr/>
          </p:nvSpPr>
          <p:spPr bwMode="auto">
            <a:xfrm>
              <a:off x="1738" y="3048"/>
              <a:ext cx="0" cy="32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70" name="Oval 66"/>
            <p:cNvSpPr>
              <a:spLocks noChangeArrowheads="1"/>
            </p:cNvSpPr>
            <p:nvPr/>
          </p:nvSpPr>
          <p:spPr bwMode="auto">
            <a:xfrm>
              <a:off x="1209" y="3223"/>
              <a:ext cx="37" cy="2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71" name="Oval 67"/>
            <p:cNvSpPr>
              <a:spLocks noChangeArrowheads="1"/>
            </p:cNvSpPr>
            <p:nvPr/>
          </p:nvSpPr>
          <p:spPr bwMode="auto">
            <a:xfrm>
              <a:off x="1134" y="3129"/>
              <a:ext cx="37" cy="2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72" name="Rectangle 68"/>
            <p:cNvSpPr>
              <a:spLocks noChangeArrowheads="1"/>
            </p:cNvSpPr>
            <p:nvPr/>
          </p:nvSpPr>
          <p:spPr bwMode="auto">
            <a:xfrm>
              <a:off x="2442" y="2769"/>
              <a:ext cx="823" cy="27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73" name="Arc 69"/>
            <p:cNvSpPr>
              <a:spLocks/>
            </p:cNvSpPr>
            <p:nvPr/>
          </p:nvSpPr>
          <p:spPr bwMode="auto">
            <a:xfrm>
              <a:off x="2751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74" name="Line 70"/>
            <p:cNvSpPr>
              <a:spLocks noChangeShapeType="1"/>
            </p:cNvSpPr>
            <p:nvPr/>
          </p:nvSpPr>
          <p:spPr bwMode="auto">
            <a:xfrm>
              <a:off x="2798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75" name="Arc 71"/>
            <p:cNvSpPr>
              <a:spLocks/>
            </p:cNvSpPr>
            <p:nvPr/>
          </p:nvSpPr>
          <p:spPr bwMode="auto">
            <a:xfrm>
              <a:off x="2963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76" name="Line 72"/>
            <p:cNvSpPr>
              <a:spLocks noChangeShapeType="1"/>
            </p:cNvSpPr>
            <p:nvPr/>
          </p:nvSpPr>
          <p:spPr bwMode="auto">
            <a:xfrm>
              <a:off x="3009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77" name="Arc 73"/>
            <p:cNvSpPr>
              <a:spLocks/>
            </p:cNvSpPr>
            <p:nvPr/>
          </p:nvSpPr>
          <p:spPr bwMode="auto">
            <a:xfrm>
              <a:off x="3175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78" name="Line 74"/>
            <p:cNvSpPr>
              <a:spLocks noChangeShapeType="1"/>
            </p:cNvSpPr>
            <p:nvPr/>
          </p:nvSpPr>
          <p:spPr bwMode="auto">
            <a:xfrm>
              <a:off x="3221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79" name="Rectangle 75"/>
            <p:cNvSpPr>
              <a:spLocks noChangeArrowheads="1"/>
            </p:cNvSpPr>
            <p:nvPr/>
          </p:nvSpPr>
          <p:spPr bwMode="auto">
            <a:xfrm>
              <a:off x="2628" y="2574"/>
              <a:ext cx="29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B</a:t>
              </a:r>
            </a:p>
          </p:txBody>
        </p:sp>
        <p:sp>
          <p:nvSpPr>
            <p:cNvPr id="20580" name="Rectangle 76"/>
            <p:cNvSpPr>
              <a:spLocks noChangeArrowheads="1"/>
            </p:cNvSpPr>
            <p:nvPr/>
          </p:nvSpPr>
          <p:spPr bwMode="auto">
            <a:xfrm>
              <a:off x="2842" y="2574"/>
              <a:ext cx="29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C</a:t>
              </a:r>
            </a:p>
          </p:txBody>
        </p:sp>
        <p:sp>
          <p:nvSpPr>
            <p:cNvPr id="20581" name="Rectangle 77"/>
            <p:cNvSpPr>
              <a:spLocks noChangeArrowheads="1"/>
            </p:cNvSpPr>
            <p:nvPr/>
          </p:nvSpPr>
          <p:spPr bwMode="auto">
            <a:xfrm>
              <a:off x="3054" y="2574"/>
              <a:ext cx="29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D</a:t>
              </a:r>
            </a:p>
          </p:txBody>
        </p:sp>
        <p:sp>
          <p:nvSpPr>
            <p:cNvPr id="20582" name="Rectangle 78"/>
            <p:cNvSpPr>
              <a:spLocks noChangeArrowheads="1"/>
            </p:cNvSpPr>
            <p:nvPr/>
          </p:nvSpPr>
          <p:spPr bwMode="auto">
            <a:xfrm>
              <a:off x="2715" y="2591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2</a:t>
              </a:r>
            </a:p>
          </p:txBody>
        </p:sp>
        <p:sp>
          <p:nvSpPr>
            <p:cNvPr id="20583" name="Rectangle 79"/>
            <p:cNvSpPr>
              <a:spLocks noChangeArrowheads="1"/>
            </p:cNvSpPr>
            <p:nvPr/>
          </p:nvSpPr>
          <p:spPr bwMode="auto">
            <a:xfrm>
              <a:off x="2939" y="2591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2</a:t>
              </a:r>
            </a:p>
          </p:txBody>
        </p:sp>
        <p:sp>
          <p:nvSpPr>
            <p:cNvPr id="20584" name="Rectangle 80"/>
            <p:cNvSpPr>
              <a:spLocks noChangeArrowheads="1"/>
            </p:cNvSpPr>
            <p:nvPr/>
          </p:nvSpPr>
          <p:spPr bwMode="auto">
            <a:xfrm>
              <a:off x="3177" y="2591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2</a:t>
              </a:r>
            </a:p>
          </p:txBody>
        </p:sp>
        <p:sp>
          <p:nvSpPr>
            <p:cNvPr id="20585" name="Rectangle 81"/>
            <p:cNvSpPr>
              <a:spLocks noChangeArrowheads="1"/>
            </p:cNvSpPr>
            <p:nvPr/>
          </p:nvSpPr>
          <p:spPr bwMode="auto">
            <a:xfrm>
              <a:off x="2628" y="2802"/>
              <a:ext cx="48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4 x1</a:t>
              </a:r>
            </a:p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86" name="Rectangle 82"/>
            <p:cNvSpPr>
              <a:spLocks noChangeArrowheads="1"/>
            </p:cNvSpPr>
            <p:nvPr/>
          </p:nvSpPr>
          <p:spPr bwMode="auto">
            <a:xfrm>
              <a:off x="2628" y="2879"/>
              <a:ext cx="52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MUX</a:t>
              </a:r>
            </a:p>
          </p:txBody>
        </p:sp>
        <p:sp>
          <p:nvSpPr>
            <p:cNvPr id="20587" name="Line 83"/>
            <p:cNvSpPr>
              <a:spLocks noChangeShapeType="1"/>
            </p:cNvSpPr>
            <p:nvPr/>
          </p:nvSpPr>
          <p:spPr bwMode="auto">
            <a:xfrm>
              <a:off x="2305" y="2827"/>
              <a:ext cx="1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88" name="Line 84"/>
            <p:cNvSpPr>
              <a:spLocks noChangeShapeType="1"/>
            </p:cNvSpPr>
            <p:nvPr/>
          </p:nvSpPr>
          <p:spPr bwMode="auto">
            <a:xfrm>
              <a:off x="2380" y="2955"/>
              <a:ext cx="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89" name="Line 85"/>
            <p:cNvSpPr>
              <a:spLocks noChangeShapeType="1"/>
            </p:cNvSpPr>
            <p:nvPr/>
          </p:nvSpPr>
          <p:spPr bwMode="auto">
            <a:xfrm>
              <a:off x="2374" y="2958"/>
              <a:ext cx="0" cy="2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90" name="Line 86"/>
            <p:cNvSpPr>
              <a:spLocks noChangeShapeType="1"/>
            </p:cNvSpPr>
            <p:nvPr/>
          </p:nvSpPr>
          <p:spPr bwMode="auto">
            <a:xfrm>
              <a:off x="2299" y="2830"/>
              <a:ext cx="0" cy="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91" name="Line 87"/>
            <p:cNvSpPr>
              <a:spLocks noChangeShapeType="1"/>
            </p:cNvSpPr>
            <p:nvPr/>
          </p:nvSpPr>
          <p:spPr bwMode="auto">
            <a:xfrm flipH="1">
              <a:off x="2860" y="3041"/>
              <a:ext cx="0" cy="2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92" name="Oval 88"/>
            <p:cNvSpPr>
              <a:spLocks noChangeArrowheads="1"/>
            </p:cNvSpPr>
            <p:nvPr/>
          </p:nvSpPr>
          <p:spPr bwMode="auto">
            <a:xfrm>
              <a:off x="2330" y="3223"/>
              <a:ext cx="50" cy="2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93" name="Oval 89"/>
            <p:cNvSpPr>
              <a:spLocks noChangeArrowheads="1"/>
            </p:cNvSpPr>
            <p:nvPr/>
          </p:nvSpPr>
          <p:spPr bwMode="auto">
            <a:xfrm>
              <a:off x="2256" y="3129"/>
              <a:ext cx="49" cy="2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94" name="Rectangle 90"/>
            <p:cNvSpPr>
              <a:spLocks noChangeArrowheads="1"/>
            </p:cNvSpPr>
            <p:nvPr/>
          </p:nvSpPr>
          <p:spPr bwMode="auto">
            <a:xfrm>
              <a:off x="3576" y="2769"/>
              <a:ext cx="823" cy="27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595" name="Arc 91"/>
            <p:cNvSpPr>
              <a:spLocks/>
            </p:cNvSpPr>
            <p:nvPr/>
          </p:nvSpPr>
          <p:spPr bwMode="auto">
            <a:xfrm>
              <a:off x="3872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96" name="Line 92"/>
            <p:cNvSpPr>
              <a:spLocks noChangeShapeType="1"/>
            </p:cNvSpPr>
            <p:nvPr/>
          </p:nvSpPr>
          <p:spPr bwMode="auto">
            <a:xfrm>
              <a:off x="3919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97" name="Arc 93"/>
            <p:cNvSpPr>
              <a:spLocks/>
            </p:cNvSpPr>
            <p:nvPr/>
          </p:nvSpPr>
          <p:spPr bwMode="auto">
            <a:xfrm>
              <a:off x="4084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98" name="Line 94"/>
            <p:cNvSpPr>
              <a:spLocks noChangeShapeType="1"/>
            </p:cNvSpPr>
            <p:nvPr/>
          </p:nvSpPr>
          <p:spPr bwMode="auto">
            <a:xfrm>
              <a:off x="4131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99" name="Arc 95"/>
            <p:cNvSpPr>
              <a:spLocks/>
            </p:cNvSpPr>
            <p:nvPr/>
          </p:nvSpPr>
          <p:spPr bwMode="auto">
            <a:xfrm>
              <a:off x="4296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00" name="Line 96"/>
            <p:cNvSpPr>
              <a:spLocks noChangeShapeType="1"/>
            </p:cNvSpPr>
            <p:nvPr/>
          </p:nvSpPr>
          <p:spPr bwMode="auto">
            <a:xfrm>
              <a:off x="4343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01" name="Rectangle 97"/>
            <p:cNvSpPr>
              <a:spLocks noChangeArrowheads="1"/>
            </p:cNvSpPr>
            <p:nvPr/>
          </p:nvSpPr>
          <p:spPr bwMode="auto">
            <a:xfrm>
              <a:off x="3750" y="2574"/>
              <a:ext cx="29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B</a:t>
              </a:r>
            </a:p>
          </p:txBody>
        </p:sp>
        <p:sp>
          <p:nvSpPr>
            <p:cNvPr id="20602" name="Rectangle 98"/>
            <p:cNvSpPr>
              <a:spLocks noChangeArrowheads="1"/>
            </p:cNvSpPr>
            <p:nvPr/>
          </p:nvSpPr>
          <p:spPr bwMode="auto">
            <a:xfrm>
              <a:off x="3960" y="2574"/>
              <a:ext cx="29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C</a:t>
              </a:r>
            </a:p>
          </p:txBody>
        </p:sp>
        <p:sp>
          <p:nvSpPr>
            <p:cNvPr id="20603" name="Rectangle 99"/>
            <p:cNvSpPr>
              <a:spLocks noChangeArrowheads="1"/>
            </p:cNvSpPr>
            <p:nvPr/>
          </p:nvSpPr>
          <p:spPr bwMode="auto">
            <a:xfrm>
              <a:off x="4185" y="2574"/>
              <a:ext cx="29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D</a:t>
              </a:r>
            </a:p>
          </p:txBody>
        </p:sp>
        <p:sp>
          <p:nvSpPr>
            <p:cNvPr id="20604" name="Rectangle 100"/>
            <p:cNvSpPr>
              <a:spLocks noChangeArrowheads="1"/>
            </p:cNvSpPr>
            <p:nvPr/>
          </p:nvSpPr>
          <p:spPr bwMode="auto">
            <a:xfrm>
              <a:off x="3849" y="2591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3</a:t>
              </a:r>
            </a:p>
          </p:txBody>
        </p:sp>
        <p:sp>
          <p:nvSpPr>
            <p:cNvPr id="20605" name="Rectangle 101"/>
            <p:cNvSpPr>
              <a:spLocks noChangeArrowheads="1"/>
            </p:cNvSpPr>
            <p:nvPr/>
          </p:nvSpPr>
          <p:spPr bwMode="auto">
            <a:xfrm>
              <a:off x="4072" y="2591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3</a:t>
              </a:r>
            </a:p>
          </p:txBody>
        </p:sp>
        <p:sp>
          <p:nvSpPr>
            <p:cNvPr id="20606" name="Rectangle 102"/>
            <p:cNvSpPr>
              <a:spLocks noChangeArrowheads="1"/>
            </p:cNvSpPr>
            <p:nvPr/>
          </p:nvSpPr>
          <p:spPr bwMode="auto">
            <a:xfrm>
              <a:off x="4309" y="2591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3</a:t>
              </a:r>
            </a:p>
          </p:txBody>
        </p:sp>
        <p:sp>
          <p:nvSpPr>
            <p:cNvPr id="20607" name="Rectangle 103"/>
            <p:cNvSpPr>
              <a:spLocks noChangeArrowheads="1"/>
            </p:cNvSpPr>
            <p:nvPr/>
          </p:nvSpPr>
          <p:spPr bwMode="auto">
            <a:xfrm>
              <a:off x="3750" y="2802"/>
              <a:ext cx="48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4 x1</a:t>
              </a:r>
            </a:p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608" name="Rectangle 104"/>
            <p:cNvSpPr>
              <a:spLocks noChangeArrowheads="1"/>
            </p:cNvSpPr>
            <p:nvPr/>
          </p:nvSpPr>
          <p:spPr bwMode="auto">
            <a:xfrm>
              <a:off x="3750" y="2879"/>
              <a:ext cx="52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MUX</a:t>
              </a:r>
            </a:p>
          </p:txBody>
        </p:sp>
        <p:sp>
          <p:nvSpPr>
            <p:cNvPr id="20609" name="Line 105"/>
            <p:cNvSpPr>
              <a:spLocks noChangeShapeType="1"/>
            </p:cNvSpPr>
            <p:nvPr/>
          </p:nvSpPr>
          <p:spPr bwMode="auto">
            <a:xfrm>
              <a:off x="3439" y="2827"/>
              <a:ext cx="1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10" name="Line 106"/>
            <p:cNvSpPr>
              <a:spLocks noChangeShapeType="1"/>
            </p:cNvSpPr>
            <p:nvPr/>
          </p:nvSpPr>
          <p:spPr bwMode="auto">
            <a:xfrm>
              <a:off x="3502" y="2955"/>
              <a:ext cx="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11" name="Line 107"/>
            <p:cNvSpPr>
              <a:spLocks noChangeShapeType="1"/>
            </p:cNvSpPr>
            <p:nvPr/>
          </p:nvSpPr>
          <p:spPr bwMode="auto">
            <a:xfrm>
              <a:off x="3495" y="2958"/>
              <a:ext cx="0" cy="2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12" name="Line 108"/>
            <p:cNvSpPr>
              <a:spLocks noChangeShapeType="1"/>
            </p:cNvSpPr>
            <p:nvPr/>
          </p:nvSpPr>
          <p:spPr bwMode="auto">
            <a:xfrm>
              <a:off x="3433" y="2830"/>
              <a:ext cx="0" cy="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13" name="Line 109"/>
            <p:cNvSpPr>
              <a:spLocks noChangeShapeType="1"/>
            </p:cNvSpPr>
            <p:nvPr/>
          </p:nvSpPr>
          <p:spPr bwMode="auto">
            <a:xfrm flipH="1">
              <a:off x="3994" y="3052"/>
              <a:ext cx="0" cy="2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14" name="Oval 110"/>
            <p:cNvSpPr>
              <a:spLocks noChangeArrowheads="1"/>
            </p:cNvSpPr>
            <p:nvPr/>
          </p:nvSpPr>
          <p:spPr bwMode="auto">
            <a:xfrm>
              <a:off x="3464" y="3223"/>
              <a:ext cx="50" cy="2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615" name="Oval 111"/>
            <p:cNvSpPr>
              <a:spLocks noChangeArrowheads="1"/>
            </p:cNvSpPr>
            <p:nvPr/>
          </p:nvSpPr>
          <p:spPr bwMode="auto">
            <a:xfrm>
              <a:off x="3390" y="3129"/>
              <a:ext cx="49" cy="2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616" name="Rectangle 112"/>
            <p:cNvSpPr>
              <a:spLocks noChangeArrowheads="1"/>
            </p:cNvSpPr>
            <p:nvPr/>
          </p:nvSpPr>
          <p:spPr bwMode="auto">
            <a:xfrm>
              <a:off x="4710" y="2769"/>
              <a:ext cx="823" cy="27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617" name="Arc 113"/>
            <p:cNvSpPr>
              <a:spLocks/>
            </p:cNvSpPr>
            <p:nvPr/>
          </p:nvSpPr>
          <p:spPr bwMode="auto">
            <a:xfrm>
              <a:off x="5006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18" name="Line 114"/>
            <p:cNvSpPr>
              <a:spLocks noChangeShapeType="1"/>
            </p:cNvSpPr>
            <p:nvPr/>
          </p:nvSpPr>
          <p:spPr bwMode="auto">
            <a:xfrm>
              <a:off x="5053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19" name="Arc 115"/>
            <p:cNvSpPr>
              <a:spLocks/>
            </p:cNvSpPr>
            <p:nvPr/>
          </p:nvSpPr>
          <p:spPr bwMode="auto">
            <a:xfrm>
              <a:off x="5218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20" name="Line 116"/>
            <p:cNvSpPr>
              <a:spLocks noChangeShapeType="1"/>
            </p:cNvSpPr>
            <p:nvPr/>
          </p:nvSpPr>
          <p:spPr bwMode="auto">
            <a:xfrm>
              <a:off x="5265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21" name="Arc 117"/>
            <p:cNvSpPr>
              <a:spLocks/>
            </p:cNvSpPr>
            <p:nvPr/>
          </p:nvSpPr>
          <p:spPr bwMode="auto">
            <a:xfrm>
              <a:off x="5430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22" name="Line 118"/>
            <p:cNvSpPr>
              <a:spLocks noChangeShapeType="1"/>
            </p:cNvSpPr>
            <p:nvPr/>
          </p:nvSpPr>
          <p:spPr bwMode="auto">
            <a:xfrm>
              <a:off x="5477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23" name="Rectangle 119"/>
            <p:cNvSpPr>
              <a:spLocks noChangeArrowheads="1"/>
            </p:cNvSpPr>
            <p:nvPr/>
          </p:nvSpPr>
          <p:spPr bwMode="auto">
            <a:xfrm>
              <a:off x="4884" y="2574"/>
              <a:ext cx="29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B</a:t>
              </a:r>
            </a:p>
          </p:txBody>
        </p:sp>
        <p:sp>
          <p:nvSpPr>
            <p:cNvPr id="20624" name="Rectangle 120"/>
            <p:cNvSpPr>
              <a:spLocks noChangeArrowheads="1"/>
            </p:cNvSpPr>
            <p:nvPr/>
          </p:nvSpPr>
          <p:spPr bwMode="auto">
            <a:xfrm>
              <a:off x="5094" y="2574"/>
              <a:ext cx="29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C</a:t>
              </a:r>
            </a:p>
          </p:txBody>
        </p:sp>
        <p:sp>
          <p:nvSpPr>
            <p:cNvPr id="20625" name="Rectangle 121"/>
            <p:cNvSpPr>
              <a:spLocks noChangeArrowheads="1"/>
            </p:cNvSpPr>
            <p:nvPr/>
          </p:nvSpPr>
          <p:spPr bwMode="auto">
            <a:xfrm>
              <a:off x="5318" y="2574"/>
              <a:ext cx="29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D</a:t>
              </a:r>
            </a:p>
          </p:txBody>
        </p:sp>
        <p:sp>
          <p:nvSpPr>
            <p:cNvPr id="20626" name="Rectangle 122"/>
            <p:cNvSpPr>
              <a:spLocks noChangeArrowheads="1"/>
            </p:cNvSpPr>
            <p:nvPr/>
          </p:nvSpPr>
          <p:spPr bwMode="auto">
            <a:xfrm>
              <a:off x="4982" y="2591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4</a:t>
              </a:r>
            </a:p>
          </p:txBody>
        </p:sp>
        <p:sp>
          <p:nvSpPr>
            <p:cNvPr id="20627" name="Rectangle 123"/>
            <p:cNvSpPr>
              <a:spLocks noChangeArrowheads="1"/>
            </p:cNvSpPr>
            <p:nvPr/>
          </p:nvSpPr>
          <p:spPr bwMode="auto">
            <a:xfrm>
              <a:off x="5209" y="2591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4</a:t>
              </a:r>
            </a:p>
          </p:txBody>
        </p:sp>
        <p:sp>
          <p:nvSpPr>
            <p:cNvPr id="20628" name="Rectangle 124"/>
            <p:cNvSpPr>
              <a:spLocks noChangeArrowheads="1"/>
            </p:cNvSpPr>
            <p:nvPr/>
          </p:nvSpPr>
          <p:spPr bwMode="auto">
            <a:xfrm>
              <a:off x="5445" y="2591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4</a:t>
              </a:r>
            </a:p>
          </p:txBody>
        </p:sp>
        <p:sp>
          <p:nvSpPr>
            <p:cNvPr id="20629" name="Rectangle 125"/>
            <p:cNvSpPr>
              <a:spLocks noChangeArrowheads="1"/>
            </p:cNvSpPr>
            <p:nvPr/>
          </p:nvSpPr>
          <p:spPr bwMode="auto">
            <a:xfrm>
              <a:off x="4883" y="2802"/>
              <a:ext cx="48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4 x1</a:t>
              </a:r>
            </a:p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630" name="Rectangle 126"/>
            <p:cNvSpPr>
              <a:spLocks noChangeArrowheads="1"/>
            </p:cNvSpPr>
            <p:nvPr/>
          </p:nvSpPr>
          <p:spPr bwMode="auto">
            <a:xfrm>
              <a:off x="4883" y="2879"/>
              <a:ext cx="52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MUX</a:t>
              </a:r>
            </a:p>
          </p:txBody>
        </p:sp>
        <p:sp>
          <p:nvSpPr>
            <p:cNvPr id="20631" name="Line 127"/>
            <p:cNvSpPr>
              <a:spLocks noChangeShapeType="1"/>
            </p:cNvSpPr>
            <p:nvPr/>
          </p:nvSpPr>
          <p:spPr bwMode="auto">
            <a:xfrm>
              <a:off x="4561" y="2827"/>
              <a:ext cx="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32" name="Line 128"/>
            <p:cNvSpPr>
              <a:spLocks noChangeShapeType="1"/>
            </p:cNvSpPr>
            <p:nvPr/>
          </p:nvSpPr>
          <p:spPr bwMode="auto">
            <a:xfrm>
              <a:off x="4636" y="2955"/>
              <a:ext cx="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33" name="Line 129"/>
            <p:cNvSpPr>
              <a:spLocks noChangeShapeType="1"/>
            </p:cNvSpPr>
            <p:nvPr/>
          </p:nvSpPr>
          <p:spPr bwMode="auto">
            <a:xfrm>
              <a:off x="4629" y="2958"/>
              <a:ext cx="0" cy="2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34" name="Line 130"/>
            <p:cNvSpPr>
              <a:spLocks noChangeShapeType="1"/>
            </p:cNvSpPr>
            <p:nvPr/>
          </p:nvSpPr>
          <p:spPr bwMode="auto">
            <a:xfrm>
              <a:off x="4555" y="2830"/>
              <a:ext cx="0" cy="3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35" name="Line 131"/>
            <p:cNvSpPr>
              <a:spLocks noChangeShapeType="1"/>
            </p:cNvSpPr>
            <p:nvPr/>
          </p:nvSpPr>
          <p:spPr bwMode="auto">
            <a:xfrm>
              <a:off x="5128" y="3052"/>
              <a:ext cx="0" cy="31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36" name="Arc 132"/>
            <p:cNvSpPr>
              <a:spLocks/>
            </p:cNvSpPr>
            <p:nvPr/>
          </p:nvSpPr>
          <p:spPr bwMode="auto">
            <a:xfrm>
              <a:off x="2539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37" name="Line 133"/>
            <p:cNvSpPr>
              <a:spLocks noChangeShapeType="1"/>
            </p:cNvSpPr>
            <p:nvPr/>
          </p:nvSpPr>
          <p:spPr bwMode="auto">
            <a:xfrm>
              <a:off x="2586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38" name="Arc 134"/>
            <p:cNvSpPr>
              <a:spLocks/>
            </p:cNvSpPr>
            <p:nvPr/>
          </p:nvSpPr>
          <p:spPr bwMode="auto">
            <a:xfrm>
              <a:off x="2751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39" name="Line 135"/>
            <p:cNvSpPr>
              <a:spLocks noChangeShapeType="1"/>
            </p:cNvSpPr>
            <p:nvPr/>
          </p:nvSpPr>
          <p:spPr bwMode="auto">
            <a:xfrm>
              <a:off x="2798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40" name="Arc 136"/>
            <p:cNvSpPr>
              <a:spLocks/>
            </p:cNvSpPr>
            <p:nvPr/>
          </p:nvSpPr>
          <p:spPr bwMode="auto">
            <a:xfrm>
              <a:off x="2963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41" name="Line 137"/>
            <p:cNvSpPr>
              <a:spLocks noChangeShapeType="1"/>
            </p:cNvSpPr>
            <p:nvPr/>
          </p:nvSpPr>
          <p:spPr bwMode="auto">
            <a:xfrm>
              <a:off x="3009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42" name="Arc 138"/>
            <p:cNvSpPr>
              <a:spLocks/>
            </p:cNvSpPr>
            <p:nvPr/>
          </p:nvSpPr>
          <p:spPr bwMode="auto">
            <a:xfrm>
              <a:off x="3175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43" name="Line 139"/>
            <p:cNvSpPr>
              <a:spLocks noChangeShapeType="1"/>
            </p:cNvSpPr>
            <p:nvPr/>
          </p:nvSpPr>
          <p:spPr bwMode="auto">
            <a:xfrm>
              <a:off x="3221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44" name="Arc 140"/>
            <p:cNvSpPr>
              <a:spLocks/>
            </p:cNvSpPr>
            <p:nvPr/>
          </p:nvSpPr>
          <p:spPr bwMode="auto">
            <a:xfrm>
              <a:off x="3661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45" name="Line 141"/>
            <p:cNvSpPr>
              <a:spLocks noChangeShapeType="1"/>
            </p:cNvSpPr>
            <p:nvPr/>
          </p:nvSpPr>
          <p:spPr bwMode="auto">
            <a:xfrm>
              <a:off x="3707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46" name="Arc 142"/>
            <p:cNvSpPr>
              <a:spLocks/>
            </p:cNvSpPr>
            <p:nvPr/>
          </p:nvSpPr>
          <p:spPr bwMode="auto">
            <a:xfrm>
              <a:off x="3872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47" name="Line 143"/>
            <p:cNvSpPr>
              <a:spLocks noChangeShapeType="1"/>
            </p:cNvSpPr>
            <p:nvPr/>
          </p:nvSpPr>
          <p:spPr bwMode="auto">
            <a:xfrm>
              <a:off x="3919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48" name="Arc 144"/>
            <p:cNvSpPr>
              <a:spLocks/>
            </p:cNvSpPr>
            <p:nvPr/>
          </p:nvSpPr>
          <p:spPr bwMode="auto">
            <a:xfrm>
              <a:off x="4084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49" name="Line 145"/>
            <p:cNvSpPr>
              <a:spLocks noChangeShapeType="1"/>
            </p:cNvSpPr>
            <p:nvPr/>
          </p:nvSpPr>
          <p:spPr bwMode="auto">
            <a:xfrm>
              <a:off x="4131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50" name="Arc 146"/>
            <p:cNvSpPr>
              <a:spLocks/>
            </p:cNvSpPr>
            <p:nvPr/>
          </p:nvSpPr>
          <p:spPr bwMode="auto">
            <a:xfrm>
              <a:off x="4296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51" name="Line 147"/>
            <p:cNvSpPr>
              <a:spLocks noChangeShapeType="1"/>
            </p:cNvSpPr>
            <p:nvPr/>
          </p:nvSpPr>
          <p:spPr bwMode="auto">
            <a:xfrm>
              <a:off x="4343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52" name="Arc 148"/>
            <p:cNvSpPr>
              <a:spLocks/>
            </p:cNvSpPr>
            <p:nvPr/>
          </p:nvSpPr>
          <p:spPr bwMode="auto">
            <a:xfrm>
              <a:off x="4795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53" name="Line 149"/>
            <p:cNvSpPr>
              <a:spLocks noChangeShapeType="1"/>
            </p:cNvSpPr>
            <p:nvPr/>
          </p:nvSpPr>
          <p:spPr bwMode="auto">
            <a:xfrm>
              <a:off x="4841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54" name="Arc 150"/>
            <p:cNvSpPr>
              <a:spLocks/>
            </p:cNvSpPr>
            <p:nvPr/>
          </p:nvSpPr>
          <p:spPr bwMode="auto">
            <a:xfrm>
              <a:off x="5006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55" name="Line 151"/>
            <p:cNvSpPr>
              <a:spLocks noChangeShapeType="1"/>
            </p:cNvSpPr>
            <p:nvPr/>
          </p:nvSpPr>
          <p:spPr bwMode="auto">
            <a:xfrm>
              <a:off x="5053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56" name="Arc 152"/>
            <p:cNvSpPr>
              <a:spLocks/>
            </p:cNvSpPr>
            <p:nvPr/>
          </p:nvSpPr>
          <p:spPr bwMode="auto">
            <a:xfrm>
              <a:off x="5218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57" name="Line 153"/>
            <p:cNvSpPr>
              <a:spLocks noChangeShapeType="1"/>
            </p:cNvSpPr>
            <p:nvPr/>
          </p:nvSpPr>
          <p:spPr bwMode="auto">
            <a:xfrm>
              <a:off x="5265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58" name="Arc 154"/>
            <p:cNvSpPr>
              <a:spLocks/>
            </p:cNvSpPr>
            <p:nvPr/>
          </p:nvSpPr>
          <p:spPr bwMode="auto">
            <a:xfrm>
              <a:off x="5430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59" name="Line 155"/>
            <p:cNvSpPr>
              <a:spLocks noChangeShapeType="1"/>
            </p:cNvSpPr>
            <p:nvPr/>
          </p:nvSpPr>
          <p:spPr bwMode="auto">
            <a:xfrm>
              <a:off x="5477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60" name="Arc 156"/>
            <p:cNvSpPr>
              <a:spLocks/>
            </p:cNvSpPr>
            <p:nvPr/>
          </p:nvSpPr>
          <p:spPr bwMode="auto">
            <a:xfrm>
              <a:off x="2539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61" name="Line 157"/>
            <p:cNvSpPr>
              <a:spLocks noChangeShapeType="1"/>
            </p:cNvSpPr>
            <p:nvPr/>
          </p:nvSpPr>
          <p:spPr bwMode="auto">
            <a:xfrm>
              <a:off x="2586" y="2581"/>
              <a:ext cx="0" cy="1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62" name="Freeform 158"/>
            <p:cNvSpPr>
              <a:spLocks/>
            </p:cNvSpPr>
            <p:nvPr/>
          </p:nvSpPr>
          <p:spPr bwMode="auto">
            <a:xfrm>
              <a:off x="1657" y="2387"/>
              <a:ext cx="924" cy="189"/>
            </a:xfrm>
            <a:custGeom>
              <a:avLst/>
              <a:gdLst>
                <a:gd name="T0" fmla="*/ 13198 w 593"/>
                <a:gd name="T1" fmla="*/ 21 h 273"/>
                <a:gd name="T2" fmla="*/ 0 w 593"/>
                <a:gd name="T3" fmla="*/ 21 h 273"/>
                <a:gd name="T4" fmla="*/ 0 w 593"/>
                <a:gd name="T5" fmla="*/ 0 h 273"/>
                <a:gd name="T6" fmla="*/ 0 60000 65536"/>
                <a:gd name="T7" fmla="*/ 0 60000 65536"/>
                <a:gd name="T8" fmla="*/ 0 60000 65536"/>
                <a:gd name="T9" fmla="*/ 0 w 593"/>
                <a:gd name="T10" fmla="*/ 0 h 273"/>
                <a:gd name="T11" fmla="*/ 593 w 593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3" h="273">
                  <a:moveTo>
                    <a:pt x="592" y="272"/>
                  </a:moveTo>
                  <a:lnTo>
                    <a:pt x="0" y="272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63" name="Freeform 159"/>
            <p:cNvSpPr>
              <a:spLocks/>
            </p:cNvSpPr>
            <p:nvPr/>
          </p:nvSpPr>
          <p:spPr bwMode="auto">
            <a:xfrm>
              <a:off x="1869" y="2387"/>
              <a:ext cx="1834" cy="156"/>
            </a:xfrm>
            <a:custGeom>
              <a:avLst/>
              <a:gdLst>
                <a:gd name="T0" fmla="*/ 0 w 1177"/>
                <a:gd name="T1" fmla="*/ 0 h 225"/>
                <a:gd name="T2" fmla="*/ 0 w 1177"/>
                <a:gd name="T3" fmla="*/ 17 h 225"/>
                <a:gd name="T4" fmla="*/ 26224 w 1177"/>
                <a:gd name="T5" fmla="*/ 17 h 225"/>
                <a:gd name="T6" fmla="*/ 0 60000 65536"/>
                <a:gd name="T7" fmla="*/ 0 60000 65536"/>
                <a:gd name="T8" fmla="*/ 0 60000 65536"/>
                <a:gd name="T9" fmla="*/ 0 w 1177"/>
                <a:gd name="T10" fmla="*/ 0 h 225"/>
                <a:gd name="T11" fmla="*/ 1177 w 1177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7" h="225">
                  <a:moveTo>
                    <a:pt x="0" y="0"/>
                  </a:moveTo>
                  <a:lnTo>
                    <a:pt x="0" y="224"/>
                  </a:lnTo>
                  <a:lnTo>
                    <a:pt x="1176" y="22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64" name="Arc 160"/>
            <p:cNvSpPr>
              <a:spLocks/>
            </p:cNvSpPr>
            <p:nvPr/>
          </p:nvSpPr>
          <p:spPr bwMode="auto">
            <a:xfrm>
              <a:off x="3661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65" name="Line 161"/>
            <p:cNvSpPr>
              <a:spLocks noChangeShapeType="1"/>
            </p:cNvSpPr>
            <p:nvPr/>
          </p:nvSpPr>
          <p:spPr bwMode="auto">
            <a:xfrm>
              <a:off x="3707" y="2548"/>
              <a:ext cx="0" cy="16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66" name="Freeform 162"/>
            <p:cNvSpPr>
              <a:spLocks/>
            </p:cNvSpPr>
            <p:nvPr/>
          </p:nvSpPr>
          <p:spPr bwMode="auto">
            <a:xfrm>
              <a:off x="2081" y="2387"/>
              <a:ext cx="2756" cy="123"/>
            </a:xfrm>
            <a:custGeom>
              <a:avLst/>
              <a:gdLst>
                <a:gd name="T0" fmla="*/ 0 w 1769"/>
                <a:gd name="T1" fmla="*/ 0 h 177"/>
                <a:gd name="T2" fmla="*/ 0 w 1769"/>
                <a:gd name="T3" fmla="*/ 13 h 177"/>
                <a:gd name="T4" fmla="*/ 39383 w 1769"/>
                <a:gd name="T5" fmla="*/ 13 h 177"/>
                <a:gd name="T6" fmla="*/ 0 60000 65536"/>
                <a:gd name="T7" fmla="*/ 0 60000 65536"/>
                <a:gd name="T8" fmla="*/ 0 60000 65536"/>
                <a:gd name="T9" fmla="*/ 0 w 1769"/>
                <a:gd name="T10" fmla="*/ 0 h 177"/>
                <a:gd name="T11" fmla="*/ 1769 w 1769"/>
                <a:gd name="T12" fmla="*/ 177 h 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9" h="177">
                  <a:moveTo>
                    <a:pt x="0" y="0"/>
                  </a:moveTo>
                  <a:lnTo>
                    <a:pt x="0" y="176"/>
                  </a:lnTo>
                  <a:lnTo>
                    <a:pt x="1768" y="17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67" name="Arc 163"/>
            <p:cNvSpPr>
              <a:spLocks/>
            </p:cNvSpPr>
            <p:nvPr/>
          </p:nvSpPr>
          <p:spPr bwMode="auto">
            <a:xfrm>
              <a:off x="4795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68" name="Line 164"/>
            <p:cNvSpPr>
              <a:spLocks noChangeShapeType="1"/>
            </p:cNvSpPr>
            <p:nvPr/>
          </p:nvSpPr>
          <p:spPr bwMode="auto">
            <a:xfrm>
              <a:off x="4841" y="2514"/>
              <a:ext cx="0" cy="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69" name="Line 165"/>
            <p:cNvSpPr>
              <a:spLocks noChangeShapeType="1"/>
            </p:cNvSpPr>
            <p:nvPr/>
          </p:nvSpPr>
          <p:spPr bwMode="auto">
            <a:xfrm>
              <a:off x="2866" y="3298"/>
              <a:ext cx="3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70" name="Line 166"/>
            <p:cNvSpPr>
              <a:spLocks noChangeShapeType="1"/>
            </p:cNvSpPr>
            <p:nvPr/>
          </p:nvSpPr>
          <p:spPr bwMode="auto">
            <a:xfrm>
              <a:off x="3651" y="3298"/>
              <a:ext cx="3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71" name="Arc 167"/>
            <p:cNvSpPr>
              <a:spLocks/>
            </p:cNvSpPr>
            <p:nvPr/>
          </p:nvSpPr>
          <p:spPr bwMode="auto">
            <a:xfrm>
              <a:off x="3175" y="3401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72" name="Line 168"/>
            <p:cNvSpPr>
              <a:spLocks noChangeShapeType="1"/>
            </p:cNvSpPr>
            <p:nvPr/>
          </p:nvSpPr>
          <p:spPr bwMode="auto">
            <a:xfrm>
              <a:off x="3221" y="3301"/>
              <a:ext cx="0" cy="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73" name="Arc 169"/>
            <p:cNvSpPr>
              <a:spLocks/>
            </p:cNvSpPr>
            <p:nvPr/>
          </p:nvSpPr>
          <p:spPr bwMode="auto">
            <a:xfrm>
              <a:off x="3598" y="3401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74" name="Line 170"/>
            <p:cNvSpPr>
              <a:spLocks noChangeShapeType="1"/>
            </p:cNvSpPr>
            <p:nvPr/>
          </p:nvSpPr>
          <p:spPr bwMode="auto">
            <a:xfrm>
              <a:off x="3645" y="3301"/>
              <a:ext cx="0" cy="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75" name="Line 171"/>
            <p:cNvSpPr>
              <a:spLocks noChangeShapeType="1"/>
            </p:cNvSpPr>
            <p:nvPr/>
          </p:nvSpPr>
          <p:spPr bwMode="auto">
            <a:xfrm>
              <a:off x="1735" y="3365"/>
              <a:ext cx="11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76" name="Arc 172"/>
            <p:cNvSpPr>
              <a:spLocks/>
            </p:cNvSpPr>
            <p:nvPr/>
          </p:nvSpPr>
          <p:spPr bwMode="auto">
            <a:xfrm>
              <a:off x="2813" y="3401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77" name="Line 173"/>
            <p:cNvSpPr>
              <a:spLocks noChangeShapeType="1"/>
            </p:cNvSpPr>
            <p:nvPr/>
          </p:nvSpPr>
          <p:spPr bwMode="auto">
            <a:xfrm>
              <a:off x="2860" y="3367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78" name="Arc 174"/>
            <p:cNvSpPr>
              <a:spLocks/>
            </p:cNvSpPr>
            <p:nvPr/>
          </p:nvSpPr>
          <p:spPr bwMode="auto">
            <a:xfrm>
              <a:off x="4022" y="3401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79" name="Line 175"/>
            <p:cNvSpPr>
              <a:spLocks noChangeShapeType="1"/>
            </p:cNvSpPr>
            <p:nvPr/>
          </p:nvSpPr>
          <p:spPr bwMode="auto">
            <a:xfrm>
              <a:off x="4069" y="3367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80" name="Line 176"/>
            <p:cNvSpPr>
              <a:spLocks noChangeShapeType="1"/>
            </p:cNvSpPr>
            <p:nvPr/>
          </p:nvSpPr>
          <p:spPr bwMode="auto">
            <a:xfrm>
              <a:off x="4075" y="3365"/>
              <a:ext cx="105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681" name="Rectangle 177"/>
            <p:cNvSpPr>
              <a:spLocks noChangeArrowheads="1"/>
            </p:cNvSpPr>
            <p:nvPr/>
          </p:nvSpPr>
          <p:spPr bwMode="auto">
            <a:xfrm>
              <a:off x="2979" y="3488"/>
              <a:ext cx="90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4-line bus</a:t>
              </a:r>
            </a:p>
          </p:txBody>
        </p:sp>
        <p:sp>
          <p:nvSpPr>
            <p:cNvPr id="20682" name="Rectangle 178"/>
            <p:cNvSpPr>
              <a:spLocks noChangeArrowheads="1"/>
            </p:cNvSpPr>
            <p:nvPr/>
          </p:nvSpPr>
          <p:spPr bwMode="auto">
            <a:xfrm>
              <a:off x="723" y="3078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x</a:t>
              </a:r>
            </a:p>
          </p:txBody>
        </p:sp>
        <p:sp>
          <p:nvSpPr>
            <p:cNvPr id="20683" name="Rectangle 179"/>
            <p:cNvSpPr>
              <a:spLocks noChangeArrowheads="1"/>
            </p:cNvSpPr>
            <p:nvPr/>
          </p:nvSpPr>
          <p:spPr bwMode="auto">
            <a:xfrm>
              <a:off x="723" y="3205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y</a:t>
              </a:r>
            </a:p>
          </p:txBody>
        </p:sp>
        <p:sp>
          <p:nvSpPr>
            <p:cNvPr id="20684" name="Rectangle 180"/>
            <p:cNvSpPr>
              <a:spLocks noChangeArrowheads="1"/>
            </p:cNvSpPr>
            <p:nvPr/>
          </p:nvSpPr>
          <p:spPr bwMode="auto">
            <a:xfrm>
              <a:off x="646" y="3139"/>
              <a:ext cx="62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select</a:t>
              </a:r>
            </a:p>
          </p:txBody>
        </p:sp>
        <p:sp>
          <p:nvSpPr>
            <p:cNvPr id="20685" name="Rectangle 181"/>
            <p:cNvSpPr>
              <a:spLocks noChangeArrowheads="1"/>
            </p:cNvSpPr>
            <p:nvPr/>
          </p:nvSpPr>
          <p:spPr bwMode="auto">
            <a:xfrm>
              <a:off x="1282" y="276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0</a:t>
              </a:r>
            </a:p>
          </p:txBody>
        </p:sp>
        <p:sp>
          <p:nvSpPr>
            <p:cNvPr id="20686" name="Rectangle 182"/>
            <p:cNvSpPr>
              <a:spLocks noChangeArrowheads="1"/>
            </p:cNvSpPr>
            <p:nvPr/>
          </p:nvSpPr>
          <p:spPr bwMode="auto">
            <a:xfrm>
              <a:off x="2415" y="276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0</a:t>
              </a:r>
            </a:p>
          </p:txBody>
        </p:sp>
        <p:sp>
          <p:nvSpPr>
            <p:cNvPr id="20687" name="Rectangle 183"/>
            <p:cNvSpPr>
              <a:spLocks noChangeArrowheads="1"/>
            </p:cNvSpPr>
            <p:nvPr/>
          </p:nvSpPr>
          <p:spPr bwMode="auto">
            <a:xfrm>
              <a:off x="3537" y="276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0</a:t>
              </a:r>
            </a:p>
          </p:txBody>
        </p:sp>
        <p:sp>
          <p:nvSpPr>
            <p:cNvPr id="20688" name="Rectangle 184"/>
            <p:cNvSpPr>
              <a:spLocks noChangeArrowheads="1"/>
            </p:cNvSpPr>
            <p:nvPr/>
          </p:nvSpPr>
          <p:spPr bwMode="auto">
            <a:xfrm>
              <a:off x="4673" y="2762"/>
              <a:ext cx="26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0</a:t>
              </a:r>
            </a:p>
          </p:txBody>
        </p:sp>
      </p:grpSp>
      <p:grpSp>
        <p:nvGrpSpPr>
          <p:cNvPr id="20487" name="Group 208"/>
          <p:cNvGrpSpPr>
            <a:grpSpLocks/>
          </p:cNvGrpSpPr>
          <p:nvPr/>
        </p:nvGrpSpPr>
        <p:grpSpPr bwMode="auto">
          <a:xfrm>
            <a:off x="4040188" y="2125664"/>
            <a:ext cx="5218112" cy="1208087"/>
            <a:chOff x="673" y="1501"/>
            <a:chExt cx="5072" cy="509"/>
          </a:xfrm>
        </p:grpSpPr>
        <p:sp>
          <p:nvSpPr>
            <p:cNvPr id="20489" name="Rectangle 185"/>
            <p:cNvSpPr>
              <a:spLocks noChangeArrowheads="1"/>
            </p:cNvSpPr>
            <p:nvPr/>
          </p:nvSpPr>
          <p:spPr bwMode="auto">
            <a:xfrm>
              <a:off x="1171" y="1567"/>
              <a:ext cx="823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490" name="Rectangle 186"/>
            <p:cNvSpPr>
              <a:spLocks noChangeArrowheads="1"/>
            </p:cNvSpPr>
            <p:nvPr/>
          </p:nvSpPr>
          <p:spPr bwMode="auto">
            <a:xfrm>
              <a:off x="1131" y="1560"/>
              <a:ext cx="92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Register A</a:t>
              </a:r>
            </a:p>
          </p:txBody>
        </p:sp>
        <p:sp>
          <p:nvSpPr>
            <p:cNvPr id="20491" name="Rectangle 187"/>
            <p:cNvSpPr>
              <a:spLocks noChangeArrowheads="1"/>
            </p:cNvSpPr>
            <p:nvPr/>
          </p:nvSpPr>
          <p:spPr bwMode="auto">
            <a:xfrm>
              <a:off x="2293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492" name="Rectangle 188"/>
            <p:cNvSpPr>
              <a:spLocks noChangeArrowheads="1"/>
            </p:cNvSpPr>
            <p:nvPr/>
          </p:nvSpPr>
          <p:spPr bwMode="auto">
            <a:xfrm>
              <a:off x="2265" y="1560"/>
              <a:ext cx="92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Register B</a:t>
              </a:r>
            </a:p>
          </p:txBody>
        </p:sp>
        <p:sp>
          <p:nvSpPr>
            <p:cNvPr id="20493" name="Rectangle 189"/>
            <p:cNvSpPr>
              <a:spLocks noChangeArrowheads="1"/>
            </p:cNvSpPr>
            <p:nvPr/>
          </p:nvSpPr>
          <p:spPr bwMode="auto">
            <a:xfrm>
              <a:off x="3427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494" name="Rectangle 190"/>
            <p:cNvSpPr>
              <a:spLocks noChangeArrowheads="1"/>
            </p:cNvSpPr>
            <p:nvPr/>
          </p:nvSpPr>
          <p:spPr bwMode="auto">
            <a:xfrm>
              <a:off x="3400" y="1560"/>
              <a:ext cx="92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Register C</a:t>
              </a:r>
            </a:p>
          </p:txBody>
        </p:sp>
        <p:sp>
          <p:nvSpPr>
            <p:cNvPr id="20495" name="Rectangle 191"/>
            <p:cNvSpPr>
              <a:spLocks noChangeArrowheads="1"/>
            </p:cNvSpPr>
            <p:nvPr/>
          </p:nvSpPr>
          <p:spPr bwMode="auto">
            <a:xfrm>
              <a:off x="4561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20496" name="Rectangle 192"/>
            <p:cNvSpPr>
              <a:spLocks noChangeArrowheads="1"/>
            </p:cNvSpPr>
            <p:nvPr/>
          </p:nvSpPr>
          <p:spPr bwMode="auto">
            <a:xfrm>
              <a:off x="4521" y="1560"/>
              <a:ext cx="92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Register D</a:t>
              </a:r>
            </a:p>
          </p:txBody>
        </p:sp>
        <p:sp>
          <p:nvSpPr>
            <p:cNvPr id="20497" name="Arc 193"/>
            <p:cNvSpPr>
              <a:spLocks/>
            </p:cNvSpPr>
            <p:nvPr/>
          </p:nvSpPr>
          <p:spPr bwMode="auto">
            <a:xfrm>
              <a:off x="1604" y="1756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498" name="Line 194"/>
            <p:cNvSpPr>
              <a:spLocks noChangeShapeType="1"/>
            </p:cNvSpPr>
            <p:nvPr/>
          </p:nvSpPr>
          <p:spPr bwMode="auto">
            <a:xfrm>
              <a:off x="1651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499" name="Arc 195"/>
            <p:cNvSpPr>
              <a:spLocks/>
            </p:cNvSpPr>
            <p:nvPr/>
          </p:nvSpPr>
          <p:spPr bwMode="auto">
            <a:xfrm>
              <a:off x="2738" y="1756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00" name="Line 196"/>
            <p:cNvSpPr>
              <a:spLocks noChangeShapeType="1"/>
            </p:cNvSpPr>
            <p:nvPr/>
          </p:nvSpPr>
          <p:spPr bwMode="auto">
            <a:xfrm>
              <a:off x="2785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01" name="Arc 197"/>
            <p:cNvSpPr>
              <a:spLocks/>
            </p:cNvSpPr>
            <p:nvPr/>
          </p:nvSpPr>
          <p:spPr bwMode="auto">
            <a:xfrm>
              <a:off x="3872" y="1756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02" name="Line 198"/>
            <p:cNvSpPr>
              <a:spLocks noChangeShapeType="1"/>
            </p:cNvSpPr>
            <p:nvPr/>
          </p:nvSpPr>
          <p:spPr bwMode="auto">
            <a:xfrm>
              <a:off x="3919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03" name="Arc 199"/>
            <p:cNvSpPr>
              <a:spLocks/>
            </p:cNvSpPr>
            <p:nvPr/>
          </p:nvSpPr>
          <p:spPr bwMode="auto">
            <a:xfrm>
              <a:off x="5006" y="1756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04" name="Line 200"/>
            <p:cNvSpPr>
              <a:spLocks noChangeShapeType="1"/>
            </p:cNvSpPr>
            <p:nvPr/>
          </p:nvSpPr>
          <p:spPr bwMode="auto">
            <a:xfrm>
              <a:off x="5053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05" name="Line 201"/>
            <p:cNvSpPr>
              <a:spLocks noChangeShapeType="1"/>
            </p:cNvSpPr>
            <p:nvPr/>
          </p:nvSpPr>
          <p:spPr bwMode="auto">
            <a:xfrm>
              <a:off x="1171" y="1814"/>
              <a:ext cx="38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06" name="Arc 202"/>
            <p:cNvSpPr>
              <a:spLocks/>
            </p:cNvSpPr>
            <p:nvPr/>
          </p:nvSpPr>
          <p:spPr bwMode="auto">
            <a:xfrm>
              <a:off x="1118" y="1884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07" name="Line 203"/>
            <p:cNvSpPr>
              <a:spLocks noChangeShapeType="1"/>
            </p:cNvSpPr>
            <p:nvPr/>
          </p:nvSpPr>
          <p:spPr bwMode="auto">
            <a:xfrm>
              <a:off x="1165" y="1817"/>
              <a:ext cx="0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20508" name="Rectangle 204"/>
            <p:cNvSpPr>
              <a:spLocks noChangeArrowheads="1"/>
            </p:cNvSpPr>
            <p:nvPr/>
          </p:nvSpPr>
          <p:spPr bwMode="auto">
            <a:xfrm>
              <a:off x="1207" y="1876"/>
              <a:ext cx="83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Bus lines</a:t>
              </a:r>
            </a:p>
          </p:txBody>
        </p:sp>
        <p:sp>
          <p:nvSpPr>
            <p:cNvPr id="20509" name="Rectangle 205"/>
            <p:cNvSpPr>
              <a:spLocks noChangeArrowheads="1"/>
            </p:cNvSpPr>
            <p:nvPr/>
          </p:nvSpPr>
          <p:spPr bwMode="auto">
            <a:xfrm>
              <a:off x="673" y="1501"/>
              <a:ext cx="5072" cy="5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</p:grpSp>
      <p:sp>
        <p:nvSpPr>
          <p:cNvPr id="20488" name="Rectangle 206"/>
          <p:cNvSpPr>
            <a:spLocks noChangeArrowheads="1"/>
          </p:cNvSpPr>
          <p:nvPr/>
        </p:nvSpPr>
        <p:spPr bwMode="auto">
          <a:xfrm>
            <a:off x="8003895" y="1"/>
            <a:ext cx="2491069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Bus and Memory Transfers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49433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3076" y="322264"/>
            <a:ext cx="8810625" cy="383695"/>
          </a:xfrm>
          <a:noFill/>
        </p:spPr>
        <p:txBody>
          <a:bodyPr/>
          <a:lstStyle/>
          <a:p>
            <a:r>
              <a:rPr lang="en-US" altLang="ko-KR" sz="2400"/>
              <a:t>TRANSFER  FROM  BUS  TO  A  DESTINATION  REGISTER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073526" y="1495426"/>
            <a:ext cx="728663" cy="2063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106863" y="1476375"/>
            <a:ext cx="755016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Reg. R0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176838" y="1495426"/>
            <a:ext cx="728662" cy="2063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210175" y="1476375"/>
            <a:ext cx="755016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Reg. R1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269038" y="1495426"/>
            <a:ext cx="741362" cy="2063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6315075" y="1476375"/>
            <a:ext cx="755016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Reg. R2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7372351" y="1495426"/>
            <a:ext cx="728663" cy="2063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410450" y="1476375"/>
            <a:ext cx="755016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Reg. R3</a:t>
            </a:r>
          </a:p>
        </p:txBody>
      </p:sp>
      <p:sp>
        <p:nvSpPr>
          <p:cNvPr id="21517" name="Line 21"/>
          <p:cNvSpPr>
            <a:spLocks noChangeShapeType="1"/>
          </p:cNvSpPr>
          <p:nvPr/>
        </p:nvSpPr>
        <p:spPr bwMode="auto">
          <a:xfrm>
            <a:off x="4073526" y="1185863"/>
            <a:ext cx="36877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18" name="Rectangle 22"/>
          <p:cNvSpPr>
            <a:spLocks noChangeArrowheads="1"/>
          </p:cNvSpPr>
          <p:nvPr/>
        </p:nvSpPr>
        <p:spPr bwMode="auto">
          <a:xfrm>
            <a:off x="4035425" y="942975"/>
            <a:ext cx="867226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Bus lines</a:t>
            </a:r>
          </a:p>
        </p:txBody>
      </p:sp>
      <p:sp>
        <p:nvSpPr>
          <p:cNvPr id="21519" name="Rectangle 31"/>
          <p:cNvSpPr>
            <a:spLocks noChangeArrowheads="1"/>
          </p:cNvSpPr>
          <p:nvPr/>
        </p:nvSpPr>
        <p:spPr bwMode="auto">
          <a:xfrm>
            <a:off x="5589588" y="2195513"/>
            <a:ext cx="1420812" cy="6731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1520" name="Rectangle 32"/>
          <p:cNvSpPr>
            <a:spLocks noChangeArrowheads="1"/>
          </p:cNvSpPr>
          <p:nvPr/>
        </p:nvSpPr>
        <p:spPr bwMode="auto">
          <a:xfrm>
            <a:off x="6051551" y="2425701"/>
            <a:ext cx="524183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2 x 4</a:t>
            </a:r>
          </a:p>
          <a:p>
            <a:pPr marL="0" marR="0" lvl="0" indent="0" algn="l" defTabSz="7620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1521" name="Rectangle 33"/>
          <p:cNvSpPr>
            <a:spLocks noChangeArrowheads="1"/>
          </p:cNvSpPr>
          <p:nvPr/>
        </p:nvSpPr>
        <p:spPr bwMode="auto">
          <a:xfrm>
            <a:off x="5929313" y="2619375"/>
            <a:ext cx="796694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Decoder</a:t>
            </a:r>
          </a:p>
        </p:txBody>
      </p:sp>
      <p:sp>
        <p:nvSpPr>
          <p:cNvPr id="21522" name="Line 34"/>
          <p:cNvSpPr>
            <a:spLocks noChangeShapeType="1"/>
          </p:cNvSpPr>
          <p:nvPr/>
        </p:nvSpPr>
        <p:spPr bwMode="auto">
          <a:xfrm flipV="1">
            <a:off x="5789613" y="1884363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23" name="Line 36"/>
          <p:cNvSpPr>
            <a:spLocks noChangeShapeType="1"/>
          </p:cNvSpPr>
          <p:nvPr/>
        </p:nvSpPr>
        <p:spPr bwMode="auto">
          <a:xfrm flipV="1">
            <a:off x="6469063" y="1865313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24" name="Line 37"/>
          <p:cNvSpPr>
            <a:spLocks noChangeShapeType="1"/>
          </p:cNvSpPr>
          <p:nvPr/>
        </p:nvSpPr>
        <p:spPr bwMode="auto">
          <a:xfrm flipV="1">
            <a:off x="6821488" y="2016125"/>
            <a:ext cx="0" cy="179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25" name="Line 38"/>
          <p:cNvSpPr>
            <a:spLocks noChangeShapeType="1"/>
          </p:cNvSpPr>
          <p:nvPr/>
        </p:nvSpPr>
        <p:spPr bwMode="auto">
          <a:xfrm>
            <a:off x="6475413" y="1887538"/>
            <a:ext cx="768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26" name="Line 40"/>
          <p:cNvSpPr>
            <a:spLocks noChangeShapeType="1"/>
          </p:cNvSpPr>
          <p:nvPr/>
        </p:nvSpPr>
        <p:spPr bwMode="auto">
          <a:xfrm flipH="1">
            <a:off x="5006975" y="1887538"/>
            <a:ext cx="788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27" name="Line 41"/>
          <p:cNvSpPr>
            <a:spLocks noChangeShapeType="1"/>
          </p:cNvSpPr>
          <p:nvPr/>
        </p:nvSpPr>
        <p:spPr bwMode="auto">
          <a:xfrm>
            <a:off x="5026025" y="1573213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28" name="Line 42"/>
          <p:cNvSpPr>
            <a:spLocks noChangeShapeType="1"/>
          </p:cNvSpPr>
          <p:nvPr/>
        </p:nvSpPr>
        <p:spPr bwMode="auto">
          <a:xfrm>
            <a:off x="6827838" y="2038350"/>
            <a:ext cx="15811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29" name="Line 43"/>
          <p:cNvSpPr>
            <a:spLocks noChangeShapeType="1"/>
          </p:cNvSpPr>
          <p:nvPr/>
        </p:nvSpPr>
        <p:spPr bwMode="auto">
          <a:xfrm>
            <a:off x="8397875" y="1573213"/>
            <a:ext cx="0" cy="4619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30" name="Rectangle 44"/>
          <p:cNvSpPr>
            <a:spLocks noChangeArrowheads="1"/>
          </p:cNvSpPr>
          <p:nvPr/>
        </p:nvSpPr>
        <p:spPr bwMode="auto">
          <a:xfrm>
            <a:off x="8181975" y="1343025"/>
            <a:ext cx="551434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Load</a:t>
            </a:r>
          </a:p>
        </p:txBody>
      </p:sp>
      <p:sp>
        <p:nvSpPr>
          <p:cNvPr id="21531" name="Rectangle 45"/>
          <p:cNvSpPr>
            <a:spLocks noChangeArrowheads="1"/>
          </p:cNvSpPr>
          <p:nvPr/>
        </p:nvSpPr>
        <p:spPr bwMode="auto">
          <a:xfrm>
            <a:off x="5626101" y="2192338"/>
            <a:ext cx="293351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D</a:t>
            </a:r>
          </a:p>
        </p:txBody>
      </p:sp>
      <p:sp>
        <p:nvSpPr>
          <p:cNvPr id="21532" name="Rectangle 46"/>
          <p:cNvSpPr>
            <a:spLocks noChangeArrowheads="1"/>
          </p:cNvSpPr>
          <p:nvPr/>
        </p:nvSpPr>
        <p:spPr bwMode="auto">
          <a:xfrm>
            <a:off x="5746751" y="2235200"/>
            <a:ext cx="26770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0</a:t>
            </a:r>
          </a:p>
        </p:txBody>
      </p:sp>
      <p:sp>
        <p:nvSpPr>
          <p:cNvPr id="21533" name="Rectangle 47"/>
          <p:cNvSpPr>
            <a:spLocks noChangeArrowheads="1"/>
          </p:cNvSpPr>
          <p:nvPr/>
        </p:nvSpPr>
        <p:spPr bwMode="auto">
          <a:xfrm>
            <a:off x="5976939" y="2192338"/>
            <a:ext cx="293351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D</a:t>
            </a:r>
          </a:p>
        </p:txBody>
      </p:sp>
      <p:sp>
        <p:nvSpPr>
          <p:cNvPr id="21534" name="Rectangle 48"/>
          <p:cNvSpPr>
            <a:spLocks noChangeArrowheads="1"/>
          </p:cNvSpPr>
          <p:nvPr/>
        </p:nvSpPr>
        <p:spPr bwMode="auto">
          <a:xfrm>
            <a:off x="6083301" y="2235200"/>
            <a:ext cx="26770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1</a:t>
            </a:r>
          </a:p>
        </p:txBody>
      </p:sp>
      <p:sp>
        <p:nvSpPr>
          <p:cNvPr id="21535" name="Rectangle 49"/>
          <p:cNvSpPr>
            <a:spLocks noChangeArrowheads="1"/>
          </p:cNvSpPr>
          <p:nvPr/>
        </p:nvSpPr>
        <p:spPr bwMode="auto">
          <a:xfrm>
            <a:off x="6315076" y="2192338"/>
            <a:ext cx="293351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D</a:t>
            </a:r>
          </a:p>
        </p:txBody>
      </p:sp>
      <p:sp>
        <p:nvSpPr>
          <p:cNvPr id="21536" name="Rectangle 50"/>
          <p:cNvSpPr>
            <a:spLocks noChangeArrowheads="1"/>
          </p:cNvSpPr>
          <p:nvPr/>
        </p:nvSpPr>
        <p:spPr bwMode="auto">
          <a:xfrm>
            <a:off x="6427789" y="2235200"/>
            <a:ext cx="26770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1537" name="Rectangle 51"/>
          <p:cNvSpPr>
            <a:spLocks noChangeArrowheads="1"/>
          </p:cNvSpPr>
          <p:nvPr/>
        </p:nvSpPr>
        <p:spPr bwMode="auto">
          <a:xfrm>
            <a:off x="6656389" y="2192338"/>
            <a:ext cx="293351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D</a:t>
            </a:r>
          </a:p>
        </p:txBody>
      </p:sp>
      <p:sp>
        <p:nvSpPr>
          <p:cNvPr id="21538" name="Rectangle 52"/>
          <p:cNvSpPr>
            <a:spLocks noChangeArrowheads="1"/>
          </p:cNvSpPr>
          <p:nvPr/>
        </p:nvSpPr>
        <p:spPr bwMode="auto">
          <a:xfrm>
            <a:off x="6778626" y="2235200"/>
            <a:ext cx="26770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1539" name="Rectangle 57"/>
          <p:cNvSpPr>
            <a:spLocks noChangeArrowheads="1"/>
          </p:cNvSpPr>
          <p:nvPr/>
        </p:nvSpPr>
        <p:spPr bwMode="auto">
          <a:xfrm>
            <a:off x="5019676" y="2301875"/>
            <a:ext cx="259687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z</a:t>
            </a:r>
          </a:p>
        </p:txBody>
      </p:sp>
      <p:sp>
        <p:nvSpPr>
          <p:cNvPr id="21540" name="Rectangle 58"/>
          <p:cNvSpPr>
            <a:spLocks noChangeArrowheads="1"/>
          </p:cNvSpPr>
          <p:nvPr/>
        </p:nvSpPr>
        <p:spPr bwMode="auto">
          <a:xfrm>
            <a:off x="5018089" y="2522538"/>
            <a:ext cx="302969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w</a:t>
            </a:r>
          </a:p>
        </p:txBody>
      </p:sp>
      <p:sp>
        <p:nvSpPr>
          <p:cNvPr id="21541" name="Rectangle 59"/>
          <p:cNvSpPr>
            <a:spLocks noChangeArrowheads="1"/>
          </p:cNvSpPr>
          <p:nvPr/>
        </p:nvSpPr>
        <p:spPr bwMode="auto">
          <a:xfrm>
            <a:off x="4508500" y="2398713"/>
            <a:ext cx="634790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Select</a:t>
            </a:r>
          </a:p>
        </p:txBody>
      </p:sp>
      <p:sp>
        <p:nvSpPr>
          <p:cNvPr id="21542" name="Rectangle 62"/>
          <p:cNvSpPr>
            <a:spLocks noChangeArrowheads="1"/>
          </p:cNvSpPr>
          <p:nvPr/>
        </p:nvSpPr>
        <p:spPr bwMode="auto">
          <a:xfrm>
            <a:off x="7410450" y="2355850"/>
            <a:ext cx="918522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E (enable)</a:t>
            </a:r>
          </a:p>
        </p:txBody>
      </p:sp>
      <p:sp>
        <p:nvSpPr>
          <p:cNvPr id="21589" name="Rectangle 124"/>
          <p:cNvSpPr>
            <a:spLocks noChangeArrowheads="1"/>
          </p:cNvSpPr>
          <p:nvPr/>
        </p:nvSpPr>
        <p:spPr bwMode="auto">
          <a:xfrm>
            <a:off x="8013420" y="1"/>
            <a:ext cx="2491069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Bus and Memory Transfers</a:t>
            </a:r>
          </a:p>
        </p:txBody>
      </p:sp>
      <p:sp>
        <p:nvSpPr>
          <p:cNvPr id="21590" name="Line 128"/>
          <p:cNvSpPr>
            <a:spLocks noChangeShapeType="1"/>
          </p:cNvSpPr>
          <p:nvPr/>
        </p:nvSpPr>
        <p:spPr bwMode="auto">
          <a:xfrm flipH="1">
            <a:off x="4800600" y="158115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91" name="Line 129"/>
          <p:cNvSpPr>
            <a:spLocks noChangeShapeType="1"/>
          </p:cNvSpPr>
          <p:nvPr/>
        </p:nvSpPr>
        <p:spPr bwMode="auto">
          <a:xfrm flipH="1">
            <a:off x="5895975" y="16002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92" name="Line 130"/>
          <p:cNvSpPr>
            <a:spLocks noChangeShapeType="1"/>
          </p:cNvSpPr>
          <p:nvPr/>
        </p:nvSpPr>
        <p:spPr bwMode="auto">
          <a:xfrm flipH="1">
            <a:off x="7019925" y="15906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93" name="Line 131"/>
          <p:cNvSpPr>
            <a:spLocks noChangeShapeType="1"/>
          </p:cNvSpPr>
          <p:nvPr/>
        </p:nvSpPr>
        <p:spPr bwMode="auto">
          <a:xfrm flipH="1">
            <a:off x="8105775" y="158115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94" name="Line 132"/>
          <p:cNvSpPr>
            <a:spLocks noChangeShapeType="1"/>
          </p:cNvSpPr>
          <p:nvPr/>
        </p:nvSpPr>
        <p:spPr bwMode="auto">
          <a:xfrm flipV="1">
            <a:off x="6132513" y="1598614"/>
            <a:ext cx="0" cy="606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95" name="Line 133"/>
          <p:cNvSpPr>
            <a:spLocks noChangeShapeType="1"/>
          </p:cNvSpPr>
          <p:nvPr/>
        </p:nvSpPr>
        <p:spPr bwMode="auto">
          <a:xfrm flipV="1">
            <a:off x="7246938" y="1579563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96" name="Line 134"/>
          <p:cNvSpPr>
            <a:spLocks noChangeShapeType="1"/>
          </p:cNvSpPr>
          <p:nvPr/>
        </p:nvSpPr>
        <p:spPr bwMode="auto">
          <a:xfrm flipH="1">
            <a:off x="7010400" y="250507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97" name="Line 135"/>
          <p:cNvSpPr>
            <a:spLocks noChangeShapeType="1"/>
          </p:cNvSpPr>
          <p:nvPr/>
        </p:nvSpPr>
        <p:spPr bwMode="auto">
          <a:xfrm>
            <a:off x="5305426" y="2438400"/>
            <a:ext cx="276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98" name="Line 136"/>
          <p:cNvSpPr>
            <a:spLocks noChangeShapeType="1"/>
          </p:cNvSpPr>
          <p:nvPr/>
        </p:nvSpPr>
        <p:spPr bwMode="auto">
          <a:xfrm>
            <a:off x="5305426" y="2667000"/>
            <a:ext cx="276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599" name="Line 137"/>
          <p:cNvSpPr>
            <a:spLocks noChangeShapeType="1"/>
          </p:cNvSpPr>
          <p:nvPr/>
        </p:nvSpPr>
        <p:spPr bwMode="auto">
          <a:xfrm>
            <a:off x="4457700" y="11811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600" name="Line 138"/>
          <p:cNvSpPr>
            <a:spLocks noChangeShapeType="1"/>
          </p:cNvSpPr>
          <p:nvPr/>
        </p:nvSpPr>
        <p:spPr bwMode="auto">
          <a:xfrm>
            <a:off x="5543550" y="1200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601" name="Line 139"/>
          <p:cNvSpPr>
            <a:spLocks noChangeShapeType="1"/>
          </p:cNvSpPr>
          <p:nvPr/>
        </p:nvSpPr>
        <p:spPr bwMode="auto">
          <a:xfrm>
            <a:off x="6667500" y="11906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602" name="Line 140"/>
          <p:cNvSpPr>
            <a:spLocks noChangeShapeType="1"/>
          </p:cNvSpPr>
          <p:nvPr/>
        </p:nvSpPr>
        <p:spPr bwMode="auto">
          <a:xfrm>
            <a:off x="7753350" y="11906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9226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8780" y="338138"/>
            <a:ext cx="8863004" cy="417550"/>
          </a:xfrm>
          <a:noFill/>
        </p:spPr>
        <p:txBody>
          <a:bodyPr wrap="none"/>
          <a:lstStyle/>
          <a:p>
            <a:pPr>
              <a:lnSpc>
                <a:spcPct val="85000"/>
              </a:lnSpc>
            </a:pPr>
            <a:r>
              <a:rPr lang="en-US" altLang="ko-KR" sz="2800"/>
              <a:t>REGISTER  TRANSFER  AND  MICROOPERATIONS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619501" y="1527175"/>
            <a:ext cx="46577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• Register Transfer Language</a:t>
            </a:r>
          </a:p>
          <a:p>
            <a:pPr marL="0" marR="0" lvl="0" indent="0" algn="l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• Register Transfer</a:t>
            </a:r>
          </a:p>
          <a:p>
            <a:pPr marL="0" marR="0" lvl="0" indent="0" algn="l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• Bus and Memory Transfers</a:t>
            </a:r>
          </a:p>
          <a:p>
            <a:pPr marL="0" marR="0" lvl="0" indent="0" algn="l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• Arithmetic Microoperations</a:t>
            </a:r>
          </a:p>
          <a:p>
            <a:pPr marL="0" marR="0" lvl="0" indent="0" algn="l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• Logic Microoperations</a:t>
            </a:r>
          </a:p>
          <a:p>
            <a:pPr marL="0" marR="0" lvl="0" indent="0" algn="l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• Shift Microoperations</a:t>
            </a:r>
          </a:p>
          <a:p>
            <a:pPr marL="0" marR="0" lvl="0" indent="0" algn="l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• Arithmetic Logic Shift Unit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6317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293689"/>
            <a:ext cx="8810625" cy="434975"/>
          </a:xfrm>
          <a:noFill/>
        </p:spPr>
        <p:txBody>
          <a:bodyPr/>
          <a:lstStyle/>
          <a:p>
            <a:r>
              <a:rPr lang="en-US" altLang="ko-KR" sz="2800"/>
              <a:t>BUS  TRANSFER  IN  RTL</a:t>
            </a:r>
          </a:p>
        </p:txBody>
      </p:sp>
      <p:sp>
        <p:nvSpPr>
          <p:cNvPr id="22531" name="Rectangle 22"/>
          <p:cNvSpPr>
            <a:spLocks noChangeArrowheads="1"/>
          </p:cNvSpPr>
          <p:nvPr/>
        </p:nvSpPr>
        <p:spPr bwMode="auto">
          <a:xfrm>
            <a:off x="8041995" y="1"/>
            <a:ext cx="2491069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Bus and Memory Transfers</a:t>
            </a:r>
          </a:p>
        </p:txBody>
      </p:sp>
      <p:sp>
        <p:nvSpPr>
          <p:cNvPr id="22532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62226" y="1333501"/>
            <a:ext cx="7591425" cy="4049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sym typeface="Symbol" panose="05050102010706020507" pitchFamily="18" charset="2"/>
              </a:rPr>
              <a:t>Depending on whether the bus is to be mentioned explicitly or not, register transfer can be indicated as either</a:t>
            </a:r>
          </a:p>
          <a:p>
            <a:endParaRPr lang="en-US" altLang="ko-KR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 sz="2000">
                <a:sym typeface="Symbol" panose="05050102010706020507" pitchFamily="18" charset="2"/>
              </a:rPr>
              <a:t>    or</a:t>
            </a:r>
          </a:p>
          <a:p>
            <a:endParaRPr lang="en-US" altLang="ko-KR" sz="2000">
              <a:sym typeface="Symbol" panose="05050102010706020507" pitchFamily="18" charset="2"/>
            </a:endParaRPr>
          </a:p>
          <a:p>
            <a:endParaRPr lang="en-US" altLang="ko-KR" sz="2000">
              <a:sym typeface="Symbol" panose="05050102010706020507" pitchFamily="18" charset="2"/>
            </a:endParaRPr>
          </a:p>
          <a:p>
            <a:r>
              <a:rPr lang="en-US" altLang="ko-KR" sz="2000">
                <a:sym typeface="Symbol" panose="05050102010706020507" pitchFamily="18" charset="2"/>
              </a:rPr>
              <a:t>In the former case the bus is implicit, but in the latter, it is explicitly indicated</a:t>
            </a:r>
          </a:p>
        </p:txBody>
      </p:sp>
      <p:sp>
        <p:nvSpPr>
          <p:cNvPr id="22533" name="Rectangle 47"/>
          <p:cNvSpPr>
            <a:spLocks noChangeArrowheads="1"/>
          </p:cNvSpPr>
          <p:nvPr/>
        </p:nvSpPr>
        <p:spPr bwMode="auto">
          <a:xfrm>
            <a:off x="3765550" y="2220913"/>
            <a:ext cx="1173398" cy="39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R2 </a:t>
            </a: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34" charset="-127"/>
                <a:cs typeface="+mn-cs"/>
              </a:rPr>
              <a:t></a:t>
            </a: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R1</a:t>
            </a:r>
          </a:p>
        </p:txBody>
      </p:sp>
      <p:sp>
        <p:nvSpPr>
          <p:cNvPr id="22534" name="Rectangle 48"/>
          <p:cNvSpPr>
            <a:spLocks noChangeArrowheads="1"/>
          </p:cNvSpPr>
          <p:nvPr/>
        </p:nvSpPr>
        <p:spPr bwMode="auto">
          <a:xfrm>
            <a:off x="3771900" y="2998788"/>
            <a:ext cx="2768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BUS </a:t>
            </a: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34" charset="-127"/>
                <a:cs typeface="+mn-cs"/>
              </a:rPr>
              <a:t></a:t>
            </a: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R1, R2 </a:t>
            </a: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  <a:sym typeface="Symbol" panose="05050102010706020507" pitchFamily="18" charset="2"/>
              </a:rPr>
              <a:t> BUS</a:t>
            </a:r>
            <a:endParaRPr kumimoji="1" lang="en-US" altLang="ko-KR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7620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5469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293689"/>
            <a:ext cx="8810625" cy="434975"/>
          </a:xfrm>
          <a:noFill/>
        </p:spPr>
        <p:txBody>
          <a:bodyPr/>
          <a:lstStyle/>
          <a:p>
            <a:r>
              <a:rPr lang="en-US" altLang="ko-KR" sz="2800"/>
              <a:t>MEMORY (RAM)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8066089" y="0"/>
            <a:ext cx="24669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Bus and Memory Transfers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14526" y="990600"/>
            <a:ext cx="7591425" cy="5164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sym typeface="Symbol" panose="05050102010706020507" pitchFamily="18" charset="2"/>
              </a:rPr>
              <a:t>Memory (RAM) can be thought as a sequential circuits containing some number of registers</a:t>
            </a:r>
          </a:p>
          <a:p>
            <a:r>
              <a:rPr lang="en-US" altLang="ko-KR" sz="2000">
                <a:sym typeface="Symbol" panose="05050102010706020507" pitchFamily="18" charset="2"/>
              </a:rPr>
              <a:t>These registers hold the </a:t>
            </a:r>
            <a:r>
              <a:rPr lang="en-US" altLang="ko-KR" sz="2000" i="1">
                <a:sym typeface="Symbol" panose="05050102010706020507" pitchFamily="18" charset="2"/>
              </a:rPr>
              <a:t>words</a:t>
            </a:r>
            <a:r>
              <a:rPr lang="en-US" altLang="ko-KR" sz="2000">
                <a:sym typeface="Symbol" panose="05050102010706020507" pitchFamily="18" charset="2"/>
              </a:rPr>
              <a:t> of memory</a:t>
            </a:r>
          </a:p>
          <a:p>
            <a:r>
              <a:rPr lang="en-US" altLang="ko-KR" sz="2000">
                <a:sym typeface="Symbol" panose="05050102010706020507" pitchFamily="18" charset="2"/>
              </a:rPr>
              <a:t>Each of the r registers is indicated by an </a:t>
            </a:r>
            <a:r>
              <a:rPr lang="en-US" altLang="ko-KR" sz="2000" i="1">
                <a:sym typeface="Symbol" panose="05050102010706020507" pitchFamily="18" charset="2"/>
              </a:rPr>
              <a:t>address</a:t>
            </a:r>
          </a:p>
          <a:p>
            <a:r>
              <a:rPr lang="en-US" altLang="ko-KR" sz="2000">
                <a:sym typeface="Symbol" panose="05050102010706020507" pitchFamily="18" charset="2"/>
              </a:rPr>
              <a:t>These addresses range from 0 to r-1</a:t>
            </a:r>
          </a:p>
          <a:p>
            <a:r>
              <a:rPr lang="en-US" altLang="ko-KR" sz="2000">
                <a:sym typeface="Symbol" panose="05050102010706020507" pitchFamily="18" charset="2"/>
              </a:rPr>
              <a:t>Each register (word) can hold n bits of data</a:t>
            </a:r>
          </a:p>
          <a:p>
            <a:r>
              <a:rPr lang="en-US" altLang="ko-KR" sz="2000">
                <a:sym typeface="Symbol" panose="05050102010706020507" pitchFamily="18" charset="2"/>
              </a:rPr>
              <a:t>Assume the RAM contains r = 2</a:t>
            </a:r>
            <a:r>
              <a:rPr lang="en-US" altLang="ko-KR" sz="2000" baseline="30000">
                <a:sym typeface="Symbol" panose="05050102010706020507" pitchFamily="18" charset="2"/>
              </a:rPr>
              <a:t>k</a:t>
            </a:r>
            <a:r>
              <a:rPr lang="en-US" altLang="ko-KR" sz="2000">
                <a:sym typeface="Symbol" panose="05050102010706020507" pitchFamily="18" charset="2"/>
              </a:rPr>
              <a:t> words. It needs the following</a:t>
            </a:r>
          </a:p>
          <a:p>
            <a:pPr lvl="1"/>
            <a:r>
              <a:rPr lang="en-US" altLang="ko-KR" sz="1600">
                <a:sym typeface="Symbol" panose="05050102010706020507" pitchFamily="18" charset="2"/>
              </a:rPr>
              <a:t>n data input lines</a:t>
            </a:r>
          </a:p>
          <a:p>
            <a:pPr lvl="1"/>
            <a:r>
              <a:rPr lang="en-US" altLang="ko-KR" sz="1600">
                <a:sym typeface="Symbol" panose="05050102010706020507" pitchFamily="18" charset="2"/>
              </a:rPr>
              <a:t>n data output lines</a:t>
            </a:r>
          </a:p>
          <a:p>
            <a:pPr lvl="1"/>
            <a:r>
              <a:rPr lang="en-US" altLang="ko-KR" sz="1600">
                <a:sym typeface="Symbol" panose="05050102010706020507" pitchFamily="18" charset="2"/>
              </a:rPr>
              <a:t>k address lines</a:t>
            </a:r>
          </a:p>
          <a:p>
            <a:pPr lvl="1"/>
            <a:r>
              <a:rPr lang="en-US" altLang="ko-KR" sz="1600">
                <a:sym typeface="Symbol" panose="05050102010706020507" pitchFamily="18" charset="2"/>
              </a:rPr>
              <a:t>A Read control line</a:t>
            </a:r>
          </a:p>
          <a:p>
            <a:pPr lvl="1"/>
            <a:r>
              <a:rPr lang="en-US" altLang="ko-KR" sz="1600">
                <a:sym typeface="Symbol" panose="05050102010706020507" pitchFamily="18" charset="2"/>
              </a:rPr>
              <a:t>A Write control line</a:t>
            </a: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6975476" y="3781425"/>
            <a:ext cx="3298825" cy="2643188"/>
            <a:chOff x="3044" y="2172"/>
            <a:chExt cx="2078" cy="1665"/>
          </a:xfrm>
        </p:grpSpPr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4092" y="2766"/>
              <a:ext cx="918" cy="6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4566" y="2352"/>
              <a:ext cx="0" cy="4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4087" y="2172"/>
              <a:ext cx="93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/>
                <a:t>data input lines</a:t>
              </a: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4578" y="3426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4115" y="3658"/>
              <a:ext cx="100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/>
                <a:t>data output lines</a:t>
              </a:r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 flipH="1">
              <a:off x="4542" y="2520"/>
              <a:ext cx="48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4586" y="2448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/>
                <a:t>n</a:t>
              </a:r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 flipH="1">
              <a:off x="4552" y="3526"/>
              <a:ext cx="48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4596" y="3454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/>
                <a:t>n</a:t>
              </a:r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3468" y="2880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H="1">
              <a:off x="3902" y="2852"/>
              <a:ext cx="48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3089" name="Text Box 17"/>
            <p:cNvSpPr txBox="1">
              <a:spLocks noChangeArrowheads="1"/>
            </p:cNvSpPr>
            <p:nvPr/>
          </p:nvSpPr>
          <p:spPr bwMode="auto">
            <a:xfrm>
              <a:off x="3772" y="2864"/>
              <a:ext cx="17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/>
                <a:t>k</a:t>
              </a:r>
            </a:p>
          </p:txBody>
        </p:sp>
        <p:sp>
          <p:nvSpPr>
            <p:cNvPr id="3090" name="Text Box 18"/>
            <p:cNvSpPr txBox="1">
              <a:spLocks noChangeArrowheads="1"/>
            </p:cNvSpPr>
            <p:nvPr/>
          </p:nvSpPr>
          <p:spPr bwMode="auto">
            <a:xfrm>
              <a:off x="3044" y="2706"/>
              <a:ext cx="82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/>
                <a:t>address lines</a:t>
              </a:r>
            </a:p>
          </p:txBody>
        </p:sp>
        <p:sp>
          <p:nvSpPr>
            <p:cNvPr id="3091" name="Text Box 19"/>
            <p:cNvSpPr txBox="1">
              <a:spLocks noChangeArrowheads="1"/>
            </p:cNvSpPr>
            <p:nvPr/>
          </p:nvSpPr>
          <p:spPr bwMode="auto">
            <a:xfrm>
              <a:off x="3134" y="3006"/>
              <a:ext cx="38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/>
                <a:t>Read</a:t>
              </a:r>
            </a:p>
          </p:txBody>
        </p:sp>
        <p:sp>
          <p:nvSpPr>
            <p:cNvPr id="3092" name="Text Box 20"/>
            <p:cNvSpPr txBox="1">
              <a:spLocks noChangeArrowheads="1"/>
            </p:cNvSpPr>
            <p:nvPr/>
          </p:nvSpPr>
          <p:spPr bwMode="auto">
            <a:xfrm>
              <a:off x="3134" y="3234"/>
              <a:ext cx="3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/>
                <a:t>Write</a:t>
              </a:r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3472" y="3130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3476" y="3350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3095" name="Text Box 23"/>
            <p:cNvSpPr txBox="1">
              <a:spLocks noChangeArrowheads="1"/>
            </p:cNvSpPr>
            <p:nvPr/>
          </p:nvSpPr>
          <p:spPr bwMode="auto">
            <a:xfrm>
              <a:off x="4352" y="2893"/>
              <a:ext cx="44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800"/>
                <a:t>RAM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800"/>
                <a:t>unit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32672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293689"/>
            <a:ext cx="8810625" cy="434975"/>
          </a:xfrm>
          <a:noFill/>
        </p:spPr>
        <p:txBody>
          <a:bodyPr/>
          <a:lstStyle/>
          <a:p>
            <a:r>
              <a:rPr lang="en-US" altLang="ko-KR" sz="2800"/>
              <a:t>MEMORY  TRANSFER</a:t>
            </a:r>
          </a:p>
        </p:txBody>
      </p:sp>
      <p:sp>
        <p:nvSpPr>
          <p:cNvPr id="4099" name="Rectangle 19"/>
          <p:cNvSpPr>
            <a:spLocks noChangeArrowheads="1"/>
          </p:cNvSpPr>
          <p:nvPr/>
        </p:nvSpPr>
        <p:spPr bwMode="auto">
          <a:xfrm>
            <a:off x="8066089" y="0"/>
            <a:ext cx="24669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Bus and Memory Transfers</a:t>
            </a:r>
          </a:p>
        </p:txBody>
      </p:sp>
      <p:sp>
        <p:nvSpPr>
          <p:cNvPr id="410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14526" y="990601"/>
            <a:ext cx="7591425" cy="3630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sym typeface="Symbol" panose="05050102010706020507" pitchFamily="18" charset="2"/>
              </a:rPr>
              <a:t>Collectively, the memory is viewed at the register level as a device, M.</a:t>
            </a:r>
          </a:p>
          <a:p>
            <a:r>
              <a:rPr lang="en-US" altLang="ko-KR" sz="2000">
                <a:sym typeface="Symbol" panose="05050102010706020507" pitchFamily="18" charset="2"/>
              </a:rPr>
              <a:t>Since it contains multiple locations, we must specify which address in memory we will be using</a:t>
            </a:r>
          </a:p>
          <a:p>
            <a:r>
              <a:rPr lang="en-US" altLang="ko-KR" sz="2000">
                <a:sym typeface="Symbol" panose="05050102010706020507" pitchFamily="18" charset="2"/>
              </a:rPr>
              <a:t>This is done by indexing memory references</a:t>
            </a:r>
          </a:p>
          <a:p>
            <a:endParaRPr lang="en-US" altLang="ko-KR" sz="2000">
              <a:sym typeface="Symbol" panose="05050102010706020507" pitchFamily="18" charset="2"/>
            </a:endParaRPr>
          </a:p>
          <a:p>
            <a:r>
              <a:rPr lang="en-US" altLang="ko-KR" sz="2000">
                <a:sym typeface="Symbol" panose="05050102010706020507" pitchFamily="18" charset="2"/>
              </a:rPr>
              <a:t>Memory is usually accessed in computer systems by putting the desired address in a special register, the </a:t>
            </a:r>
            <a:r>
              <a:rPr lang="en-US" altLang="ko-KR" sz="2000" i="1">
                <a:sym typeface="Symbol" panose="05050102010706020507" pitchFamily="18" charset="2"/>
              </a:rPr>
              <a:t>Memory Address Register</a:t>
            </a:r>
            <a:r>
              <a:rPr lang="en-US" altLang="ko-KR" sz="2000">
                <a:sym typeface="Symbol" panose="05050102010706020507" pitchFamily="18" charset="2"/>
              </a:rPr>
              <a:t> (</a:t>
            </a:r>
            <a:r>
              <a:rPr lang="en-US" altLang="ko-KR" sz="2000" i="1">
                <a:sym typeface="Symbol" panose="05050102010706020507" pitchFamily="18" charset="2"/>
              </a:rPr>
              <a:t>MAR</a:t>
            </a:r>
            <a:r>
              <a:rPr lang="en-US" altLang="ko-KR" sz="2000">
                <a:sym typeface="Symbol" panose="05050102010706020507" pitchFamily="18" charset="2"/>
              </a:rPr>
              <a:t>, or </a:t>
            </a:r>
            <a:r>
              <a:rPr lang="en-US" altLang="ko-KR" sz="2000" i="1">
                <a:sym typeface="Symbol" panose="05050102010706020507" pitchFamily="18" charset="2"/>
              </a:rPr>
              <a:t>AR</a:t>
            </a:r>
            <a:r>
              <a:rPr lang="en-US" altLang="ko-KR" sz="2000">
                <a:sym typeface="Symbol" panose="05050102010706020507" pitchFamily="18" charset="2"/>
              </a:rPr>
              <a:t>)</a:t>
            </a:r>
          </a:p>
          <a:p>
            <a:r>
              <a:rPr lang="en-US" altLang="ko-KR" sz="2000">
                <a:sym typeface="Symbol" panose="05050102010706020507" pitchFamily="18" charset="2"/>
              </a:rPr>
              <a:t>When memory is accessed, the contents of the MAR get sent to the memory unit’s address lines</a:t>
            </a:r>
          </a:p>
          <a:p>
            <a:endParaRPr lang="en-US" altLang="ko-KR" sz="2000">
              <a:sym typeface="Symbol" panose="05050102010706020507" pitchFamily="18" charset="2"/>
            </a:endParaRPr>
          </a:p>
          <a:p>
            <a:endParaRPr lang="en-US" altLang="ko-KR" sz="2000">
              <a:sym typeface="Symbol" panose="05050102010706020507" pitchFamily="18" charset="2"/>
            </a:endParaRPr>
          </a:p>
        </p:txBody>
      </p:sp>
      <p:grpSp>
        <p:nvGrpSpPr>
          <p:cNvPr id="4101" name="Group 36"/>
          <p:cNvGrpSpPr>
            <a:grpSpLocks/>
          </p:cNvGrpSpPr>
          <p:nvPr/>
        </p:nvGrpSpPr>
        <p:grpSpPr bwMode="auto">
          <a:xfrm>
            <a:off x="4605339" y="5065713"/>
            <a:ext cx="4552949" cy="1230312"/>
            <a:chOff x="1941" y="3191"/>
            <a:chExt cx="2868" cy="775"/>
          </a:xfrm>
        </p:grpSpPr>
        <p:sp>
          <p:nvSpPr>
            <p:cNvPr id="4103" name="Rectangle 23"/>
            <p:cNvSpPr>
              <a:spLocks noChangeArrowheads="1"/>
            </p:cNvSpPr>
            <p:nvPr/>
          </p:nvSpPr>
          <p:spPr bwMode="auto">
            <a:xfrm>
              <a:off x="1941" y="3320"/>
              <a:ext cx="454" cy="12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  <p:sp>
          <p:nvSpPr>
            <p:cNvPr id="4104" name="Rectangle 24"/>
            <p:cNvSpPr>
              <a:spLocks noChangeArrowheads="1"/>
            </p:cNvSpPr>
            <p:nvPr/>
          </p:nvSpPr>
          <p:spPr bwMode="auto">
            <a:xfrm>
              <a:off x="2050" y="3313"/>
              <a:ext cx="24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/>
                <a:t>AR</a:t>
              </a:r>
            </a:p>
          </p:txBody>
        </p:sp>
        <p:sp>
          <p:nvSpPr>
            <p:cNvPr id="4105" name="Line 25"/>
            <p:cNvSpPr>
              <a:spLocks noChangeShapeType="1"/>
            </p:cNvSpPr>
            <p:nvPr/>
          </p:nvSpPr>
          <p:spPr bwMode="auto">
            <a:xfrm>
              <a:off x="2399" y="3375"/>
              <a:ext cx="7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4106" name="Rectangle 26"/>
            <p:cNvSpPr>
              <a:spLocks noChangeArrowheads="1"/>
            </p:cNvSpPr>
            <p:nvPr/>
          </p:nvSpPr>
          <p:spPr bwMode="auto">
            <a:xfrm>
              <a:off x="3208" y="3204"/>
              <a:ext cx="808" cy="38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  <p:sp>
          <p:nvSpPr>
            <p:cNvPr id="4107" name="Rectangle 27"/>
            <p:cNvSpPr>
              <a:spLocks noChangeArrowheads="1"/>
            </p:cNvSpPr>
            <p:nvPr/>
          </p:nvSpPr>
          <p:spPr bwMode="auto">
            <a:xfrm>
              <a:off x="3361" y="3246"/>
              <a:ext cx="514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algn="ctr" eaLnBrk="0" fontAlgn="base" hangingPunct="0">
                <a:lnSpc>
                  <a:spcPct val="101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/>
                <a:t>Memory</a:t>
              </a:r>
            </a:p>
            <a:p>
              <a:pPr algn="ctr" eaLnBrk="0" fontAlgn="base" hangingPunct="0">
                <a:lnSpc>
                  <a:spcPct val="101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/>
                <a:t>unit</a:t>
              </a:r>
            </a:p>
          </p:txBody>
        </p:sp>
        <p:sp>
          <p:nvSpPr>
            <p:cNvPr id="4108" name="Line 28"/>
            <p:cNvSpPr>
              <a:spLocks noChangeShapeType="1"/>
            </p:cNvSpPr>
            <p:nvPr/>
          </p:nvSpPr>
          <p:spPr bwMode="auto">
            <a:xfrm flipH="1">
              <a:off x="4016" y="3287"/>
              <a:ext cx="3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4109" name="Line 29"/>
            <p:cNvSpPr>
              <a:spLocks noChangeShapeType="1"/>
            </p:cNvSpPr>
            <p:nvPr/>
          </p:nvSpPr>
          <p:spPr bwMode="auto">
            <a:xfrm flipH="1">
              <a:off x="4016" y="3486"/>
              <a:ext cx="3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4110" name="Rectangle 30"/>
            <p:cNvSpPr>
              <a:spLocks noChangeArrowheads="1"/>
            </p:cNvSpPr>
            <p:nvPr/>
          </p:nvSpPr>
          <p:spPr bwMode="auto">
            <a:xfrm>
              <a:off x="4426" y="3191"/>
              <a:ext cx="356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101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/>
                <a:t>Read</a:t>
              </a:r>
            </a:p>
          </p:txBody>
        </p:sp>
        <p:sp>
          <p:nvSpPr>
            <p:cNvPr id="4111" name="Rectangle 31"/>
            <p:cNvSpPr>
              <a:spLocks noChangeArrowheads="1"/>
            </p:cNvSpPr>
            <p:nvPr/>
          </p:nvSpPr>
          <p:spPr bwMode="auto">
            <a:xfrm>
              <a:off x="4448" y="3425"/>
              <a:ext cx="361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101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/>
                <a:t>Write</a:t>
              </a:r>
            </a:p>
          </p:txBody>
        </p:sp>
        <p:sp>
          <p:nvSpPr>
            <p:cNvPr id="4112" name="Line 32"/>
            <p:cNvSpPr>
              <a:spLocks noChangeShapeType="1"/>
            </p:cNvSpPr>
            <p:nvPr/>
          </p:nvSpPr>
          <p:spPr bwMode="auto">
            <a:xfrm>
              <a:off x="3418" y="3602"/>
              <a:ext cx="0" cy="2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4113" name="Line 33"/>
            <p:cNvSpPr>
              <a:spLocks noChangeShapeType="1"/>
            </p:cNvSpPr>
            <p:nvPr/>
          </p:nvSpPr>
          <p:spPr bwMode="auto">
            <a:xfrm flipV="1">
              <a:off x="3806" y="3586"/>
              <a:ext cx="0" cy="2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4114" name="Rectangle 34"/>
            <p:cNvSpPr>
              <a:spLocks noChangeArrowheads="1"/>
            </p:cNvSpPr>
            <p:nvPr/>
          </p:nvSpPr>
          <p:spPr bwMode="auto">
            <a:xfrm>
              <a:off x="3796" y="3787"/>
              <a:ext cx="48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/>
                <a:t>Data in</a:t>
              </a:r>
            </a:p>
          </p:txBody>
        </p:sp>
        <p:sp>
          <p:nvSpPr>
            <p:cNvPr id="4115" name="Rectangle 35"/>
            <p:cNvSpPr>
              <a:spLocks noChangeArrowheads="1"/>
            </p:cNvSpPr>
            <p:nvPr/>
          </p:nvSpPr>
          <p:spPr bwMode="auto">
            <a:xfrm>
              <a:off x="3164" y="3787"/>
              <a:ext cx="5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/>
                <a:t>Data out</a:t>
              </a:r>
            </a:p>
          </p:txBody>
        </p:sp>
      </p:grpSp>
      <p:sp>
        <p:nvSpPr>
          <p:cNvPr id="4102" name="Text Box 37"/>
          <p:cNvSpPr txBox="1">
            <a:spLocks noChangeArrowheads="1"/>
          </p:cNvSpPr>
          <p:nvPr/>
        </p:nvSpPr>
        <p:spPr bwMode="auto">
          <a:xfrm>
            <a:off x="7127876" y="4775200"/>
            <a:ext cx="3540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/>
              <a:t>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63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293689"/>
            <a:ext cx="8810625" cy="434975"/>
          </a:xfrm>
          <a:noFill/>
        </p:spPr>
        <p:txBody>
          <a:bodyPr/>
          <a:lstStyle/>
          <a:p>
            <a:r>
              <a:rPr lang="en-US" altLang="ko-KR" sz="2800"/>
              <a:t>MEMORY  READ</a:t>
            </a:r>
          </a:p>
        </p:txBody>
      </p:sp>
      <p:sp>
        <p:nvSpPr>
          <p:cNvPr id="5123" name="Rectangle 19"/>
          <p:cNvSpPr>
            <a:spLocks noChangeArrowheads="1"/>
          </p:cNvSpPr>
          <p:nvPr/>
        </p:nvSpPr>
        <p:spPr bwMode="auto">
          <a:xfrm>
            <a:off x="8066089" y="0"/>
            <a:ext cx="24669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Bus and Memory Transfers</a:t>
            </a:r>
          </a:p>
        </p:txBody>
      </p:sp>
      <p:sp>
        <p:nvSpPr>
          <p:cNvPr id="512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26" y="1590676"/>
            <a:ext cx="7591425" cy="3630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>
                <a:sym typeface="Symbol" panose="05050102010706020507" pitchFamily="18" charset="2"/>
              </a:rPr>
              <a:t>To read a value from a location in memory and load it into a register, the register transfer language notation looks like this:</a:t>
            </a:r>
          </a:p>
          <a:p>
            <a:endParaRPr lang="en-US" altLang="ko-KR" sz="2000" dirty="0">
              <a:sym typeface="Symbol" panose="05050102010706020507" pitchFamily="18" charset="2"/>
            </a:endParaRPr>
          </a:p>
          <a:p>
            <a:endParaRPr lang="en-US" altLang="ko-KR" sz="2000" dirty="0">
              <a:solidFill>
                <a:schemeClr val="bg2"/>
              </a:solidFill>
              <a:sym typeface="Symbol" panose="05050102010706020507" pitchFamily="18" charset="2"/>
            </a:endParaRPr>
          </a:p>
          <a:p>
            <a:r>
              <a:rPr lang="en-US" altLang="ko-KR" sz="2000" dirty="0">
                <a:sym typeface="Symbol" panose="05050102010706020507" pitchFamily="18" charset="2"/>
              </a:rPr>
              <a:t>This causes the following to occur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The contents of the MAR get sent to the memory address lines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A Read (= 1) gets sent to the memory unit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The contents of the specified address are put on the memory’s output data lines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These get sent over the bus to be loaded into register R1</a:t>
            </a:r>
          </a:p>
        </p:txBody>
      </p:sp>
      <p:sp>
        <p:nvSpPr>
          <p:cNvPr id="5125" name="Rectangle 23"/>
          <p:cNvSpPr>
            <a:spLocks noChangeArrowheads="1"/>
          </p:cNvSpPr>
          <p:nvPr/>
        </p:nvSpPr>
        <p:spPr bwMode="auto">
          <a:xfrm>
            <a:off x="4210051" y="2457451"/>
            <a:ext cx="1858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altLang="ko-KR" sz="2000">
                <a:solidFill>
                  <a:srgbClr val="DD0806"/>
                </a:solidFill>
                <a:sym typeface="Symbol" panose="05050102010706020507" pitchFamily="18" charset="2"/>
              </a:rPr>
              <a:t>R1  M[MAR]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825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293689"/>
            <a:ext cx="8810625" cy="434975"/>
          </a:xfrm>
          <a:noFill/>
        </p:spPr>
        <p:txBody>
          <a:bodyPr/>
          <a:lstStyle/>
          <a:p>
            <a:r>
              <a:rPr lang="en-US" altLang="ko-KR" sz="2800"/>
              <a:t>MEMORY  WRITE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066089" y="0"/>
            <a:ext cx="24669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Bus and Memory Transfers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26" y="1590676"/>
            <a:ext cx="7591425" cy="3630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sym typeface="Symbol" panose="05050102010706020507" pitchFamily="18" charset="2"/>
              </a:rPr>
              <a:t>To write a value from a register to a location in memory looks like this in register transfer language:</a:t>
            </a:r>
          </a:p>
          <a:p>
            <a:endParaRPr lang="en-US" altLang="ko-KR" sz="2000">
              <a:sym typeface="Symbol" panose="05050102010706020507" pitchFamily="18" charset="2"/>
            </a:endParaRPr>
          </a:p>
          <a:p>
            <a:endParaRPr lang="en-US" altLang="ko-KR" sz="2000">
              <a:solidFill>
                <a:schemeClr val="bg2"/>
              </a:solidFill>
              <a:sym typeface="Symbol" panose="05050102010706020507" pitchFamily="18" charset="2"/>
            </a:endParaRPr>
          </a:p>
          <a:p>
            <a:r>
              <a:rPr lang="en-US" altLang="ko-KR" sz="2000">
                <a:sym typeface="Symbol" panose="05050102010706020507" pitchFamily="18" charset="2"/>
              </a:rPr>
              <a:t>This causes the following to occur</a:t>
            </a:r>
          </a:p>
          <a:p>
            <a:pPr lvl="1"/>
            <a:r>
              <a:rPr lang="en-US" altLang="ko-KR" sz="1600">
                <a:sym typeface="Symbol" panose="05050102010706020507" pitchFamily="18" charset="2"/>
              </a:rPr>
              <a:t>The contents of the MAR get sent to the memory address lines</a:t>
            </a:r>
          </a:p>
          <a:p>
            <a:pPr lvl="1"/>
            <a:r>
              <a:rPr lang="en-US" altLang="ko-KR" sz="1600">
                <a:sym typeface="Symbol" panose="05050102010706020507" pitchFamily="18" charset="2"/>
              </a:rPr>
              <a:t>A Write (= 1) gets sent to the memory unit</a:t>
            </a:r>
          </a:p>
          <a:p>
            <a:pPr lvl="1"/>
            <a:r>
              <a:rPr lang="en-US" altLang="ko-KR" sz="1600">
                <a:sym typeface="Symbol" panose="05050102010706020507" pitchFamily="18" charset="2"/>
              </a:rPr>
              <a:t>The values in register R1 get sent over the bus to the data input lines of the memory</a:t>
            </a:r>
          </a:p>
          <a:p>
            <a:pPr lvl="1"/>
            <a:r>
              <a:rPr lang="en-US" altLang="ko-KR" sz="1600">
                <a:sym typeface="Symbol" panose="05050102010706020507" pitchFamily="18" charset="2"/>
              </a:rPr>
              <a:t>The values get loaded into the specified address in the memory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248151" y="2400301"/>
            <a:ext cx="1858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</a:pPr>
            <a:r>
              <a:rPr lang="en-US" altLang="ko-KR" sz="2000">
                <a:solidFill>
                  <a:srgbClr val="DD0806"/>
                </a:solidFill>
                <a:sym typeface="Symbol" panose="05050102010706020507" pitchFamily="18" charset="2"/>
              </a:rPr>
              <a:t>M[MAR]  R1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778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93689"/>
            <a:ext cx="9144000" cy="434975"/>
          </a:xfrm>
          <a:noFill/>
        </p:spPr>
        <p:txBody>
          <a:bodyPr/>
          <a:lstStyle/>
          <a:p>
            <a:r>
              <a:rPr lang="en-US" altLang="ko-KR" sz="2800"/>
              <a:t>SUMMARY OF R. TRANSFER MICROOPERATIONS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882776" y="1233489"/>
            <a:ext cx="8526463" cy="4510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7172" name="Rectangle 19"/>
          <p:cNvSpPr>
            <a:spLocks noChangeArrowheads="1"/>
          </p:cNvSpPr>
          <p:nvPr/>
        </p:nvSpPr>
        <p:spPr bwMode="auto">
          <a:xfrm>
            <a:off x="8066089" y="0"/>
            <a:ext cx="24669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Bus and Memory Transfers</a:t>
            </a:r>
          </a:p>
        </p:txBody>
      </p:sp>
      <p:sp>
        <p:nvSpPr>
          <p:cNvPr id="7173" name="Rectangle 20"/>
          <p:cNvSpPr>
            <a:spLocks noChangeArrowheads="1"/>
          </p:cNvSpPr>
          <p:nvPr/>
        </p:nvSpPr>
        <p:spPr bwMode="auto">
          <a:xfrm>
            <a:off x="1925639" y="1222376"/>
            <a:ext cx="8580437" cy="45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A </a:t>
            </a:r>
            <a:r>
              <a:rPr lang="en-US" altLang="ko-KR" sz="2400">
                <a:sym typeface="Symbol" panose="05050102010706020507" pitchFamily="18" charset="2"/>
              </a:rPr>
              <a:t></a:t>
            </a:r>
            <a:r>
              <a:rPr lang="en-US" altLang="ko-KR" sz="2400">
                <a:latin typeface="Symbol" panose="05050102010706020507" pitchFamily="18" charset="2"/>
              </a:rPr>
              <a:t> </a:t>
            </a:r>
            <a:r>
              <a:rPr lang="en-US" altLang="ko-KR" sz="1800"/>
              <a:t>B	       	Transfer content of reg. B into reg. A</a:t>
            </a:r>
          </a:p>
          <a:p>
            <a:pPr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AR </a:t>
            </a:r>
            <a:r>
              <a:rPr lang="en-US" altLang="ko-KR" sz="2400">
                <a:sym typeface="Symbol" panose="05050102010706020507" pitchFamily="18" charset="2"/>
              </a:rPr>
              <a:t></a:t>
            </a:r>
            <a:r>
              <a:rPr lang="en-US" altLang="ko-KR" sz="2400">
                <a:latin typeface="Symbol" panose="05050102010706020507" pitchFamily="18" charset="2"/>
              </a:rPr>
              <a:t></a:t>
            </a:r>
            <a:r>
              <a:rPr lang="en-US" altLang="ko-KR" sz="1800"/>
              <a:t>DR(AD)	Transfer content of AD portion of reg. DR into reg. AR</a:t>
            </a:r>
          </a:p>
          <a:p>
            <a:pPr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A </a:t>
            </a:r>
            <a:r>
              <a:rPr lang="en-US" altLang="ko-KR" sz="2400">
                <a:sym typeface="Symbol" panose="05050102010706020507" pitchFamily="18" charset="2"/>
              </a:rPr>
              <a:t></a:t>
            </a:r>
            <a:r>
              <a:rPr lang="en-US" altLang="ko-KR" sz="2400">
                <a:latin typeface="Symbol" panose="05050102010706020507" pitchFamily="18" charset="2"/>
              </a:rPr>
              <a:t></a:t>
            </a:r>
            <a:r>
              <a:rPr lang="en-US" altLang="ko-KR" sz="1800"/>
              <a:t> constant	Transfer a binary constant into reg. A</a:t>
            </a:r>
          </a:p>
          <a:p>
            <a:pPr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ABUS </a:t>
            </a:r>
            <a:r>
              <a:rPr lang="en-US" altLang="ko-KR" sz="2400">
                <a:sym typeface="Symbol" panose="05050102010706020507" pitchFamily="18" charset="2"/>
              </a:rPr>
              <a:t></a:t>
            </a:r>
            <a:r>
              <a:rPr lang="en-US" altLang="ko-KR" sz="2400">
                <a:latin typeface="Symbol" panose="05050102010706020507" pitchFamily="18" charset="2"/>
              </a:rPr>
              <a:t> </a:t>
            </a:r>
            <a:r>
              <a:rPr lang="en-US" altLang="ko-KR" sz="1800"/>
              <a:t>R1,	        	Transfer content of R1 into bus A and, at the same time, </a:t>
            </a:r>
          </a:p>
          <a:p>
            <a:pPr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R2 </a:t>
            </a:r>
            <a:r>
              <a:rPr lang="en-US" altLang="ko-KR" sz="2400">
                <a:sym typeface="Symbol" panose="05050102010706020507" pitchFamily="18" charset="2"/>
              </a:rPr>
              <a:t></a:t>
            </a:r>
            <a:r>
              <a:rPr lang="en-US" altLang="ko-KR" sz="2400">
                <a:latin typeface="Symbol" panose="05050102010706020507" pitchFamily="18" charset="2"/>
              </a:rPr>
              <a:t></a:t>
            </a:r>
            <a:r>
              <a:rPr lang="en-US" altLang="ko-KR" sz="1800"/>
              <a:t>ABUS		    transfer content of bus A into R2                </a:t>
            </a:r>
          </a:p>
          <a:p>
            <a:pPr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AR		         	Address register</a:t>
            </a:r>
          </a:p>
          <a:p>
            <a:pPr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DR		         	Data register</a:t>
            </a:r>
          </a:p>
          <a:p>
            <a:pPr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M[R]	                     	Memory word specified by reg. R</a:t>
            </a:r>
          </a:p>
          <a:p>
            <a:pPr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M	                      	Equivalent to M[AR]</a:t>
            </a:r>
          </a:p>
          <a:p>
            <a:pPr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DR </a:t>
            </a:r>
            <a:r>
              <a:rPr lang="en-US" altLang="ko-KR" sz="2400">
                <a:sym typeface="Symbol" panose="05050102010706020507" pitchFamily="18" charset="2"/>
              </a:rPr>
              <a:t></a:t>
            </a:r>
            <a:r>
              <a:rPr lang="en-US" altLang="ko-KR" sz="2400">
                <a:latin typeface="Symbol" panose="05050102010706020507" pitchFamily="18" charset="2"/>
              </a:rPr>
              <a:t></a:t>
            </a:r>
            <a:r>
              <a:rPr lang="en-US" altLang="ko-KR" sz="1800"/>
              <a:t> M	     	Memory </a:t>
            </a:r>
            <a:r>
              <a:rPr lang="en-US" altLang="ko-KR" sz="1800" i="1"/>
              <a:t>read</a:t>
            </a:r>
            <a:r>
              <a:rPr lang="en-US" altLang="ko-KR" sz="1800"/>
              <a:t> operation: transfers content of</a:t>
            </a:r>
          </a:p>
          <a:p>
            <a:pPr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                                     	memory word specified by AR into DR</a:t>
            </a:r>
          </a:p>
          <a:p>
            <a:pPr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M </a:t>
            </a:r>
            <a:r>
              <a:rPr lang="en-US" altLang="ko-KR" sz="2400">
                <a:sym typeface="Symbol" panose="05050102010706020507" pitchFamily="18" charset="2"/>
              </a:rPr>
              <a:t></a:t>
            </a:r>
            <a:r>
              <a:rPr lang="en-US" altLang="ko-KR" sz="2400">
                <a:latin typeface="Symbol" panose="05050102010706020507" pitchFamily="18" charset="2"/>
              </a:rPr>
              <a:t></a:t>
            </a:r>
            <a:r>
              <a:rPr lang="en-US" altLang="ko-KR" sz="1800"/>
              <a:t> DR	    	Memory </a:t>
            </a:r>
            <a:r>
              <a:rPr lang="en-US" altLang="ko-KR" sz="1800" i="1"/>
              <a:t>write</a:t>
            </a:r>
            <a:r>
              <a:rPr lang="en-US" altLang="ko-KR" sz="1800"/>
              <a:t> operation: transfers content of</a:t>
            </a:r>
          </a:p>
          <a:p>
            <a:pPr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                                      	DR into memory word specified by AR</a:t>
            </a:r>
          </a:p>
        </p:txBody>
      </p:sp>
      <p:sp>
        <p:nvSpPr>
          <p:cNvPr id="7174" name="Line 21"/>
          <p:cNvSpPr>
            <a:spLocks noChangeShapeType="1"/>
          </p:cNvSpPr>
          <p:nvPr/>
        </p:nvSpPr>
        <p:spPr bwMode="auto">
          <a:xfrm flipV="1">
            <a:off x="3876675" y="1257301"/>
            <a:ext cx="0" cy="450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07049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3700" y="296864"/>
            <a:ext cx="8809038" cy="434975"/>
          </a:xfrm>
        </p:spPr>
        <p:txBody>
          <a:bodyPr/>
          <a:lstStyle/>
          <a:p>
            <a:r>
              <a:rPr lang="en-US" altLang="ko-KR" sz="2800"/>
              <a:t>SIMPLE DIGITAL SYSTEMS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276" y="1314451"/>
            <a:ext cx="884872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/>
              <a:t>Combinational and </a:t>
            </a:r>
            <a:r>
              <a:rPr lang="en-US" altLang="ko-KR" sz="2000"/>
              <a:t>sequential </a:t>
            </a:r>
            <a:r>
              <a:rPr lang="en-US" altLang="ko-KR" sz="2000" smtClean="0"/>
              <a:t>circuits can </a:t>
            </a:r>
            <a:r>
              <a:rPr lang="en-US" altLang="ko-KR" sz="2000" dirty="0"/>
              <a:t>be used to create simple digital systems.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These are  the low-level building blocks of a digital computer.</a:t>
            </a:r>
          </a:p>
          <a:p>
            <a:endParaRPr lang="en-US" altLang="ko-KR" sz="2000" dirty="0"/>
          </a:p>
          <a:p>
            <a:r>
              <a:rPr lang="en-US" altLang="ko-KR" sz="2000" dirty="0"/>
              <a:t>Simple digital systems are frequently characterized in terms of</a:t>
            </a:r>
          </a:p>
          <a:p>
            <a:pPr lvl="1"/>
            <a:r>
              <a:rPr lang="en-US" altLang="ko-KR" sz="1600" dirty="0"/>
              <a:t>the registers they contain, and</a:t>
            </a:r>
          </a:p>
          <a:p>
            <a:pPr lvl="1"/>
            <a:r>
              <a:rPr lang="en-US" altLang="ko-KR" sz="1600" dirty="0"/>
              <a:t>the operations that they perform.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Typically,</a:t>
            </a:r>
          </a:p>
          <a:p>
            <a:pPr lvl="1"/>
            <a:r>
              <a:rPr lang="en-US" altLang="ko-KR" sz="1600" dirty="0"/>
              <a:t>What operations are performed on the data in the registers</a:t>
            </a:r>
          </a:p>
          <a:p>
            <a:pPr lvl="1"/>
            <a:r>
              <a:rPr lang="en-US" altLang="ko-KR" sz="1600" dirty="0"/>
              <a:t>What information is passed between registers</a:t>
            </a:r>
          </a:p>
          <a:p>
            <a:endParaRPr lang="en-US" altLang="ko-KR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29937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1539" y="293689"/>
            <a:ext cx="7913687" cy="434975"/>
          </a:xfrm>
          <a:noFill/>
        </p:spPr>
        <p:txBody>
          <a:bodyPr/>
          <a:lstStyle/>
          <a:p>
            <a:r>
              <a:rPr lang="en-US" altLang="ko-KR" sz="2800"/>
              <a:t>MICROOPERATIONS (1)</a:t>
            </a:r>
          </a:p>
        </p:txBody>
      </p:sp>
      <p:sp>
        <p:nvSpPr>
          <p:cNvPr id="5123" name="Rectangle 31"/>
          <p:cNvSpPr>
            <a:spLocks noChangeArrowheads="1"/>
          </p:cNvSpPr>
          <p:nvPr/>
        </p:nvSpPr>
        <p:spPr bwMode="auto">
          <a:xfrm>
            <a:off x="7974669" y="1"/>
            <a:ext cx="2558395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 Language</a:t>
            </a:r>
          </a:p>
        </p:txBody>
      </p:sp>
      <p:sp>
        <p:nvSpPr>
          <p:cNvPr id="410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8510" y="1390362"/>
            <a:ext cx="8652742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/>
              <a:t>The operations on the data in registers are called </a:t>
            </a:r>
            <a:r>
              <a:rPr lang="en-US" altLang="ko-KR" sz="2000" dirty="0" err="1"/>
              <a:t>microoperations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The functions built into registers are examples of </a:t>
            </a:r>
            <a:r>
              <a:rPr lang="en-US" altLang="ko-KR" sz="2000" dirty="0" err="1"/>
              <a:t>microoperations</a:t>
            </a:r>
            <a:endParaRPr lang="en-US" altLang="ko-KR" sz="2000" dirty="0"/>
          </a:p>
          <a:p>
            <a:pPr lvl="1"/>
            <a:r>
              <a:rPr lang="en-US" altLang="ko-KR" sz="1600" dirty="0"/>
              <a:t>Shift</a:t>
            </a:r>
          </a:p>
          <a:p>
            <a:pPr lvl="1"/>
            <a:r>
              <a:rPr lang="en-US" altLang="ko-KR" sz="1600" dirty="0"/>
              <a:t>Load</a:t>
            </a:r>
          </a:p>
          <a:p>
            <a:pPr lvl="1"/>
            <a:r>
              <a:rPr lang="en-US" altLang="ko-KR" sz="1600" dirty="0"/>
              <a:t>Clear</a:t>
            </a:r>
          </a:p>
          <a:p>
            <a:pPr lvl="1"/>
            <a:r>
              <a:rPr lang="en-US" altLang="ko-KR" sz="1600" dirty="0"/>
              <a:t>Increment</a:t>
            </a:r>
          </a:p>
          <a:p>
            <a:pPr lvl="1"/>
            <a:r>
              <a:rPr lang="en-US" altLang="ko-KR" sz="1600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778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4" y="293689"/>
            <a:ext cx="7913687" cy="434975"/>
          </a:xfrm>
          <a:noFill/>
        </p:spPr>
        <p:txBody>
          <a:bodyPr/>
          <a:lstStyle/>
          <a:p>
            <a:r>
              <a:rPr lang="en-US" altLang="ko-KR" sz="2800"/>
              <a:t>MICROOPERATION (2)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516188" y="1290638"/>
            <a:ext cx="6711950" cy="83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  An elementary operation performed (during </a:t>
            </a:r>
          </a:p>
          <a:p>
            <a:pPr marL="0" marR="0" lvl="0" indent="0" algn="l" defTabSz="7620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  one clock pulse), on the information stored </a:t>
            </a:r>
          </a:p>
          <a:p>
            <a:pPr marL="0" marR="0" lvl="0" indent="0" algn="l" defTabSz="7620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  in one or more registers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852738" y="5281613"/>
            <a:ext cx="1476366" cy="44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 </a:t>
            </a: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34" charset="-127"/>
                <a:cs typeface="+mn-cs"/>
              </a:rPr>
              <a:t></a:t>
            </a: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f(R, R)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336926" y="5853113"/>
            <a:ext cx="715486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f:  shift, load, clear, increment, add, subtract, complement,</a:t>
            </a:r>
          </a:p>
          <a:p>
            <a:pPr marL="0" marR="0" lvl="0" indent="0" algn="l" defTabSz="7620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	and, or, xor, …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856509" y="1265238"/>
            <a:ext cx="6991927" cy="862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52851" y="2874963"/>
            <a:ext cx="3878263" cy="2292350"/>
            <a:chOff x="1520" y="1601"/>
            <a:chExt cx="2904" cy="808"/>
          </a:xfrm>
        </p:grpSpPr>
        <p:sp>
          <p:nvSpPr>
            <p:cNvPr id="6154" name="Line 8"/>
            <p:cNvSpPr>
              <a:spLocks noChangeShapeType="1"/>
            </p:cNvSpPr>
            <p:nvPr/>
          </p:nvSpPr>
          <p:spPr bwMode="auto">
            <a:xfrm>
              <a:off x="3390" y="1933"/>
              <a:ext cx="3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55" name="Line 9"/>
            <p:cNvSpPr>
              <a:spLocks noChangeShapeType="1"/>
            </p:cNvSpPr>
            <p:nvPr/>
          </p:nvSpPr>
          <p:spPr bwMode="auto">
            <a:xfrm>
              <a:off x="3788" y="1938"/>
              <a:ext cx="63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56" name="Line 10"/>
            <p:cNvSpPr>
              <a:spLocks noChangeShapeType="1"/>
            </p:cNvSpPr>
            <p:nvPr/>
          </p:nvSpPr>
          <p:spPr bwMode="auto">
            <a:xfrm flipV="1">
              <a:off x="3876" y="1927"/>
              <a:ext cx="49" cy="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57" name="Line 11"/>
            <p:cNvSpPr>
              <a:spLocks noChangeShapeType="1"/>
            </p:cNvSpPr>
            <p:nvPr/>
          </p:nvSpPr>
          <p:spPr bwMode="auto">
            <a:xfrm>
              <a:off x="3950" y="1933"/>
              <a:ext cx="3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58" name="Line 12"/>
            <p:cNvSpPr>
              <a:spLocks noChangeShapeType="1"/>
            </p:cNvSpPr>
            <p:nvPr/>
          </p:nvSpPr>
          <p:spPr bwMode="auto">
            <a:xfrm flipH="1">
              <a:off x="4100" y="1938"/>
              <a:ext cx="249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59" name="Line 13"/>
            <p:cNvSpPr>
              <a:spLocks noChangeShapeType="1"/>
            </p:cNvSpPr>
            <p:nvPr/>
          </p:nvSpPr>
          <p:spPr bwMode="auto">
            <a:xfrm flipH="1">
              <a:off x="3601" y="2210"/>
              <a:ext cx="5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60" name="Line 14"/>
            <p:cNvSpPr>
              <a:spLocks noChangeShapeType="1"/>
            </p:cNvSpPr>
            <p:nvPr/>
          </p:nvSpPr>
          <p:spPr bwMode="auto">
            <a:xfrm flipH="1" flipV="1">
              <a:off x="3390" y="1927"/>
              <a:ext cx="2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61" name="Line 15"/>
            <p:cNvSpPr>
              <a:spLocks noChangeShapeType="1"/>
            </p:cNvSpPr>
            <p:nvPr/>
          </p:nvSpPr>
          <p:spPr bwMode="auto">
            <a:xfrm>
              <a:off x="1533" y="1722"/>
              <a:ext cx="26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62" name="Line 16"/>
            <p:cNvSpPr>
              <a:spLocks noChangeShapeType="1"/>
            </p:cNvSpPr>
            <p:nvPr/>
          </p:nvSpPr>
          <p:spPr bwMode="auto">
            <a:xfrm>
              <a:off x="4162" y="1728"/>
              <a:ext cx="0" cy="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63" name="Line 17"/>
            <p:cNvSpPr>
              <a:spLocks noChangeShapeType="1"/>
            </p:cNvSpPr>
            <p:nvPr/>
          </p:nvSpPr>
          <p:spPr bwMode="auto">
            <a:xfrm>
              <a:off x="1520" y="1800"/>
              <a:ext cx="20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64" name="Line 18"/>
            <p:cNvSpPr>
              <a:spLocks noChangeShapeType="1"/>
            </p:cNvSpPr>
            <p:nvPr/>
          </p:nvSpPr>
          <p:spPr bwMode="auto">
            <a:xfrm>
              <a:off x="3576" y="1806"/>
              <a:ext cx="0" cy="1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65" name="Line 19"/>
            <p:cNvSpPr>
              <a:spLocks noChangeShapeType="1"/>
            </p:cNvSpPr>
            <p:nvPr/>
          </p:nvSpPr>
          <p:spPr bwMode="auto">
            <a:xfrm>
              <a:off x="3851" y="2215"/>
              <a:ext cx="0" cy="1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66" name="Line 20"/>
            <p:cNvSpPr>
              <a:spLocks noChangeShapeType="1"/>
            </p:cNvSpPr>
            <p:nvPr/>
          </p:nvSpPr>
          <p:spPr bwMode="auto">
            <a:xfrm flipH="1">
              <a:off x="1520" y="2359"/>
              <a:ext cx="25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67" name="Rectangle 21"/>
            <p:cNvSpPr>
              <a:spLocks noChangeArrowheads="1"/>
            </p:cNvSpPr>
            <p:nvPr/>
          </p:nvSpPr>
          <p:spPr bwMode="auto">
            <a:xfrm>
              <a:off x="2044" y="1927"/>
              <a:ext cx="1046" cy="2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endParaRPr>
            </a:p>
          </p:txBody>
        </p:sp>
        <p:sp>
          <p:nvSpPr>
            <p:cNvPr id="6168" name="Rectangle 22"/>
            <p:cNvSpPr>
              <a:spLocks noChangeArrowheads="1"/>
            </p:cNvSpPr>
            <p:nvPr/>
          </p:nvSpPr>
          <p:spPr bwMode="auto">
            <a:xfrm>
              <a:off x="3615" y="1971"/>
              <a:ext cx="49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ctr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ALU</a:t>
              </a:r>
            </a:p>
            <a:p>
              <a:pPr marL="0" marR="0" lvl="0" indent="0" algn="ctr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(f)</a:t>
              </a:r>
            </a:p>
          </p:txBody>
        </p:sp>
        <p:sp>
          <p:nvSpPr>
            <p:cNvPr id="6169" name="Rectangle 23"/>
            <p:cNvSpPr>
              <a:spLocks noChangeArrowheads="1"/>
            </p:cNvSpPr>
            <p:nvPr/>
          </p:nvSpPr>
          <p:spPr bwMode="auto">
            <a:xfrm>
              <a:off x="2116" y="1965"/>
              <a:ext cx="92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ctr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Registers</a:t>
              </a:r>
            </a:p>
            <a:p>
              <a:pPr marL="0" marR="0" lvl="0" indent="0" algn="ctr" defTabSz="7620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34" charset="-127"/>
                  <a:cs typeface="+mn-cs"/>
                </a:rPr>
                <a:t>(R)</a:t>
              </a:r>
            </a:p>
          </p:txBody>
        </p:sp>
        <p:sp>
          <p:nvSpPr>
            <p:cNvPr id="6170" name="Line 24"/>
            <p:cNvSpPr>
              <a:spLocks noChangeShapeType="1"/>
            </p:cNvSpPr>
            <p:nvPr/>
          </p:nvSpPr>
          <p:spPr bwMode="auto">
            <a:xfrm flipV="1">
              <a:off x="2442" y="1794"/>
              <a:ext cx="0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71" name="Line 25"/>
            <p:cNvSpPr>
              <a:spLocks noChangeShapeType="1"/>
            </p:cNvSpPr>
            <p:nvPr/>
          </p:nvSpPr>
          <p:spPr bwMode="auto">
            <a:xfrm flipV="1">
              <a:off x="2791" y="1711"/>
              <a:ext cx="0" cy="2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72" name="Line 26"/>
            <p:cNvSpPr>
              <a:spLocks noChangeShapeType="1"/>
            </p:cNvSpPr>
            <p:nvPr/>
          </p:nvSpPr>
          <p:spPr bwMode="auto">
            <a:xfrm flipV="1">
              <a:off x="2517" y="2221"/>
              <a:ext cx="0" cy="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73" name="Arc 27"/>
            <p:cNvSpPr>
              <a:spLocks/>
            </p:cNvSpPr>
            <p:nvPr/>
          </p:nvSpPr>
          <p:spPr bwMode="auto">
            <a:xfrm>
              <a:off x="2270" y="1601"/>
              <a:ext cx="972" cy="37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74" name="Arc 28"/>
            <p:cNvSpPr>
              <a:spLocks/>
            </p:cNvSpPr>
            <p:nvPr/>
          </p:nvSpPr>
          <p:spPr bwMode="auto">
            <a:xfrm>
              <a:off x="3228" y="1601"/>
              <a:ext cx="1196" cy="4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0800" cap="rnd"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75" name="Arc 29"/>
            <p:cNvSpPr>
              <a:spLocks/>
            </p:cNvSpPr>
            <p:nvPr/>
          </p:nvSpPr>
          <p:spPr bwMode="auto">
            <a:xfrm>
              <a:off x="3140" y="1994"/>
              <a:ext cx="1284" cy="4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50800" cap="rnd"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  <p:sp>
          <p:nvSpPr>
            <p:cNvPr id="6176" name="Arc 30"/>
            <p:cNvSpPr>
              <a:spLocks/>
            </p:cNvSpPr>
            <p:nvPr/>
          </p:nvSpPr>
          <p:spPr bwMode="auto">
            <a:xfrm>
              <a:off x="2245" y="2132"/>
              <a:ext cx="897" cy="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굴림"/>
                <a:cs typeface="+mn-cs"/>
              </a:endParaRPr>
            </a:p>
          </p:txBody>
        </p:sp>
      </p:grpSp>
      <p:sp>
        <p:nvSpPr>
          <p:cNvPr id="5128" name="Rectangle 31"/>
          <p:cNvSpPr>
            <a:spLocks noChangeArrowheads="1"/>
          </p:cNvSpPr>
          <p:nvPr/>
        </p:nvSpPr>
        <p:spPr bwMode="auto">
          <a:xfrm>
            <a:off x="7775575" y="3814764"/>
            <a:ext cx="1606210" cy="33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1 clock cycle</a:t>
            </a:r>
          </a:p>
        </p:txBody>
      </p:sp>
      <p:sp>
        <p:nvSpPr>
          <p:cNvPr id="6153" name="Rectangle 32"/>
          <p:cNvSpPr>
            <a:spLocks noChangeArrowheads="1"/>
          </p:cNvSpPr>
          <p:nvPr/>
        </p:nvSpPr>
        <p:spPr bwMode="auto">
          <a:xfrm>
            <a:off x="7974669" y="1"/>
            <a:ext cx="2558395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 Language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736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/>
      <p:bldP spid="5126" grpId="0" animBg="1"/>
      <p:bldP spid="51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1800" y="295276"/>
            <a:ext cx="8809038" cy="434975"/>
          </a:xfrm>
          <a:noFill/>
        </p:spPr>
        <p:txBody>
          <a:bodyPr/>
          <a:lstStyle/>
          <a:p>
            <a:r>
              <a:rPr lang="en-US" altLang="ko-KR" sz="2800"/>
              <a:t>ORGANIZATION OF A DIGITAL SYSTEM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946401" y="1987551"/>
            <a:ext cx="624522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- Set of registers and their functions</a:t>
            </a:r>
          </a:p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- Microoperations set </a:t>
            </a:r>
          </a:p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     Set of allowable microoperations provided</a:t>
            </a:r>
          </a:p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     by the organization of the computer</a:t>
            </a:r>
          </a:p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- Control signals that initiate the sequence of </a:t>
            </a:r>
          </a:p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 microoperations (to perform the functions)</a:t>
            </a:r>
          </a:p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7620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2278064" y="1441451"/>
            <a:ext cx="681757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Definition of the (internal) organization of a computer</a:t>
            </a: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7993719" y="1"/>
            <a:ext cx="2558395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 Language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3782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1800" y="295276"/>
            <a:ext cx="8809038" cy="434975"/>
          </a:xfrm>
          <a:noFill/>
        </p:spPr>
        <p:txBody>
          <a:bodyPr/>
          <a:lstStyle/>
          <a:p>
            <a:r>
              <a:rPr lang="en-US" altLang="ko-KR" sz="2800"/>
              <a:t>REGISTER  TRANSFER LEVEL</a:t>
            </a: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7993719" y="1"/>
            <a:ext cx="2558395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 Language</a:t>
            </a:r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236" y="1381125"/>
            <a:ext cx="8661689" cy="3144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/>
              <a:t>Viewing a computer, or any digital system, in this way is called the register transfer level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This is because we’re focusing on</a:t>
            </a:r>
          </a:p>
          <a:p>
            <a:pPr lvl="1"/>
            <a:r>
              <a:rPr lang="en-US" altLang="ko-KR" sz="1600" dirty="0"/>
              <a:t>The system’s registers</a:t>
            </a:r>
          </a:p>
          <a:p>
            <a:pPr lvl="1"/>
            <a:r>
              <a:rPr lang="en-US" altLang="ko-KR" sz="1600" dirty="0"/>
              <a:t>The data transformations in them, and</a:t>
            </a:r>
          </a:p>
          <a:p>
            <a:pPr lvl="1"/>
            <a:r>
              <a:rPr lang="en-US" altLang="ko-KR" sz="1600" dirty="0"/>
              <a:t>The data transfers between them.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1030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01800" y="295276"/>
            <a:ext cx="8809038" cy="434975"/>
          </a:xfrm>
          <a:noFill/>
        </p:spPr>
        <p:txBody>
          <a:bodyPr/>
          <a:lstStyle/>
          <a:p>
            <a:r>
              <a:rPr lang="en-US" altLang="ko-KR" sz="2800"/>
              <a:t>REGISTER  TRANSFER  LANGUAGE</a:t>
            </a:r>
          </a:p>
        </p:txBody>
      </p:sp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7993719" y="1"/>
            <a:ext cx="2558395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 Language</a:t>
            </a:r>
          </a:p>
        </p:txBody>
      </p:sp>
      <p:sp>
        <p:nvSpPr>
          <p:cNvPr id="819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1" y="1390650"/>
            <a:ext cx="8105775" cy="5164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/>
              <a:t>Rather than specifying a digital system in words, a specific notation is used, </a:t>
            </a:r>
            <a:r>
              <a:rPr lang="en-US" altLang="ko-KR" sz="2000" i="1" u="sng" dirty="0"/>
              <a:t>register transfer language</a:t>
            </a:r>
          </a:p>
          <a:p>
            <a:endParaRPr lang="en-US" altLang="ko-KR" sz="2000" dirty="0"/>
          </a:p>
          <a:p>
            <a:r>
              <a:rPr lang="en-US" altLang="ko-KR" sz="2000" dirty="0"/>
              <a:t>For any function of the computer, the register transfer language can be used to </a:t>
            </a:r>
            <a:r>
              <a:rPr lang="en-US" altLang="ko-KR" sz="2000" u="sng" dirty="0"/>
              <a:t>describe the (sequence of) </a:t>
            </a:r>
            <a:r>
              <a:rPr lang="en-US" altLang="ko-KR" sz="2000" u="sng" dirty="0" smtClean="0"/>
              <a:t>micro-operations</a:t>
            </a:r>
            <a:endParaRPr lang="en-US" altLang="ko-KR" sz="2000" u="sng" dirty="0"/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Register transfer language</a:t>
            </a:r>
          </a:p>
          <a:p>
            <a:pPr lvl="1"/>
            <a:r>
              <a:rPr lang="en-US" altLang="ko-KR" sz="1600" dirty="0"/>
              <a:t>A symbolic language</a:t>
            </a:r>
          </a:p>
          <a:p>
            <a:pPr lvl="1"/>
            <a:r>
              <a:rPr lang="en-US" altLang="ko-KR" sz="1600" dirty="0"/>
              <a:t>A convenient tool for describing the internal organization of digital computers</a:t>
            </a:r>
          </a:p>
          <a:p>
            <a:pPr lvl="1"/>
            <a:r>
              <a:rPr lang="en-US" altLang="ko-KR" sz="1600" dirty="0"/>
              <a:t>Can also be used to facilitate the design process of digital systems.</a:t>
            </a:r>
          </a:p>
          <a:p>
            <a:endParaRPr lang="en-US" altLang="ko-KR" sz="2000" dirty="0"/>
          </a:p>
          <a:p>
            <a:pPr>
              <a:buFontTx/>
              <a:buNone/>
            </a:pPr>
            <a:r>
              <a:rPr lang="en-US" altLang="ko-KR" sz="2000" dirty="0"/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160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01800" y="295276"/>
            <a:ext cx="8809038" cy="434975"/>
          </a:xfrm>
          <a:noFill/>
        </p:spPr>
        <p:txBody>
          <a:bodyPr/>
          <a:lstStyle/>
          <a:p>
            <a:r>
              <a:rPr lang="en-US" altLang="ko-KR" sz="2800"/>
              <a:t>DESIGNATION OF REGISTERS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993719" y="1"/>
            <a:ext cx="2558395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 Language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1" y="1390650"/>
            <a:ext cx="8105775" cy="5164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/>
              <a:t>Registers are designated by capital letters, sometimes followed by numbers (e.g., A, R13, IR)</a:t>
            </a:r>
          </a:p>
          <a:p>
            <a:r>
              <a:rPr lang="en-US" altLang="ko-KR" sz="2000"/>
              <a:t>Often the names indicate function:</a:t>
            </a:r>
          </a:p>
          <a:p>
            <a:pPr lvl="1"/>
            <a:r>
              <a:rPr lang="en-US" altLang="ko-KR" sz="1600"/>
              <a:t>MAR	- memory address register</a:t>
            </a:r>
          </a:p>
          <a:p>
            <a:pPr lvl="1"/>
            <a:r>
              <a:rPr lang="en-US" altLang="ko-KR" sz="1600"/>
              <a:t>PC	- program counter</a:t>
            </a:r>
          </a:p>
          <a:p>
            <a:pPr lvl="1"/>
            <a:r>
              <a:rPr lang="en-US" altLang="ko-KR" sz="1600"/>
              <a:t>IR	- instruction register</a:t>
            </a:r>
          </a:p>
          <a:p>
            <a:pPr lvl="1"/>
            <a:endParaRPr lang="en-US" altLang="ko-KR" sz="1600"/>
          </a:p>
          <a:p>
            <a:r>
              <a:rPr lang="en-US" altLang="ko-KR" sz="2000"/>
              <a:t>Registers and their contents can be viewed and represented in </a:t>
            </a:r>
            <a:r>
              <a:rPr lang="en-US" altLang="ko-KR" sz="2000" i="1"/>
              <a:t>various</a:t>
            </a:r>
            <a:r>
              <a:rPr lang="en-US" altLang="ko-KR" sz="2000"/>
              <a:t> </a:t>
            </a:r>
            <a:r>
              <a:rPr lang="en-US" altLang="ko-KR" sz="2000" i="1"/>
              <a:t>ways</a:t>
            </a:r>
          </a:p>
          <a:p>
            <a:pPr lvl="1"/>
            <a:r>
              <a:rPr lang="en-US" altLang="ko-KR" sz="1600"/>
              <a:t>A register can be viewed as a single entity:</a:t>
            </a:r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Registers may also be represented showing the bits of data they contain</a:t>
            </a:r>
          </a:p>
          <a:p>
            <a:pPr>
              <a:buFontTx/>
              <a:buNone/>
            </a:pPr>
            <a:r>
              <a:rPr lang="en-US" altLang="ko-KR" sz="2000"/>
              <a:t>	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695826" y="4629151"/>
            <a:ext cx="2524125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670551" y="4660900"/>
            <a:ext cx="6461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MAR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971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1544</Words>
  <Application>Microsoft Office PowerPoint</Application>
  <PresentationFormat>Widescreen</PresentationFormat>
  <Paragraphs>383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굴림</vt:lpstr>
      <vt:lpstr>Symbol</vt:lpstr>
      <vt:lpstr>Wingdings</vt:lpstr>
      <vt:lpstr>Office Theme</vt:lpstr>
      <vt:lpstr>1_Office Theme</vt:lpstr>
      <vt:lpstr>기본 디자인</vt:lpstr>
      <vt:lpstr>1_기본 디자인</vt:lpstr>
      <vt:lpstr>Computer Architecture </vt:lpstr>
      <vt:lpstr>REGISTER  TRANSFER  AND  MICROOPERATIONS</vt:lpstr>
      <vt:lpstr>SIMPLE DIGITAL SYSTEMS</vt:lpstr>
      <vt:lpstr>MICROOPERATIONS (1)</vt:lpstr>
      <vt:lpstr>MICROOPERATION (2)</vt:lpstr>
      <vt:lpstr>ORGANIZATION OF A DIGITAL SYSTEM</vt:lpstr>
      <vt:lpstr>REGISTER  TRANSFER LEVEL</vt:lpstr>
      <vt:lpstr>REGISTER  TRANSFER  LANGUAGE</vt:lpstr>
      <vt:lpstr>DESIGNATION OF REGISTERS</vt:lpstr>
      <vt:lpstr>DESIGNATION OF REGISTERS</vt:lpstr>
      <vt:lpstr>REGISTER  TRANSFER</vt:lpstr>
      <vt:lpstr>REGISTER  TRANSFER</vt:lpstr>
      <vt:lpstr>CONTROL FUNCTIONS</vt:lpstr>
      <vt:lpstr>HARDWARE  IMPLEMENTATION  OF  CONTROLLED TRANSFERS</vt:lpstr>
      <vt:lpstr>SIMULTANEOUS OPERATIONS</vt:lpstr>
      <vt:lpstr>BASIC SYMBOLS FOR REGISTER TRANSFERS</vt:lpstr>
      <vt:lpstr>CONNECTING REGISTRS</vt:lpstr>
      <vt:lpstr>BUS  AND  BUS  TRANSFER</vt:lpstr>
      <vt:lpstr>TRANSFER  FROM  BUS  TO  A  DESTINATION  REGISTER</vt:lpstr>
      <vt:lpstr>BUS  TRANSFER  IN  RTL</vt:lpstr>
      <vt:lpstr>MEMORY (RAM)</vt:lpstr>
      <vt:lpstr>MEMORY  TRANSFER</vt:lpstr>
      <vt:lpstr>MEMORY  READ</vt:lpstr>
      <vt:lpstr>MEMORY  WRITE</vt:lpstr>
      <vt:lpstr>SUMMARY OF R. TRANSFER MICROOPERATIONS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</dc:title>
  <dc:creator>ibrahim_desoky</dc:creator>
  <cp:lastModifiedBy>ibrahim_desoky</cp:lastModifiedBy>
  <cp:revision>6</cp:revision>
  <dcterms:created xsi:type="dcterms:W3CDTF">2018-10-01T10:33:10Z</dcterms:created>
  <dcterms:modified xsi:type="dcterms:W3CDTF">2019-02-16T09:25:04Z</dcterms:modified>
</cp:coreProperties>
</file>