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0713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3015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98947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5168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25278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08875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452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282812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56468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08454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0959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449801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08855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89997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34006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37796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1867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5722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57202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63877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22103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4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9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62664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33700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20571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7342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269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0761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5373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299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747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8285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5019C-A46A-493A-8299-7AC2D41DEF1C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8"/>
                <a:cs typeface="+mn-cs"/>
              </a:rPr>
              <a:pPr marL="0" marR="0" lvl="0" indent="0" algn="l" defTabSz="762000" rtl="0" eaLnBrk="0" fontAlgn="base" latinLnBrk="0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8"/>
              <a:cs typeface="+mn-cs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"/>
            <a:ext cx="2914196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&amp; 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-operations</a:t>
            </a:r>
          </a:p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8"/>
              <a:cs typeface="+mn-cs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52401" y="238125"/>
            <a:ext cx="11874500" cy="6343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5019C-A46A-493A-8299-7AC2D41DEF1C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8"/>
                <a:cs typeface="+mn-cs"/>
              </a:rPr>
              <a:pPr marL="0" marR="0" lvl="0" indent="0" algn="l" defTabSz="762000" rtl="0" eaLnBrk="0" fontAlgn="base" latinLnBrk="0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8"/>
              <a:cs typeface="+mn-cs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"/>
            <a:ext cx="2914196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&amp; 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-operations</a:t>
            </a:r>
          </a:p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8"/>
              <a:cs typeface="+mn-cs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52401" y="238125"/>
            <a:ext cx="11874500" cy="6343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6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C1605C-767E-41E5-8820-E9D8DD66C9F4}" type="slidenum"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l" defTabSz="762000" rtl="0" eaLnBrk="0" fontAlgn="base" latinLnBrk="0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"/>
            <a:ext cx="2914196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Register Transfer &amp; 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-operations</a:t>
            </a:r>
          </a:p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52401" y="238125"/>
            <a:ext cx="11874500" cy="6343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8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604838"/>
          </a:xfrm>
        </p:spPr>
        <p:txBody>
          <a:bodyPr/>
          <a:lstStyle/>
          <a:p>
            <a:r>
              <a:rPr lang="en-US" altLang="en-US" smtClean="0"/>
              <a:t>Computer Architecture</a:t>
            </a:r>
          </a:p>
        </p:txBody>
      </p:sp>
      <p:sp>
        <p:nvSpPr>
          <p:cNvPr id="2051" name="Subtitle 4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Chapter 4- 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8752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SELECTIVE SET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1809750"/>
            <a:ext cx="7886700" cy="3468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In a selective set operation, the bit pattern in B is used to </a:t>
            </a:r>
            <a:r>
              <a:rPr lang="en-US" altLang="ko-KR" sz="2000" i="1">
                <a:sym typeface="Symbol" panose="05050102010706020507" pitchFamily="18" charset="2"/>
              </a:rPr>
              <a:t>set</a:t>
            </a:r>
            <a:r>
              <a:rPr lang="en-US" altLang="ko-KR" sz="2000">
                <a:sym typeface="Symbol" panose="05050102010706020507" pitchFamily="18" charset="2"/>
              </a:rPr>
              <a:t> certain bits in A 		</a:t>
            </a:r>
            <a:endParaRPr lang="en-US" altLang="ko-KR" sz="2000"/>
          </a:p>
          <a:p>
            <a:endParaRPr lang="en-US" altLang="ko-KR" sz="1800"/>
          </a:p>
          <a:p>
            <a:pPr>
              <a:buFontTx/>
              <a:buNone/>
            </a:pPr>
            <a:r>
              <a:rPr lang="en-US" altLang="ko-KR" sz="2000"/>
              <a:t>			1 1 0 0	A</a:t>
            </a:r>
            <a:r>
              <a:rPr lang="en-US" altLang="ko-KR" sz="2000" baseline="-25000"/>
              <a:t>t</a:t>
            </a:r>
          </a:p>
          <a:p>
            <a:pPr>
              <a:buFontTx/>
              <a:buNone/>
            </a:pPr>
            <a:r>
              <a:rPr lang="en-US" altLang="ko-KR" sz="2000"/>
              <a:t>			1 0 1 0	B</a:t>
            </a:r>
          </a:p>
          <a:p>
            <a:pPr>
              <a:buFontTx/>
              <a:buNone/>
            </a:pPr>
            <a:r>
              <a:rPr lang="en-US" altLang="ko-KR" sz="2000"/>
              <a:t>			1 1 1 0	A</a:t>
            </a:r>
            <a:r>
              <a:rPr lang="en-US" altLang="ko-KR" sz="2000" baseline="-25000"/>
              <a:t>t+1	 </a:t>
            </a:r>
            <a:r>
              <a:rPr lang="en-US" altLang="ko-KR" sz="2000">
                <a:sym typeface="Symbol" panose="05050102010706020507" pitchFamily="18" charset="2"/>
              </a:rPr>
              <a:t>(</a:t>
            </a:r>
            <a:r>
              <a:rPr lang="en-US" altLang="ko-KR" sz="2000"/>
              <a:t>A </a:t>
            </a:r>
            <a:r>
              <a:rPr lang="en-US" altLang="ko-KR" sz="2000">
                <a:sym typeface="Symbol" panose="05050102010706020507" pitchFamily="18" charset="2"/>
              </a:rPr>
              <a:t> </a:t>
            </a:r>
            <a:r>
              <a:rPr lang="en-US" altLang="ko-KR" sz="2000"/>
              <a:t>A + B)</a:t>
            </a:r>
            <a:endParaRPr lang="en-US" altLang="ko-KR" sz="2000" baseline="-25000"/>
          </a:p>
          <a:p>
            <a:pPr>
              <a:buFontTx/>
              <a:buNone/>
            </a:pPr>
            <a:endParaRPr lang="en-US" altLang="ko-KR" sz="2000" baseline="-25000"/>
          </a:p>
          <a:p>
            <a:r>
              <a:rPr lang="en-US" altLang="ko-KR" sz="2000"/>
              <a:t>If a bit in B is set to 1, that same position in A gets set to 1, otherwise that bit in A keeps its previous value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438526" y="3495675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379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SELECTIVE COMPLEMENT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1809750"/>
            <a:ext cx="7886700" cy="3468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In a selective complement operation, the bit pattern in B is used to </a:t>
            </a:r>
            <a:r>
              <a:rPr lang="en-US" altLang="ko-KR" sz="2000" i="1">
                <a:sym typeface="Symbol" panose="05050102010706020507" pitchFamily="18" charset="2"/>
              </a:rPr>
              <a:t>complement</a:t>
            </a:r>
            <a:r>
              <a:rPr lang="en-US" altLang="ko-KR" sz="2000">
                <a:sym typeface="Symbol" panose="05050102010706020507" pitchFamily="18" charset="2"/>
              </a:rPr>
              <a:t> certain bits in A 		</a:t>
            </a:r>
            <a:endParaRPr lang="en-US" altLang="ko-KR" sz="2000"/>
          </a:p>
          <a:p>
            <a:endParaRPr lang="en-US" altLang="ko-KR" sz="1800"/>
          </a:p>
          <a:p>
            <a:pPr>
              <a:buFontTx/>
              <a:buNone/>
            </a:pPr>
            <a:r>
              <a:rPr lang="en-US" altLang="ko-KR" sz="2000"/>
              <a:t>			1 1 0 0	A</a:t>
            </a:r>
            <a:r>
              <a:rPr lang="en-US" altLang="ko-KR" sz="2000" baseline="-25000"/>
              <a:t>t</a:t>
            </a:r>
          </a:p>
          <a:p>
            <a:pPr>
              <a:buFontTx/>
              <a:buNone/>
            </a:pPr>
            <a:r>
              <a:rPr lang="en-US" altLang="ko-KR" sz="2000"/>
              <a:t>			1 0 1 0	B</a:t>
            </a:r>
          </a:p>
          <a:p>
            <a:pPr>
              <a:buFontTx/>
              <a:buNone/>
            </a:pPr>
            <a:r>
              <a:rPr lang="en-US" altLang="ko-KR" sz="2000"/>
              <a:t>			0 1 1 0	A</a:t>
            </a:r>
            <a:r>
              <a:rPr lang="en-US" altLang="ko-KR" sz="2000" baseline="-25000"/>
              <a:t>t+1	 </a:t>
            </a:r>
            <a:r>
              <a:rPr lang="en-US" altLang="ko-KR" sz="2000">
                <a:sym typeface="Symbol" panose="05050102010706020507" pitchFamily="18" charset="2"/>
              </a:rPr>
              <a:t>(</a:t>
            </a:r>
            <a:r>
              <a:rPr lang="en-US" altLang="ko-KR" sz="2000"/>
              <a:t>A </a:t>
            </a:r>
            <a:r>
              <a:rPr lang="en-US" altLang="ko-KR" sz="2000">
                <a:sym typeface="Symbol" panose="05050102010706020507" pitchFamily="18" charset="2"/>
              </a:rPr>
              <a:t> </a:t>
            </a:r>
            <a:r>
              <a:rPr lang="en-US" altLang="ko-KR" sz="2000"/>
              <a:t>A</a:t>
            </a:r>
            <a:r>
              <a:rPr lang="en-US" altLang="ko-KR" smtClean="0"/>
              <a:t> </a:t>
            </a:r>
            <a:r>
              <a:rPr lang="en-US" altLang="ko-KR" sz="2000">
                <a:sym typeface="Symbol" panose="05050102010706020507" pitchFamily="18" charset="2"/>
              </a:rPr>
              <a:t></a:t>
            </a:r>
            <a:r>
              <a:rPr lang="en-US" altLang="ko-KR" smtClean="0"/>
              <a:t> </a:t>
            </a:r>
            <a:r>
              <a:rPr lang="en-US" altLang="ko-KR" sz="2000"/>
              <a:t>B)</a:t>
            </a:r>
            <a:endParaRPr lang="en-US" altLang="ko-KR" sz="2000" baseline="-25000"/>
          </a:p>
          <a:p>
            <a:pPr>
              <a:buFontTx/>
              <a:buNone/>
            </a:pPr>
            <a:endParaRPr lang="en-US" altLang="ko-KR" sz="2000" baseline="-25000"/>
          </a:p>
          <a:p>
            <a:r>
              <a:rPr lang="en-US" altLang="ko-KR" sz="2000"/>
              <a:t>If a bit in B is set to 1, that same position in A gets complemented from its original value, otherwise it is unchanged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438526" y="352425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756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SELECTIVE CLEAR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1809751"/>
            <a:ext cx="7886700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In a selective clear operation, the bit pattern in B is used to </a:t>
            </a:r>
            <a:r>
              <a:rPr lang="en-US" altLang="ko-KR" sz="2000" i="1">
                <a:sym typeface="Symbol" panose="05050102010706020507" pitchFamily="18" charset="2"/>
              </a:rPr>
              <a:t>clear</a:t>
            </a:r>
            <a:r>
              <a:rPr lang="en-US" altLang="ko-KR" sz="2000">
                <a:sym typeface="Symbol" panose="05050102010706020507" pitchFamily="18" charset="2"/>
              </a:rPr>
              <a:t> certain bits in A 		</a:t>
            </a:r>
            <a:endParaRPr lang="en-US" altLang="ko-KR" sz="2000"/>
          </a:p>
          <a:p>
            <a:endParaRPr lang="en-US" altLang="ko-KR" sz="1800"/>
          </a:p>
          <a:p>
            <a:pPr>
              <a:buFontTx/>
              <a:buNone/>
            </a:pPr>
            <a:r>
              <a:rPr lang="en-US" altLang="ko-KR" sz="2000"/>
              <a:t>			1 1 0 0	A</a:t>
            </a:r>
            <a:r>
              <a:rPr lang="en-US" altLang="ko-KR" sz="2000" baseline="-25000"/>
              <a:t>t</a:t>
            </a:r>
          </a:p>
          <a:p>
            <a:pPr>
              <a:buFontTx/>
              <a:buNone/>
            </a:pPr>
            <a:r>
              <a:rPr lang="en-US" altLang="ko-KR" sz="2000"/>
              <a:t>			1 0 1 0	B</a:t>
            </a:r>
          </a:p>
          <a:p>
            <a:pPr>
              <a:buFontTx/>
              <a:buNone/>
            </a:pPr>
            <a:r>
              <a:rPr lang="en-US" altLang="ko-KR" sz="2000"/>
              <a:t>			0 1 0 0	A</a:t>
            </a:r>
            <a:r>
              <a:rPr lang="en-US" altLang="ko-KR" sz="2000" baseline="-25000"/>
              <a:t>t+1	 </a:t>
            </a:r>
            <a:r>
              <a:rPr lang="en-US" altLang="ko-KR" sz="2000">
                <a:sym typeface="Symbol" panose="05050102010706020507" pitchFamily="18" charset="2"/>
              </a:rPr>
              <a:t>(</a:t>
            </a:r>
            <a:r>
              <a:rPr lang="en-US" altLang="ko-KR" sz="2000"/>
              <a:t>A </a:t>
            </a:r>
            <a:r>
              <a:rPr lang="en-US" altLang="ko-KR" sz="2000">
                <a:sym typeface="Symbol" panose="05050102010706020507" pitchFamily="18" charset="2"/>
              </a:rPr>
              <a:t> </a:t>
            </a:r>
            <a:r>
              <a:rPr lang="en-US" altLang="ko-KR" sz="2000"/>
              <a:t>A</a:t>
            </a:r>
            <a:r>
              <a:rPr lang="en-US" altLang="ko-KR" smtClean="0"/>
              <a:t> </a:t>
            </a:r>
            <a:r>
              <a:rPr lang="en-US" altLang="ko-KR" sz="2000">
                <a:sym typeface="Symbol" panose="05050102010706020507" pitchFamily="18" charset="2"/>
              </a:rPr>
              <a:t></a:t>
            </a:r>
            <a:r>
              <a:rPr lang="en-US" altLang="ko-KR" smtClean="0"/>
              <a:t> </a:t>
            </a:r>
            <a:r>
              <a:rPr lang="en-US" altLang="ko-KR" sz="2000"/>
              <a:t>B’)</a:t>
            </a:r>
            <a:endParaRPr lang="en-US" altLang="ko-KR" sz="2000" baseline="-25000"/>
          </a:p>
          <a:p>
            <a:pPr>
              <a:buFontTx/>
              <a:buNone/>
            </a:pPr>
            <a:endParaRPr lang="en-US" altLang="ko-KR" sz="2000" baseline="-25000"/>
          </a:p>
          <a:p>
            <a:r>
              <a:rPr lang="en-US" altLang="ko-KR" sz="2000"/>
              <a:t>If a bit in B is set to 1, that same position in A gets set to 0, otherwise it is unchanged</a:t>
            </a:r>
          </a:p>
          <a:p>
            <a:endParaRPr lang="en-US" altLang="ko-KR" sz="2000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438526" y="352425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512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MASK OPERATION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1809750"/>
            <a:ext cx="7886700" cy="3468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In a mask operation, the bit pattern in B is used to </a:t>
            </a:r>
            <a:r>
              <a:rPr lang="en-US" altLang="ko-KR" sz="2000" i="1">
                <a:sym typeface="Symbol" panose="05050102010706020507" pitchFamily="18" charset="2"/>
              </a:rPr>
              <a:t>clear</a:t>
            </a:r>
            <a:r>
              <a:rPr lang="en-US" altLang="ko-KR" sz="2000">
                <a:sym typeface="Symbol" panose="05050102010706020507" pitchFamily="18" charset="2"/>
              </a:rPr>
              <a:t> certain bits in A 		</a:t>
            </a:r>
            <a:endParaRPr lang="en-US" altLang="ko-KR" sz="2000"/>
          </a:p>
          <a:p>
            <a:endParaRPr lang="en-US" altLang="ko-KR" sz="1800"/>
          </a:p>
          <a:p>
            <a:pPr>
              <a:buFontTx/>
              <a:buNone/>
            </a:pPr>
            <a:r>
              <a:rPr lang="en-US" altLang="ko-KR" sz="2000"/>
              <a:t>			1 1 0 0	A</a:t>
            </a:r>
            <a:r>
              <a:rPr lang="en-US" altLang="ko-KR" sz="2000" baseline="-25000"/>
              <a:t>t</a:t>
            </a:r>
          </a:p>
          <a:p>
            <a:pPr>
              <a:buFontTx/>
              <a:buNone/>
            </a:pPr>
            <a:r>
              <a:rPr lang="en-US" altLang="ko-KR" sz="2000"/>
              <a:t>			1 0 1 0	B</a:t>
            </a:r>
          </a:p>
          <a:p>
            <a:pPr>
              <a:buFontTx/>
              <a:buNone/>
            </a:pPr>
            <a:r>
              <a:rPr lang="en-US" altLang="ko-KR" sz="2000"/>
              <a:t>			1 0 0 0	A</a:t>
            </a:r>
            <a:r>
              <a:rPr lang="en-US" altLang="ko-KR" sz="2000" baseline="-25000"/>
              <a:t>t+1	 </a:t>
            </a:r>
            <a:r>
              <a:rPr lang="en-US" altLang="ko-KR" sz="2000">
                <a:sym typeface="Symbol" panose="05050102010706020507" pitchFamily="18" charset="2"/>
              </a:rPr>
              <a:t>(</a:t>
            </a:r>
            <a:r>
              <a:rPr lang="en-US" altLang="ko-KR" sz="2000"/>
              <a:t>A </a:t>
            </a:r>
            <a:r>
              <a:rPr lang="en-US" altLang="ko-KR" sz="2000">
                <a:sym typeface="Symbol" panose="05050102010706020507" pitchFamily="18" charset="2"/>
              </a:rPr>
              <a:t> </a:t>
            </a:r>
            <a:r>
              <a:rPr lang="en-US" altLang="ko-KR" sz="2000"/>
              <a:t>A</a:t>
            </a:r>
            <a:r>
              <a:rPr lang="en-US" altLang="ko-KR" smtClean="0"/>
              <a:t> </a:t>
            </a:r>
            <a:r>
              <a:rPr lang="en-US" altLang="ko-KR" sz="2000">
                <a:sym typeface="Symbol" panose="05050102010706020507" pitchFamily="18" charset="2"/>
              </a:rPr>
              <a:t></a:t>
            </a:r>
            <a:r>
              <a:rPr lang="en-US" altLang="ko-KR" smtClean="0"/>
              <a:t> </a:t>
            </a:r>
            <a:r>
              <a:rPr lang="en-US" altLang="ko-KR" sz="2000"/>
              <a:t>B)</a:t>
            </a:r>
            <a:endParaRPr lang="en-US" altLang="ko-KR" sz="2000" baseline="-25000"/>
          </a:p>
          <a:p>
            <a:pPr>
              <a:buFontTx/>
              <a:buNone/>
            </a:pPr>
            <a:endParaRPr lang="en-US" altLang="ko-KR" sz="2000" baseline="-25000"/>
          </a:p>
          <a:p>
            <a:r>
              <a:rPr lang="en-US" altLang="ko-KR" sz="2000"/>
              <a:t>If a bit in B is set to 0, that same position in A gets set to 0, otherwise it is unchanged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438526" y="352425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497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CLEAR OPERATION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1809750"/>
            <a:ext cx="7886700" cy="4002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In a clear operation, if the bits in the same position in A and B are the same, they are cleared in A, otherwise they are set in A	</a:t>
            </a:r>
            <a:endParaRPr lang="en-US" altLang="ko-KR" sz="2000"/>
          </a:p>
          <a:p>
            <a:endParaRPr lang="en-US" altLang="ko-KR" sz="1800"/>
          </a:p>
          <a:p>
            <a:pPr>
              <a:buFontTx/>
              <a:buNone/>
            </a:pPr>
            <a:r>
              <a:rPr lang="en-US" altLang="ko-KR" sz="2000"/>
              <a:t>			1 1 0 0	A</a:t>
            </a:r>
            <a:r>
              <a:rPr lang="en-US" altLang="ko-KR" sz="2000" baseline="-25000"/>
              <a:t>t</a:t>
            </a:r>
          </a:p>
          <a:p>
            <a:pPr>
              <a:buFontTx/>
              <a:buNone/>
            </a:pPr>
            <a:r>
              <a:rPr lang="en-US" altLang="ko-KR" sz="2000"/>
              <a:t>			1 0 1 0	B</a:t>
            </a:r>
          </a:p>
          <a:p>
            <a:pPr>
              <a:buFontTx/>
              <a:buNone/>
            </a:pPr>
            <a:r>
              <a:rPr lang="en-US" altLang="ko-KR" sz="2000"/>
              <a:t>			0 1 1 0	A</a:t>
            </a:r>
            <a:r>
              <a:rPr lang="en-US" altLang="ko-KR" sz="2000" baseline="-25000"/>
              <a:t>t+1	 </a:t>
            </a:r>
            <a:r>
              <a:rPr lang="en-US" altLang="ko-KR" sz="2000">
                <a:sym typeface="Symbol" panose="05050102010706020507" pitchFamily="18" charset="2"/>
              </a:rPr>
              <a:t>(</a:t>
            </a:r>
            <a:r>
              <a:rPr lang="en-US" altLang="ko-KR" sz="2000"/>
              <a:t>A </a:t>
            </a:r>
            <a:r>
              <a:rPr lang="en-US" altLang="ko-KR" sz="2000">
                <a:sym typeface="Symbol" panose="05050102010706020507" pitchFamily="18" charset="2"/>
              </a:rPr>
              <a:t> </a:t>
            </a:r>
            <a:r>
              <a:rPr lang="en-US" altLang="ko-KR" sz="2000"/>
              <a:t>A</a:t>
            </a:r>
            <a:r>
              <a:rPr lang="en-US" altLang="ko-KR" smtClean="0"/>
              <a:t> </a:t>
            </a:r>
            <a:r>
              <a:rPr lang="en-US" altLang="ko-KR" sz="2000">
                <a:sym typeface="Symbol" panose="05050102010706020507" pitchFamily="18" charset="2"/>
              </a:rPr>
              <a:t></a:t>
            </a:r>
            <a:r>
              <a:rPr lang="en-US" altLang="ko-KR" smtClean="0"/>
              <a:t> </a:t>
            </a:r>
            <a:r>
              <a:rPr lang="en-US" altLang="ko-KR" sz="2000"/>
              <a:t>B)</a:t>
            </a:r>
            <a:endParaRPr lang="en-US" altLang="ko-KR" sz="2000" baseline="-25000"/>
          </a:p>
          <a:p>
            <a:pPr>
              <a:buFontTx/>
              <a:buNone/>
            </a:pPr>
            <a:endParaRPr lang="en-US" altLang="ko-KR" sz="2000" baseline="-2500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38526" y="3800475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172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INSERT OPERATION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914401"/>
            <a:ext cx="7886700" cy="561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An insert operation is used to introduce a specific bit pattern into A register, leaving the other bit positions unchanged</a:t>
            </a:r>
          </a:p>
          <a:p>
            <a:r>
              <a:rPr lang="en-US" altLang="ko-KR" sz="2000">
                <a:sym typeface="Symbol" panose="05050102010706020507" pitchFamily="18" charset="2"/>
              </a:rPr>
              <a:t>This is done as</a:t>
            </a:r>
          </a:p>
          <a:p>
            <a:pPr lvl="1"/>
            <a:r>
              <a:rPr lang="en-US" altLang="ko-KR" smtClean="0">
                <a:sym typeface="Symbol" panose="05050102010706020507" pitchFamily="18" charset="2"/>
              </a:rPr>
              <a:t>A mask operation to clear the desired bit positions, followed by</a:t>
            </a:r>
          </a:p>
          <a:p>
            <a:pPr lvl="1"/>
            <a:r>
              <a:rPr lang="en-US" altLang="ko-KR" smtClean="0">
                <a:sym typeface="Symbol" panose="05050102010706020507" pitchFamily="18" charset="2"/>
              </a:rPr>
              <a:t>An OR operation to introduce the new bits into the desired positions</a:t>
            </a:r>
          </a:p>
          <a:p>
            <a:pPr lvl="1"/>
            <a:r>
              <a:rPr lang="en-US" altLang="ko-KR" smtClean="0">
                <a:sym typeface="Symbol" panose="05050102010706020507" pitchFamily="18" charset="2"/>
              </a:rPr>
              <a:t>Example</a:t>
            </a:r>
          </a:p>
          <a:p>
            <a:pPr lvl="2"/>
            <a:r>
              <a:rPr lang="en-US" altLang="ko-KR" smtClean="0">
                <a:sym typeface="Symbol" panose="05050102010706020507" pitchFamily="18" charset="2"/>
              </a:rPr>
              <a:t>Suppose you wanted to introduce 1010 into the low order four bits of A:	1101 1000 1011 0001	A (Original)					1101 1000 1011 </a:t>
            </a:r>
            <a:r>
              <a:rPr lang="en-US" altLang="ko-KR" smtClean="0">
                <a:solidFill>
                  <a:schemeClr val="tx2"/>
                </a:solidFill>
                <a:sym typeface="Symbol" panose="05050102010706020507" pitchFamily="18" charset="2"/>
              </a:rPr>
              <a:t>1010</a:t>
            </a:r>
            <a:r>
              <a:rPr lang="en-US" altLang="ko-KR" smtClean="0">
                <a:sym typeface="Symbol" panose="05050102010706020507" pitchFamily="18" charset="2"/>
              </a:rPr>
              <a:t>	A (Desired)</a:t>
            </a:r>
          </a:p>
          <a:p>
            <a:pPr lvl="2"/>
            <a:endParaRPr lang="en-US" altLang="ko-KR" smtClean="0">
              <a:sym typeface="Symbol" panose="05050102010706020507" pitchFamily="18" charset="2"/>
            </a:endParaRPr>
          </a:p>
          <a:p>
            <a:pPr lvl="2"/>
            <a:r>
              <a:rPr lang="en-US" altLang="ko-KR" smtClean="0">
                <a:latin typeface="Courier New" panose="02070309020205020404" pitchFamily="49" charset="0"/>
                <a:sym typeface="Symbol" panose="05050102010706020507" pitchFamily="18" charset="2"/>
              </a:rPr>
              <a:t>1101 1000 1011 0001		A (Original)</a:t>
            </a:r>
          </a:p>
          <a:p>
            <a:pPr lvl="2"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</a:t>
            </a:r>
            <a:r>
              <a:rPr lang="en-US" altLang="ko-KR" smtClean="0">
                <a:latin typeface="Courier New" panose="02070309020205020404" pitchFamily="49" charset="0"/>
              </a:rPr>
              <a:t>1111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mtClean="0">
                <a:latin typeface="Courier New" panose="02070309020205020404" pitchFamily="49" charset="0"/>
              </a:rPr>
              <a:t>1111 1111 0000		Mask</a:t>
            </a:r>
          </a:p>
          <a:p>
            <a:pPr lvl="2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1101 1000 1011 0000		A (Intermediate)</a:t>
            </a:r>
          </a:p>
          <a:p>
            <a:pPr lvl="2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0000 0000 0000 </a:t>
            </a:r>
            <a:r>
              <a:rPr lang="en-US" altLang="ko-KR" smtClean="0">
                <a:solidFill>
                  <a:schemeClr val="tx2"/>
                </a:solidFill>
                <a:latin typeface="Courier New" panose="02070309020205020404" pitchFamily="49" charset="0"/>
              </a:rPr>
              <a:t>1010</a:t>
            </a:r>
            <a:r>
              <a:rPr lang="en-US" altLang="ko-KR" smtClean="0">
                <a:latin typeface="Courier New" panose="02070309020205020404" pitchFamily="49" charset="0"/>
              </a:rPr>
              <a:t>		Added bits</a:t>
            </a:r>
          </a:p>
          <a:p>
            <a:pPr lvl="2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1101 1000 1011 </a:t>
            </a:r>
            <a:r>
              <a:rPr lang="en-US" altLang="ko-KR" smtClean="0">
                <a:solidFill>
                  <a:schemeClr val="tx2"/>
                </a:solidFill>
                <a:latin typeface="Courier New" panose="02070309020205020404" pitchFamily="49" charset="0"/>
              </a:rPr>
              <a:t>1010</a:t>
            </a:r>
            <a:r>
              <a:rPr lang="en-US" altLang="ko-KR" smtClean="0">
                <a:latin typeface="Courier New" panose="02070309020205020404" pitchFamily="49" charset="0"/>
              </a:rPr>
              <a:t>		A (Desired)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3162301" y="4962525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3178176" y="5626100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157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293689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SHIFT  MICROOPERATIONS</a:t>
            </a:r>
          </a:p>
        </p:txBody>
      </p:sp>
      <p:sp>
        <p:nvSpPr>
          <p:cNvPr id="23555" name="Rectangle 15"/>
          <p:cNvSpPr>
            <a:spLocks noChangeArrowheads="1"/>
          </p:cNvSpPr>
          <p:nvPr/>
        </p:nvSpPr>
        <p:spPr bwMode="auto">
          <a:xfrm>
            <a:off x="8522787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3556" name="Rectangle 58"/>
          <p:cNvSpPr>
            <a:spLocks noChangeArrowheads="1"/>
          </p:cNvSpPr>
          <p:nvPr/>
        </p:nvSpPr>
        <p:spPr bwMode="auto">
          <a:xfrm>
            <a:off x="3935413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7" name="Line 60"/>
          <p:cNvSpPr>
            <a:spLocks noChangeShapeType="1"/>
          </p:cNvSpPr>
          <p:nvPr/>
        </p:nvSpPr>
        <p:spPr bwMode="auto">
          <a:xfrm>
            <a:off x="4295776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8" name="Rectangle 61"/>
          <p:cNvSpPr>
            <a:spLocks noChangeArrowheads="1"/>
          </p:cNvSpPr>
          <p:nvPr/>
        </p:nvSpPr>
        <p:spPr bwMode="auto">
          <a:xfrm>
            <a:off x="4656138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9" name="Line 62"/>
          <p:cNvSpPr>
            <a:spLocks noChangeShapeType="1"/>
          </p:cNvSpPr>
          <p:nvPr/>
        </p:nvSpPr>
        <p:spPr bwMode="auto">
          <a:xfrm>
            <a:off x="5016501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0" name="Rectangle 63"/>
          <p:cNvSpPr>
            <a:spLocks noChangeArrowheads="1"/>
          </p:cNvSpPr>
          <p:nvPr/>
        </p:nvSpPr>
        <p:spPr bwMode="auto">
          <a:xfrm>
            <a:off x="5376863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1" name="Line 64"/>
          <p:cNvSpPr>
            <a:spLocks noChangeShapeType="1"/>
          </p:cNvSpPr>
          <p:nvPr/>
        </p:nvSpPr>
        <p:spPr bwMode="auto">
          <a:xfrm>
            <a:off x="5737226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2" name="Rectangle 65"/>
          <p:cNvSpPr>
            <a:spLocks noChangeArrowheads="1"/>
          </p:cNvSpPr>
          <p:nvPr/>
        </p:nvSpPr>
        <p:spPr bwMode="auto">
          <a:xfrm>
            <a:off x="6097588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3" name="Line 66"/>
          <p:cNvSpPr>
            <a:spLocks noChangeShapeType="1"/>
          </p:cNvSpPr>
          <p:nvPr/>
        </p:nvSpPr>
        <p:spPr bwMode="auto">
          <a:xfrm>
            <a:off x="6457951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4" name="Rectangle 67"/>
          <p:cNvSpPr>
            <a:spLocks noChangeArrowheads="1"/>
          </p:cNvSpPr>
          <p:nvPr/>
        </p:nvSpPr>
        <p:spPr bwMode="auto">
          <a:xfrm>
            <a:off x="6818313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5" name="Line 68"/>
          <p:cNvSpPr>
            <a:spLocks noChangeShapeType="1"/>
          </p:cNvSpPr>
          <p:nvPr/>
        </p:nvSpPr>
        <p:spPr bwMode="auto">
          <a:xfrm>
            <a:off x="7178676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6" name="Rectangle 69"/>
          <p:cNvSpPr>
            <a:spLocks noChangeArrowheads="1"/>
          </p:cNvSpPr>
          <p:nvPr/>
        </p:nvSpPr>
        <p:spPr bwMode="auto">
          <a:xfrm>
            <a:off x="7539038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7" name="Line 70"/>
          <p:cNvSpPr>
            <a:spLocks noChangeShapeType="1"/>
          </p:cNvSpPr>
          <p:nvPr/>
        </p:nvSpPr>
        <p:spPr bwMode="auto">
          <a:xfrm>
            <a:off x="7899401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8" name="Rectangle 71"/>
          <p:cNvSpPr>
            <a:spLocks noChangeArrowheads="1"/>
          </p:cNvSpPr>
          <p:nvPr/>
        </p:nvSpPr>
        <p:spPr bwMode="auto">
          <a:xfrm>
            <a:off x="8259763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9" name="Line 72"/>
          <p:cNvSpPr>
            <a:spLocks noChangeShapeType="1"/>
          </p:cNvSpPr>
          <p:nvPr/>
        </p:nvSpPr>
        <p:spPr bwMode="auto">
          <a:xfrm>
            <a:off x="8620126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0" name="Rectangle 73"/>
          <p:cNvSpPr>
            <a:spLocks noChangeArrowheads="1"/>
          </p:cNvSpPr>
          <p:nvPr/>
        </p:nvSpPr>
        <p:spPr bwMode="auto">
          <a:xfrm>
            <a:off x="8980488" y="4076700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1" name="Line 74"/>
          <p:cNvSpPr>
            <a:spLocks noChangeShapeType="1"/>
          </p:cNvSpPr>
          <p:nvPr/>
        </p:nvSpPr>
        <p:spPr bwMode="auto">
          <a:xfrm>
            <a:off x="9340851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2" name="Line 75"/>
          <p:cNvSpPr>
            <a:spLocks noChangeShapeType="1"/>
          </p:cNvSpPr>
          <p:nvPr/>
        </p:nvSpPr>
        <p:spPr bwMode="auto">
          <a:xfrm>
            <a:off x="3575051" y="429260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3" name="Rectangle 76"/>
          <p:cNvSpPr>
            <a:spLocks noChangeArrowheads="1"/>
          </p:cNvSpPr>
          <p:nvPr/>
        </p:nvSpPr>
        <p:spPr bwMode="auto">
          <a:xfrm flipH="1">
            <a:off x="3932238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4" name="Line 77"/>
          <p:cNvSpPr>
            <a:spLocks noChangeShapeType="1"/>
          </p:cNvSpPr>
          <p:nvPr/>
        </p:nvSpPr>
        <p:spPr bwMode="auto">
          <a:xfrm flipH="1">
            <a:off x="4292601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5" name="Rectangle 78"/>
          <p:cNvSpPr>
            <a:spLocks noChangeArrowheads="1"/>
          </p:cNvSpPr>
          <p:nvPr/>
        </p:nvSpPr>
        <p:spPr bwMode="auto">
          <a:xfrm flipH="1">
            <a:off x="4652963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6" name="Line 79"/>
          <p:cNvSpPr>
            <a:spLocks noChangeShapeType="1"/>
          </p:cNvSpPr>
          <p:nvPr/>
        </p:nvSpPr>
        <p:spPr bwMode="auto">
          <a:xfrm flipH="1">
            <a:off x="5013326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7" name="Rectangle 80"/>
          <p:cNvSpPr>
            <a:spLocks noChangeArrowheads="1"/>
          </p:cNvSpPr>
          <p:nvPr/>
        </p:nvSpPr>
        <p:spPr bwMode="auto">
          <a:xfrm flipH="1">
            <a:off x="5373688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8" name="Line 81"/>
          <p:cNvSpPr>
            <a:spLocks noChangeShapeType="1"/>
          </p:cNvSpPr>
          <p:nvPr/>
        </p:nvSpPr>
        <p:spPr bwMode="auto">
          <a:xfrm flipH="1">
            <a:off x="5734051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9" name="Rectangle 82"/>
          <p:cNvSpPr>
            <a:spLocks noChangeArrowheads="1"/>
          </p:cNvSpPr>
          <p:nvPr/>
        </p:nvSpPr>
        <p:spPr bwMode="auto">
          <a:xfrm flipH="1">
            <a:off x="6094413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0" name="Line 83"/>
          <p:cNvSpPr>
            <a:spLocks noChangeShapeType="1"/>
          </p:cNvSpPr>
          <p:nvPr/>
        </p:nvSpPr>
        <p:spPr bwMode="auto">
          <a:xfrm flipH="1">
            <a:off x="6454776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1" name="Rectangle 84"/>
          <p:cNvSpPr>
            <a:spLocks noChangeArrowheads="1"/>
          </p:cNvSpPr>
          <p:nvPr/>
        </p:nvSpPr>
        <p:spPr bwMode="auto">
          <a:xfrm flipH="1">
            <a:off x="6815138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2" name="Line 85"/>
          <p:cNvSpPr>
            <a:spLocks noChangeShapeType="1"/>
          </p:cNvSpPr>
          <p:nvPr/>
        </p:nvSpPr>
        <p:spPr bwMode="auto">
          <a:xfrm flipH="1">
            <a:off x="7175501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3" name="Rectangle 86"/>
          <p:cNvSpPr>
            <a:spLocks noChangeArrowheads="1"/>
          </p:cNvSpPr>
          <p:nvPr/>
        </p:nvSpPr>
        <p:spPr bwMode="auto">
          <a:xfrm flipH="1">
            <a:off x="7535863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4" name="Line 87"/>
          <p:cNvSpPr>
            <a:spLocks noChangeShapeType="1"/>
          </p:cNvSpPr>
          <p:nvPr/>
        </p:nvSpPr>
        <p:spPr bwMode="auto">
          <a:xfrm flipH="1">
            <a:off x="7896226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5" name="Rectangle 88"/>
          <p:cNvSpPr>
            <a:spLocks noChangeArrowheads="1"/>
          </p:cNvSpPr>
          <p:nvPr/>
        </p:nvSpPr>
        <p:spPr bwMode="auto">
          <a:xfrm flipH="1">
            <a:off x="8256588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6" name="Line 89"/>
          <p:cNvSpPr>
            <a:spLocks noChangeShapeType="1"/>
          </p:cNvSpPr>
          <p:nvPr/>
        </p:nvSpPr>
        <p:spPr bwMode="auto">
          <a:xfrm flipH="1">
            <a:off x="8616951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7" name="Rectangle 90"/>
          <p:cNvSpPr>
            <a:spLocks noChangeArrowheads="1"/>
          </p:cNvSpPr>
          <p:nvPr/>
        </p:nvSpPr>
        <p:spPr bwMode="auto">
          <a:xfrm flipH="1">
            <a:off x="8977313" y="5661025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8" name="Line 91"/>
          <p:cNvSpPr>
            <a:spLocks noChangeShapeType="1"/>
          </p:cNvSpPr>
          <p:nvPr/>
        </p:nvSpPr>
        <p:spPr bwMode="auto">
          <a:xfrm flipH="1">
            <a:off x="9336088" y="58769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89" name="Line 92"/>
          <p:cNvSpPr>
            <a:spLocks noChangeShapeType="1"/>
          </p:cNvSpPr>
          <p:nvPr/>
        </p:nvSpPr>
        <p:spPr bwMode="auto">
          <a:xfrm flipH="1">
            <a:off x="3571876" y="58769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90" name="Rectangle 9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1" y="914400"/>
            <a:ext cx="7408863" cy="2370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There are three types of shifts</a:t>
            </a:r>
          </a:p>
          <a:p>
            <a:pPr lvl="1"/>
            <a:r>
              <a:rPr lang="en-US" altLang="ko-KR" sz="1600" i="1"/>
              <a:t>Logical shift</a:t>
            </a:r>
          </a:p>
          <a:p>
            <a:pPr lvl="1"/>
            <a:r>
              <a:rPr lang="en-US" altLang="ko-KR" sz="1600" i="1"/>
              <a:t>Circular shift</a:t>
            </a:r>
          </a:p>
          <a:p>
            <a:pPr lvl="1"/>
            <a:r>
              <a:rPr lang="en-US" altLang="ko-KR" sz="1600" i="1"/>
              <a:t>Arithmetic shift</a:t>
            </a:r>
          </a:p>
          <a:p>
            <a:r>
              <a:rPr lang="en-US" altLang="ko-KR" sz="2000"/>
              <a:t>What differentiates them is the information that goes into the serial input</a:t>
            </a:r>
          </a:p>
          <a:p>
            <a:endParaRPr lang="en-US" altLang="ko-KR" sz="2000"/>
          </a:p>
        </p:txBody>
      </p:sp>
      <p:sp>
        <p:nvSpPr>
          <p:cNvPr id="23591" name="Text Box 94"/>
          <p:cNvSpPr txBox="1">
            <a:spLocks noChangeArrowheads="1"/>
          </p:cNvSpPr>
          <p:nvPr/>
        </p:nvSpPr>
        <p:spPr bwMode="auto">
          <a:xfrm>
            <a:off x="2711450" y="3810000"/>
            <a:ext cx="7381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/>
              <a:t>Serial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/>
              <a:t>input</a:t>
            </a:r>
          </a:p>
        </p:txBody>
      </p:sp>
      <p:sp>
        <p:nvSpPr>
          <p:cNvPr id="23592" name="Line 95"/>
          <p:cNvSpPr>
            <a:spLocks noChangeShapeType="1"/>
          </p:cNvSpPr>
          <p:nvPr/>
        </p:nvSpPr>
        <p:spPr bwMode="auto">
          <a:xfrm flipH="1" flipV="1">
            <a:off x="3432176" y="4076700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93" name="Rectangle 96"/>
          <p:cNvSpPr>
            <a:spLocks noChangeArrowheads="1"/>
          </p:cNvSpPr>
          <p:nvPr/>
        </p:nvSpPr>
        <p:spPr bwMode="auto">
          <a:xfrm>
            <a:off x="1992313" y="3284539"/>
            <a:ext cx="457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2000" b="1">
                <a:solidFill>
                  <a:srgbClr val="000000"/>
                </a:solidFill>
                <a:latin typeface="Arial"/>
              </a:rPr>
              <a:t> A right shift operation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Arial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Arial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Arial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Arial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Arial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2000" b="1">
              <a:solidFill>
                <a:srgbClr val="000000"/>
              </a:solidFill>
              <a:latin typeface="Arial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2000" b="1">
                <a:solidFill>
                  <a:srgbClr val="000000"/>
                </a:solidFill>
                <a:latin typeface="Arial"/>
              </a:rPr>
              <a:t> A left shift operation</a:t>
            </a:r>
          </a:p>
        </p:txBody>
      </p:sp>
      <p:sp>
        <p:nvSpPr>
          <p:cNvPr id="23594" name="Text Box 97"/>
          <p:cNvSpPr txBox="1">
            <a:spLocks noChangeArrowheads="1"/>
          </p:cNvSpPr>
          <p:nvPr/>
        </p:nvSpPr>
        <p:spPr bwMode="auto">
          <a:xfrm>
            <a:off x="9551989" y="5229225"/>
            <a:ext cx="7381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/>
              <a:t>Serial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/>
              <a:t>input</a:t>
            </a:r>
          </a:p>
        </p:txBody>
      </p:sp>
      <p:sp>
        <p:nvSpPr>
          <p:cNvPr id="23595" name="Line 98"/>
          <p:cNvSpPr>
            <a:spLocks noChangeShapeType="1"/>
          </p:cNvSpPr>
          <p:nvPr/>
        </p:nvSpPr>
        <p:spPr bwMode="auto">
          <a:xfrm flipV="1">
            <a:off x="9696451" y="5732463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1863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293689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LOGICAL SHIFT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522787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458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914401"/>
            <a:ext cx="8199438" cy="568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In a logical shift the serial input to the shift is a 0.</a:t>
            </a:r>
          </a:p>
          <a:p>
            <a:endParaRPr lang="en-US" altLang="ko-KR" sz="2000"/>
          </a:p>
          <a:p>
            <a:r>
              <a:rPr lang="en-US" altLang="ko-KR" sz="2000"/>
              <a:t>A right logical shift operation: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A left logical shift operation: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In a Register Transfer Language, the following notation is used</a:t>
            </a:r>
          </a:p>
          <a:p>
            <a:pPr lvl="1"/>
            <a:r>
              <a:rPr lang="en-US" altLang="ko-KR" sz="1600" i="1"/>
              <a:t>shl</a:t>
            </a:r>
            <a:r>
              <a:rPr lang="en-US" altLang="ko-KR" sz="1600"/>
              <a:t>  	for a logical shift left</a:t>
            </a:r>
          </a:p>
          <a:p>
            <a:pPr lvl="1"/>
            <a:r>
              <a:rPr lang="en-US" altLang="ko-KR" sz="1600" i="1"/>
              <a:t>shr</a:t>
            </a:r>
            <a:r>
              <a:rPr lang="en-US" altLang="ko-KR" sz="1600"/>
              <a:t>	for a logical shift right	</a:t>
            </a:r>
          </a:p>
          <a:p>
            <a:pPr lvl="1"/>
            <a:r>
              <a:rPr lang="en-US" altLang="ko-KR" sz="1600"/>
              <a:t>Examples:</a:t>
            </a:r>
          </a:p>
          <a:p>
            <a:pPr lvl="2"/>
            <a:r>
              <a:rPr lang="en-US" altLang="ko-KR" sz="1600"/>
              <a:t>R2 </a:t>
            </a:r>
            <a:r>
              <a:rPr lang="en-US" altLang="ko-KR" sz="1600">
                <a:sym typeface="Symbol" pitchFamily="18" charset="2"/>
              </a:rPr>
              <a:t> </a:t>
            </a:r>
            <a:r>
              <a:rPr lang="en-US" altLang="ko-KR" sz="1600" i="1">
                <a:sym typeface="Symbol" pitchFamily="18" charset="2"/>
              </a:rPr>
              <a:t>shr</a:t>
            </a:r>
            <a:r>
              <a:rPr lang="en-US" altLang="ko-KR" sz="1600">
                <a:sym typeface="Symbol" pitchFamily="18" charset="2"/>
              </a:rPr>
              <a:t> R2</a:t>
            </a:r>
          </a:p>
          <a:p>
            <a:pPr lvl="2"/>
            <a:r>
              <a:rPr lang="en-US" altLang="ko-KR" sz="1600">
                <a:sym typeface="Symbol" pitchFamily="18" charset="2"/>
              </a:rPr>
              <a:t>R3  </a:t>
            </a:r>
            <a:r>
              <a:rPr lang="en-US" altLang="ko-KR" sz="1600" i="1">
                <a:sym typeface="Symbol" pitchFamily="18" charset="2"/>
              </a:rPr>
              <a:t>shl</a:t>
            </a:r>
            <a:r>
              <a:rPr lang="en-US" altLang="ko-KR" sz="1600">
                <a:sym typeface="Symbol" pitchFamily="18" charset="2"/>
              </a:rPr>
              <a:t> R3</a:t>
            </a:r>
          </a:p>
          <a:p>
            <a:pPr lvl="2"/>
            <a:endParaRPr lang="en-US" altLang="ko-KR" sz="1600">
              <a:sym typeface="Symbol" pitchFamily="18" charset="2"/>
            </a:endParaRPr>
          </a:p>
        </p:txBody>
      </p:sp>
      <p:grpSp>
        <p:nvGrpSpPr>
          <p:cNvPr id="24581" name="Group 46"/>
          <p:cNvGrpSpPr>
            <a:grpSpLocks/>
          </p:cNvGrpSpPr>
          <p:nvPr/>
        </p:nvGrpSpPr>
        <p:grpSpPr bwMode="auto">
          <a:xfrm>
            <a:off x="3432176" y="2078039"/>
            <a:ext cx="6557963" cy="700087"/>
            <a:chOff x="1202" y="1117"/>
            <a:chExt cx="4131" cy="441"/>
          </a:xfrm>
        </p:grpSpPr>
        <p:sp>
          <p:nvSpPr>
            <p:cNvPr id="24602" name="Rectangle 4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3" name="Line 5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4" name="Rectangle 6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5" name="Line 7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6" name="Rectangle 8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7" name="Line 9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8" name="Rectangle 10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9" name="Line 11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0" name="Rectangle 12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1" name="Line 13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2" name="Rectangle 14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3" name="Line 15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4" name="Rectangle 16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5" name="Line 17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6" name="Rectangle 18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7" name="Line 19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8" name="Line 20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19" name="Line 40"/>
            <p:cNvSpPr>
              <a:spLocks noChangeShapeType="1"/>
            </p:cNvSpPr>
            <p:nvPr/>
          </p:nvSpPr>
          <p:spPr bwMode="auto">
            <a:xfrm flipH="1" flipV="1">
              <a:off x="1384" y="1285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20" name="Text Box 45"/>
            <p:cNvSpPr txBox="1">
              <a:spLocks noChangeArrowheads="1"/>
            </p:cNvSpPr>
            <p:nvPr/>
          </p:nvSpPr>
          <p:spPr bwMode="auto">
            <a:xfrm>
              <a:off x="1202" y="1117"/>
              <a:ext cx="1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0</a:t>
              </a:r>
            </a:p>
          </p:txBody>
        </p:sp>
      </p:grpSp>
      <p:grpSp>
        <p:nvGrpSpPr>
          <p:cNvPr id="24582" name="Group 48"/>
          <p:cNvGrpSpPr>
            <a:grpSpLocks/>
          </p:cNvGrpSpPr>
          <p:nvPr/>
        </p:nvGrpSpPr>
        <p:grpSpPr bwMode="auto">
          <a:xfrm>
            <a:off x="3859213" y="3359151"/>
            <a:ext cx="6507162" cy="720725"/>
            <a:chOff x="1471" y="1888"/>
            <a:chExt cx="4099" cy="454"/>
          </a:xfrm>
        </p:grpSpPr>
        <p:sp>
          <p:nvSpPr>
            <p:cNvPr id="24583" name="Rectangle 21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84" name="Line 22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85" name="Rectangle 23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86" name="Line 24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87" name="Rectangle 25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88" name="Line 26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89" name="Rectangle 27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0" name="Line 28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1" name="Rectangle 29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2" name="Line 30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3" name="Rectangle 31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4" name="Line 32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5" name="Rectangle 33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6" name="Line 34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7" name="Rectangle 35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8" name="Line 36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99" name="Line 37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0" name="Line 43"/>
            <p:cNvSpPr>
              <a:spLocks noChangeShapeType="1"/>
            </p:cNvSpPr>
            <p:nvPr/>
          </p:nvSpPr>
          <p:spPr bwMode="auto">
            <a:xfrm flipV="1">
              <a:off x="5329" y="2114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01" name="Rectangle 47"/>
            <p:cNvSpPr>
              <a:spLocks noChangeArrowheads="1"/>
            </p:cNvSpPr>
            <p:nvPr/>
          </p:nvSpPr>
          <p:spPr bwMode="auto">
            <a:xfrm>
              <a:off x="5374" y="1888"/>
              <a:ext cx="1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17008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293689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CIRCULAR SHIFT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8522787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914401"/>
            <a:ext cx="7989888" cy="566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000"/>
              <a:t>In a circular shift the serial input is the bit that is shifted out of the other end of the register.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r>
              <a:rPr lang="en-US" altLang="ko-KR" sz="2000"/>
              <a:t>A right circular shift operation: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r>
              <a:rPr lang="en-US" altLang="ko-KR" sz="2000"/>
              <a:t>A left circular shift operation: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r>
              <a:rPr lang="en-US" altLang="ko-KR" sz="2000"/>
              <a:t>In a RTL, the following notation is used</a:t>
            </a:r>
          </a:p>
          <a:p>
            <a:pPr lvl="1">
              <a:lnSpc>
                <a:spcPct val="80000"/>
              </a:lnSpc>
            </a:pPr>
            <a:r>
              <a:rPr lang="en-US" altLang="ko-KR" sz="1600" i="1"/>
              <a:t>cil</a:t>
            </a:r>
            <a:r>
              <a:rPr lang="en-US" altLang="ko-KR" sz="1600"/>
              <a:t>  	for a circular shift left</a:t>
            </a:r>
          </a:p>
          <a:p>
            <a:pPr lvl="1">
              <a:lnSpc>
                <a:spcPct val="80000"/>
              </a:lnSpc>
            </a:pPr>
            <a:r>
              <a:rPr lang="en-US" altLang="ko-KR" sz="1600" i="1"/>
              <a:t>cir</a:t>
            </a:r>
            <a:r>
              <a:rPr lang="en-US" altLang="ko-KR" sz="1600"/>
              <a:t>	for a circular shift right	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Examples:</a:t>
            </a:r>
          </a:p>
          <a:p>
            <a:pPr lvl="2">
              <a:lnSpc>
                <a:spcPct val="80000"/>
              </a:lnSpc>
            </a:pPr>
            <a:r>
              <a:rPr lang="en-US" altLang="ko-KR" sz="1600"/>
              <a:t>R2 </a:t>
            </a:r>
            <a:r>
              <a:rPr lang="en-US" altLang="ko-KR" sz="1600">
                <a:sym typeface="Symbol" pitchFamily="18" charset="2"/>
              </a:rPr>
              <a:t> </a:t>
            </a:r>
            <a:r>
              <a:rPr lang="en-US" altLang="ko-KR" sz="1600" i="1">
                <a:sym typeface="Symbol" pitchFamily="18" charset="2"/>
              </a:rPr>
              <a:t>cir</a:t>
            </a:r>
            <a:r>
              <a:rPr lang="en-US" altLang="ko-KR" sz="1600">
                <a:sym typeface="Symbol" pitchFamily="18" charset="2"/>
              </a:rPr>
              <a:t> R2</a:t>
            </a:r>
          </a:p>
          <a:p>
            <a:pPr lvl="2">
              <a:lnSpc>
                <a:spcPct val="80000"/>
              </a:lnSpc>
            </a:pPr>
            <a:r>
              <a:rPr lang="en-US" altLang="ko-KR" sz="1600">
                <a:sym typeface="Symbol" pitchFamily="18" charset="2"/>
              </a:rPr>
              <a:t>R3  </a:t>
            </a:r>
            <a:r>
              <a:rPr lang="en-US" altLang="ko-KR" sz="1600" i="1">
                <a:sym typeface="Symbol" pitchFamily="18" charset="2"/>
              </a:rPr>
              <a:t>cil</a:t>
            </a:r>
            <a:r>
              <a:rPr lang="en-US" altLang="ko-KR" sz="1600">
                <a:sym typeface="Symbol" pitchFamily="18" charset="2"/>
              </a:rPr>
              <a:t> R3</a:t>
            </a:r>
          </a:p>
          <a:p>
            <a:pPr lvl="2">
              <a:lnSpc>
                <a:spcPct val="80000"/>
              </a:lnSpc>
            </a:pPr>
            <a:endParaRPr lang="en-US" altLang="ko-KR" sz="1600">
              <a:sym typeface="Symbol" pitchFamily="18" charset="2"/>
            </a:endParaRPr>
          </a:p>
        </p:txBody>
      </p:sp>
      <p:grpSp>
        <p:nvGrpSpPr>
          <p:cNvPr id="25605" name="Group 53"/>
          <p:cNvGrpSpPr>
            <a:grpSpLocks/>
          </p:cNvGrpSpPr>
          <p:nvPr/>
        </p:nvGrpSpPr>
        <p:grpSpPr bwMode="auto">
          <a:xfrm>
            <a:off x="3857626" y="2303464"/>
            <a:ext cx="6126163" cy="623887"/>
            <a:chOff x="1474" y="1285"/>
            <a:chExt cx="3859" cy="393"/>
          </a:xfrm>
        </p:grpSpPr>
        <p:sp>
          <p:nvSpPr>
            <p:cNvPr id="25627" name="Rectangle 6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8" name="Line 7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9" name="Rectangle 8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0" name="Line 9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2" name="Line 11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3" name="Rectangle 12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4" name="Line 13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5" name="Rectangle 14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6" name="Line 15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7" name="Rectangle 16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8" name="Line 17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0" name="Line 19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1" name="Rectangle 20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2" name="Line 21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3" name="Line 22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flipV="1">
              <a:off x="1478" y="1421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5329" y="142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>
              <a:off x="1478" y="1678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606" name="Group 54"/>
          <p:cNvGrpSpPr>
            <a:grpSpLocks/>
          </p:cNvGrpSpPr>
          <p:nvPr/>
        </p:nvGrpSpPr>
        <p:grpSpPr bwMode="auto">
          <a:xfrm>
            <a:off x="3859214" y="3656013"/>
            <a:ext cx="6130925" cy="614362"/>
            <a:chOff x="1471" y="2069"/>
            <a:chExt cx="3862" cy="387"/>
          </a:xfrm>
        </p:grpSpPr>
        <p:sp>
          <p:nvSpPr>
            <p:cNvPr id="25607" name="Rectangle 26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08" name="Line 27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09" name="Rectangle 28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0" name="Line 29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1" name="Rectangle 30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2" name="Line 31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3" name="Rectangle 32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4" name="Line 33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5" name="Rectangle 34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6" name="Line 35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7" name="Rectangle 36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8" name="Line 37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19" name="Rectangle 38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0" name="Line 39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1" name="Rectangle 40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4" name="Line 50"/>
            <p:cNvSpPr>
              <a:spLocks noChangeShapeType="1"/>
            </p:cNvSpPr>
            <p:nvPr/>
          </p:nvSpPr>
          <p:spPr bwMode="auto">
            <a:xfrm flipV="1">
              <a:off x="1482" y="2199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5" name="Line 51"/>
            <p:cNvSpPr>
              <a:spLocks noChangeShapeType="1"/>
            </p:cNvSpPr>
            <p:nvPr/>
          </p:nvSpPr>
          <p:spPr bwMode="auto">
            <a:xfrm flipV="1">
              <a:off x="5333" y="220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26" name="Line 52"/>
            <p:cNvSpPr>
              <a:spLocks noChangeShapeType="1"/>
            </p:cNvSpPr>
            <p:nvPr/>
          </p:nvSpPr>
          <p:spPr bwMode="auto">
            <a:xfrm>
              <a:off x="1482" y="2456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28217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293689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ARITHMETIC SHIFT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522787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914400"/>
            <a:ext cx="7989888" cy="525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An arithmetic shift is meant for signed binary numbers (integer)</a:t>
            </a:r>
          </a:p>
          <a:p>
            <a:r>
              <a:rPr lang="en-US" altLang="ko-KR" sz="2000"/>
              <a:t>An arithmetic left shift </a:t>
            </a:r>
            <a:r>
              <a:rPr lang="en-US" altLang="ko-KR" sz="2000">
                <a:solidFill>
                  <a:schemeClr val="bg2"/>
                </a:solidFill>
              </a:rPr>
              <a:t>multiplies</a:t>
            </a:r>
            <a:r>
              <a:rPr lang="en-US" altLang="ko-KR" sz="2000"/>
              <a:t> a signed number </a:t>
            </a:r>
            <a:r>
              <a:rPr lang="en-US" altLang="ko-KR" sz="2000">
                <a:solidFill>
                  <a:schemeClr val="bg2"/>
                </a:solidFill>
              </a:rPr>
              <a:t>by two</a:t>
            </a:r>
          </a:p>
          <a:p>
            <a:r>
              <a:rPr lang="en-US" altLang="ko-KR" sz="2000"/>
              <a:t>An arithmetic right shift </a:t>
            </a:r>
            <a:r>
              <a:rPr lang="en-US" altLang="ko-KR" sz="2000">
                <a:solidFill>
                  <a:schemeClr val="bg2"/>
                </a:solidFill>
              </a:rPr>
              <a:t>divides</a:t>
            </a:r>
            <a:r>
              <a:rPr lang="en-US" altLang="ko-KR" sz="2000"/>
              <a:t> a signed number </a:t>
            </a:r>
            <a:r>
              <a:rPr lang="en-US" altLang="ko-KR" sz="2000">
                <a:solidFill>
                  <a:schemeClr val="bg2"/>
                </a:solidFill>
              </a:rPr>
              <a:t>by two</a:t>
            </a:r>
          </a:p>
          <a:p>
            <a:r>
              <a:rPr lang="en-US" altLang="ko-KR" sz="2000"/>
              <a:t>The main distinction of an arithmetic shift is that it must keep the sign of the number the same as it performs the multiplication or division</a:t>
            </a:r>
          </a:p>
          <a:p>
            <a:endParaRPr lang="en-US" altLang="ko-KR" sz="2000"/>
          </a:p>
          <a:p>
            <a:r>
              <a:rPr lang="en-US" altLang="ko-KR" sz="2000"/>
              <a:t>A right arithmetic shift operation: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A left arithmetic shift operation:</a:t>
            </a:r>
            <a:endParaRPr lang="en-US" altLang="ko-KR" sz="2000">
              <a:sym typeface="Symbol" pitchFamily="18" charset="2"/>
            </a:endParaRPr>
          </a:p>
        </p:txBody>
      </p:sp>
      <p:grpSp>
        <p:nvGrpSpPr>
          <p:cNvPr id="26629" name="Group 72"/>
          <p:cNvGrpSpPr>
            <a:grpSpLocks/>
          </p:cNvGrpSpPr>
          <p:nvPr/>
        </p:nvGrpSpPr>
        <p:grpSpPr bwMode="auto">
          <a:xfrm>
            <a:off x="3538539" y="4105276"/>
            <a:ext cx="6148387" cy="739775"/>
            <a:chOff x="1269" y="2546"/>
            <a:chExt cx="3873" cy="466"/>
          </a:xfrm>
        </p:grpSpPr>
        <p:sp>
          <p:nvSpPr>
            <p:cNvPr id="26653" name="Rectangle 48"/>
            <p:cNvSpPr>
              <a:spLocks noChangeArrowheads="1"/>
            </p:cNvSpPr>
            <p:nvPr/>
          </p:nvSpPr>
          <p:spPr bwMode="auto">
            <a:xfrm>
              <a:off x="149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4" name="Line 49"/>
            <p:cNvSpPr>
              <a:spLocks noChangeShapeType="1"/>
            </p:cNvSpPr>
            <p:nvPr/>
          </p:nvSpPr>
          <p:spPr bwMode="auto">
            <a:xfrm>
              <a:off x="172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5" name="Rectangle 50"/>
            <p:cNvSpPr>
              <a:spLocks noChangeArrowheads="1"/>
            </p:cNvSpPr>
            <p:nvPr/>
          </p:nvSpPr>
          <p:spPr bwMode="auto">
            <a:xfrm>
              <a:off x="195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6" name="Line 51"/>
            <p:cNvSpPr>
              <a:spLocks noChangeShapeType="1"/>
            </p:cNvSpPr>
            <p:nvPr/>
          </p:nvSpPr>
          <p:spPr bwMode="auto">
            <a:xfrm>
              <a:off x="217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7" name="Rectangle 52"/>
            <p:cNvSpPr>
              <a:spLocks noChangeArrowheads="1"/>
            </p:cNvSpPr>
            <p:nvPr/>
          </p:nvSpPr>
          <p:spPr bwMode="auto">
            <a:xfrm>
              <a:off x="240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8" name="Line 53"/>
            <p:cNvSpPr>
              <a:spLocks noChangeShapeType="1"/>
            </p:cNvSpPr>
            <p:nvPr/>
          </p:nvSpPr>
          <p:spPr bwMode="auto">
            <a:xfrm>
              <a:off x="2631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9" name="Rectangle 54"/>
            <p:cNvSpPr>
              <a:spLocks noChangeArrowheads="1"/>
            </p:cNvSpPr>
            <p:nvPr/>
          </p:nvSpPr>
          <p:spPr bwMode="auto">
            <a:xfrm>
              <a:off x="2858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0" name="Line 55"/>
            <p:cNvSpPr>
              <a:spLocks noChangeShapeType="1"/>
            </p:cNvSpPr>
            <p:nvPr/>
          </p:nvSpPr>
          <p:spPr bwMode="auto">
            <a:xfrm>
              <a:off x="3085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1" name="Rectangle 56"/>
            <p:cNvSpPr>
              <a:spLocks noChangeArrowheads="1"/>
            </p:cNvSpPr>
            <p:nvPr/>
          </p:nvSpPr>
          <p:spPr bwMode="auto">
            <a:xfrm>
              <a:off x="3312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2" name="Line 57"/>
            <p:cNvSpPr>
              <a:spLocks noChangeShapeType="1"/>
            </p:cNvSpPr>
            <p:nvPr/>
          </p:nvSpPr>
          <p:spPr bwMode="auto">
            <a:xfrm>
              <a:off x="353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3" name="Rectangle 58"/>
            <p:cNvSpPr>
              <a:spLocks noChangeArrowheads="1"/>
            </p:cNvSpPr>
            <p:nvPr/>
          </p:nvSpPr>
          <p:spPr bwMode="auto">
            <a:xfrm>
              <a:off x="376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4" name="Line 59"/>
            <p:cNvSpPr>
              <a:spLocks noChangeShapeType="1"/>
            </p:cNvSpPr>
            <p:nvPr/>
          </p:nvSpPr>
          <p:spPr bwMode="auto">
            <a:xfrm>
              <a:off x="399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5" name="Rectangle 60"/>
            <p:cNvSpPr>
              <a:spLocks noChangeArrowheads="1"/>
            </p:cNvSpPr>
            <p:nvPr/>
          </p:nvSpPr>
          <p:spPr bwMode="auto">
            <a:xfrm>
              <a:off x="422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6" name="Line 61"/>
            <p:cNvSpPr>
              <a:spLocks noChangeShapeType="1"/>
            </p:cNvSpPr>
            <p:nvPr/>
          </p:nvSpPr>
          <p:spPr bwMode="auto">
            <a:xfrm>
              <a:off x="444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7" name="Rectangle 62"/>
            <p:cNvSpPr>
              <a:spLocks noChangeArrowheads="1"/>
            </p:cNvSpPr>
            <p:nvPr/>
          </p:nvSpPr>
          <p:spPr bwMode="auto">
            <a:xfrm>
              <a:off x="467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8" name="Line 64"/>
            <p:cNvSpPr>
              <a:spLocks noChangeShapeType="1"/>
            </p:cNvSpPr>
            <p:nvPr/>
          </p:nvSpPr>
          <p:spPr bwMode="auto">
            <a:xfrm>
              <a:off x="126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69" name="Line 67"/>
            <p:cNvSpPr>
              <a:spLocks noChangeShapeType="1"/>
            </p:cNvSpPr>
            <p:nvPr/>
          </p:nvSpPr>
          <p:spPr bwMode="auto">
            <a:xfrm>
              <a:off x="1269" y="268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70" name="Line 68"/>
            <p:cNvSpPr>
              <a:spLocks noChangeShapeType="1"/>
            </p:cNvSpPr>
            <p:nvPr/>
          </p:nvSpPr>
          <p:spPr bwMode="auto">
            <a:xfrm>
              <a:off x="1269" y="3012"/>
              <a:ext cx="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71" name="Line 69"/>
            <p:cNvSpPr>
              <a:spLocks noChangeShapeType="1"/>
            </p:cNvSpPr>
            <p:nvPr/>
          </p:nvSpPr>
          <p:spPr bwMode="auto">
            <a:xfrm flipV="1">
              <a:off x="1614" y="2819"/>
              <a:ext cx="0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72" name="Line 70"/>
            <p:cNvSpPr>
              <a:spLocks noChangeShapeType="1"/>
            </p:cNvSpPr>
            <p:nvPr/>
          </p:nvSpPr>
          <p:spPr bwMode="auto">
            <a:xfrm>
              <a:off x="4901" y="2682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5034" y="2682"/>
              <a:ext cx="108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630" name="Group 115"/>
          <p:cNvGrpSpPr>
            <a:grpSpLocks/>
          </p:cNvGrpSpPr>
          <p:nvPr/>
        </p:nvGrpSpPr>
        <p:grpSpPr bwMode="auto">
          <a:xfrm>
            <a:off x="3400426" y="5311776"/>
            <a:ext cx="6634163" cy="720725"/>
            <a:chOff x="1182" y="3346"/>
            <a:chExt cx="4179" cy="454"/>
          </a:xfrm>
        </p:grpSpPr>
        <p:sp>
          <p:nvSpPr>
            <p:cNvPr id="26633" name="Rectangle 94"/>
            <p:cNvSpPr>
              <a:spLocks noChangeArrowheads="1"/>
            </p:cNvSpPr>
            <p:nvPr/>
          </p:nvSpPr>
          <p:spPr bwMode="auto">
            <a:xfrm flipH="1">
              <a:off x="148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34" name="Line 95"/>
            <p:cNvSpPr>
              <a:spLocks noChangeShapeType="1"/>
            </p:cNvSpPr>
            <p:nvPr/>
          </p:nvSpPr>
          <p:spPr bwMode="auto">
            <a:xfrm flipH="1">
              <a:off x="171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35" name="Rectangle 96"/>
            <p:cNvSpPr>
              <a:spLocks noChangeArrowheads="1"/>
            </p:cNvSpPr>
            <p:nvPr/>
          </p:nvSpPr>
          <p:spPr bwMode="auto">
            <a:xfrm flipH="1">
              <a:off x="194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36" name="Line 97"/>
            <p:cNvSpPr>
              <a:spLocks noChangeShapeType="1"/>
            </p:cNvSpPr>
            <p:nvPr/>
          </p:nvSpPr>
          <p:spPr bwMode="auto">
            <a:xfrm flipH="1">
              <a:off x="217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37" name="Rectangle 98"/>
            <p:cNvSpPr>
              <a:spLocks noChangeArrowheads="1"/>
            </p:cNvSpPr>
            <p:nvPr/>
          </p:nvSpPr>
          <p:spPr bwMode="auto">
            <a:xfrm flipH="1">
              <a:off x="239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38" name="Line 99"/>
            <p:cNvSpPr>
              <a:spLocks noChangeShapeType="1"/>
            </p:cNvSpPr>
            <p:nvPr/>
          </p:nvSpPr>
          <p:spPr bwMode="auto">
            <a:xfrm flipH="1">
              <a:off x="2624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39" name="Rectangle 100"/>
            <p:cNvSpPr>
              <a:spLocks noChangeArrowheads="1"/>
            </p:cNvSpPr>
            <p:nvPr/>
          </p:nvSpPr>
          <p:spPr bwMode="auto">
            <a:xfrm flipH="1">
              <a:off x="2851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0" name="Line 101"/>
            <p:cNvSpPr>
              <a:spLocks noChangeShapeType="1"/>
            </p:cNvSpPr>
            <p:nvPr/>
          </p:nvSpPr>
          <p:spPr bwMode="auto">
            <a:xfrm flipH="1">
              <a:off x="3078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1" name="Rectangle 102"/>
            <p:cNvSpPr>
              <a:spLocks noChangeArrowheads="1"/>
            </p:cNvSpPr>
            <p:nvPr/>
          </p:nvSpPr>
          <p:spPr bwMode="auto">
            <a:xfrm flipH="1">
              <a:off x="3305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2" name="Line 103"/>
            <p:cNvSpPr>
              <a:spLocks noChangeShapeType="1"/>
            </p:cNvSpPr>
            <p:nvPr/>
          </p:nvSpPr>
          <p:spPr bwMode="auto">
            <a:xfrm flipH="1">
              <a:off x="3532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3" name="Rectangle 104"/>
            <p:cNvSpPr>
              <a:spLocks noChangeArrowheads="1"/>
            </p:cNvSpPr>
            <p:nvPr/>
          </p:nvSpPr>
          <p:spPr bwMode="auto">
            <a:xfrm flipH="1">
              <a:off x="375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4" name="Line 105"/>
            <p:cNvSpPr>
              <a:spLocks noChangeShapeType="1"/>
            </p:cNvSpPr>
            <p:nvPr/>
          </p:nvSpPr>
          <p:spPr bwMode="auto">
            <a:xfrm flipH="1">
              <a:off x="398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5" name="Rectangle 106"/>
            <p:cNvSpPr>
              <a:spLocks noChangeArrowheads="1"/>
            </p:cNvSpPr>
            <p:nvPr/>
          </p:nvSpPr>
          <p:spPr bwMode="auto">
            <a:xfrm flipH="1">
              <a:off x="421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6" name="Line 107"/>
            <p:cNvSpPr>
              <a:spLocks noChangeShapeType="1"/>
            </p:cNvSpPr>
            <p:nvPr/>
          </p:nvSpPr>
          <p:spPr bwMode="auto">
            <a:xfrm flipH="1">
              <a:off x="444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7" name="Rectangle 108"/>
            <p:cNvSpPr>
              <a:spLocks noChangeArrowheads="1"/>
            </p:cNvSpPr>
            <p:nvPr/>
          </p:nvSpPr>
          <p:spPr bwMode="auto">
            <a:xfrm flipH="1">
              <a:off x="466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8" name="Line 109"/>
            <p:cNvSpPr>
              <a:spLocks noChangeShapeType="1"/>
            </p:cNvSpPr>
            <p:nvPr/>
          </p:nvSpPr>
          <p:spPr bwMode="auto">
            <a:xfrm flipH="1">
              <a:off x="4893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49" name="Line 111"/>
            <p:cNvSpPr>
              <a:spLocks noChangeShapeType="1"/>
            </p:cNvSpPr>
            <p:nvPr/>
          </p:nvSpPr>
          <p:spPr bwMode="auto">
            <a:xfrm flipV="1">
              <a:off x="5120" y="3572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0" name="Rectangle 112"/>
            <p:cNvSpPr>
              <a:spLocks noChangeArrowheads="1"/>
            </p:cNvSpPr>
            <p:nvPr/>
          </p:nvSpPr>
          <p:spPr bwMode="auto">
            <a:xfrm>
              <a:off x="5165" y="3346"/>
              <a:ext cx="1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26651" name="Line 113"/>
            <p:cNvSpPr>
              <a:spLocks noChangeShapeType="1"/>
            </p:cNvSpPr>
            <p:nvPr/>
          </p:nvSpPr>
          <p:spPr bwMode="auto">
            <a:xfrm flipH="1">
              <a:off x="1269" y="3664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52" name="Line 114"/>
            <p:cNvSpPr>
              <a:spLocks noChangeShapeType="1"/>
            </p:cNvSpPr>
            <p:nvPr/>
          </p:nvSpPr>
          <p:spPr bwMode="auto">
            <a:xfrm flipH="1">
              <a:off x="1182" y="3664"/>
              <a:ext cx="8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631" name="Text Box 116"/>
          <p:cNvSpPr txBox="1">
            <a:spLocks noChangeArrowheads="1"/>
          </p:cNvSpPr>
          <p:nvPr/>
        </p:nvSpPr>
        <p:spPr bwMode="auto">
          <a:xfrm>
            <a:off x="3860859" y="4138613"/>
            <a:ext cx="447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sign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bit</a:t>
            </a:r>
          </a:p>
        </p:txBody>
      </p:sp>
      <p:sp>
        <p:nvSpPr>
          <p:cNvPr id="26632" name="Text Box 117"/>
          <p:cNvSpPr txBox="1">
            <a:spLocks noChangeArrowheads="1"/>
          </p:cNvSpPr>
          <p:nvPr/>
        </p:nvSpPr>
        <p:spPr bwMode="auto">
          <a:xfrm>
            <a:off x="3862446" y="5634038"/>
            <a:ext cx="447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sign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bit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735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MICROOPERATIONS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2068513" y="1719263"/>
            <a:ext cx="6695744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/>
              <a:t> Computer system microoperations are of four types:</a:t>
            </a: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3194051" y="1555750"/>
            <a:ext cx="36513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3021014" y="2443164"/>
            <a:ext cx="643572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1524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1524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1524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1524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86000"/>
              </a:lnSpc>
              <a:spcBef>
                <a:spcPct val="41000"/>
              </a:spcBef>
              <a:spcAft>
                <a:spcPct val="0"/>
              </a:spcAft>
            </a:pPr>
            <a:r>
              <a:rPr lang="en-US" altLang="ko-KR" sz="2000"/>
              <a:t>- Register transfer microoperations</a:t>
            </a:r>
          </a:p>
          <a:p>
            <a:pPr eaLnBrk="0" fontAlgn="base" hangingPunct="0">
              <a:lnSpc>
                <a:spcPct val="86000"/>
              </a:lnSpc>
              <a:spcBef>
                <a:spcPct val="41000"/>
              </a:spcBef>
              <a:spcAft>
                <a:spcPct val="0"/>
              </a:spcAft>
            </a:pPr>
            <a:r>
              <a:rPr lang="en-US" altLang="ko-KR" sz="2000"/>
              <a:t>- Arithmetic microoperations</a:t>
            </a:r>
          </a:p>
          <a:p>
            <a:pPr eaLnBrk="0" fontAlgn="base" hangingPunct="0">
              <a:lnSpc>
                <a:spcPct val="86000"/>
              </a:lnSpc>
              <a:spcBef>
                <a:spcPct val="41000"/>
              </a:spcBef>
              <a:spcAft>
                <a:spcPct val="0"/>
              </a:spcAft>
            </a:pPr>
            <a:r>
              <a:rPr lang="en-US" altLang="ko-KR" sz="2000"/>
              <a:t>- Logic microoperations</a:t>
            </a:r>
          </a:p>
          <a:p>
            <a:pPr eaLnBrk="0" fontAlgn="base" hangingPunct="0">
              <a:lnSpc>
                <a:spcPct val="86000"/>
              </a:lnSpc>
              <a:spcBef>
                <a:spcPct val="41000"/>
              </a:spcBef>
              <a:spcAft>
                <a:spcPct val="0"/>
              </a:spcAft>
            </a:pPr>
            <a:r>
              <a:rPr lang="en-US" altLang="ko-KR" sz="2000"/>
              <a:t>- Shift microoperations</a:t>
            </a:r>
          </a:p>
          <a:p>
            <a:pPr eaLnBrk="0" fontAlgn="base" latinLnBrk="1" hangingPunct="0">
              <a:lnSpc>
                <a:spcPct val="86000"/>
              </a:lnSpc>
              <a:spcBef>
                <a:spcPct val="41000"/>
              </a:spcBef>
              <a:spcAft>
                <a:spcPct val="0"/>
              </a:spcAft>
            </a:pPr>
            <a:endParaRPr lang="en-US" altLang="ko-KR" sz="2000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7989421" y="1"/>
            <a:ext cx="251030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Arithmetic Microoperations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387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293689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ARITHMETIC SHIFT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522787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0" y="914400"/>
            <a:ext cx="7989888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An left arithmetic shift operation must be checked for the </a:t>
            </a:r>
            <a:r>
              <a:rPr lang="en-US" altLang="ko-KR" sz="2000">
                <a:solidFill>
                  <a:schemeClr val="bg2"/>
                </a:solidFill>
              </a:rPr>
              <a:t>overflow</a:t>
            </a:r>
          </a:p>
        </p:txBody>
      </p:sp>
      <p:sp>
        <p:nvSpPr>
          <p:cNvPr id="27653" name="Rectangle 28"/>
          <p:cNvSpPr>
            <a:spLocks noChangeArrowheads="1"/>
          </p:cNvSpPr>
          <p:nvPr/>
        </p:nvSpPr>
        <p:spPr bwMode="auto">
          <a:xfrm flipH="1">
            <a:off x="3505201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54" name="Line 29"/>
          <p:cNvSpPr>
            <a:spLocks noChangeShapeType="1"/>
          </p:cNvSpPr>
          <p:nvPr/>
        </p:nvSpPr>
        <p:spPr bwMode="auto">
          <a:xfrm flipH="1">
            <a:off x="386556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55" name="Rectangle 30"/>
          <p:cNvSpPr>
            <a:spLocks noChangeArrowheads="1"/>
          </p:cNvSpPr>
          <p:nvPr/>
        </p:nvSpPr>
        <p:spPr bwMode="auto">
          <a:xfrm flipH="1">
            <a:off x="4225926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56" name="Line 31"/>
          <p:cNvSpPr>
            <a:spLocks noChangeShapeType="1"/>
          </p:cNvSpPr>
          <p:nvPr/>
        </p:nvSpPr>
        <p:spPr bwMode="auto">
          <a:xfrm flipH="1">
            <a:off x="4586288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57" name="Rectangle 32"/>
          <p:cNvSpPr>
            <a:spLocks noChangeArrowheads="1"/>
          </p:cNvSpPr>
          <p:nvPr/>
        </p:nvSpPr>
        <p:spPr bwMode="auto">
          <a:xfrm flipH="1">
            <a:off x="4946651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58" name="Line 33"/>
          <p:cNvSpPr>
            <a:spLocks noChangeShapeType="1"/>
          </p:cNvSpPr>
          <p:nvPr/>
        </p:nvSpPr>
        <p:spPr bwMode="auto">
          <a:xfrm flipH="1">
            <a:off x="530701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59" name="Rectangle 34"/>
          <p:cNvSpPr>
            <a:spLocks noChangeArrowheads="1"/>
          </p:cNvSpPr>
          <p:nvPr/>
        </p:nvSpPr>
        <p:spPr bwMode="auto">
          <a:xfrm flipH="1">
            <a:off x="5667376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0" name="Line 35"/>
          <p:cNvSpPr>
            <a:spLocks noChangeShapeType="1"/>
          </p:cNvSpPr>
          <p:nvPr/>
        </p:nvSpPr>
        <p:spPr bwMode="auto">
          <a:xfrm flipH="1">
            <a:off x="6027738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1" name="Rectangle 36"/>
          <p:cNvSpPr>
            <a:spLocks noChangeArrowheads="1"/>
          </p:cNvSpPr>
          <p:nvPr/>
        </p:nvSpPr>
        <p:spPr bwMode="auto">
          <a:xfrm flipH="1">
            <a:off x="6388101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2" name="Line 37"/>
          <p:cNvSpPr>
            <a:spLocks noChangeShapeType="1"/>
          </p:cNvSpPr>
          <p:nvPr/>
        </p:nvSpPr>
        <p:spPr bwMode="auto">
          <a:xfrm flipH="1">
            <a:off x="674846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3" name="Rectangle 38"/>
          <p:cNvSpPr>
            <a:spLocks noChangeArrowheads="1"/>
          </p:cNvSpPr>
          <p:nvPr/>
        </p:nvSpPr>
        <p:spPr bwMode="auto">
          <a:xfrm flipH="1">
            <a:off x="7108826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4" name="Line 39"/>
          <p:cNvSpPr>
            <a:spLocks noChangeShapeType="1"/>
          </p:cNvSpPr>
          <p:nvPr/>
        </p:nvSpPr>
        <p:spPr bwMode="auto">
          <a:xfrm flipH="1">
            <a:off x="7469188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5" name="Rectangle 40"/>
          <p:cNvSpPr>
            <a:spLocks noChangeArrowheads="1"/>
          </p:cNvSpPr>
          <p:nvPr/>
        </p:nvSpPr>
        <p:spPr bwMode="auto">
          <a:xfrm flipH="1">
            <a:off x="7829551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6" name="Line 41"/>
          <p:cNvSpPr>
            <a:spLocks noChangeShapeType="1"/>
          </p:cNvSpPr>
          <p:nvPr/>
        </p:nvSpPr>
        <p:spPr bwMode="auto">
          <a:xfrm flipH="1">
            <a:off x="8189913" y="2028825"/>
            <a:ext cx="3603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7" name="Rectangle 42"/>
          <p:cNvSpPr>
            <a:spLocks noChangeArrowheads="1"/>
          </p:cNvSpPr>
          <p:nvPr/>
        </p:nvSpPr>
        <p:spPr bwMode="auto">
          <a:xfrm flipH="1">
            <a:off x="8550276" y="1812925"/>
            <a:ext cx="36036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8" name="Line 43"/>
          <p:cNvSpPr>
            <a:spLocks noChangeShapeType="1"/>
          </p:cNvSpPr>
          <p:nvPr/>
        </p:nvSpPr>
        <p:spPr bwMode="auto">
          <a:xfrm flipH="1">
            <a:off x="8909051" y="202882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9" name="Line 44"/>
          <p:cNvSpPr>
            <a:spLocks noChangeShapeType="1"/>
          </p:cNvSpPr>
          <p:nvPr/>
        </p:nvSpPr>
        <p:spPr bwMode="auto">
          <a:xfrm flipV="1">
            <a:off x="9269413" y="1884363"/>
            <a:ext cx="14446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0" name="Rectangle 45"/>
          <p:cNvSpPr>
            <a:spLocks noChangeArrowheads="1"/>
          </p:cNvSpPr>
          <p:nvPr/>
        </p:nvSpPr>
        <p:spPr bwMode="auto">
          <a:xfrm>
            <a:off x="9340850" y="1525589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27671" name="Line 46"/>
          <p:cNvSpPr>
            <a:spLocks noChangeShapeType="1"/>
          </p:cNvSpPr>
          <p:nvPr/>
        </p:nvSpPr>
        <p:spPr bwMode="auto">
          <a:xfrm flipH="1">
            <a:off x="3155950" y="203041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2" name="Arc 49"/>
          <p:cNvSpPr>
            <a:spLocks/>
          </p:cNvSpPr>
          <p:nvPr/>
        </p:nvSpPr>
        <p:spPr bwMode="auto">
          <a:xfrm>
            <a:off x="4864101" y="2630488"/>
            <a:ext cx="481013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3" name="Arc 50"/>
          <p:cNvSpPr>
            <a:spLocks/>
          </p:cNvSpPr>
          <p:nvPr/>
        </p:nvSpPr>
        <p:spPr bwMode="auto">
          <a:xfrm>
            <a:off x="4864101" y="2822576"/>
            <a:ext cx="493713" cy="225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4" name="Arc 51"/>
          <p:cNvSpPr>
            <a:spLocks/>
          </p:cNvSpPr>
          <p:nvPr/>
        </p:nvSpPr>
        <p:spPr bwMode="auto">
          <a:xfrm>
            <a:off x="4840289" y="2630488"/>
            <a:ext cx="122237" cy="2349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5" name="Arc 52"/>
          <p:cNvSpPr>
            <a:spLocks/>
          </p:cNvSpPr>
          <p:nvPr/>
        </p:nvSpPr>
        <p:spPr bwMode="auto">
          <a:xfrm>
            <a:off x="4851401" y="2822576"/>
            <a:ext cx="111125" cy="225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6" name="Arc 53"/>
          <p:cNvSpPr>
            <a:spLocks/>
          </p:cNvSpPr>
          <p:nvPr/>
        </p:nvSpPr>
        <p:spPr bwMode="auto">
          <a:xfrm>
            <a:off x="4714876" y="2640014"/>
            <a:ext cx="125413" cy="2365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7" name="Arc 54"/>
          <p:cNvSpPr>
            <a:spLocks/>
          </p:cNvSpPr>
          <p:nvPr/>
        </p:nvSpPr>
        <p:spPr bwMode="auto">
          <a:xfrm>
            <a:off x="4727576" y="2822576"/>
            <a:ext cx="112713" cy="225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8" name="Line 55"/>
          <p:cNvSpPr>
            <a:spLocks noChangeShapeType="1"/>
          </p:cNvSpPr>
          <p:nvPr/>
        </p:nvSpPr>
        <p:spPr bwMode="auto">
          <a:xfrm flipH="1">
            <a:off x="4418013" y="2719388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79" name="Line 56"/>
          <p:cNvSpPr>
            <a:spLocks noChangeShapeType="1"/>
          </p:cNvSpPr>
          <p:nvPr/>
        </p:nvSpPr>
        <p:spPr bwMode="auto">
          <a:xfrm flipH="1">
            <a:off x="3155951" y="2967038"/>
            <a:ext cx="179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80" name="Line 57"/>
          <p:cNvSpPr>
            <a:spLocks noChangeShapeType="1"/>
          </p:cNvSpPr>
          <p:nvPr/>
        </p:nvSpPr>
        <p:spPr bwMode="auto">
          <a:xfrm>
            <a:off x="5383213" y="2833688"/>
            <a:ext cx="284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81" name="Line 58"/>
          <p:cNvSpPr>
            <a:spLocks noChangeShapeType="1"/>
          </p:cNvSpPr>
          <p:nvPr/>
        </p:nvSpPr>
        <p:spPr bwMode="auto">
          <a:xfrm>
            <a:off x="3155950" y="2030414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82" name="Line 59"/>
          <p:cNvSpPr>
            <a:spLocks noChangeShapeType="1"/>
          </p:cNvSpPr>
          <p:nvPr/>
        </p:nvSpPr>
        <p:spPr bwMode="auto">
          <a:xfrm>
            <a:off x="4418013" y="2246314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83" name="Rectangle 60"/>
          <p:cNvSpPr>
            <a:spLocks noChangeArrowheads="1"/>
          </p:cNvSpPr>
          <p:nvPr/>
        </p:nvSpPr>
        <p:spPr bwMode="auto">
          <a:xfrm flipH="1">
            <a:off x="5667376" y="2605089"/>
            <a:ext cx="36036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84" name="Text Box 61"/>
          <p:cNvSpPr txBox="1">
            <a:spLocks noChangeArrowheads="1"/>
          </p:cNvSpPr>
          <p:nvPr/>
        </p:nvSpPr>
        <p:spPr bwMode="auto">
          <a:xfrm>
            <a:off x="5667375" y="2663826"/>
            <a:ext cx="33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V</a:t>
            </a:r>
          </a:p>
        </p:txBody>
      </p:sp>
      <p:sp>
        <p:nvSpPr>
          <p:cNvPr id="27685" name="Text Box 62"/>
          <p:cNvSpPr txBox="1">
            <a:spLocks noChangeArrowheads="1"/>
          </p:cNvSpPr>
          <p:nvPr/>
        </p:nvSpPr>
        <p:spPr bwMode="auto">
          <a:xfrm>
            <a:off x="6296025" y="2473326"/>
            <a:ext cx="3956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i="1">
                <a:solidFill>
                  <a:srgbClr val="008011"/>
                </a:solidFill>
              </a:rPr>
              <a:t>Before the shift, if the leftmost two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i="1">
                <a:solidFill>
                  <a:srgbClr val="008011"/>
                </a:solidFill>
              </a:rPr>
              <a:t>bits differ, the shift will result in an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i="1">
                <a:solidFill>
                  <a:srgbClr val="008011"/>
                </a:solidFill>
              </a:rPr>
              <a:t>overflow</a:t>
            </a:r>
          </a:p>
        </p:txBody>
      </p:sp>
      <p:sp>
        <p:nvSpPr>
          <p:cNvPr id="27686" name="Rectangle 63"/>
          <p:cNvSpPr>
            <a:spLocks noChangeArrowheads="1"/>
          </p:cNvSpPr>
          <p:nvPr/>
        </p:nvSpPr>
        <p:spPr bwMode="auto">
          <a:xfrm>
            <a:off x="2000250" y="3829050"/>
            <a:ext cx="7989888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1" lang="en-US" altLang="ko-KR" sz="2000" b="1">
                <a:solidFill>
                  <a:srgbClr val="000000"/>
                </a:solidFill>
                <a:latin typeface="Arial"/>
              </a:rPr>
              <a:t>In a RTL, the following notation is used</a:t>
            </a:r>
          </a:p>
          <a:p>
            <a:pPr marL="685800" lvl="1" indent="-22860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kumimoji="1" lang="en-US" altLang="ko-KR" sz="1600" b="1" i="1">
                <a:solidFill>
                  <a:srgbClr val="000000"/>
                </a:solidFill>
                <a:latin typeface="Arial"/>
              </a:rPr>
              <a:t>ashl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 	for an arithmetic shift left</a:t>
            </a:r>
          </a:p>
          <a:p>
            <a:pPr marL="685800" lvl="1" indent="-22860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kumimoji="1" lang="en-US" altLang="ko-KR" sz="1600" b="1" i="1">
                <a:solidFill>
                  <a:srgbClr val="000000"/>
                </a:solidFill>
                <a:latin typeface="Arial"/>
              </a:rPr>
              <a:t>ashr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	for an arithmetic shift right	</a:t>
            </a:r>
          </a:p>
          <a:p>
            <a:pPr marL="685800" lvl="1" indent="-22860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Examples:</a:t>
            </a:r>
          </a:p>
          <a:p>
            <a:pPr marL="1143000" lvl="2" indent="-22860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»"/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R2 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 </a:t>
            </a:r>
            <a:r>
              <a:rPr kumimoji="1" lang="en-US" altLang="ko-KR" sz="1600" b="1" i="1">
                <a:solidFill>
                  <a:srgbClr val="000000"/>
                </a:solidFill>
                <a:latin typeface="Arial"/>
                <a:sym typeface="Symbol" pitchFamily="18" charset="2"/>
              </a:rPr>
              <a:t>ashr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 R2</a:t>
            </a:r>
          </a:p>
          <a:p>
            <a:pPr marL="1143000" lvl="2" indent="-22860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»"/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R3  </a:t>
            </a:r>
            <a:r>
              <a:rPr kumimoji="1" lang="en-US" altLang="ko-KR" sz="1600" b="1" i="1">
                <a:solidFill>
                  <a:srgbClr val="000000"/>
                </a:solidFill>
                <a:latin typeface="Arial"/>
                <a:sym typeface="Symbol" pitchFamily="18" charset="2"/>
              </a:rPr>
              <a:t>ashl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 R3</a:t>
            </a:r>
          </a:p>
          <a:p>
            <a:pPr marL="1143000" lvl="2" indent="-228600" defTabSz="76200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»"/>
            </a:pPr>
            <a:endParaRPr kumimoji="1" lang="en-US" altLang="ko-KR" sz="1600" b="1">
              <a:solidFill>
                <a:srgbClr val="000000"/>
              </a:solidFill>
              <a:latin typeface="Arial"/>
              <a:sym typeface="Symbol" pitchFamily="18" charset="2"/>
            </a:endParaRPr>
          </a:p>
        </p:txBody>
      </p:sp>
      <p:sp>
        <p:nvSpPr>
          <p:cNvPr id="27687" name="Text Box 64"/>
          <p:cNvSpPr txBox="1">
            <a:spLocks noChangeArrowheads="1"/>
          </p:cNvSpPr>
          <p:nvPr/>
        </p:nvSpPr>
        <p:spPr bwMode="auto">
          <a:xfrm>
            <a:off x="3484621" y="1846263"/>
            <a:ext cx="447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sign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bit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006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50839"/>
            <a:ext cx="8810625" cy="325437"/>
          </a:xfrm>
          <a:noFill/>
        </p:spPr>
        <p:txBody>
          <a:bodyPr/>
          <a:lstStyle/>
          <a:p>
            <a:r>
              <a:rPr lang="en-US" altLang="ko-KR" sz="2000"/>
              <a:t>HARDWARE  IMPLEMENTATION  OF  SHIFT  MICROOPERATIONS</a:t>
            </a:r>
            <a:endParaRPr lang="en-US" altLang="ko-KR" sz="24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513262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2413" y="2135188"/>
            <a:ext cx="950912" cy="601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295900" y="2122488"/>
            <a:ext cx="28533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295901" y="2373314"/>
            <a:ext cx="26770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295901" y="2527300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4900613" y="226060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3725863" y="2501900"/>
            <a:ext cx="1606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4311651" y="2687638"/>
            <a:ext cx="1020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299201" y="2381250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765925" y="2252663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H0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589589" y="2317750"/>
            <a:ext cx="52418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MUX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332413" y="3065463"/>
            <a:ext cx="950912" cy="603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297488" y="3051175"/>
            <a:ext cx="28533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297489" y="3305176"/>
            <a:ext cx="26770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297489" y="3455988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4900613" y="3192463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>
            <a:off x="4625975" y="3433763"/>
            <a:ext cx="7064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3344863" y="3619500"/>
            <a:ext cx="1987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6299201" y="3313113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765925" y="3184525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H1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589589" y="3249613"/>
            <a:ext cx="52418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MUX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5332413" y="3997325"/>
            <a:ext cx="950912" cy="604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297488" y="3984625"/>
            <a:ext cx="28533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297489" y="4235451"/>
            <a:ext cx="26770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5297489" y="4389438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H="1">
            <a:off x="4900613" y="4124325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4311651" y="4365625"/>
            <a:ext cx="1020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3725863" y="4552950"/>
            <a:ext cx="1606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6299201" y="4244975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765925" y="4116388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H2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589589" y="4181475"/>
            <a:ext cx="52418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MUX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332413" y="4930776"/>
            <a:ext cx="950912" cy="601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297488" y="4916488"/>
            <a:ext cx="28533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297489" y="5167314"/>
            <a:ext cx="26770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297489" y="5319713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4900613" y="5056188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 flipH="1">
            <a:off x="4017963" y="5308600"/>
            <a:ext cx="1314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3725863" y="5494338"/>
            <a:ext cx="1606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299201" y="5175250"/>
            <a:ext cx="44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6765925" y="5046663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H3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5589589" y="5111750"/>
            <a:ext cx="52418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MUX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4906963" y="1684338"/>
            <a:ext cx="0" cy="3376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4632325" y="2932114"/>
            <a:ext cx="0" cy="517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8" name="Line 47"/>
          <p:cNvSpPr>
            <a:spLocks noChangeShapeType="1"/>
          </p:cNvSpPr>
          <p:nvPr/>
        </p:nvSpPr>
        <p:spPr bwMode="auto">
          <a:xfrm flipV="1">
            <a:off x="4016375" y="3613151"/>
            <a:ext cx="0" cy="1711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19" name="Line 48"/>
          <p:cNvSpPr>
            <a:spLocks noChangeShapeType="1"/>
          </p:cNvSpPr>
          <p:nvPr/>
        </p:nvSpPr>
        <p:spPr bwMode="auto">
          <a:xfrm flipV="1">
            <a:off x="3730625" y="3986213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0" name="Line 49"/>
          <p:cNvSpPr>
            <a:spLocks noChangeShapeType="1"/>
          </p:cNvSpPr>
          <p:nvPr/>
        </p:nvSpPr>
        <p:spPr bwMode="auto">
          <a:xfrm flipH="1">
            <a:off x="3344864" y="2941638"/>
            <a:ext cx="12969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1" name="Line 50"/>
          <p:cNvSpPr>
            <a:spLocks noChangeShapeType="1"/>
          </p:cNvSpPr>
          <p:nvPr/>
        </p:nvSpPr>
        <p:spPr bwMode="auto">
          <a:xfrm flipH="1">
            <a:off x="3344863" y="3248025"/>
            <a:ext cx="1003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H="1">
            <a:off x="3344863" y="3992563"/>
            <a:ext cx="404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3" name="Line 52"/>
          <p:cNvSpPr>
            <a:spLocks noChangeShapeType="1"/>
          </p:cNvSpPr>
          <p:nvPr/>
        </p:nvSpPr>
        <p:spPr bwMode="auto">
          <a:xfrm flipV="1">
            <a:off x="3730625" y="1871664"/>
            <a:ext cx="0" cy="636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4" name="Line 53"/>
          <p:cNvSpPr>
            <a:spLocks noChangeShapeType="1"/>
          </p:cNvSpPr>
          <p:nvPr/>
        </p:nvSpPr>
        <p:spPr bwMode="auto">
          <a:xfrm>
            <a:off x="3730625" y="5500689"/>
            <a:ext cx="0" cy="219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5" name="Rectangle 54"/>
          <p:cNvSpPr>
            <a:spLocks noChangeArrowheads="1"/>
          </p:cNvSpPr>
          <p:nvPr/>
        </p:nvSpPr>
        <p:spPr bwMode="auto">
          <a:xfrm>
            <a:off x="4518025" y="1393825"/>
            <a:ext cx="63479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Select</a:t>
            </a:r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5056188" y="1296989"/>
            <a:ext cx="1864294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for shift right (down)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 for shift left (up)</a:t>
            </a:r>
          </a:p>
        </p:txBody>
      </p:sp>
      <p:sp>
        <p:nvSpPr>
          <p:cNvPr id="28727" name="Rectangle 57"/>
          <p:cNvSpPr>
            <a:spLocks noChangeArrowheads="1"/>
          </p:cNvSpPr>
          <p:nvPr/>
        </p:nvSpPr>
        <p:spPr bwMode="auto">
          <a:xfrm>
            <a:off x="3168651" y="1411288"/>
            <a:ext cx="823945" cy="53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Serial</a:t>
            </a:r>
          </a:p>
          <a:p>
            <a:pPr defTabSz="7620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input (I</a:t>
            </a:r>
            <a:r>
              <a:rPr kumimoji="1" lang="en-US" altLang="ko-KR" sz="1200" b="1" baseline="-25000">
                <a:solidFill>
                  <a:srgbClr val="000000"/>
                </a:solidFill>
                <a:latin typeface="Arial"/>
              </a:rPr>
              <a:t>R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)</a:t>
            </a:r>
          </a:p>
          <a:p>
            <a:pPr defTabSz="7620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28" name="Rectangle 60"/>
          <p:cNvSpPr>
            <a:spLocks noChangeArrowheads="1"/>
          </p:cNvSpPr>
          <p:nvPr/>
        </p:nvSpPr>
        <p:spPr bwMode="auto">
          <a:xfrm>
            <a:off x="2840038" y="2813050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A0</a:t>
            </a:r>
          </a:p>
        </p:txBody>
      </p:sp>
      <p:sp>
        <p:nvSpPr>
          <p:cNvPr id="28729" name="Rectangle 61"/>
          <p:cNvSpPr>
            <a:spLocks noChangeArrowheads="1"/>
          </p:cNvSpPr>
          <p:nvPr/>
        </p:nvSpPr>
        <p:spPr bwMode="auto">
          <a:xfrm>
            <a:off x="2840038" y="3119438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A1</a:t>
            </a:r>
          </a:p>
        </p:txBody>
      </p:sp>
      <p:sp>
        <p:nvSpPr>
          <p:cNvPr id="28730" name="Rectangle 62"/>
          <p:cNvSpPr>
            <a:spLocks noChangeArrowheads="1"/>
          </p:cNvSpPr>
          <p:nvPr/>
        </p:nvSpPr>
        <p:spPr bwMode="auto">
          <a:xfrm>
            <a:off x="2840038" y="3502025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A2</a:t>
            </a:r>
          </a:p>
        </p:txBody>
      </p:sp>
      <p:sp>
        <p:nvSpPr>
          <p:cNvPr id="28731" name="Rectangle 63"/>
          <p:cNvSpPr>
            <a:spLocks noChangeArrowheads="1"/>
          </p:cNvSpPr>
          <p:nvPr/>
        </p:nvSpPr>
        <p:spPr bwMode="auto">
          <a:xfrm>
            <a:off x="2840038" y="3863975"/>
            <a:ext cx="37831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A3</a:t>
            </a:r>
          </a:p>
        </p:txBody>
      </p:sp>
      <p:sp>
        <p:nvSpPr>
          <p:cNvPr id="28732" name="Rectangle 64"/>
          <p:cNvSpPr>
            <a:spLocks noChangeArrowheads="1"/>
          </p:cNvSpPr>
          <p:nvPr/>
        </p:nvSpPr>
        <p:spPr bwMode="auto">
          <a:xfrm>
            <a:off x="3135314" y="5672138"/>
            <a:ext cx="856005" cy="58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Serial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input (I</a:t>
            </a:r>
            <a:r>
              <a:rPr kumimoji="1" lang="en-US" altLang="ko-KR" sz="1200" b="1" baseline="-25000">
                <a:solidFill>
                  <a:srgbClr val="000000"/>
                </a:solidFill>
                <a:latin typeface="Arial"/>
              </a:rPr>
              <a:t>L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) 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33" name="Line 68"/>
          <p:cNvSpPr>
            <a:spLocks noChangeShapeType="1"/>
          </p:cNvSpPr>
          <p:nvPr/>
        </p:nvSpPr>
        <p:spPr bwMode="auto">
          <a:xfrm flipV="1">
            <a:off x="4321175" y="2679701"/>
            <a:ext cx="0" cy="1711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9" y="2405064"/>
            <a:ext cx="2886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3272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307976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ARITHMETIC  LOGIC  SHIFT  UNIT</a:t>
            </a:r>
          </a:p>
        </p:txBody>
      </p:sp>
      <p:sp>
        <p:nvSpPr>
          <p:cNvPr id="29699" name="Rectangle 86"/>
          <p:cNvSpPr>
            <a:spLocks noChangeArrowheads="1"/>
          </p:cNvSpPr>
          <p:nvPr/>
        </p:nvSpPr>
        <p:spPr bwMode="auto">
          <a:xfrm>
            <a:off x="1866901" y="3976688"/>
            <a:ext cx="62960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S3    S2    S1	  S0	Cin	Operation	          Function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0	   0	0	F = A	         Transfer A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0      0	1	F = A + 1	         Increment A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0      1	0	F = A + B	         Addition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0	   1	1	F = A + B + 1     Add with carry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1 	   0	0	F = A + B’          Subtract with borrow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1	   0	1	F = A + B’+ 1     Subtraction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1	   1	0	F = A - 1	         Decrement A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0     1	   1	1	F = A	         TransferA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1     0	   0	X	F = A </a:t>
            </a:r>
            <a:r>
              <a:rPr kumimoji="1" lang="en-US" altLang="ko-KR" sz="1200" b="1">
                <a:solidFill>
                  <a:srgbClr val="000000"/>
                </a:solidFill>
                <a:latin typeface="Symbol" pitchFamily="18" charset="2"/>
              </a:rPr>
              <a:t>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B	         AND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1     0	   1	X	F = A</a:t>
            </a:r>
            <a:r>
              <a:rPr kumimoji="1" lang="en-US" altLang="ko-KR" sz="1200" b="1">
                <a:solidFill>
                  <a:srgbClr val="000000"/>
                </a:solidFill>
                <a:latin typeface="Symbol" pitchFamily="18" charset="2"/>
              </a:rPr>
              <a:t>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B	         OR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1     1	   0	X	F = A </a:t>
            </a:r>
            <a:r>
              <a:rPr kumimoji="1" lang="en-US" altLang="ko-KR" sz="1200" b="1">
                <a:solidFill>
                  <a:srgbClr val="000000"/>
                </a:solidFill>
                <a:latin typeface="Symbol" pitchFamily="18" charset="2"/>
              </a:rPr>
              <a:t>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B	         XOR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    1     1	   1	X	F = A’	         Complement A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        0     X	   X	X	F = shr A	         Shift right A into F</a:t>
            </a:r>
          </a:p>
          <a:p>
            <a:pPr marL="571500" lvl="1" defTabSz="762000" eaLnBrk="0" fontAlgn="base" hangingPunct="0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        1     X	    X	X	F = shl A	         Shift left A into F</a:t>
            </a:r>
          </a:p>
          <a:p>
            <a:pPr defTabSz="7620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0" name="Rectangle 91"/>
          <p:cNvSpPr>
            <a:spLocks noChangeArrowheads="1"/>
          </p:cNvSpPr>
          <p:nvPr/>
        </p:nvSpPr>
        <p:spPr bwMode="auto">
          <a:xfrm>
            <a:off x="8522787" y="1"/>
            <a:ext cx="2021388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Shift Microoperations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5126039" y="676276"/>
            <a:ext cx="206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4237038" y="1401764"/>
            <a:ext cx="9271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4227514" y="1506539"/>
            <a:ext cx="9223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4191000" y="1600201"/>
            <a:ext cx="1069204" cy="47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Arithmetic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5" name="Rectangle 12"/>
          <p:cNvSpPr>
            <a:spLocks noChangeArrowheads="1"/>
          </p:cNvSpPr>
          <p:nvPr/>
        </p:nvSpPr>
        <p:spPr bwMode="auto">
          <a:xfrm>
            <a:off x="4308475" y="1789114"/>
            <a:ext cx="750206" cy="47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Circuit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4237038" y="2695576"/>
            <a:ext cx="927100" cy="752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7" name="Rectangle 14"/>
          <p:cNvSpPr>
            <a:spLocks noChangeArrowheads="1"/>
          </p:cNvSpPr>
          <p:nvPr/>
        </p:nvSpPr>
        <p:spPr bwMode="auto">
          <a:xfrm>
            <a:off x="4189413" y="2801939"/>
            <a:ext cx="8826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4451350" y="2894014"/>
            <a:ext cx="6588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Logic</a:t>
            </a:r>
          </a:p>
        </p:txBody>
      </p:sp>
      <p:sp>
        <p:nvSpPr>
          <p:cNvPr id="29709" name="Rectangle 16"/>
          <p:cNvSpPr>
            <a:spLocks noChangeArrowheads="1"/>
          </p:cNvSpPr>
          <p:nvPr/>
        </p:nvSpPr>
        <p:spPr bwMode="auto">
          <a:xfrm>
            <a:off x="4384675" y="3059114"/>
            <a:ext cx="750206" cy="47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Circuit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0" name="Rectangle 20"/>
          <p:cNvSpPr>
            <a:spLocks noChangeArrowheads="1"/>
          </p:cNvSpPr>
          <p:nvPr/>
        </p:nvSpPr>
        <p:spPr bwMode="auto">
          <a:xfrm>
            <a:off x="4543425" y="1028700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C</a:t>
            </a:r>
          </a:p>
        </p:txBody>
      </p:sp>
      <p:sp>
        <p:nvSpPr>
          <p:cNvPr id="29711" name="Rectangle 21"/>
          <p:cNvSpPr>
            <a:spLocks noChangeArrowheads="1"/>
          </p:cNvSpPr>
          <p:nvPr/>
        </p:nvSpPr>
        <p:spPr bwMode="auto">
          <a:xfrm>
            <a:off x="4576763" y="2333625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C</a:t>
            </a:r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4065588" y="1552575"/>
            <a:ext cx="158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3895726" y="17065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3554414" y="1858963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3724276" y="2011363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065588" y="2849563"/>
            <a:ext cx="158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3895726" y="30019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3382964" y="3154363"/>
            <a:ext cx="84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3382964" y="3306763"/>
            <a:ext cx="84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5175251" y="1781175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5175250" y="3076575"/>
            <a:ext cx="349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5516563" y="1781176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5516563" y="2466975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5516564" y="23145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5516564" y="24669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5686426" y="2619375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5857876" y="2771775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5686426" y="2163763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5857876" y="20113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0" name="Rectangle 40"/>
          <p:cNvSpPr>
            <a:spLocks noChangeArrowheads="1"/>
          </p:cNvSpPr>
          <p:nvPr/>
        </p:nvSpPr>
        <p:spPr bwMode="auto">
          <a:xfrm>
            <a:off x="6199189" y="1933575"/>
            <a:ext cx="669925" cy="903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1" name="Line 41"/>
          <p:cNvSpPr>
            <a:spLocks noChangeShapeType="1"/>
          </p:cNvSpPr>
          <p:nvPr/>
        </p:nvSpPr>
        <p:spPr bwMode="auto">
          <a:xfrm>
            <a:off x="6881814" y="2390775"/>
            <a:ext cx="244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2" name="Rectangle 42"/>
          <p:cNvSpPr>
            <a:spLocks noChangeArrowheads="1"/>
          </p:cNvSpPr>
          <p:nvPr/>
        </p:nvSpPr>
        <p:spPr bwMode="auto">
          <a:xfrm>
            <a:off x="6340475" y="2236789"/>
            <a:ext cx="580288" cy="47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4 x 1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3" name="Rectangle 43"/>
          <p:cNvSpPr>
            <a:spLocks noChangeArrowheads="1"/>
          </p:cNvSpPr>
          <p:nvPr/>
        </p:nvSpPr>
        <p:spPr bwMode="auto">
          <a:xfrm>
            <a:off x="6335713" y="2390776"/>
            <a:ext cx="581892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MUX</a:t>
            </a:r>
          </a:p>
        </p:txBody>
      </p:sp>
      <p:sp>
        <p:nvSpPr>
          <p:cNvPr id="29734" name="Rectangle 44"/>
          <p:cNvSpPr>
            <a:spLocks noChangeArrowheads="1"/>
          </p:cNvSpPr>
          <p:nvPr/>
        </p:nvSpPr>
        <p:spPr bwMode="auto">
          <a:xfrm>
            <a:off x="6132513" y="1982788"/>
            <a:ext cx="597922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Select</a:t>
            </a:r>
          </a:p>
        </p:txBody>
      </p:sp>
      <p:sp>
        <p:nvSpPr>
          <p:cNvPr id="29735" name="Rectangle 45"/>
          <p:cNvSpPr>
            <a:spLocks noChangeArrowheads="1"/>
          </p:cNvSpPr>
          <p:nvPr/>
        </p:nvSpPr>
        <p:spPr bwMode="auto">
          <a:xfrm>
            <a:off x="6143626" y="2247901"/>
            <a:ext cx="261291" cy="39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0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6" name="Rectangle 46"/>
          <p:cNvSpPr>
            <a:spLocks noChangeArrowheads="1"/>
          </p:cNvSpPr>
          <p:nvPr/>
        </p:nvSpPr>
        <p:spPr bwMode="auto">
          <a:xfrm>
            <a:off x="6143626" y="2386014"/>
            <a:ext cx="261291" cy="39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1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7" name="Rectangle 47"/>
          <p:cNvSpPr>
            <a:spLocks noChangeArrowheads="1"/>
          </p:cNvSpPr>
          <p:nvPr/>
        </p:nvSpPr>
        <p:spPr bwMode="auto">
          <a:xfrm>
            <a:off x="6143626" y="2524126"/>
            <a:ext cx="261291" cy="39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2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8" name="Rectangle 48"/>
          <p:cNvSpPr>
            <a:spLocks noChangeArrowheads="1"/>
          </p:cNvSpPr>
          <p:nvPr/>
        </p:nvSpPr>
        <p:spPr bwMode="auto">
          <a:xfrm>
            <a:off x="6143626" y="2657475"/>
            <a:ext cx="261291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9739" name="Rectangle 49"/>
          <p:cNvSpPr>
            <a:spLocks noChangeArrowheads="1"/>
          </p:cNvSpPr>
          <p:nvPr/>
        </p:nvSpPr>
        <p:spPr bwMode="auto">
          <a:xfrm>
            <a:off x="7078663" y="2309813"/>
            <a:ext cx="26930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F</a:t>
            </a:r>
          </a:p>
        </p:txBody>
      </p:sp>
      <p:sp>
        <p:nvSpPr>
          <p:cNvPr id="29740" name="Line 50"/>
          <p:cNvSpPr>
            <a:spLocks noChangeShapeType="1"/>
          </p:cNvSpPr>
          <p:nvPr/>
        </p:nvSpPr>
        <p:spPr bwMode="auto">
          <a:xfrm>
            <a:off x="4065588" y="1247775"/>
            <a:ext cx="0" cy="1589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1" name="Line 51"/>
          <p:cNvSpPr>
            <a:spLocks noChangeShapeType="1"/>
          </p:cNvSpPr>
          <p:nvPr/>
        </p:nvSpPr>
        <p:spPr bwMode="auto">
          <a:xfrm>
            <a:off x="3895725" y="1389064"/>
            <a:ext cx="0" cy="160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2" name="Line 52"/>
          <p:cNvSpPr>
            <a:spLocks noChangeShapeType="1"/>
          </p:cNvSpPr>
          <p:nvPr/>
        </p:nvSpPr>
        <p:spPr bwMode="auto">
          <a:xfrm>
            <a:off x="3724275" y="2011364"/>
            <a:ext cx="0" cy="1284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3" name="Line 53"/>
          <p:cNvSpPr>
            <a:spLocks noChangeShapeType="1"/>
          </p:cNvSpPr>
          <p:nvPr/>
        </p:nvSpPr>
        <p:spPr bwMode="auto">
          <a:xfrm>
            <a:off x="3554413" y="1858963"/>
            <a:ext cx="0" cy="128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4" name="Line 54"/>
          <p:cNvSpPr>
            <a:spLocks noChangeShapeType="1"/>
          </p:cNvSpPr>
          <p:nvPr/>
        </p:nvSpPr>
        <p:spPr bwMode="auto">
          <a:xfrm>
            <a:off x="3382963" y="1057275"/>
            <a:ext cx="2290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5" name="Line 55"/>
          <p:cNvSpPr>
            <a:spLocks noChangeShapeType="1"/>
          </p:cNvSpPr>
          <p:nvPr/>
        </p:nvSpPr>
        <p:spPr bwMode="auto">
          <a:xfrm>
            <a:off x="3382963" y="952500"/>
            <a:ext cx="2463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6" name="Line 56"/>
          <p:cNvSpPr>
            <a:spLocks noChangeShapeType="1"/>
          </p:cNvSpPr>
          <p:nvPr/>
        </p:nvSpPr>
        <p:spPr bwMode="auto">
          <a:xfrm>
            <a:off x="3395664" y="12477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7" name="Line 57"/>
          <p:cNvSpPr>
            <a:spLocks noChangeShapeType="1"/>
          </p:cNvSpPr>
          <p:nvPr/>
        </p:nvSpPr>
        <p:spPr bwMode="auto">
          <a:xfrm>
            <a:off x="3395663" y="1389063"/>
            <a:ext cx="500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8" name="Line 58"/>
          <p:cNvSpPr>
            <a:spLocks noChangeShapeType="1"/>
          </p:cNvSpPr>
          <p:nvPr/>
        </p:nvSpPr>
        <p:spPr bwMode="auto">
          <a:xfrm flipV="1">
            <a:off x="5686425" y="1047750"/>
            <a:ext cx="0" cy="1112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49" name="Line 59"/>
          <p:cNvSpPr>
            <a:spLocks noChangeShapeType="1"/>
          </p:cNvSpPr>
          <p:nvPr/>
        </p:nvSpPr>
        <p:spPr bwMode="auto">
          <a:xfrm flipV="1">
            <a:off x="5857875" y="942975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50" name="Line 60"/>
          <p:cNvSpPr>
            <a:spLocks noChangeShapeType="1"/>
          </p:cNvSpPr>
          <p:nvPr/>
        </p:nvSpPr>
        <p:spPr bwMode="auto">
          <a:xfrm>
            <a:off x="3554413" y="3535363"/>
            <a:ext cx="2119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51" name="Line 61"/>
          <p:cNvSpPr>
            <a:spLocks noChangeShapeType="1"/>
          </p:cNvSpPr>
          <p:nvPr/>
        </p:nvSpPr>
        <p:spPr bwMode="auto">
          <a:xfrm>
            <a:off x="3554413" y="3686175"/>
            <a:ext cx="2292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52" name="Line 62"/>
          <p:cNvSpPr>
            <a:spLocks noChangeShapeType="1"/>
          </p:cNvSpPr>
          <p:nvPr/>
        </p:nvSpPr>
        <p:spPr bwMode="auto">
          <a:xfrm>
            <a:off x="5686425" y="2619375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53" name="Line 63"/>
          <p:cNvSpPr>
            <a:spLocks noChangeShapeType="1"/>
          </p:cNvSpPr>
          <p:nvPr/>
        </p:nvSpPr>
        <p:spPr bwMode="auto">
          <a:xfrm>
            <a:off x="5857875" y="2771775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54" name="Rectangle 64"/>
          <p:cNvSpPr>
            <a:spLocks noChangeArrowheads="1"/>
          </p:cNvSpPr>
          <p:nvPr/>
        </p:nvSpPr>
        <p:spPr bwMode="auto">
          <a:xfrm>
            <a:off x="3054350" y="887413"/>
            <a:ext cx="355868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S3</a:t>
            </a:r>
          </a:p>
        </p:txBody>
      </p:sp>
      <p:sp>
        <p:nvSpPr>
          <p:cNvPr id="29755" name="Rectangle 65"/>
          <p:cNvSpPr>
            <a:spLocks noChangeArrowheads="1"/>
          </p:cNvSpPr>
          <p:nvPr/>
        </p:nvSpPr>
        <p:spPr bwMode="auto">
          <a:xfrm>
            <a:off x="3067050" y="1020763"/>
            <a:ext cx="355868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S2</a:t>
            </a:r>
          </a:p>
        </p:txBody>
      </p:sp>
      <p:sp>
        <p:nvSpPr>
          <p:cNvPr id="29756" name="Rectangle 66"/>
          <p:cNvSpPr>
            <a:spLocks noChangeArrowheads="1"/>
          </p:cNvSpPr>
          <p:nvPr/>
        </p:nvSpPr>
        <p:spPr bwMode="auto">
          <a:xfrm>
            <a:off x="3076575" y="1152525"/>
            <a:ext cx="355868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S1</a:t>
            </a:r>
          </a:p>
        </p:txBody>
      </p:sp>
      <p:sp>
        <p:nvSpPr>
          <p:cNvPr id="29757" name="Rectangle 67"/>
          <p:cNvSpPr>
            <a:spLocks noChangeArrowheads="1"/>
          </p:cNvSpPr>
          <p:nvPr/>
        </p:nvSpPr>
        <p:spPr bwMode="auto">
          <a:xfrm>
            <a:off x="3076575" y="1287463"/>
            <a:ext cx="355868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S0</a:t>
            </a:r>
          </a:p>
        </p:txBody>
      </p:sp>
      <p:sp>
        <p:nvSpPr>
          <p:cNvPr id="29758" name="Rectangle 68"/>
          <p:cNvSpPr>
            <a:spLocks noChangeArrowheads="1"/>
          </p:cNvSpPr>
          <p:nvPr/>
        </p:nvSpPr>
        <p:spPr bwMode="auto">
          <a:xfrm>
            <a:off x="3127375" y="3022600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B</a:t>
            </a:r>
          </a:p>
        </p:txBody>
      </p:sp>
      <p:sp>
        <p:nvSpPr>
          <p:cNvPr id="29759" name="Rectangle 69"/>
          <p:cNvSpPr>
            <a:spLocks noChangeArrowheads="1"/>
          </p:cNvSpPr>
          <p:nvPr/>
        </p:nvSpPr>
        <p:spPr bwMode="auto">
          <a:xfrm>
            <a:off x="3127375" y="3170238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29760" name="Rectangle 70"/>
          <p:cNvSpPr>
            <a:spLocks noChangeArrowheads="1"/>
          </p:cNvSpPr>
          <p:nvPr/>
        </p:nvSpPr>
        <p:spPr bwMode="auto">
          <a:xfrm>
            <a:off x="4659314" y="1069975"/>
            <a:ext cx="22121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9761" name="Rectangle 71"/>
          <p:cNvSpPr>
            <a:spLocks noChangeArrowheads="1"/>
          </p:cNvSpPr>
          <p:nvPr/>
        </p:nvSpPr>
        <p:spPr bwMode="auto">
          <a:xfrm>
            <a:off x="3127375" y="3403600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29762" name="Rectangle 72"/>
          <p:cNvSpPr>
            <a:spLocks noChangeArrowheads="1"/>
          </p:cNvSpPr>
          <p:nvPr/>
        </p:nvSpPr>
        <p:spPr bwMode="auto">
          <a:xfrm>
            <a:off x="5108575" y="1570038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D</a:t>
            </a:r>
          </a:p>
        </p:txBody>
      </p:sp>
      <p:sp>
        <p:nvSpPr>
          <p:cNvPr id="29763" name="Rectangle 73"/>
          <p:cNvSpPr>
            <a:spLocks noChangeArrowheads="1"/>
          </p:cNvSpPr>
          <p:nvPr/>
        </p:nvSpPr>
        <p:spPr bwMode="auto">
          <a:xfrm>
            <a:off x="3127375" y="3552825"/>
            <a:ext cx="28533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29764" name="Rectangle 74"/>
          <p:cNvSpPr>
            <a:spLocks noChangeArrowheads="1"/>
          </p:cNvSpPr>
          <p:nvPr/>
        </p:nvSpPr>
        <p:spPr bwMode="auto">
          <a:xfrm>
            <a:off x="5126039" y="2854325"/>
            <a:ext cx="277321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E</a:t>
            </a:r>
          </a:p>
        </p:txBody>
      </p:sp>
      <p:sp>
        <p:nvSpPr>
          <p:cNvPr id="29765" name="Rectangle 75"/>
          <p:cNvSpPr>
            <a:spLocks noChangeArrowheads="1"/>
          </p:cNvSpPr>
          <p:nvPr/>
        </p:nvSpPr>
        <p:spPr bwMode="auto">
          <a:xfrm>
            <a:off x="5222876" y="3335338"/>
            <a:ext cx="40235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shr</a:t>
            </a:r>
          </a:p>
        </p:txBody>
      </p:sp>
      <p:sp>
        <p:nvSpPr>
          <p:cNvPr id="29766" name="Rectangle 76"/>
          <p:cNvSpPr>
            <a:spLocks noChangeArrowheads="1"/>
          </p:cNvSpPr>
          <p:nvPr/>
        </p:nvSpPr>
        <p:spPr bwMode="auto">
          <a:xfrm>
            <a:off x="5213351" y="3498850"/>
            <a:ext cx="38632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shl</a:t>
            </a:r>
          </a:p>
        </p:txBody>
      </p:sp>
      <p:sp>
        <p:nvSpPr>
          <p:cNvPr id="29767" name="Rectangle 77"/>
          <p:cNvSpPr>
            <a:spLocks noChangeArrowheads="1"/>
          </p:cNvSpPr>
          <p:nvPr/>
        </p:nvSpPr>
        <p:spPr bwMode="auto">
          <a:xfrm>
            <a:off x="4672013" y="2370138"/>
            <a:ext cx="38151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i+1</a:t>
            </a:r>
          </a:p>
        </p:txBody>
      </p:sp>
      <p:sp>
        <p:nvSpPr>
          <p:cNvPr id="29768" name="Rectangle 78"/>
          <p:cNvSpPr>
            <a:spLocks noChangeArrowheads="1"/>
          </p:cNvSpPr>
          <p:nvPr/>
        </p:nvSpPr>
        <p:spPr bwMode="auto">
          <a:xfrm>
            <a:off x="7158039" y="2362200"/>
            <a:ext cx="22121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9769" name="Rectangle 79"/>
          <p:cNvSpPr>
            <a:spLocks noChangeArrowheads="1"/>
          </p:cNvSpPr>
          <p:nvPr/>
        </p:nvSpPr>
        <p:spPr bwMode="auto">
          <a:xfrm>
            <a:off x="3232151" y="3062288"/>
            <a:ext cx="22121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9770" name="Rectangle 80"/>
          <p:cNvSpPr>
            <a:spLocks noChangeArrowheads="1"/>
          </p:cNvSpPr>
          <p:nvPr/>
        </p:nvSpPr>
        <p:spPr bwMode="auto">
          <a:xfrm>
            <a:off x="3224214" y="3224213"/>
            <a:ext cx="22121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9771" name="Rectangle 81"/>
          <p:cNvSpPr>
            <a:spLocks noChangeArrowheads="1"/>
          </p:cNvSpPr>
          <p:nvPr/>
        </p:nvSpPr>
        <p:spPr bwMode="auto">
          <a:xfrm>
            <a:off x="3225800" y="3605213"/>
            <a:ext cx="381516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i+1</a:t>
            </a:r>
          </a:p>
        </p:txBody>
      </p:sp>
      <p:sp>
        <p:nvSpPr>
          <p:cNvPr id="29772" name="Rectangle 82"/>
          <p:cNvSpPr>
            <a:spLocks noChangeArrowheads="1"/>
          </p:cNvSpPr>
          <p:nvPr/>
        </p:nvSpPr>
        <p:spPr bwMode="auto">
          <a:xfrm>
            <a:off x="3224213" y="3444875"/>
            <a:ext cx="346250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i-1</a:t>
            </a:r>
          </a:p>
        </p:txBody>
      </p:sp>
      <p:sp>
        <p:nvSpPr>
          <p:cNvPr id="29773" name="Rectangle 83"/>
          <p:cNvSpPr>
            <a:spLocks noChangeArrowheads="1"/>
          </p:cNvSpPr>
          <p:nvPr/>
        </p:nvSpPr>
        <p:spPr bwMode="auto">
          <a:xfrm>
            <a:off x="5221289" y="1612900"/>
            <a:ext cx="22121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9774" name="Rectangle 84"/>
          <p:cNvSpPr>
            <a:spLocks noChangeArrowheads="1"/>
          </p:cNvSpPr>
          <p:nvPr/>
        </p:nvSpPr>
        <p:spPr bwMode="auto">
          <a:xfrm>
            <a:off x="5241926" y="2901950"/>
            <a:ext cx="221215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9775" name="Line 85"/>
          <p:cNvSpPr>
            <a:spLocks noChangeShapeType="1"/>
          </p:cNvSpPr>
          <p:nvPr/>
        </p:nvSpPr>
        <p:spPr bwMode="auto">
          <a:xfrm>
            <a:off x="4711700" y="1217614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76" name="Line 92"/>
          <p:cNvSpPr>
            <a:spLocks noChangeShapeType="1"/>
          </p:cNvSpPr>
          <p:nvPr/>
        </p:nvSpPr>
        <p:spPr bwMode="auto">
          <a:xfrm>
            <a:off x="4703763" y="21542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77" name="Rectangle 93"/>
          <p:cNvSpPr>
            <a:spLocks noChangeArrowheads="1"/>
          </p:cNvSpPr>
          <p:nvPr/>
        </p:nvSpPr>
        <p:spPr bwMode="auto">
          <a:xfrm>
            <a:off x="2457451" y="3981450"/>
            <a:ext cx="5305425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78" name="Line 94"/>
          <p:cNvSpPr>
            <a:spLocks noChangeShapeType="1"/>
          </p:cNvSpPr>
          <p:nvPr/>
        </p:nvSpPr>
        <p:spPr bwMode="auto">
          <a:xfrm>
            <a:off x="2457451" y="4162425"/>
            <a:ext cx="5305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79" name="Line 95"/>
          <p:cNvSpPr>
            <a:spLocks noChangeShapeType="1"/>
          </p:cNvSpPr>
          <p:nvPr/>
        </p:nvSpPr>
        <p:spPr bwMode="auto">
          <a:xfrm>
            <a:off x="4019550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80" name="Line 96"/>
          <p:cNvSpPr>
            <a:spLocks noChangeShapeType="1"/>
          </p:cNvSpPr>
          <p:nvPr/>
        </p:nvSpPr>
        <p:spPr bwMode="auto">
          <a:xfrm>
            <a:off x="4752975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81" name="Line 97"/>
          <p:cNvSpPr>
            <a:spLocks noChangeShapeType="1"/>
          </p:cNvSpPr>
          <p:nvPr/>
        </p:nvSpPr>
        <p:spPr bwMode="auto">
          <a:xfrm>
            <a:off x="6029325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6268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ARITHMETIC  MICROOPERATIONS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557964" y="4300538"/>
            <a:ext cx="34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769101" y="4405314"/>
            <a:ext cx="3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11451" y="4495800"/>
            <a:ext cx="6677025" cy="198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331076" y="5908676"/>
            <a:ext cx="349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570288" y="4035425"/>
            <a:ext cx="60325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/>
              <a:t>Summary of Typical Arithmetic Micro-Operations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3194051" y="1555750"/>
            <a:ext cx="36513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7989421" y="1"/>
            <a:ext cx="251030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Arithmetic Microoperations</a:t>
            </a: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2216150" y="4579938"/>
            <a:ext cx="6189196" cy="186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5715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R3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R1 + R2 	Contents of R1 plus R2 transferred to R3</a:t>
            </a:r>
          </a:p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R3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R1 - R2	Contents of R1 minus R2 transferred to R3</a:t>
            </a:r>
          </a:p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R2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R2’		Complement the contents of R2 </a:t>
            </a:r>
          </a:p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R2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R2’+ 1	2's complement the contents of R2 (negate)</a:t>
            </a:r>
          </a:p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R3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R1 + R2’+ 1	subtraction</a:t>
            </a:r>
          </a:p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R1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R1 + 1	Increment</a:t>
            </a:r>
          </a:p>
          <a:p>
            <a:pPr lvl="1" eaLnBrk="0" fontAlgn="base" hangingPunct="0">
              <a:lnSpc>
                <a:spcPct val="94000"/>
              </a:lnSpc>
              <a:spcBef>
                <a:spcPct val="28000"/>
              </a:spcBef>
              <a:spcAft>
                <a:spcPct val="0"/>
              </a:spcAft>
            </a:pPr>
            <a:r>
              <a:rPr lang="en-US" altLang="ko-KR" sz="1400"/>
              <a:t>R1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 R1 - 1	Decrement</a:t>
            </a:r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 flipV="1">
            <a:off x="4467225" y="4486276"/>
            <a:ext cx="0" cy="199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92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0725" y="1019176"/>
            <a:ext cx="7734300" cy="2886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altLang="ko-KR" sz="2000">
                <a:sym typeface="Symbol" panose="05050102010706020507" pitchFamily="18" charset="2"/>
              </a:rPr>
              <a:t>The basic arithmetic microoperations are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Addition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Subtraction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Increment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Decrement</a:t>
            </a:r>
          </a:p>
          <a:p>
            <a:pPr lvl="1">
              <a:lnSpc>
                <a:spcPct val="70000"/>
              </a:lnSpc>
            </a:pPr>
            <a:endParaRPr lang="en-US" altLang="ko-KR" sz="1600">
              <a:sym typeface="Symbol" panose="05050102010706020507" pitchFamily="18" charset="2"/>
            </a:endParaRPr>
          </a:p>
          <a:p>
            <a:pPr>
              <a:lnSpc>
                <a:spcPct val="70000"/>
              </a:lnSpc>
            </a:pPr>
            <a:r>
              <a:rPr lang="en-US" altLang="ko-KR" sz="2000">
                <a:sym typeface="Symbol" panose="05050102010706020507" pitchFamily="18" charset="2"/>
              </a:rPr>
              <a:t>The additional arithmetic microoperations are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Add with carry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Subtract with borrow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Transfer/Load</a:t>
            </a:r>
          </a:p>
          <a:p>
            <a:pPr lvl="1">
              <a:lnSpc>
                <a:spcPct val="70000"/>
              </a:lnSpc>
            </a:pPr>
            <a:r>
              <a:rPr lang="en-US" altLang="ko-KR" sz="1600">
                <a:sym typeface="Symbol" panose="05050102010706020507" pitchFamily="18" charset="2"/>
              </a:rPr>
              <a:t>etc.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080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3851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BINARY  ADDER / SUBTRACTOR / INCREMENTER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1028700"/>
            <a:ext cx="60086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46275" y="2425701"/>
            <a:ext cx="2794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Binary Adder-Subtractor</a:t>
            </a:r>
          </a:p>
        </p:txBody>
      </p:sp>
      <p:pic>
        <p:nvPicPr>
          <p:cNvPr id="10245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2646364"/>
            <a:ext cx="64008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033588" y="4676776"/>
            <a:ext cx="2231380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Binary Incrementer</a:t>
            </a:r>
          </a:p>
        </p:txBody>
      </p:sp>
      <p:pic>
        <p:nvPicPr>
          <p:cNvPr id="1024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4760914"/>
            <a:ext cx="50927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944688" y="1255714"/>
            <a:ext cx="1623266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Binary Adder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027521" y="1"/>
            <a:ext cx="251030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Arithmetic Microoperations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556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93689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ARITHMETIC  CIRCUIT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641600" y="4657725"/>
            <a:ext cx="6643688" cy="1925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641600" y="4889500"/>
            <a:ext cx="6643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86414" y="1357313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549900" y="1339850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S1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549900" y="1428750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549901" y="1541463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0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549901" y="1625600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549901" y="1701800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2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538789" y="1778000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3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5375276" y="1436688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5162550" y="1514475"/>
            <a:ext cx="420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868738" y="1631950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4545014" y="170656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4760914" y="1792288"/>
            <a:ext cx="82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4973638" y="1868488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759450" y="1533526"/>
            <a:ext cx="39434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4x1</a:t>
            </a:r>
          </a:p>
          <a:p>
            <a:pPr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711825" y="1636713"/>
            <a:ext cx="46807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MUX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6284913" y="163195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056438" y="1204914"/>
            <a:ext cx="711200" cy="485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3868739" y="1277938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6994525" y="1177925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X0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994525" y="1519238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Y0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7397750" y="11779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C0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397750" y="1519238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C1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772400" y="1436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8075613" y="1331913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D0</a:t>
            </a: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7594600" y="908051"/>
            <a:ext cx="0" cy="29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208839" y="1379538"/>
            <a:ext cx="354265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FA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5586414" y="2109788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5549900" y="2090738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S1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5549900" y="2179638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S0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5549901" y="2293938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0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5549901" y="2376488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1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5549901" y="245427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2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5538789" y="2528888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3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5387976" y="2181226"/>
            <a:ext cx="1952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>
            <a:off x="5173664" y="2263775"/>
            <a:ext cx="409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759450" y="2282826"/>
            <a:ext cx="39434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4x1</a:t>
            </a:r>
          </a:p>
          <a:p>
            <a:pPr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711825" y="2387600"/>
            <a:ext cx="46807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MUX</a:t>
            </a:r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6291263" y="2382838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7056438" y="1949451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H="1">
            <a:off x="3868739" y="202882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6994525" y="1930400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X1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6994525" y="2268538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Y1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7397750" y="1930400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C1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397750" y="2278063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C2</a:t>
            </a:r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7753350" y="2181225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8075613" y="2082800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D1</a:t>
            </a:r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V="1">
            <a:off x="7594600" y="1692275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7208839" y="2125663"/>
            <a:ext cx="354265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FA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586414" y="2860676"/>
            <a:ext cx="700087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549900" y="2833688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S1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5549900" y="2924175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S0</a:t>
            </a: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5549901" y="3035300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0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5549901" y="312102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1</a:t>
            </a:r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5549901" y="319722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2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5538789" y="327342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3</a:t>
            </a:r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 flipH="1">
            <a:off x="5370514" y="2932113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 flipH="1">
            <a:off x="5181600" y="3008313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5759450" y="3028951"/>
            <a:ext cx="39434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4x1</a:t>
            </a:r>
          </a:p>
          <a:p>
            <a:pPr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/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5711825" y="3132138"/>
            <a:ext cx="46807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MUX</a:t>
            </a:r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6291263" y="3133725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7056438" y="2700338"/>
            <a:ext cx="711200" cy="493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 flipH="1">
            <a:off x="3868739" y="277177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6994525" y="2676525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X2</a:t>
            </a: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7000875" y="3027363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Y2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7397750" y="26765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C2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7404100" y="3027363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C3</a:t>
            </a:r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7759700" y="2932113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8075613" y="2833688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D2</a:t>
            </a:r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 flipV="1">
            <a:off x="7594600" y="24447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7208839" y="2874963"/>
            <a:ext cx="354265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FA</a:t>
            </a: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5586414" y="3613151"/>
            <a:ext cx="700087" cy="568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5549900" y="3586163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S1</a:t>
            </a:r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5549900" y="3675063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S0</a:t>
            </a:r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5549901" y="378777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0</a:t>
            </a: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5549901" y="3871913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1</a:t>
            </a: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5549901" y="394652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2</a:t>
            </a: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5538789" y="4024313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3</a:t>
            </a:r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 flipH="1">
            <a:off x="5370514" y="3684588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47" name="Line 83"/>
          <p:cNvSpPr>
            <a:spLocks noChangeShapeType="1"/>
          </p:cNvSpPr>
          <p:nvPr/>
        </p:nvSpPr>
        <p:spPr bwMode="auto">
          <a:xfrm flipH="1">
            <a:off x="5181600" y="3760788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5759450" y="3779839"/>
            <a:ext cx="39434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4x1</a:t>
            </a:r>
          </a:p>
          <a:p>
            <a:pPr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/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5711825" y="3883025"/>
            <a:ext cx="46807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MUX</a:t>
            </a:r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>
            <a:off x="6297613" y="3878263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7056438" y="3452814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 flipH="1">
            <a:off x="3868739" y="3524250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6994525" y="3425825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X3</a:t>
            </a:r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7000875" y="3778250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Y3</a:t>
            </a: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7397750" y="34258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C3</a:t>
            </a: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7404100" y="3778250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C4</a:t>
            </a:r>
          </a:p>
        </p:txBody>
      </p:sp>
      <p:sp>
        <p:nvSpPr>
          <p:cNvPr id="11357" name="Line 93"/>
          <p:cNvSpPr>
            <a:spLocks noChangeShapeType="1"/>
          </p:cNvSpPr>
          <p:nvPr/>
        </p:nvSpPr>
        <p:spPr bwMode="auto">
          <a:xfrm>
            <a:off x="7772400" y="36845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58" name="Rectangle 94"/>
          <p:cNvSpPr>
            <a:spLocks noChangeArrowheads="1"/>
          </p:cNvSpPr>
          <p:nvPr/>
        </p:nvSpPr>
        <p:spPr bwMode="auto">
          <a:xfrm>
            <a:off x="8075613" y="3579813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D3</a:t>
            </a:r>
          </a:p>
        </p:txBody>
      </p:sp>
      <p:sp>
        <p:nvSpPr>
          <p:cNvPr id="11359" name="Line 95"/>
          <p:cNvSpPr>
            <a:spLocks noChangeShapeType="1"/>
          </p:cNvSpPr>
          <p:nvPr/>
        </p:nvSpPr>
        <p:spPr bwMode="auto">
          <a:xfrm flipV="1">
            <a:off x="7594600" y="3195639"/>
            <a:ext cx="0" cy="255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7208839" y="3625850"/>
            <a:ext cx="354265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FA</a:t>
            </a:r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>
            <a:off x="5375275" y="1003300"/>
            <a:ext cx="0" cy="267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>
            <a:off x="5173663" y="1085851"/>
            <a:ext cx="0" cy="2670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grpSp>
        <p:nvGrpSpPr>
          <p:cNvPr id="11363" name="Group 102"/>
          <p:cNvGrpSpPr>
            <a:grpSpLocks/>
          </p:cNvGrpSpPr>
          <p:nvPr/>
        </p:nvGrpSpPr>
        <p:grpSpPr bwMode="auto">
          <a:xfrm>
            <a:off x="4379913" y="1652588"/>
            <a:ext cx="201612" cy="119062"/>
            <a:chOff x="1442" y="2062"/>
            <a:chExt cx="100" cy="99"/>
          </a:xfrm>
        </p:grpSpPr>
        <p:sp>
          <p:nvSpPr>
            <p:cNvPr id="11425" name="Line 99"/>
            <p:cNvSpPr>
              <a:spLocks noChangeShapeType="1"/>
            </p:cNvSpPr>
            <p:nvPr/>
          </p:nvSpPr>
          <p:spPr bwMode="auto">
            <a:xfrm>
              <a:off x="1442" y="207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26" name="Freeform 100"/>
            <p:cNvSpPr>
              <a:spLocks/>
            </p:cNvSpPr>
            <p:nvPr/>
          </p:nvSpPr>
          <p:spPr bwMode="auto">
            <a:xfrm>
              <a:off x="1443" y="206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27" name="Oval 101"/>
            <p:cNvSpPr>
              <a:spLocks noChangeArrowheads="1"/>
            </p:cNvSpPr>
            <p:nvPr/>
          </p:nvSpPr>
          <p:spPr bwMode="auto">
            <a:xfrm>
              <a:off x="1518" y="209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sp>
        <p:nvSpPr>
          <p:cNvPr id="11364" name="Line 103"/>
          <p:cNvSpPr>
            <a:spLocks noChangeShapeType="1"/>
          </p:cNvSpPr>
          <p:nvPr/>
        </p:nvSpPr>
        <p:spPr bwMode="auto">
          <a:xfrm>
            <a:off x="4973638" y="1873251"/>
            <a:ext cx="0" cy="2365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5" name="Line 104"/>
          <p:cNvSpPr>
            <a:spLocks noChangeShapeType="1"/>
          </p:cNvSpPr>
          <p:nvPr/>
        </p:nvSpPr>
        <p:spPr bwMode="auto">
          <a:xfrm flipH="1">
            <a:off x="4764089" y="1797051"/>
            <a:ext cx="7937" cy="2246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6" name="Line 105"/>
          <p:cNvSpPr>
            <a:spLocks noChangeShapeType="1"/>
          </p:cNvSpPr>
          <p:nvPr/>
        </p:nvSpPr>
        <p:spPr bwMode="auto">
          <a:xfrm flipH="1">
            <a:off x="4140200" y="1706563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7" name="Line 106"/>
          <p:cNvSpPr>
            <a:spLocks noChangeShapeType="1"/>
          </p:cNvSpPr>
          <p:nvPr/>
        </p:nvSpPr>
        <p:spPr bwMode="auto">
          <a:xfrm>
            <a:off x="4152900" y="1636713"/>
            <a:ext cx="1588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8" name="Line 107"/>
          <p:cNvSpPr>
            <a:spLocks noChangeShapeType="1"/>
          </p:cNvSpPr>
          <p:nvPr/>
        </p:nvSpPr>
        <p:spPr bwMode="auto">
          <a:xfrm flipH="1">
            <a:off x="3868739" y="1081088"/>
            <a:ext cx="1309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69" name="Line 108"/>
          <p:cNvSpPr>
            <a:spLocks noChangeShapeType="1"/>
          </p:cNvSpPr>
          <p:nvPr/>
        </p:nvSpPr>
        <p:spPr bwMode="auto">
          <a:xfrm flipH="1">
            <a:off x="3868738" y="996950"/>
            <a:ext cx="1509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0" name="Line 109"/>
          <p:cNvSpPr>
            <a:spLocks noChangeShapeType="1"/>
          </p:cNvSpPr>
          <p:nvPr/>
        </p:nvSpPr>
        <p:spPr bwMode="auto">
          <a:xfrm flipH="1">
            <a:off x="3868739" y="920750"/>
            <a:ext cx="3730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1" name="Line 110"/>
          <p:cNvSpPr>
            <a:spLocks noChangeShapeType="1"/>
          </p:cNvSpPr>
          <p:nvPr/>
        </p:nvSpPr>
        <p:spPr bwMode="auto">
          <a:xfrm flipH="1">
            <a:off x="3868738" y="2382838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2" name="Line 111"/>
          <p:cNvSpPr>
            <a:spLocks noChangeShapeType="1"/>
          </p:cNvSpPr>
          <p:nvPr/>
        </p:nvSpPr>
        <p:spPr bwMode="auto">
          <a:xfrm flipH="1">
            <a:off x="4545014" y="2459038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3" name="Line 112"/>
          <p:cNvSpPr>
            <a:spLocks noChangeShapeType="1"/>
          </p:cNvSpPr>
          <p:nvPr/>
        </p:nvSpPr>
        <p:spPr bwMode="auto">
          <a:xfrm flipH="1">
            <a:off x="4748214" y="2535238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4" name="Line 113"/>
          <p:cNvSpPr>
            <a:spLocks noChangeShapeType="1"/>
          </p:cNvSpPr>
          <p:nvPr/>
        </p:nvSpPr>
        <p:spPr bwMode="auto">
          <a:xfrm flipH="1">
            <a:off x="4968876" y="2619375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5" name="Line 114"/>
          <p:cNvSpPr>
            <a:spLocks noChangeShapeType="1"/>
          </p:cNvSpPr>
          <p:nvPr/>
        </p:nvSpPr>
        <p:spPr bwMode="auto">
          <a:xfrm flipH="1">
            <a:off x="4176714" y="2459038"/>
            <a:ext cx="230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6" name="Line 115"/>
          <p:cNvSpPr>
            <a:spLocks noChangeShapeType="1"/>
          </p:cNvSpPr>
          <p:nvPr/>
        </p:nvSpPr>
        <p:spPr bwMode="auto">
          <a:xfrm>
            <a:off x="4165600" y="2387600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7" name="Line 116"/>
          <p:cNvSpPr>
            <a:spLocks noChangeShapeType="1"/>
          </p:cNvSpPr>
          <p:nvPr/>
        </p:nvSpPr>
        <p:spPr bwMode="auto">
          <a:xfrm flipH="1">
            <a:off x="3868738" y="3133725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8" name="Line 117"/>
          <p:cNvSpPr>
            <a:spLocks noChangeShapeType="1"/>
          </p:cNvSpPr>
          <p:nvPr/>
        </p:nvSpPr>
        <p:spPr bwMode="auto">
          <a:xfrm flipH="1">
            <a:off x="4545014" y="321151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79" name="Line 118"/>
          <p:cNvSpPr>
            <a:spLocks noChangeShapeType="1"/>
          </p:cNvSpPr>
          <p:nvPr/>
        </p:nvSpPr>
        <p:spPr bwMode="auto">
          <a:xfrm flipH="1">
            <a:off x="4748214" y="3286125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0" name="Line 119"/>
          <p:cNvSpPr>
            <a:spLocks noChangeShapeType="1"/>
          </p:cNvSpPr>
          <p:nvPr/>
        </p:nvSpPr>
        <p:spPr bwMode="auto">
          <a:xfrm flipH="1">
            <a:off x="4962526" y="3371850"/>
            <a:ext cx="620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1" name="Line 120"/>
          <p:cNvSpPr>
            <a:spLocks noChangeShapeType="1"/>
          </p:cNvSpPr>
          <p:nvPr/>
        </p:nvSpPr>
        <p:spPr bwMode="auto">
          <a:xfrm flipH="1">
            <a:off x="4152900" y="3211513"/>
            <a:ext cx="204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2" name="Line 121"/>
          <p:cNvSpPr>
            <a:spLocks noChangeShapeType="1"/>
          </p:cNvSpPr>
          <p:nvPr/>
        </p:nvSpPr>
        <p:spPr bwMode="auto">
          <a:xfrm>
            <a:off x="4159250" y="3138488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3" name="Line 122"/>
          <p:cNvSpPr>
            <a:spLocks noChangeShapeType="1"/>
          </p:cNvSpPr>
          <p:nvPr/>
        </p:nvSpPr>
        <p:spPr bwMode="auto">
          <a:xfrm flipH="1">
            <a:off x="3868738" y="3878263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4" name="Line 123"/>
          <p:cNvSpPr>
            <a:spLocks noChangeShapeType="1"/>
          </p:cNvSpPr>
          <p:nvPr/>
        </p:nvSpPr>
        <p:spPr bwMode="auto">
          <a:xfrm flipH="1">
            <a:off x="4545014" y="3962400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5" name="Line 124"/>
          <p:cNvSpPr>
            <a:spLocks noChangeShapeType="1"/>
          </p:cNvSpPr>
          <p:nvPr/>
        </p:nvSpPr>
        <p:spPr bwMode="auto">
          <a:xfrm flipH="1">
            <a:off x="4486276" y="4038600"/>
            <a:ext cx="1096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6" name="Line 125"/>
          <p:cNvSpPr>
            <a:spLocks noChangeShapeType="1"/>
          </p:cNvSpPr>
          <p:nvPr/>
        </p:nvSpPr>
        <p:spPr bwMode="auto">
          <a:xfrm flipH="1">
            <a:off x="4968876" y="4114800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7" name="Line 126"/>
          <p:cNvSpPr>
            <a:spLocks noChangeShapeType="1"/>
          </p:cNvSpPr>
          <p:nvPr/>
        </p:nvSpPr>
        <p:spPr bwMode="auto">
          <a:xfrm flipH="1">
            <a:off x="4159250" y="3962400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8" name="Line 127"/>
          <p:cNvSpPr>
            <a:spLocks noChangeShapeType="1"/>
          </p:cNvSpPr>
          <p:nvPr/>
        </p:nvSpPr>
        <p:spPr bwMode="auto">
          <a:xfrm>
            <a:off x="4165600" y="3884614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89" name="Freeform 128"/>
          <p:cNvSpPr>
            <a:spLocks/>
          </p:cNvSpPr>
          <p:nvPr/>
        </p:nvSpPr>
        <p:spPr bwMode="auto">
          <a:xfrm>
            <a:off x="7588250" y="3959225"/>
            <a:ext cx="477838" cy="152400"/>
          </a:xfrm>
          <a:custGeom>
            <a:avLst/>
            <a:gdLst>
              <a:gd name="T0" fmla="*/ 0 w 239"/>
              <a:gd name="T1" fmla="*/ 0 h 128"/>
              <a:gd name="T2" fmla="*/ 0 w 239"/>
              <a:gd name="T3" fmla="*/ 2147483647 h 128"/>
              <a:gd name="T4" fmla="*/ 2147483647 w 239"/>
              <a:gd name="T5" fmla="*/ 2147483647 h 128"/>
              <a:gd name="T6" fmla="*/ 0 60000 65536"/>
              <a:gd name="T7" fmla="*/ 0 60000 65536"/>
              <a:gd name="T8" fmla="*/ 0 60000 65536"/>
              <a:gd name="T9" fmla="*/ 0 w 239"/>
              <a:gd name="T10" fmla="*/ 0 h 128"/>
              <a:gd name="T11" fmla="*/ 239 w 239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128">
                <a:moveTo>
                  <a:pt x="0" y="0"/>
                </a:moveTo>
                <a:lnTo>
                  <a:pt x="0" y="127"/>
                </a:lnTo>
                <a:lnTo>
                  <a:pt x="238" y="127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390" name="Rectangle 129"/>
          <p:cNvSpPr>
            <a:spLocks noChangeArrowheads="1"/>
          </p:cNvSpPr>
          <p:nvPr/>
        </p:nvSpPr>
        <p:spPr bwMode="auto">
          <a:xfrm>
            <a:off x="8099425" y="4010025"/>
            <a:ext cx="445636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Cout</a:t>
            </a:r>
          </a:p>
        </p:txBody>
      </p:sp>
      <p:sp>
        <p:nvSpPr>
          <p:cNvPr id="11391" name="Rectangle 130"/>
          <p:cNvSpPr>
            <a:spLocks noChangeArrowheads="1"/>
          </p:cNvSpPr>
          <p:nvPr/>
        </p:nvSpPr>
        <p:spPr bwMode="auto">
          <a:xfrm>
            <a:off x="3433763" y="11779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A0</a:t>
            </a:r>
          </a:p>
        </p:txBody>
      </p:sp>
      <p:sp>
        <p:nvSpPr>
          <p:cNvPr id="11392" name="Rectangle 131"/>
          <p:cNvSpPr>
            <a:spLocks noChangeArrowheads="1"/>
          </p:cNvSpPr>
          <p:nvPr/>
        </p:nvSpPr>
        <p:spPr bwMode="auto">
          <a:xfrm>
            <a:off x="3433763" y="1535113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B0</a:t>
            </a:r>
          </a:p>
        </p:txBody>
      </p:sp>
      <p:sp>
        <p:nvSpPr>
          <p:cNvPr id="11393" name="Rectangle 132"/>
          <p:cNvSpPr>
            <a:spLocks noChangeArrowheads="1"/>
          </p:cNvSpPr>
          <p:nvPr/>
        </p:nvSpPr>
        <p:spPr bwMode="auto">
          <a:xfrm>
            <a:off x="3433763" y="1930400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A1</a:t>
            </a:r>
          </a:p>
        </p:txBody>
      </p:sp>
      <p:sp>
        <p:nvSpPr>
          <p:cNvPr id="11394" name="Rectangle 133"/>
          <p:cNvSpPr>
            <a:spLocks noChangeArrowheads="1"/>
          </p:cNvSpPr>
          <p:nvPr/>
        </p:nvSpPr>
        <p:spPr bwMode="auto">
          <a:xfrm>
            <a:off x="3433763" y="22828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B1</a:t>
            </a:r>
          </a:p>
        </p:txBody>
      </p:sp>
      <p:sp>
        <p:nvSpPr>
          <p:cNvPr id="11395" name="Rectangle 134"/>
          <p:cNvSpPr>
            <a:spLocks noChangeArrowheads="1"/>
          </p:cNvSpPr>
          <p:nvPr/>
        </p:nvSpPr>
        <p:spPr bwMode="auto">
          <a:xfrm>
            <a:off x="3433763" y="26765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A2</a:t>
            </a:r>
          </a:p>
        </p:txBody>
      </p:sp>
      <p:sp>
        <p:nvSpPr>
          <p:cNvPr id="11396" name="Rectangle 135"/>
          <p:cNvSpPr>
            <a:spLocks noChangeArrowheads="1"/>
          </p:cNvSpPr>
          <p:nvPr/>
        </p:nvSpPr>
        <p:spPr bwMode="auto">
          <a:xfrm>
            <a:off x="3433763" y="3030538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B2</a:t>
            </a:r>
          </a:p>
        </p:txBody>
      </p:sp>
      <p:sp>
        <p:nvSpPr>
          <p:cNvPr id="11397" name="Rectangle 136"/>
          <p:cNvSpPr>
            <a:spLocks noChangeArrowheads="1"/>
          </p:cNvSpPr>
          <p:nvPr/>
        </p:nvSpPr>
        <p:spPr bwMode="auto">
          <a:xfrm>
            <a:off x="3433763" y="3425825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A3</a:t>
            </a:r>
          </a:p>
        </p:txBody>
      </p:sp>
      <p:sp>
        <p:nvSpPr>
          <p:cNvPr id="11398" name="Rectangle 137"/>
          <p:cNvSpPr>
            <a:spLocks noChangeArrowheads="1"/>
          </p:cNvSpPr>
          <p:nvPr/>
        </p:nvSpPr>
        <p:spPr bwMode="auto">
          <a:xfrm>
            <a:off x="3433763" y="3783013"/>
            <a:ext cx="330220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B3</a:t>
            </a:r>
          </a:p>
        </p:txBody>
      </p:sp>
      <p:sp>
        <p:nvSpPr>
          <p:cNvPr id="11399" name="Line 138"/>
          <p:cNvSpPr>
            <a:spLocks noChangeShapeType="1"/>
          </p:cNvSpPr>
          <p:nvPr/>
        </p:nvSpPr>
        <p:spPr bwMode="auto">
          <a:xfrm>
            <a:off x="4779964" y="4233863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400" name="Line 139"/>
          <p:cNvSpPr>
            <a:spLocks noChangeShapeType="1"/>
          </p:cNvSpPr>
          <p:nvPr/>
        </p:nvSpPr>
        <p:spPr bwMode="auto">
          <a:xfrm flipH="1">
            <a:off x="4140200" y="4233863"/>
            <a:ext cx="4333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401" name="Line 140"/>
          <p:cNvSpPr>
            <a:spLocks noChangeShapeType="1"/>
          </p:cNvSpPr>
          <p:nvPr/>
        </p:nvSpPr>
        <p:spPr bwMode="auto">
          <a:xfrm>
            <a:off x="4497388" y="4043364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1402" name="Rectangle 141"/>
          <p:cNvSpPr>
            <a:spLocks noChangeArrowheads="1"/>
          </p:cNvSpPr>
          <p:nvPr/>
        </p:nvSpPr>
        <p:spPr bwMode="auto">
          <a:xfrm>
            <a:off x="3838576" y="413702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0</a:t>
            </a:r>
          </a:p>
        </p:txBody>
      </p:sp>
      <p:sp>
        <p:nvSpPr>
          <p:cNvPr id="11403" name="Rectangle 142"/>
          <p:cNvSpPr>
            <a:spLocks noChangeArrowheads="1"/>
          </p:cNvSpPr>
          <p:nvPr/>
        </p:nvSpPr>
        <p:spPr bwMode="auto">
          <a:xfrm>
            <a:off x="4943476" y="4137025"/>
            <a:ext cx="246863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1</a:t>
            </a:r>
          </a:p>
        </p:txBody>
      </p:sp>
      <p:sp>
        <p:nvSpPr>
          <p:cNvPr id="11404" name="Rectangle 143"/>
          <p:cNvSpPr>
            <a:spLocks noChangeArrowheads="1"/>
          </p:cNvSpPr>
          <p:nvPr/>
        </p:nvSpPr>
        <p:spPr bwMode="auto">
          <a:xfrm>
            <a:off x="3433763" y="976313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S0</a:t>
            </a:r>
          </a:p>
        </p:txBody>
      </p:sp>
      <p:sp>
        <p:nvSpPr>
          <p:cNvPr id="11405" name="Rectangle 144"/>
          <p:cNvSpPr>
            <a:spLocks noChangeArrowheads="1"/>
          </p:cNvSpPr>
          <p:nvPr/>
        </p:nvSpPr>
        <p:spPr bwMode="auto">
          <a:xfrm>
            <a:off x="3433763" y="901700"/>
            <a:ext cx="323808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S1</a:t>
            </a:r>
          </a:p>
        </p:txBody>
      </p:sp>
      <p:sp>
        <p:nvSpPr>
          <p:cNvPr id="11406" name="Rectangle 145"/>
          <p:cNvSpPr>
            <a:spLocks noChangeArrowheads="1"/>
          </p:cNvSpPr>
          <p:nvPr/>
        </p:nvSpPr>
        <p:spPr bwMode="auto">
          <a:xfrm>
            <a:off x="3433763" y="823913"/>
            <a:ext cx="368692" cy="2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900"/>
              <a:t>Cin</a:t>
            </a:r>
          </a:p>
        </p:txBody>
      </p:sp>
      <p:grpSp>
        <p:nvGrpSpPr>
          <p:cNvPr id="11407" name="Group 149"/>
          <p:cNvGrpSpPr>
            <a:grpSpLocks/>
          </p:cNvGrpSpPr>
          <p:nvPr/>
        </p:nvGrpSpPr>
        <p:grpSpPr bwMode="auto">
          <a:xfrm>
            <a:off x="4413251" y="2403476"/>
            <a:ext cx="200025" cy="117475"/>
            <a:chOff x="1458" y="2686"/>
            <a:chExt cx="100" cy="99"/>
          </a:xfrm>
        </p:grpSpPr>
        <p:sp>
          <p:nvSpPr>
            <p:cNvPr id="11422" name="Line 146"/>
            <p:cNvSpPr>
              <a:spLocks noChangeShapeType="1"/>
            </p:cNvSpPr>
            <p:nvPr/>
          </p:nvSpPr>
          <p:spPr bwMode="auto">
            <a:xfrm>
              <a:off x="1458" y="2694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23" name="Freeform 147"/>
            <p:cNvSpPr>
              <a:spLocks/>
            </p:cNvSpPr>
            <p:nvPr/>
          </p:nvSpPr>
          <p:spPr bwMode="auto">
            <a:xfrm>
              <a:off x="1459" y="2686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24" name="Oval 148"/>
            <p:cNvSpPr>
              <a:spLocks noChangeArrowheads="1"/>
            </p:cNvSpPr>
            <p:nvPr/>
          </p:nvSpPr>
          <p:spPr bwMode="auto">
            <a:xfrm>
              <a:off x="1534" y="2720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grpSp>
        <p:nvGrpSpPr>
          <p:cNvPr id="11408" name="Group 153"/>
          <p:cNvGrpSpPr>
            <a:grpSpLocks/>
          </p:cNvGrpSpPr>
          <p:nvPr/>
        </p:nvGrpSpPr>
        <p:grpSpPr bwMode="auto">
          <a:xfrm>
            <a:off x="4365626" y="3143250"/>
            <a:ext cx="200025" cy="120650"/>
            <a:chOff x="1434" y="3302"/>
            <a:chExt cx="100" cy="99"/>
          </a:xfrm>
        </p:grpSpPr>
        <p:sp>
          <p:nvSpPr>
            <p:cNvPr id="11419" name="Line 150"/>
            <p:cNvSpPr>
              <a:spLocks noChangeShapeType="1"/>
            </p:cNvSpPr>
            <p:nvPr/>
          </p:nvSpPr>
          <p:spPr bwMode="auto">
            <a:xfrm>
              <a:off x="1434" y="331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20" name="Freeform 151"/>
            <p:cNvSpPr>
              <a:spLocks/>
            </p:cNvSpPr>
            <p:nvPr/>
          </p:nvSpPr>
          <p:spPr bwMode="auto">
            <a:xfrm>
              <a:off x="1435" y="330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21" name="Oval 152"/>
            <p:cNvSpPr>
              <a:spLocks noChangeArrowheads="1"/>
            </p:cNvSpPr>
            <p:nvPr/>
          </p:nvSpPr>
          <p:spPr bwMode="auto">
            <a:xfrm>
              <a:off x="1510" y="333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grpSp>
        <p:nvGrpSpPr>
          <p:cNvPr id="11409" name="Group 157"/>
          <p:cNvGrpSpPr>
            <a:grpSpLocks/>
          </p:cNvGrpSpPr>
          <p:nvPr/>
        </p:nvGrpSpPr>
        <p:grpSpPr bwMode="auto">
          <a:xfrm>
            <a:off x="4397376" y="3905251"/>
            <a:ext cx="200025" cy="117475"/>
            <a:chOff x="1450" y="3934"/>
            <a:chExt cx="100" cy="99"/>
          </a:xfrm>
        </p:grpSpPr>
        <p:sp>
          <p:nvSpPr>
            <p:cNvPr id="11416" name="Line 154"/>
            <p:cNvSpPr>
              <a:spLocks noChangeShapeType="1"/>
            </p:cNvSpPr>
            <p:nvPr/>
          </p:nvSpPr>
          <p:spPr bwMode="auto">
            <a:xfrm>
              <a:off x="1450" y="3942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17" name="Freeform 155"/>
            <p:cNvSpPr>
              <a:spLocks/>
            </p:cNvSpPr>
            <p:nvPr/>
          </p:nvSpPr>
          <p:spPr bwMode="auto">
            <a:xfrm>
              <a:off x="1451" y="3934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18" name="Oval 156"/>
            <p:cNvSpPr>
              <a:spLocks noChangeArrowheads="1"/>
            </p:cNvSpPr>
            <p:nvPr/>
          </p:nvSpPr>
          <p:spPr bwMode="auto">
            <a:xfrm>
              <a:off x="1526" y="3968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grpSp>
        <p:nvGrpSpPr>
          <p:cNvPr id="11410" name="Group 161"/>
          <p:cNvGrpSpPr>
            <a:grpSpLocks/>
          </p:cNvGrpSpPr>
          <p:nvPr/>
        </p:nvGrpSpPr>
        <p:grpSpPr bwMode="auto">
          <a:xfrm>
            <a:off x="4587876" y="4173538"/>
            <a:ext cx="201613" cy="119062"/>
            <a:chOff x="1546" y="4158"/>
            <a:chExt cx="100" cy="99"/>
          </a:xfrm>
        </p:grpSpPr>
        <p:sp>
          <p:nvSpPr>
            <p:cNvPr id="11413" name="Line 158"/>
            <p:cNvSpPr>
              <a:spLocks noChangeShapeType="1"/>
            </p:cNvSpPr>
            <p:nvPr/>
          </p:nvSpPr>
          <p:spPr bwMode="auto">
            <a:xfrm>
              <a:off x="1546" y="4166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14" name="Freeform 159"/>
            <p:cNvSpPr>
              <a:spLocks/>
            </p:cNvSpPr>
            <p:nvPr/>
          </p:nvSpPr>
          <p:spPr bwMode="auto">
            <a:xfrm>
              <a:off x="1547" y="4158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1415" name="Oval 160"/>
            <p:cNvSpPr>
              <a:spLocks noChangeArrowheads="1"/>
            </p:cNvSpPr>
            <p:nvPr/>
          </p:nvSpPr>
          <p:spPr bwMode="auto">
            <a:xfrm>
              <a:off x="1622" y="4192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sp>
        <p:nvSpPr>
          <p:cNvPr id="11411" name="Rectangle 162"/>
          <p:cNvSpPr>
            <a:spLocks noChangeArrowheads="1"/>
          </p:cNvSpPr>
          <p:nvPr/>
        </p:nvSpPr>
        <p:spPr bwMode="auto">
          <a:xfrm>
            <a:off x="2719389" y="4672013"/>
            <a:ext cx="712152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152400"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152400"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152400"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152400"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152400"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S1	S0	Cin	Y	Output	Microoperation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0        0	0	B	D = A + B	Add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0        0	1	B	D = A + B + 1	Add with carry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0	 1	0	B’	D = A + B’	Subtract with borrow (A-B-1)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0        1	1	B’	D = A + B’+ 1	Subtract (A-B)=A+B’+1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1        0	0	0	D = A	Transfer A                                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1        0	1	0	D = A + 1	Increment A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1        1	0	1	D = A - 1	Decrement A (F=A+2’scomplement of 1)</a:t>
            </a:r>
          </a:p>
          <a:p>
            <a:pPr eaLnBrk="0" fontAlgn="base" hangingPunct="0">
              <a:lnSpc>
                <a:spcPct val="95000"/>
              </a:lnSpc>
              <a:spcBef>
                <a:spcPct val="19000"/>
              </a:spcBef>
              <a:spcAft>
                <a:spcPct val="0"/>
              </a:spcAft>
            </a:pPr>
            <a:r>
              <a:rPr lang="en-US" altLang="ko-KR" sz="1200"/>
              <a:t>1        1	1	1	D = A	Transfer A  (A-1+1)                              </a:t>
            </a:r>
          </a:p>
        </p:txBody>
      </p:sp>
      <p:sp>
        <p:nvSpPr>
          <p:cNvPr id="11412" name="Rectangle 163"/>
          <p:cNvSpPr>
            <a:spLocks noChangeArrowheads="1"/>
          </p:cNvSpPr>
          <p:nvPr/>
        </p:nvSpPr>
        <p:spPr bwMode="auto">
          <a:xfrm>
            <a:off x="8017996" y="1"/>
            <a:ext cx="2510305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Arithmetic Microoperations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399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03214"/>
            <a:ext cx="8810625" cy="434975"/>
          </a:xfrm>
          <a:noFill/>
        </p:spPr>
        <p:txBody>
          <a:bodyPr/>
          <a:lstStyle/>
          <a:p>
            <a:r>
              <a:rPr lang="en-US" altLang="ko-KR" sz="2800"/>
              <a:t>LOGIC  MICROOPERATIONS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229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0725" y="1019176"/>
            <a:ext cx="7886700" cy="5192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Specify binary operations on the strings of bits in registers</a:t>
            </a:r>
          </a:p>
          <a:p>
            <a:pPr lvl="1"/>
            <a:r>
              <a:rPr lang="en-US" altLang="ko-KR" sz="1600"/>
              <a:t>Logic microoperations are bit-wise operations, i.e., they work on the individual bits of data</a:t>
            </a:r>
          </a:p>
          <a:p>
            <a:pPr lvl="1"/>
            <a:r>
              <a:rPr lang="en-US" altLang="ko-KR" sz="1600"/>
              <a:t>useful for bit manipulations on binary data </a:t>
            </a:r>
          </a:p>
          <a:p>
            <a:pPr lvl="1"/>
            <a:r>
              <a:rPr lang="en-US" altLang="ko-KR" sz="1600"/>
              <a:t>useful for making logical decisions based on the bit value</a:t>
            </a:r>
          </a:p>
          <a:p>
            <a:r>
              <a:rPr lang="en-US" altLang="ko-KR" sz="2000"/>
              <a:t>There are, in principle, 16 different logic functions that can be defined over two binary input variables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However, most systems only implement four of these</a:t>
            </a:r>
          </a:p>
          <a:p>
            <a:pPr lvl="1"/>
            <a:r>
              <a:rPr lang="en-US" altLang="ko-KR" sz="1600"/>
              <a:t>AND (</a:t>
            </a:r>
            <a:r>
              <a:rPr lang="en-US" altLang="ko-KR" sz="1600">
                <a:sym typeface="Symbol" panose="05050102010706020507" pitchFamily="18" charset="2"/>
              </a:rPr>
              <a:t>)</a:t>
            </a:r>
            <a:r>
              <a:rPr lang="en-US" altLang="ko-KR" sz="1600"/>
              <a:t>, OR (</a:t>
            </a:r>
            <a:r>
              <a:rPr lang="en-US" altLang="ko-KR" sz="1600">
                <a:sym typeface="Symbol" panose="05050102010706020507" pitchFamily="18" charset="2"/>
              </a:rPr>
              <a:t>)</a:t>
            </a:r>
            <a:r>
              <a:rPr lang="en-US" altLang="ko-KR" sz="1600"/>
              <a:t>, XOR (</a:t>
            </a:r>
            <a:r>
              <a:rPr lang="en-US" altLang="ko-KR" sz="1600">
                <a:sym typeface="Symbol" panose="05050102010706020507" pitchFamily="18" charset="2"/>
              </a:rPr>
              <a:t>)</a:t>
            </a:r>
            <a:r>
              <a:rPr lang="en-US" altLang="ko-KR" sz="1600"/>
              <a:t>, Complement/NOT</a:t>
            </a:r>
          </a:p>
          <a:p>
            <a:r>
              <a:rPr lang="en-US" altLang="ko-KR" sz="2000"/>
              <a:t>The others can be created from combination of these</a:t>
            </a:r>
          </a:p>
          <a:p>
            <a:endParaRPr lang="en-US" altLang="ko-KR" sz="2000"/>
          </a:p>
          <a:p>
            <a:endParaRPr lang="en-US" altLang="ko-KR" sz="2000">
              <a:sym typeface="Symbol" panose="05050102010706020507" pitchFamily="18" charset="2"/>
            </a:endParaRPr>
          </a:p>
        </p:txBody>
      </p:sp>
      <p:grpSp>
        <p:nvGrpSpPr>
          <p:cNvPr id="12293" name="Group 16"/>
          <p:cNvGrpSpPr>
            <a:grpSpLocks/>
          </p:cNvGrpSpPr>
          <p:nvPr/>
        </p:nvGrpSpPr>
        <p:grpSpPr bwMode="auto">
          <a:xfrm>
            <a:off x="3895725" y="3149600"/>
            <a:ext cx="3771900" cy="1804988"/>
            <a:chOff x="1434" y="2146"/>
            <a:chExt cx="2376" cy="1137"/>
          </a:xfrm>
        </p:grpSpPr>
        <p:sp>
          <p:nvSpPr>
            <p:cNvPr id="12294" name="Text Box 11"/>
            <p:cNvSpPr txBox="1">
              <a:spLocks noChangeArrowheads="1"/>
            </p:cNvSpPr>
            <p:nvPr/>
          </p:nvSpPr>
          <p:spPr bwMode="auto">
            <a:xfrm>
              <a:off x="1550" y="2359"/>
              <a:ext cx="2060" cy="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0    0    0    0    0  …  1    1     1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0    1    0    0    0  …  1    1     1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1    0    0    0    1  …  0    1     1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1    1    0    1    0  …  1    0     1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2800"/>
            </a:p>
          </p:txBody>
        </p:sp>
        <p:sp>
          <p:nvSpPr>
            <p:cNvPr id="12295" name="Rectangle 12"/>
            <p:cNvSpPr>
              <a:spLocks noChangeArrowheads="1"/>
            </p:cNvSpPr>
            <p:nvPr/>
          </p:nvSpPr>
          <p:spPr bwMode="auto">
            <a:xfrm>
              <a:off x="1545" y="2146"/>
              <a:ext cx="219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800"/>
                <a:t>A   B   F</a:t>
              </a:r>
              <a:r>
                <a:rPr lang="en-US" altLang="ko-KR" sz="1800" baseline="-25000"/>
                <a:t>0</a:t>
              </a:r>
              <a:r>
                <a:rPr lang="en-US" altLang="ko-KR" sz="1800"/>
                <a:t>   F</a:t>
              </a:r>
              <a:r>
                <a:rPr lang="en-US" altLang="ko-KR" sz="1800" baseline="-25000"/>
                <a:t>1</a:t>
              </a:r>
              <a:r>
                <a:rPr lang="en-US" altLang="ko-KR" sz="1800"/>
                <a:t>   F</a:t>
              </a:r>
              <a:r>
                <a:rPr lang="en-US" altLang="ko-KR" sz="1800" baseline="-25000"/>
                <a:t>2</a:t>
              </a:r>
              <a:r>
                <a:rPr lang="en-US" altLang="ko-KR" sz="1800"/>
                <a:t> … F</a:t>
              </a:r>
              <a:r>
                <a:rPr lang="en-US" altLang="ko-KR" sz="1800" baseline="-25000"/>
                <a:t>13</a:t>
              </a:r>
              <a:r>
                <a:rPr lang="en-US" altLang="ko-KR" sz="1800"/>
                <a:t>  F</a:t>
              </a:r>
              <a:r>
                <a:rPr lang="en-US" altLang="ko-KR" sz="1800" baseline="-25000"/>
                <a:t>14</a:t>
              </a:r>
              <a:r>
                <a:rPr lang="en-US" altLang="ko-KR" sz="1800"/>
                <a:t>  F</a:t>
              </a:r>
              <a:r>
                <a:rPr lang="en-US" altLang="ko-KR" sz="1800" baseline="-25000"/>
                <a:t>15</a:t>
              </a:r>
            </a:p>
          </p:txBody>
        </p:sp>
        <p:sp>
          <p:nvSpPr>
            <p:cNvPr id="12296" name="Line 13"/>
            <p:cNvSpPr>
              <a:spLocks noChangeShapeType="1"/>
            </p:cNvSpPr>
            <p:nvPr/>
          </p:nvSpPr>
          <p:spPr bwMode="auto">
            <a:xfrm>
              <a:off x="1440" y="2370"/>
              <a:ext cx="23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2297" name="Line 14"/>
            <p:cNvSpPr>
              <a:spLocks noChangeShapeType="1"/>
            </p:cNvSpPr>
            <p:nvPr/>
          </p:nvSpPr>
          <p:spPr bwMode="auto">
            <a:xfrm>
              <a:off x="1998" y="2166"/>
              <a:ext cx="0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2298" name="Rectangle 15"/>
            <p:cNvSpPr>
              <a:spLocks noChangeArrowheads="1"/>
            </p:cNvSpPr>
            <p:nvPr/>
          </p:nvSpPr>
          <p:spPr bwMode="auto">
            <a:xfrm>
              <a:off x="1434" y="2166"/>
              <a:ext cx="2364" cy="9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2195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293689"/>
            <a:ext cx="8785225" cy="434975"/>
          </a:xfrm>
          <a:noFill/>
        </p:spPr>
        <p:txBody>
          <a:bodyPr/>
          <a:lstStyle/>
          <a:p>
            <a:r>
              <a:rPr lang="en-US" altLang="ko-KR" sz="2800"/>
              <a:t>LIST  OF  LOGIC  MICROOPERATIONS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68889" y="1257300"/>
            <a:ext cx="34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79689" y="1890714"/>
            <a:ext cx="349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39964" y="849314"/>
            <a:ext cx="50196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/>
              <a:t> List of Logic Microoperations</a:t>
            </a:r>
          </a:p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/>
              <a:t>   </a:t>
            </a:r>
            <a:r>
              <a:rPr lang="en-US" altLang="ko-KR" sz="1600"/>
              <a:t>- 16 different logic operations with 2 binary vars.</a:t>
            </a:r>
          </a:p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/>
              <a:t>    - n binary vars  </a:t>
            </a:r>
            <a:r>
              <a:rPr lang="en-US" altLang="ko-KR" sz="1600">
                <a:cs typeface="Arial" panose="020B0604020202020204" pitchFamily="34" charset="0"/>
              </a:rPr>
              <a:t>→</a:t>
            </a:r>
            <a:r>
              <a:rPr lang="en-US" altLang="ko-KR" sz="1600"/>
              <a:t>         functions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259263" y="1492251"/>
            <a:ext cx="256480" cy="33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2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433888" y="1465263"/>
            <a:ext cx="22762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2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579938" y="1409700"/>
            <a:ext cx="222818" cy="23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n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201863" y="1974850"/>
            <a:ext cx="6375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/>
              <a:t> Truth tables for 16 functions of 2 variables and the</a:t>
            </a:r>
          </a:p>
          <a:p>
            <a:pPr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/>
              <a:t>   corresponding 16 logic micro-operations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932238" y="2630489"/>
            <a:ext cx="881652" cy="48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Boolean</a:t>
            </a:r>
          </a:p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Function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95914" y="2622551"/>
            <a:ext cx="1072409" cy="48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Micro-</a:t>
            </a:r>
          </a:p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Operations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997701" y="2736850"/>
            <a:ext cx="617157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Name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825751" y="2622551"/>
            <a:ext cx="873637" cy="48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x  0 0 1 1</a:t>
            </a:r>
          </a:p>
          <a:p>
            <a:pPr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y  0 1 0 1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038475" y="2651126"/>
            <a:ext cx="5233988" cy="3825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773488" y="263842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>
            <a:off x="3046414" y="3095625"/>
            <a:ext cx="521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3329" name="Rectangle 19"/>
          <p:cNvSpPr>
            <a:spLocks noChangeArrowheads="1"/>
          </p:cNvSpPr>
          <p:nvPr/>
        </p:nvSpPr>
        <p:spPr bwMode="auto">
          <a:xfrm>
            <a:off x="2806701" y="2651125"/>
            <a:ext cx="233363" cy="446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8568064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3331" name="Rectangle 21"/>
          <p:cNvSpPr>
            <a:spLocks noChangeArrowheads="1"/>
          </p:cNvSpPr>
          <p:nvPr/>
        </p:nvSpPr>
        <p:spPr bwMode="auto">
          <a:xfrm>
            <a:off x="2433638" y="3079751"/>
            <a:ext cx="5696560" cy="35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5715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0 0 0	  F0  = 0	             F </a:t>
            </a:r>
            <a:r>
              <a:rPr lang="en-US" altLang="ko-KR" sz="14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400"/>
              <a:t> 0	                Clear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0 0 1	  F1  = xy 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 </a:t>
            </a:r>
            <a:r>
              <a:rPr lang="en-US" altLang="ko-KR" sz="1400">
                <a:latin typeface="Symbol" panose="05050102010706020507" pitchFamily="18" charset="2"/>
              </a:rPr>
              <a:t></a:t>
            </a:r>
            <a:r>
              <a:rPr lang="en-US" altLang="ko-KR" sz="1400"/>
              <a:t> B	                AND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0 1 0	  F2  = xy'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 </a:t>
            </a:r>
            <a:r>
              <a:rPr lang="en-US" altLang="ko-KR" sz="1400">
                <a:latin typeface="Symbol" panose="05050102010706020507" pitchFamily="18" charset="2"/>
              </a:rPr>
              <a:t></a:t>
            </a:r>
            <a:r>
              <a:rPr lang="en-US" altLang="ko-KR" sz="1400"/>
              <a:t> B’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0 1 1	  F3  = x	 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	            Transfer A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1 0 0	  F4  = x'y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A’</a:t>
            </a:r>
            <a:r>
              <a:rPr lang="en-US" altLang="ko-KR" sz="1400">
                <a:latin typeface="Symbol" panose="05050102010706020507" pitchFamily="18" charset="2"/>
              </a:rPr>
              <a:t></a:t>
            </a:r>
            <a:r>
              <a:rPr lang="en-US" altLang="ko-KR" sz="1400"/>
              <a:t> B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1 0 1	  F5  = y	 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B	            Transfer B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1 1 0	  F6  = x </a:t>
            </a:r>
            <a:r>
              <a:rPr lang="en-US" altLang="ko-KR" sz="1400">
                <a:latin typeface="Symbol" panose="05050102010706020507" pitchFamily="18" charset="2"/>
              </a:rPr>
              <a:t></a:t>
            </a:r>
            <a:r>
              <a:rPr lang="en-US" altLang="ko-KR" sz="1400"/>
              <a:t> y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 </a:t>
            </a:r>
            <a:r>
              <a:rPr lang="en-US" altLang="ko-KR" sz="1400">
                <a:latin typeface="Symbol" panose="05050102010706020507" pitchFamily="18" charset="2"/>
              </a:rPr>
              <a:t></a:t>
            </a:r>
            <a:r>
              <a:rPr lang="en-US" altLang="ko-KR" sz="1400"/>
              <a:t> B         Exclusive-OR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0 1 1 1	  F7  = x + y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 </a:t>
            </a:r>
            <a:r>
              <a:rPr lang="en-US" altLang="ko-KR" sz="1400">
                <a:latin typeface="Symbol" panose="05050102010706020507" pitchFamily="18" charset="2"/>
              </a:rPr>
              <a:t></a:t>
            </a:r>
            <a:r>
              <a:rPr lang="en-US" altLang="ko-KR" sz="1400"/>
              <a:t> B                OR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0 0 0	  F8  = (x + y)'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>
                <a:latin typeface="Symbol" panose="05050102010706020507" pitchFamily="18" charset="2"/>
              </a:rPr>
              <a:t></a:t>
            </a:r>
            <a:r>
              <a:rPr lang="en-US" altLang="ko-KR" sz="1400"/>
              <a:t>A </a:t>
            </a:r>
            <a:r>
              <a:rPr lang="en-US" altLang="ko-KR" sz="1400">
                <a:latin typeface="Symbol" panose="05050102010706020507" pitchFamily="18" charset="2"/>
              </a:rPr>
              <a:t></a:t>
            </a:r>
            <a:r>
              <a:rPr lang="en-US" altLang="ko-KR" sz="1400"/>
              <a:t> B)’            NOR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0 0 1	  F9  = (x </a:t>
            </a:r>
            <a:r>
              <a:rPr lang="en-US" altLang="ko-KR" sz="1400">
                <a:latin typeface="Symbol" panose="05050102010706020507" pitchFamily="18" charset="2"/>
              </a:rPr>
              <a:t></a:t>
            </a:r>
            <a:r>
              <a:rPr lang="en-US" altLang="ko-KR" sz="1400"/>
              <a:t> y)'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(A </a:t>
            </a:r>
            <a:r>
              <a:rPr lang="en-US" altLang="ko-KR" sz="1400">
                <a:latin typeface="Symbol" panose="05050102010706020507" pitchFamily="18" charset="2"/>
              </a:rPr>
              <a:t></a:t>
            </a:r>
            <a:r>
              <a:rPr lang="en-US" altLang="ko-KR" sz="1400"/>
              <a:t> B)’    Exclusive-NOR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0 1 0	  F10 = y'  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B’             Complement B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0 1 1	  F11 = x + y'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 </a:t>
            </a:r>
            <a:r>
              <a:rPr lang="en-US" altLang="ko-KR" sz="1400">
                <a:latin typeface="Symbol" panose="05050102010706020507" pitchFamily="18" charset="2"/>
              </a:rPr>
              <a:t></a:t>
            </a:r>
            <a:r>
              <a:rPr lang="en-US" altLang="ko-KR" sz="1400"/>
              <a:t> B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1 0 0	  F12 = x'	  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A’             Complement A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1 0 1	  F13 = x' + y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A’</a:t>
            </a:r>
            <a:r>
              <a:rPr lang="en-US" altLang="ko-KR" sz="1400">
                <a:latin typeface="Symbol" panose="05050102010706020507" pitchFamily="18" charset="2"/>
              </a:rPr>
              <a:t></a:t>
            </a:r>
            <a:r>
              <a:rPr lang="en-US" altLang="ko-KR" sz="1400"/>
              <a:t> B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1 1 0	  F14 = (xy)'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(A </a:t>
            </a:r>
            <a:r>
              <a:rPr lang="en-US" altLang="ko-KR" sz="1400">
                <a:latin typeface="Symbol" panose="05050102010706020507" pitchFamily="18" charset="2"/>
              </a:rPr>
              <a:t></a:t>
            </a:r>
            <a:r>
              <a:rPr lang="en-US" altLang="ko-KR" sz="1400"/>
              <a:t> B)’         NAND</a:t>
            </a:r>
          </a:p>
          <a:p>
            <a:pPr lvl="1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1 1 1 1	  F15 = 1               F </a:t>
            </a:r>
            <a:r>
              <a:rPr lang="en-US" altLang="ko-KR" sz="1400">
                <a:sym typeface="Symbol" panose="05050102010706020507" pitchFamily="18" charset="2"/>
              </a:rPr>
              <a:t></a:t>
            </a:r>
            <a:r>
              <a:rPr lang="en-US" altLang="ko-KR" sz="1400"/>
              <a:t> all 1's          Set to all 1's</a:t>
            </a:r>
          </a:p>
          <a:p>
            <a:pPr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/>
          </a:p>
        </p:txBody>
      </p:sp>
      <p:sp>
        <p:nvSpPr>
          <p:cNvPr id="13332" name="Line 22"/>
          <p:cNvSpPr>
            <a:spLocks noChangeShapeType="1"/>
          </p:cNvSpPr>
          <p:nvPr/>
        </p:nvSpPr>
        <p:spPr bwMode="auto">
          <a:xfrm>
            <a:off x="5335588" y="2647950"/>
            <a:ext cx="0" cy="382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>
            <a:off x="6650038" y="263842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892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464" y="374650"/>
            <a:ext cx="8785225" cy="325438"/>
          </a:xfrm>
          <a:noFill/>
        </p:spPr>
        <p:txBody>
          <a:bodyPr/>
          <a:lstStyle/>
          <a:p>
            <a:r>
              <a:rPr lang="en-US" altLang="ko-KR" sz="2000"/>
              <a:t>HARDWARE  IMPLEMENTATION  OF  LOGIC MICROOPERATIONS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78189" y="4511675"/>
            <a:ext cx="3665619" cy="130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0    0     F = A </a:t>
            </a:r>
            <a:r>
              <a:rPr lang="en-US" altLang="ko-KR" sz="1800">
                <a:latin typeface="Symbol" panose="05050102010706020507" pitchFamily="18" charset="2"/>
              </a:rPr>
              <a:t></a:t>
            </a:r>
            <a:r>
              <a:rPr lang="en-US" altLang="ko-KR" sz="1800"/>
              <a:t> B          AND</a:t>
            </a:r>
          </a:p>
          <a:p>
            <a:pPr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0    1     F = A</a:t>
            </a:r>
            <a:r>
              <a:rPr lang="en-US" altLang="ko-KR" sz="1800">
                <a:latin typeface="Symbol" panose="05050102010706020507" pitchFamily="18" charset="2"/>
              </a:rPr>
              <a:t></a:t>
            </a:r>
            <a:r>
              <a:rPr lang="en-US" altLang="ko-KR" sz="1800"/>
              <a:t>B           OR</a:t>
            </a:r>
          </a:p>
          <a:p>
            <a:pPr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1    0     F = A </a:t>
            </a:r>
            <a:r>
              <a:rPr lang="en-US" altLang="ko-KR" sz="1800">
                <a:latin typeface="Symbol" panose="05050102010706020507" pitchFamily="18" charset="2"/>
              </a:rPr>
              <a:t></a:t>
            </a:r>
            <a:r>
              <a:rPr lang="en-US" altLang="ko-KR" sz="1800"/>
              <a:t> B          XOR</a:t>
            </a:r>
          </a:p>
          <a:p>
            <a:pPr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1    1     F = A’           Complement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101976" y="4576763"/>
            <a:ext cx="4532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064000" y="4300538"/>
            <a:ext cx="0" cy="147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5394325" y="4281489"/>
            <a:ext cx="0" cy="150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35326" y="4268788"/>
            <a:ext cx="727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S</a:t>
            </a:r>
            <a:r>
              <a:rPr lang="en-US" altLang="ko-KR" sz="1800" baseline="-25000"/>
              <a:t>1</a:t>
            </a:r>
            <a:r>
              <a:rPr lang="en-US" altLang="ko-KR" sz="1800"/>
              <a:t>  S</a:t>
            </a:r>
            <a:r>
              <a:rPr lang="en-US" altLang="ko-KR" sz="1800" baseline="-25000"/>
              <a:t>0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241800" y="4268788"/>
            <a:ext cx="876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/>
              <a:t>Output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745163" y="4224338"/>
            <a:ext cx="1389804" cy="3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>
                <a:latin typeface="Symbol" panose="05050102010706020507" pitchFamily="18" charset="2"/>
              </a:rPr>
              <a:t></a:t>
            </a:r>
            <a:r>
              <a:rPr lang="en-US" altLang="ko-KR" sz="1800"/>
              <a:t>-operation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430714" y="3932239"/>
            <a:ext cx="2162451" cy="34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/>
              <a:t>    Function table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426777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grpSp>
        <p:nvGrpSpPr>
          <p:cNvPr id="14348" name="Group 17"/>
          <p:cNvGrpSpPr>
            <a:grpSpLocks/>
          </p:cNvGrpSpPr>
          <p:nvPr/>
        </p:nvGrpSpPr>
        <p:grpSpPr bwMode="auto">
          <a:xfrm>
            <a:off x="5083176" y="1054100"/>
            <a:ext cx="455613" cy="336550"/>
            <a:chOff x="1772" y="1428"/>
            <a:chExt cx="301" cy="272"/>
          </a:xfrm>
        </p:grpSpPr>
        <p:sp>
          <p:nvSpPr>
            <p:cNvPr id="14406" name="Line 12"/>
            <p:cNvSpPr>
              <a:spLocks noChangeShapeType="1"/>
            </p:cNvSpPr>
            <p:nvPr/>
          </p:nvSpPr>
          <p:spPr bwMode="auto">
            <a:xfrm>
              <a:off x="1772" y="1432"/>
              <a:ext cx="0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7" name="Line 13"/>
            <p:cNvSpPr>
              <a:spLocks noChangeShapeType="1"/>
            </p:cNvSpPr>
            <p:nvPr/>
          </p:nvSpPr>
          <p:spPr bwMode="auto">
            <a:xfrm>
              <a:off x="1776" y="1428"/>
              <a:ext cx="17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8" name="Line 14"/>
            <p:cNvSpPr>
              <a:spLocks noChangeShapeType="1"/>
            </p:cNvSpPr>
            <p:nvPr/>
          </p:nvSpPr>
          <p:spPr bwMode="auto">
            <a:xfrm>
              <a:off x="1776" y="1700"/>
              <a:ext cx="17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9" name="Arc 15"/>
            <p:cNvSpPr>
              <a:spLocks/>
            </p:cNvSpPr>
            <p:nvPr/>
          </p:nvSpPr>
          <p:spPr bwMode="auto">
            <a:xfrm>
              <a:off x="1956" y="1433"/>
              <a:ext cx="117" cy="128"/>
            </a:xfrm>
            <a:custGeom>
              <a:avLst/>
              <a:gdLst>
                <a:gd name="T0" fmla="*/ 0 w 21786"/>
                <a:gd name="T1" fmla="*/ 0 h 21600"/>
                <a:gd name="T2" fmla="*/ 0 w 21786"/>
                <a:gd name="T3" fmla="*/ 0 h 21600"/>
                <a:gd name="T4" fmla="*/ 0 w 2178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86"/>
                <a:gd name="T10" fmla="*/ 0 h 21600"/>
                <a:gd name="T11" fmla="*/ 21786 w 217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86" h="21600" fill="none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</a:path>
                <a:path w="21786" h="21600" stroke="0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  <a:lnTo>
                    <a:pt x="186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10" name="Arc 16"/>
            <p:cNvSpPr>
              <a:spLocks/>
            </p:cNvSpPr>
            <p:nvPr/>
          </p:nvSpPr>
          <p:spPr bwMode="auto">
            <a:xfrm>
              <a:off x="1956" y="1560"/>
              <a:ext cx="116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</p:grpSp>
      <p:sp>
        <p:nvSpPr>
          <p:cNvPr id="14349" name="Line 18"/>
          <p:cNvSpPr>
            <a:spLocks noChangeShapeType="1"/>
          </p:cNvSpPr>
          <p:nvPr/>
        </p:nvSpPr>
        <p:spPr bwMode="auto">
          <a:xfrm flipH="1">
            <a:off x="4373563" y="1331913"/>
            <a:ext cx="7159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grpSp>
        <p:nvGrpSpPr>
          <p:cNvPr id="14350" name="Group 25"/>
          <p:cNvGrpSpPr>
            <a:grpSpLocks/>
          </p:cNvGrpSpPr>
          <p:nvPr/>
        </p:nvGrpSpPr>
        <p:grpSpPr bwMode="auto">
          <a:xfrm>
            <a:off x="5046664" y="1500188"/>
            <a:ext cx="492125" cy="336550"/>
            <a:chOff x="1748" y="1788"/>
            <a:chExt cx="324" cy="272"/>
          </a:xfrm>
        </p:grpSpPr>
        <p:sp>
          <p:nvSpPr>
            <p:cNvPr id="14400" name="Line 19"/>
            <p:cNvSpPr>
              <a:spLocks noChangeShapeType="1"/>
            </p:cNvSpPr>
            <p:nvPr/>
          </p:nvSpPr>
          <p:spPr bwMode="auto">
            <a:xfrm>
              <a:off x="1760" y="1788"/>
              <a:ext cx="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1" name="Line 20"/>
            <p:cNvSpPr>
              <a:spLocks noChangeShapeType="1"/>
            </p:cNvSpPr>
            <p:nvPr/>
          </p:nvSpPr>
          <p:spPr bwMode="auto">
            <a:xfrm>
              <a:off x="1760" y="2060"/>
              <a:ext cx="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2" name="Arc 21"/>
            <p:cNvSpPr>
              <a:spLocks/>
            </p:cNvSpPr>
            <p:nvPr/>
          </p:nvSpPr>
          <p:spPr bwMode="auto">
            <a:xfrm>
              <a:off x="1863" y="1793"/>
              <a:ext cx="209" cy="128"/>
            </a:xfrm>
            <a:custGeom>
              <a:avLst/>
              <a:gdLst>
                <a:gd name="T0" fmla="*/ 0 w 21704"/>
                <a:gd name="T1" fmla="*/ 0 h 21600"/>
                <a:gd name="T2" fmla="*/ 0 w 21704"/>
                <a:gd name="T3" fmla="*/ 0 h 21600"/>
                <a:gd name="T4" fmla="*/ 0 w 2170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  <a:lnTo>
                    <a:pt x="104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3" name="Arc 22"/>
            <p:cNvSpPr>
              <a:spLocks/>
            </p:cNvSpPr>
            <p:nvPr/>
          </p:nvSpPr>
          <p:spPr bwMode="auto">
            <a:xfrm>
              <a:off x="1864" y="1920"/>
              <a:ext cx="20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4" name="Arc 23"/>
            <p:cNvSpPr>
              <a:spLocks/>
            </p:cNvSpPr>
            <p:nvPr/>
          </p:nvSpPr>
          <p:spPr bwMode="auto">
            <a:xfrm>
              <a:off x="1748" y="1793"/>
              <a:ext cx="29" cy="128"/>
            </a:xfrm>
            <a:custGeom>
              <a:avLst/>
              <a:gdLst>
                <a:gd name="T0" fmla="*/ 0 w 22371"/>
                <a:gd name="T1" fmla="*/ 0 h 21600"/>
                <a:gd name="T2" fmla="*/ 0 w 22371"/>
                <a:gd name="T3" fmla="*/ 0 h 21600"/>
                <a:gd name="T4" fmla="*/ 0 w 223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lnTo>
                    <a:pt x="-1" y="13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405" name="Arc 24"/>
            <p:cNvSpPr>
              <a:spLocks/>
            </p:cNvSpPr>
            <p:nvPr/>
          </p:nvSpPr>
          <p:spPr bwMode="auto">
            <a:xfrm>
              <a:off x="1748" y="1920"/>
              <a:ext cx="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</p:grpSp>
      <p:sp>
        <p:nvSpPr>
          <p:cNvPr id="14351" name="Line 26"/>
          <p:cNvSpPr>
            <a:spLocks noChangeShapeType="1"/>
          </p:cNvSpPr>
          <p:nvPr/>
        </p:nvSpPr>
        <p:spPr bwMode="auto">
          <a:xfrm flipV="1">
            <a:off x="4794250" y="1108076"/>
            <a:ext cx="0" cy="1477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grpSp>
        <p:nvGrpSpPr>
          <p:cNvPr id="14352" name="Group 31"/>
          <p:cNvGrpSpPr>
            <a:grpSpLocks/>
          </p:cNvGrpSpPr>
          <p:nvPr/>
        </p:nvGrpSpPr>
        <p:grpSpPr bwMode="auto">
          <a:xfrm>
            <a:off x="5124450" y="2387601"/>
            <a:ext cx="414338" cy="346075"/>
            <a:chOff x="1800" y="2504"/>
            <a:chExt cx="272" cy="280"/>
          </a:xfrm>
        </p:grpSpPr>
        <p:sp>
          <p:nvSpPr>
            <p:cNvPr id="14396" name="Line 27"/>
            <p:cNvSpPr>
              <a:spLocks noChangeShapeType="1"/>
            </p:cNvSpPr>
            <p:nvPr/>
          </p:nvSpPr>
          <p:spPr bwMode="auto">
            <a:xfrm flipH="1" flipV="1">
              <a:off x="1800" y="2504"/>
              <a:ext cx="24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397" name="Line 28"/>
            <p:cNvSpPr>
              <a:spLocks noChangeShapeType="1"/>
            </p:cNvSpPr>
            <p:nvPr/>
          </p:nvSpPr>
          <p:spPr bwMode="auto">
            <a:xfrm flipH="1">
              <a:off x="1800" y="2656"/>
              <a:ext cx="24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398" name="Line 29"/>
            <p:cNvSpPr>
              <a:spLocks noChangeShapeType="1"/>
            </p:cNvSpPr>
            <p:nvPr/>
          </p:nvSpPr>
          <p:spPr bwMode="auto">
            <a:xfrm>
              <a:off x="1812" y="2520"/>
              <a:ext cx="0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endParaRPr>
            </a:p>
          </p:txBody>
        </p:sp>
        <p:sp>
          <p:nvSpPr>
            <p:cNvPr id="14399" name="Oval 30"/>
            <p:cNvSpPr>
              <a:spLocks noChangeArrowheads="1"/>
            </p:cNvSpPr>
            <p:nvPr/>
          </p:nvSpPr>
          <p:spPr bwMode="auto">
            <a:xfrm>
              <a:off x="2032" y="2624"/>
              <a:ext cx="40" cy="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50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</p:grpSp>
      <p:sp>
        <p:nvSpPr>
          <p:cNvPr id="14353" name="Line 32"/>
          <p:cNvSpPr>
            <a:spLocks noChangeShapeType="1"/>
          </p:cNvSpPr>
          <p:nvPr/>
        </p:nvSpPr>
        <p:spPr bwMode="auto">
          <a:xfrm>
            <a:off x="4598988" y="1335089"/>
            <a:ext cx="0" cy="911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54" name="Rectangle 33"/>
          <p:cNvSpPr>
            <a:spLocks noChangeArrowheads="1"/>
          </p:cNvSpPr>
          <p:nvPr/>
        </p:nvSpPr>
        <p:spPr bwMode="auto">
          <a:xfrm>
            <a:off x="4092576" y="1214438"/>
            <a:ext cx="29335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B</a:t>
            </a:r>
          </a:p>
        </p:txBody>
      </p:sp>
      <p:sp>
        <p:nvSpPr>
          <p:cNvPr id="14355" name="Rectangle 34"/>
          <p:cNvSpPr>
            <a:spLocks noChangeArrowheads="1"/>
          </p:cNvSpPr>
          <p:nvPr/>
        </p:nvSpPr>
        <p:spPr bwMode="auto">
          <a:xfrm>
            <a:off x="4081464" y="985838"/>
            <a:ext cx="29335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A</a:t>
            </a:r>
          </a:p>
        </p:txBody>
      </p:sp>
      <p:sp>
        <p:nvSpPr>
          <p:cNvPr id="14356" name="Rectangle 35"/>
          <p:cNvSpPr>
            <a:spLocks noChangeArrowheads="1"/>
          </p:cNvSpPr>
          <p:nvPr/>
        </p:nvSpPr>
        <p:spPr bwMode="auto">
          <a:xfrm>
            <a:off x="4092575" y="2782888"/>
            <a:ext cx="28533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S</a:t>
            </a:r>
          </a:p>
        </p:txBody>
      </p:sp>
      <p:sp>
        <p:nvSpPr>
          <p:cNvPr id="14357" name="Rectangle 36"/>
          <p:cNvSpPr>
            <a:spLocks noChangeArrowheads="1"/>
          </p:cNvSpPr>
          <p:nvPr/>
        </p:nvSpPr>
        <p:spPr bwMode="auto">
          <a:xfrm>
            <a:off x="4092575" y="3011488"/>
            <a:ext cx="285336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S</a:t>
            </a:r>
          </a:p>
        </p:txBody>
      </p:sp>
      <p:sp>
        <p:nvSpPr>
          <p:cNvPr id="14358" name="Rectangle 37"/>
          <p:cNvSpPr>
            <a:spLocks noChangeArrowheads="1"/>
          </p:cNvSpPr>
          <p:nvPr/>
        </p:nvSpPr>
        <p:spPr bwMode="auto">
          <a:xfrm>
            <a:off x="6894514" y="1720850"/>
            <a:ext cx="277321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F</a:t>
            </a:r>
          </a:p>
        </p:txBody>
      </p:sp>
      <p:sp>
        <p:nvSpPr>
          <p:cNvPr id="14359" name="Rectangle 38"/>
          <p:cNvSpPr>
            <a:spLocks noChangeArrowheads="1"/>
          </p:cNvSpPr>
          <p:nvPr/>
        </p:nvSpPr>
        <p:spPr bwMode="auto">
          <a:xfrm>
            <a:off x="4202114" y="2820988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1</a:t>
            </a:r>
          </a:p>
        </p:txBody>
      </p:sp>
      <p:sp>
        <p:nvSpPr>
          <p:cNvPr id="14360" name="Rectangle 39"/>
          <p:cNvSpPr>
            <a:spLocks noChangeArrowheads="1"/>
          </p:cNvSpPr>
          <p:nvPr/>
        </p:nvSpPr>
        <p:spPr bwMode="auto">
          <a:xfrm>
            <a:off x="4202114" y="3049588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0</a:t>
            </a:r>
          </a:p>
        </p:txBody>
      </p:sp>
      <p:sp>
        <p:nvSpPr>
          <p:cNvPr id="14361" name="Rectangle 40"/>
          <p:cNvSpPr>
            <a:spLocks noChangeArrowheads="1"/>
          </p:cNvSpPr>
          <p:nvPr/>
        </p:nvSpPr>
        <p:spPr bwMode="auto">
          <a:xfrm>
            <a:off x="7002464" y="1739900"/>
            <a:ext cx="226025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i</a:t>
            </a:r>
          </a:p>
        </p:txBody>
      </p:sp>
      <p:sp>
        <p:nvSpPr>
          <p:cNvPr id="14362" name="Rectangle 41"/>
          <p:cNvSpPr>
            <a:spLocks noChangeArrowheads="1"/>
          </p:cNvSpPr>
          <p:nvPr/>
        </p:nvSpPr>
        <p:spPr bwMode="auto">
          <a:xfrm>
            <a:off x="4202114" y="1254125"/>
            <a:ext cx="226025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i</a:t>
            </a:r>
          </a:p>
        </p:txBody>
      </p:sp>
      <p:sp>
        <p:nvSpPr>
          <p:cNvPr id="14363" name="Rectangle 42"/>
          <p:cNvSpPr>
            <a:spLocks noChangeArrowheads="1"/>
          </p:cNvSpPr>
          <p:nvPr/>
        </p:nvSpPr>
        <p:spPr bwMode="auto">
          <a:xfrm>
            <a:off x="4189414" y="1016000"/>
            <a:ext cx="226025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i</a:t>
            </a:r>
          </a:p>
        </p:txBody>
      </p:sp>
      <p:sp>
        <p:nvSpPr>
          <p:cNvPr id="14364" name="Line 43"/>
          <p:cNvSpPr>
            <a:spLocks noChangeShapeType="1"/>
          </p:cNvSpPr>
          <p:nvPr/>
        </p:nvSpPr>
        <p:spPr bwMode="auto">
          <a:xfrm flipH="1">
            <a:off x="4373563" y="1112838"/>
            <a:ext cx="7159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65" name="Line 44"/>
          <p:cNvSpPr>
            <a:spLocks noChangeShapeType="1"/>
          </p:cNvSpPr>
          <p:nvPr/>
        </p:nvSpPr>
        <p:spPr bwMode="auto">
          <a:xfrm>
            <a:off x="5065713" y="1957388"/>
            <a:ext cx="133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66" name="Line 45"/>
          <p:cNvSpPr>
            <a:spLocks noChangeShapeType="1"/>
          </p:cNvSpPr>
          <p:nvPr/>
        </p:nvSpPr>
        <p:spPr bwMode="auto">
          <a:xfrm>
            <a:off x="5065713" y="2293938"/>
            <a:ext cx="133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67" name="Arc 46"/>
          <p:cNvSpPr>
            <a:spLocks/>
          </p:cNvSpPr>
          <p:nvPr/>
        </p:nvSpPr>
        <p:spPr bwMode="auto">
          <a:xfrm>
            <a:off x="5221288" y="1962150"/>
            <a:ext cx="317500" cy="158750"/>
          </a:xfrm>
          <a:custGeom>
            <a:avLst/>
            <a:gdLst>
              <a:gd name="T0" fmla="*/ 0 w 21704"/>
              <a:gd name="T1" fmla="*/ 0 h 21600"/>
              <a:gd name="T2" fmla="*/ 2147483647 w 21704"/>
              <a:gd name="T3" fmla="*/ 2147483647 h 21600"/>
              <a:gd name="T4" fmla="*/ 2147483647 w 21704"/>
              <a:gd name="T5" fmla="*/ 2147483647 h 21600"/>
              <a:gd name="T6" fmla="*/ 0 60000 65536"/>
              <a:gd name="T7" fmla="*/ 0 60000 65536"/>
              <a:gd name="T8" fmla="*/ 0 60000 65536"/>
              <a:gd name="T9" fmla="*/ 0 w 21704"/>
              <a:gd name="T10" fmla="*/ 0 h 21600"/>
              <a:gd name="T11" fmla="*/ 21704 w 217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600" fill="none" extrusionOk="0">
                <a:moveTo>
                  <a:pt x="0" y="0"/>
                </a:moveTo>
                <a:cubicBezTo>
                  <a:pt x="34" y="0"/>
                  <a:pt x="69" y="-1"/>
                  <a:pt x="104" y="0"/>
                </a:cubicBezTo>
                <a:cubicBezTo>
                  <a:pt x="12033" y="0"/>
                  <a:pt x="21704" y="9670"/>
                  <a:pt x="21704" y="21600"/>
                </a:cubicBezTo>
              </a:path>
              <a:path w="21704" h="21600" stroke="0" extrusionOk="0">
                <a:moveTo>
                  <a:pt x="0" y="0"/>
                </a:moveTo>
                <a:cubicBezTo>
                  <a:pt x="34" y="0"/>
                  <a:pt x="69" y="-1"/>
                  <a:pt x="104" y="0"/>
                </a:cubicBezTo>
                <a:cubicBezTo>
                  <a:pt x="12033" y="0"/>
                  <a:pt x="21704" y="9670"/>
                  <a:pt x="21704" y="21600"/>
                </a:cubicBezTo>
                <a:lnTo>
                  <a:pt x="104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68" name="Arc 47"/>
          <p:cNvSpPr>
            <a:spLocks/>
          </p:cNvSpPr>
          <p:nvPr/>
        </p:nvSpPr>
        <p:spPr bwMode="auto">
          <a:xfrm>
            <a:off x="5222876" y="2119314"/>
            <a:ext cx="315913" cy="1603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69" name="Arc 48"/>
          <p:cNvSpPr>
            <a:spLocks/>
          </p:cNvSpPr>
          <p:nvPr/>
        </p:nvSpPr>
        <p:spPr bwMode="auto">
          <a:xfrm>
            <a:off x="5046663" y="1962150"/>
            <a:ext cx="42862" cy="158750"/>
          </a:xfrm>
          <a:custGeom>
            <a:avLst/>
            <a:gdLst>
              <a:gd name="T0" fmla="*/ 0 w 22371"/>
              <a:gd name="T1" fmla="*/ 2147483647 h 21600"/>
              <a:gd name="T2" fmla="*/ 14912702 w 22371"/>
              <a:gd name="T3" fmla="*/ 2147483647 h 21600"/>
              <a:gd name="T4" fmla="*/ 513861 w 22371"/>
              <a:gd name="T5" fmla="*/ 2147483647 h 21600"/>
              <a:gd name="T6" fmla="*/ 0 60000 65536"/>
              <a:gd name="T7" fmla="*/ 0 60000 65536"/>
              <a:gd name="T8" fmla="*/ 0 60000 65536"/>
              <a:gd name="T9" fmla="*/ 0 w 22371"/>
              <a:gd name="T10" fmla="*/ 0 h 21600"/>
              <a:gd name="T11" fmla="*/ 22371 w 223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1" h="21600" fill="none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</a:path>
              <a:path w="22371" h="21600" stroke="0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  <a:lnTo>
                  <a:pt x="771" y="21600"/>
                </a:lnTo>
                <a:lnTo>
                  <a:pt x="-1" y="13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0" name="Arc 49"/>
          <p:cNvSpPr>
            <a:spLocks/>
          </p:cNvSpPr>
          <p:nvPr/>
        </p:nvSpPr>
        <p:spPr bwMode="auto">
          <a:xfrm>
            <a:off x="5046663" y="2119314"/>
            <a:ext cx="42862" cy="160337"/>
          </a:xfrm>
          <a:custGeom>
            <a:avLst/>
            <a:gdLst>
              <a:gd name="T0" fmla="*/ 20447436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1" name="Line 50"/>
          <p:cNvSpPr>
            <a:spLocks noChangeShapeType="1"/>
          </p:cNvSpPr>
          <p:nvPr/>
        </p:nvSpPr>
        <p:spPr bwMode="auto">
          <a:xfrm flipH="1">
            <a:off x="4598989" y="1785938"/>
            <a:ext cx="490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2" name="Line 51"/>
          <p:cNvSpPr>
            <a:spLocks noChangeShapeType="1"/>
          </p:cNvSpPr>
          <p:nvPr/>
        </p:nvSpPr>
        <p:spPr bwMode="auto">
          <a:xfrm flipH="1">
            <a:off x="4786313" y="1558925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3" name="Line 52"/>
          <p:cNvSpPr>
            <a:spLocks noChangeShapeType="1"/>
          </p:cNvSpPr>
          <p:nvPr/>
        </p:nvSpPr>
        <p:spPr bwMode="auto">
          <a:xfrm flipH="1">
            <a:off x="4579939" y="2233613"/>
            <a:ext cx="509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4" name="Line 53"/>
          <p:cNvSpPr>
            <a:spLocks noChangeShapeType="1"/>
          </p:cNvSpPr>
          <p:nvPr/>
        </p:nvSpPr>
        <p:spPr bwMode="auto">
          <a:xfrm flipH="1">
            <a:off x="4786313" y="2005013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5" name="Line 54"/>
          <p:cNvSpPr>
            <a:spLocks noChangeShapeType="1"/>
          </p:cNvSpPr>
          <p:nvPr/>
        </p:nvSpPr>
        <p:spPr bwMode="auto">
          <a:xfrm flipH="1">
            <a:off x="4786314" y="2571750"/>
            <a:ext cx="363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6" name="Line 55"/>
          <p:cNvSpPr>
            <a:spLocks noChangeShapeType="1"/>
          </p:cNvSpPr>
          <p:nvPr/>
        </p:nvSpPr>
        <p:spPr bwMode="auto">
          <a:xfrm>
            <a:off x="5553076" y="1222375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7" name="Line 56"/>
          <p:cNvSpPr>
            <a:spLocks noChangeShapeType="1"/>
          </p:cNvSpPr>
          <p:nvPr/>
        </p:nvSpPr>
        <p:spPr bwMode="auto">
          <a:xfrm>
            <a:off x="5553075" y="1668463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8" name="Line 57"/>
          <p:cNvSpPr>
            <a:spLocks noChangeShapeType="1"/>
          </p:cNvSpPr>
          <p:nvPr/>
        </p:nvSpPr>
        <p:spPr bwMode="auto">
          <a:xfrm>
            <a:off x="5553076" y="2125663"/>
            <a:ext cx="346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79" name="Line 58"/>
          <p:cNvSpPr>
            <a:spLocks noChangeShapeType="1"/>
          </p:cNvSpPr>
          <p:nvPr/>
        </p:nvSpPr>
        <p:spPr bwMode="auto">
          <a:xfrm>
            <a:off x="5562601" y="2571750"/>
            <a:ext cx="346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80" name="Arc 59"/>
          <p:cNvSpPr>
            <a:spLocks/>
          </p:cNvSpPr>
          <p:nvPr/>
        </p:nvSpPr>
        <p:spPr bwMode="auto">
          <a:xfrm>
            <a:off x="4986338" y="1962150"/>
            <a:ext cx="42862" cy="158750"/>
          </a:xfrm>
          <a:custGeom>
            <a:avLst/>
            <a:gdLst>
              <a:gd name="T0" fmla="*/ 0 w 22371"/>
              <a:gd name="T1" fmla="*/ 2147483647 h 21600"/>
              <a:gd name="T2" fmla="*/ 14912702 w 22371"/>
              <a:gd name="T3" fmla="*/ 2147483647 h 21600"/>
              <a:gd name="T4" fmla="*/ 513861 w 22371"/>
              <a:gd name="T5" fmla="*/ 2147483647 h 21600"/>
              <a:gd name="T6" fmla="*/ 0 60000 65536"/>
              <a:gd name="T7" fmla="*/ 0 60000 65536"/>
              <a:gd name="T8" fmla="*/ 0 60000 65536"/>
              <a:gd name="T9" fmla="*/ 0 w 22371"/>
              <a:gd name="T10" fmla="*/ 0 h 21600"/>
              <a:gd name="T11" fmla="*/ 22371 w 223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1" h="21600" fill="none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</a:path>
              <a:path w="22371" h="21600" stroke="0" extrusionOk="0">
                <a:moveTo>
                  <a:pt x="-1" y="13"/>
                </a:moveTo>
                <a:cubicBezTo>
                  <a:pt x="256" y="4"/>
                  <a:pt x="513" y="-1"/>
                  <a:pt x="771" y="0"/>
                </a:cubicBezTo>
                <a:cubicBezTo>
                  <a:pt x="12700" y="0"/>
                  <a:pt x="22371" y="9670"/>
                  <a:pt x="22371" y="21600"/>
                </a:cubicBezTo>
                <a:lnTo>
                  <a:pt x="771" y="21600"/>
                </a:lnTo>
                <a:lnTo>
                  <a:pt x="-1" y="13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81" name="Arc 60"/>
          <p:cNvSpPr>
            <a:spLocks/>
          </p:cNvSpPr>
          <p:nvPr/>
        </p:nvSpPr>
        <p:spPr bwMode="auto">
          <a:xfrm>
            <a:off x="4986338" y="2119314"/>
            <a:ext cx="42862" cy="160337"/>
          </a:xfrm>
          <a:custGeom>
            <a:avLst/>
            <a:gdLst>
              <a:gd name="T0" fmla="*/ 20447436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82" name="Rectangle 61"/>
          <p:cNvSpPr>
            <a:spLocks noChangeArrowheads="1"/>
          </p:cNvSpPr>
          <p:nvPr/>
        </p:nvSpPr>
        <p:spPr bwMode="auto">
          <a:xfrm>
            <a:off x="5913438" y="1057276"/>
            <a:ext cx="800100" cy="16684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14383" name="Rectangle 62"/>
          <p:cNvSpPr>
            <a:spLocks noChangeArrowheads="1"/>
          </p:cNvSpPr>
          <p:nvPr/>
        </p:nvSpPr>
        <p:spPr bwMode="auto">
          <a:xfrm>
            <a:off x="5888039" y="1106488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0</a:t>
            </a:r>
          </a:p>
        </p:txBody>
      </p:sp>
      <p:sp>
        <p:nvSpPr>
          <p:cNvPr id="14384" name="Rectangle 63"/>
          <p:cNvSpPr>
            <a:spLocks noChangeArrowheads="1"/>
          </p:cNvSpPr>
          <p:nvPr/>
        </p:nvSpPr>
        <p:spPr bwMode="auto">
          <a:xfrm>
            <a:off x="5875339" y="1552575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1</a:t>
            </a:r>
          </a:p>
        </p:txBody>
      </p:sp>
      <p:sp>
        <p:nvSpPr>
          <p:cNvPr id="14385" name="Rectangle 64"/>
          <p:cNvSpPr>
            <a:spLocks noChangeArrowheads="1"/>
          </p:cNvSpPr>
          <p:nvPr/>
        </p:nvSpPr>
        <p:spPr bwMode="auto">
          <a:xfrm>
            <a:off x="5888039" y="2008188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2</a:t>
            </a:r>
          </a:p>
        </p:txBody>
      </p:sp>
      <p:sp>
        <p:nvSpPr>
          <p:cNvPr id="14386" name="Rectangle 65"/>
          <p:cNvSpPr>
            <a:spLocks noChangeArrowheads="1"/>
          </p:cNvSpPr>
          <p:nvPr/>
        </p:nvSpPr>
        <p:spPr bwMode="auto">
          <a:xfrm>
            <a:off x="5875339" y="2454275"/>
            <a:ext cx="26770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3</a:t>
            </a:r>
          </a:p>
        </p:txBody>
      </p:sp>
      <p:sp>
        <p:nvSpPr>
          <p:cNvPr id="14387" name="Rectangle 66"/>
          <p:cNvSpPr>
            <a:spLocks noChangeArrowheads="1"/>
          </p:cNvSpPr>
          <p:nvPr/>
        </p:nvSpPr>
        <p:spPr bwMode="auto">
          <a:xfrm>
            <a:off x="6156325" y="1670051"/>
            <a:ext cx="541816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4 X 1</a:t>
            </a:r>
          </a:p>
          <a:p>
            <a:pPr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200"/>
          </a:p>
        </p:txBody>
      </p:sp>
      <p:sp>
        <p:nvSpPr>
          <p:cNvPr id="14388" name="Rectangle 67"/>
          <p:cNvSpPr>
            <a:spLocks noChangeArrowheads="1"/>
          </p:cNvSpPr>
          <p:nvPr/>
        </p:nvSpPr>
        <p:spPr bwMode="auto">
          <a:xfrm>
            <a:off x="6154739" y="1809750"/>
            <a:ext cx="524183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MUX</a:t>
            </a:r>
          </a:p>
        </p:txBody>
      </p:sp>
      <p:sp>
        <p:nvSpPr>
          <p:cNvPr id="14389" name="Line 68"/>
          <p:cNvSpPr>
            <a:spLocks noChangeShapeType="1"/>
          </p:cNvSpPr>
          <p:nvPr/>
        </p:nvSpPr>
        <p:spPr bwMode="auto">
          <a:xfrm>
            <a:off x="6738938" y="1836738"/>
            <a:ext cx="1825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90" name="Rectangle 69"/>
          <p:cNvSpPr>
            <a:spLocks noChangeArrowheads="1"/>
          </p:cNvSpPr>
          <p:nvPr/>
        </p:nvSpPr>
        <p:spPr bwMode="auto">
          <a:xfrm>
            <a:off x="6030913" y="2497138"/>
            <a:ext cx="634790" cy="25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/>
              <a:t>Select</a:t>
            </a:r>
          </a:p>
        </p:txBody>
      </p:sp>
      <p:sp>
        <p:nvSpPr>
          <p:cNvPr id="14391" name="Line 70"/>
          <p:cNvSpPr>
            <a:spLocks noChangeShapeType="1"/>
          </p:cNvSpPr>
          <p:nvPr/>
        </p:nvSpPr>
        <p:spPr bwMode="auto">
          <a:xfrm>
            <a:off x="6113463" y="2744789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92" name="Line 71"/>
          <p:cNvSpPr>
            <a:spLocks noChangeShapeType="1"/>
          </p:cNvSpPr>
          <p:nvPr/>
        </p:nvSpPr>
        <p:spPr bwMode="auto">
          <a:xfrm>
            <a:off x="6527800" y="2744789"/>
            <a:ext cx="0" cy="376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93" name="Line 72"/>
          <p:cNvSpPr>
            <a:spLocks noChangeShapeType="1"/>
          </p:cNvSpPr>
          <p:nvPr/>
        </p:nvSpPr>
        <p:spPr bwMode="auto">
          <a:xfrm flipH="1">
            <a:off x="4373564" y="2908300"/>
            <a:ext cx="1747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94" name="Line 73"/>
          <p:cNvSpPr>
            <a:spLocks noChangeShapeType="1"/>
          </p:cNvSpPr>
          <p:nvPr/>
        </p:nvSpPr>
        <p:spPr bwMode="auto">
          <a:xfrm flipH="1">
            <a:off x="4373563" y="3136900"/>
            <a:ext cx="2159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0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8"/>
            </a:endParaRPr>
          </a:p>
        </p:txBody>
      </p:sp>
      <p:sp>
        <p:nvSpPr>
          <p:cNvPr id="14395" name="Rectangle 74"/>
          <p:cNvSpPr>
            <a:spLocks noChangeArrowheads="1"/>
          </p:cNvSpPr>
          <p:nvPr/>
        </p:nvSpPr>
        <p:spPr bwMode="auto">
          <a:xfrm>
            <a:off x="3094039" y="4273551"/>
            <a:ext cx="455612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035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3214"/>
            <a:ext cx="9144000" cy="434975"/>
          </a:xfrm>
          <a:noFill/>
        </p:spPr>
        <p:txBody>
          <a:bodyPr/>
          <a:lstStyle/>
          <a:p>
            <a:r>
              <a:rPr lang="en-US" altLang="ko-KR" sz="2800"/>
              <a:t>APPLICATIONS OF LOGIC MICROOPERATIONS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8437889" y="1"/>
            <a:ext cx="2099936" cy="28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/>
              <a:t>Logic Microoperations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0725" y="1028701"/>
            <a:ext cx="7886700" cy="544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sym typeface="Symbol" panose="05050102010706020507" pitchFamily="18" charset="2"/>
              </a:rPr>
              <a:t>Logic microoperations can be used to </a:t>
            </a:r>
            <a:r>
              <a:rPr lang="en-US" altLang="ko-KR" sz="2000"/>
              <a:t>manipulate individual bits or a portions of a word in a register</a:t>
            </a:r>
          </a:p>
          <a:p>
            <a:endParaRPr lang="en-US" altLang="ko-KR" sz="2000"/>
          </a:p>
          <a:p>
            <a:r>
              <a:rPr lang="en-US" altLang="ko-KR" sz="2000"/>
              <a:t>Consider the data in a register A. In another register, B, is bit data that will be used to modify the contents of A</a:t>
            </a:r>
          </a:p>
          <a:p>
            <a:endParaRPr lang="en-US" altLang="ko-KR" sz="2000"/>
          </a:p>
          <a:p>
            <a:pPr lvl="1"/>
            <a:r>
              <a:rPr lang="en-US" altLang="ko-KR" smtClean="0"/>
              <a:t>Selective-set	                     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A + B</a:t>
            </a:r>
          </a:p>
          <a:p>
            <a:pPr lvl="1"/>
            <a:r>
              <a:rPr lang="en-US" altLang="ko-KR" smtClean="0"/>
              <a:t>Selective-complement 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A </a:t>
            </a:r>
            <a:r>
              <a:rPr lang="en-US" altLang="ko-KR" smtClean="0">
                <a:sym typeface="Symbol" panose="05050102010706020507" pitchFamily="18" charset="2"/>
              </a:rPr>
              <a:t></a:t>
            </a:r>
            <a:r>
              <a:rPr lang="en-US" altLang="ko-KR" smtClean="0"/>
              <a:t> B	</a:t>
            </a:r>
          </a:p>
          <a:p>
            <a:pPr lvl="1"/>
            <a:r>
              <a:rPr lang="en-US" altLang="ko-KR" smtClean="0"/>
              <a:t>Selective-clear 	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A • B’	</a:t>
            </a:r>
          </a:p>
          <a:p>
            <a:pPr lvl="1"/>
            <a:r>
              <a:rPr lang="en-US" altLang="ko-KR" smtClean="0"/>
              <a:t>Mask (Delete)	 	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A • B</a:t>
            </a:r>
          </a:p>
          <a:p>
            <a:pPr lvl="1"/>
            <a:r>
              <a:rPr lang="en-US" altLang="ko-KR" smtClean="0"/>
              <a:t>Clear			 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A </a:t>
            </a:r>
            <a:r>
              <a:rPr lang="en-US" altLang="ko-KR" smtClean="0">
                <a:sym typeface="Symbol" panose="05050102010706020507" pitchFamily="18" charset="2"/>
              </a:rPr>
              <a:t></a:t>
            </a:r>
            <a:r>
              <a:rPr lang="en-US" altLang="ko-KR" smtClean="0"/>
              <a:t> B</a:t>
            </a:r>
          </a:p>
          <a:p>
            <a:pPr lvl="1"/>
            <a:r>
              <a:rPr lang="en-US" altLang="ko-KR" smtClean="0"/>
              <a:t>Insert	 		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(A • B) + C</a:t>
            </a:r>
          </a:p>
          <a:p>
            <a:pPr lvl="1"/>
            <a:r>
              <a:rPr lang="en-US" altLang="ko-KR" smtClean="0"/>
              <a:t>Compare 			A </a:t>
            </a:r>
            <a:r>
              <a:rPr lang="en-US" altLang="ko-KR" smtClean="0">
                <a:sym typeface="Symbol" panose="05050102010706020507" pitchFamily="18" charset="2"/>
              </a:rPr>
              <a:t> </a:t>
            </a:r>
            <a:r>
              <a:rPr lang="en-US" altLang="ko-KR" smtClean="0"/>
              <a:t>A </a:t>
            </a:r>
            <a:r>
              <a:rPr lang="en-US" altLang="ko-KR" smtClean="0">
                <a:sym typeface="Symbol" panose="05050102010706020507" pitchFamily="18" charset="2"/>
              </a:rPr>
              <a:t></a:t>
            </a:r>
            <a:r>
              <a:rPr lang="en-US" altLang="ko-KR" smtClean="0"/>
              <a:t> B</a:t>
            </a:r>
          </a:p>
          <a:p>
            <a:pPr lvl="1"/>
            <a:r>
              <a:rPr lang="en-US" altLang="ko-KR" smtClean="0"/>
              <a:t> . . . </a:t>
            </a:r>
          </a:p>
          <a:p>
            <a:endParaRPr lang="en-US" altLang="ko-KR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83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1043</Words>
  <Application>Microsoft Office PowerPoint</Application>
  <PresentationFormat>Widescreen</PresentationFormat>
  <Paragraphs>442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굴림</vt:lpstr>
      <vt:lpstr>Arial</vt:lpstr>
      <vt:lpstr>Courier New</vt:lpstr>
      <vt:lpstr>Symbol</vt:lpstr>
      <vt:lpstr>기본 디자인</vt:lpstr>
      <vt:lpstr>1_기본 디자인</vt:lpstr>
      <vt:lpstr>2_기본 디자인</vt:lpstr>
      <vt:lpstr>Computer Architecture</vt:lpstr>
      <vt:lpstr>MICROOPERATIONS</vt:lpstr>
      <vt:lpstr>ARITHMETIC  MICROOPERATIONS</vt:lpstr>
      <vt:lpstr>BINARY  ADDER / SUBTRACTOR / INCREMENTER</vt:lpstr>
      <vt:lpstr>ARITHMETIC  CIRCUIT</vt:lpstr>
      <vt:lpstr>LOGIC  MICROOPERATIONS</vt:lpstr>
      <vt:lpstr>LIST  OF  LOGIC  MICROOPERATIONS</vt:lpstr>
      <vt:lpstr>HARDWARE  IMPLEMENTATION  OF  LOGIC MICROOPERATIONS</vt:lpstr>
      <vt:lpstr>APPLICATIONS OF LOGIC MICROOPERATIONS</vt:lpstr>
      <vt:lpstr>SELECTIVE SET</vt:lpstr>
      <vt:lpstr>SELECTIVE COMPLEMENT</vt:lpstr>
      <vt:lpstr>SELECTIVE CLEAR</vt:lpstr>
      <vt:lpstr>MASK OPERATION</vt:lpstr>
      <vt:lpstr>CLEAR OPERATION</vt:lpstr>
      <vt:lpstr>INSERT OPERATION</vt:lpstr>
      <vt:lpstr>SHIFT  MICROOPERATIONS</vt:lpstr>
      <vt:lpstr>LOGICAL SHIFT</vt:lpstr>
      <vt:lpstr>CIRCULAR SHIFT</vt:lpstr>
      <vt:lpstr>ARITHMETIC SHIFT</vt:lpstr>
      <vt:lpstr>ARITHMETIC SHIFT</vt:lpstr>
      <vt:lpstr>HARDWARE  IMPLEMENTATION  OF  SHIFT  MICROOPERATIONS</vt:lpstr>
      <vt:lpstr>ARITHMETIC  LOGIC  SHIFT 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ibrahim_desoky</dc:creator>
  <cp:lastModifiedBy>ibrahim_desoky</cp:lastModifiedBy>
  <cp:revision>1</cp:revision>
  <dcterms:created xsi:type="dcterms:W3CDTF">2018-10-01T10:34:48Z</dcterms:created>
  <dcterms:modified xsi:type="dcterms:W3CDTF">2018-10-01T10:36:35Z</dcterms:modified>
</cp:coreProperties>
</file>