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7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01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065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46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49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1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1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14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83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426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969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16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507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348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174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729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625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622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38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482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655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5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341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3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114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56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459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9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052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9546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29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0529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835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156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52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3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4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597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6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06805"/>
            <a:ext cx="4011084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12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39043"/>
            <a:ext cx="7315200" cy="328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5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270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8115" y="220663"/>
            <a:ext cx="1236236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67" y="220663"/>
            <a:ext cx="8606367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85C3-B5E5-4F14-A5EB-770E03A0501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38AC-755A-4EC8-9172-B7A4CFFD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7620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D7F80-C524-4D48-B3B0-01A8BF897F78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l" defTabSz="7620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470502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Basic Computer Organization &amp; Design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52400" y="238126"/>
            <a:ext cx="118872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7620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D7F80-C524-4D48-B3B0-01A8BF897F78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l" defTabSz="762000" rtl="0" eaLnBrk="1" fontAlgn="auto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470502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Basic Computer Organization &amp; Design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52400" y="238126"/>
            <a:ext cx="118872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4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9F9CB-0E71-4663-AA94-E6FA3F609807}" type="slidenum"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pPr marL="0" marR="0" lvl="0" indent="0" algn="l" defTabSz="762000" rtl="0" eaLnBrk="0" fontAlgn="base" latinLnBrk="0" hangingPunct="0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470502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Basic Computer Organization &amp; Design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52400" y="238126"/>
            <a:ext cx="118872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6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98967" y="220664"/>
            <a:ext cx="11745384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2051" name="Rectangle 10"/>
          <p:cNvSpPr>
            <a:spLocks noChangeArrowheads="1"/>
          </p:cNvSpPr>
          <p:nvPr/>
        </p:nvSpPr>
        <p:spPr bwMode="auto">
          <a:xfrm>
            <a:off x="5755218" y="0"/>
            <a:ext cx="346249" cy="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marL="0" marR="0" lvl="0" indent="0" algn="l" defTabSz="762000" rtl="0" eaLnBrk="1" fontAlgn="base" latinLnBrk="0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AE498-A530-4C99-B2F8-2E8C06B1BD0E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8"/>
                <a:cs typeface="+mn-cs"/>
              </a:rPr>
              <a:pPr marL="0" marR="0" lvl="0" indent="0" algn="l" defTabSz="762000" rtl="0" eaLnBrk="1" fontAlgn="base" latinLnBrk="0" hangingPunct="1">
                <a:lnSpc>
                  <a:spcPct val="10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8"/>
              <a:cs typeface="+mn-cs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470502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7620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Basic Computer Organization &amp; Design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767215" y="6588125"/>
            <a:ext cx="2040623" cy="24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" tIns="12700" rIns="25400" bIns="12700">
            <a:spAutoFit/>
          </a:bodyPr>
          <a:lstStyle>
            <a:lvl1pPr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2603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2603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ctr" defTabSz="260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9598598" y="6556375"/>
            <a:ext cx="25934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Computer Architectures Lab</a:t>
            </a:r>
          </a:p>
        </p:txBody>
      </p:sp>
      <p:sp>
        <p:nvSpPr>
          <p:cNvPr id="2055" name="Line 14"/>
          <p:cNvSpPr>
            <a:spLocks noChangeShapeType="1"/>
          </p:cNvSpPr>
          <p:nvPr/>
        </p:nvSpPr>
        <p:spPr bwMode="auto">
          <a:xfrm>
            <a:off x="152401" y="762000"/>
            <a:ext cx="1188296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8"/>
              <a:cs typeface="+mn-cs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52400" y="238126"/>
            <a:ext cx="118872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8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2264"/>
            <a:ext cx="9144000" cy="422275"/>
          </a:xfrm>
          <a:noFill/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 altLang="ko-KR" sz="2800"/>
              <a:t>BASIC  COMPUTER  ORGANIZATION  AND  DESIGN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830639" y="1047751"/>
            <a:ext cx="5208587" cy="526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Instruction Codes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Computer Registers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Computer Instructions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Timing and Control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Instruction Cycle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Memory Reference Instructions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Input-Output and Interrupt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Complete Computer Description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Design of Basic Computer</a:t>
            </a:r>
          </a:p>
          <a:p>
            <a:pPr defTabSz="762000">
              <a:lnSpc>
                <a:spcPct val="85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85000"/>
              </a:lnSpc>
              <a:defRPr/>
            </a:pPr>
            <a:r>
              <a:rPr lang="en-US" altLang="ko-KR" sz="2000" kern="0">
                <a:solidFill>
                  <a:sysClr val="windowText" lastClr="000000"/>
                </a:solidFill>
                <a:latin typeface="Arial"/>
              </a:rPr>
              <a:t>• Design of Accumulator Logic</a:t>
            </a:r>
          </a:p>
          <a:p>
            <a:pPr defTabSz="762000" latinLnBrk="1">
              <a:lnSpc>
                <a:spcPct val="80000"/>
              </a:lnSpc>
              <a:defRPr/>
            </a:pPr>
            <a:endParaRPr lang="en-US" altLang="ko-KR" sz="2000" kern="0">
              <a:solidFill>
                <a:sysClr val="windowText" lastClr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4202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INPUT-OUTPUT  AND  INTERRUPT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output operation:</a:t>
            </a:r>
          </a:p>
          <a:p>
            <a:r>
              <a:rPr lang="en-US"/>
              <a:t>Initially the output flag FGO is set to 1</a:t>
            </a:r>
          </a:p>
          <a:p>
            <a:r>
              <a:rPr lang="en-US"/>
              <a:t>Computer checks FGO if 1, the information from the AC is transferred in parallel into OUTR and FGO is cleared to 0</a:t>
            </a:r>
          </a:p>
          <a:p>
            <a:r>
              <a:rPr lang="en-US"/>
              <a:t>When the output device accepts the codded information and its operation is completed, it sets the FGO to1.</a:t>
            </a:r>
          </a:p>
          <a:p>
            <a:r>
              <a:rPr lang="en-US"/>
              <a:t>The computer does not load a new character into OUTR when FGO is 0 because this condition indicates that the output device is in process.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295276"/>
            <a:ext cx="7970838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PROGRAM  CONTROLLED  DATA  TRANSFER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264276" y="1185863"/>
            <a:ext cx="2941511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6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loop: If FGI = 1 goto loop</a:t>
            </a:r>
          </a:p>
          <a:p>
            <a:pPr defTabSz="762000">
              <a:lnSpc>
                <a:spcPct val="106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      INPR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</a:t>
            </a:r>
            <a:r>
              <a:rPr lang="en-US" altLang="ko-KR" sz="1400" kern="0">
                <a:solidFill>
                  <a:sysClr val="windowText" lastClr="000000"/>
                </a:solidFill>
                <a:latin typeface="Symbol" pitchFamily="18" charset="2"/>
              </a:rPr>
              <a:t>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new data, FGI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1</a:t>
            </a:r>
          </a:p>
          <a:p>
            <a:pPr defTabSz="762000">
              <a:lnSpc>
                <a:spcPct val="106000"/>
              </a:lnSpc>
              <a:defRPr/>
            </a:pPr>
            <a:endParaRPr lang="en-US" altLang="ko-KR" sz="14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106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loop: If FGO = 1 goto loop</a:t>
            </a:r>
          </a:p>
          <a:p>
            <a:pPr defTabSz="762000">
              <a:lnSpc>
                <a:spcPct val="106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      consume OUTR, FGO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1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392488" y="858838"/>
            <a:ext cx="4453142" cy="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-- CPU --                                                 -- I/O Device --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6010275" y="874714"/>
            <a:ext cx="0" cy="5527675"/>
          </a:xfrm>
          <a:prstGeom prst="line">
            <a:avLst/>
          </a:prstGeom>
          <a:noFill/>
          <a:ln w="508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2552701" y="1185864"/>
            <a:ext cx="316547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/* Input */         /* Initially FGI = 0 */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loop:  If FGI = 0 goto loop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            AC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</a:t>
            </a:r>
            <a:r>
              <a:rPr lang="en-US" altLang="ko-KR" sz="1400" kern="0">
                <a:solidFill>
                  <a:sysClr val="windowText" lastClr="000000"/>
                </a:solidFill>
                <a:latin typeface="Symbol" pitchFamily="18" charset="2"/>
              </a:rPr>
              <a:t>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INPR,  FGI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0</a:t>
            </a:r>
          </a:p>
          <a:p>
            <a:pPr defTabSz="762000">
              <a:lnSpc>
                <a:spcPct val="90000"/>
              </a:lnSpc>
              <a:defRPr/>
            </a:pPr>
            <a:endParaRPr lang="en-US" altLang="ko-KR" sz="14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/* Output */         /* Initially FGO = 1 */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loop:  If FGO = 0 goto loop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              OUTR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</a:t>
            </a:r>
            <a:r>
              <a:rPr lang="en-US" altLang="ko-KR" sz="1400" kern="0">
                <a:solidFill>
                  <a:sysClr val="windowText" lastClr="000000"/>
                </a:solidFill>
                <a:latin typeface="Symbol" pitchFamily="18" charset="2"/>
              </a:rPr>
              <a:t>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AC,  FGO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0</a:t>
            </a:r>
          </a:p>
          <a:p>
            <a:pPr defTabSz="762000">
              <a:lnSpc>
                <a:spcPct val="90000"/>
              </a:lnSpc>
              <a:defRPr/>
            </a:pPr>
            <a:endParaRPr lang="en-US" altLang="ko-KR" sz="14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9048681" y="1"/>
            <a:ext cx="148438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I/O and Interrupt</a:t>
            </a:r>
          </a:p>
        </p:txBody>
      </p:sp>
      <p:sp>
        <p:nvSpPr>
          <p:cNvPr id="33800" name="AutoShape 9"/>
          <p:cNvSpPr>
            <a:spLocks noChangeArrowheads="1"/>
          </p:cNvSpPr>
          <p:nvPr/>
        </p:nvSpPr>
        <p:spPr bwMode="auto">
          <a:xfrm>
            <a:off x="4168776" y="3068638"/>
            <a:ext cx="1198563" cy="265112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4210050" y="3079751"/>
            <a:ext cx="100829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Start Input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4379914" y="3516313"/>
            <a:ext cx="776287" cy="207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4354513" y="3476626"/>
            <a:ext cx="85760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FGI </a:t>
            </a:r>
            <a:r>
              <a:rPr lang="en-US" altLang="ko-KR" sz="1400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0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4257676" y="3948114"/>
            <a:ext cx="989013" cy="427037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4421188" y="4033839"/>
            <a:ext cx="68448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FGI=0</a:t>
            </a:r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4265614" y="4651375"/>
            <a:ext cx="11382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AC </a:t>
            </a:r>
            <a:r>
              <a:rPr lang="en-US" altLang="ko-KR" sz="1400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INPR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4121150" y="4670425"/>
            <a:ext cx="1392238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08" name="Rectangle 17"/>
          <p:cNvSpPr>
            <a:spLocks noChangeArrowheads="1"/>
          </p:cNvSpPr>
          <p:nvPr/>
        </p:nvSpPr>
        <p:spPr bwMode="auto">
          <a:xfrm>
            <a:off x="4299031" y="5214939"/>
            <a:ext cx="968215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More</a:t>
            </a:r>
          </a:p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Character</a:t>
            </a:r>
          </a:p>
        </p:txBody>
      </p:sp>
      <p:sp>
        <p:nvSpPr>
          <p:cNvPr id="33809" name="AutoShape 18"/>
          <p:cNvSpPr>
            <a:spLocks noChangeArrowheads="1"/>
          </p:cNvSpPr>
          <p:nvPr/>
        </p:nvSpPr>
        <p:spPr bwMode="auto">
          <a:xfrm>
            <a:off x="4121151" y="5178425"/>
            <a:ext cx="1293813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>
            <a:off x="4751388" y="3338514"/>
            <a:ext cx="0" cy="166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>
            <a:off x="4767263" y="3729039"/>
            <a:ext cx="0" cy="223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4751388" y="4379914"/>
            <a:ext cx="0" cy="28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H="1">
            <a:off x="4784725" y="48990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 flipH="1">
            <a:off x="3517901" y="4168775"/>
            <a:ext cx="765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5" name="Line 24"/>
          <p:cNvSpPr>
            <a:spLocks noChangeShapeType="1"/>
          </p:cNvSpPr>
          <p:nvPr/>
        </p:nvSpPr>
        <p:spPr bwMode="auto">
          <a:xfrm flipV="1">
            <a:off x="3505200" y="3833814"/>
            <a:ext cx="0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>
            <a:off x="3521075" y="3833813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>
            <a:off x="4784725" y="5775325"/>
            <a:ext cx="0" cy="20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8" name="Line 27"/>
          <p:cNvSpPr>
            <a:spLocks noChangeShapeType="1"/>
          </p:cNvSpPr>
          <p:nvPr/>
        </p:nvSpPr>
        <p:spPr bwMode="auto">
          <a:xfrm flipH="1">
            <a:off x="3135314" y="5480050"/>
            <a:ext cx="1017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19" name="Line 28"/>
          <p:cNvSpPr>
            <a:spLocks noChangeShapeType="1"/>
          </p:cNvSpPr>
          <p:nvPr/>
        </p:nvSpPr>
        <p:spPr bwMode="auto">
          <a:xfrm flipV="1">
            <a:off x="3132138" y="3433763"/>
            <a:ext cx="0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0" name="Line 29"/>
          <p:cNvSpPr>
            <a:spLocks noChangeShapeType="1"/>
          </p:cNvSpPr>
          <p:nvPr/>
        </p:nvSpPr>
        <p:spPr bwMode="auto">
          <a:xfrm>
            <a:off x="3149601" y="3433763"/>
            <a:ext cx="158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1" name="AutoShape 30"/>
          <p:cNvSpPr>
            <a:spLocks noChangeArrowheads="1"/>
          </p:cNvSpPr>
          <p:nvPr/>
        </p:nvSpPr>
        <p:spPr bwMode="auto">
          <a:xfrm>
            <a:off x="4346576" y="5980113"/>
            <a:ext cx="893763" cy="24765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2" name="Rectangle 31"/>
          <p:cNvSpPr>
            <a:spLocks noChangeArrowheads="1"/>
          </p:cNvSpPr>
          <p:nvPr/>
        </p:nvSpPr>
        <p:spPr bwMode="auto">
          <a:xfrm>
            <a:off x="4501016" y="5972176"/>
            <a:ext cx="56265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END</a:t>
            </a:r>
          </a:p>
        </p:txBody>
      </p:sp>
      <p:sp>
        <p:nvSpPr>
          <p:cNvPr id="33823" name="AutoShape 32"/>
          <p:cNvSpPr>
            <a:spLocks noChangeArrowheads="1"/>
          </p:cNvSpPr>
          <p:nvPr/>
        </p:nvSpPr>
        <p:spPr bwMode="auto">
          <a:xfrm>
            <a:off x="7553326" y="3097214"/>
            <a:ext cx="1376363" cy="263525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4" name="Rectangle 33"/>
          <p:cNvSpPr>
            <a:spLocks noChangeArrowheads="1"/>
          </p:cNvSpPr>
          <p:nvPr/>
        </p:nvSpPr>
        <p:spPr bwMode="auto">
          <a:xfrm>
            <a:off x="7585076" y="3105151"/>
            <a:ext cx="114775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Start Output</a:t>
            </a:r>
          </a:p>
        </p:txBody>
      </p:sp>
      <p:sp>
        <p:nvSpPr>
          <p:cNvPr id="33825" name="Rectangle 34"/>
          <p:cNvSpPr>
            <a:spLocks noChangeArrowheads="1"/>
          </p:cNvSpPr>
          <p:nvPr/>
        </p:nvSpPr>
        <p:spPr bwMode="auto">
          <a:xfrm>
            <a:off x="7618413" y="4779964"/>
            <a:ext cx="1263650" cy="1984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6" name="Rectangle 35"/>
          <p:cNvSpPr>
            <a:spLocks noChangeArrowheads="1"/>
          </p:cNvSpPr>
          <p:nvPr/>
        </p:nvSpPr>
        <p:spPr bwMode="auto">
          <a:xfrm>
            <a:off x="7861300" y="5141914"/>
            <a:ext cx="94737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FGO </a:t>
            </a:r>
            <a:r>
              <a:rPr lang="en-US" altLang="ko-KR" sz="1400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0</a:t>
            </a:r>
          </a:p>
        </p:txBody>
      </p:sp>
      <p:sp>
        <p:nvSpPr>
          <p:cNvPr id="33827" name="AutoShape 36"/>
          <p:cNvSpPr>
            <a:spLocks noChangeArrowheads="1"/>
          </p:cNvSpPr>
          <p:nvPr/>
        </p:nvSpPr>
        <p:spPr bwMode="auto">
          <a:xfrm>
            <a:off x="7723189" y="4029075"/>
            <a:ext cx="1004887" cy="44608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28" name="Rectangle 37"/>
          <p:cNvSpPr>
            <a:spLocks noChangeArrowheads="1"/>
          </p:cNvSpPr>
          <p:nvPr/>
        </p:nvSpPr>
        <p:spPr bwMode="auto">
          <a:xfrm>
            <a:off x="7848600" y="4124326"/>
            <a:ext cx="77425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FGO=0</a:t>
            </a:r>
          </a:p>
        </p:txBody>
      </p:sp>
      <p:sp>
        <p:nvSpPr>
          <p:cNvPr id="33829" name="Rectangle 38"/>
          <p:cNvSpPr>
            <a:spLocks noChangeArrowheads="1"/>
          </p:cNvSpPr>
          <p:nvPr/>
        </p:nvSpPr>
        <p:spPr bwMode="auto">
          <a:xfrm>
            <a:off x="7755018" y="5551489"/>
            <a:ext cx="968215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More</a:t>
            </a:r>
          </a:p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Character</a:t>
            </a:r>
          </a:p>
        </p:txBody>
      </p:sp>
      <p:sp>
        <p:nvSpPr>
          <p:cNvPr id="33830" name="AutoShape 39"/>
          <p:cNvSpPr>
            <a:spLocks noChangeArrowheads="1"/>
          </p:cNvSpPr>
          <p:nvPr/>
        </p:nvSpPr>
        <p:spPr bwMode="auto">
          <a:xfrm>
            <a:off x="7586663" y="5514975"/>
            <a:ext cx="1295400" cy="59213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1" name="Line 40"/>
          <p:cNvSpPr>
            <a:spLocks noChangeShapeType="1"/>
          </p:cNvSpPr>
          <p:nvPr/>
        </p:nvSpPr>
        <p:spPr bwMode="auto">
          <a:xfrm flipH="1">
            <a:off x="8250238" y="336073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2" name="Line 41"/>
          <p:cNvSpPr>
            <a:spLocks noChangeShapeType="1"/>
          </p:cNvSpPr>
          <p:nvPr/>
        </p:nvSpPr>
        <p:spPr bwMode="auto">
          <a:xfrm>
            <a:off x="8250238" y="4475164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3" name="Line 42"/>
          <p:cNvSpPr>
            <a:spLocks noChangeShapeType="1"/>
          </p:cNvSpPr>
          <p:nvPr/>
        </p:nvSpPr>
        <p:spPr bwMode="auto">
          <a:xfrm flipH="1">
            <a:off x="8250238" y="5370513"/>
            <a:ext cx="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4" name="Line 43"/>
          <p:cNvSpPr>
            <a:spLocks noChangeShapeType="1"/>
          </p:cNvSpPr>
          <p:nvPr/>
        </p:nvSpPr>
        <p:spPr bwMode="auto">
          <a:xfrm flipH="1">
            <a:off x="7005638" y="4251325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5" name="Line 44"/>
          <p:cNvSpPr>
            <a:spLocks noChangeShapeType="1"/>
          </p:cNvSpPr>
          <p:nvPr/>
        </p:nvSpPr>
        <p:spPr bwMode="auto">
          <a:xfrm flipV="1">
            <a:off x="7010400" y="3978275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6" name="Line 45"/>
          <p:cNvSpPr>
            <a:spLocks noChangeShapeType="1"/>
          </p:cNvSpPr>
          <p:nvPr/>
        </p:nvSpPr>
        <p:spPr bwMode="auto">
          <a:xfrm>
            <a:off x="7019925" y="39878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7" name="Line 46"/>
          <p:cNvSpPr>
            <a:spLocks noChangeShapeType="1"/>
          </p:cNvSpPr>
          <p:nvPr/>
        </p:nvSpPr>
        <p:spPr bwMode="auto">
          <a:xfrm>
            <a:off x="8250238" y="6107113"/>
            <a:ext cx="0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8" name="Line 47"/>
          <p:cNvSpPr>
            <a:spLocks noChangeShapeType="1"/>
          </p:cNvSpPr>
          <p:nvPr/>
        </p:nvSpPr>
        <p:spPr bwMode="auto">
          <a:xfrm flipH="1">
            <a:off x="6565900" y="5824538"/>
            <a:ext cx="1068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39" name="Line 48"/>
          <p:cNvSpPr>
            <a:spLocks noChangeShapeType="1"/>
          </p:cNvSpPr>
          <p:nvPr/>
        </p:nvSpPr>
        <p:spPr bwMode="auto">
          <a:xfrm flipV="1">
            <a:off x="6581775" y="3524251"/>
            <a:ext cx="0" cy="2309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40" name="Line 49"/>
          <p:cNvSpPr>
            <a:spLocks noChangeShapeType="1"/>
          </p:cNvSpPr>
          <p:nvPr/>
        </p:nvSpPr>
        <p:spPr bwMode="auto">
          <a:xfrm>
            <a:off x="6597651" y="3533775"/>
            <a:ext cx="1603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41" name="AutoShape 50"/>
          <p:cNvSpPr>
            <a:spLocks noChangeArrowheads="1"/>
          </p:cNvSpPr>
          <p:nvPr/>
        </p:nvSpPr>
        <p:spPr bwMode="auto">
          <a:xfrm>
            <a:off x="7813676" y="6316663"/>
            <a:ext cx="873125" cy="2286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7968116" y="6308726"/>
            <a:ext cx="56265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END</a:t>
            </a:r>
          </a:p>
        </p:txBody>
      </p:sp>
      <p:sp>
        <p:nvSpPr>
          <p:cNvPr id="33843" name="Rectangle 52"/>
          <p:cNvSpPr>
            <a:spLocks noChangeArrowheads="1"/>
          </p:cNvSpPr>
          <p:nvPr/>
        </p:nvSpPr>
        <p:spPr bwMode="auto">
          <a:xfrm>
            <a:off x="7669214" y="4760914"/>
            <a:ext cx="121602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OUTR </a:t>
            </a:r>
            <a:r>
              <a:rPr lang="en-US" altLang="ko-KR" sz="1400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AC</a:t>
            </a:r>
          </a:p>
        </p:txBody>
      </p:sp>
      <p:sp>
        <p:nvSpPr>
          <p:cNvPr id="33844" name="Rectangle 53"/>
          <p:cNvSpPr>
            <a:spLocks noChangeArrowheads="1"/>
          </p:cNvSpPr>
          <p:nvPr/>
        </p:nvSpPr>
        <p:spPr bwMode="auto">
          <a:xfrm>
            <a:off x="7734301" y="3641725"/>
            <a:ext cx="109696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AC </a:t>
            </a:r>
            <a:r>
              <a:rPr lang="en-US" altLang="ko-KR" sz="1400" kern="0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 Data</a:t>
            </a:r>
          </a:p>
        </p:txBody>
      </p:sp>
      <p:sp>
        <p:nvSpPr>
          <p:cNvPr id="33845" name="Rectangle 54"/>
          <p:cNvSpPr>
            <a:spLocks noChangeArrowheads="1"/>
          </p:cNvSpPr>
          <p:nvPr/>
        </p:nvSpPr>
        <p:spPr bwMode="auto">
          <a:xfrm>
            <a:off x="7634288" y="5149850"/>
            <a:ext cx="1295400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46" name="Line 55"/>
          <p:cNvSpPr>
            <a:spLocks noChangeShapeType="1"/>
          </p:cNvSpPr>
          <p:nvPr/>
        </p:nvSpPr>
        <p:spPr bwMode="auto">
          <a:xfrm>
            <a:off x="8250238" y="498792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47" name="Rectangle 56"/>
          <p:cNvSpPr>
            <a:spLocks noChangeArrowheads="1"/>
          </p:cNvSpPr>
          <p:nvPr/>
        </p:nvSpPr>
        <p:spPr bwMode="auto">
          <a:xfrm>
            <a:off x="3821113" y="3930650"/>
            <a:ext cx="4762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yes</a:t>
            </a:r>
          </a:p>
        </p:txBody>
      </p:sp>
      <p:sp>
        <p:nvSpPr>
          <p:cNvPr id="33848" name="Rectangle 57"/>
          <p:cNvSpPr>
            <a:spLocks noChangeArrowheads="1"/>
          </p:cNvSpPr>
          <p:nvPr/>
        </p:nvSpPr>
        <p:spPr bwMode="auto">
          <a:xfrm>
            <a:off x="4767263" y="4316414"/>
            <a:ext cx="38151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no</a:t>
            </a:r>
          </a:p>
        </p:txBody>
      </p:sp>
      <p:sp>
        <p:nvSpPr>
          <p:cNvPr id="33849" name="Rectangle 58"/>
          <p:cNvSpPr>
            <a:spLocks noChangeArrowheads="1"/>
          </p:cNvSpPr>
          <p:nvPr/>
        </p:nvSpPr>
        <p:spPr bwMode="auto">
          <a:xfrm>
            <a:off x="7261225" y="4000500"/>
            <a:ext cx="4762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yes</a:t>
            </a:r>
          </a:p>
        </p:txBody>
      </p:sp>
      <p:sp>
        <p:nvSpPr>
          <p:cNvPr id="33850" name="Rectangle 59"/>
          <p:cNvSpPr>
            <a:spLocks noChangeArrowheads="1"/>
          </p:cNvSpPr>
          <p:nvPr/>
        </p:nvSpPr>
        <p:spPr bwMode="auto">
          <a:xfrm>
            <a:off x="8262938" y="4430714"/>
            <a:ext cx="38151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no</a:t>
            </a:r>
          </a:p>
        </p:txBody>
      </p:sp>
      <p:sp>
        <p:nvSpPr>
          <p:cNvPr id="33851" name="AutoShape 60" descr="10%"/>
          <p:cNvSpPr>
            <a:spLocks noChangeArrowheads="1"/>
          </p:cNvSpPr>
          <p:nvPr/>
        </p:nvSpPr>
        <p:spPr bwMode="auto">
          <a:xfrm>
            <a:off x="4362451" y="2813051"/>
            <a:ext cx="917575" cy="201613"/>
          </a:xfrm>
          <a:prstGeom prst="roundRect">
            <a:avLst>
              <a:gd name="adj" fmla="val 1249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52" name="AutoShape 61" descr="10%"/>
          <p:cNvSpPr>
            <a:spLocks noChangeArrowheads="1"/>
          </p:cNvSpPr>
          <p:nvPr/>
        </p:nvSpPr>
        <p:spPr bwMode="auto">
          <a:xfrm>
            <a:off x="7747001" y="2822575"/>
            <a:ext cx="989013" cy="209550"/>
          </a:xfrm>
          <a:prstGeom prst="roundRect">
            <a:avLst>
              <a:gd name="adj" fmla="val 1249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53" name="Rectangle 62"/>
          <p:cNvSpPr>
            <a:spLocks noChangeArrowheads="1"/>
          </p:cNvSpPr>
          <p:nvPr/>
        </p:nvSpPr>
        <p:spPr bwMode="auto">
          <a:xfrm>
            <a:off x="4397375" y="2786064"/>
            <a:ext cx="9461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FGI=0</a:t>
            </a:r>
          </a:p>
        </p:txBody>
      </p:sp>
      <p:sp>
        <p:nvSpPr>
          <p:cNvPr id="33854" name="Rectangle 63"/>
          <p:cNvSpPr>
            <a:spLocks noChangeArrowheads="1"/>
          </p:cNvSpPr>
          <p:nvPr/>
        </p:nvSpPr>
        <p:spPr bwMode="auto">
          <a:xfrm>
            <a:off x="7862318" y="2786064"/>
            <a:ext cx="77425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FGO=1</a:t>
            </a:r>
          </a:p>
        </p:txBody>
      </p:sp>
      <p:sp>
        <p:nvSpPr>
          <p:cNvPr id="33855" name="Rectangle 64"/>
          <p:cNvSpPr>
            <a:spLocks noChangeArrowheads="1"/>
          </p:cNvSpPr>
          <p:nvPr/>
        </p:nvSpPr>
        <p:spPr bwMode="auto">
          <a:xfrm>
            <a:off x="7634288" y="3668714"/>
            <a:ext cx="1198562" cy="219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56" name="Line 65"/>
          <p:cNvSpPr>
            <a:spLocks noChangeShapeType="1"/>
          </p:cNvSpPr>
          <p:nvPr/>
        </p:nvSpPr>
        <p:spPr bwMode="auto">
          <a:xfrm>
            <a:off x="8250238" y="3895726"/>
            <a:ext cx="0" cy="13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3857" name="Rectangle 66"/>
          <p:cNvSpPr>
            <a:spLocks noChangeArrowheads="1"/>
          </p:cNvSpPr>
          <p:nvPr/>
        </p:nvSpPr>
        <p:spPr bwMode="auto">
          <a:xfrm>
            <a:off x="3687763" y="5199064"/>
            <a:ext cx="4762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yes</a:t>
            </a:r>
          </a:p>
        </p:txBody>
      </p:sp>
      <p:sp>
        <p:nvSpPr>
          <p:cNvPr id="33858" name="Rectangle 67"/>
          <p:cNvSpPr>
            <a:spLocks noChangeArrowheads="1"/>
          </p:cNvSpPr>
          <p:nvPr/>
        </p:nvSpPr>
        <p:spPr bwMode="auto">
          <a:xfrm>
            <a:off x="7073900" y="5567364"/>
            <a:ext cx="4762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yes</a:t>
            </a:r>
          </a:p>
        </p:txBody>
      </p:sp>
      <p:sp>
        <p:nvSpPr>
          <p:cNvPr id="33859" name="Rectangle 68"/>
          <p:cNvSpPr>
            <a:spLocks noChangeArrowheads="1"/>
          </p:cNvSpPr>
          <p:nvPr/>
        </p:nvSpPr>
        <p:spPr bwMode="auto">
          <a:xfrm>
            <a:off x="4814888" y="5699126"/>
            <a:ext cx="38151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no</a:t>
            </a:r>
          </a:p>
        </p:txBody>
      </p:sp>
      <p:sp>
        <p:nvSpPr>
          <p:cNvPr id="33860" name="Rectangle 69"/>
          <p:cNvSpPr>
            <a:spLocks noChangeArrowheads="1"/>
          </p:cNvSpPr>
          <p:nvPr/>
        </p:nvSpPr>
        <p:spPr bwMode="auto">
          <a:xfrm>
            <a:off x="8247063" y="6049964"/>
            <a:ext cx="38151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36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278929"/>
            <a:ext cx="7710488" cy="439095"/>
          </a:xfrm>
          <a:noFill/>
        </p:spPr>
        <p:txBody>
          <a:bodyPr anchor="ctr"/>
          <a:lstStyle/>
          <a:p>
            <a:r>
              <a:rPr lang="en-US" altLang="ko-KR" sz="2800"/>
              <a:t>INPUT-OUTPUT  INSTRUCTIONS</a:t>
            </a:r>
          </a:p>
        </p:txBody>
      </p:sp>
      <p:sp>
        <p:nvSpPr>
          <p:cNvPr id="34819" name="Rectangle 42"/>
          <p:cNvSpPr>
            <a:spLocks noChangeArrowheads="1"/>
          </p:cNvSpPr>
          <p:nvPr/>
        </p:nvSpPr>
        <p:spPr bwMode="auto">
          <a:xfrm>
            <a:off x="2647950" y="1522413"/>
            <a:ext cx="2413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endParaRPr lang="en-US" altLang="ko-KR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7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IT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3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= p	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IR(i) = 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i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, i = 6, …, 11</a:t>
            </a:r>
            <a:endParaRPr lang="en-US" altLang="ko-KR" kern="0">
              <a:solidFill>
                <a:srgbClr val="000000"/>
              </a:solidFill>
              <a:latin typeface="Arial"/>
              <a:sym typeface="Symbol" pitchFamily="18" charset="2"/>
            </a:endParaRPr>
          </a:p>
        </p:txBody>
      </p:sp>
      <p:sp>
        <p:nvSpPr>
          <p:cNvPr id="34820" name="Rectangle 43"/>
          <p:cNvSpPr>
            <a:spLocks noChangeArrowheads="1"/>
          </p:cNvSpPr>
          <p:nvPr/>
        </p:nvSpPr>
        <p:spPr bwMode="auto">
          <a:xfrm>
            <a:off x="2552700" y="2619375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p:	SC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0				Clear SC</a:t>
            </a:r>
            <a:endParaRPr lang="en-US" altLang="ko-KR" sz="2800" kern="0">
              <a:solidFill>
                <a:sysClr val="windowText" lastClr="000000"/>
              </a:solidFill>
              <a:latin typeface="Arial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INP	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11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AC(0-7)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INPR, FGI  0		Input char. to AC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OUT	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10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OUTR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AC(0-7), FGO  0		Output char. from AC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SKI	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9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if(FGI = 1) then (PC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PC + 1)	Skip on input flag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SKO	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8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if(FGO = 1) then (PC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PC + 1)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Skip on output flag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ION	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7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IEN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1				Interrupt enable on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IOF	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pB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6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IEN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0				Interrupt enable off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</a:t>
            </a:r>
          </a:p>
        </p:txBody>
      </p:sp>
      <p:sp>
        <p:nvSpPr>
          <p:cNvPr id="34821" name="Rectangle 44"/>
          <p:cNvSpPr>
            <a:spLocks noChangeArrowheads="1"/>
          </p:cNvSpPr>
          <p:nvPr/>
        </p:nvSpPr>
        <p:spPr bwMode="auto">
          <a:xfrm>
            <a:off x="2524126" y="2590800"/>
            <a:ext cx="7991475" cy="2038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4822" name="Line 45"/>
          <p:cNvSpPr>
            <a:spLocks noChangeShapeType="1"/>
          </p:cNvSpPr>
          <p:nvPr/>
        </p:nvSpPr>
        <p:spPr bwMode="auto">
          <a:xfrm>
            <a:off x="3209925" y="2590800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4823" name="Line 46"/>
          <p:cNvSpPr>
            <a:spLocks noChangeShapeType="1"/>
          </p:cNvSpPr>
          <p:nvPr/>
        </p:nvSpPr>
        <p:spPr bwMode="auto">
          <a:xfrm>
            <a:off x="7715250" y="2600325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30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0939" y="317823"/>
            <a:ext cx="7712075" cy="439095"/>
          </a:xfrm>
          <a:noFill/>
        </p:spPr>
        <p:txBody>
          <a:bodyPr anchor="ctr"/>
          <a:lstStyle/>
          <a:p>
            <a:r>
              <a:rPr lang="en-US" altLang="ko-KR" sz="2800"/>
              <a:t>INTERRUPT  INITIATED  INPUT/OUTPUT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071689" y="884238"/>
            <a:ext cx="8393323" cy="315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Open communication only when some data has to be passed --&gt; </a:t>
            </a:r>
            <a:r>
              <a:rPr kumimoji="1" lang="en-US" altLang="ko-KR" b="1" i="1">
                <a:solidFill>
                  <a:srgbClr val="000000"/>
                </a:solidFill>
                <a:latin typeface="Arial"/>
              </a:rPr>
              <a:t>interrupt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.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The I/O interface, instead of the CPU, monitors the I/O device. 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 When the interface founds that the I/O device is ready for data transfer, 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it generates an interrupt request to the CPU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 Upon detecting an interrupt, the CPU stops momentarily the task 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it is doing, branches to the service routine to process the data </a:t>
            </a:r>
          </a:p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transfer, and then returns to the task it was performing.</a:t>
            </a:r>
          </a:p>
          <a:p>
            <a:pPr defTabSz="762000" eaLnBrk="0" fontAlgn="base" latinLnBrk="1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857375" y="4271964"/>
            <a:ext cx="3552254" cy="33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* IEN (Interrupt-enable flip-flop)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63825" y="4725988"/>
            <a:ext cx="57023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can be set and cleared by instructions</a:t>
            </a:r>
          </a:p>
          <a:p>
            <a:pPr defTabSz="7620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when cleared, the computer cannot be interrupted</a:t>
            </a:r>
          </a:p>
          <a:p>
            <a:pPr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713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1" y="303214"/>
            <a:ext cx="7000875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FLOWCHART  FOR  INTERRUPT  CYCLE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770688" y="808039"/>
            <a:ext cx="1415452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 = Interrupt f/f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74850" y="4392614"/>
            <a:ext cx="80264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The interrupt cycle is a HW implementation of a branch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	and save return address operation.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At the beginning of the next instruction cycle, the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	instruction that is read from memory is in address 1.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At memory address 1, the programmer must store a branch instruction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that sends the control to an interrupt service routine</a:t>
            </a:r>
          </a:p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The instruction that returns the control to the original </a:t>
            </a:r>
          </a:p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program is  "indirect BUN   0"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822451" y="6000750"/>
            <a:ext cx="128305" cy="50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968438" y="1"/>
            <a:ext cx="157415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I/O and Interrupt</a:t>
            </a:r>
          </a:p>
        </p:txBody>
      </p:sp>
      <p:sp>
        <p:nvSpPr>
          <p:cNvPr id="36871" name="Rectangle 17"/>
          <p:cNvSpPr>
            <a:spLocks noChangeArrowheads="1"/>
          </p:cNvSpPr>
          <p:nvPr/>
        </p:nvSpPr>
        <p:spPr bwMode="auto">
          <a:xfrm>
            <a:off x="5872164" y="1646239"/>
            <a:ext cx="1569341" cy="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Store return address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72" name="Group 11"/>
          <p:cNvGrpSpPr>
            <a:grpSpLocks/>
          </p:cNvGrpSpPr>
          <p:nvPr/>
        </p:nvGrpSpPr>
        <p:grpSpPr bwMode="auto">
          <a:xfrm>
            <a:off x="4940301" y="1173163"/>
            <a:ext cx="481013" cy="334962"/>
            <a:chOff x="2115" y="1631"/>
            <a:chExt cx="268" cy="236"/>
          </a:xfrm>
        </p:grpSpPr>
        <p:sp>
          <p:nvSpPr>
            <p:cNvPr id="36953" name="Line 7"/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4" name="Line 8"/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5" name="Line 9"/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6" name="Line 10"/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5040313" y="1223963"/>
            <a:ext cx="285336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5289550" y="1152525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=1</a:t>
            </a: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4679950" y="1143000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=0</a:t>
            </a:r>
          </a:p>
        </p:txBody>
      </p:sp>
      <p:sp>
        <p:nvSpPr>
          <p:cNvPr id="36876" name="Line 15"/>
          <p:cNvSpPr>
            <a:spLocks noChangeShapeType="1"/>
          </p:cNvSpPr>
          <p:nvPr/>
        </p:nvSpPr>
        <p:spPr bwMode="auto">
          <a:xfrm flipV="1">
            <a:off x="5386388" y="1343026"/>
            <a:ext cx="1270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77" name="Line 16"/>
          <p:cNvSpPr>
            <a:spLocks noChangeShapeType="1"/>
          </p:cNvSpPr>
          <p:nvPr/>
        </p:nvSpPr>
        <p:spPr bwMode="auto">
          <a:xfrm flipH="1">
            <a:off x="3921126" y="1343025"/>
            <a:ext cx="1046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78" name="Rectangle 18"/>
          <p:cNvSpPr>
            <a:spLocks noChangeArrowheads="1"/>
          </p:cNvSpPr>
          <p:nvPr/>
        </p:nvSpPr>
        <p:spPr bwMode="auto">
          <a:xfrm>
            <a:off x="6062664" y="1765301"/>
            <a:ext cx="1003481" cy="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in location 0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6100764" y="1906588"/>
            <a:ext cx="89768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M[0]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PC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5753101" y="2538414"/>
            <a:ext cx="1537281" cy="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Branch to location 1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81" name="Rectangle 21"/>
          <p:cNvSpPr>
            <a:spLocks noChangeArrowheads="1"/>
          </p:cNvSpPr>
          <p:nvPr/>
        </p:nvSpPr>
        <p:spPr bwMode="auto">
          <a:xfrm>
            <a:off x="6165850" y="2682875"/>
            <a:ext cx="6876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1</a:t>
            </a:r>
          </a:p>
        </p:txBody>
      </p:sp>
      <p:sp>
        <p:nvSpPr>
          <p:cNvPr id="36882" name="Rectangle 22"/>
          <p:cNvSpPr>
            <a:spLocks noChangeArrowheads="1"/>
          </p:cNvSpPr>
          <p:nvPr/>
        </p:nvSpPr>
        <p:spPr bwMode="auto">
          <a:xfrm>
            <a:off x="6126163" y="3243263"/>
            <a:ext cx="726162" cy="5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  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83" name="Rectangle 23"/>
          <p:cNvSpPr>
            <a:spLocks noChangeArrowheads="1"/>
          </p:cNvSpPr>
          <p:nvPr/>
        </p:nvSpPr>
        <p:spPr bwMode="auto">
          <a:xfrm>
            <a:off x="5946776" y="1152525"/>
            <a:ext cx="1152561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Interrupt cycle</a:t>
            </a:r>
          </a:p>
        </p:txBody>
      </p:sp>
      <p:sp>
        <p:nvSpPr>
          <p:cNvPr id="36884" name="Rectangle 24"/>
          <p:cNvSpPr>
            <a:spLocks noChangeArrowheads="1"/>
          </p:cNvSpPr>
          <p:nvPr/>
        </p:nvSpPr>
        <p:spPr bwMode="auto">
          <a:xfrm>
            <a:off x="3317876" y="1152525"/>
            <a:ext cx="1301639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Instruction cycle</a:t>
            </a:r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3201989" y="1673226"/>
            <a:ext cx="1383393" cy="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Fetch and decode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86" name="Rectangle 26"/>
          <p:cNvSpPr>
            <a:spLocks noChangeArrowheads="1"/>
          </p:cNvSpPr>
          <p:nvPr/>
        </p:nvSpPr>
        <p:spPr bwMode="auto">
          <a:xfrm>
            <a:off x="3433763" y="1814513"/>
            <a:ext cx="98905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instructions</a:t>
            </a:r>
          </a:p>
        </p:txBody>
      </p:sp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3062289" y="1641475"/>
            <a:ext cx="1722437" cy="438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888" name="Group 32"/>
          <p:cNvGrpSpPr>
            <a:grpSpLocks/>
          </p:cNvGrpSpPr>
          <p:nvPr/>
        </p:nvGrpSpPr>
        <p:grpSpPr bwMode="auto">
          <a:xfrm>
            <a:off x="4205289" y="2274889"/>
            <a:ext cx="479425" cy="333375"/>
            <a:chOff x="1704" y="2409"/>
            <a:chExt cx="268" cy="236"/>
          </a:xfrm>
        </p:grpSpPr>
        <p:sp>
          <p:nvSpPr>
            <p:cNvPr id="36949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0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1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52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889" name="Line 34"/>
          <p:cNvSpPr>
            <a:spLocks noChangeShapeType="1"/>
          </p:cNvSpPr>
          <p:nvPr/>
        </p:nvSpPr>
        <p:spPr bwMode="auto">
          <a:xfrm>
            <a:off x="4446588" y="2082800"/>
            <a:ext cx="0" cy="198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0" name="Rectangle 35"/>
          <p:cNvSpPr>
            <a:spLocks noChangeArrowheads="1"/>
          </p:cNvSpPr>
          <p:nvPr/>
        </p:nvSpPr>
        <p:spPr bwMode="auto">
          <a:xfrm>
            <a:off x="4221164" y="2338388"/>
            <a:ext cx="418385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IEN</a:t>
            </a:r>
          </a:p>
        </p:txBody>
      </p:sp>
      <p:grpSp>
        <p:nvGrpSpPr>
          <p:cNvPr id="36891" name="Group 40"/>
          <p:cNvGrpSpPr>
            <a:grpSpLocks/>
          </p:cNvGrpSpPr>
          <p:nvPr/>
        </p:nvGrpSpPr>
        <p:grpSpPr bwMode="auto">
          <a:xfrm>
            <a:off x="4205289" y="2794001"/>
            <a:ext cx="479425" cy="333375"/>
            <a:chOff x="1704" y="2776"/>
            <a:chExt cx="268" cy="236"/>
          </a:xfrm>
        </p:grpSpPr>
        <p:sp>
          <p:nvSpPr>
            <p:cNvPr id="36945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6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7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8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892" name="Line 42"/>
          <p:cNvSpPr>
            <a:spLocks noChangeShapeType="1"/>
          </p:cNvSpPr>
          <p:nvPr/>
        </p:nvSpPr>
        <p:spPr bwMode="auto">
          <a:xfrm>
            <a:off x="4440238" y="26098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3" name="Rectangle 43"/>
          <p:cNvSpPr>
            <a:spLocks noChangeArrowheads="1"/>
          </p:cNvSpPr>
          <p:nvPr/>
        </p:nvSpPr>
        <p:spPr bwMode="auto">
          <a:xfrm>
            <a:off x="4240213" y="2851150"/>
            <a:ext cx="416782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FGI</a:t>
            </a:r>
          </a:p>
        </p:txBody>
      </p:sp>
      <p:grpSp>
        <p:nvGrpSpPr>
          <p:cNvPr id="36894" name="Group 48"/>
          <p:cNvGrpSpPr>
            <a:grpSpLocks/>
          </p:cNvGrpSpPr>
          <p:nvPr/>
        </p:nvGrpSpPr>
        <p:grpSpPr bwMode="auto">
          <a:xfrm>
            <a:off x="4205289" y="3314701"/>
            <a:ext cx="479425" cy="333375"/>
            <a:chOff x="1704" y="3143"/>
            <a:chExt cx="268" cy="236"/>
          </a:xfrm>
        </p:grpSpPr>
        <p:sp>
          <p:nvSpPr>
            <p:cNvPr id="36941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2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3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44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895" name="Line 50"/>
          <p:cNvSpPr>
            <a:spLocks noChangeShapeType="1"/>
          </p:cNvSpPr>
          <p:nvPr/>
        </p:nvSpPr>
        <p:spPr bwMode="auto">
          <a:xfrm>
            <a:off x="4440238" y="3140076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6" name="Rectangle 51"/>
          <p:cNvSpPr>
            <a:spLocks noChangeArrowheads="1"/>
          </p:cNvSpPr>
          <p:nvPr/>
        </p:nvSpPr>
        <p:spPr bwMode="auto">
          <a:xfrm>
            <a:off x="4194175" y="3378200"/>
            <a:ext cx="48731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FGO</a:t>
            </a:r>
          </a:p>
        </p:txBody>
      </p:sp>
      <p:sp>
        <p:nvSpPr>
          <p:cNvPr id="36897" name="Line 52"/>
          <p:cNvSpPr>
            <a:spLocks noChangeShapeType="1"/>
          </p:cNvSpPr>
          <p:nvPr/>
        </p:nvSpPr>
        <p:spPr bwMode="auto">
          <a:xfrm flipH="1">
            <a:off x="4064001" y="34813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8" name="Arc 53"/>
          <p:cNvSpPr>
            <a:spLocks/>
          </p:cNvSpPr>
          <p:nvPr/>
        </p:nvSpPr>
        <p:spPr bwMode="auto">
          <a:xfrm>
            <a:off x="4017964" y="3662363"/>
            <a:ext cx="96837" cy="95250"/>
          </a:xfrm>
          <a:custGeom>
            <a:avLst/>
            <a:gdLst>
              <a:gd name="T0" fmla="*/ 0 w 17282"/>
              <a:gd name="T1" fmla="*/ 3104828 h 21600"/>
              <a:gd name="T2" fmla="*/ 95461995 w 17282"/>
              <a:gd name="T3" fmla="*/ 2911210 h 21600"/>
              <a:gd name="T4" fmla="*/ 48459987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99" name="Line 54"/>
          <p:cNvSpPr>
            <a:spLocks noChangeShapeType="1"/>
          </p:cNvSpPr>
          <p:nvPr/>
        </p:nvSpPr>
        <p:spPr bwMode="auto">
          <a:xfrm>
            <a:off x="4071938" y="3487739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0" name="Line 55"/>
          <p:cNvSpPr>
            <a:spLocks noChangeShapeType="1"/>
          </p:cNvSpPr>
          <p:nvPr/>
        </p:nvSpPr>
        <p:spPr bwMode="auto">
          <a:xfrm flipH="1">
            <a:off x="3844925" y="29622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1" name="Arc 56"/>
          <p:cNvSpPr>
            <a:spLocks/>
          </p:cNvSpPr>
          <p:nvPr/>
        </p:nvSpPr>
        <p:spPr bwMode="auto">
          <a:xfrm>
            <a:off x="3816350" y="3662363"/>
            <a:ext cx="95250" cy="95250"/>
          </a:xfrm>
          <a:custGeom>
            <a:avLst/>
            <a:gdLst>
              <a:gd name="T0" fmla="*/ 0 w 17282"/>
              <a:gd name="T1" fmla="*/ 3104828 h 21600"/>
              <a:gd name="T2" fmla="*/ 87891951 w 17282"/>
              <a:gd name="T3" fmla="*/ 2911210 h 21600"/>
              <a:gd name="T4" fmla="*/ 4461768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2" name="Line 57"/>
          <p:cNvSpPr>
            <a:spLocks noChangeShapeType="1"/>
          </p:cNvSpPr>
          <p:nvPr/>
        </p:nvSpPr>
        <p:spPr bwMode="auto">
          <a:xfrm>
            <a:off x="3859213" y="2967039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3" name="Rectangle 58"/>
          <p:cNvSpPr>
            <a:spLocks noChangeArrowheads="1"/>
          </p:cNvSpPr>
          <p:nvPr/>
        </p:nvSpPr>
        <p:spPr bwMode="auto">
          <a:xfrm>
            <a:off x="3138488" y="2316164"/>
            <a:ext cx="724558" cy="39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Execute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1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4" name="Rectangle 59"/>
          <p:cNvSpPr>
            <a:spLocks noChangeArrowheads="1"/>
          </p:cNvSpPr>
          <p:nvPr/>
        </p:nvSpPr>
        <p:spPr bwMode="auto">
          <a:xfrm>
            <a:off x="3030538" y="2459038"/>
            <a:ext cx="98905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instructions</a:t>
            </a:r>
          </a:p>
        </p:txBody>
      </p:sp>
      <p:sp>
        <p:nvSpPr>
          <p:cNvPr id="36905" name="Rectangle 60"/>
          <p:cNvSpPr>
            <a:spLocks noChangeArrowheads="1"/>
          </p:cNvSpPr>
          <p:nvPr/>
        </p:nvSpPr>
        <p:spPr bwMode="auto">
          <a:xfrm>
            <a:off x="3062289" y="2336801"/>
            <a:ext cx="922337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6" name="Arc 61"/>
          <p:cNvSpPr>
            <a:spLocks/>
          </p:cNvSpPr>
          <p:nvPr/>
        </p:nvSpPr>
        <p:spPr bwMode="auto">
          <a:xfrm>
            <a:off x="3517900" y="2233614"/>
            <a:ext cx="96838" cy="96837"/>
          </a:xfrm>
          <a:custGeom>
            <a:avLst/>
            <a:gdLst>
              <a:gd name="T0" fmla="*/ 0 w 17282"/>
              <a:gd name="T1" fmla="*/ 3372375 h 21600"/>
              <a:gd name="T2" fmla="*/ 95466887 w 17282"/>
              <a:gd name="T3" fmla="*/ 3162239 h 21600"/>
              <a:gd name="T4" fmla="*/ 48463060 w 17282"/>
              <a:gd name="T5" fmla="*/ 39119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7" name="Line 62"/>
          <p:cNvSpPr>
            <a:spLocks noChangeShapeType="1"/>
          </p:cNvSpPr>
          <p:nvPr/>
        </p:nvSpPr>
        <p:spPr bwMode="auto">
          <a:xfrm>
            <a:off x="3570288" y="2082801"/>
            <a:ext cx="0" cy="169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8" name="Arc 63"/>
          <p:cNvSpPr>
            <a:spLocks/>
          </p:cNvSpPr>
          <p:nvPr/>
        </p:nvSpPr>
        <p:spPr bwMode="auto">
          <a:xfrm>
            <a:off x="3454401" y="4175125"/>
            <a:ext cx="98425" cy="96838"/>
          </a:xfrm>
          <a:custGeom>
            <a:avLst/>
            <a:gdLst>
              <a:gd name="T0" fmla="*/ 0 w 17282"/>
              <a:gd name="T1" fmla="*/ 3372486 h 21600"/>
              <a:gd name="T2" fmla="*/ 103550191 w 17282"/>
              <a:gd name="T3" fmla="*/ 3162429 h 21600"/>
              <a:gd name="T4" fmla="*/ 52565830 w 17282"/>
              <a:gd name="T5" fmla="*/ 3912136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09" name="Rectangle 65"/>
          <p:cNvSpPr>
            <a:spLocks noChangeArrowheads="1"/>
          </p:cNvSpPr>
          <p:nvPr/>
        </p:nvSpPr>
        <p:spPr bwMode="auto">
          <a:xfrm>
            <a:off x="3602038" y="3762375"/>
            <a:ext cx="59311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 1</a:t>
            </a:r>
          </a:p>
        </p:txBody>
      </p:sp>
      <p:sp>
        <p:nvSpPr>
          <p:cNvPr id="36910" name="Rectangle 66"/>
          <p:cNvSpPr>
            <a:spLocks noChangeArrowheads="1"/>
          </p:cNvSpPr>
          <p:nvPr/>
        </p:nvSpPr>
        <p:spPr bwMode="auto">
          <a:xfrm>
            <a:off x="3654426" y="37719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11" name="Rectangle 67"/>
          <p:cNvSpPr>
            <a:spLocks noChangeArrowheads="1"/>
          </p:cNvSpPr>
          <p:nvPr/>
        </p:nvSpPr>
        <p:spPr bwMode="auto">
          <a:xfrm>
            <a:off x="4411663" y="2538413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=1</a:t>
            </a:r>
          </a:p>
        </p:txBody>
      </p:sp>
      <p:sp>
        <p:nvSpPr>
          <p:cNvPr id="36912" name="Rectangle 68"/>
          <p:cNvSpPr>
            <a:spLocks noChangeArrowheads="1"/>
          </p:cNvSpPr>
          <p:nvPr/>
        </p:nvSpPr>
        <p:spPr bwMode="auto">
          <a:xfrm>
            <a:off x="3917950" y="2774950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=1</a:t>
            </a:r>
          </a:p>
        </p:txBody>
      </p:sp>
      <p:sp>
        <p:nvSpPr>
          <p:cNvPr id="36913" name="Rectangle 69"/>
          <p:cNvSpPr>
            <a:spLocks noChangeArrowheads="1"/>
          </p:cNvSpPr>
          <p:nvPr/>
        </p:nvSpPr>
        <p:spPr bwMode="auto">
          <a:xfrm>
            <a:off x="3975100" y="3294063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=1</a:t>
            </a:r>
          </a:p>
        </p:txBody>
      </p:sp>
      <p:sp>
        <p:nvSpPr>
          <p:cNvPr id="36914" name="Rectangle 70"/>
          <p:cNvSpPr>
            <a:spLocks noChangeArrowheads="1"/>
          </p:cNvSpPr>
          <p:nvPr/>
        </p:nvSpPr>
        <p:spPr bwMode="auto">
          <a:xfrm>
            <a:off x="4611688" y="2266950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=0</a:t>
            </a:r>
          </a:p>
        </p:txBody>
      </p:sp>
      <p:sp>
        <p:nvSpPr>
          <p:cNvPr id="36915" name="Rectangle 71"/>
          <p:cNvSpPr>
            <a:spLocks noChangeArrowheads="1"/>
          </p:cNvSpPr>
          <p:nvPr/>
        </p:nvSpPr>
        <p:spPr bwMode="auto">
          <a:xfrm>
            <a:off x="4411663" y="3059113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=0</a:t>
            </a:r>
          </a:p>
        </p:txBody>
      </p:sp>
      <p:sp>
        <p:nvSpPr>
          <p:cNvPr id="36916" name="Rectangle 72"/>
          <p:cNvSpPr>
            <a:spLocks noChangeArrowheads="1"/>
          </p:cNvSpPr>
          <p:nvPr/>
        </p:nvSpPr>
        <p:spPr bwMode="auto">
          <a:xfrm>
            <a:off x="4411663" y="3579813"/>
            <a:ext cx="343044" cy="24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>
                <a:solidFill>
                  <a:srgbClr val="000000"/>
                </a:solidFill>
                <a:latin typeface="Arial"/>
              </a:rPr>
              <a:t>=0</a:t>
            </a:r>
          </a:p>
        </p:txBody>
      </p:sp>
      <p:sp>
        <p:nvSpPr>
          <p:cNvPr id="36917" name="Arc 73"/>
          <p:cNvSpPr>
            <a:spLocks/>
          </p:cNvSpPr>
          <p:nvPr/>
        </p:nvSpPr>
        <p:spPr bwMode="auto">
          <a:xfrm>
            <a:off x="4394200" y="4181475"/>
            <a:ext cx="96838" cy="95250"/>
          </a:xfrm>
          <a:custGeom>
            <a:avLst/>
            <a:gdLst>
              <a:gd name="T0" fmla="*/ 0 w 17282"/>
              <a:gd name="T1" fmla="*/ 3104828 h 21600"/>
              <a:gd name="T2" fmla="*/ 95466887 w 17282"/>
              <a:gd name="T3" fmla="*/ 2911210 h 21600"/>
              <a:gd name="T4" fmla="*/ 4846306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18" name="Line 74"/>
          <p:cNvSpPr>
            <a:spLocks noChangeShapeType="1"/>
          </p:cNvSpPr>
          <p:nvPr/>
        </p:nvSpPr>
        <p:spPr bwMode="auto">
          <a:xfrm>
            <a:off x="4440238" y="36560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19" name="Arc 75"/>
          <p:cNvSpPr>
            <a:spLocks/>
          </p:cNvSpPr>
          <p:nvPr/>
        </p:nvSpPr>
        <p:spPr bwMode="auto">
          <a:xfrm>
            <a:off x="3878264" y="4181475"/>
            <a:ext cx="98425" cy="95250"/>
          </a:xfrm>
          <a:custGeom>
            <a:avLst/>
            <a:gdLst>
              <a:gd name="T0" fmla="*/ 0 w 17282"/>
              <a:gd name="T1" fmla="*/ 3104828 h 21600"/>
              <a:gd name="T2" fmla="*/ 103550191 w 17282"/>
              <a:gd name="T3" fmla="*/ 2911210 h 21600"/>
              <a:gd name="T4" fmla="*/ 5256583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0" name="Line 76"/>
          <p:cNvSpPr>
            <a:spLocks noChangeShapeType="1"/>
          </p:cNvSpPr>
          <p:nvPr/>
        </p:nvSpPr>
        <p:spPr bwMode="auto">
          <a:xfrm>
            <a:off x="3932238" y="3997325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1" name="Arc 77"/>
          <p:cNvSpPr>
            <a:spLocks/>
          </p:cNvSpPr>
          <p:nvPr/>
        </p:nvSpPr>
        <p:spPr bwMode="auto">
          <a:xfrm>
            <a:off x="3878264" y="1530350"/>
            <a:ext cx="98425" cy="96838"/>
          </a:xfrm>
          <a:custGeom>
            <a:avLst/>
            <a:gdLst>
              <a:gd name="T0" fmla="*/ 0 w 17282"/>
              <a:gd name="T1" fmla="*/ 3372486 h 21600"/>
              <a:gd name="T2" fmla="*/ 103550191 w 17282"/>
              <a:gd name="T3" fmla="*/ 3162429 h 21600"/>
              <a:gd name="T4" fmla="*/ 52565830 w 17282"/>
              <a:gd name="T5" fmla="*/ 3912136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2" name="Line 78"/>
          <p:cNvSpPr>
            <a:spLocks noChangeShapeType="1"/>
          </p:cNvSpPr>
          <p:nvPr/>
        </p:nvSpPr>
        <p:spPr bwMode="auto">
          <a:xfrm>
            <a:off x="39322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3" name="Rectangle 79"/>
          <p:cNvSpPr>
            <a:spLocks noChangeArrowheads="1"/>
          </p:cNvSpPr>
          <p:nvPr/>
        </p:nvSpPr>
        <p:spPr bwMode="auto">
          <a:xfrm>
            <a:off x="5767389" y="1641475"/>
            <a:ext cx="1658937" cy="4968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4" name="Arc 80"/>
          <p:cNvSpPr>
            <a:spLocks/>
          </p:cNvSpPr>
          <p:nvPr/>
        </p:nvSpPr>
        <p:spPr bwMode="auto">
          <a:xfrm>
            <a:off x="6594475" y="1530350"/>
            <a:ext cx="96838" cy="96838"/>
          </a:xfrm>
          <a:custGeom>
            <a:avLst/>
            <a:gdLst>
              <a:gd name="T0" fmla="*/ 0 w 17282"/>
              <a:gd name="T1" fmla="*/ 3372486 h 21600"/>
              <a:gd name="T2" fmla="*/ 95466887 w 17282"/>
              <a:gd name="T3" fmla="*/ 3162429 h 21600"/>
              <a:gd name="T4" fmla="*/ 48463060 w 17282"/>
              <a:gd name="T5" fmla="*/ 3912136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5" name="Line 81"/>
          <p:cNvSpPr>
            <a:spLocks noChangeShapeType="1"/>
          </p:cNvSpPr>
          <p:nvPr/>
        </p:nvSpPr>
        <p:spPr bwMode="auto">
          <a:xfrm>
            <a:off x="66373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6" name="Rectangle 82"/>
          <p:cNvSpPr>
            <a:spLocks noChangeArrowheads="1"/>
          </p:cNvSpPr>
          <p:nvPr/>
        </p:nvSpPr>
        <p:spPr bwMode="auto">
          <a:xfrm>
            <a:off x="5767389" y="2508250"/>
            <a:ext cx="1658937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7" name="Rectangle 83"/>
          <p:cNvSpPr>
            <a:spLocks noChangeArrowheads="1"/>
          </p:cNvSpPr>
          <p:nvPr/>
        </p:nvSpPr>
        <p:spPr bwMode="auto">
          <a:xfrm>
            <a:off x="5986463" y="3252789"/>
            <a:ext cx="1143000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8" name="Arc 84"/>
          <p:cNvSpPr>
            <a:spLocks/>
          </p:cNvSpPr>
          <p:nvPr/>
        </p:nvSpPr>
        <p:spPr bwMode="auto">
          <a:xfrm>
            <a:off x="6591300" y="2414588"/>
            <a:ext cx="96838" cy="95250"/>
          </a:xfrm>
          <a:custGeom>
            <a:avLst/>
            <a:gdLst>
              <a:gd name="T0" fmla="*/ 0 w 17282"/>
              <a:gd name="T1" fmla="*/ 3104828 h 21600"/>
              <a:gd name="T2" fmla="*/ 95466887 w 17282"/>
              <a:gd name="T3" fmla="*/ 2911210 h 21600"/>
              <a:gd name="T4" fmla="*/ 4846306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29" name="Line 85"/>
          <p:cNvSpPr>
            <a:spLocks noChangeShapeType="1"/>
          </p:cNvSpPr>
          <p:nvPr/>
        </p:nvSpPr>
        <p:spPr bwMode="auto">
          <a:xfrm>
            <a:off x="6637338" y="21367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0" name="Arc 86"/>
          <p:cNvSpPr>
            <a:spLocks/>
          </p:cNvSpPr>
          <p:nvPr/>
        </p:nvSpPr>
        <p:spPr bwMode="auto">
          <a:xfrm>
            <a:off x="6591300" y="3152775"/>
            <a:ext cx="96838" cy="95250"/>
          </a:xfrm>
          <a:custGeom>
            <a:avLst/>
            <a:gdLst>
              <a:gd name="T0" fmla="*/ 0 w 17282"/>
              <a:gd name="T1" fmla="*/ 3104828 h 21600"/>
              <a:gd name="T2" fmla="*/ 95466887 w 17282"/>
              <a:gd name="T3" fmla="*/ 2911210 h 21600"/>
              <a:gd name="T4" fmla="*/ 4846306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1" name="Line 87"/>
          <p:cNvSpPr>
            <a:spLocks noChangeShapeType="1"/>
          </p:cNvSpPr>
          <p:nvPr/>
        </p:nvSpPr>
        <p:spPr bwMode="auto">
          <a:xfrm>
            <a:off x="6637338" y="2881314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2" name="Arc 88"/>
          <p:cNvSpPr>
            <a:spLocks/>
          </p:cNvSpPr>
          <p:nvPr/>
        </p:nvSpPr>
        <p:spPr bwMode="auto">
          <a:xfrm>
            <a:off x="6591300" y="4181475"/>
            <a:ext cx="96838" cy="95250"/>
          </a:xfrm>
          <a:custGeom>
            <a:avLst/>
            <a:gdLst>
              <a:gd name="T0" fmla="*/ 0 w 17282"/>
              <a:gd name="T1" fmla="*/ 3104828 h 21600"/>
              <a:gd name="T2" fmla="*/ 95466887 w 17282"/>
              <a:gd name="T3" fmla="*/ 2911210 h 21600"/>
              <a:gd name="T4" fmla="*/ 48463060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3" name="Line 89"/>
          <p:cNvSpPr>
            <a:spLocks noChangeShapeType="1"/>
          </p:cNvSpPr>
          <p:nvPr/>
        </p:nvSpPr>
        <p:spPr bwMode="auto">
          <a:xfrm>
            <a:off x="6637338" y="36163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4" name="Freeform 90"/>
          <p:cNvSpPr>
            <a:spLocks/>
          </p:cNvSpPr>
          <p:nvPr/>
        </p:nvSpPr>
        <p:spPr bwMode="auto">
          <a:xfrm>
            <a:off x="2687639" y="877889"/>
            <a:ext cx="3952875" cy="3413125"/>
          </a:xfrm>
          <a:custGeom>
            <a:avLst/>
            <a:gdLst>
              <a:gd name="T0" fmla="*/ 2147483647 w 2204"/>
              <a:gd name="T1" fmla="*/ 2147483647 h 2405"/>
              <a:gd name="T2" fmla="*/ 0 w 2204"/>
              <a:gd name="T3" fmla="*/ 2147483647 h 2405"/>
              <a:gd name="T4" fmla="*/ 0 w 2204"/>
              <a:gd name="T5" fmla="*/ 0 h 24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5" name="Line 92"/>
          <p:cNvSpPr>
            <a:spLocks noChangeShapeType="1"/>
          </p:cNvSpPr>
          <p:nvPr/>
        </p:nvSpPr>
        <p:spPr bwMode="auto">
          <a:xfrm flipH="1">
            <a:off x="5180013" y="879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6" name="Line 93"/>
          <p:cNvSpPr>
            <a:spLocks noChangeShapeType="1"/>
          </p:cNvSpPr>
          <p:nvPr/>
        </p:nvSpPr>
        <p:spPr bwMode="auto">
          <a:xfrm flipH="1">
            <a:off x="2673351" y="873125"/>
            <a:ext cx="251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7" name="Line 94"/>
          <p:cNvSpPr>
            <a:spLocks noChangeShapeType="1"/>
          </p:cNvSpPr>
          <p:nvPr/>
        </p:nvSpPr>
        <p:spPr bwMode="auto">
          <a:xfrm>
            <a:off x="4672014" y="24415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8" name="Arc 95"/>
          <p:cNvSpPr>
            <a:spLocks/>
          </p:cNvSpPr>
          <p:nvPr/>
        </p:nvSpPr>
        <p:spPr bwMode="auto">
          <a:xfrm>
            <a:off x="4910139" y="4181475"/>
            <a:ext cx="96837" cy="95250"/>
          </a:xfrm>
          <a:custGeom>
            <a:avLst/>
            <a:gdLst>
              <a:gd name="T0" fmla="*/ 0 w 17282"/>
              <a:gd name="T1" fmla="*/ 3104828 h 21600"/>
              <a:gd name="T2" fmla="*/ 95461995 w 17282"/>
              <a:gd name="T3" fmla="*/ 2911210 h 21600"/>
              <a:gd name="T4" fmla="*/ 48459987 w 17282"/>
              <a:gd name="T5" fmla="*/ 3601719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lnTo>
                  <a:pt x="-1" y="18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39" name="Line 96"/>
          <p:cNvSpPr>
            <a:spLocks noChangeShapeType="1"/>
          </p:cNvSpPr>
          <p:nvPr/>
        </p:nvSpPr>
        <p:spPr bwMode="auto">
          <a:xfrm>
            <a:off x="4962525" y="2446339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40" name="Line 98"/>
          <p:cNvSpPr>
            <a:spLocks noChangeShapeType="1"/>
          </p:cNvSpPr>
          <p:nvPr/>
        </p:nvSpPr>
        <p:spPr bwMode="auto">
          <a:xfrm>
            <a:off x="3505200" y="2693988"/>
            <a:ext cx="0" cy="1541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86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488" y="347029"/>
            <a:ext cx="8369300" cy="328295"/>
          </a:xfrm>
          <a:noFill/>
        </p:spPr>
        <p:txBody>
          <a:bodyPr anchor="ctr"/>
          <a:lstStyle/>
          <a:p>
            <a:r>
              <a:rPr lang="en-US" altLang="ko-KR" sz="2000"/>
              <a:t>REGISTER  TRANSFER  OPERATIONS  IN  INTERRUPT CYCLE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378076" y="3587751"/>
            <a:ext cx="72485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Register Transfer Statements for Interrupt Cycle</a:t>
            </a:r>
          </a:p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- R  F/F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1     if IEN (FGI + FGO)T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endParaRPr kumimoji="1" lang="en-US" altLang="ko-KR" sz="28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  		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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(IEN)(FGI + FGO):   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1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The fetch and decode phases of the instruction cycle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	must be modified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Wingdings" pitchFamily="2" charset="2"/>
              </a:rPr>
              <a:t>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Replace 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with  R'T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R'T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R'T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The interrupt cycle :</a:t>
            </a:r>
          </a:p>
          <a:p>
            <a:pPr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RT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	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0,  TR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PC</a:t>
            </a:r>
          </a:p>
          <a:p>
            <a:pPr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RT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	M[AR]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TR,  PC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	RT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	PC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PC + 1,  IEN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0,  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0, SC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3956051"/>
            <a:ext cx="190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302125" y="4144964"/>
            <a:ext cx="254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37894" name="Rectangle 46"/>
          <p:cNvSpPr>
            <a:spLocks noChangeArrowheads="1"/>
          </p:cNvSpPr>
          <p:nvPr/>
        </p:nvSpPr>
        <p:spPr bwMode="auto">
          <a:xfrm>
            <a:off x="5957888" y="1089025"/>
            <a:ext cx="16700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After interrupt cycle</a:t>
            </a:r>
          </a:p>
        </p:txBody>
      </p:sp>
      <p:sp>
        <p:nvSpPr>
          <p:cNvPr id="37895" name="Line 45"/>
          <p:cNvSpPr>
            <a:spLocks noChangeShapeType="1"/>
          </p:cNvSpPr>
          <p:nvPr/>
        </p:nvSpPr>
        <p:spPr bwMode="auto">
          <a:xfrm>
            <a:off x="6067426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6" name="Line 24"/>
          <p:cNvSpPr>
            <a:spLocks noChangeShapeType="1"/>
          </p:cNvSpPr>
          <p:nvPr/>
        </p:nvSpPr>
        <p:spPr bwMode="auto">
          <a:xfrm>
            <a:off x="3448051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3448050" y="1370014"/>
            <a:ext cx="1428750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3421064" y="15367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3700464" y="1536700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BUN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4308476" y="153670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1120</a:t>
            </a: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448051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3448051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3155951" y="13557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3143251" y="15367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3448051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06" name="Rectangle 19"/>
          <p:cNvSpPr>
            <a:spLocks noChangeArrowheads="1"/>
          </p:cNvSpPr>
          <p:nvPr/>
        </p:nvSpPr>
        <p:spPr bwMode="auto">
          <a:xfrm>
            <a:off x="2657476" y="2152650"/>
            <a:ext cx="82715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PC = 256</a:t>
            </a:r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3051176" y="2006600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255</a:t>
            </a:r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3421064" y="3108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3700464" y="3108325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BUN</a:t>
            </a:r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4565651" y="3108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911" name="Rectangle 25"/>
          <p:cNvSpPr>
            <a:spLocks noChangeArrowheads="1"/>
          </p:cNvSpPr>
          <p:nvPr/>
        </p:nvSpPr>
        <p:spPr bwMode="auto">
          <a:xfrm>
            <a:off x="3471863" y="1057275"/>
            <a:ext cx="138820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Before interrupt</a:t>
            </a:r>
          </a:p>
        </p:txBody>
      </p:sp>
      <p:sp>
        <p:nvSpPr>
          <p:cNvPr id="37912" name="Rectangle 26"/>
          <p:cNvSpPr>
            <a:spLocks noChangeArrowheads="1"/>
          </p:cNvSpPr>
          <p:nvPr/>
        </p:nvSpPr>
        <p:spPr bwMode="auto">
          <a:xfrm>
            <a:off x="3919539" y="1879601"/>
            <a:ext cx="533801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Main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13" name="Rectangle 27"/>
          <p:cNvSpPr>
            <a:spLocks noChangeArrowheads="1"/>
          </p:cNvSpPr>
          <p:nvPr/>
        </p:nvSpPr>
        <p:spPr bwMode="auto">
          <a:xfrm>
            <a:off x="3798888" y="2028825"/>
            <a:ext cx="81432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Program</a:t>
            </a:r>
          </a:p>
        </p:txBody>
      </p:sp>
      <p:sp>
        <p:nvSpPr>
          <p:cNvPr id="37914" name="Rectangle 28"/>
          <p:cNvSpPr>
            <a:spLocks noChangeArrowheads="1"/>
          </p:cNvSpPr>
          <p:nvPr/>
        </p:nvSpPr>
        <p:spPr bwMode="auto">
          <a:xfrm>
            <a:off x="2936876" y="2360613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1120</a:t>
            </a:r>
          </a:p>
        </p:txBody>
      </p: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4052889" y="2541589"/>
            <a:ext cx="389531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I/O</a:t>
            </a: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16" name="Rectangle 30"/>
          <p:cNvSpPr>
            <a:spLocks noChangeArrowheads="1"/>
          </p:cNvSpPr>
          <p:nvPr/>
        </p:nvSpPr>
        <p:spPr bwMode="auto">
          <a:xfrm>
            <a:off x="3859213" y="2692400"/>
            <a:ext cx="81432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Program</a:t>
            </a: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6067425" y="1370013"/>
            <a:ext cx="1428750" cy="1949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18" name="Rectangle 32"/>
          <p:cNvSpPr>
            <a:spLocks noChangeArrowheads="1"/>
          </p:cNvSpPr>
          <p:nvPr/>
        </p:nvSpPr>
        <p:spPr bwMode="auto">
          <a:xfrm>
            <a:off x="6030914" y="15367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919" name="Rectangle 33"/>
          <p:cNvSpPr>
            <a:spLocks noChangeArrowheads="1"/>
          </p:cNvSpPr>
          <p:nvPr/>
        </p:nvSpPr>
        <p:spPr bwMode="auto">
          <a:xfrm>
            <a:off x="6308726" y="1536700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BUN</a:t>
            </a:r>
          </a:p>
        </p:txBody>
      </p:sp>
      <p:sp>
        <p:nvSpPr>
          <p:cNvPr id="37920" name="Rectangle 34"/>
          <p:cNvSpPr>
            <a:spLocks noChangeArrowheads="1"/>
          </p:cNvSpPr>
          <p:nvPr/>
        </p:nvSpPr>
        <p:spPr bwMode="auto">
          <a:xfrm>
            <a:off x="6915151" y="1536700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1120</a:t>
            </a:r>
          </a:p>
        </p:txBody>
      </p:sp>
      <p:sp>
        <p:nvSpPr>
          <p:cNvPr id="37921" name="Line 35"/>
          <p:cNvSpPr>
            <a:spLocks noChangeShapeType="1"/>
          </p:cNvSpPr>
          <p:nvPr/>
        </p:nvSpPr>
        <p:spPr bwMode="auto">
          <a:xfrm>
            <a:off x="6067426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22" name="Line 36"/>
          <p:cNvSpPr>
            <a:spLocks noChangeShapeType="1"/>
          </p:cNvSpPr>
          <p:nvPr/>
        </p:nvSpPr>
        <p:spPr bwMode="auto">
          <a:xfrm>
            <a:off x="6067426" y="17287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23" name="Rectangle 37"/>
          <p:cNvSpPr>
            <a:spLocks noChangeArrowheads="1"/>
          </p:cNvSpPr>
          <p:nvPr/>
        </p:nvSpPr>
        <p:spPr bwMode="auto">
          <a:xfrm>
            <a:off x="5762626" y="13557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924" name="Rectangle 38"/>
          <p:cNvSpPr>
            <a:spLocks noChangeArrowheads="1"/>
          </p:cNvSpPr>
          <p:nvPr/>
        </p:nvSpPr>
        <p:spPr bwMode="auto">
          <a:xfrm>
            <a:off x="5411788" y="1536700"/>
            <a:ext cx="65723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PC = 1</a:t>
            </a:r>
          </a:p>
        </p:txBody>
      </p:sp>
      <p:sp>
        <p:nvSpPr>
          <p:cNvPr id="37925" name="Line 39"/>
          <p:cNvSpPr>
            <a:spLocks noChangeShapeType="1"/>
          </p:cNvSpPr>
          <p:nvPr/>
        </p:nvSpPr>
        <p:spPr bwMode="auto">
          <a:xfrm>
            <a:off x="6067426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26" name="Rectangle 40"/>
          <p:cNvSpPr>
            <a:spLocks noChangeArrowheads="1"/>
          </p:cNvSpPr>
          <p:nvPr/>
        </p:nvSpPr>
        <p:spPr bwMode="auto">
          <a:xfrm>
            <a:off x="5592763" y="2171700"/>
            <a:ext cx="48090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256</a:t>
            </a:r>
          </a:p>
        </p:txBody>
      </p:sp>
      <p:sp>
        <p:nvSpPr>
          <p:cNvPr id="37927" name="Rectangle 41"/>
          <p:cNvSpPr>
            <a:spLocks noChangeArrowheads="1"/>
          </p:cNvSpPr>
          <p:nvPr/>
        </p:nvSpPr>
        <p:spPr bwMode="auto">
          <a:xfrm>
            <a:off x="5638801" y="2025650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255</a:t>
            </a:r>
          </a:p>
        </p:txBody>
      </p:sp>
      <p:sp>
        <p:nvSpPr>
          <p:cNvPr id="37928" name="Rectangle 42"/>
          <p:cNvSpPr>
            <a:spLocks noChangeArrowheads="1"/>
          </p:cNvSpPr>
          <p:nvPr/>
        </p:nvSpPr>
        <p:spPr bwMode="auto">
          <a:xfrm>
            <a:off x="6030914" y="3108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7929" name="Rectangle 43"/>
          <p:cNvSpPr>
            <a:spLocks noChangeArrowheads="1"/>
          </p:cNvSpPr>
          <p:nvPr/>
        </p:nvSpPr>
        <p:spPr bwMode="auto">
          <a:xfrm>
            <a:off x="6308726" y="3108325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BUN</a:t>
            </a:r>
          </a:p>
        </p:txBody>
      </p:sp>
      <p:sp>
        <p:nvSpPr>
          <p:cNvPr id="37930" name="Rectangle 44"/>
          <p:cNvSpPr>
            <a:spLocks noChangeArrowheads="1"/>
          </p:cNvSpPr>
          <p:nvPr/>
        </p:nvSpPr>
        <p:spPr bwMode="auto">
          <a:xfrm>
            <a:off x="7172326" y="3108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7931" name="Rectangle 47"/>
          <p:cNvSpPr>
            <a:spLocks noChangeArrowheads="1"/>
          </p:cNvSpPr>
          <p:nvPr/>
        </p:nvSpPr>
        <p:spPr bwMode="auto">
          <a:xfrm>
            <a:off x="4986338" y="822325"/>
            <a:ext cx="77104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Memory</a:t>
            </a:r>
          </a:p>
        </p:txBody>
      </p:sp>
      <p:sp>
        <p:nvSpPr>
          <p:cNvPr id="37932" name="Rectangle 48"/>
          <p:cNvSpPr>
            <a:spLocks noChangeArrowheads="1"/>
          </p:cNvSpPr>
          <p:nvPr/>
        </p:nvSpPr>
        <p:spPr bwMode="auto">
          <a:xfrm>
            <a:off x="6527801" y="1879601"/>
            <a:ext cx="533801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Main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33" name="Rectangle 49"/>
          <p:cNvSpPr>
            <a:spLocks noChangeArrowheads="1"/>
          </p:cNvSpPr>
          <p:nvPr/>
        </p:nvSpPr>
        <p:spPr bwMode="auto">
          <a:xfrm>
            <a:off x="6405563" y="2028825"/>
            <a:ext cx="81432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Program</a:t>
            </a:r>
          </a:p>
        </p:txBody>
      </p:sp>
      <p:sp>
        <p:nvSpPr>
          <p:cNvPr id="37934" name="Rectangle 50"/>
          <p:cNvSpPr>
            <a:spLocks noChangeArrowheads="1"/>
          </p:cNvSpPr>
          <p:nvPr/>
        </p:nvSpPr>
        <p:spPr bwMode="auto">
          <a:xfrm>
            <a:off x="5557839" y="2360613"/>
            <a:ext cx="5175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1120</a:t>
            </a:r>
          </a:p>
        </p:txBody>
      </p:sp>
      <p:sp>
        <p:nvSpPr>
          <p:cNvPr id="37935" name="Rectangle 51"/>
          <p:cNvSpPr>
            <a:spLocks noChangeArrowheads="1"/>
          </p:cNvSpPr>
          <p:nvPr/>
        </p:nvSpPr>
        <p:spPr bwMode="auto">
          <a:xfrm>
            <a:off x="6661151" y="2541589"/>
            <a:ext cx="389531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I/O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36" name="Rectangle 52"/>
          <p:cNvSpPr>
            <a:spLocks noChangeArrowheads="1"/>
          </p:cNvSpPr>
          <p:nvPr/>
        </p:nvSpPr>
        <p:spPr bwMode="auto">
          <a:xfrm>
            <a:off x="6467475" y="2692400"/>
            <a:ext cx="81432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Program</a:t>
            </a:r>
          </a:p>
        </p:txBody>
      </p:sp>
      <p:sp>
        <p:nvSpPr>
          <p:cNvPr id="37937" name="Rectangle 53"/>
          <p:cNvSpPr>
            <a:spLocks noChangeArrowheads="1"/>
          </p:cNvSpPr>
          <p:nvPr/>
        </p:nvSpPr>
        <p:spPr bwMode="auto">
          <a:xfrm>
            <a:off x="6527801" y="1335088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256</a:t>
            </a:r>
          </a:p>
        </p:txBody>
      </p:sp>
      <p:sp>
        <p:nvSpPr>
          <p:cNvPr id="37938" name="Rectangle 54"/>
          <p:cNvSpPr>
            <a:spLocks noChangeArrowheads="1"/>
          </p:cNvSpPr>
          <p:nvPr/>
        </p:nvSpPr>
        <p:spPr bwMode="auto">
          <a:xfrm>
            <a:off x="8949388" y="1"/>
            <a:ext cx="157415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I/O and Interrupt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22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9538" y="246064"/>
            <a:ext cx="6959600" cy="541337"/>
          </a:xfrm>
          <a:noFill/>
        </p:spPr>
        <p:txBody>
          <a:bodyPr wrap="none"/>
          <a:lstStyle/>
          <a:p>
            <a:pPr>
              <a:lnSpc>
                <a:spcPct val="67000"/>
              </a:lnSpc>
            </a:pPr>
            <a:r>
              <a:rPr lang="en-US" altLang="ko-KR" sz="2800"/>
              <a:t>COMPLETE  COMPUTER  DESCRIPTION</a:t>
            </a:r>
            <a:br>
              <a:rPr lang="en-US" altLang="ko-KR" sz="2800"/>
            </a:br>
            <a:r>
              <a:rPr lang="en-US" altLang="ko-KR" sz="2000"/>
              <a:t>Flowchart  of  Operations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501012" y="1"/>
            <a:ext cx="116698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Description</a:t>
            </a:r>
          </a:p>
        </p:txBody>
      </p:sp>
      <p:sp>
        <p:nvSpPr>
          <p:cNvPr id="39940" name="Rectangle 82"/>
          <p:cNvSpPr>
            <a:spLocks noChangeArrowheads="1"/>
          </p:cNvSpPr>
          <p:nvPr/>
        </p:nvSpPr>
        <p:spPr bwMode="auto">
          <a:xfrm>
            <a:off x="2817814" y="4097339"/>
            <a:ext cx="5350825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=1 (I/O)       =0 (Register)                            =1(Indir)         =0(Dir)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446588" y="835026"/>
            <a:ext cx="1833562" cy="327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418314" y="782639"/>
            <a:ext cx="1907574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start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0, 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0, 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0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5129214" y="1366839"/>
            <a:ext cx="428625" cy="3397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5189539" y="1404939"/>
            <a:ext cx="31258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222625" y="1919289"/>
            <a:ext cx="1079500" cy="2174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265684" y="1898651"/>
            <a:ext cx="94417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3933825" y="1693864"/>
            <a:ext cx="53861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R’T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605089" y="2239964"/>
            <a:ext cx="2249487" cy="24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2600370" y="2232026"/>
            <a:ext cx="2289089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M[AR], 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379913" y="2012951"/>
            <a:ext cx="53861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R’T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2513013" y="2674939"/>
            <a:ext cx="2540000" cy="415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2491047" y="2665414"/>
            <a:ext cx="2572821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IR(0~11), I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IR(15)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...D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Decode IR(12 ~ 14)</a:t>
            </a: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4667250" y="2459039"/>
            <a:ext cx="53861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R’T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6249988" y="1919288"/>
            <a:ext cx="1604962" cy="196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6230976" y="1890714"/>
            <a:ext cx="163346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0, TR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</a:t>
            </a: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7445376" y="1654176"/>
            <a:ext cx="48891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6170613" y="2262189"/>
            <a:ext cx="2119312" cy="242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6259845" y="2251076"/>
            <a:ext cx="190116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TR, 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7931151" y="2014539"/>
            <a:ext cx="48891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9960" name="Rectangle 23"/>
          <p:cNvSpPr>
            <a:spLocks noChangeArrowheads="1"/>
          </p:cNvSpPr>
          <p:nvPr/>
        </p:nvSpPr>
        <p:spPr bwMode="auto">
          <a:xfrm>
            <a:off x="6170613" y="2706688"/>
            <a:ext cx="2132012" cy="373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61" name="Rectangle 24"/>
          <p:cNvSpPr>
            <a:spLocks noChangeArrowheads="1"/>
          </p:cNvSpPr>
          <p:nvPr/>
        </p:nvSpPr>
        <p:spPr bwMode="auto">
          <a:xfrm>
            <a:off x="6213389" y="2676526"/>
            <a:ext cx="1987725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+ 1, 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</p:txBody>
      </p:sp>
      <p:sp>
        <p:nvSpPr>
          <p:cNvPr id="39962" name="Rectangle 25"/>
          <p:cNvSpPr>
            <a:spLocks noChangeArrowheads="1"/>
          </p:cNvSpPr>
          <p:nvPr/>
        </p:nvSpPr>
        <p:spPr bwMode="auto">
          <a:xfrm>
            <a:off x="8008939" y="2462214"/>
            <a:ext cx="48891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9963" name="AutoShape 26"/>
          <p:cNvSpPr>
            <a:spLocks noChangeArrowheads="1"/>
          </p:cNvSpPr>
          <p:nvPr/>
        </p:nvSpPr>
        <p:spPr bwMode="auto">
          <a:xfrm>
            <a:off x="5143500" y="3462339"/>
            <a:ext cx="527050" cy="352425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5237164" y="3497264"/>
            <a:ext cx="379913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9965" name="AutoShape 28"/>
          <p:cNvSpPr>
            <a:spLocks noChangeArrowheads="1"/>
          </p:cNvSpPr>
          <p:nvPr/>
        </p:nvSpPr>
        <p:spPr bwMode="auto">
          <a:xfrm>
            <a:off x="3487738" y="4219575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66" name="Rectangle 29"/>
          <p:cNvSpPr>
            <a:spLocks noChangeArrowheads="1"/>
          </p:cNvSpPr>
          <p:nvPr/>
        </p:nvSpPr>
        <p:spPr bwMode="auto">
          <a:xfrm>
            <a:off x="3530601" y="4222751"/>
            <a:ext cx="23243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39967" name="AutoShape 30"/>
          <p:cNvSpPr>
            <a:spLocks noChangeArrowheads="1"/>
          </p:cNvSpPr>
          <p:nvPr/>
        </p:nvSpPr>
        <p:spPr bwMode="auto">
          <a:xfrm>
            <a:off x="7024688" y="4230688"/>
            <a:ext cx="315912" cy="247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7075489" y="4233864"/>
            <a:ext cx="232437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</a:t>
            </a: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2328864" y="5068889"/>
            <a:ext cx="1000125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2287002" y="5060950"/>
            <a:ext cx="1106073" cy="67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Execute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I/O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Instruction</a:t>
            </a:r>
          </a:p>
        </p:txBody>
      </p:sp>
      <p:sp>
        <p:nvSpPr>
          <p:cNvPr id="39971" name="Rectangle 34"/>
          <p:cNvSpPr>
            <a:spLocks noChangeArrowheads="1"/>
          </p:cNvSpPr>
          <p:nvPr/>
        </p:nvSpPr>
        <p:spPr bwMode="auto">
          <a:xfrm>
            <a:off x="3894138" y="5068889"/>
            <a:ext cx="1039812" cy="6365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72" name="Rectangle 35"/>
          <p:cNvSpPr>
            <a:spLocks noChangeArrowheads="1"/>
          </p:cNvSpPr>
          <p:nvPr/>
        </p:nvSpPr>
        <p:spPr bwMode="auto">
          <a:xfrm>
            <a:off x="3852277" y="5049838"/>
            <a:ext cx="1106073" cy="67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Execute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RR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Instruction</a:t>
            </a:r>
          </a:p>
        </p:txBody>
      </p:sp>
      <p:sp>
        <p:nvSpPr>
          <p:cNvPr id="39973" name="Rectangle 36"/>
          <p:cNvSpPr>
            <a:spLocks noChangeArrowheads="1"/>
          </p:cNvSpPr>
          <p:nvPr/>
        </p:nvSpPr>
        <p:spPr bwMode="auto">
          <a:xfrm>
            <a:off x="6026150" y="5080000"/>
            <a:ext cx="11176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5972565" y="5041901"/>
            <a:ext cx="123271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&lt;- M[AR]</a:t>
            </a: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7250113" y="5091113"/>
            <a:ext cx="1052512" cy="195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76" name="Rectangle 39"/>
          <p:cNvSpPr>
            <a:spLocks noChangeArrowheads="1"/>
          </p:cNvSpPr>
          <p:nvPr/>
        </p:nvSpPr>
        <p:spPr bwMode="auto">
          <a:xfrm>
            <a:off x="7528728" y="5053014"/>
            <a:ext cx="49052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Idle</a:t>
            </a: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2312988" y="4832351"/>
            <a:ext cx="270266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                           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I’T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5878514" y="4841876"/>
            <a:ext cx="2617705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’IT3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                      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’I’T3</a:t>
            </a:r>
          </a:p>
        </p:txBody>
      </p:sp>
      <p:sp>
        <p:nvSpPr>
          <p:cNvPr id="39979" name="Rectangle 42"/>
          <p:cNvSpPr>
            <a:spLocks noChangeArrowheads="1"/>
          </p:cNvSpPr>
          <p:nvPr/>
        </p:nvSpPr>
        <p:spPr bwMode="auto">
          <a:xfrm>
            <a:off x="6473826" y="5638801"/>
            <a:ext cx="1577975" cy="485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6615433" y="5648326"/>
            <a:ext cx="1247137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Execute  MR</a:t>
            </a:r>
          </a:p>
          <a:p>
            <a:pPr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Instruction</a:t>
            </a:r>
          </a:p>
        </p:txBody>
      </p:sp>
      <p:sp>
        <p:nvSpPr>
          <p:cNvPr id="39981" name="Line 44"/>
          <p:cNvSpPr>
            <a:spLocks noChangeShapeType="1"/>
          </p:cNvSpPr>
          <p:nvPr/>
        </p:nvSpPr>
        <p:spPr bwMode="auto">
          <a:xfrm>
            <a:off x="5341938" y="1173163"/>
            <a:ext cx="0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2" name="Line 45"/>
          <p:cNvSpPr>
            <a:spLocks noChangeShapeType="1"/>
          </p:cNvSpPr>
          <p:nvPr/>
        </p:nvSpPr>
        <p:spPr bwMode="auto">
          <a:xfrm flipH="1">
            <a:off x="3789364" y="1536700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3" name="Line 46"/>
          <p:cNvSpPr>
            <a:spLocks noChangeShapeType="1"/>
          </p:cNvSpPr>
          <p:nvPr/>
        </p:nvSpPr>
        <p:spPr bwMode="auto">
          <a:xfrm>
            <a:off x="3803650" y="1544638"/>
            <a:ext cx="0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4" name="Line 47"/>
          <p:cNvSpPr>
            <a:spLocks noChangeShapeType="1"/>
          </p:cNvSpPr>
          <p:nvPr/>
        </p:nvSpPr>
        <p:spPr bwMode="auto">
          <a:xfrm>
            <a:off x="5559425" y="1536700"/>
            <a:ext cx="1493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5" name="Line 48"/>
          <p:cNvSpPr>
            <a:spLocks noChangeShapeType="1"/>
          </p:cNvSpPr>
          <p:nvPr/>
        </p:nvSpPr>
        <p:spPr bwMode="auto">
          <a:xfrm>
            <a:off x="7038975" y="1524000"/>
            <a:ext cx="0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6" name="Line 49"/>
          <p:cNvSpPr>
            <a:spLocks noChangeShapeType="1"/>
          </p:cNvSpPr>
          <p:nvPr/>
        </p:nvSpPr>
        <p:spPr bwMode="auto">
          <a:xfrm>
            <a:off x="3789363" y="2147889"/>
            <a:ext cx="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7" name="Line 50"/>
          <p:cNvSpPr>
            <a:spLocks noChangeShapeType="1"/>
          </p:cNvSpPr>
          <p:nvPr/>
        </p:nvSpPr>
        <p:spPr bwMode="auto">
          <a:xfrm>
            <a:off x="3789363" y="2487613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8" name="Line 51"/>
          <p:cNvSpPr>
            <a:spLocks noChangeShapeType="1"/>
          </p:cNvSpPr>
          <p:nvPr/>
        </p:nvSpPr>
        <p:spPr bwMode="auto">
          <a:xfrm>
            <a:off x="7038975" y="212725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89" name="Line 52"/>
          <p:cNvSpPr>
            <a:spLocks noChangeShapeType="1"/>
          </p:cNvSpPr>
          <p:nvPr/>
        </p:nvSpPr>
        <p:spPr bwMode="auto">
          <a:xfrm>
            <a:off x="7032625" y="2508251"/>
            <a:ext cx="0" cy="187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0" name="Line 53"/>
          <p:cNvSpPr>
            <a:spLocks noChangeShapeType="1"/>
          </p:cNvSpPr>
          <p:nvPr/>
        </p:nvSpPr>
        <p:spPr bwMode="auto">
          <a:xfrm>
            <a:off x="3789363" y="3094038"/>
            <a:ext cx="0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1" name="Line 54"/>
          <p:cNvSpPr>
            <a:spLocks noChangeShapeType="1"/>
          </p:cNvSpPr>
          <p:nvPr/>
        </p:nvSpPr>
        <p:spPr bwMode="auto">
          <a:xfrm>
            <a:off x="3783013" y="31829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2" name="Line 55"/>
          <p:cNvSpPr>
            <a:spLocks noChangeShapeType="1"/>
          </p:cNvSpPr>
          <p:nvPr/>
        </p:nvSpPr>
        <p:spPr bwMode="auto">
          <a:xfrm>
            <a:off x="5421313" y="31940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3" name="Line 56"/>
          <p:cNvSpPr>
            <a:spLocks noChangeShapeType="1"/>
          </p:cNvSpPr>
          <p:nvPr/>
        </p:nvSpPr>
        <p:spPr bwMode="auto">
          <a:xfrm>
            <a:off x="7019925" y="3079751"/>
            <a:ext cx="0" cy="20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4" name="Line 57"/>
          <p:cNvSpPr>
            <a:spLocks noChangeShapeType="1"/>
          </p:cNvSpPr>
          <p:nvPr/>
        </p:nvSpPr>
        <p:spPr bwMode="auto">
          <a:xfrm>
            <a:off x="7032626" y="3276600"/>
            <a:ext cx="1573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5" name="Line 58"/>
          <p:cNvSpPr>
            <a:spLocks noChangeShapeType="1"/>
          </p:cNvSpPr>
          <p:nvPr/>
        </p:nvSpPr>
        <p:spPr bwMode="auto">
          <a:xfrm flipV="1">
            <a:off x="8618538" y="1287463"/>
            <a:ext cx="0" cy="200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6" name="Line 59"/>
          <p:cNvSpPr>
            <a:spLocks noChangeShapeType="1"/>
          </p:cNvSpPr>
          <p:nvPr/>
        </p:nvSpPr>
        <p:spPr bwMode="auto">
          <a:xfrm flipH="1">
            <a:off x="5314950" y="1296988"/>
            <a:ext cx="3316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7" name="Line 60"/>
          <p:cNvSpPr>
            <a:spLocks noChangeShapeType="1"/>
          </p:cNvSpPr>
          <p:nvPr/>
        </p:nvSpPr>
        <p:spPr bwMode="auto">
          <a:xfrm>
            <a:off x="5684839" y="3644901"/>
            <a:ext cx="1519237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8" name="Line 61"/>
          <p:cNvSpPr>
            <a:spLocks noChangeShapeType="1"/>
          </p:cNvSpPr>
          <p:nvPr/>
        </p:nvSpPr>
        <p:spPr bwMode="auto">
          <a:xfrm>
            <a:off x="7189788" y="3643314"/>
            <a:ext cx="0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99" name="Line 62"/>
          <p:cNvSpPr>
            <a:spLocks noChangeShapeType="1"/>
          </p:cNvSpPr>
          <p:nvPr/>
        </p:nvSpPr>
        <p:spPr bwMode="auto">
          <a:xfrm flipH="1">
            <a:off x="3657600" y="3649663"/>
            <a:ext cx="1500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0" name="Line 63"/>
          <p:cNvSpPr>
            <a:spLocks noChangeShapeType="1"/>
          </p:cNvSpPr>
          <p:nvPr/>
        </p:nvSpPr>
        <p:spPr bwMode="auto">
          <a:xfrm>
            <a:off x="3651250" y="3659189"/>
            <a:ext cx="0" cy="560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1" name="Line 64"/>
          <p:cNvSpPr>
            <a:spLocks noChangeShapeType="1"/>
          </p:cNvSpPr>
          <p:nvPr/>
        </p:nvSpPr>
        <p:spPr bwMode="auto">
          <a:xfrm>
            <a:off x="3800475" y="4343400"/>
            <a:ext cx="573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2" name="Line 65"/>
          <p:cNvSpPr>
            <a:spLocks noChangeShapeType="1"/>
          </p:cNvSpPr>
          <p:nvPr/>
        </p:nvSpPr>
        <p:spPr bwMode="auto">
          <a:xfrm>
            <a:off x="4368800" y="4352925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3" name="Line 66"/>
          <p:cNvSpPr>
            <a:spLocks noChangeShapeType="1"/>
          </p:cNvSpPr>
          <p:nvPr/>
        </p:nvSpPr>
        <p:spPr bwMode="auto">
          <a:xfrm flipH="1">
            <a:off x="2933700" y="4343400"/>
            <a:ext cx="579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4" name="Line 68"/>
          <p:cNvSpPr>
            <a:spLocks noChangeShapeType="1"/>
          </p:cNvSpPr>
          <p:nvPr/>
        </p:nvSpPr>
        <p:spPr bwMode="auto">
          <a:xfrm flipH="1">
            <a:off x="6553201" y="4352925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6565900" y="4364039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7367588" y="4364038"/>
            <a:ext cx="34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7" name="Line 71"/>
          <p:cNvSpPr>
            <a:spLocks noChangeShapeType="1"/>
          </p:cNvSpPr>
          <p:nvPr/>
        </p:nvSpPr>
        <p:spPr bwMode="auto">
          <a:xfrm>
            <a:off x="7723188" y="4373564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8" name="Line 72"/>
          <p:cNvSpPr>
            <a:spLocks noChangeShapeType="1"/>
          </p:cNvSpPr>
          <p:nvPr/>
        </p:nvSpPr>
        <p:spPr bwMode="auto">
          <a:xfrm>
            <a:off x="6578600" y="5295901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09" name="Line 73"/>
          <p:cNvSpPr>
            <a:spLocks noChangeShapeType="1"/>
          </p:cNvSpPr>
          <p:nvPr/>
        </p:nvSpPr>
        <p:spPr bwMode="auto">
          <a:xfrm>
            <a:off x="7723188" y="5295901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0" name="Line 74"/>
          <p:cNvSpPr>
            <a:spLocks noChangeShapeType="1"/>
          </p:cNvSpPr>
          <p:nvPr/>
        </p:nvSpPr>
        <p:spPr bwMode="auto">
          <a:xfrm>
            <a:off x="7256463" y="6130926"/>
            <a:ext cx="0" cy="28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1" name="Line 75"/>
          <p:cNvSpPr>
            <a:spLocks noChangeShapeType="1"/>
          </p:cNvSpPr>
          <p:nvPr/>
        </p:nvSpPr>
        <p:spPr bwMode="auto">
          <a:xfrm flipH="1">
            <a:off x="2216151" y="6423025"/>
            <a:ext cx="5065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2" name="Line 76"/>
          <p:cNvSpPr>
            <a:spLocks noChangeShapeType="1"/>
          </p:cNvSpPr>
          <p:nvPr/>
        </p:nvSpPr>
        <p:spPr bwMode="auto">
          <a:xfrm>
            <a:off x="2960688" y="569595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4381500" y="5695951"/>
            <a:ext cx="0" cy="708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4" name="Line 79"/>
          <p:cNvSpPr>
            <a:spLocks noChangeShapeType="1"/>
          </p:cNvSpPr>
          <p:nvPr/>
        </p:nvSpPr>
        <p:spPr bwMode="auto">
          <a:xfrm flipH="1">
            <a:off x="2228850" y="1296988"/>
            <a:ext cx="3125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5" name="Rectangle 80"/>
          <p:cNvSpPr>
            <a:spLocks noChangeArrowheads="1"/>
          </p:cNvSpPr>
          <p:nvPr/>
        </p:nvSpPr>
        <p:spPr bwMode="auto">
          <a:xfrm>
            <a:off x="3786189" y="1312864"/>
            <a:ext cx="3113033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=0(Instruction              =1(Interrupt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Cycle)                            Cycle)</a:t>
            </a:r>
          </a:p>
        </p:txBody>
      </p:sp>
      <p:sp>
        <p:nvSpPr>
          <p:cNvPr id="40016" name="Rectangle 81"/>
          <p:cNvSpPr>
            <a:spLocks noChangeArrowheads="1"/>
          </p:cNvSpPr>
          <p:nvPr/>
        </p:nvSpPr>
        <p:spPr bwMode="auto">
          <a:xfrm>
            <a:off x="3392488" y="3424239"/>
            <a:ext cx="378308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=1(Register or I/O)              =0(Memory Ref)</a:t>
            </a:r>
          </a:p>
        </p:txBody>
      </p:sp>
      <p:sp>
        <p:nvSpPr>
          <p:cNvPr id="40017" name="Rectangle 83"/>
          <p:cNvSpPr>
            <a:spLocks noChangeArrowheads="1"/>
          </p:cNvSpPr>
          <p:nvPr/>
        </p:nvSpPr>
        <p:spPr bwMode="auto">
          <a:xfrm>
            <a:off x="7950200" y="5619751"/>
            <a:ext cx="68769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’T4</a:t>
            </a:r>
          </a:p>
        </p:txBody>
      </p:sp>
      <p:sp>
        <p:nvSpPr>
          <p:cNvPr id="40018" name="Line 85"/>
          <p:cNvSpPr>
            <a:spLocks noChangeShapeType="1"/>
          </p:cNvSpPr>
          <p:nvPr/>
        </p:nvSpPr>
        <p:spPr bwMode="auto">
          <a:xfrm>
            <a:off x="2930525" y="4362450"/>
            <a:ext cx="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19" name="Line 86"/>
          <p:cNvSpPr>
            <a:spLocks noChangeShapeType="1"/>
          </p:cNvSpPr>
          <p:nvPr/>
        </p:nvSpPr>
        <p:spPr bwMode="auto">
          <a:xfrm flipV="1">
            <a:off x="2217738" y="1287464"/>
            <a:ext cx="0" cy="515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242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838" y="275041"/>
            <a:ext cx="8291512" cy="494494"/>
          </a:xfrm>
          <a:noFill/>
        </p:spPr>
        <p:txBody>
          <a:bodyPr anchor="ctr"/>
          <a:lstStyle/>
          <a:p>
            <a:pPr>
              <a:lnSpc>
                <a:spcPct val="60000"/>
              </a:lnSpc>
            </a:pPr>
            <a:r>
              <a:rPr lang="en-US" altLang="ko-KR" sz="2800"/>
              <a:t>COMPLETE  COMPUTER  DESCRIPTION        </a:t>
            </a:r>
            <a:r>
              <a:rPr lang="en-US" altLang="ko-KR" sz="2000"/>
              <a:t>Microoperations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372425" y="1"/>
            <a:ext cx="116698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Description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722563" y="1011238"/>
            <a:ext cx="1795364" cy="513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Fetch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Decode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Indirect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Interrupt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                       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Memory-Reference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AND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ADD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LDA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STA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BUN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BSA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ISZ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260851" y="1011238"/>
            <a:ext cx="1184275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    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588001" y="1011239"/>
            <a:ext cx="3810339" cy="49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M[AR], 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D0, ..., D7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Decode IR(12 ~ 14),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	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IR(0 ~ 11), I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IR(15)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0, TR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TR, 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+ 1, 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0, 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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DR,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 + DR, E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C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out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DR,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AR,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PC, AR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AR + 1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AR, 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M[AR]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DR + 1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M[AR]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DR,  if(DR=0) then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+ 1),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114676" y="2163764"/>
            <a:ext cx="233237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(IEN)(FGI + FGO):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2628901" y="923925"/>
            <a:ext cx="7038975" cy="501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89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2463800" y="1060450"/>
            <a:ext cx="1824218" cy="513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Register-Reference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CLA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CLE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CMA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CME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CIR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CIL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INC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SPA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SNA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SZA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SZE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HLT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Input-Output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INP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OUT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SKI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SKO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ION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IOF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930651" y="1060450"/>
            <a:ext cx="1344921" cy="513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= 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IR(i) = 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i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9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8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rB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= p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IR(i) = 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i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     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11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10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9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8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 pB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075239" y="1060451"/>
            <a:ext cx="3717365" cy="532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(Common to all register-reference instr)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(i = 0,1,2, ..., 11)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E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  <a:sym typeface="Symbol" pitchFamily="18" charset="2"/>
              </a:rPr>
              <a:t>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shr AC, AC(15)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E, E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AC(0)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shl AC, AC(0)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E, E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AC(15)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 + 1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If(AC(15) =0) then 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If(AC(15) =1) then 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If(AC = 0) then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If(E=0) then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S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(Common to all input-output instructions)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(i = 6,7,8,9,10,11)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SC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AC(0-7)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INPR, FGI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OUTR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AC(0-7), FGO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If(FGI=1) then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If(FGO=1) then (PC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PC + 1)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1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IEN </a:t>
            </a:r>
            <a:r>
              <a:rPr kumimoji="1" lang="en-US" altLang="ko-KR" sz="1200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0</a:t>
            </a:r>
          </a:p>
          <a:p>
            <a:pPr defTabSz="762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9353375" y="1"/>
            <a:ext cx="116698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Description</a:t>
            </a:r>
          </a:p>
        </p:txBody>
      </p:sp>
      <p:sp>
        <p:nvSpPr>
          <p:cNvPr id="41990" name="Rectangle 10"/>
          <p:cNvSpPr>
            <a:spLocks noGrp="1" noChangeArrowheads="1"/>
          </p:cNvSpPr>
          <p:nvPr>
            <p:ph type="title"/>
          </p:nvPr>
        </p:nvSpPr>
        <p:spPr>
          <a:xfrm>
            <a:off x="1944688" y="225426"/>
            <a:ext cx="8291512" cy="576263"/>
          </a:xfrm>
          <a:noFill/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altLang="ko-KR" sz="2800"/>
              <a:t>COMPLETE  COMPUTER  DESCRIPTION        </a:t>
            </a:r>
            <a:r>
              <a:rPr lang="en-US" altLang="ko-KR" sz="2000"/>
              <a:t>Microoperations</a:t>
            </a:r>
          </a:p>
        </p:txBody>
      </p:sp>
      <p:sp>
        <p:nvSpPr>
          <p:cNvPr id="41991" name="Rectangle 13"/>
          <p:cNvSpPr>
            <a:spLocks noChangeArrowheads="1"/>
          </p:cNvSpPr>
          <p:nvPr/>
        </p:nvSpPr>
        <p:spPr bwMode="auto">
          <a:xfrm>
            <a:off x="2428875" y="1019176"/>
            <a:ext cx="6553200" cy="519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358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5589" y="293689"/>
            <a:ext cx="6467475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DESIGN  OF  BASIC  COMPUTER(BC)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898650" y="876301"/>
            <a:ext cx="3365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Hardware Components of BC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86038" y="1157288"/>
            <a:ext cx="56642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A memory unit:     4096 x 16.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Registers: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        AR, PC, DR, AC, IR, TR, OUTR, INPR, and SC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Flip-Flops(Status):  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        I, S, E, R, IEN, FGI, and FGO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Decoders:         a 3x8 Opcode decoder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                         a 4x16 timing decoder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Common bus:   16 bits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Control logic gates: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Adder and Logic circuit:   Connected to AC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889125" y="4032251"/>
            <a:ext cx="2311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Control Logic Gates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741613" y="3962400"/>
            <a:ext cx="7010400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251076" y="4371975"/>
            <a:ext cx="6467475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Input Controls of the nine registers</a:t>
            </a:r>
          </a:p>
          <a:p>
            <a:pPr marL="571500" lvl="1" defTabSz="76200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Read and Write Controls of memory</a:t>
            </a:r>
          </a:p>
          <a:p>
            <a:pPr marL="571500" lvl="1" defTabSz="76200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Set, Clear, or Complement Controls of the flip-flops</a:t>
            </a:r>
          </a:p>
          <a:p>
            <a:pPr marL="571500" lvl="1" defTabSz="76200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S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S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, S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 Controls to select a register for the bus</a:t>
            </a:r>
          </a:p>
          <a:p>
            <a:pPr marL="571500" lvl="1" defTabSz="76200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- AC, and Adder and Logic circuit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247464" y="1"/>
            <a:ext cx="242053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Design of Basic Computer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33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576" y="300038"/>
            <a:ext cx="7266413" cy="426142"/>
          </a:xfrm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REGISTER  REFERENCE  INSTRUCTIONS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24126" y="2311400"/>
            <a:ext cx="4773743" cy="54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r = 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7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I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  <a:sym typeface="Symbol" pitchFamily="18" charset="2"/>
              </a:rPr>
              <a:t>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3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  =&gt; Register Reference Instruction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i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= IR(i) , i=0,1,2,...,11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968626" y="1290639"/>
            <a:ext cx="5095947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-  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7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= 1,  I = 0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-  Register Ref. Instr. is specified in 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0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~ b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11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 of IR</a:t>
            </a:r>
          </a:p>
          <a:p>
            <a:pPr defTabSz="762000">
              <a:lnSpc>
                <a:spcPct val="85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-  Execution starts with timing signal 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  <a:ea typeface="굴림"/>
              </a:rPr>
              <a:t>3</a:t>
            </a:r>
            <a:endParaRPr lang="en-US" altLang="ko-KR" kern="0">
              <a:solidFill>
                <a:sysClr val="windowText" lastClr="000000"/>
              </a:solidFill>
              <a:latin typeface="Arial"/>
              <a:ea typeface="굴림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908426" y="2687638"/>
            <a:ext cx="128305" cy="50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defRPr/>
            </a:pPr>
            <a:endParaRPr lang="en-US" altLang="ko-KR" kern="0">
              <a:solidFill>
                <a:sysClr val="windowText" lastClr="000000"/>
              </a:solidFill>
              <a:latin typeface="Arial"/>
              <a:ea typeface="굴림"/>
            </a:endParaRPr>
          </a:p>
          <a:p>
            <a:pPr defTabSz="762000">
              <a:lnSpc>
                <a:spcPct val="80000"/>
              </a:lnSpc>
              <a:defRPr/>
            </a:pPr>
            <a:endParaRPr lang="en-US" altLang="ko-KR" kern="0">
              <a:solidFill>
                <a:sysClr val="windowText" lastClr="000000"/>
              </a:solidFill>
              <a:latin typeface="Arial"/>
              <a:ea typeface="굴림"/>
            </a:endParaRPr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9161176" y="1"/>
            <a:ext cx="150682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  <a:ea typeface="굴림"/>
              </a:rPr>
              <a:t>Instruction Cycle</a:t>
            </a:r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2078039" y="914401"/>
            <a:ext cx="541494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  <a:ea typeface="굴림"/>
              </a:rPr>
              <a:t>Register Reference Instructions are identified when</a:t>
            </a:r>
          </a:p>
        </p:txBody>
      </p:sp>
      <p:sp>
        <p:nvSpPr>
          <p:cNvPr id="25608" name="Text Box 73"/>
          <p:cNvSpPr txBox="1">
            <a:spLocks noChangeArrowheads="1"/>
          </p:cNvSpPr>
          <p:nvPr/>
        </p:nvSpPr>
        <p:spPr bwMode="auto">
          <a:xfrm>
            <a:off x="2613026" y="2936876"/>
            <a:ext cx="6511925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	r:		SC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CLA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11</a:t>
            </a:r>
            <a:r>
              <a:rPr lang="en-US" altLang="ko-KR" sz="1800" kern="0">
                <a:solidFill>
                  <a:srgbClr val="000000"/>
                </a:solidFill>
              </a:rPr>
              <a:t>:		AC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CLE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10</a:t>
            </a:r>
            <a:r>
              <a:rPr lang="en-US" altLang="ko-KR" sz="1800" kern="0">
                <a:solidFill>
                  <a:srgbClr val="000000"/>
                </a:solidFill>
              </a:rPr>
              <a:t>:		E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CMA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9</a:t>
            </a:r>
            <a:r>
              <a:rPr lang="en-US" altLang="ko-KR" sz="1800" kern="0">
                <a:solidFill>
                  <a:srgbClr val="000000"/>
                </a:solidFill>
              </a:rPr>
              <a:t>:		AC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AC’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CME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8</a:t>
            </a:r>
            <a:r>
              <a:rPr lang="en-US" altLang="ko-KR" sz="1800" kern="0">
                <a:solidFill>
                  <a:srgbClr val="000000"/>
                </a:solidFill>
              </a:rPr>
              <a:t>:		E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E’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CIR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7</a:t>
            </a:r>
            <a:r>
              <a:rPr lang="en-US" altLang="ko-KR" sz="1800" kern="0">
                <a:solidFill>
                  <a:srgbClr val="000000"/>
                </a:solidFill>
              </a:rPr>
              <a:t>:		AC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shr AC, AC(15)  E, E  AC(0)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CIL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6</a:t>
            </a:r>
            <a:r>
              <a:rPr lang="en-US" altLang="ko-KR" sz="1800" kern="0">
                <a:solidFill>
                  <a:srgbClr val="000000"/>
                </a:solidFill>
              </a:rPr>
              <a:t>:		AC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shl AC, AC(0)  E, E  AC(15)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INC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5</a:t>
            </a:r>
            <a:r>
              <a:rPr lang="en-US" altLang="ko-KR" sz="1800" kern="0">
                <a:solidFill>
                  <a:srgbClr val="000000"/>
                </a:solidFill>
              </a:rPr>
              <a:t>:		AC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AC + 1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SPA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4</a:t>
            </a:r>
            <a:r>
              <a:rPr lang="en-US" altLang="ko-KR" sz="1800" kern="0">
                <a:solidFill>
                  <a:srgbClr val="000000"/>
                </a:solidFill>
              </a:rPr>
              <a:t>:		if (AC(15) = 0) then (PC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SNA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3</a:t>
            </a:r>
            <a:r>
              <a:rPr lang="en-US" altLang="ko-KR" sz="1800" kern="0">
                <a:solidFill>
                  <a:srgbClr val="000000"/>
                </a:solidFill>
              </a:rPr>
              <a:t>:		if (AC(15) = 1) then (PC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SZA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2</a:t>
            </a:r>
            <a:r>
              <a:rPr lang="en-US" altLang="ko-KR" sz="1800" kern="0">
                <a:solidFill>
                  <a:srgbClr val="000000"/>
                </a:solidFill>
              </a:rPr>
              <a:t>:		if (AC = 0) then (PC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SZE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1</a:t>
            </a:r>
            <a:r>
              <a:rPr lang="en-US" altLang="ko-KR" sz="1800" kern="0">
                <a:solidFill>
                  <a:srgbClr val="000000"/>
                </a:solidFill>
              </a:rPr>
              <a:t>:		if (E = 0) then (PC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ker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>
                <a:solidFill>
                  <a:srgbClr val="000000"/>
                </a:solidFill>
              </a:rPr>
              <a:t>HLT	rB</a:t>
            </a:r>
            <a:r>
              <a:rPr lang="en-US" altLang="ko-KR" sz="1800" kern="0" baseline="-25000">
                <a:solidFill>
                  <a:srgbClr val="000000"/>
                </a:solidFill>
              </a:rPr>
              <a:t>0</a:t>
            </a:r>
            <a:r>
              <a:rPr lang="en-US" altLang="ko-KR" sz="1800" kern="0">
                <a:solidFill>
                  <a:srgbClr val="000000"/>
                </a:solidFill>
              </a:rPr>
              <a:t>:		S </a:t>
            </a:r>
            <a:r>
              <a:rPr lang="en-US" altLang="ko-KR" sz="1800" kern="0">
                <a:solidFill>
                  <a:srgbClr val="000000"/>
                </a:solidFill>
                <a:sym typeface="Symbol" pitchFamily="18" charset="2"/>
              </a:rPr>
              <a:t> 0  (S is a start-stop flip-flop)</a:t>
            </a:r>
          </a:p>
        </p:txBody>
      </p:sp>
      <p:sp>
        <p:nvSpPr>
          <p:cNvPr id="25609" name="Rectangle 74"/>
          <p:cNvSpPr>
            <a:spLocks noChangeArrowheads="1"/>
          </p:cNvSpPr>
          <p:nvPr/>
        </p:nvSpPr>
        <p:spPr bwMode="auto">
          <a:xfrm>
            <a:off x="2552701" y="2981325"/>
            <a:ext cx="6677025" cy="3314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  <a:ea typeface="굴림"/>
            </a:endParaRPr>
          </a:p>
        </p:txBody>
      </p:sp>
      <p:sp>
        <p:nvSpPr>
          <p:cNvPr id="25610" name="Line 75"/>
          <p:cNvSpPr>
            <a:spLocks noChangeShapeType="1"/>
          </p:cNvSpPr>
          <p:nvPr/>
        </p:nvSpPr>
        <p:spPr bwMode="auto">
          <a:xfrm>
            <a:off x="3314700" y="2990851"/>
            <a:ext cx="0" cy="3305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  <a:ea typeface="굴림"/>
            </a:endParaRPr>
          </a:p>
        </p:txBody>
      </p:sp>
      <p:sp>
        <p:nvSpPr>
          <p:cNvPr id="25611" name="Line 76"/>
          <p:cNvSpPr>
            <a:spLocks noChangeShapeType="1"/>
          </p:cNvSpPr>
          <p:nvPr/>
        </p:nvSpPr>
        <p:spPr bwMode="auto">
          <a:xfrm>
            <a:off x="4181475" y="2990851"/>
            <a:ext cx="0" cy="3305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  <a:ea typeface="굴림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6900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6" y="296864"/>
            <a:ext cx="7591425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CONTROL  OF  REGISTERS  AND  MEMORY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305050" y="1143000"/>
            <a:ext cx="81534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Scan all of the register transfer statements that change the content of AR: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765551" y="2276475"/>
            <a:ext cx="349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762375" y="3181351"/>
            <a:ext cx="3202800" cy="7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LD(AR) = R'T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+ R'T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+ D'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IT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3</a:t>
            </a: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CLR(AR) = RT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endParaRPr kumimoji="1" lang="en-US" altLang="ko-KR" b="1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INR(AR) = D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4038" name="Rectangle 100"/>
          <p:cNvSpPr>
            <a:spLocks noChangeArrowheads="1"/>
          </p:cNvSpPr>
          <p:nvPr/>
        </p:nvSpPr>
        <p:spPr bwMode="auto">
          <a:xfrm>
            <a:off x="1731964" y="850900"/>
            <a:ext cx="254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Address Register; AR</a:t>
            </a:r>
          </a:p>
        </p:txBody>
      </p:sp>
      <p:sp>
        <p:nvSpPr>
          <p:cNvPr id="44039" name="Rectangle 101"/>
          <p:cNvSpPr>
            <a:spLocks noChangeArrowheads="1"/>
          </p:cNvSpPr>
          <p:nvPr/>
        </p:nvSpPr>
        <p:spPr bwMode="auto">
          <a:xfrm>
            <a:off x="3722689" y="1458913"/>
            <a:ext cx="3883025" cy="1314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40" name="Rectangle 102"/>
          <p:cNvSpPr>
            <a:spLocks noChangeArrowheads="1"/>
          </p:cNvSpPr>
          <p:nvPr/>
        </p:nvSpPr>
        <p:spPr bwMode="auto">
          <a:xfrm>
            <a:off x="3724275" y="3144838"/>
            <a:ext cx="3887788" cy="773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41" name="AutoShape 103"/>
          <p:cNvSpPr>
            <a:spLocks noChangeArrowheads="1"/>
          </p:cNvSpPr>
          <p:nvPr/>
        </p:nvSpPr>
        <p:spPr bwMode="auto">
          <a:xfrm rot="16200000" flipH="1">
            <a:off x="5183188" y="2844801"/>
            <a:ext cx="228600" cy="193675"/>
          </a:xfrm>
          <a:prstGeom prst="rightArrow">
            <a:avLst>
              <a:gd name="adj1" fmla="val 50000"/>
              <a:gd name="adj2" fmla="val 590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42" name="Rectangle 104"/>
          <p:cNvSpPr>
            <a:spLocks noChangeArrowheads="1"/>
          </p:cNvSpPr>
          <p:nvPr/>
        </p:nvSpPr>
        <p:spPr bwMode="auto">
          <a:xfrm>
            <a:off x="3762376" y="1447800"/>
            <a:ext cx="3833813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R’T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      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PC            LD(AR)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R’T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      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IR(0-11)    LD(AR)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D’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IT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3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   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M[AR]       LD(AR)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RT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       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0               CLR(AR)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:     AR </a:t>
            </a:r>
            <a:r>
              <a:rPr kumimoji="1" lang="en-US" altLang="ko-KR" b="1">
                <a:solidFill>
                  <a:srgbClr val="000000"/>
                </a:solidFill>
                <a:latin typeface="Arial"/>
                <a:sym typeface="Symbol" pitchFamily="18" charset="2"/>
              </a:rPr>
              <a:t></a:t>
            </a: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 AR + 1      INR(AR)</a:t>
            </a:r>
          </a:p>
        </p:txBody>
      </p:sp>
      <p:sp>
        <p:nvSpPr>
          <p:cNvPr id="44043" name="Rectangle 105"/>
          <p:cNvSpPr>
            <a:spLocks noChangeArrowheads="1"/>
          </p:cNvSpPr>
          <p:nvPr/>
        </p:nvSpPr>
        <p:spPr bwMode="auto">
          <a:xfrm>
            <a:off x="8247464" y="1"/>
            <a:ext cx="242053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Design of Basic Computer</a:t>
            </a:r>
          </a:p>
        </p:txBody>
      </p:sp>
      <p:grpSp>
        <p:nvGrpSpPr>
          <p:cNvPr id="44044" name="Group 109"/>
          <p:cNvGrpSpPr>
            <a:grpSpLocks/>
          </p:cNvGrpSpPr>
          <p:nvPr/>
        </p:nvGrpSpPr>
        <p:grpSpPr bwMode="auto">
          <a:xfrm>
            <a:off x="3294064" y="4171950"/>
            <a:ext cx="5222875" cy="2357438"/>
            <a:chOff x="1115" y="2628"/>
            <a:chExt cx="3290" cy="1485"/>
          </a:xfrm>
        </p:grpSpPr>
        <p:sp>
          <p:nvSpPr>
            <p:cNvPr id="44045" name="Rectangle 6"/>
            <p:cNvSpPr>
              <a:spLocks noChangeArrowheads="1"/>
            </p:cNvSpPr>
            <p:nvPr/>
          </p:nvSpPr>
          <p:spPr bwMode="auto">
            <a:xfrm>
              <a:off x="1236" y="4005"/>
              <a:ext cx="16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046" name="Group 11"/>
            <p:cNvGrpSpPr>
              <a:grpSpLocks/>
            </p:cNvGrpSpPr>
            <p:nvPr/>
          </p:nvGrpSpPr>
          <p:grpSpPr bwMode="auto">
            <a:xfrm>
              <a:off x="1989" y="2891"/>
              <a:ext cx="218" cy="167"/>
              <a:chOff x="1392" y="4468"/>
              <a:chExt cx="217" cy="185"/>
            </a:xfrm>
          </p:grpSpPr>
          <p:sp>
            <p:nvSpPr>
              <p:cNvPr id="44135" name="Arc 7"/>
              <p:cNvSpPr>
                <a:spLocks/>
              </p:cNvSpPr>
              <p:nvPr/>
            </p:nvSpPr>
            <p:spPr bwMode="auto">
              <a:xfrm>
                <a:off x="1484" y="4477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6" name="Arc 8"/>
              <p:cNvSpPr>
                <a:spLocks/>
              </p:cNvSpPr>
              <p:nvPr/>
            </p:nvSpPr>
            <p:spPr bwMode="auto">
              <a:xfrm>
                <a:off x="1484" y="4560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7" name="Line 9"/>
              <p:cNvSpPr>
                <a:spLocks noChangeShapeType="1"/>
              </p:cNvSpPr>
              <p:nvPr/>
            </p:nvSpPr>
            <p:spPr bwMode="auto">
              <a:xfrm>
                <a:off x="1400" y="447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8" name="Freeform 10"/>
              <p:cNvSpPr>
                <a:spLocks/>
              </p:cNvSpPr>
              <p:nvPr/>
            </p:nvSpPr>
            <p:spPr bwMode="auto">
              <a:xfrm>
                <a:off x="1392" y="4468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047" name="Group 18"/>
            <p:cNvGrpSpPr>
              <a:grpSpLocks/>
            </p:cNvGrpSpPr>
            <p:nvPr/>
          </p:nvGrpSpPr>
          <p:grpSpPr bwMode="auto">
            <a:xfrm>
              <a:off x="2446" y="3105"/>
              <a:ext cx="305" cy="245"/>
              <a:chOff x="1848" y="4704"/>
              <a:chExt cx="304" cy="272"/>
            </a:xfrm>
          </p:grpSpPr>
          <p:sp>
            <p:nvSpPr>
              <p:cNvPr id="44129" name="Arc 12"/>
              <p:cNvSpPr>
                <a:spLocks/>
              </p:cNvSpPr>
              <p:nvPr/>
            </p:nvSpPr>
            <p:spPr bwMode="auto">
              <a:xfrm>
                <a:off x="1899" y="4709"/>
                <a:ext cx="253" cy="128"/>
              </a:xfrm>
              <a:custGeom>
                <a:avLst/>
                <a:gdLst>
                  <a:gd name="T0" fmla="*/ 0 w 21686"/>
                  <a:gd name="T1" fmla="*/ 0 h 21600"/>
                  <a:gd name="T2" fmla="*/ 0 w 21686"/>
                  <a:gd name="T3" fmla="*/ 0 h 21600"/>
                  <a:gd name="T4" fmla="*/ 0 w 2168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86" h="21600" fill="none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  <a:lnTo>
                      <a:pt x="8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0" name="Arc 13"/>
              <p:cNvSpPr>
                <a:spLocks/>
              </p:cNvSpPr>
              <p:nvPr/>
            </p:nvSpPr>
            <p:spPr bwMode="auto">
              <a:xfrm>
                <a:off x="1896" y="4836"/>
                <a:ext cx="256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1" name="Arc 14"/>
              <p:cNvSpPr>
                <a:spLocks/>
              </p:cNvSpPr>
              <p:nvPr/>
            </p:nvSpPr>
            <p:spPr bwMode="auto">
              <a:xfrm>
                <a:off x="1848" y="4709"/>
                <a:ext cx="73" cy="128"/>
              </a:xfrm>
              <a:custGeom>
                <a:avLst/>
                <a:gdLst>
                  <a:gd name="T0" fmla="*/ 0 w 21900"/>
                  <a:gd name="T1" fmla="*/ 0 h 21600"/>
                  <a:gd name="T2" fmla="*/ 0 w 21900"/>
                  <a:gd name="T3" fmla="*/ 0 h 21600"/>
                  <a:gd name="T4" fmla="*/ 0 w 219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00" h="21600" fill="none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</a:path>
                  <a:path w="21900" h="21600" stroke="0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  <a:lnTo>
                      <a:pt x="300" y="21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2" name="Arc 15"/>
              <p:cNvSpPr>
                <a:spLocks/>
              </p:cNvSpPr>
              <p:nvPr/>
            </p:nvSpPr>
            <p:spPr bwMode="auto">
              <a:xfrm>
                <a:off x="1848" y="4836"/>
                <a:ext cx="72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3" name="Line 16"/>
              <p:cNvSpPr>
                <a:spLocks noChangeShapeType="1"/>
              </p:cNvSpPr>
              <p:nvPr/>
            </p:nvSpPr>
            <p:spPr bwMode="auto">
              <a:xfrm>
                <a:off x="1856" y="470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34" name="Line 17"/>
              <p:cNvSpPr>
                <a:spLocks noChangeShapeType="1"/>
              </p:cNvSpPr>
              <p:nvPr/>
            </p:nvSpPr>
            <p:spPr bwMode="auto">
              <a:xfrm>
                <a:off x="1856" y="4976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48" name="Line 19"/>
            <p:cNvSpPr>
              <a:spLocks noChangeShapeType="1"/>
            </p:cNvSpPr>
            <p:nvPr/>
          </p:nvSpPr>
          <p:spPr bwMode="auto">
            <a:xfrm flipH="1" flipV="1">
              <a:off x="1720" y="2935"/>
              <a:ext cx="27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49" name="Line 20"/>
            <p:cNvSpPr>
              <a:spLocks noChangeShapeType="1"/>
            </p:cNvSpPr>
            <p:nvPr/>
          </p:nvSpPr>
          <p:spPr bwMode="auto">
            <a:xfrm flipH="1">
              <a:off x="1572" y="2981"/>
              <a:ext cx="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50" name="Line 21"/>
            <p:cNvSpPr>
              <a:spLocks noChangeShapeType="1"/>
            </p:cNvSpPr>
            <p:nvPr/>
          </p:nvSpPr>
          <p:spPr bwMode="auto">
            <a:xfrm flipH="1">
              <a:off x="1718" y="3017"/>
              <a:ext cx="2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051" name="Group 26"/>
            <p:cNvGrpSpPr>
              <a:grpSpLocks/>
            </p:cNvGrpSpPr>
            <p:nvPr/>
          </p:nvGrpSpPr>
          <p:grpSpPr bwMode="auto">
            <a:xfrm>
              <a:off x="1989" y="3137"/>
              <a:ext cx="218" cy="168"/>
              <a:chOff x="1392" y="4740"/>
              <a:chExt cx="217" cy="185"/>
            </a:xfrm>
          </p:grpSpPr>
          <p:sp>
            <p:nvSpPr>
              <p:cNvPr id="44125" name="Arc 22"/>
              <p:cNvSpPr>
                <a:spLocks/>
              </p:cNvSpPr>
              <p:nvPr/>
            </p:nvSpPr>
            <p:spPr bwMode="auto">
              <a:xfrm>
                <a:off x="1484" y="4749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6" name="Arc 23"/>
              <p:cNvSpPr>
                <a:spLocks/>
              </p:cNvSpPr>
              <p:nvPr/>
            </p:nvSpPr>
            <p:spPr bwMode="auto">
              <a:xfrm>
                <a:off x="1484" y="4832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7" name="Line 24"/>
              <p:cNvSpPr>
                <a:spLocks noChangeShapeType="1"/>
              </p:cNvSpPr>
              <p:nvPr/>
            </p:nvSpPr>
            <p:spPr bwMode="auto">
              <a:xfrm>
                <a:off x="1400" y="474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8" name="Freeform 25"/>
              <p:cNvSpPr>
                <a:spLocks/>
              </p:cNvSpPr>
              <p:nvPr/>
            </p:nvSpPr>
            <p:spPr bwMode="auto">
              <a:xfrm>
                <a:off x="1392" y="4740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52" name="Line 27"/>
            <p:cNvSpPr>
              <a:spLocks noChangeShapeType="1"/>
            </p:cNvSpPr>
            <p:nvPr/>
          </p:nvSpPr>
          <p:spPr bwMode="auto">
            <a:xfrm flipH="1">
              <a:off x="1300" y="3184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53" name="Line 28"/>
            <p:cNvSpPr>
              <a:spLocks noChangeShapeType="1"/>
            </p:cNvSpPr>
            <p:nvPr/>
          </p:nvSpPr>
          <p:spPr bwMode="auto">
            <a:xfrm flipH="1">
              <a:off x="1857" y="326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054" name="Group 33"/>
            <p:cNvGrpSpPr>
              <a:grpSpLocks/>
            </p:cNvGrpSpPr>
            <p:nvPr/>
          </p:nvGrpSpPr>
          <p:grpSpPr bwMode="auto">
            <a:xfrm>
              <a:off x="1989" y="3383"/>
              <a:ext cx="218" cy="167"/>
              <a:chOff x="1392" y="5012"/>
              <a:chExt cx="217" cy="185"/>
            </a:xfrm>
          </p:grpSpPr>
          <p:sp>
            <p:nvSpPr>
              <p:cNvPr id="44121" name="Arc 29"/>
              <p:cNvSpPr>
                <a:spLocks/>
              </p:cNvSpPr>
              <p:nvPr/>
            </p:nvSpPr>
            <p:spPr bwMode="auto">
              <a:xfrm>
                <a:off x="1484" y="5021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2" name="Arc 30"/>
              <p:cNvSpPr>
                <a:spLocks/>
              </p:cNvSpPr>
              <p:nvPr/>
            </p:nvSpPr>
            <p:spPr bwMode="auto">
              <a:xfrm>
                <a:off x="1484" y="5104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3" name="Line 31"/>
              <p:cNvSpPr>
                <a:spLocks noChangeShapeType="1"/>
              </p:cNvSpPr>
              <p:nvPr/>
            </p:nvSpPr>
            <p:spPr bwMode="auto">
              <a:xfrm>
                <a:off x="1400" y="501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4" name="Freeform 32"/>
              <p:cNvSpPr>
                <a:spLocks/>
              </p:cNvSpPr>
              <p:nvPr/>
            </p:nvSpPr>
            <p:spPr bwMode="auto">
              <a:xfrm>
                <a:off x="1392" y="5012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55" name="Line 34"/>
            <p:cNvSpPr>
              <a:spLocks noChangeShapeType="1"/>
            </p:cNvSpPr>
            <p:nvPr/>
          </p:nvSpPr>
          <p:spPr bwMode="auto">
            <a:xfrm flipH="1" flipV="1">
              <a:off x="1775" y="3427"/>
              <a:ext cx="222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56" name="Line 35"/>
            <p:cNvSpPr>
              <a:spLocks noChangeShapeType="1"/>
            </p:cNvSpPr>
            <p:nvPr/>
          </p:nvSpPr>
          <p:spPr bwMode="auto">
            <a:xfrm flipH="1">
              <a:off x="1300" y="3510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057" name="Group 40"/>
            <p:cNvGrpSpPr>
              <a:grpSpLocks/>
            </p:cNvGrpSpPr>
            <p:nvPr/>
          </p:nvGrpSpPr>
          <p:grpSpPr bwMode="auto">
            <a:xfrm>
              <a:off x="1989" y="3628"/>
              <a:ext cx="218" cy="168"/>
              <a:chOff x="1392" y="5284"/>
              <a:chExt cx="217" cy="185"/>
            </a:xfrm>
          </p:grpSpPr>
          <p:sp>
            <p:nvSpPr>
              <p:cNvPr id="44117" name="Arc 36"/>
              <p:cNvSpPr>
                <a:spLocks/>
              </p:cNvSpPr>
              <p:nvPr/>
            </p:nvSpPr>
            <p:spPr bwMode="auto">
              <a:xfrm>
                <a:off x="1484" y="529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8" name="Arc 37"/>
              <p:cNvSpPr>
                <a:spLocks/>
              </p:cNvSpPr>
              <p:nvPr/>
            </p:nvSpPr>
            <p:spPr bwMode="auto">
              <a:xfrm>
                <a:off x="1484" y="537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9" name="Line 38"/>
              <p:cNvSpPr>
                <a:spLocks noChangeShapeType="1"/>
              </p:cNvSpPr>
              <p:nvPr/>
            </p:nvSpPr>
            <p:spPr bwMode="auto">
              <a:xfrm>
                <a:off x="1400" y="528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20" name="Freeform 39"/>
              <p:cNvSpPr>
                <a:spLocks/>
              </p:cNvSpPr>
              <p:nvPr/>
            </p:nvSpPr>
            <p:spPr bwMode="auto">
              <a:xfrm>
                <a:off x="1392" y="528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58" name="Line 41"/>
            <p:cNvSpPr>
              <a:spLocks noChangeShapeType="1"/>
            </p:cNvSpPr>
            <p:nvPr/>
          </p:nvSpPr>
          <p:spPr bwMode="auto">
            <a:xfrm flipH="1">
              <a:off x="1300" y="367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59" name="Line 42"/>
            <p:cNvSpPr>
              <a:spLocks noChangeShapeType="1"/>
            </p:cNvSpPr>
            <p:nvPr/>
          </p:nvSpPr>
          <p:spPr bwMode="auto">
            <a:xfrm flipH="1">
              <a:off x="1300" y="375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060" name="Group 47"/>
            <p:cNvGrpSpPr>
              <a:grpSpLocks/>
            </p:cNvGrpSpPr>
            <p:nvPr/>
          </p:nvGrpSpPr>
          <p:grpSpPr bwMode="auto">
            <a:xfrm>
              <a:off x="1989" y="3874"/>
              <a:ext cx="218" cy="168"/>
              <a:chOff x="1392" y="5556"/>
              <a:chExt cx="217" cy="185"/>
            </a:xfrm>
          </p:grpSpPr>
          <p:sp>
            <p:nvSpPr>
              <p:cNvPr id="44113" name="Arc 43"/>
              <p:cNvSpPr>
                <a:spLocks/>
              </p:cNvSpPr>
              <p:nvPr/>
            </p:nvSpPr>
            <p:spPr bwMode="auto">
              <a:xfrm>
                <a:off x="1484" y="5565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4" name="Arc 44"/>
              <p:cNvSpPr>
                <a:spLocks/>
              </p:cNvSpPr>
              <p:nvPr/>
            </p:nvSpPr>
            <p:spPr bwMode="auto">
              <a:xfrm>
                <a:off x="1484" y="5648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5" name="Line 45"/>
              <p:cNvSpPr>
                <a:spLocks noChangeShapeType="1"/>
              </p:cNvSpPr>
              <p:nvPr/>
            </p:nvSpPr>
            <p:spPr bwMode="auto">
              <a:xfrm>
                <a:off x="1400" y="556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6" name="Freeform 46"/>
              <p:cNvSpPr>
                <a:spLocks/>
              </p:cNvSpPr>
              <p:nvPr/>
            </p:nvSpPr>
            <p:spPr bwMode="auto">
              <a:xfrm>
                <a:off x="1392" y="5556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61" name="Line 48"/>
            <p:cNvSpPr>
              <a:spLocks noChangeShapeType="1"/>
            </p:cNvSpPr>
            <p:nvPr/>
          </p:nvSpPr>
          <p:spPr bwMode="auto">
            <a:xfrm flipH="1">
              <a:off x="1854" y="3921"/>
              <a:ext cx="1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2" name="Line 49"/>
            <p:cNvSpPr>
              <a:spLocks noChangeShapeType="1"/>
            </p:cNvSpPr>
            <p:nvPr/>
          </p:nvSpPr>
          <p:spPr bwMode="auto">
            <a:xfrm flipH="1">
              <a:off x="1485" y="4001"/>
              <a:ext cx="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3" name="Line 50"/>
            <p:cNvSpPr>
              <a:spLocks noChangeShapeType="1"/>
            </p:cNvSpPr>
            <p:nvPr/>
          </p:nvSpPr>
          <p:spPr bwMode="auto">
            <a:xfrm>
              <a:off x="2222" y="3227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4" name="Freeform 51"/>
            <p:cNvSpPr>
              <a:spLocks/>
            </p:cNvSpPr>
            <p:nvPr/>
          </p:nvSpPr>
          <p:spPr bwMode="auto">
            <a:xfrm>
              <a:off x="2214" y="2978"/>
              <a:ext cx="273" cy="159"/>
            </a:xfrm>
            <a:custGeom>
              <a:avLst/>
              <a:gdLst>
                <a:gd name="T0" fmla="*/ 0 w 273"/>
                <a:gd name="T1" fmla="*/ 0 h 177"/>
                <a:gd name="T2" fmla="*/ 136 w 273"/>
                <a:gd name="T3" fmla="*/ 0 h 177"/>
                <a:gd name="T4" fmla="*/ 136 w 273"/>
                <a:gd name="T5" fmla="*/ 103 h 177"/>
                <a:gd name="T6" fmla="*/ 272 w 273"/>
                <a:gd name="T7" fmla="*/ 103 h 1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77">
                  <a:moveTo>
                    <a:pt x="0" y="0"/>
                  </a:moveTo>
                  <a:lnTo>
                    <a:pt x="136" y="0"/>
                  </a:lnTo>
                  <a:lnTo>
                    <a:pt x="136" y="176"/>
                  </a:lnTo>
                  <a:lnTo>
                    <a:pt x="272" y="17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5" name="Freeform 52"/>
            <p:cNvSpPr>
              <a:spLocks/>
            </p:cNvSpPr>
            <p:nvPr/>
          </p:nvSpPr>
          <p:spPr bwMode="auto">
            <a:xfrm>
              <a:off x="2214" y="3303"/>
              <a:ext cx="273" cy="167"/>
            </a:xfrm>
            <a:custGeom>
              <a:avLst/>
              <a:gdLst>
                <a:gd name="T0" fmla="*/ 0 w 273"/>
                <a:gd name="T1" fmla="*/ 110 h 185"/>
                <a:gd name="T2" fmla="*/ 136 w 273"/>
                <a:gd name="T3" fmla="*/ 110 h 185"/>
                <a:gd name="T4" fmla="*/ 136 w 273"/>
                <a:gd name="T5" fmla="*/ 0 h 185"/>
                <a:gd name="T6" fmla="*/ 272 w 273"/>
                <a:gd name="T7" fmla="*/ 0 h 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" h="185">
                  <a:moveTo>
                    <a:pt x="0" y="184"/>
                  </a:moveTo>
                  <a:lnTo>
                    <a:pt x="136" y="184"/>
                  </a:lnTo>
                  <a:lnTo>
                    <a:pt x="136" y="0"/>
                  </a:lnTo>
                  <a:lnTo>
                    <a:pt x="27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6" name="Rectangle 53"/>
            <p:cNvSpPr>
              <a:spLocks noChangeArrowheads="1"/>
            </p:cNvSpPr>
            <p:nvPr/>
          </p:nvSpPr>
          <p:spPr bwMode="auto">
            <a:xfrm>
              <a:off x="2678" y="2696"/>
              <a:ext cx="986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7" name="Rectangle 54"/>
            <p:cNvSpPr>
              <a:spLocks noChangeArrowheads="1"/>
            </p:cNvSpPr>
            <p:nvPr/>
          </p:nvSpPr>
          <p:spPr bwMode="auto">
            <a:xfrm>
              <a:off x="3061" y="2712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AR</a:t>
              </a:r>
            </a:p>
          </p:txBody>
        </p:sp>
        <p:sp>
          <p:nvSpPr>
            <p:cNvPr id="44068" name="Freeform 55"/>
            <p:cNvSpPr>
              <a:spLocks/>
            </p:cNvSpPr>
            <p:nvPr/>
          </p:nvSpPr>
          <p:spPr bwMode="auto">
            <a:xfrm>
              <a:off x="2759" y="2891"/>
              <a:ext cx="96" cy="334"/>
            </a:xfrm>
            <a:custGeom>
              <a:avLst/>
              <a:gdLst>
                <a:gd name="T0" fmla="*/ 0 w 97"/>
                <a:gd name="T1" fmla="*/ 223 h 369"/>
                <a:gd name="T2" fmla="*/ 91 w 97"/>
                <a:gd name="T3" fmla="*/ 223 h 369"/>
                <a:gd name="T4" fmla="*/ 91 w 97"/>
                <a:gd name="T5" fmla="*/ 0 h 3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369">
                  <a:moveTo>
                    <a:pt x="0" y="368"/>
                  </a:moveTo>
                  <a:lnTo>
                    <a:pt x="96" y="368"/>
                  </a:lnTo>
                  <a:lnTo>
                    <a:pt x="9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69" name="Freeform 56"/>
            <p:cNvSpPr>
              <a:spLocks/>
            </p:cNvSpPr>
            <p:nvPr/>
          </p:nvSpPr>
          <p:spPr bwMode="auto">
            <a:xfrm>
              <a:off x="2214" y="2891"/>
              <a:ext cx="866" cy="825"/>
            </a:xfrm>
            <a:custGeom>
              <a:avLst/>
              <a:gdLst>
                <a:gd name="T0" fmla="*/ 0 w 865"/>
                <a:gd name="T1" fmla="*/ 549 h 913"/>
                <a:gd name="T2" fmla="*/ 869 w 865"/>
                <a:gd name="T3" fmla="*/ 549 h 913"/>
                <a:gd name="T4" fmla="*/ 869 w 865"/>
                <a:gd name="T5" fmla="*/ 0 h 9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913">
                  <a:moveTo>
                    <a:pt x="0" y="912"/>
                  </a:moveTo>
                  <a:lnTo>
                    <a:pt x="864" y="912"/>
                  </a:lnTo>
                  <a:lnTo>
                    <a:pt x="86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0" name="Freeform 57"/>
            <p:cNvSpPr>
              <a:spLocks/>
            </p:cNvSpPr>
            <p:nvPr/>
          </p:nvSpPr>
          <p:spPr bwMode="auto">
            <a:xfrm>
              <a:off x="2214" y="2891"/>
              <a:ext cx="1098" cy="1072"/>
            </a:xfrm>
            <a:custGeom>
              <a:avLst/>
              <a:gdLst>
                <a:gd name="T0" fmla="*/ 0 w 1097"/>
                <a:gd name="T1" fmla="*/ 717 h 1185"/>
                <a:gd name="T2" fmla="*/ 1101 w 1097"/>
                <a:gd name="T3" fmla="*/ 717 h 1185"/>
                <a:gd name="T4" fmla="*/ 1101 w 1097"/>
                <a:gd name="T5" fmla="*/ 0 h 1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7" h="1185">
                  <a:moveTo>
                    <a:pt x="0" y="1184"/>
                  </a:moveTo>
                  <a:lnTo>
                    <a:pt x="1096" y="1184"/>
                  </a:lnTo>
                  <a:lnTo>
                    <a:pt x="109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1" name="Freeform 58"/>
            <p:cNvSpPr>
              <a:spLocks/>
            </p:cNvSpPr>
            <p:nvPr/>
          </p:nvSpPr>
          <p:spPr bwMode="auto">
            <a:xfrm>
              <a:off x="3488" y="2838"/>
              <a:ext cx="97" cy="37"/>
            </a:xfrm>
            <a:custGeom>
              <a:avLst/>
              <a:gdLst>
                <a:gd name="T0" fmla="*/ 0 w 97"/>
                <a:gd name="T1" fmla="*/ 23 h 41"/>
                <a:gd name="T2" fmla="*/ 48 w 97"/>
                <a:gd name="T3" fmla="*/ 0 h 41"/>
                <a:gd name="T4" fmla="*/ 96 w 97"/>
                <a:gd name="T5" fmla="*/ 23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41">
                  <a:moveTo>
                    <a:pt x="0" y="40"/>
                  </a:moveTo>
                  <a:lnTo>
                    <a:pt x="48" y="0"/>
                  </a:lnTo>
                  <a:lnTo>
                    <a:pt x="96" y="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2" name="Freeform 59"/>
            <p:cNvSpPr>
              <a:spLocks/>
            </p:cNvSpPr>
            <p:nvPr/>
          </p:nvSpPr>
          <p:spPr bwMode="auto">
            <a:xfrm>
              <a:off x="3535" y="2891"/>
              <a:ext cx="362" cy="124"/>
            </a:xfrm>
            <a:custGeom>
              <a:avLst/>
              <a:gdLst>
                <a:gd name="T0" fmla="*/ 0 w 361"/>
                <a:gd name="T1" fmla="*/ 0 h 137"/>
                <a:gd name="T2" fmla="*/ 0 w 361"/>
                <a:gd name="T3" fmla="*/ 82 h 137"/>
                <a:gd name="T4" fmla="*/ 365 w 361"/>
                <a:gd name="T5" fmla="*/ 82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137">
                  <a:moveTo>
                    <a:pt x="0" y="0"/>
                  </a:moveTo>
                  <a:lnTo>
                    <a:pt x="0" y="136"/>
                  </a:lnTo>
                  <a:lnTo>
                    <a:pt x="360" y="13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3" name="Rectangle 60"/>
            <p:cNvSpPr>
              <a:spLocks noChangeArrowheads="1"/>
            </p:cNvSpPr>
            <p:nvPr/>
          </p:nvSpPr>
          <p:spPr bwMode="auto">
            <a:xfrm>
              <a:off x="2823" y="2969"/>
              <a:ext cx="24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LD</a:t>
              </a:r>
            </a:p>
          </p:txBody>
        </p:sp>
        <p:sp>
          <p:nvSpPr>
            <p:cNvPr id="44074" name="Rectangle 61"/>
            <p:cNvSpPr>
              <a:spLocks noChangeArrowheads="1"/>
            </p:cNvSpPr>
            <p:nvPr/>
          </p:nvSpPr>
          <p:spPr bwMode="auto">
            <a:xfrm>
              <a:off x="3040" y="3098"/>
              <a:ext cx="28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INR</a:t>
              </a:r>
            </a:p>
          </p:txBody>
        </p:sp>
        <p:sp>
          <p:nvSpPr>
            <p:cNvPr id="44075" name="Rectangle 62"/>
            <p:cNvSpPr>
              <a:spLocks noChangeArrowheads="1"/>
            </p:cNvSpPr>
            <p:nvPr/>
          </p:nvSpPr>
          <p:spPr bwMode="auto">
            <a:xfrm>
              <a:off x="3277" y="3222"/>
              <a:ext cx="31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CLR</a:t>
              </a:r>
            </a:p>
          </p:txBody>
        </p:sp>
        <p:sp>
          <p:nvSpPr>
            <p:cNvPr id="44076" name="Rectangle 63"/>
            <p:cNvSpPr>
              <a:spLocks noChangeArrowheads="1"/>
            </p:cNvSpPr>
            <p:nvPr/>
          </p:nvSpPr>
          <p:spPr bwMode="auto">
            <a:xfrm>
              <a:off x="3886" y="2945"/>
              <a:ext cx="37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Clock</a:t>
              </a:r>
            </a:p>
          </p:txBody>
        </p:sp>
        <p:sp>
          <p:nvSpPr>
            <p:cNvPr id="44077" name="Arc 64"/>
            <p:cNvSpPr>
              <a:spLocks/>
            </p:cNvSpPr>
            <p:nvPr/>
          </p:nvSpPr>
          <p:spPr bwMode="auto">
            <a:xfrm>
              <a:off x="3915" y="2748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8" name="Line 65"/>
            <p:cNvSpPr>
              <a:spLocks noChangeShapeType="1"/>
            </p:cNvSpPr>
            <p:nvPr/>
          </p:nvSpPr>
          <p:spPr bwMode="auto">
            <a:xfrm>
              <a:off x="3662" y="2772"/>
              <a:ext cx="2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79" name="Rectangle 66"/>
            <p:cNvSpPr>
              <a:spLocks noChangeArrowheads="1"/>
            </p:cNvSpPr>
            <p:nvPr/>
          </p:nvSpPr>
          <p:spPr bwMode="auto">
            <a:xfrm>
              <a:off x="3975" y="2706"/>
              <a:ext cx="43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To bus</a:t>
              </a:r>
            </a:p>
          </p:txBody>
        </p:sp>
        <p:sp>
          <p:nvSpPr>
            <p:cNvPr id="44080" name="Line 67"/>
            <p:cNvSpPr>
              <a:spLocks noChangeShapeType="1"/>
            </p:cNvSpPr>
            <p:nvPr/>
          </p:nvSpPr>
          <p:spPr bwMode="auto">
            <a:xfrm flipH="1">
              <a:off x="3752" y="2739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1" name="Rectangle 68"/>
            <p:cNvSpPr>
              <a:spLocks noChangeArrowheads="1"/>
            </p:cNvSpPr>
            <p:nvPr/>
          </p:nvSpPr>
          <p:spPr bwMode="auto">
            <a:xfrm>
              <a:off x="3679" y="2628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12</a:t>
              </a:r>
            </a:p>
          </p:txBody>
        </p:sp>
        <p:sp>
          <p:nvSpPr>
            <p:cNvPr id="44082" name="Arc 69"/>
            <p:cNvSpPr>
              <a:spLocks/>
            </p:cNvSpPr>
            <p:nvPr/>
          </p:nvSpPr>
          <p:spPr bwMode="auto">
            <a:xfrm>
              <a:off x="2599" y="2743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3" name="Line 70"/>
            <p:cNvSpPr>
              <a:spLocks noChangeShapeType="1"/>
            </p:cNvSpPr>
            <p:nvPr/>
          </p:nvSpPr>
          <p:spPr bwMode="auto">
            <a:xfrm>
              <a:off x="2358" y="27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4" name="Rectangle 71"/>
            <p:cNvSpPr>
              <a:spLocks noChangeArrowheads="1"/>
            </p:cNvSpPr>
            <p:nvPr/>
          </p:nvSpPr>
          <p:spPr bwMode="auto">
            <a:xfrm>
              <a:off x="1796" y="2687"/>
              <a:ext cx="55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From bus</a:t>
              </a:r>
            </a:p>
          </p:txBody>
        </p:sp>
        <p:sp>
          <p:nvSpPr>
            <p:cNvPr id="44085" name="Line 72"/>
            <p:cNvSpPr>
              <a:spLocks noChangeShapeType="1"/>
            </p:cNvSpPr>
            <p:nvPr/>
          </p:nvSpPr>
          <p:spPr bwMode="auto">
            <a:xfrm flipH="1">
              <a:off x="2438" y="2739"/>
              <a:ext cx="64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6" name="Rectangle 73"/>
            <p:cNvSpPr>
              <a:spLocks noChangeArrowheads="1"/>
            </p:cNvSpPr>
            <p:nvPr/>
          </p:nvSpPr>
          <p:spPr bwMode="auto">
            <a:xfrm>
              <a:off x="2365" y="2628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12</a:t>
              </a:r>
            </a:p>
          </p:txBody>
        </p:sp>
        <p:sp>
          <p:nvSpPr>
            <p:cNvPr id="44087" name="Line 74"/>
            <p:cNvSpPr>
              <a:spLocks noChangeShapeType="1"/>
            </p:cNvSpPr>
            <p:nvPr/>
          </p:nvSpPr>
          <p:spPr bwMode="auto">
            <a:xfrm flipH="1">
              <a:off x="1720" y="2854"/>
              <a:ext cx="0" cy="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8" name="Line 75"/>
            <p:cNvSpPr>
              <a:spLocks noChangeShapeType="1"/>
            </p:cNvSpPr>
            <p:nvPr/>
          </p:nvSpPr>
          <p:spPr bwMode="auto">
            <a:xfrm flipH="1">
              <a:off x="1572" y="2858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89" name="Line 76"/>
            <p:cNvSpPr>
              <a:spLocks noChangeShapeType="1"/>
            </p:cNvSpPr>
            <p:nvPr/>
          </p:nvSpPr>
          <p:spPr bwMode="auto">
            <a:xfrm flipV="1">
              <a:off x="1723" y="3020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0" name="Line 77"/>
            <p:cNvSpPr>
              <a:spLocks noChangeShapeType="1"/>
            </p:cNvSpPr>
            <p:nvPr/>
          </p:nvSpPr>
          <p:spPr bwMode="auto">
            <a:xfrm flipH="1">
              <a:off x="1572" y="3105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1" name="Rectangle 78"/>
            <p:cNvSpPr>
              <a:spLocks noChangeArrowheads="1"/>
            </p:cNvSpPr>
            <p:nvPr/>
          </p:nvSpPr>
          <p:spPr bwMode="auto">
            <a:xfrm>
              <a:off x="1339" y="2773"/>
              <a:ext cx="20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D'</a:t>
              </a:r>
            </a:p>
          </p:txBody>
        </p:sp>
        <p:sp>
          <p:nvSpPr>
            <p:cNvPr id="44092" name="Rectangle 79"/>
            <p:cNvSpPr>
              <a:spLocks noChangeArrowheads="1"/>
            </p:cNvSpPr>
            <p:nvPr/>
          </p:nvSpPr>
          <p:spPr bwMode="auto">
            <a:xfrm>
              <a:off x="1387" y="2896"/>
              <a:ext cx="14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I</a:t>
              </a:r>
            </a:p>
          </p:txBody>
        </p:sp>
        <p:sp>
          <p:nvSpPr>
            <p:cNvPr id="44093" name="Rectangle 80"/>
            <p:cNvSpPr>
              <a:spLocks noChangeArrowheads="1"/>
            </p:cNvSpPr>
            <p:nvPr/>
          </p:nvSpPr>
          <p:spPr bwMode="auto">
            <a:xfrm>
              <a:off x="1339" y="3020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4094" name="Line 81"/>
            <p:cNvSpPr>
              <a:spLocks noChangeShapeType="1"/>
            </p:cNvSpPr>
            <p:nvPr/>
          </p:nvSpPr>
          <p:spPr bwMode="auto">
            <a:xfrm flipH="1">
              <a:off x="1857" y="3267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5" name="Line 82"/>
            <p:cNvSpPr>
              <a:spLocks noChangeShapeType="1"/>
            </p:cNvSpPr>
            <p:nvPr/>
          </p:nvSpPr>
          <p:spPr bwMode="auto">
            <a:xfrm>
              <a:off x="1857" y="3514"/>
              <a:ext cx="0" cy="4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6" name="Line 88"/>
            <p:cNvSpPr>
              <a:spLocks noChangeShapeType="1"/>
            </p:cNvSpPr>
            <p:nvPr/>
          </p:nvSpPr>
          <p:spPr bwMode="auto">
            <a:xfrm flipH="1" flipV="1">
              <a:off x="1300" y="3430"/>
              <a:ext cx="31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7" name="Line 89"/>
            <p:cNvSpPr>
              <a:spLocks noChangeShapeType="1"/>
            </p:cNvSpPr>
            <p:nvPr/>
          </p:nvSpPr>
          <p:spPr bwMode="auto">
            <a:xfrm flipH="1">
              <a:off x="1496" y="3434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98" name="Rectangle 90"/>
            <p:cNvSpPr>
              <a:spLocks noChangeArrowheads="1"/>
            </p:cNvSpPr>
            <p:nvPr/>
          </p:nvSpPr>
          <p:spPr bwMode="auto">
            <a:xfrm>
              <a:off x="1115" y="3098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4099" name="Rectangle 91"/>
            <p:cNvSpPr>
              <a:spLocks noChangeArrowheads="1"/>
            </p:cNvSpPr>
            <p:nvPr/>
          </p:nvSpPr>
          <p:spPr bwMode="auto">
            <a:xfrm>
              <a:off x="1115" y="3345"/>
              <a:ext cx="18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R</a:t>
              </a:r>
            </a:p>
          </p:txBody>
        </p:sp>
        <p:sp>
          <p:nvSpPr>
            <p:cNvPr id="44100" name="Rectangle 92"/>
            <p:cNvSpPr>
              <a:spLocks noChangeArrowheads="1"/>
            </p:cNvSpPr>
            <p:nvPr/>
          </p:nvSpPr>
          <p:spPr bwMode="auto">
            <a:xfrm>
              <a:off x="1115" y="3468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4101" name="Rectangle 93"/>
            <p:cNvSpPr>
              <a:spLocks noChangeArrowheads="1"/>
            </p:cNvSpPr>
            <p:nvPr/>
          </p:nvSpPr>
          <p:spPr bwMode="auto">
            <a:xfrm>
              <a:off x="1115" y="3591"/>
              <a:ext cx="18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D</a:t>
              </a:r>
            </a:p>
          </p:txBody>
        </p:sp>
        <p:sp>
          <p:nvSpPr>
            <p:cNvPr id="44102" name="Rectangle 94"/>
            <p:cNvSpPr>
              <a:spLocks noChangeArrowheads="1"/>
            </p:cNvSpPr>
            <p:nvPr/>
          </p:nvSpPr>
          <p:spPr bwMode="auto">
            <a:xfrm>
              <a:off x="1115" y="3713"/>
              <a:ext cx="175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4103" name="Rectangle 95"/>
            <p:cNvSpPr>
              <a:spLocks noChangeArrowheads="1"/>
            </p:cNvSpPr>
            <p:nvPr/>
          </p:nvSpPr>
          <p:spPr bwMode="auto">
            <a:xfrm>
              <a:off x="1427" y="2816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7</a:t>
              </a:r>
            </a:p>
          </p:txBody>
        </p:sp>
        <p:sp>
          <p:nvSpPr>
            <p:cNvPr id="44104" name="Rectangle 96"/>
            <p:cNvSpPr>
              <a:spLocks noChangeArrowheads="1"/>
            </p:cNvSpPr>
            <p:nvPr/>
          </p:nvSpPr>
          <p:spPr bwMode="auto">
            <a:xfrm>
              <a:off x="1395" y="3049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4105" name="Rectangle 97"/>
            <p:cNvSpPr>
              <a:spLocks noChangeArrowheads="1"/>
            </p:cNvSpPr>
            <p:nvPr/>
          </p:nvSpPr>
          <p:spPr bwMode="auto">
            <a:xfrm>
              <a:off x="1163" y="3135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4106" name="Rectangle 98"/>
            <p:cNvSpPr>
              <a:spLocks noChangeArrowheads="1"/>
            </p:cNvSpPr>
            <p:nvPr/>
          </p:nvSpPr>
          <p:spPr bwMode="auto">
            <a:xfrm>
              <a:off x="1179" y="3490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44107" name="Rectangle 99"/>
            <p:cNvSpPr>
              <a:spLocks noChangeArrowheads="1"/>
            </p:cNvSpPr>
            <p:nvPr/>
          </p:nvSpPr>
          <p:spPr bwMode="auto">
            <a:xfrm>
              <a:off x="1170" y="3736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grpSp>
          <p:nvGrpSpPr>
            <p:cNvPr id="44108" name="Group 107"/>
            <p:cNvGrpSpPr>
              <a:grpSpLocks/>
            </p:cNvGrpSpPr>
            <p:nvPr/>
          </p:nvGrpSpPr>
          <p:grpSpPr bwMode="auto">
            <a:xfrm>
              <a:off x="1605" y="3372"/>
              <a:ext cx="164" cy="94"/>
              <a:chOff x="499" y="4191"/>
              <a:chExt cx="163" cy="104"/>
            </a:xfrm>
          </p:grpSpPr>
          <p:sp>
            <p:nvSpPr>
              <p:cNvPr id="44109" name="Line 83"/>
              <p:cNvSpPr>
                <a:spLocks noChangeShapeType="1"/>
              </p:cNvSpPr>
              <p:nvPr/>
            </p:nvSpPr>
            <p:spPr bwMode="auto">
              <a:xfrm flipH="1" flipV="1">
                <a:off x="499" y="4191"/>
                <a:ext cx="12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0" name="Line 84"/>
              <p:cNvSpPr>
                <a:spLocks noChangeShapeType="1"/>
              </p:cNvSpPr>
              <p:nvPr/>
            </p:nvSpPr>
            <p:spPr bwMode="auto">
              <a:xfrm flipH="1">
                <a:off x="499" y="4255"/>
                <a:ext cx="120" cy="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1" name="Line 85"/>
              <p:cNvSpPr>
                <a:spLocks noChangeShapeType="1"/>
              </p:cNvSpPr>
              <p:nvPr/>
            </p:nvSpPr>
            <p:spPr bwMode="auto">
              <a:xfrm>
                <a:off x="505" y="4198"/>
                <a:ext cx="0" cy="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12" name="Oval 106"/>
              <p:cNvSpPr>
                <a:spLocks noChangeArrowheads="1"/>
              </p:cNvSpPr>
              <p:nvPr/>
            </p:nvSpPr>
            <p:spPr bwMode="auto">
              <a:xfrm>
                <a:off x="615" y="4234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38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9014" y="301154"/>
            <a:ext cx="7710487" cy="439095"/>
          </a:xfrm>
          <a:noFill/>
        </p:spPr>
        <p:txBody>
          <a:bodyPr anchor="ctr"/>
          <a:lstStyle/>
          <a:p>
            <a:r>
              <a:rPr lang="en-US" altLang="ko-KR" sz="2800"/>
              <a:t>CONTROL  OF  COMMON  BUS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739901" y="5414963"/>
            <a:ext cx="6257925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Arial"/>
              </a:rPr>
              <a:t>To determine the logic for each encoder  Input , find the control function that place the Corresponding register onto the bus.</a:t>
            </a:r>
            <a:endParaRPr kumimoji="1" lang="en-US" altLang="ko-KR">
              <a:solidFill>
                <a:srgbClr val="000000"/>
              </a:solidFill>
              <a:latin typeface="Arial"/>
            </a:endParaRP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e.g. to find the logic that makes x1=1, scan all register transfer statements and extract  those instructions that have AR as a source register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364538" y="5224464"/>
            <a:ext cx="1440844" cy="46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  PC </a:t>
            </a:r>
            <a:r>
              <a:rPr kumimoji="1" lang="en-US" altLang="ko-KR" sz="14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:  PC </a:t>
            </a:r>
            <a:r>
              <a:rPr kumimoji="1" lang="en-US" altLang="ko-KR" sz="14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AR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328025" y="6156326"/>
            <a:ext cx="1530868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x1 = 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4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 + D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400" b="1" baseline="-2500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8174038" y="5262564"/>
            <a:ext cx="2106612" cy="498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8183564" y="6092826"/>
            <a:ext cx="2124075" cy="3540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 rot="16200000" flipH="1">
            <a:off x="8984456" y="5849144"/>
            <a:ext cx="319088" cy="158750"/>
          </a:xfrm>
          <a:prstGeom prst="rightArrow">
            <a:avLst>
              <a:gd name="adj1" fmla="val 50000"/>
              <a:gd name="adj2" fmla="val 10050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8118877" y="1"/>
            <a:ext cx="242053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Design of Basic Computer</a:t>
            </a:r>
          </a:p>
        </p:txBody>
      </p:sp>
      <p:grpSp>
        <p:nvGrpSpPr>
          <p:cNvPr id="46090" name="Group 58"/>
          <p:cNvGrpSpPr>
            <a:grpSpLocks/>
          </p:cNvGrpSpPr>
          <p:nvPr/>
        </p:nvGrpSpPr>
        <p:grpSpPr bwMode="auto">
          <a:xfrm>
            <a:off x="3465513" y="1062038"/>
            <a:ext cx="4532312" cy="1425574"/>
            <a:chOff x="1223" y="669"/>
            <a:chExt cx="2855" cy="898"/>
          </a:xfrm>
        </p:grpSpPr>
        <p:sp>
          <p:nvSpPr>
            <p:cNvPr id="46100" name="Rectangle 10"/>
            <p:cNvSpPr>
              <a:spLocks noChangeArrowheads="1"/>
            </p:cNvSpPr>
            <p:nvPr/>
          </p:nvSpPr>
          <p:spPr bwMode="auto">
            <a:xfrm>
              <a:off x="1223" y="669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x1</a:t>
              </a:r>
            </a:p>
          </p:txBody>
        </p:sp>
        <p:sp>
          <p:nvSpPr>
            <p:cNvPr id="46101" name="Arc 11"/>
            <p:cNvSpPr>
              <a:spLocks/>
            </p:cNvSpPr>
            <p:nvPr/>
          </p:nvSpPr>
          <p:spPr bwMode="auto">
            <a:xfrm>
              <a:off x="1718" y="685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1439" y="73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3" name="Rectangle 13"/>
            <p:cNvSpPr>
              <a:spLocks noChangeArrowheads="1"/>
            </p:cNvSpPr>
            <p:nvPr/>
          </p:nvSpPr>
          <p:spPr bwMode="auto">
            <a:xfrm>
              <a:off x="1223" y="789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x2</a:t>
              </a:r>
            </a:p>
          </p:txBody>
        </p:sp>
        <p:sp>
          <p:nvSpPr>
            <p:cNvPr id="46104" name="Arc 14"/>
            <p:cNvSpPr>
              <a:spLocks/>
            </p:cNvSpPr>
            <p:nvPr/>
          </p:nvSpPr>
          <p:spPr bwMode="auto">
            <a:xfrm>
              <a:off x="1718" y="815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>
              <a:off x="1439" y="86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6" name="Rectangle 16"/>
            <p:cNvSpPr>
              <a:spLocks noChangeArrowheads="1"/>
            </p:cNvSpPr>
            <p:nvPr/>
          </p:nvSpPr>
          <p:spPr bwMode="auto">
            <a:xfrm>
              <a:off x="1223" y="918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x3</a:t>
              </a:r>
            </a:p>
          </p:txBody>
        </p:sp>
        <p:sp>
          <p:nvSpPr>
            <p:cNvPr id="46107" name="Arc 17"/>
            <p:cNvSpPr>
              <a:spLocks/>
            </p:cNvSpPr>
            <p:nvPr/>
          </p:nvSpPr>
          <p:spPr bwMode="auto">
            <a:xfrm>
              <a:off x="1718" y="935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8" name="Line 18"/>
            <p:cNvSpPr>
              <a:spLocks noChangeShapeType="1"/>
            </p:cNvSpPr>
            <p:nvPr/>
          </p:nvSpPr>
          <p:spPr bwMode="auto">
            <a:xfrm>
              <a:off x="1439" y="98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09" name="Rectangle 19"/>
            <p:cNvSpPr>
              <a:spLocks noChangeArrowheads="1"/>
            </p:cNvSpPr>
            <p:nvPr/>
          </p:nvSpPr>
          <p:spPr bwMode="auto">
            <a:xfrm>
              <a:off x="1223" y="1038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x4</a:t>
              </a:r>
            </a:p>
          </p:txBody>
        </p:sp>
        <p:sp>
          <p:nvSpPr>
            <p:cNvPr id="46110" name="Arc 20"/>
            <p:cNvSpPr>
              <a:spLocks/>
            </p:cNvSpPr>
            <p:nvPr/>
          </p:nvSpPr>
          <p:spPr bwMode="auto">
            <a:xfrm>
              <a:off x="1718" y="1054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1" name="Line 21"/>
            <p:cNvSpPr>
              <a:spLocks noChangeShapeType="1"/>
            </p:cNvSpPr>
            <p:nvPr/>
          </p:nvSpPr>
          <p:spPr bwMode="auto">
            <a:xfrm>
              <a:off x="1439" y="1105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2" name="Rectangle 22"/>
            <p:cNvSpPr>
              <a:spLocks noChangeArrowheads="1"/>
            </p:cNvSpPr>
            <p:nvPr/>
          </p:nvSpPr>
          <p:spPr bwMode="auto">
            <a:xfrm>
              <a:off x="1223" y="1157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x5</a:t>
              </a:r>
            </a:p>
          </p:txBody>
        </p:sp>
        <p:sp>
          <p:nvSpPr>
            <p:cNvPr id="46113" name="Arc 23"/>
            <p:cNvSpPr>
              <a:spLocks/>
            </p:cNvSpPr>
            <p:nvPr/>
          </p:nvSpPr>
          <p:spPr bwMode="auto">
            <a:xfrm>
              <a:off x="1718" y="1184"/>
              <a:ext cx="90" cy="84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4" name="Line 24"/>
            <p:cNvSpPr>
              <a:spLocks noChangeShapeType="1"/>
            </p:cNvSpPr>
            <p:nvPr/>
          </p:nvSpPr>
          <p:spPr bwMode="auto">
            <a:xfrm>
              <a:off x="1439" y="1237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5" name="Rectangle 25"/>
            <p:cNvSpPr>
              <a:spLocks noChangeArrowheads="1"/>
            </p:cNvSpPr>
            <p:nvPr/>
          </p:nvSpPr>
          <p:spPr bwMode="auto">
            <a:xfrm>
              <a:off x="1223" y="1287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x6</a:t>
              </a:r>
            </a:p>
          </p:txBody>
        </p:sp>
        <p:sp>
          <p:nvSpPr>
            <p:cNvPr id="46116" name="Arc 26"/>
            <p:cNvSpPr>
              <a:spLocks/>
            </p:cNvSpPr>
            <p:nvPr/>
          </p:nvSpPr>
          <p:spPr bwMode="auto">
            <a:xfrm>
              <a:off x="1718" y="1303"/>
              <a:ext cx="90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7" name="Line 27"/>
            <p:cNvSpPr>
              <a:spLocks noChangeShapeType="1"/>
            </p:cNvSpPr>
            <p:nvPr/>
          </p:nvSpPr>
          <p:spPr bwMode="auto">
            <a:xfrm>
              <a:off x="1439" y="1356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18" name="Rectangle 28"/>
            <p:cNvSpPr>
              <a:spLocks noChangeArrowheads="1"/>
            </p:cNvSpPr>
            <p:nvPr/>
          </p:nvSpPr>
          <p:spPr bwMode="auto">
            <a:xfrm>
              <a:off x="1223" y="1406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x7</a:t>
              </a:r>
            </a:p>
          </p:txBody>
        </p:sp>
        <p:sp>
          <p:nvSpPr>
            <p:cNvPr id="46119" name="Arc 29"/>
            <p:cNvSpPr>
              <a:spLocks/>
            </p:cNvSpPr>
            <p:nvPr/>
          </p:nvSpPr>
          <p:spPr bwMode="auto">
            <a:xfrm>
              <a:off x="1718" y="1423"/>
              <a:ext cx="90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0" name="Line 30"/>
            <p:cNvSpPr>
              <a:spLocks noChangeShapeType="1"/>
            </p:cNvSpPr>
            <p:nvPr/>
          </p:nvSpPr>
          <p:spPr bwMode="auto">
            <a:xfrm>
              <a:off x="1439" y="1474"/>
              <a:ext cx="2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1" name="Rectangle 31"/>
            <p:cNvSpPr>
              <a:spLocks noChangeArrowheads="1"/>
            </p:cNvSpPr>
            <p:nvPr/>
          </p:nvSpPr>
          <p:spPr bwMode="auto">
            <a:xfrm>
              <a:off x="1812" y="687"/>
              <a:ext cx="793" cy="8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2" name="Rectangle 32"/>
            <p:cNvSpPr>
              <a:spLocks noChangeArrowheads="1"/>
            </p:cNvSpPr>
            <p:nvPr/>
          </p:nvSpPr>
          <p:spPr bwMode="auto">
            <a:xfrm>
              <a:off x="1897" y="978"/>
              <a:ext cx="503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Encoder</a:t>
              </a:r>
            </a:p>
          </p:txBody>
        </p:sp>
        <p:sp>
          <p:nvSpPr>
            <p:cNvPr id="46123" name="Arc 33"/>
            <p:cNvSpPr>
              <a:spLocks/>
            </p:cNvSpPr>
            <p:nvPr/>
          </p:nvSpPr>
          <p:spPr bwMode="auto">
            <a:xfrm>
              <a:off x="3048" y="833"/>
              <a:ext cx="91" cy="8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4" name="Line 34"/>
            <p:cNvSpPr>
              <a:spLocks noChangeShapeType="1"/>
            </p:cNvSpPr>
            <p:nvPr/>
          </p:nvSpPr>
          <p:spPr bwMode="auto">
            <a:xfrm>
              <a:off x="2618" y="878"/>
              <a:ext cx="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5" name="Arc 35"/>
            <p:cNvSpPr>
              <a:spLocks/>
            </p:cNvSpPr>
            <p:nvPr/>
          </p:nvSpPr>
          <p:spPr bwMode="auto">
            <a:xfrm>
              <a:off x="3048" y="1072"/>
              <a:ext cx="91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6" name="Line 36"/>
            <p:cNvSpPr>
              <a:spLocks noChangeShapeType="1"/>
            </p:cNvSpPr>
            <p:nvPr/>
          </p:nvSpPr>
          <p:spPr bwMode="auto">
            <a:xfrm>
              <a:off x="2612" y="1117"/>
              <a:ext cx="4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7" name="Arc 37"/>
            <p:cNvSpPr>
              <a:spLocks/>
            </p:cNvSpPr>
            <p:nvPr/>
          </p:nvSpPr>
          <p:spPr bwMode="auto">
            <a:xfrm>
              <a:off x="3048" y="1321"/>
              <a:ext cx="91" cy="83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8" name="Line 38"/>
            <p:cNvSpPr>
              <a:spLocks noChangeShapeType="1"/>
            </p:cNvSpPr>
            <p:nvPr/>
          </p:nvSpPr>
          <p:spPr bwMode="auto">
            <a:xfrm>
              <a:off x="2600" y="1362"/>
              <a:ext cx="4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29" name="Rectangle 39"/>
            <p:cNvSpPr>
              <a:spLocks noChangeArrowheads="1"/>
            </p:cNvSpPr>
            <p:nvPr/>
          </p:nvSpPr>
          <p:spPr bwMode="auto">
            <a:xfrm>
              <a:off x="3112" y="687"/>
              <a:ext cx="966" cy="8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30" name="Rectangle 40"/>
            <p:cNvSpPr>
              <a:spLocks noChangeArrowheads="1"/>
            </p:cNvSpPr>
            <p:nvPr/>
          </p:nvSpPr>
          <p:spPr bwMode="auto">
            <a:xfrm>
              <a:off x="3094" y="768"/>
              <a:ext cx="180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S</a:t>
              </a:r>
            </a:p>
          </p:txBody>
        </p:sp>
        <p:sp>
          <p:nvSpPr>
            <p:cNvPr id="46131" name="Rectangle 41"/>
            <p:cNvSpPr>
              <a:spLocks noChangeArrowheads="1"/>
            </p:cNvSpPr>
            <p:nvPr/>
          </p:nvSpPr>
          <p:spPr bwMode="auto">
            <a:xfrm>
              <a:off x="3179" y="811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6132" name="Rectangle 42"/>
            <p:cNvSpPr>
              <a:spLocks noChangeArrowheads="1"/>
            </p:cNvSpPr>
            <p:nvPr/>
          </p:nvSpPr>
          <p:spPr bwMode="auto">
            <a:xfrm>
              <a:off x="3094" y="1017"/>
              <a:ext cx="180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S</a:t>
              </a:r>
            </a:p>
          </p:txBody>
        </p:sp>
        <p:sp>
          <p:nvSpPr>
            <p:cNvPr id="46133" name="Rectangle 43"/>
            <p:cNvSpPr>
              <a:spLocks noChangeArrowheads="1"/>
            </p:cNvSpPr>
            <p:nvPr/>
          </p:nvSpPr>
          <p:spPr bwMode="auto">
            <a:xfrm>
              <a:off x="3179" y="1060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6134" name="Rectangle 44"/>
            <p:cNvSpPr>
              <a:spLocks noChangeArrowheads="1"/>
            </p:cNvSpPr>
            <p:nvPr/>
          </p:nvSpPr>
          <p:spPr bwMode="auto">
            <a:xfrm>
              <a:off x="3094" y="1257"/>
              <a:ext cx="180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S</a:t>
              </a:r>
            </a:p>
          </p:txBody>
        </p:sp>
        <p:sp>
          <p:nvSpPr>
            <p:cNvPr id="46135" name="Rectangle 45"/>
            <p:cNvSpPr>
              <a:spLocks noChangeArrowheads="1"/>
            </p:cNvSpPr>
            <p:nvPr/>
          </p:nvSpPr>
          <p:spPr bwMode="auto">
            <a:xfrm>
              <a:off x="3179" y="1300"/>
              <a:ext cx="16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46136" name="Rectangle 46"/>
            <p:cNvSpPr>
              <a:spLocks noChangeArrowheads="1"/>
            </p:cNvSpPr>
            <p:nvPr/>
          </p:nvSpPr>
          <p:spPr bwMode="auto">
            <a:xfrm>
              <a:off x="3331" y="858"/>
              <a:ext cx="62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Multiplexer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37" name="Rectangle 47"/>
            <p:cNvSpPr>
              <a:spLocks noChangeArrowheads="1"/>
            </p:cNvSpPr>
            <p:nvPr/>
          </p:nvSpPr>
          <p:spPr bwMode="auto">
            <a:xfrm>
              <a:off x="3360" y="1011"/>
              <a:ext cx="58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bus select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38" name="Rectangle 48"/>
            <p:cNvSpPr>
              <a:spLocks noChangeArrowheads="1"/>
            </p:cNvSpPr>
            <p:nvPr/>
          </p:nvSpPr>
          <p:spPr bwMode="auto">
            <a:xfrm>
              <a:off x="3465" y="1162"/>
              <a:ext cx="40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inputs</a:t>
              </a:r>
            </a:p>
          </p:txBody>
        </p:sp>
      </p:grpSp>
      <p:sp>
        <p:nvSpPr>
          <p:cNvPr id="46091" name="Rectangle 49"/>
          <p:cNvSpPr>
            <a:spLocks noChangeArrowheads="1"/>
          </p:cNvSpPr>
          <p:nvPr/>
        </p:nvSpPr>
        <p:spPr bwMode="auto">
          <a:xfrm>
            <a:off x="3944938" y="2686050"/>
            <a:ext cx="4037012" cy="184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2" name="Line 50"/>
          <p:cNvSpPr>
            <a:spLocks noChangeShapeType="1"/>
          </p:cNvSpPr>
          <p:nvPr/>
        </p:nvSpPr>
        <p:spPr bwMode="auto">
          <a:xfrm>
            <a:off x="5884863" y="2676526"/>
            <a:ext cx="0" cy="1857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3" name="Line 51"/>
          <p:cNvSpPr>
            <a:spLocks noChangeShapeType="1"/>
          </p:cNvSpPr>
          <p:nvPr/>
        </p:nvSpPr>
        <p:spPr bwMode="auto">
          <a:xfrm>
            <a:off x="7011988" y="2705101"/>
            <a:ext cx="0" cy="183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4" name="Rectangle 52"/>
          <p:cNvSpPr>
            <a:spLocks noChangeArrowheads="1"/>
          </p:cNvSpPr>
          <p:nvPr/>
        </p:nvSpPr>
        <p:spPr bwMode="auto">
          <a:xfrm>
            <a:off x="3970338" y="2786064"/>
            <a:ext cx="192200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/>
              </a:rPr>
              <a:t>x1 x2  x3 x4 x5 x6 x7</a:t>
            </a:r>
          </a:p>
        </p:txBody>
      </p:sp>
      <p:sp>
        <p:nvSpPr>
          <p:cNvPr id="46095" name="Rectangle 53"/>
          <p:cNvSpPr>
            <a:spLocks noChangeArrowheads="1"/>
          </p:cNvSpPr>
          <p:nvPr/>
        </p:nvSpPr>
        <p:spPr bwMode="auto">
          <a:xfrm>
            <a:off x="5930900" y="2809876"/>
            <a:ext cx="918522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S2  S1  S0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6" name="Rectangle 54"/>
          <p:cNvSpPr>
            <a:spLocks noChangeArrowheads="1"/>
          </p:cNvSpPr>
          <p:nvPr/>
        </p:nvSpPr>
        <p:spPr bwMode="auto">
          <a:xfrm>
            <a:off x="7075488" y="2676525"/>
            <a:ext cx="796694" cy="5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selected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register</a:t>
            </a:r>
          </a:p>
          <a:p>
            <a:pPr defTabSz="7620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7" name="Rectangle 55"/>
          <p:cNvSpPr>
            <a:spLocks noChangeArrowheads="1"/>
          </p:cNvSpPr>
          <p:nvPr/>
        </p:nvSpPr>
        <p:spPr bwMode="auto">
          <a:xfrm>
            <a:off x="4040188" y="3062289"/>
            <a:ext cx="3871254" cy="14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0    0    0    0    0       0     0     0           none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1    0    0    0    0    0    0       0     0     1           AR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1    0    0    0    0    0       0     1     0           PC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1    0    0    0    0       0     1     1           DR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0    1    0    0    0       1     0     0           AC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0    0    1    0    0       1     0     1           IR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0    0    0    1    0       1     1     0           TR</a:t>
            </a:r>
          </a:p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/>
              </a:rPr>
              <a:t>0    0    0    0    0    0    1       1     1     1           Memory</a:t>
            </a:r>
          </a:p>
        </p:txBody>
      </p:sp>
      <p:sp>
        <p:nvSpPr>
          <p:cNvPr id="46098" name="Line 56"/>
          <p:cNvSpPr>
            <a:spLocks noChangeShapeType="1"/>
          </p:cNvSpPr>
          <p:nvPr/>
        </p:nvSpPr>
        <p:spPr bwMode="auto">
          <a:xfrm>
            <a:off x="3944938" y="3074988"/>
            <a:ext cx="4037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99" name="TextBox 2"/>
          <p:cNvSpPr txBox="1">
            <a:spLocks noChangeArrowheads="1"/>
          </p:cNvSpPr>
          <p:nvPr/>
        </p:nvSpPr>
        <p:spPr bwMode="auto">
          <a:xfrm>
            <a:off x="1860551" y="4511675"/>
            <a:ext cx="1827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S0=x1+x3+x5+x7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S1=x2+x3+x6+x7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S2=x4+x5+x6+x7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52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976" y="285751"/>
            <a:ext cx="6507163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DESIGN  OF  ACCUMULATOR  LOGIC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22438" y="909638"/>
            <a:ext cx="31369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Circuits associated with AC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36725" y="3768725"/>
            <a:ext cx="5410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All the statements that change the content of AC</a:t>
            </a:r>
          </a:p>
        </p:txBody>
      </p:sp>
      <p:sp>
        <p:nvSpPr>
          <p:cNvPr id="47109" name="Rectangle 95"/>
          <p:cNvSpPr>
            <a:spLocks noChangeArrowheads="1"/>
          </p:cNvSpPr>
          <p:nvPr/>
        </p:nvSpPr>
        <p:spPr bwMode="auto">
          <a:xfrm>
            <a:off x="8723313" y="0"/>
            <a:ext cx="18145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Design of AC Logic</a:t>
            </a:r>
          </a:p>
        </p:txBody>
      </p:sp>
      <p:grpSp>
        <p:nvGrpSpPr>
          <p:cNvPr id="47110" name="Group 103"/>
          <p:cNvGrpSpPr>
            <a:grpSpLocks/>
          </p:cNvGrpSpPr>
          <p:nvPr/>
        </p:nvGrpSpPr>
        <p:grpSpPr bwMode="auto">
          <a:xfrm>
            <a:off x="4470401" y="889000"/>
            <a:ext cx="5953125" cy="2559050"/>
            <a:chOff x="1856" y="560"/>
            <a:chExt cx="3750" cy="1612"/>
          </a:xfrm>
        </p:grpSpPr>
        <p:sp>
          <p:nvSpPr>
            <p:cNvPr id="47115" name="Arc 6"/>
            <p:cNvSpPr>
              <a:spLocks/>
            </p:cNvSpPr>
            <p:nvPr/>
          </p:nvSpPr>
          <p:spPr bwMode="auto">
            <a:xfrm>
              <a:off x="2745" y="786"/>
              <a:ext cx="79" cy="74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16" name="Line 7"/>
            <p:cNvSpPr>
              <a:spLocks noChangeShapeType="1"/>
            </p:cNvSpPr>
            <p:nvPr/>
          </p:nvSpPr>
          <p:spPr bwMode="auto">
            <a:xfrm>
              <a:off x="2351" y="832"/>
              <a:ext cx="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17" name="Line 8"/>
            <p:cNvSpPr>
              <a:spLocks noChangeShapeType="1"/>
            </p:cNvSpPr>
            <p:nvPr/>
          </p:nvSpPr>
          <p:spPr bwMode="auto">
            <a:xfrm flipH="1">
              <a:off x="2526" y="789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18" name="Rectangle 9"/>
            <p:cNvSpPr>
              <a:spLocks noChangeArrowheads="1"/>
            </p:cNvSpPr>
            <p:nvPr/>
          </p:nvSpPr>
          <p:spPr bwMode="auto">
            <a:xfrm>
              <a:off x="2425" y="662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sp>
          <p:nvSpPr>
            <p:cNvPr id="47119" name="Arc 10"/>
            <p:cNvSpPr>
              <a:spLocks/>
            </p:cNvSpPr>
            <p:nvPr/>
          </p:nvSpPr>
          <p:spPr bwMode="auto">
            <a:xfrm>
              <a:off x="2745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0" name="Line 11"/>
            <p:cNvSpPr>
              <a:spLocks noChangeShapeType="1"/>
            </p:cNvSpPr>
            <p:nvPr/>
          </p:nvSpPr>
          <p:spPr bwMode="auto">
            <a:xfrm>
              <a:off x="2443" y="1051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1" name="Line 12"/>
            <p:cNvSpPr>
              <a:spLocks noChangeShapeType="1"/>
            </p:cNvSpPr>
            <p:nvPr/>
          </p:nvSpPr>
          <p:spPr bwMode="auto">
            <a:xfrm flipH="1">
              <a:off x="2526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2" name="Rectangle 13"/>
            <p:cNvSpPr>
              <a:spLocks noChangeArrowheads="1"/>
            </p:cNvSpPr>
            <p:nvPr/>
          </p:nvSpPr>
          <p:spPr bwMode="auto">
            <a:xfrm>
              <a:off x="2425" y="882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sp>
          <p:nvSpPr>
            <p:cNvPr id="47123" name="Arc 14"/>
            <p:cNvSpPr>
              <a:spLocks/>
            </p:cNvSpPr>
            <p:nvPr/>
          </p:nvSpPr>
          <p:spPr bwMode="auto">
            <a:xfrm>
              <a:off x="2745" y="1225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4" name="Line 15"/>
            <p:cNvSpPr>
              <a:spLocks noChangeShapeType="1"/>
            </p:cNvSpPr>
            <p:nvPr/>
          </p:nvSpPr>
          <p:spPr bwMode="auto">
            <a:xfrm>
              <a:off x="2443" y="1270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5" name="Line 16"/>
            <p:cNvSpPr>
              <a:spLocks noChangeShapeType="1"/>
            </p:cNvSpPr>
            <p:nvPr/>
          </p:nvSpPr>
          <p:spPr bwMode="auto">
            <a:xfrm flipH="1">
              <a:off x="2526" y="1218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6" name="Rectangle 17"/>
            <p:cNvSpPr>
              <a:spLocks noChangeArrowheads="1"/>
            </p:cNvSpPr>
            <p:nvPr/>
          </p:nvSpPr>
          <p:spPr bwMode="auto">
            <a:xfrm>
              <a:off x="2425" y="1137"/>
              <a:ext cx="46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 8</a:t>
              </a:r>
            </a:p>
          </p:txBody>
        </p:sp>
        <p:sp>
          <p:nvSpPr>
            <p:cNvPr id="47127" name="Rectangle 18"/>
            <p:cNvSpPr>
              <a:spLocks noChangeArrowheads="1"/>
            </p:cNvSpPr>
            <p:nvPr/>
          </p:nvSpPr>
          <p:spPr bwMode="auto">
            <a:xfrm>
              <a:off x="2827" y="732"/>
              <a:ext cx="594" cy="6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8" name="Rectangle 19"/>
            <p:cNvSpPr>
              <a:spLocks noChangeArrowheads="1"/>
            </p:cNvSpPr>
            <p:nvPr/>
          </p:nvSpPr>
          <p:spPr bwMode="auto">
            <a:xfrm>
              <a:off x="2801" y="820"/>
              <a:ext cx="59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Adder and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29" name="Rectangle 20"/>
            <p:cNvSpPr>
              <a:spLocks noChangeArrowheads="1"/>
            </p:cNvSpPr>
            <p:nvPr/>
          </p:nvSpPr>
          <p:spPr bwMode="auto">
            <a:xfrm>
              <a:off x="2910" y="958"/>
              <a:ext cx="37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logic 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0" name="Rectangle 21"/>
            <p:cNvSpPr>
              <a:spLocks noChangeArrowheads="1"/>
            </p:cNvSpPr>
            <p:nvPr/>
          </p:nvSpPr>
          <p:spPr bwMode="auto">
            <a:xfrm>
              <a:off x="2893" y="1092"/>
              <a:ext cx="40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circuit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1" name="Arc 22"/>
            <p:cNvSpPr>
              <a:spLocks/>
            </p:cNvSpPr>
            <p:nvPr/>
          </p:nvSpPr>
          <p:spPr bwMode="auto">
            <a:xfrm>
              <a:off x="3782" y="1006"/>
              <a:ext cx="80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2" name="Line 23"/>
            <p:cNvSpPr>
              <a:spLocks noChangeShapeType="1"/>
            </p:cNvSpPr>
            <p:nvPr/>
          </p:nvSpPr>
          <p:spPr bwMode="auto">
            <a:xfrm>
              <a:off x="3430" y="1051"/>
              <a:ext cx="3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3" name="Line 24"/>
            <p:cNvSpPr>
              <a:spLocks noChangeShapeType="1"/>
            </p:cNvSpPr>
            <p:nvPr/>
          </p:nvSpPr>
          <p:spPr bwMode="auto">
            <a:xfrm flipH="1">
              <a:off x="3613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4" name="Rectangle 25"/>
            <p:cNvSpPr>
              <a:spLocks noChangeArrowheads="1"/>
            </p:cNvSpPr>
            <p:nvPr/>
          </p:nvSpPr>
          <p:spPr bwMode="auto">
            <a:xfrm>
              <a:off x="3520" y="882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sp>
          <p:nvSpPr>
            <p:cNvPr id="47135" name="Rectangle 26"/>
            <p:cNvSpPr>
              <a:spLocks noChangeArrowheads="1"/>
            </p:cNvSpPr>
            <p:nvPr/>
          </p:nvSpPr>
          <p:spPr bwMode="auto">
            <a:xfrm>
              <a:off x="4315" y="939"/>
              <a:ext cx="25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AC</a:t>
              </a:r>
            </a:p>
          </p:txBody>
        </p:sp>
        <p:sp>
          <p:nvSpPr>
            <p:cNvPr id="47136" name="Rectangle 27"/>
            <p:cNvSpPr>
              <a:spLocks noChangeArrowheads="1"/>
            </p:cNvSpPr>
            <p:nvPr/>
          </p:nvSpPr>
          <p:spPr bwMode="auto">
            <a:xfrm>
              <a:off x="3865" y="836"/>
              <a:ext cx="1170" cy="4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37" name="Rectangle 28"/>
            <p:cNvSpPr>
              <a:spLocks noChangeArrowheads="1"/>
            </p:cNvSpPr>
            <p:nvPr/>
          </p:nvSpPr>
          <p:spPr bwMode="auto">
            <a:xfrm>
              <a:off x="1942" y="975"/>
              <a:ext cx="52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From DR</a:t>
              </a:r>
            </a:p>
          </p:txBody>
        </p:sp>
        <p:sp>
          <p:nvSpPr>
            <p:cNvPr id="47138" name="Rectangle 29"/>
            <p:cNvSpPr>
              <a:spLocks noChangeArrowheads="1"/>
            </p:cNvSpPr>
            <p:nvPr/>
          </p:nvSpPr>
          <p:spPr bwMode="auto">
            <a:xfrm>
              <a:off x="1856" y="1182"/>
              <a:ext cx="616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From INPR</a:t>
              </a:r>
            </a:p>
          </p:txBody>
        </p:sp>
        <p:sp>
          <p:nvSpPr>
            <p:cNvPr id="47139" name="Arc 30"/>
            <p:cNvSpPr>
              <a:spLocks/>
            </p:cNvSpPr>
            <p:nvPr/>
          </p:nvSpPr>
          <p:spPr bwMode="auto">
            <a:xfrm>
              <a:off x="3118" y="1366"/>
              <a:ext cx="64" cy="90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0" name="Line 31"/>
            <p:cNvSpPr>
              <a:spLocks noChangeShapeType="1"/>
            </p:cNvSpPr>
            <p:nvPr/>
          </p:nvSpPr>
          <p:spPr bwMode="auto">
            <a:xfrm>
              <a:off x="3144" y="1456"/>
              <a:ext cx="0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1" name="Rectangle 32"/>
            <p:cNvSpPr>
              <a:spLocks noChangeArrowheads="1"/>
            </p:cNvSpPr>
            <p:nvPr/>
          </p:nvSpPr>
          <p:spPr bwMode="auto">
            <a:xfrm>
              <a:off x="2901" y="1807"/>
              <a:ext cx="46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Control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2" name="Rectangle 33"/>
            <p:cNvSpPr>
              <a:spLocks noChangeArrowheads="1"/>
            </p:cNvSpPr>
            <p:nvPr/>
          </p:nvSpPr>
          <p:spPr bwMode="auto">
            <a:xfrm>
              <a:off x="2901" y="1941"/>
              <a:ext cx="36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gates</a:t>
              </a:r>
            </a:p>
          </p:txBody>
        </p:sp>
        <p:sp>
          <p:nvSpPr>
            <p:cNvPr id="47143" name="Rectangle 34"/>
            <p:cNvSpPr>
              <a:spLocks noChangeArrowheads="1"/>
            </p:cNvSpPr>
            <p:nvPr/>
          </p:nvSpPr>
          <p:spPr bwMode="auto">
            <a:xfrm>
              <a:off x="2869" y="1762"/>
              <a:ext cx="552" cy="4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4" name="Arc 35"/>
            <p:cNvSpPr>
              <a:spLocks/>
            </p:cNvSpPr>
            <p:nvPr/>
          </p:nvSpPr>
          <p:spPr bwMode="auto">
            <a:xfrm>
              <a:off x="4021" y="1261"/>
              <a:ext cx="64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5" name="Arc 37"/>
            <p:cNvSpPr>
              <a:spLocks/>
            </p:cNvSpPr>
            <p:nvPr/>
          </p:nvSpPr>
          <p:spPr bwMode="auto">
            <a:xfrm>
              <a:off x="4355" y="1261"/>
              <a:ext cx="65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4387" y="1352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7" name="Arc 39"/>
            <p:cNvSpPr>
              <a:spLocks/>
            </p:cNvSpPr>
            <p:nvPr/>
          </p:nvSpPr>
          <p:spPr bwMode="auto">
            <a:xfrm>
              <a:off x="4691" y="1261"/>
              <a:ext cx="63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8" name="Line 40"/>
            <p:cNvSpPr>
              <a:spLocks noChangeShapeType="1"/>
            </p:cNvSpPr>
            <p:nvPr/>
          </p:nvSpPr>
          <p:spPr bwMode="auto">
            <a:xfrm>
              <a:off x="4722" y="1352"/>
              <a:ext cx="0" cy="7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49" name="Freeform 41"/>
            <p:cNvSpPr>
              <a:spLocks/>
            </p:cNvSpPr>
            <p:nvPr/>
          </p:nvSpPr>
          <p:spPr bwMode="auto">
            <a:xfrm>
              <a:off x="4860" y="1199"/>
              <a:ext cx="93" cy="59"/>
            </a:xfrm>
            <a:custGeom>
              <a:avLst/>
              <a:gdLst>
                <a:gd name="T0" fmla="*/ 0 w 89"/>
                <a:gd name="T1" fmla="*/ 122 h 49"/>
                <a:gd name="T2" fmla="*/ 50 w 89"/>
                <a:gd name="T3" fmla="*/ 0 h 49"/>
                <a:gd name="T4" fmla="*/ 109 w 89"/>
                <a:gd name="T5" fmla="*/ 122 h 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" h="49">
                  <a:moveTo>
                    <a:pt x="0" y="48"/>
                  </a:moveTo>
                  <a:lnTo>
                    <a:pt x="40" y="0"/>
                  </a:lnTo>
                  <a:lnTo>
                    <a:pt x="88" y="4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50" name="Line 42"/>
            <p:cNvSpPr>
              <a:spLocks noChangeShapeType="1"/>
            </p:cNvSpPr>
            <p:nvPr/>
          </p:nvSpPr>
          <p:spPr bwMode="auto">
            <a:xfrm>
              <a:off x="4906" y="1261"/>
              <a:ext cx="0" cy="1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51" name="Rectangle 43"/>
            <p:cNvSpPr>
              <a:spLocks noChangeArrowheads="1"/>
            </p:cNvSpPr>
            <p:nvPr/>
          </p:nvSpPr>
          <p:spPr bwMode="auto">
            <a:xfrm>
              <a:off x="3847" y="1425"/>
              <a:ext cx="24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LD</a:t>
              </a:r>
            </a:p>
          </p:txBody>
        </p:sp>
        <p:sp>
          <p:nvSpPr>
            <p:cNvPr id="47152" name="Rectangle 44"/>
            <p:cNvSpPr>
              <a:spLocks noChangeArrowheads="1"/>
            </p:cNvSpPr>
            <p:nvPr/>
          </p:nvSpPr>
          <p:spPr bwMode="auto">
            <a:xfrm>
              <a:off x="4131" y="1425"/>
              <a:ext cx="28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INR</a:t>
              </a:r>
            </a:p>
          </p:txBody>
        </p:sp>
        <p:sp>
          <p:nvSpPr>
            <p:cNvPr id="47153" name="Rectangle 45"/>
            <p:cNvSpPr>
              <a:spLocks noChangeArrowheads="1"/>
            </p:cNvSpPr>
            <p:nvPr/>
          </p:nvSpPr>
          <p:spPr bwMode="auto">
            <a:xfrm>
              <a:off x="4445" y="1425"/>
              <a:ext cx="31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CLR</a:t>
              </a:r>
            </a:p>
          </p:txBody>
        </p:sp>
        <p:sp>
          <p:nvSpPr>
            <p:cNvPr id="47154" name="Arc 46"/>
            <p:cNvSpPr>
              <a:spLocks/>
            </p:cNvSpPr>
            <p:nvPr/>
          </p:nvSpPr>
          <p:spPr bwMode="auto">
            <a:xfrm>
              <a:off x="5396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55" name="Line 47"/>
            <p:cNvSpPr>
              <a:spLocks noChangeShapeType="1"/>
            </p:cNvSpPr>
            <p:nvPr/>
          </p:nvSpPr>
          <p:spPr bwMode="auto">
            <a:xfrm>
              <a:off x="5035" y="1051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56" name="Line 48"/>
            <p:cNvSpPr>
              <a:spLocks noChangeShapeType="1"/>
            </p:cNvSpPr>
            <p:nvPr/>
          </p:nvSpPr>
          <p:spPr bwMode="auto">
            <a:xfrm flipH="1">
              <a:off x="5228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57" name="Rectangle 49"/>
            <p:cNvSpPr>
              <a:spLocks noChangeArrowheads="1"/>
            </p:cNvSpPr>
            <p:nvPr/>
          </p:nvSpPr>
          <p:spPr bwMode="auto">
            <a:xfrm>
              <a:off x="5126" y="882"/>
              <a:ext cx="222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sp>
          <p:nvSpPr>
            <p:cNvPr id="47158" name="Rectangle 50"/>
            <p:cNvSpPr>
              <a:spLocks noChangeArrowheads="1"/>
            </p:cNvSpPr>
            <p:nvPr/>
          </p:nvSpPr>
          <p:spPr bwMode="auto">
            <a:xfrm>
              <a:off x="5176" y="1101"/>
              <a:ext cx="43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To bus</a:t>
              </a:r>
            </a:p>
          </p:txBody>
        </p:sp>
        <p:sp>
          <p:nvSpPr>
            <p:cNvPr id="47159" name="Freeform 51"/>
            <p:cNvSpPr>
              <a:spLocks/>
            </p:cNvSpPr>
            <p:nvPr/>
          </p:nvSpPr>
          <p:spPr bwMode="auto">
            <a:xfrm>
              <a:off x="2342" y="560"/>
              <a:ext cx="2803" cy="487"/>
            </a:xfrm>
            <a:custGeom>
              <a:avLst/>
              <a:gdLst>
                <a:gd name="T0" fmla="*/ 0 w 2681"/>
                <a:gd name="T1" fmla="*/ 537 h 409"/>
                <a:gd name="T2" fmla="*/ 0 w 2681"/>
                <a:gd name="T3" fmla="*/ 0 h 409"/>
                <a:gd name="T4" fmla="*/ 3348 w 2681"/>
                <a:gd name="T5" fmla="*/ 0 h 409"/>
                <a:gd name="T6" fmla="*/ 3348 w 2681"/>
                <a:gd name="T7" fmla="*/ 976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1" h="409">
                  <a:moveTo>
                    <a:pt x="0" y="224"/>
                  </a:moveTo>
                  <a:lnTo>
                    <a:pt x="0" y="0"/>
                  </a:lnTo>
                  <a:lnTo>
                    <a:pt x="2680" y="0"/>
                  </a:lnTo>
                  <a:lnTo>
                    <a:pt x="2680" y="40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60" name="Line 52"/>
            <p:cNvSpPr>
              <a:spLocks noChangeShapeType="1"/>
            </p:cNvSpPr>
            <p:nvPr/>
          </p:nvSpPr>
          <p:spPr bwMode="auto">
            <a:xfrm>
              <a:off x="3426" y="1805"/>
              <a:ext cx="6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61" name="Line 53"/>
            <p:cNvSpPr>
              <a:spLocks noChangeShapeType="1"/>
            </p:cNvSpPr>
            <p:nvPr/>
          </p:nvSpPr>
          <p:spPr bwMode="auto">
            <a:xfrm>
              <a:off x="3432" y="1967"/>
              <a:ext cx="9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62" name="Line 54"/>
            <p:cNvSpPr>
              <a:spLocks noChangeShapeType="1"/>
            </p:cNvSpPr>
            <p:nvPr/>
          </p:nvSpPr>
          <p:spPr bwMode="auto">
            <a:xfrm>
              <a:off x="3432" y="2129"/>
              <a:ext cx="12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63" name="Rectangle 55"/>
            <p:cNvSpPr>
              <a:spLocks noChangeArrowheads="1"/>
            </p:cNvSpPr>
            <p:nvPr/>
          </p:nvSpPr>
          <p:spPr bwMode="auto">
            <a:xfrm>
              <a:off x="4800" y="1425"/>
              <a:ext cx="379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solidFill>
                    <a:srgbClr val="000000"/>
                  </a:solidFill>
                  <a:latin typeface="Arial"/>
                </a:rPr>
                <a:t>Clock</a:t>
              </a:r>
            </a:p>
          </p:txBody>
        </p:sp>
        <p:sp>
          <p:nvSpPr>
            <p:cNvPr id="47164" name="Line 97"/>
            <p:cNvSpPr>
              <a:spLocks noChangeShapeType="1"/>
            </p:cNvSpPr>
            <p:nvPr/>
          </p:nvSpPr>
          <p:spPr bwMode="auto">
            <a:xfrm>
              <a:off x="4050" y="1338"/>
              <a:ext cx="0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111" name="Rectangle 99"/>
          <p:cNvSpPr>
            <a:spLocks noChangeArrowheads="1"/>
          </p:cNvSpPr>
          <p:nvPr/>
        </p:nvSpPr>
        <p:spPr bwMode="auto">
          <a:xfrm>
            <a:off x="2524126" y="4167189"/>
            <a:ext cx="5495925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0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AC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 DR		       AND with DR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1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AC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+ DR		       Add with DR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D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2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T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 DR		       Transfer from DR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pB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11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:	AC(0-7)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INPR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		       Transfer from INPR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9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AC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		       Complement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7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shr AC, AC(15)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E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   Shift right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6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shl AC, AC(0)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E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     Shift left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11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0	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		       Clear</a:t>
            </a:r>
          </a:p>
          <a:p>
            <a:pPr defTabSz="7620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rB</a:t>
            </a:r>
            <a:r>
              <a:rPr kumimoji="1" lang="en-US" altLang="ko-KR" sz="1600" b="1" baseline="-25000">
                <a:solidFill>
                  <a:srgbClr val="000000"/>
                </a:solidFill>
                <a:latin typeface="Arial"/>
              </a:rPr>
              <a:t>5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:	AC </a:t>
            </a:r>
            <a:r>
              <a:rPr kumimoji="1" lang="en-US" altLang="ko-KR" sz="1600" b="1">
                <a:solidFill>
                  <a:srgbClr val="000000"/>
                </a:solidFill>
                <a:latin typeface="Symbol" pitchFamily="18" charset="2"/>
              </a:rPr>
              <a:t>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</a:rPr>
              <a:t> AC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sym typeface="Symbol" pitchFamily="18" charset="2"/>
              </a:rPr>
              <a:t>+ 1		       Increment</a:t>
            </a:r>
          </a:p>
        </p:txBody>
      </p:sp>
      <p:sp>
        <p:nvSpPr>
          <p:cNvPr id="47112" name="Rectangle 100"/>
          <p:cNvSpPr>
            <a:spLocks noChangeArrowheads="1"/>
          </p:cNvSpPr>
          <p:nvPr/>
        </p:nvSpPr>
        <p:spPr bwMode="auto">
          <a:xfrm>
            <a:off x="2495551" y="4200526"/>
            <a:ext cx="5553075" cy="2257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13" name="Line 101"/>
          <p:cNvSpPr>
            <a:spLocks noChangeShapeType="1"/>
          </p:cNvSpPr>
          <p:nvPr/>
        </p:nvSpPr>
        <p:spPr bwMode="auto">
          <a:xfrm>
            <a:off x="3267075" y="4200526"/>
            <a:ext cx="0" cy="2257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14" name="Line 102"/>
          <p:cNvSpPr>
            <a:spLocks noChangeShapeType="1"/>
          </p:cNvSpPr>
          <p:nvPr/>
        </p:nvSpPr>
        <p:spPr bwMode="auto">
          <a:xfrm>
            <a:off x="5953125" y="4219576"/>
            <a:ext cx="0" cy="2257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200" b="1">
              <a:solidFill>
                <a:srgbClr val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0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901" y="304801"/>
            <a:ext cx="5300663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CONTROL  OF  AC  REGISTER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62225" y="1322389"/>
            <a:ext cx="3492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Gate structures for controlling </a:t>
            </a:r>
          </a:p>
          <a:p>
            <a:pPr defTabSz="7620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Arial"/>
              </a:rPr>
              <a:t>the LD, INR, and CLR of AC</a:t>
            </a:r>
          </a:p>
        </p:txBody>
      </p:sp>
      <p:grpSp>
        <p:nvGrpSpPr>
          <p:cNvPr id="48132" name="Group 151"/>
          <p:cNvGrpSpPr>
            <a:grpSpLocks/>
          </p:cNvGrpSpPr>
          <p:nvPr/>
        </p:nvGrpSpPr>
        <p:grpSpPr bwMode="auto">
          <a:xfrm>
            <a:off x="3233738" y="2136776"/>
            <a:ext cx="5969000" cy="4416425"/>
            <a:chOff x="1077" y="1346"/>
            <a:chExt cx="3760" cy="2782"/>
          </a:xfrm>
        </p:grpSpPr>
        <p:grpSp>
          <p:nvGrpSpPr>
            <p:cNvPr id="48134" name="Group 8"/>
            <p:cNvGrpSpPr>
              <a:grpSpLocks/>
            </p:cNvGrpSpPr>
            <p:nvPr/>
          </p:nvGrpSpPr>
          <p:grpSpPr bwMode="auto">
            <a:xfrm>
              <a:off x="1685" y="1734"/>
              <a:ext cx="258" cy="172"/>
              <a:chOff x="1152" y="2456"/>
              <a:chExt cx="217" cy="177"/>
            </a:xfrm>
          </p:grpSpPr>
          <p:sp>
            <p:nvSpPr>
              <p:cNvPr id="48275" name="Arc 4"/>
              <p:cNvSpPr>
                <a:spLocks/>
              </p:cNvSpPr>
              <p:nvPr/>
            </p:nvSpPr>
            <p:spPr bwMode="auto">
              <a:xfrm>
                <a:off x="1244" y="2465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6" name="Arc 5"/>
              <p:cNvSpPr>
                <a:spLocks/>
              </p:cNvSpPr>
              <p:nvPr/>
            </p:nvSpPr>
            <p:spPr bwMode="auto">
              <a:xfrm>
                <a:off x="1244" y="2544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7" name="Line 6"/>
              <p:cNvSpPr>
                <a:spLocks noChangeShapeType="1"/>
              </p:cNvSpPr>
              <p:nvPr/>
            </p:nvSpPr>
            <p:spPr bwMode="auto">
              <a:xfrm>
                <a:off x="1160" y="246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8" name="Freeform 7"/>
              <p:cNvSpPr>
                <a:spLocks/>
              </p:cNvSpPr>
              <p:nvPr/>
            </p:nvSpPr>
            <p:spPr bwMode="auto">
              <a:xfrm>
                <a:off x="1152" y="2456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35" name="Group 150"/>
            <p:cNvGrpSpPr>
              <a:grpSpLocks/>
            </p:cNvGrpSpPr>
            <p:nvPr/>
          </p:nvGrpSpPr>
          <p:grpSpPr bwMode="auto">
            <a:xfrm>
              <a:off x="2568" y="2013"/>
              <a:ext cx="341" cy="322"/>
              <a:chOff x="2652" y="2085"/>
              <a:chExt cx="257" cy="178"/>
            </a:xfrm>
          </p:grpSpPr>
          <p:sp>
            <p:nvSpPr>
              <p:cNvPr id="48273" name="Arc 9"/>
              <p:cNvSpPr>
                <a:spLocks/>
              </p:cNvSpPr>
              <p:nvPr/>
            </p:nvSpPr>
            <p:spPr bwMode="auto">
              <a:xfrm>
                <a:off x="2652" y="2085"/>
                <a:ext cx="257" cy="90"/>
              </a:xfrm>
              <a:custGeom>
                <a:avLst/>
                <a:gdLst>
                  <a:gd name="T0" fmla="*/ 0 w 21700"/>
                  <a:gd name="T1" fmla="*/ 0 h 21600"/>
                  <a:gd name="T2" fmla="*/ 0 w 21700"/>
                  <a:gd name="T3" fmla="*/ 0 h 21600"/>
                  <a:gd name="T4" fmla="*/ 0 w 217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00" h="21600" fill="none" extrusionOk="0">
                    <a:moveTo>
                      <a:pt x="0" y="0"/>
                    </a:moveTo>
                    <a:cubicBezTo>
                      <a:pt x="33" y="0"/>
                      <a:pt x="66" y="-1"/>
                      <a:pt x="100" y="0"/>
                    </a:cubicBezTo>
                    <a:cubicBezTo>
                      <a:pt x="12029" y="0"/>
                      <a:pt x="21700" y="9670"/>
                      <a:pt x="21700" y="21600"/>
                    </a:cubicBezTo>
                  </a:path>
                  <a:path w="21700" h="21600" stroke="0" extrusionOk="0">
                    <a:moveTo>
                      <a:pt x="0" y="0"/>
                    </a:moveTo>
                    <a:cubicBezTo>
                      <a:pt x="33" y="0"/>
                      <a:pt x="66" y="-1"/>
                      <a:pt x="100" y="0"/>
                    </a:cubicBezTo>
                    <a:cubicBezTo>
                      <a:pt x="12029" y="0"/>
                      <a:pt x="21700" y="9670"/>
                      <a:pt x="21700" y="21600"/>
                    </a:cubicBezTo>
                    <a:lnTo>
                      <a:pt x="1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4" name="Arc 10"/>
              <p:cNvSpPr>
                <a:spLocks/>
              </p:cNvSpPr>
              <p:nvPr/>
            </p:nvSpPr>
            <p:spPr bwMode="auto">
              <a:xfrm>
                <a:off x="2652" y="2173"/>
                <a:ext cx="256" cy="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36" name="Group 13"/>
            <p:cNvGrpSpPr>
              <a:grpSpLocks/>
            </p:cNvGrpSpPr>
            <p:nvPr/>
          </p:nvGrpSpPr>
          <p:grpSpPr bwMode="auto">
            <a:xfrm>
              <a:off x="2544" y="2007"/>
              <a:ext cx="100" cy="333"/>
              <a:chOff x="1876" y="2737"/>
              <a:chExt cx="85" cy="343"/>
            </a:xfrm>
          </p:grpSpPr>
          <p:sp>
            <p:nvSpPr>
              <p:cNvPr id="48271" name="Arc 11"/>
              <p:cNvSpPr>
                <a:spLocks/>
              </p:cNvSpPr>
              <p:nvPr/>
            </p:nvSpPr>
            <p:spPr bwMode="auto">
              <a:xfrm>
                <a:off x="1876" y="2737"/>
                <a:ext cx="85" cy="172"/>
              </a:xfrm>
              <a:custGeom>
                <a:avLst/>
                <a:gdLst>
                  <a:gd name="T0" fmla="*/ 0 w 21857"/>
                  <a:gd name="T1" fmla="*/ 0 h 21600"/>
                  <a:gd name="T2" fmla="*/ 0 w 21857"/>
                  <a:gd name="T3" fmla="*/ 0 h 21600"/>
                  <a:gd name="T4" fmla="*/ 0 w 2185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857" h="21600" fill="none" extrusionOk="0">
                    <a:moveTo>
                      <a:pt x="-1" y="1"/>
                    </a:moveTo>
                    <a:cubicBezTo>
                      <a:pt x="85" y="0"/>
                      <a:pt x="171" y="-1"/>
                      <a:pt x="257" y="0"/>
                    </a:cubicBezTo>
                    <a:cubicBezTo>
                      <a:pt x="12186" y="0"/>
                      <a:pt x="21857" y="9670"/>
                      <a:pt x="21857" y="21600"/>
                    </a:cubicBezTo>
                  </a:path>
                  <a:path w="21857" h="21600" stroke="0" extrusionOk="0">
                    <a:moveTo>
                      <a:pt x="-1" y="1"/>
                    </a:moveTo>
                    <a:cubicBezTo>
                      <a:pt x="85" y="0"/>
                      <a:pt x="171" y="-1"/>
                      <a:pt x="257" y="0"/>
                    </a:cubicBezTo>
                    <a:cubicBezTo>
                      <a:pt x="12186" y="0"/>
                      <a:pt x="21857" y="9670"/>
                      <a:pt x="21857" y="21600"/>
                    </a:cubicBezTo>
                    <a:lnTo>
                      <a:pt x="257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2" name="Arc 12"/>
              <p:cNvSpPr>
                <a:spLocks/>
              </p:cNvSpPr>
              <p:nvPr/>
            </p:nvSpPr>
            <p:spPr bwMode="auto">
              <a:xfrm>
                <a:off x="1876" y="2908"/>
                <a:ext cx="84" cy="1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 flipH="1">
              <a:off x="1296" y="177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38" name="Line 15"/>
            <p:cNvSpPr>
              <a:spLocks noChangeShapeType="1"/>
            </p:cNvSpPr>
            <p:nvPr/>
          </p:nvSpPr>
          <p:spPr bwMode="auto">
            <a:xfrm flipH="1">
              <a:off x="1296" y="1870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8139" name="Group 20"/>
            <p:cNvGrpSpPr>
              <a:grpSpLocks/>
            </p:cNvGrpSpPr>
            <p:nvPr/>
          </p:nvGrpSpPr>
          <p:grpSpPr bwMode="auto">
            <a:xfrm>
              <a:off x="1685" y="1999"/>
              <a:ext cx="258" cy="171"/>
              <a:chOff x="1152" y="2728"/>
              <a:chExt cx="217" cy="177"/>
            </a:xfrm>
          </p:grpSpPr>
          <p:sp>
            <p:nvSpPr>
              <p:cNvPr id="48267" name="Arc 16"/>
              <p:cNvSpPr>
                <a:spLocks/>
              </p:cNvSpPr>
              <p:nvPr/>
            </p:nvSpPr>
            <p:spPr bwMode="auto">
              <a:xfrm>
                <a:off x="1244" y="2737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8" name="Arc 17"/>
              <p:cNvSpPr>
                <a:spLocks/>
              </p:cNvSpPr>
              <p:nvPr/>
            </p:nvSpPr>
            <p:spPr bwMode="auto">
              <a:xfrm>
                <a:off x="1244" y="2816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9" name="Line 18"/>
              <p:cNvSpPr>
                <a:spLocks noChangeShapeType="1"/>
              </p:cNvSpPr>
              <p:nvPr/>
            </p:nvSpPr>
            <p:spPr bwMode="auto">
              <a:xfrm>
                <a:off x="1160" y="273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70" name="Freeform 19"/>
              <p:cNvSpPr>
                <a:spLocks/>
              </p:cNvSpPr>
              <p:nvPr/>
            </p:nvSpPr>
            <p:spPr bwMode="auto">
              <a:xfrm>
                <a:off x="1152" y="2728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40" name="Group 25"/>
            <p:cNvGrpSpPr>
              <a:grpSpLocks/>
            </p:cNvGrpSpPr>
            <p:nvPr/>
          </p:nvGrpSpPr>
          <p:grpSpPr bwMode="auto">
            <a:xfrm>
              <a:off x="1685" y="2263"/>
              <a:ext cx="258" cy="171"/>
              <a:chOff x="1152" y="3000"/>
              <a:chExt cx="217" cy="177"/>
            </a:xfrm>
          </p:grpSpPr>
          <p:sp>
            <p:nvSpPr>
              <p:cNvPr id="48263" name="Arc 21"/>
              <p:cNvSpPr>
                <a:spLocks/>
              </p:cNvSpPr>
              <p:nvPr/>
            </p:nvSpPr>
            <p:spPr bwMode="auto">
              <a:xfrm>
                <a:off x="1244" y="3009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4" name="Arc 22"/>
              <p:cNvSpPr>
                <a:spLocks/>
              </p:cNvSpPr>
              <p:nvPr/>
            </p:nvSpPr>
            <p:spPr bwMode="auto">
              <a:xfrm>
                <a:off x="1244" y="3088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5" name="Line 23"/>
              <p:cNvSpPr>
                <a:spLocks noChangeShapeType="1"/>
              </p:cNvSpPr>
              <p:nvPr/>
            </p:nvSpPr>
            <p:spPr bwMode="auto">
              <a:xfrm>
                <a:off x="1160" y="300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6" name="Freeform 24"/>
              <p:cNvSpPr>
                <a:spLocks/>
              </p:cNvSpPr>
              <p:nvPr/>
            </p:nvSpPr>
            <p:spPr bwMode="auto">
              <a:xfrm>
                <a:off x="1152" y="3000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41" name="Group 30"/>
            <p:cNvGrpSpPr>
              <a:grpSpLocks/>
            </p:cNvGrpSpPr>
            <p:nvPr/>
          </p:nvGrpSpPr>
          <p:grpSpPr bwMode="auto">
            <a:xfrm>
              <a:off x="1685" y="2527"/>
              <a:ext cx="258" cy="173"/>
              <a:chOff x="1152" y="3272"/>
              <a:chExt cx="217" cy="177"/>
            </a:xfrm>
          </p:grpSpPr>
          <p:sp>
            <p:nvSpPr>
              <p:cNvPr id="48259" name="Arc 26"/>
              <p:cNvSpPr>
                <a:spLocks/>
              </p:cNvSpPr>
              <p:nvPr/>
            </p:nvSpPr>
            <p:spPr bwMode="auto">
              <a:xfrm>
                <a:off x="1244" y="3281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0" name="Arc 27"/>
              <p:cNvSpPr>
                <a:spLocks/>
              </p:cNvSpPr>
              <p:nvPr/>
            </p:nvSpPr>
            <p:spPr bwMode="auto">
              <a:xfrm>
                <a:off x="1244" y="3360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1" name="Line 28"/>
              <p:cNvSpPr>
                <a:spLocks noChangeShapeType="1"/>
              </p:cNvSpPr>
              <p:nvPr/>
            </p:nvSpPr>
            <p:spPr bwMode="auto">
              <a:xfrm>
                <a:off x="1160" y="327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62" name="Freeform 29"/>
              <p:cNvSpPr>
                <a:spLocks/>
              </p:cNvSpPr>
              <p:nvPr/>
            </p:nvSpPr>
            <p:spPr bwMode="auto">
              <a:xfrm>
                <a:off x="1152" y="3272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42" name="Group 35"/>
            <p:cNvGrpSpPr>
              <a:grpSpLocks/>
            </p:cNvGrpSpPr>
            <p:nvPr/>
          </p:nvGrpSpPr>
          <p:grpSpPr bwMode="auto">
            <a:xfrm>
              <a:off x="1685" y="2792"/>
              <a:ext cx="258" cy="172"/>
              <a:chOff x="1152" y="3544"/>
              <a:chExt cx="217" cy="177"/>
            </a:xfrm>
          </p:grpSpPr>
          <p:sp>
            <p:nvSpPr>
              <p:cNvPr id="48255" name="Arc 31"/>
              <p:cNvSpPr>
                <a:spLocks/>
              </p:cNvSpPr>
              <p:nvPr/>
            </p:nvSpPr>
            <p:spPr bwMode="auto">
              <a:xfrm>
                <a:off x="1244" y="3553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6" name="Arc 32"/>
              <p:cNvSpPr>
                <a:spLocks/>
              </p:cNvSpPr>
              <p:nvPr/>
            </p:nvSpPr>
            <p:spPr bwMode="auto">
              <a:xfrm>
                <a:off x="1244" y="3632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7" name="Line 33"/>
              <p:cNvSpPr>
                <a:spLocks noChangeShapeType="1"/>
              </p:cNvSpPr>
              <p:nvPr/>
            </p:nvSpPr>
            <p:spPr bwMode="auto">
              <a:xfrm>
                <a:off x="1160" y="354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8" name="Freeform 34"/>
              <p:cNvSpPr>
                <a:spLocks/>
              </p:cNvSpPr>
              <p:nvPr/>
            </p:nvSpPr>
            <p:spPr bwMode="auto">
              <a:xfrm>
                <a:off x="1152" y="3544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143" name="Line 36"/>
            <p:cNvSpPr>
              <a:spLocks noChangeShapeType="1"/>
            </p:cNvSpPr>
            <p:nvPr/>
          </p:nvSpPr>
          <p:spPr bwMode="auto">
            <a:xfrm>
              <a:off x="1960" y="2087"/>
              <a:ext cx="6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44" name="Freeform 37"/>
            <p:cNvSpPr>
              <a:spLocks/>
            </p:cNvSpPr>
            <p:nvPr/>
          </p:nvSpPr>
          <p:spPr bwMode="auto">
            <a:xfrm>
              <a:off x="1950" y="1819"/>
              <a:ext cx="486" cy="219"/>
            </a:xfrm>
            <a:custGeom>
              <a:avLst/>
              <a:gdLst>
                <a:gd name="T0" fmla="*/ 0 w 409"/>
                <a:gd name="T1" fmla="*/ 0 h 225"/>
                <a:gd name="T2" fmla="*/ 966 w 409"/>
                <a:gd name="T3" fmla="*/ 0 h 225"/>
                <a:gd name="T4" fmla="*/ 966 w 409"/>
                <a:gd name="T5" fmla="*/ 196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9" h="225">
                  <a:moveTo>
                    <a:pt x="0" y="0"/>
                  </a:moveTo>
                  <a:lnTo>
                    <a:pt x="408" y="0"/>
                  </a:lnTo>
                  <a:lnTo>
                    <a:pt x="408" y="22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45" name="Freeform 38"/>
            <p:cNvSpPr>
              <a:spLocks/>
            </p:cNvSpPr>
            <p:nvPr/>
          </p:nvSpPr>
          <p:spPr bwMode="auto">
            <a:xfrm>
              <a:off x="1950" y="2131"/>
              <a:ext cx="277" cy="219"/>
            </a:xfrm>
            <a:custGeom>
              <a:avLst/>
              <a:gdLst>
                <a:gd name="T0" fmla="*/ 0 w 233"/>
                <a:gd name="T1" fmla="*/ 196 h 225"/>
                <a:gd name="T2" fmla="*/ 552 w 233"/>
                <a:gd name="T3" fmla="*/ 196 h 225"/>
                <a:gd name="T4" fmla="*/ 552 w 233"/>
                <a:gd name="T5" fmla="*/ 0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225">
                  <a:moveTo>
                    <a:pt x="0" y="224"/>
                  </a:moveTo>
                  <a:lnTo>
                    <a:pt x="232" y="224"/>
                  </a:lnTo>
                  <a:lnTo>
                    <a:pt x="23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46" name="Rectangle 39"/>
            <p:cNvSpPr>
              <a:spLocks noChangeArrowheads="1"/>
            </p:cNvSpPr>
            <p:nvPr/>
          </p:nvSpPr>
          <p:spPr bwMode="auto">
            <a:xfrm>
              <a:off x="2823" y="1430"/>
              <a:ext cx="1166" cy="20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47" name="Rectangle 40"/>
            <p:cNvSpPr>
              <a:spLocks noChangeArrowheads="1"/>
            </p:cNvSpPr>
            <p:nvPr/>
          </p:nvSpPr>
          <p:spPr bwMode="auto">
            <a:xfrm>
              <a:off x="3277" y="1456"/>
              <a:ext cx="27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AC</a:t>
              </a:r>
            </a:p>
          </p:txBody>
        </p:sp>
        <p:sp>
          <p:nvSpPr>
            <p:cNvPr id="48148" name="Freeform 41"/>
            <p:cNvSpPr>
              <a:spLocks/>
            </p:cNvSpPr>
            <p:nvPr/>
          </p:nvSpPr>
          <p:spPr bwMode="auto">
            <a:xfrm>
              <a:off x="2918" y="1641"/>
              <a:ext cx="114" cy="529"/>
            </a:xfrm>
            <a:custGeom>
              <a:avLst/>
              <a:gdLst>
                <a:gd name="T0" fmla="*/ 0 w 97"/>
                <a:gd name="T1" fmla="*/ 468 h 545"/>
                <a:gd name="T2" fmla="*/ 215 w 97"/>
                <a:gd name="T3" fmla="*/ 468 h 545"/>
                <a:gd name="T4" fmla="*/ 215 w 97"/>
                <a:gd name="T5" fmla="*/ 0 h 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545">
                  <a:moveTo>
                    <a:pt x="0" y="544"/>
                  </a:moveTo>
                  <a:lnTo>
                    <a:pt x="96" y="544"/>
                  </a:lnTo>
                  <a:lnTo>
                    <a:pt x="9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49" name="Line 42"/>
            <p:cNvSpPr>
              <a:spLocks noChangeShapeType="1"/>
            </p:cNvSpPr>
            <p:nvPr/>
          </p:nvSpPr>
          <p:spPr bwMode="auto">
            <a:xfrm flipV="1">
              <a:off x="3302" y="1632"/>
              <a:ext cx="0" cy="20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0" name="Line 43"/>
            <p:cNvSpPr>
              <a:spLocks noChangeShapeType="1"/>
            </p:cNvSpPr>
            <p:nvPr/>
          </p:nvSpPr>
          <p:spPr bwMode="auto">
            <a:xfrm flipV="1">
              <a:off x="3577" y="1632"/>
              <a:ext cx="0" cy="23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1" name="Freeform 44"/>
            <p:cNvSpPr>
              <a:spLocks/>
            </p:cNvSpPr>
            <p:nvPr/>
          </p:nvSpPr>
          <p:spPr bwMode="auto">
            <a:xfrm>
              <a:off x="3781" y="1586"/>
              <a:ext cx="114" cy="39"/>
            </a:xfrm>
            <a:custGeom>
              <a:avLst/>
              <a:gdLst>
                <a:gd name="T0" fmla="*/ 0 w 97"/>
                <a:gd name="T1" fmla="*/ 30 h 41"/>
                <a:gd name="T2" fmla="*/ 108 w 97"/>
                <a:gd name="T3" fmla="*/ 0 h 41"/>
                <a:gd name="T4" fmla="*/ 215 w 97"/>
                <a:gd name="T5" fmla="*/ 30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41">
                  <a:moveTo>
                    <a:pt x="0" y="40"/>
                  </a:moveTo>
                  <a:lnTo>
                    <a:pt x="48" y="0"/>
                  </a:lnTo>
                  <a:lnTo>
                    <a:pt x="96" y="4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2" name="Freeform 45"/>
            <p:cNvSpPr>
              <a:spLocks/>
            </p:cNvSpPr>
            <p:nvPr/>
          </p:nvSpPr>
          <p:spPr bwMode="auto">
            <a:xfrm>
              <a:off x="3838" y="1641"/>
              <a:ext cx="427" cy="133"/>
            </a:xfrm>
            <a:custGeom>
              <a:avLst/>
              <a:gdLst>
                <a:gd name="T0" fmla="*/ 0 w 361"/>
                <a:gd name="T1" fmla="*/ 0 h 137"/>
                <a:gd name="T2" fmla="*/ 0 w 361"/>
                <a:gd name="T3" fmla="*/ 116 h 137"/>
                <a:gd name="T4" fmla="*/ 834 w 361"/>
                <a:gd name="T5" fmla="*/ 116 h 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1" h="137">
                  <a:moveTo>
                    <a:pt x="0" y="0"/>
                  </a:moveTo>
                  <a:lnTo>
                    <a:pt x="0" y="136"/>
                  </a:lnTo>
                  <a:lnTo>
                    <a:pt x="360" y="13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3" name="Rectangle 46"/>
            <p:cNvSpPr>
              <a:spLocks noChangeArrowheads="1"/>
            </p:cNvSpPr>
            <p:nvPr/>
          </p:nvSpPr>
          <p:spPr bwMode="auto">
            <a:xfrm>
              <a:off x="3004" y="1711"/>
              <a:ext cx="26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LD</a:t>
              </a:r>
            </a:p>
          </p:txBody>
        </p:sp>
        <p:sp>
          <p:nvSpPr>
            <p:cNvPr id="48154" name="Rectangle 47"/>
            <p:cNvSpPr>
              <a:spLocks noChangeArrowheads="1"/>
            </p:cNvSpPr>
            <p:nvPr/>
          </p:nvSpPr>
          <p:spPr bwMode="auto">
            <a:xfrm>
              <a:off x="3266" y="1852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INR</a:t>
              </a:r>
            </a:p>
          </p:txBody>
        </p:sp>
        <p:sp>
          <p:nvSpPr>
            <p:cNvPr id="48155" name="Rectangle 48"/>
            <p:cNvSpPr>
              <a:spLocks noChangeArrowheads="1"/>
            </p:cNvSpPr>
            <p:nvPr/>
          </p:nvSpPr>
          <p:spPr bwMode="auto">
            <a:xfrm>
              <a:off x="3544" y="1977"/>
              <a:ext cx="34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CLR</a:t>
              </a:r>
            </a:p>
          </p:txBody>
        </p:sp>
        <p:sp>
          <p:nvSpPr>
            <p:cNvPr id="48156" name="Rectangle 49"/>
            <p:cNvSpPr>
              <a:spLocks noChangeArrowheads="1"/>
            </p:cNvSpPr>
            <p:nvPr/>
          </p:nvSpPr>
          <p:spPr bwMode="auto">
            <a:xfrm>
              <a:off x="4264" y="1673"/>
              <a:ext cx="42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Clock</a:t>
              </a:r>
            </a:p>
          </p:txBody>
        </p:sp>
        <p:sp>
          <p:nvSpPr>
            <p:cNvPr id="48157" name="Arc 50"/>
            <p:cNvSpPr>
              <a:spLocks/>
            </p:cNvSpPr>
            <p:nvPr/>
          </p:nvSpPr>
          <p:spPr bwMode="auto">
            <a:xfrm>
              <a:off x="4294" y="1475"/>
              <a:ext cx="90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8" name="Line 51"/>
            <p:cNvSpPr>
              <a:spLocks noChangeShapeType="1"/>
            </p:cNvSpPr>
            <p:nvPr/>
          </p:nvSpPr>
          <p:spPr bwMode="auto">
            <a:xfrm>
              <a:off x="4008" y="1512"/>
              <a:ext cx="2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59" name="Rectangle 52"/>
            <p:cNvSpPr>
              <a:spLocks noChangeArrowheads="1"/>
            </p:cNvSpPr>
            <p:nvPr/>
          </p:nvSpPr>
          <p:spPr bwMode="auto">
            <a:xfrm>
              <a:off x="4358" y="1401"/>
              <a:ext cx="47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To bus</a:t>
              </a:r>
            </a:p>
          </p:txBody>
        </p:sp>
        <p:sp>
          <p:nvSpPr>
            <p:cNvPr id="48160" name="Line 53"/>
            <p:cNvSpPr>
              <a:spLocks noChangeShapeType="1"/>
            </p:cNvSpPr>
            <p:nvPr/>
          </p:nvSpPr>
          <p:spPr bwMode="auto">
            <a:xfrm flipH="1">
              <a:off x="4094" y="1478"/>
              <a:ext cx="85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61" name="Rectangle 54"/>
            <p:cNvSpPr>
              <a:spLocks noChangeArrowheads="1"/>
            </p:cNvSpPr>
            <p:nvPr/>
          </p:nvSpPr>
          <p:spPr bwMode="auto">
            <a:xfrm>
              <a:off x="4007" y="1346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sp>
          <p:nvSpPr>
            <p:cNvPr id="48162" name="Arc 55"/>
            <p:cNvSpPr>
              <a:spLocks/>
            </p:cNvSpPr>
            <p:nvPr/>
          </p:nvSpPr>
          <p:spPr bwMode="auto">
            <a:xfrm>
              <a:off x="2729" y="1475"/>
              <a:ext cx="90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63" name="Line 56"/>
            <p:cNvSpPr>
              <a:spLocks noChangeShapeType="1"/>
            </p:cNvSpPr>
            <p:nvPr/>
          </p:nvSpPr>
          <p:spPr bwMode="auto">
            <a:xfrm>
              <a:off x="2443" y="1512"/>
              <a:ext cx="2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64" name="Rectangle 57"/>
            <p:cNvSpPr>
              <a:spLocks noChangeArrowheads="1"/>
            </p:cNvSpPr>
            <p:nvPr/>
          </p:nvSpPr>
          <p:spPr bwMode="auto">
            <a:xfrm>
              <a:off x="1697" y="1376"/>
              <a:ext cx="74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From Adder</a:t>
              </a:r>
            </a:p>
            <a:p>
              <a:pPr defTabSz="76200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4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65" name="Rectangle 58"/>
            <p:cNvSpPr>
              <a:spLocks noChangeArrowheads="1"/>
            </p:cNvSpPr>
            <p:nvPr/>
          </p:nvSpPr>
          <p:spPr bwMode="auto">
            <a:xfrm>
              <a:off x="1735" y="1469"/>
              <a:ext cx="70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  and Logic</a:t>
              </a:r>
            </a:p>
          </p:txBody>
        </p:sp>
        <p:sp>
          <p:nvSpPr>
            <p:cNvPr id="48166" name="Line 59"/>
            <p:cNvSpPr>
              <a:spLocks noChangeShapeType="1"/>
            </p:cNvSpPr>
            <p:nvPr/>
          </p:nvSpPr>
          <p:spPr bwMode="auto">
            <a:xfrm flipH="1">
              <a:off x="2538" y="1478"/>
              <a:ext cx="77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67" name="Rectangle 60"/>
            <p:cNvSpPr>
              <a:spLocks noChangeArrowheads="1"/>
            </p:cNvSpPr>
            <p:nvPr/>
          </p:nvSpPr>
          <p:spPr bwMode="auto">
            <a:xfrm>
              <a:off x="2452" y="1346"/>
              <a:ext cx="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16</a:t>
              </a:r>
            </a:p>
          </p:txBody>
        </p:sp>
        <p:grpSp>
          <p:nvGrpSpPr>
            <p:cNvPr id="48168" name="Group 65"/>
            <p:cNvGrpSpPr>
              <a:grpSpLocks/>
            </p:cNvGrpSpPr>
            <p:nvPr/>
          </p:nvGrpSpPr>
          <p:grpSpPr bwMode="auto">
            <a:xfrm>
              <a:off x="1685" y="3056"/>
              <a:ext cx="258" cy="172"/>
              <a:chOff x="1152" y="3816"/>
              <a:chExt cx="217" cy="177"/>
            </a:xfrm>
          </p:grpSpPr>
          <p:sp>
            <p:nvSpPr>
              <p:cNvPr id="48251" name="Arc 61"/>
              <p:cNvSpPr>
                <a:spLocks/>
              </p:cNvSpPr>
              <p:nvPr/>
            </p:nvSpPr>
            <p:spPr bwMode="auto">
              <a:xfrm>
                <a:off x="1244" y="3825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2" name="Arc 62"/>
              <p:cNvSpPr>
                <a:spLocks/>
              </p:cNvSpPr>
              <p:nvPr/>
            </p:nvSpPr>
            <p:spPr bwMode="auto">
              <a:xfrm>
                <a:off x="1244" y="3904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3" name="Line 63"/>
              <p:cNvSpPr>
                <a:spLocks noChangeShapeType="1"/>
              </p:cNvSpPr>
              <p:nvPr/>
            </p:nvSpPr>
            <p:spPr bwMode="auto">
              <a:xfrm>
                <a:off x="1160" y="382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4" name="Freeform 64"/>
              <p:cNvSpPr>
                <a:spLocks/>
              </p:cNvSpPr>
              <p:nvPr/>
            </p:nvSpPr>
            <p:spPr bwMode="auto">
              <a:xfrm>
                <a:off x="1152" y="3816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69" name="Group 70"/>
            <p:cNvGrpSpPr>
              <a:grpSpLocks/>
            </p:cNvGrpSpPr>
            <p:nvPr/>
          </p:nvGrpSpPr>
          <p:grpSpPr bwMode="auto">
            <a:xfrm>
              <a:off x="1685" y="3321"/>
              <a:ext cx="258" cy="172"/>
              <a:chOff x="1152" y="4088"/>
              <a:chExt cx="217" cy="177"/>
            </a:xfrm>
          </p:grpSpPr>
          <p:sp>
            <p:nvSpPr>
              <p:cNvPr id="48247" name="Arc 66"/>
              <p:cNvSpPr>
                <a:spLocks/>
              </p:cNvSpPr>
              <p:nvPr/>
            </p:nvSpPr>
            <p:spPr bwMode="auto">
              <a:xfrm>
                <a:off x="1244" y="4097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8" name="Arc 67"/>
              <p:cNvSpPr>
                <a:spLocks/>
              </p:cNvSpPr>
              <p:nvPr/>
            </p:nvSpPr>
            <p:spPr bwMode="auto">
              <a:xfrm>
                <a:off x="1244" y="4176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9" name="Line 68"/>
              <p:cNvSpPr>
                <a:spLocks noChangeShapeType="1"/>
              </p:cNvSpPr>
              <p:nvPr/>
            </p:nvSpPr>
            <p:spPr bwMode="auto">
              <a:xfrm>
                <a:off x="1160" y="409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50" name="Freeform 69"/>
              <p:cNvSpPr>
                <a:spLocks/>
              </p:cNvSpPr>
              <p:nvPr/>
            </p:nvSpPr>
            <p:spPr bwMode="auto">
              <a:xfrm>
                <a:off x="1152" y="4088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70" name="Group 75"/>
            <p:cNvGrpSpPr>
              <a:grpSpLocks/>
            </p:cNvGrpSpPr>
            <p:nvPr/>
          </p:nvGrpSpPr>
          <p:grpSpPr bwMode="auto">
            <a:xfrm>
              <a:off x="1685" y="3585"/>
              <a:ext cx="258" cy="181"/>
              <a:chOff x="1152" y="4360"/>
              <a:chExt cx="217" cy="185"/>
            </a:xfrm>
          </p:grpSpPr>
          <p:sp>
            <p:nvSpPr>
              <p:cNvPr id="48243" name="Arc 71"/>
              <p:cNvSpPr>
                <a:spLocks/>
              </p:cNvSpPr>
              <p:nvPr/>
            </p:nvSpPr>
            <p:spPr bwMode="auto">
              <a:xfrm>
                <a:off x="1244" y="4369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4" name="Arc 72"/>
              <p:cNvSpPr>
                <a:spLocks/>
              </p:cNvSpPr>
              <p:nvPr/>
            </p:nvSpPr>
            <p:spPr bwMode="auto">
              <a:xfrm>
                <a:off x="1244" y="4452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5" name="Line 73"/>
              <p:cNvSpPr>
                <a:spLocks noChangeShapeType="1"/>
              </p:cNvSpPr>
              <p:nvPr/>
            </p:nvSpPr>
            <p:spPr bwMode="auto">
              <a:xfrm>
                <a:off x="1160" y="436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6" name="Freeform 74"/>
              <p:cNvSpPr>
                <a:spLocks/>
              </p:cNvSpPr>
              <p:nvPr/>
            </p:nvSpPr>
            <p:spPr bwMode="auto">
              <a:xfrm>
                <a:off x="1152" y="4360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71" name="Group 80"/>
            <p:cNvGrpSpPr>
              <a:grpSpLocks/>
            </p:cNvGrpSpPr>
            <p:nvPr/>
          </p:nvGrpSpPr>
          <p:grpSpPr bwMode="auto">
            <a:xfrm>
              <a:off x="1685" y="3850"/>
              <a:ext cx="258" cy="180"/>
              <a:chOff x="1152" y="4632"/>
              <a:chExt cx="217" cy="185"/>
            </a:xfrm>
          </p:grpSpPr>
          <p:sp>
            <p:nvSpPr>
              <p:cNvPr id="48239" name="Arc 76"/>
              <p:cNvSpPr>
                <a:spLocks/>
              </p:cNvSpPr>
              <p:nvPr/>
            </p:nvSpPr>
            <p:spPr bwMode="auto">
              <a:xfrm>
                <a:off x="1244" y="4641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0" name="Arc 77"/>
              <p:cNvSpPr>
                <a:spLocks/>
              </p:cNvSpPr>
              <p:nvPr/>
            </p:nvSpPr>
            <p:spPr bwMode="auto">
              <a:xfrm>
                <a:off x="1244" y="4724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1" name="Line 78"/>
              <p:cNvSpPr>
                <a:spLocks noChangeShapeType="1"/>
              </p:cNvSpPr>
              <p:nvPr/>
            </p:nvSpPr>
            <p:spPr bwMode="auto">
              <a:xfrm>
                <a:off x="1160" y="463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42" name="Freeform 79"/>
              <p:cNvSpPr>
                <a:spLocks/>
              </p:cNvSpPr>
              <p:nvPr/>
            </p:nvSpPr>
            <p:spPr bwMode="auto">
              <a:xfrm>
                <a:off x="1152" y="4632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172" name="Rectangle 81"/>
            <p:cNvSpPr>
              <a:spLocks noChangeArrowheads="1"/>
            </p:cNvSpPr>
            <p:nvPr/>
          </p:nvSpPr>
          <p:spPr bwMode="auto">
            <a:xfrm>
              <a:off x="1913" y="1673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AND</a:t>
              </a:r>
            </a:p>
          </p:txBody>
        </p:sp>
        <p:sp>
          <p:nvSpPr>
            <p:cNvPr id="48173" name="Line 82"/>
            <p:cNvSpPr>
              <a:spLocks noChangeShapeType="1"/>
            </p:cNvSpPr>
            <p:nvPr/>
          </p:nvSpPr>
          <p:spPr bwMode="auto">
            <a:xfrm>
              <a:off x="2443" y="2041"/>
              <a:ext cx="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4" name="Line 83"/>
            <p:cNvSpPr>
              <a:spLocks noChangeShapeType="1"/>
            </p:cNvSpPr>
            <p:nvPr/>
          </p:nvSpPr>
          <p:spPr bwMode="auto">
            <a:xfrm>
              <a:off x="2235" y="213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5" name="Line 84"/>
            <p:cNvSpPr>
              <a:spLocks noChangeShapeType="1"/>
            </p:cNvSpPr>
            <p:nvPr/>
          </p:nvSpPr>
          <p:spPr bwMode="auto">
            <a:xfrm>
              <a:off x="2282" y="2173"/>
              <a:ext cx="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6" name="Line 85"/>
            <p:cNvSpPr>
              <a:spLocks noChangeShapeType="1"/>
            </p:cNvSpPr>
            <p:nvPr/>
          </p:nvSpPr>
          <p:spPr bwMode="auto">
            <a:xfrm>
              <a:off x="2339" y="2220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7" name="Line 86"/>
            <p:cNvSpPr>
              <a:spLocks noChangeShapeType="1"/>
            </p:cNvSpPr>
            <p:nvPr/>
          </p:nvSpPr>
          <p:spPr bwMode="auto">
            <a:xfrm>
              <a:off x="2396" y="2267"/>
              <a:ext cx="2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8" name="Line 87"/>
            <p:cNvSpPr>
              <a:spLocks noChangeShapeType="1"/>
            </p:cNvSpPr>
            <p:nvPr/>
          </p:nvSpPr>
          <p:spPr bwMode="auto">
            <a:xfrm>
              <a:off x="2443" y="2305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79" name="Rectangle 88"/>
            <p:cNvSpPr>
              <a:spLocks noChangeArrowheads="1"/>
            </p:cNvSpPr>
            <p:nvPr/>
          </p:nvSpPr>
          <p:spPr bwMode="auto">
            <a:xfrm>
              <a:off x="1913" y="1937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ADD</a:t>
              </a:r>
            </a:p>
          </p:txBody>
        </p:sp>
        <p:sp>
          <p:nvSpPr>
            <p:cNvPr id="48180" name="Rectangle 89"/>
            <p:cNvSpPr>
              <a:spLocks noChangeArrowheads="1"/>
            </p:cNvSpPr>
            <p:nvPr/>
          </p:nvSpPr>
          <p:spPr bwMode="auto">
            <a:xfrm>
              <a:off x="1907" y="2201"/>
              <a:ext cx="27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DR</a:t>
              </a:r>
            </a:p>
          </p:txBody>
        </p:sp>
        <p:sp>
          <p:nvSpPr>
            <p:cNvPr id="48181" name="Line 90"/>
            <p:cNvSpPr>
              <a:spLocks noChangeShapeType="1"/>
            </p:cNvSpPr>
            <p:nvPr/>
          </p:nvSpPr>
          <p:spPr bwMode="auto">
            <a:xfrm>
              <a:off x="1950" y="2617"/>
              <a:ext cx="32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2" name="Line 91"/>
            <p:cNvSpPr>
              <a:spLocks noChangeShapeType="1"/>
            </p:cNvSpPr>
            <p:nvPr/>
          </p:nvSpPr>
          <p:spPr bwMode="auto">
            <a:xfrm>
              <a:off x="2277" y="2177"/>
              <a:ext cx="0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3" name="Line 92"/>
            <p:cNvSpPr>
              <a:spLocks noChangeShapeType="1"/>
            </p:cNvSpPr>
            <p:nvPr/>
          </p:nvSpPr>
          <p:spPr bwMode="auto">
            <a:xfrm>
              <a:off x="2335" y="2224"/>
              <a:ext cx="0" cy="6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4" name="Line 93"/>
            <p:cNvSpPr>
              <a:spLocks noChangeShapeType="1"/>
            </p:cNvSpPr>
            <p:nvPr/>
          </p:nvSpPr>
          <p:spPr bwMode="auto">
            <a:xfrm>
              <a:off x="2391" y="2270"/>
              <a:ext cx="0" cy="8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5" name="Line 94"/>
            <p:cNvSpPr>
              <a:spLocks noChangeShapeType="1"/>
            </p:cNvSpPr>
            <p:nvPr/>
          </p:nvSpPr>
          <p:spPr bwMode="auto">
            <a:xfrm>
              <a:off x="2439" y="2309"/>
              <a:ext cx="0" cy="10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6" name="Line 95"/>
            <p:cNvSpPr>
              <a:spLocks noChangeShapeType="1"/>
            </p:cNvSpPr>
            <p:nvPr/>
          </p:nvSpPr>
          <p:spPr bwMode="auto">
            <a:xfrm>
              <a:off x="1955" y="2881"/>
              <a:ext cx="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7" name="Line 96"/>
            <p:cNvSpPr>
              <a:spLocks noChangeShapeType="1"/>
            </p:cNvSpPr>
            <p:nvPr/>
          </p:nvSpPr>
          <p:spPr bwMode="auto">
            <a:xfrm flipV="1">
              <a:off x="1955" y="3146"/>
              <a:ext cx="436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8" name="Line 97"/>
            <p:cNvSpPr>
              <a:spLocks noChangeShapeType="1"/>
            </p:cNvSpPr>
            <p:nvPr/>
          </p:nvSpPr>
          <p:spPr bwMode="auto">
            <a:xfrm>
              <a:off x="1950" y="3406"/>
              <a:ext cx="4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89" name="Line 98"/>
            <p:cNvSpPr>
              <a:spLocks noChangeShapeType="1"/>
            </p:cNvSpPr>
            <p:nvPr/>
          </p:nvSpPr>
          <p:spPr bwMode="auto">
            <a:xfrm>
              <a:off x="1941" y="3674"/>
              <a:ext cx="1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90" name="Line 99"/>
            <p:cNvSpPr>
              <a:spLocks noChangeShapeType="1"/>
            </p:cNvSpPr>
            <p:nvPr/>
          </p:nvSpPr>
          <p:spPr bwMode="auto">
            <a:xfrm>
              <a:off x="1950" y="3938"/>
              <a:ext cx="16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91" name="Rectangle 100"/>
            <p:cNvSpPr>
              <a:spLocks noChangeArrowheads="1"/>
            </p:cNvSpPr>
            <p:nvPr/>
          </p:nvSpPr>
          <p:spPr bwMode="auto">
            <a:xfrm>
              <a:off x="1883" y="2467"/>
              <a:ext cx="38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INPR</a:t>
              </a:r>
            </a:p>
          </p:txBody>
        </p:sp>
        <p:sp>
          <p:nvSpPr>
            <p:cNvPr id="48192" name="Rectangle 101"/>
            <p:cNvSpPr>
              <a:spLocks noChangeArrowheads="1"/>
            </p:cNvSpPr>
            <p:nvPr/>
          </p:nvSpPr>
          <p:spPr bwMode="auto">
            <a:xfrm>
              <a:off x="1883" y="2731"/>
              <a:ext cx="37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COM</a:t>
              </a:r>
            </a:p>
          </p:txBody>
        </p:sp>
        <p:sp>
          <p:nvSpPr>
            <p:cNvPr id="48193" name="Rectangle 102"/>
            <p:cNvSpPr>
              <a:spLocks noChangeArrowheads="1"/>
            </p:cNvSpPr>
            <p:nvPr/>
          </p:nvSpPr>
          <p:spPr bwMode="auto">
            <a:xfrm>
              <a:off x="1883" y="2993"/>
              <a:ext cx="35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SHR</a:t>
              </a:r>
            </a:p>
          </p:txBody>
        </p:sp>
        <p:sp>
          <p:nvSpPr>
            <p:cNvPr id="48194" name="Rectangle 103"/>
            <p:cNvSpPr>
              <a:spLocks noChangeArrowheads="1"/>
            </p:cNvSpPr>
            <p:nvPr/>
          </p:nvSpPr>
          <p:spPr bwMode="auto">
            <a:xfrm>
              <a:off x="1883" y="3260"/>
              <a:ext cx="34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SHL</a:t>
              </a:r>
            </a:p>
          </p:txBody>
        </p:sp>
        <p:sp>
          <p:nvSpPr>
            <p:cNvPr id="48195" name="Rectangle 104"/>
            <p:cNvSpPr>
              <a:spLocks noChangeArrowheads="1"/>
            </p:cNvSpPr>
            <p:nvPr/>
          </p:nvSpPr>
          <p:spPr bwMode="auto">
            <a:xfrm>
              <a:off x="1919" y="3519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INC</a:t>
              </a:r>
            </a:p>
          </p:txBody>
        </p:sp>
        <p:sp>
          <p:nvSpPr>
            <p:cNvPr id="48196" name="Rectangle 105"/>
            <p:cNvSpPr>
              <a:spLocks noChangeArrowheads="1"/>
            </p:cNvSpPr>
            <p:nvPr/>
          </p:nvSpPr>
          <p:spPr bwMode="auto">
            <a:xfrm>
              <a:off x="1889" y="3785"/>
              <a:ext cx="34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CLR</a:t>
              </a:r>
            </a:p>
          </p:txBody>
        </p:sp>
        <p:sp>
          <p:nvSpPr>
            <p:cNvPr id="48197" name="Line 106"/>
            <p:cNvSpPr>
              <a:spLocks noChangeShapeType="1"/>
            </p:cNvSpPr>
            <p:nvPr/>
          </p:nvSpPr>
          <p:spPr bwMode="auto">
            <a:xfrm flipH="1">
              <a:off x="1296" y="204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98" name="Line 107"/>
            <p:cNvSpPr>
              <a:spLocks noChangeShapeType="1"/>
            </p:cNvSpPr>
            <p:nvPr/>
          </p:nvSpPr>
          <p:spPr bwMode="auto">
            <a:xfrm flipH="1">
              <a:off x="1514" y="2135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99" name="Line 108"/>
            <p:cNvSpPr>
              <a:spLocks noChangeShapeType="1"/>
            </p:cNvSpPr>
            <p:nvPr/>
          </p:nvSpPr>
          <p:spPr bwMode="auto">
            <a:xfrm flipH="1">
              <a:off x="1296" y="230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0" name="Line 109"/>
            <p:cNvSpPr>
              <a:spLocks noChangeShapeType="1"/>
            </p:cNvSpPr>
            <p:nvPr/>
          </p:nvSpPr>
          <p:spPr bwMode="auto">
            <a:xfrm flipH="1">
              <a:off x="1296" y="2399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1" name="Line 110"/>
            <p:cNvSpPr>
              <a:spLocks noChangeShapeType="1"/>
            </p:cNvSpPr>
            <p:nvPr/>
          </p:nvSpPr>
          <p:spPr bwMode="auto">
            <a:xfrm flipH="1">
              <a:off x="1296" y="257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2" name="Line 111"/>
            <p:cNvSpPr>
              <a:spLocks noChangeShapeType="1"/>
            </p:cNvSpPr>
            <p:nvPr/>
          </p:nvSpPr>
          <p:spPr bwMode="auto">
            <a:xfrm flipH="1">
              <a:off x="1296" y="2663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3" name="Line 112"/>
            <p:cNvSpPr>
              <a:spLocks noChangeShapeType="1"/>
            </p:cNvSpPr>
            <p:nvPr/>
          </p:nvSpPr>
          <p:spPr bwMode="auto">
            <a:xfrm flipH="1">
              <a:off x="1296" y="2835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4" name="Line 113"/>
            <p:cNvSpPr>
              <a:spLocks noChangeShapeType="1"/>
            </p:cNvSpPr>
            <p:nvPr/>
          </p:nvSpPr>
          <p:spPr bwMode="auto">
            <a:xfrm flipH="1">
              <a:off x="1296" y="292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5" name="Line 114"/>
            <p:cNvSpPr>
              <a:spLocks noChangeShapeType="1"/>
            </p:cNvSpPr>
            <p:nvPr/>
          </p:nvSpPr>
          <p:spPr bwMode="auto">
            <a:xfrm flipH="1">
              <a:off x="1514" y="3099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6" name="Line 115"/>
            <p:cNvSpPr>
              <a:spLocks noChangeShapeType="1"/>
            </p:cNvSpPr>
            <p:nvPr/>
          </p:nvSpPr>
          <p:spPr bwMode="auto">
            <a:xfrm flipH="1">
              <a:off x="1296" y="3193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7" name="Line 116"/>
            <p:cNvSpPr>
              <a:spLocks noChangeShapeType="1"/>
            </p:cNvSpPr>
            <p:nvPr/>
          </p:nvSpPr>
          <p:spPr bwMode="auto">
            <a:xfrm flipH="1">
              <a:off x="1514" y="3364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8" name="Line 117"/>
            <p:cNvSpPr>
              <a:spLocks noChangeShapeType="1"/>
            </p:cNvSpPr>
            <p:nvPr/>
          </p:nvSpPr>
          <p:spPr bwMode="auto">
            <a:xfrm flipH="1">
              <a:off x="1296" y="3457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09" name="Line 118"/>
            <p:cNvSpPr>
              <a:spLocks noChangeShapeType="1"/>
            </p:cNvSpPr>
            <p:nvPr/>
          </p:nvSpPr>
          <p:spPr bwMode="auto">
            <a:xfrm flipH="1">
              <a:off x="1514" y="3635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0" name="Line 119"/>
            <p:cNvSpPr>
              <a:spLocks noChangeShapeType="1"/>
            </p:cNvSpPr>
            <p:nvPr/>
          </p:nvSpPr>
          <p:spPr bwMode="auto">
            <a:xfrm flipH="1">
              <a:off x="1296" y="3721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1" name="Line 120"/>
            <p:cNvSpPr>
              <a:spLocks noChangeShapeType="1"/>
            </p:cNvSpPr>
            <p:nvPr/>
          </p:nvSpPr>
          <p:spPr bwMode="auto">
            <a:xfrm flipH="1">
              <a:off x="1514" y="3900"/>
              <a:ext cx="1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2" name="Line 121"/>
            <p:cNvSpPr>
              <a:spLocks noChangeShapeType="1"/>
            </p:cNvSpPr>
            <p:nvPr/>
          </p:nvSpPr>
          <p:spPr bwMode="auto">
            <a:xfrm flipH="1">
              <a:off x="1296" y="3986"/>
              <a:ext cx="39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3" name="Line 122"/>
            <p:cNvSpPr>
              <a:spLocks noChangeShapeType="1"/>
            </p:cNvSpPr>
            <p:nvPr/>
          </p:nvSpPr>
          <p:spPr bwMode="auto">
            <a:xfrm>
              <a:off x="1528" y="1874"/>
              <a:ext cx="0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4" name="Line 123"/>
            <p:cNvSpPr>
              <a:spLocks noChangeShapeType="1"/>
            </p:cNvSpPr>
            <p:nvPr/>
          </p:nvSpPr>
          <p:spPr bwMode="auto">
            <a:xfrm>
              <a:off x="1519" y="2843"/>
              <a:ext cx="0" cy="10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2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15" name="Rectangle 124"/>
            <p:cNvSpPr>
              <a:spLocks noChangeArrowheads="1"/>
            </p:cNvSpPr>
            <p:nvPr/>
          </p:nvSpPr>
          <p:spPr bwMode="auto">
            <a:xfrm>
              <a:off x="1077" y="1673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D</a:t>
              </a:r>
            </a:p>
          </p:txBody>
        </p:sp>
        <p:sp>
          <p:nvSpPr>
            <p:cNvPr id="48216" name="Rectangle 125"/>
            <p:cNvSpPr>
              <a:spLocks noChangeArrowheads="1"/>
            </p:cNvSpPr>
            <p:nvPr/>
          </p:nvSpPr>
          <p:spPr bwMode="auto">
            <a:xfrm>
              <a:off x="1161" y="1704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48217" name="Rectangle 126"/>
            <p:cNvSpPr>
              <a:spLocks noChangeArrowheads="1"/>
            </p:cNvSpPr>
            <p:nvPr/>
          </p:nvSpPr>
          <p:spPr bwMode="auto">
            <a:xfrm>
              <a:off x="1077" y="193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D</a:t>
              </a:r>
            </a:p>
          </p:txBody>
        </p:sp>
        <p:sp>
          <p:nvSpPr>
            <p:cNvPr id="48218" name="Rectangle 127"/>
            <p:cNvSpPr>
              <a:spLocks noChangeArrowheads="1"/>
            </p:cNvSpPr>
            <p:nvPr/>
          </p:nvSpPr>
          <p:spPr bwMode="auto">
            <a:xfrm>
              <a:off x="1161" y="1968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219" name="Rectangle 128"/>
            <p:cNvSpPr>
              <a:spLocks noChangeArrowheads="1"/>
            </p:cNvSpPr>
            <p:nvPr/>
          </p:nvSpPr>
          <p:spPr bwMode="auto">
            <a:xfrm>
              <a:off x="1077" y="2201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D</a:t>
              </a:r>
            </a:p>
          </p:txBody>
        </p:sp>
        <p:sp>
          <p:nvSpPr>
            <p:cNvPr id="48220" name="Rectangle 129"/>
            <p:cNvSpPr>
              <a:spLocks noChangeArrowheads="1"/>
            </p:cNvSpPr>
            <p:nvPr/>
          </p:nvSpPr>
          <p:spPr bwMode="auto">
            <a:xfrm>
              <a:off x="1161" y="2232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221" name="Rectangle 130"/>
            <p:cNvSpPr>
              <a:spLocks noChangeArrowheads="1"/>
            </p:cNvSpPr>
            <p:nvPr/>
          </p:nvSpPr>
          <p:spPr bwMode="auto">
            <a:xfrm>
              <a:off x="1077" y="2599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22" name="Rectangle 131"/>
            <p:cNvSpPr>
              <a:spLocks noChangeArrowheads="1"/>
            </p:cNvSpPr>
            <p:nvPr/>
          </p:nvSpPr>
          <p:spPr bwMode="auto">
            <a:xfrm>
              <a:off x="1161" y="2630"/>
              <a:ext cx="23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11</a:t>
              </a:r>
            </a:p>
          </p:txBody>
        </p:sp>
        <p:sp>
          <p:nvSpPr>
            <p:cNvPr id="48223" name="Rectangle 132"/>
            <p:cNvSpPr>
              <a:spLocks noChangeArrowheads="1"/>
            </p:cNvSpPr>
            <p:nvPr/>
          </p:nvSpPr>
          <p:spPr bwMode="auto">
            <a:xfrm>
              <a:off x="1077" y="2863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24" name="Rectangle 133"/>
            <p:cNvSpPr>
              <a:spLocks noChangeArrowheads="1"/>
            </p:cNvSpPr>
            <p:nvPr/>
          </p:nvSpPr>
          <p:spPr bwMode="auto">
            <a:xfrm>
              <a:off x="1161" y="2894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9</a:t>
              </a:r>
            </a:p>
          </p:txBody>
        </p:sp>
        <p:sp>
          <p:nvSpPr>
            <p:cNvPr id="48225" name="Rectangle 134"/>
            <p:cNvSpPr>
              <a:spLocks noChangeArrowheads="1"/>
            </p:cNvSpPr>
            <p:nvPr/>
          </p:nvSpPr>
          <p:spPr bwMode="auto">
            <a:xfrm>
              <a:off x="1077" y="3127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26" name="Rectangle 135"/>
            <p:cNvSpPr>
              <a:spLocks noChangeArrowheads="1"/>
            </p:cNvSpPr>
            <p:nvPr/>
          </p:nvSpPr>
          <p:spPr bwMode="auto">
            <a:xfrm>
              <a:off x="1161" y="3159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7</a:t>
              </a:r>
            </a:p>
          </p:txBody>
        </p:sp>
        <p:sp>
          <p:nvSpPr>
            <p:cNvPr id="48227" name="Rectangle 136"/>
            <p:cNvSpPr>
              <a:spLocks noChangeArrowheads="1"/>
            </p:cNvSpPr>
            <p:nvPr/>
          </p:nvSpPr>
          <p:spPr bwMode="auto">
            <a:xfrm>
              <a:off x="1077" y="3392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28" name="Rectangle 137"/>
            <p:cNvSpPr>
              <a:spLocks noChangeArrowheads="1"/>
            </p:cNvSpPr>
            <p:nvPr/>
          </p:nvSpPr>
          <p:spPr bwMode="auto">
            <a:xfrm>
              <a:off x="1161" y="3423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6</a:t>
              </a:r>
            </a:p>
          </p:txBody>
        </p:sp>
        <p:sp>
          <p:nvSpPr>
            <p:cNvPr id="48229" name="Rectangle 138"/>
            <p:cNvSpPr>
              <a:spLocks noChangeArrowheads="1"/>
            </p:cNvSpPr>
            <p:nvPr/>
          </p:nvSpPr>
          <p:spPr bwMode="auto">
            <a:xfrm>
              <a:off x="1077" y="3656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30" name="Rectangle 139"/>
            <p:cNvSpPr>
              <a:spLocks noChangeArrowheads="1"/>
            </p:cNvSpPr>
            <p:nvPr/>
          </p:nvSpPr>
          <p:spPr bwMode="auto">
            <a:xfrm>
              <a:off x="1161" y="3686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231" name="Rectangle 140"/>
            <p:cNvSpPr>
              <a:spLocks noChangeArrowheads="1"/>
            </p:cNvSpPr>
            <p:nvPr/>
          </p:nvSpPr>
          <p:spPr bwMode="auto">
            <a:xfrm>
              <a:off x="1077" y="3920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48232" name="Rectangle 141"/>
            <p:cNvSpPr>
              <a:spLocks noChangeArrowheads="1"/>
            </p:cNvSpPr>
            <p:nvPr/>
          </p:nvSpPr>
          <p:spPr bwMode="auto">
            <a:xfrm>
              <a:off x="1161" y="3951"/>
              <a:ext cx="23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11</a:t>
              </a:r>
            </a:p>
          </p:txBody>
        </p:sp>
        <p:sp>
          <p:nvSpPr>
            <p:cNvPr id="48233" name="Rectangle 142"/>
            <p:cNvSpPr>
              <a:spLocks noChangeArrowheads="1"/>
            </p:cNvSpPr>
            <p:nvPr/>
          </p:nvSpPr>
          <p:spPr bwMode="auto">
            <a:xfrm>
              <a:off x="1134" y="2731"/>
              <a:ext cx="1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r</a:t>
              </a:r>
            </a:p>
          </p:txBody>
        </p:sp>
        <p:sp>
          <p:nvSpPr>
            <p:cNvPr id="48234" name="Rectangle 143"/>
            <p:cNvSpPr>
              <a:spLocks noChangeArrowheads="1"/>
            </p:cNvSpPr>
            <p:nvPr/>
          </p:nvSpPr>
          <p:spPr bwMode="auto">
            <a:xfrm>
              <a:off x="1134" y="2467"/>
              <a:ext cx="18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p</a:t>
              </a:r>
            </a:p>
          </p:txBody>
        </p:sp>
        <p:sp>
          <p:nvSpPr>
            <p:cNvPr id="48235" name="Rectangle 144"/>
            <p:cNvSpPr>
              <a:spLocks noChangeArrowheads="1"/>
            </p:cNvSpPr>
            <p:nvPr/>
          </p:nvSpPr>
          <p:spPr bwMode="auto">
            <a:xfrm>
              <a:off x="1077" y="1805"/>
              <a:ext cx="18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8236" name="Rectangle 145"/>
            <p:cNvSpPr>
              <a:spLocks noChangeArrowheads="1"/>
            </p:cNvSpPr>
            <p:nvPr/>
          </p:nvSpPr>
          <p:spPr bwMode="auto">
            <a:xfrm>
              <a:off x="1161" y="1836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237" name="Rectangle 146"/>
            <p:cNvSpPr>
              <a:spLocks noChangeArrowheads="1"/>
            </p:cNvSpPr>
            <p:nvPr/>
          </p:nvSpPr>
          <p:spPr bwMode="auto">
            <a:xfrm>
              <a:off x="1077" y="2333"/>
              <a:ext cx="18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T</a:t>
              </a:r>
            </a:p>
          </p:txBody>
        </p:sp>
        <p:sp>
          <p:nvSpPr>
            <p:cNvPr id="48238" name="Rectangle 147"/>
            <p:cNvSpPr>
              <a:spLocks noChangeArrowheads="1"/>
            </p:cNvSpPr>
            <p:nvPr/>
          </p:nvSpPr>
          <p:spPr bwMode="auto">
            <a:xfrm>
              <a:off x="1161" y="2366"/>
              <a:ext cx="17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000000"/>
                  </a:solidFill>
                  <a:latin typeface="Arial"/>
                </a:rPr>
                <a:t>5</a:t>
              </a:r>
            </a:p>
          </p:txBody>
        </p:sp>
      </p:grpSp>
      <p:sp>
        <p:nvSpPr>
          <p:cNvPr id="48133" name="Rectangle 148"/>
          <p:cNvSpPr>
            <a:spLocks noChangeArrowheads="1"/>
          </p:cNvSpPr>
          <p:nvPr/>
        </p:nvSpPr>
        <p:spPr bwMode="auto">
          <a:xfrm>
            <a:off x="8853488" y="0"/>
            <a:ext cx="18145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>
                <a:solidFill>
                  <a:srgbClr val="000000"/>
                </a:solidFill>
                <a:latin typeface="Arial"/>
              </a:rPr>
              <a:t>Design of AC Logic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89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0" y="323851"/>
            <a:ext cx="6980238" cy="422275"/>
          </a:xfrm>
          <a:noFill/>
        </p:spPr>
        <p:txBody>
          <a:bodyPr wrap="none"/>
          <a:lstStyle/>
          <a:p>
            <a:pPr>
              <a:lnSpc>
                <a:spcPct val="87000"/>
              </a:lnSpc>
            </a:pPr>
            <a:r>
              <a:rPr lang="en-US" altLang="ko-KR" sz="2800"/>
              <a:t>MEMORY  REFERENCE  INSTRUCTIONS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62189" y="862013"/>
            <a:ext cx="34925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95450" y="4595814"/>
            <a:ext cx="8630568" cy="20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AND to AC</a:t>
            </a:r>
          </a:p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0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DR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D</a:t>
            </a:r>
            <a:r>
              <a:rPr lang="en-US" altLang="ko-KR" kern="0" baseline="-25000">
                <a:solidFill>
                  <a:srgbClr val="000000"/>
                </a:solidFill>
                <a:latin typeface="Arial"/>
                <a:sym typeface="Symbol" pitchFamily="18" charset="2"/>
              </a:rPr>
              <a:t>0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T</a:t>
            </a:r>
            <a:r>
              <a:rPr lang="en-US" altLang="ko-KR" kern="0" baseline="-25000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:	AC  AC  DR, SC  0		AND with AC</a:t>
            </a:r>
          </a:p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ADD to AC</a:t>
            </a:r>
          </a:p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1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DR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D</a:t>
            </a:r>
            <a:r>
              <a:rPr lang="en-US" altLang="ko-KR" kern="0" baseline="-25000">
                <a:solidFill>
                  <a:srgbClr val="000000"/>
                </a:solidFill>
                <a:latin typeface="Arial"/>
                <a:sym typeface="Symbol" pitchFamily="18" charset="2"/>
              </a:rPr>
              <a:t>1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T</a:t>
            </a:r>
            <a:r>
              <a:rPr lang="en-US" altLang="ko-KR" kern="0" baseline="-25000">
                <a:solidFill>
                  <a:srgbClr val="000000"/>
                </a:solidFill>
                <a:latin typeface="Arial"/>
                <a:sym typeface="Symbol" pitchFamily="18" charset="2"/>
              </a:rPr>
              <a:t>5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:	AC  AC + DR, E  C</a:t>
            </a:r>
            <a:r>
              <a:rPr lang="en-US" altLang="ko-KR" kern="0" baseline="-25000">
                <a:solidFill>
                  <a:srgbClr val="000000"/>
                </a:solidFill>
                <a:latin typeface="Arial"/>
                <a:sym typeface="Symbol" pitchFamily="18" charset="2"/>
              </a:rPr>
              <a:t>out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, SC  0	Add to AC and store carry in E</a:t>
            </a:r>
          </a:p>
          <a:p>
            <a:pPr defTabSz="762000">
              <a:lnSpc>
                <a:spcPct val="102000"/>
              </a:lnSpc>
              <a:defRPr/>
            </a:pPr>
            <a:endParaRPr lang="en-US" altLang="ko-KR" kern="0">
              <a:solidFill>
                <a:srgbClr val="000000"/>
              </a:solidFill>
              <a:latin typeface="Arial"/>
              <a:sym typeface="Symbol" pitchFamily="18" charset="2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876425" y="3422650"/>
            <a:ext cx="8661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effective address of the instruction is in AR and was placed there during 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timing signal 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2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when I = 0, or during timing signal 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3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when I = 1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Memory cycle is assumed to be short enough to complete in a CPU cycle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execution of MR instruction starts with 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4</a:t>
            </a:r>
            <a:endParaRPr lang="en-US" altLang="ko-KR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6630" name="Rectangle 44"/>
          <p:cNvSpPr>
            <a:spLocks noChangeArrowheads="1"/>
          </p:cNvSpPr>
          <p:nvPr/>
        </p:nvSpPr>
        <p:spPr bwMode="auto">
          <a:xfrm>
            <a:off x="9241326" y="1"/>
            <a:ext cx="142667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MR Instructions</a:t>
            </a:r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47875" y="1054101"/>
            <a:ext cx="897682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Symbol</a:t>
            </a:r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825750" y="965201"/>
            <a:ext cx="913712" cy="46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Arial"/>
              </a:rPr>
              <a:t>Operation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Arial"/>
              </a:rPr>
              <a:t>Decoder</a:t>
            </a:r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3879850" y="1054101"/>
            <a:ext cx="2282676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Symbolic Description</a:t>
            </a:r>
          </a:p>
        </p:txBody>
      </p:sp>
      <p:sp>
        <p:nvSpPr>
          <p:cNvPr id="26634" name="Line 48"/>
          <p:cNvSpPr>
            <a:spLocks noChangeShapeType="1"/>
          </p:cNvSpPr>
          <p:nvPr/>
        </p:nvSpPr>
        <p:spPr bwMode="auto">
          <a:xfrm>
            <a:off x="2895600" y="952501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1952626" y="914401"/>
            <a:ext cx="7700963" cy="2187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6636" name="Text Box 89"/>
          <p:cNvSpPr txBox="1">
            <a:spLocks noChangeArrowheads="1"/>
          </p:cNvSpPr>
          <p:nvPr/>
        </p:nvSpPr>
        <p:spPr bwMode="auto">
          <a:xfrm>
            <a:off x="1993900" y="1066801"/>
            <a:ext cx="775725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en-US" altLang="ko-KR" sz="1800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AND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0</a:t>
            </a:r>
            <a:r>
              <a:rPr lang="en-US" altLang="ko-KR" sz="1800" kern="0" dirty="0">
                <a:solidFill>
                  <a:srgbClr val="000000"/>
                </a:solidFill>
              </a:rPr>
              <a:t>	   AC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AC  M[AR]</a:t>
            </a: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ADD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1</a:t>
            </a:r>
            <a:r>
              <a:rPr lang="en-US" altLang="ko-KR" sz="1800" kern="0" dirty="0">
                <a:solidFill>
                  <a:srgbClr val="000000"/>
                </a:solidFill>
              </a:rPr>
              <a:t>	   AC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AC + M[AR], E  </a:t>
            </a:r>
            <a:r>
              <a:rPr lang="en-US" altLang="ko-KR" sz="1800" kern="0" dirty="0" err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ko-KR" sz="1800" kern="0" baseline="-25000" dirty="0" err="1">
                <a:solidFill>
                  <a:srgbClr val="000000"/>
                </a:solidFill>
                <a:sym typeface="Symbol" pitchFamily="18" charset="2"/>
              </a:rPr>
              <a:t>out</a:t>
            </a:r>
            <a:endParaRPr lang="en-US" altLang="ko-KR" sz="1800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LDA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kern="0" dirty="0">
                <a:solidFill>
                  <a:srgbClr val="000000"/>
                </a:solidFill>
              </a:rPr>
              <a:t>	   AC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M[AR]</a:t>
            </a: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STA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3</a:t>
            </a:r>
            <a:r>
              <a:rPr lang="en-US" altLang="ko-KR" sz="1800" kern="0" dirty="0">
                <a:solidFill>
                  <a:srgbClr val="000000"/>
                </a:solidFill>
              </a:rPr>
              <a:t>	   M[AR]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AC</a:t>
            </a: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BUN  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4</a:t>
            </a:r>
            <a:r>
              <a:rPr lang="en-US" altLang="ko-KR" sz="1800" kern="0" dirty="0">
                <a:solidFill>
                  <a:srgbClr val="000000"/>
                </a:solidFill>
              </a:rPr>
              <a:t>	   PC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AR</a:t>
            </a: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BSA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5</a:t>
            </a:r>
            <a:r>
              <a:rPr lang="en-US" altLang="ko-KR" sz="1800" kern="0" dirty="0">
                <a:solidFill>
                  <a:srgbClr val="000000"/>
                </a:solidFill>
              </a:rPr>
              <a:t>	   M[AR]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PC, PC  AR + 1</a:t>
            </a:r>
          </a:p>
          <a:p>
            <a:pPr>
              <a:defRPr/>
            </a:pPr>
            <a:r>
              <a:rPr lang="en-US" altLang="ko-KR" sz="1800" kern="0" dirty="0">
                <a:solidFill>
                  <a:srgbClr val="000000"/>
                </a:solidFill>
              </a:rPr>
              <a:t>ISZ	  D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6</a:t>
            </a:r>
            <a:r>
              <a:rPr lang="en-US" altLang="ko-KR" sz="1800" kern="0" dirty="0">
                <a:solidFill>
                  <a:srgbClr val="000000"/>
                </a:solidFill>
              </a:rPr>
              <a:t>	   M[AR] </a:t>
            </a:r>
            <a:r>
              <a:rPr lang="en-US" altLang="ko-KR" sz="1800" kern="0" dirty="0">
                <a:solidFill>
                  <a:srgbClr val="000000"/>
                </a:solidFill>
                <a:sym typeface="Symbol" pitchFamily="18" charset="2"/>
              </a:rPr>
              <a:t>  M[AR] + 1, if M[AR] + 1 = 0 then PC  PC+1</a:t>
            </a:r>
          </a:p>
        </p:txBody>
      </p:sp>
      <p:sp>
        <p:nvSpPr>
          <p:cNvPr id="26637" name="Line 90"/>
          <p:cNvSpPr>
            <a:spLocks noChangeShapeType="1"/>
          </p:cNvSpPr>
          <p:nvPr/>
        </p:nvSpPr>
        <p:spPr bwMode="auto">
          <a:xfrm>
            <a:off x="3663950" y="971551"/>
            <a:ext cx="0" cy="2195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6638" name="Line 91"/>
          <p:cNvSpPr>
            <a:spLocks noChangeShapeType="1"/>
          </p:cNvSpPr>
          <p:nvPr/>
        </p:nvSpPr>
        <p:spPr bwMode="auto">
          <a:xfrm>
            <a:off x="1952626" y="1371600"/>
            <a:ext cx="7724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83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9539" y="314647"/>
            <a:ext cx="7158037" cy="439095"/>
          </a:xfrm>
          <a:noFill/>
        </p:spPr>
        <p:txBody>
          <a:bodyPr anchor="ctr"/>
          <a:lstStyle/>
          <a:p>
            <a:r>
              <a:rPr lang="en-US" altLang="ko-KR" sz="2800" dirty="0"/>
              <a:t>MEMORY  REFERENCE  INSTRUCTIONS</a:t>
            </a:r>
          </a:p>
        </p:txBody>
      </p:sp>
      <p:sp>
        <p:nvSpPr>
          <p:cNvPr id="27696" name="Rectangle 76"/>
          <p:cNvSpPr>
            <a:spLocks noChangeArrowheads="1"/>
          </p:cNvSpPr>
          <p:nvPr/>
        </p:nvSpPr>
        <p:spPr bwMode="auto">
          <a:xfrm>
            <a:off x="2162175" y="831850"/>
            <a:ext cx="4501232" cy="461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LDA: Load to AC</a:t>
            </a: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2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:	DR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 M[AR]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2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:	AC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 DR, SC  0</a:t>
            </a: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STA: Store AC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3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:	M[AR]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 AC, SC  0</a:t>
            </a: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BUN: Branch Unconditionally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 dirty="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:	PC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endParaRPr lang="en-US" altLang="ko-KR" kern="0" dirty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BSA: Branch and Save Return Address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		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/>
              </a:rPr>
              <a:t>M[AR]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 PC, PC  AR + 1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sym typeface="Symbol" pitchFamily="18" charset="2"/>
              </a:rPr>
              <a:t>Look for diagram in next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40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225" y="220664"/>
            <a:ext cx="8809038" cy="439095"/>
          </a:xfrm>
        </p:spPr>
        <p:txBody>
          <a:bodyPr/>
          <a:lstStyle/>
          <a:p>
            <a:r>
              <a:rPr lang="en-US" altLang="ko-KR" sz="2800" dirty="0"/>
              <a:t>MEMORY  REFERENCE  INSTRUCTIONS</a:t>
            </a: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18413" y="3259138"/>
            <a:ext cx="29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7000"/>
              </a:lnSpc>
            </a:pPr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8012" y="2117726"/>
            <a:ext cx="1504950" cy="2620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97376" y="21050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9475" y="2105025"/>
            <a:ext cx="5065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70526" y="2105025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97376" y="2354263"/>
            <a:ext cx="1354539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9476" y="3503613"/>
            <a:ext cx="997069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4418012" y="2365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4418012" y="2613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40187" y="2105025"/>
            <a:ext cx="35266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71887" y="2338388"/>
            <a:ext cx="74219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4418012" y="32670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4418012" y="35147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240088"/>
            <a:ext cx="83516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3988" y="3503613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397376" y="44942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89476" y="4494213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51476" y="4494213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4418012" y="4505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Arc 50"/>
          <p:cNvSpPr>
            <a:spLocks/>
          </p:cNvSpPr>
          <p:nvPr/>
        </p:nvSpPr>
        <p:spPr bwMode="auto">
          <a:xfrm>
            <a:off x="5097462" y="4194176"/>
            <a:ext cx="96838" cy="138113"/>
          </a:xfrm>
          <a:custGeom>
            <a:avLst/>
            <a:gdLst>
              <a:gd name="T0" fmla="*/ 0 w 17255"/>
              <a:gd name="T1" fmla="*/ 3092363 h 21600"/>
              <a:gd name="T2" fmla="*/ 17117412 w 17255"/>
              <a:gd name="T3" fmla="*/ 2918520 h 21600"/>
              <a:gd name="T4" fmla="*/ 8676264 w 17255"/>
              <a:gd name="T5" fmla="*/ 3610579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5145087" y="3760789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81837" y="2132013"/>
            <a:ext cx="1504950" cy="2620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073901" y="21050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367587" y="2105025"/>
            <a:ext cx="5065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120063" y="2105025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73901" y="2354263"/>
            <a:ext cx="1354539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367588" y="3503613"/>
            <a:ext cx="997069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>
            <a:off x="7094537" y="2365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7094537" y="2613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18300" y="2105025"/>
            <a:ext cx="35266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05600" y="2354263"/>
            <a:ext cx="35266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7094537" y="32670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64"/>
          <p:cNvSpPr>
            <a:spLocks noChangeShapeType="1"/>
          </p:cNvSpPr>
          <p:nvPr/>
        </p:nvSpPr>
        <p:spPr bwMode="auto">
          <a:xfrm>
            <a:off x="7094537" y="35147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640513" y="3255963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257926" y="3519488"/>
            <a:ext cx="82715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073901" y="44942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367588" y="4494213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177213" y="4494213"/>
            <a:ext cx="4376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>
            <a:off x="7094537" y="45053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Arc 71"/>
          <p:cNvSpPr>
            <a:spLocks/>
          </p:cNvSpPr>
          <p:nvPr/>
        </p:nvSpPr>
        <p:spPr bwMode="auto">
          <a:xfrm>
            <a:off x="7773987" y="4194176"/>
            <a:ext cx="96838" cy="138113"/>
          </a:xfrm>
          <a:custGeom>
            <a:avLst/>
            <a:gdLst>
              <a:gd name="T0" fmla="*/ 0 w 17255"/>
              <a:gd name="T1" fmla="*/ 3092363 h 21600"/>
              <a:gd name="T2" fmla="*/ 17117412 w 17255"/>
              <a:gd name="T3" fmla="*/ 2918520 h 21600"/>
              <a:gd name="T4" fmla="*/ 8676264 w 17255"/>
              <a:gd name="T5" fmla="*/ 3610579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Line 72"/>
          <p:cNvSpPr>
            <a:spLocks noChangeShapeType="1"/>
          </p:cNvSpPr>
          <p:nvPr/>
        </p:nvSpPr>
        <p:spPr bwMode="auto">
          <a:xfrm>
            <a:off x="7821612" y="3760789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Rectangle 75"/>
          <p:cNvSpPr>
            <a:spLocks noGrp="1" noChangeArrowheads="1"/>
          </p:cNvSpPr>
          <p:nvPr>
            <p:ph idx="1"/>
          </p:nvPr>
        </p:nvSpPr>
        <p:spPr bwMode="auto">
          <a:xfrm>
            <a:off x="7500937" y="5094288"/>
            <a:ext cx="91440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None/>
              <a:defRPr/>
            </a:pPr>
            <a:r>
              <a:rPr kumimoji="0" lang="en-US" altLang="ko-KR" sz="1400" b="0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6" name="Rectangle 75"/>
          <p:cNvSpPr txBox="1">
            <a:spLocks noChangeArrowheads="1"/>
          </p:cNvSpPr>
          <p:nvPr/>
        </p:nvSpPr>
        <p:spPr bwMode="auto">
          <a:xfrm>
            <a:off x="4648200" y="5105401"/>
            <a:ext cx="914400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defTabSz="762000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kumimoji="0" lang="en-US" altLang="ko-KR" sz="1400" b="0" kern="0">
                <a:solidFill>
                  <a:srgbClr val="000000"/>
                </a:solidFill>
                <a:latin typeface="Arial"/>
              </a:rPr>
              <a:t>memory</a:t>
            </a:r>
            <a:endParaRPr kumimoji="0" lang="en-US" altLang="ko-KR" sz="1400" b="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3048000" y="1574801"/>
            <a:ext cx="3581110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</a:rPr>
              <a:t>         Memory, PC, AR at time T4</a:t>
            </a:r>
          </a:p>
        </p:txBody>
      </p:sp>
      <p:sp>
        <p:nvSpPr>
          <p:cNvPr id="48" name="Rectangle 73"/>
          <p:cNvSpPr>
            <a:spLocks noChangeArrowheads="1"/>
          </p:cNvSpPr>
          <p:nvPr/>
        </p:nvSpPr>
        <p:spPr bwMode="auto">
          <a:xfrm>
            <a:off x="6583363" y="1574801"/>
            <a:ext cx="3747822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Arial"/>
              </a:rPr>
              <a:t>           Memory, PC after execution</a:t>
            </a:r>
          </a:p>
        </p:txBody>
      </p:sp>
    </p:spTree>
    <p:extLst>
      <p:ext uri="{BB962C8B-B14F-4D97-AF65-F5344CB8AC3E}">
        <p14:creationId xmlns:p14="http://schemas.microsoft.com/office/powerpoint/2010/main" val="34287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7763" y="314647"/>
            <a:ext cx="7421562" cy="439095"/>
          </a:xfrm>
          <a:noFill/>
        </p:spPr>
        <p:txBody>
          <a:bodyPr anchor="ctr"/>
          <a:lstStyle/>
          <a:p>
            <a:r>
              <a:rPr lang="en-US" altLang="ko-KR" sz="2800"/>
              <a:t>MEMORY  REFERENCE  INSTRUCTIONS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9111151" y="1"/>
            <a:ext cx="142667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MR Instructions</a:t>
            </a:r>
          </a:p>
        </p:txBody>
      </p:sp>
      <p:sp>
        <p:nvSpPr>
          <p:cNvPr id="28676" name="Rectangle 27"/>
          <p:cNvSpPr>
            <a:spLocks noChangeArrowheads="1"/>
          </p:cNvSpPr>
          <p:nvPr/>
        </p:nvSpPr>
        <p:spPr bwMode="auto">
          <a:xfrm>
            <a:off x="2562226" y="1631950"/>
            <a:ext cx="739457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BSA: 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M[AR]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PC,  AR  AR + 1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PC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97000"/>
              </a:lnSpc>
              <a:defRPr/>
            </a:pPr>
            <a:endParaRPr lang="en-US" altLang="ko-KR" kern="0">
              <a:solidFill>
                <a:srgbClr val="000000"/>
              </a:solidFill>
              <a:latin typeface="Arial"/>
              <a:sym typeface="Symbol" pitchFamily="18" charset="2"/>
            </a:endParaRP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ISZ: Increment and Skip-if-Zero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	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6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4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DR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M[AR]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6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5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DR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DR + 1</a:t>
            </a:r>
          </a:p>
          <a:p>
            <a:pPr defTabSz="762000">
              <a:lnSpc>
                <a:spcPct val="97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D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6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lang="en-US" altLang="ko-KR" kern="0" baseline="-25000">
                <a:solidFill>
                  <a:sysClr val="windowText" lastClr="000000"/>
                </a:solidFill>
                <a:latin typeface="Arial"/>
              </a:rPr>
              <a:t>6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:	M[AR] </a:t>
            </a:r>
            <a:r>
              <a:rPr lang="en-US" altLang="ko-KR" kern="0">
                <a:solidFill>
                  <a:srgbClr val="000000"/>
                </a:solidFill>
                <a:latin typeface="Arial"/>
                <a:sym typeface="Symbol" pitchFamily="18" charset="2"/>
              </a:rPr>
              <a:t> DR,  if (DR = 0) then (PC  PC + 1),  SC  0</a:t>
            </a:r>
          </a:p>
          <a:p>
            <a:pPr defTabSz="762000">
              <a:lnSpc>
                <a:spcPct val="97000"/>
              </a:lnSpc>
              <a:defRPr/>
            </a:pPr>
            <a:endParaRPr lang="en-US" altLang="ko-KR" kern="0">
              <a:solidFill>
                <a:srgbClr val="000000"/>
              </a:solidFill>
              <a:latin typeface="Arial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6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225" y="220664"/>
            <a:ext cx="8809038" cy="383695"/>
          </a:xfrm>
        </p:spPr>
        <p:txBody>
          <a:bodyPr/>
          <a:lstStyle/>
          <a:p>
            <a:r>
              <a:rPr lang="en-US" altLang="ko-KR" sz="2400" dirty="0"/>
              <a:t>FLOWCHART FOR MEMORY REFERENCE INSTRUCTIONS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56149" y="685801"/>
            <a:ext cx="2709076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>
            <a:off x="5973762" y="1247776"/>
            <a:ext cx="100012" cy="112713"/>
          </a:xfrm>
          <a:custGeom>
            <a:avLst/>
            <a:gdLst>
              <a:gd name="T0" fmla="*/ 0 w 17255"/>
              <a:gd name="T1" fmla="*/ 1371717 h 21600"/>
              <a:gd name="T2" fmla="*/ 19474368 w 17255"/>
              <a:gd name="T3" fmla="*/ 1294577 h 21600"/>
              <a:gd name="T4" fmla="*/ 9870979 w 17255"/>
              <a:gd name="T5" fmla="*/ 1601528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022974" y="919164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46537" y="1371600"/>
            <a:ext cx="4679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75038" y="1820863"/>
            <a:ext cx="109485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94250" y="1811338"/>
            <a:ext cx="109485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37275" y="1820863"/>
            <a:ext cx="109485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27912" y="1760538"/>
            <a:ext cx="10842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5074" y="1922463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62337" y="1774826"/>
            <a:ext cx="1141412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84725" y="1774826"/>
            <a:ext cx="1141413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08700" y="1774826"/>
            <a:ext cx="1139825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1087" y="1774825"/>
            <a:ext cx="11541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3992563" y="1646239"/>
            <a:ext cx="96837" cy="111125"/>
          </a:xfrm>
          <a:custGeom>
            <a:avLst/>
            <a:gdLst>
              <a:gd name="T0" fmla="*/ 0 w 17255"/>
              <a:gd name="T1" fmla="*/ 1296042 h 21600"/>
              <a:gd name="T2" fmla="*/ 17116713 w 17255"/>
              <a:gd name="T3" fmla="*/ 1223203 h 21600"/>
              <a:gd name="T4" fmla="*/ 8675995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40187" y="1358901"/>
            <a:ext cx="0" cy="320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Arc 19"/>
          <p:cNvSpPr>
            <a:spLocks/>
          </p:cNvSpPr>
          <p:nvPr/>
        </p:nvSpPr>
        <p:spPr bwMode="auto">
          <a:xfrm>
            <a:off x="5313362" y="1646239"/>
            <a:ext cx="100012" cy="111125"/>
          </a:xfrm>
          <a:custGeom>
            <a:avLst/>
            <a:gdLst>
              <a:gd name="T0" fmla="*/ 0 w 17255"/>
              <a:gd name="T1" fmla="*/ 1296042 h 21600"/>
              <a:gd name="T2" fmla="*/ 19474368 w 17255"/>
              <a:gd name="T3" fmla="*/ 1223203 h 21600"/>
              <a:gd name="T4" fmla="*/ 9870979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362574" y="1371601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Arc 21"/>
          <p:cNvSpPr>
            <a:spLocks/>
          </p:cNvSpPr>
          <p:nvPr/>
        </p:nvSpPr>
        <p:spPr bwMode="auto">
          <a:xfrm>
            <a:off x="6635750" y="1646239"/>
            <a:ext cx="100013" cy="111125"/>
          </a:xfrm>
          <a:custGeom>
            <a:avLst/>
            <a:gdLst>
              <a:gd name="T0" fmla="*/ 0 w 17255"/>
              <a:gd name="T1" fmla="*/ 1296042 h 21600"/>
              <a:gd name="T2" fmla="*/ 19475160 w 17255"/>
              <a:gd name="T3" fmla="*/ 1223203 h 21600"/>
              <a:gd name="T4" fmla="*/ 9871274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rc 23"/>
          <p:cNvSpPr>
            <a:spLocks/>
          </p:cNvSpPr>
          <p:nvPr/>
        </p:nvSpPr>
        <p:spPr bwMode="auto">
          <a:xfrm>
            <a:off x="7958137" y="1646239"/>
            <a:ext cx="100012" cy="111125"/>
          </a:xfrm>
          <a:custGeom>
            <a:avLst/>
            <a:gdLst>
              <a:gd name="T0" fmla="*/ 0 w 17255"/>
              <a:gd name="T1" fmla="*/ 1296042 h 21600"/>
              <a:gd name="T2" fmla="*/ 19474368 w 17255"/>
              <a:gd name="T3" fmla="*/ 1223203 h 21600"/>
              <a:gd name="T4" fmla="*/ 9870979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8007349" y="13747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97300" y="1174750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78400" y="1174750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519863" y="1174750"/>
            <a:ext cx="49853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766050" y="1174750"/>
            <a:ext cx="4857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08363" y="2489200"/>
            <a:ext cx="12461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   DR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617912" y="2660650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462337" y="2513013"/>
            <a:ext cx="11414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45037" y="2506663"/>
            <a:ext cx="124936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AC + DR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45038" y="2673351"/>
            <a:ext cx="875241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E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Cout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45037" y="2836863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784725" y="2513013"/>
            <a:ext cx="1141413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288087" y="2498726"/>
            <a:ext cx="864020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340474" y="2660650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108700" y="2513013"/>
            <a:ext cx="1139825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1324" y="1525588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354513" y="159543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549775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573712" y="1525588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676900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872163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97687" y="1525588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000875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192963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218487" y="1525588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337550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518525" y="1584325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251324" y="2263775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356100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549775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73712" y="2263775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678488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872163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896099" y="2263775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000875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7194550" y="2322513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9" name="Arc 60"/>
          <p:cNvSpPr>
            <a:spLocks/>
          </p:cNvSpPr>
          <p:nvPr/>
        </p:nvSpPr>
        <p:spPr bwMode="auto">
          <a:xfrm>
            <a:off x="3992563" y="2384426"/>
            <a:ext cx="96837" cy="111125"/>
          </a:xfrm>
          <a:custGeom>
            <a:avLst/>
            <a:gdLst>
              <a:gd name="T0" fmla="*/ 0 w 17255"/>
              <a:gd name="T1" fmla="*/ 1296042 h 21600"/>
              <a:gd name="T2" fmla="*/ 17116713 w 17255"/>
              <a:gd name="T3" fmla="*/ 1223203 h 21600"/>
              <a:gd name="T4" fmla="*/ 8675995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V="1">
            <a:off x="4040187" y="2090739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Arc 62"/>
          <p:cNvSpPr>
            <a:spLocks/>
          </p:cNvSpPr>
          <p:nvPr/>
        </p:nvSpPr>
        <p:spPr bwMode="auto">
          <a:xfrm>
            <a:off x="5313362" y="2384426"/>
            <a:ext cx="100012" cy="111125"/>
          </a:xfrm>
          <a:custGeom>
            <a:avLst/>
            <a:gdLst>
              <a:gd name="T0" fmla="*/ 0 w 17255"/>
              <a:gd name="T1" fmla="*/ 1296042 h 21600"/>
              <a:gd name="T2" fmla="*/ 19474368 w 17255"/>
              <a:gd name="T3" fmla="*/ 1223203 h 21600"/>
              <a:gd name="T4" fmla="*/ 9870979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V="1">
            <a:off x="5362574" y="2090739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Arc 64"/>
          <p:cNvSpPr>
            <a:spLocks/>
          </p:cNvSpPr>
          <p:nvPr/>
        </p:nvSpPr>
        <p:spPr bwMode="auto">
          <a:xfrm>
            <a:off x="6635750" y="2384426"/>
            <a:ext cx="100013" cy="111125"/>
          </a:xfrm>
          <a:custGeom>
            <a:avLst/>
            <a:gdLst>
              <a:gd name="T0" fmla="*/ 0 w 17255"/>
              <a:gd name="T1" fmla="*/ 1296042 h 21600"/>
              <a:gd name="T2" fmla="*/ 19475160 w 17255"/>
              <a:gd name="T3" fmla="*/ 1223203 h 21600"/>
              <a:gd name="T4" fmla="*/ 9871274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>
            <a:off x="8745537" y="1374776"/>
            <a:ext cx="0" cy="2055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>
            <a:off x="4046538" y="3430588"/>
            <a:ext cx="4719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606800" y="3863975"/>
            <a:ext cx="847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597274" y="4054475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765675" y="3873501"/>
            <a:ext cx="1086837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756150" y="4054475"/>
            <a:ext cx="11144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089650" y="3873500"/>
            <a:ext cx="109485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462337" y="3835400"/>
            <a:ext cx="1141412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784725" y="3835400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108700" y="3835400"/>
            <a:ext cx="1139825" cy="31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4" name="Arc 76"/>
          <p:cNvSpPr>
            <a:spLocks/>
          </p:cNvSpPr>
          <p:nvPr/>
        </p:nvSpPr>
        <p:spPr bwMode="auto">
          <a:xfrm>
            <a:off x="3992563" y="3708401"/>
            <a:ext cx="96837" cy="111125"/>
          </a:xfrm>
          <a:custGeom>
            <a:avLst/>
            <a:gdLst>
              <a:gd name="T0" fmla="*/ 0 w 17255"/>
              <a:gd name="T1" fmla="*/ 1296042 h 21600"/>
              <a:gd name="T2" fmla="*/ 17116713 w 17255"/>
              <a:gd name="T3" fmla="*/ 1223203 h 21600"/>
              <a:gd name="T4" fmla="*/ 8675995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 flipV="1">
            <a:off x="4040187" y="34305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Arc 78"/>
          <p:cNvSpPr>
            <a:spLocks/>
          </p:cNvSpPr>
          <p:nvPr/>
        </p:nvSpPr>
        <p:spPr bwMode="auto">
          <a:xfrm>
            <a:off x="5313362" y="3708401"/>
            <a:ext cx="100012" cy="111125"/>
          </a:xfrm>
          <a:custGeom>
            <a:avLst/>
            <a:gdLst>
              <a:gd name="T0" fmla="*/ 0 w 17255"/>
              <a:gd name="T1" fmla="*/ 1296042 h 21600"/>
              <a:gd name="T2" fmla="*/ 19474368 w 17255"/>
              <a:gd name="T3" fmla="*/ 1223203 h 21600"/>
              <a:gd name="T4" fmla="*/ 9870979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 flipV="1">
            <a:off x="5362574" y="34305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Arc 80"/>
          <p:cNvSpPr>
            <a:spLocks/>
          </p:cNvSpPr>
          <p:nvPr/>
        </p:nvSpPr>
        <p:spPr bwMode="auto">
          <a:xfrm>
            <a:off x="6635750" y="3708401"/>
            <a:ext cx="100013" cy="111125"/>
          </a:xfrm>
          <a:custGeom>
            <a:avLst/>
            <a:gdLst>
              <a:gd name="T0" fmla="*/ 0 w 17255"/>
              <a:gd name="T1" fmla="*/ 1296042 h 21600"/>
              <a:gd name="T2" fmla="*/ 19475160 w 17255"/>
              <a:gd name="T3" fmla="*/ 1223203 h 21600"/>
              <a:gd name="T4" fmla="*/ 9871274 w 17255"/>
              <a:gd name="T5" fmla="*/ 1513163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797300" y="3233738"/>
            <a:ext cx="51456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978399" y="3233738"/>
            <a:ext cx="5065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521449" y="3233738"/>
            <a:ext cx="423194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4251324" y="3586163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356100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549775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573712" y="3586163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678488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872163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896099" y="3586163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7000875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194550" y="364490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1" name="Arc 94"/>
          <p:cNvSpPr>
            <a:spLocks/>
          </p:cNvSpPr>
          <p:nvPr/>
        </p:nvSpPr>
        <p:spPr bwMode="auto">
          <a:xfrm>
            <a:off x="5313362" y="4575176"/>
            <a:ext cx="100012" cy="112713"/>
          </a:xfrm>
          <a:custGeom>
            <a:avLst/>
            <a:gdLst>
              <a:gd name="T0" fmla="*/ 0 w 17255"/>
              <a:gd name="T1" fmla="*/ 1371717 h 21600"/>
              <a:gd name="T2" fmla="*/ 19474368 w 17255"/>
              <a:gd name="T3" fmla="*/ 1294577 h 21600"/>
              <a:gd name="T4" fmla="*/ 9870979 w 17255"/>
              <a:gd name="T5" fmla="*/ 1601528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Line 95"/>
          <p:cNvSpPr>
            <a:spLocks noChangeShapeType="1"/>
          </p:cNvSpPr>
          <p:nvPr/>
        </p:nvSpPr>
        <p:spPr bwMode="auto">
          <a:xfrm flipV="1">
            <a:off x="5362574" y="4281489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6099175" y="4721225"/>
            <a:ext cx="1125309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DR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784725" y="4702175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6108700" y="4702175"/>
            <a:ext cx="1139825" cy="304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5573712" y="4454525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678488" y="451008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872163" y="451008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896099" y="4454525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7000875" y="451008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7194550" y="451008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2" name="Arc 105"/>
          <p:cNvSpPr>
            <a:spLocks/>
          </p:cNvSpPr>
          <p:nvPr/>
        </p:nvSpPr>
        <p:spPr bwMode="auto">
          <a:xfrm>
            <a:off x="6635750" y="5300663"/>
            <a:ext cx="100013" cy="112712"/>
          </a:xfrm>
          <a:custGeom>
            <a:avLst/>
            <a:gdLst>
              <a:gd name="T0" fmla="*/ 0 w 17255"/>
              <a:gd name="T1" fmla="*/ 1371689 h 21600"/>
              <a:gd name="T2" fmla="*/ 19475160 w 17255"/>
              <a:gd name="T3" fmla="*/ 1294550 h 21600"/>
              <a:gd name="T4" fmla="*/ 9871274 w 17255"/>
              <a:gd name="T5" fmla="*/ 1601472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900613" y="4759325"/>
            <a:ext cx="847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AR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900612" y="4922838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" name="Arc 109"/>
          <p:cNvSpPr>
            <a:spLocks/>
          </p:cNvSpPr>
          <p:nvPr/>
        </p:nvSpPr>
        <p:spPr bwMode="auto">
          <a:xfrm>
            <a:off x="6635750" y="4575176"/>
            <a:ext cx="100013" cy="112713"/>
          </a:xfrm>
          <a:custGeom>
            <a:avLst/>
            <a:gdLst>
              <a:gd name="T0" fmla="*/ 0 w 17255"/>
              <a:gd name="T1" fmla="*/ 1371717 h 21600"/>
              <a:gd name="T2" fmla="*/ 19475160 w 17255"/>
              <a:gd name="T3" fmla="*/ 1294577 h 21600"/>
              <a:gd name="T4" fmla="*/ 9871274 w 17255"/>
              <a:gd name="T5" fmla="*/ 1601528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991225" y="5426076"/>
            <a:ext cx="1094853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M[AR]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DR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991224" y="5588001"/>
            <a:ext cx="905698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If (DR = 0)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991224" y="5751514"/>
            <a:ext cx="1580562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then (PC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PC + 1)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991224" y="5918200"/>
            <a:ext cx="71975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029324" y="5429250"/>
            <a:ext cx="151765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7038974" y="5180013"/>
            <a:ext cx="4744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143750" y="523875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337425" y="5238750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4090987" y="2470151"/>
            <a:ext cx="29174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115" name="Line 121"/>
          <p:cNvSpPr>
            <a:spLocks noChangeShapeType="1"/>
          </p:cNvSpPr>
          <p:nvPr/>
        </p:nvSpPr>
        <p:spPr bwMode="auto">
          <a:xfrm flipV="1">
            <a:off x="6689724" y="13620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6" name="Line 122"/>
          <p:cNvSpPr>
            <a:spLocks noChangeShapeType="1"/>
          </p:cNvSpPr>
          <p:nvPr/>
        </p:nvSpPr>
        <p:spPr bwMode="auto">
          <a:xfrm flipV="1">
            <a:off x="6686549" y="2090739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7" name="Line 123"/>
          <p:cNvSpPr>
            <a:spLocks noChangeShapeType="1"/>
          </p:cNvSpPr>
          <p:nvPr/>
        </p:nvSpPr>
        <p:spPr bwMode="auto">
          <a:xfrm flipV="1">
            <a:off x="6677024" y="34305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8" name="Line 124"/>
          <p:cNvSpPr>
            <a:spLocks noChangeShapeType="1"/>
          </p:cNvSpPr>
          <p:nvPr/>
        </p:nvSpPr>
        <p:spPr bwMode="auto">
          <a:xfrm flipV="1">
            <a:off x="6677024" y="4154488"/>
            <a:ext cx="0" cy="44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9" name="Line 125"/>
          <p:cNvSpPr>
            <a:spLocks noChangeShapeType="1"/>
          </p:cNvSpPr>
          <p:nvPr/>
        </p:nvSpPr>
        <p:spPr bwMode="auto">
          <a:xfrm flipV="1">
            <a:off x="6677024" y="5024439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775" y="325439"/>
            <a:ext cx="7219950" cy="422275"/>
          </a:xfrm>
          <a:noFill/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 altLang="ko-KR" sz="2800"/>
              <a:t>INPUT-OUTPUT  AND  INTERRUPT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85964" y="1503364"/>
            <a:ext cx="2991203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Input-Output Configuration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147888" y="3544889"/>
            <a:ext cx="3886200" cy="105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609600" indent="-609600" algn="just" defTabSz="152400">
              <a:lnSpc>
                <a:spcPct val="93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INPR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	Input register - 8 bits</a:t>
            </a:r>
          </a:p>
          <a:p>
            <a:pPr marL="609600" indent="-609600" algn="just" defTabSz="152400">
              <a:lnSpc>
                <a:spcPct val="93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OUTR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	Output register - 8 bits</a:t>
            </a:r>
          </a:p>
          <a:p>
            <a:pPr marL="609600" indent="-609600" algn="just" defTabSz="152400">
              <a:lnSpc>
                <a:spcPct val="93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FGI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	Input flag - 1 bit</a:t>
            </a:r>
          </a:p>
          <a:p>
            <a:pPr marL="609600" indent="-609600" algn="just" defTabSz="152400">
              <a:lnSpc>
                <a:spcPct val="93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FGO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	Output flag - 1 bit</a:t>
            </a:r>
          </a:p>
          <a:p>
            <a:pPr marL="609600" indent="-609600" algn="just" defTabSz="152400">
              <a:lnSpc>
                <a:spcPct val="93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IEN</a:t>
            </a:r>
            <a:r>
              <a:rPr lang="en-US" altLang="ko-KR" sz="1400" kern="0">
                <a:solidFill>
                  <a:sysClr val="windowText" lastClr="000000"/>
                </a:solidFill>
                <a:latin typeface="Arial"/>
              </a:rPr>
              <a:t>	Interrupt enable - 1 bit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98701" y="4706939"/>
            <a:ext cx="5873403" cy="175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terminal sends and receives serial information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serial info. from the keyboard is shifted into INPR 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serial info. for the printer is stored in the OUTR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INPR and OUTR communicate with the terminal 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	serially and with the AC in parallel.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- The flags are needed to </a:t>
            </a:r>
            <a:r>
              <a:rPr lang="en-US" altLang="ko-KR" i="1" kern="0">
                <a:solidFill>
                  <a:srgbClr val="008011"/>
                </a:solidFill>
                <a:latin typeface="Arial"/>
              </a:rPr>
              <a:t>synchronize</a:t>
            </a: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the timing </a:t>
            </a:r>
          </a:p>
          <a:p>
            <a:pPr defTabSz="762000">
              <a:lnSpc>
                <a:spcPct val="88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    	difference between  I/O device and the computer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819401" y="1062039"/>
            <a:ext cx="436337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Arial"/>
              </a:rPr>
              <a:t>A Terminal with a keyboard and a Printer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771776" y="1036639"/>
            <a:ext cx="4779963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0728" name="Rectangle 47"/>
          <p:cNvSpPr>
            <a:spLocks noChangeArrowheads="1"/>
          </p:cNvSpPr>
          <p:nvPr/>
        </p:nvSpPr>
        <p:spPr bwMode="auto">
          <a:xfrm>
            <a:off x="2076450" y="3538539"/>
            <a:ext cx="2851150" cy="1055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0729" name="Rectangle 48"/>
          <p:cNvSpPr>
            <a:spLocks noChangeArrowheads="1"/>
          </p:cNvSpPr>
          <p:nvPr/>
        </p:nvSpPr>
        <p:spPr bwMode="auto">
          <a:xfrm>
            <a:off x="9067731" y="1"/>
            <a:ext cx="148438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altLang="ko-KR" sz="1400" i="1" kern="0">
                <a:solidFill>
                  <a:sysClr val="windowText" lastClr="000000"/>
                </a:solidFill>
                <a:latin typeface="Arial"/>
              </a:rPr>
              <a:t>I/O and Interrupt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308600" y="1717675"/>
            <a:ext cx="780664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78663" y="1524001"/>
            <a:ext cx="601128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Serial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707189" y="1651001"/>
            <a:ext cx="132087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communication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964363" y="1776413"/>
            <a:ext cx="82234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324851" y="1535113"/>
            <a:ext cx="1147751" cy="7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Computer</a:t>
            </a:r>
          </a:p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registers and</a:t>
            </a:r>
          </a:p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flip-flops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289550" y="2128838"/>
            <a:ext cx="67807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899276" y="2030414"/>
            <a:ext cx="820739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Receiver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918325" y="2166938"/>
            <a:ext cx="82234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835775" y="3084513"/>
            <a:ext cx="10175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Transmitter</a:t>
            </a:r>
          </a:p>
          <a:p>
            <a:pPr defTabSz="762000" eaLnBrk="1">
              <a:lnSpc>
                <a:spcPct val="90000"/>
              </a:lnSpc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911975" y="3214688"/>
            <a:ext cx="82234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9280526" y="2128838"/>
            <a:ext cx="51777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540750" y="2128838"/>
            <a:ext cx="61876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624888" y="2671763"/>
            <a:ext cx="403958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8597900" y="3195638"/>
            <a:ext cx="54983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9305926" y="3195638"/>
            <a:ext cx="440827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9358313" y="2127251"/>
            <a:ext cx="360362" cy="207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8532814" y="2135189"/>
            <a:ext cx="644525" cy="192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8313739" y="2679700"/>
            <a:ext cx="1082675" cy="198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532814" y="3192464"/>
            <a:ext cx="644525" cy="20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9345613" y="3192463"/>
            <a:ext cx="347662" cy="190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4" name="Arc 32"/>
          <p:cNvSpPr>
            <a:spLocks/>
          </p:cNvSpPr>
          <p:nvPr/>
        </p:nvSpPr>
        <p:spPr bwMode="auto">
          <a:xfrm>
            <a:off x="8791575" y="2319339"/>
            <a:ext cx="96838" cy="85725"/>
          </a:xfrm>
          <a:custGeom>
            <a:avLst/>
            <a:gdLst>
              <a:gd name="T0" fmla="*/ 16510180 w 17464"/>
              <a:gd name="T1" fmla="*/ 4914479 h 21600"/>
              <a:gd name="T2" fmla="*/ 0 w 17464"/>
              <a:gd name="T3" fmla="*/ 4888159 h 21600"/>
              <a:gd name="T4" fmla="*/ 8368469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Arc 33"/>
          <p:cNvSpPr>
            <a:spLocks/>
          </p:cNvSpPr>
          <p:nvPr/>
        </p:nvSpPr>
        <p:spPr bwMode="auto">
          <a:xfrm>
            <a:off x="8783639" y="2870201"/>
            <a:ext cx="98425" cy="85725"/>
          </a:xfrm>
          <a:custGeom>
            <a:avLst/>
            <a:gdLst>
              <a:gd name="T0" fmla="*/ 17619360 w 17464"/>
              <a:gd name="T1" fmla="*/ 4914479 h 21600"/>
              <a:gd name="T2" fmla="*/ 0 w 17464"/>
              <a:gd name="T3" fmla="*/ 4888159 h 21600"/>
              <a:gd name="T4" fmla="*/ 8930778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>
            <a:off x="8836025" y="2940050"/>
            <a:ext cx="0" cy="2492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Arc 35"/>
          <p:cNvSpPr>
            <a:spLocks/>
          </p:cNvSpPr>
          <p:nvPr/>
        </p:nvSpPr>
        <p:spPr bwMode="auto">
          <a:xfrm>
            <a:off x="7875589" y="2197100"/>
            <a:ext cx="122237" cy="69850"/>
          </a:xfrm>
          <a:custGeom>
            <a:avLst/>
            <a:gdLst>
              <a:gd name="T0" fmla="*/ 20208277 w 21600"/>
              <a:gd name="T1" fmla="*/ 0 h 17464"/>
              <a:gd name="T2" fmla="*/ 20317034 w 21600"/>
              <a:gd name="T3" fmla="*/ 4469248 h 17464"/>
              <a:gd name="T4" fmla="*/ 0 w 21600"/>
              <a:gd name="T5" fmla="*/ 2265337 h 174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7978775" y="2235200"/>
            <a:ext cx="54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858000" y="2028825"/>
            <a:ext cx="1004888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858000" y="3094039"/>
            <a:ext cx="1004888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" name="Arc 39"/>
          <p:cNvSpPr>
            <a:spLocks/>
          </p:cNvSpPr>
          <p:nvPr/>
        </p:nvSpPr>
        <p:spPr bwMode="auto">
          <a:xfrm>
            <a:off x="8412164" y="3262314"/>
            <a:ext cx="122237" cy="71437"/>
          </a:xfrm>
          <a:custGeom>
            <a:avLst/>
            <a:gdLst>
              <a:gd name="T0" fmla="*/ 1790812 w 21600"/>
              <a:gd name="T1" fmla="*/ 5069307 h 17255"/>
              <a:gd name="T2" fmla="*/ 1897362 w 21600"/>
              <a:gd name="T3" fmla="*/ 0 h 17255"/>
              <a:gd name="T4" fmla="*/ 22153866 w 21600"/>
              <a:gd name="T5" fmla="*/ 256945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2" name="Line 40"/>
          <p:cNvSpPr>
            <a:spLocks noChangeShapeType="1"/>
          </p:cNvSpPr>
          <p:nvPr/>
        </p:nvSpPr>
        <p:spPr bwMode="auto">
          <a:xfrm>
            <a:off x="7875589" y="3302000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Arc 41"/>
          <p:cNvSpPr>
            <a:spLocks/>
          </p:cNvSpPr>
          <p:nvPr/>
        </p:nvSpPr>
        <p:spPr bwMode="auto">
          <a:xfrm>
            <a:off x="6194425" y="2197100"/>
            <a:ext cx="122238" cy="69850"/>
          </a:xfrm>
          <a:custGeom>
            <a:avLst/>
            <a:gdLst>
              <a:gd name="T0" fmla="*/ 20208958 w 21600"/>
              <a:gd name="T1" fmla="*/ 0 h 17464"/>
              <a:gd name="T2" fmla="*/ 20317529 w 21600"/>
              <a:gd name="T3" fmla="*/ 4469248 h 17464"/>
              <a:gd name="T4" fmla="*/ 0 w 21600"/>
              <a:gd name="T5" fmla="*/ 2265337 h 174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Line 42"/>
          <p:cNvSpPr>
            <a:spLocks noChangeShapeType="1"/>
          </p:cNvSpPr>
          <p:nvPr/>
        </p:nvSpPr>
        <p:spPr bwMode="auto">
          <a:xfrm>
            <a:off x="6303964" y="2235200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Arc 43"/>
          <p:cNvSpPr>
            <a:spLocks/>
          </p:cNvSpPr>
          <p:nvPr/>
        </p:nvSpPr>
        <p:spPr bwMode="auto">
          <a:xfrm>
            <a:off x="6735764" y="3262314"/>
            <a:ext cx="122237" cy="71437"/>
          </a:xfrm>
          <a:custGeom>
            <a:avLst/>
            <a:gdLst>
              <a:gd name="T0" fmla="*/ 1790812 w 21600"/>
              <a:gd name="T1" fmla="*/ 5069307 h 17255"/>
              <a:gd name="T2" fmla="*/ 1897362 w 21600"/>
              <a:gd name="T3" fmla="*/ 0 h 17255"/>
              <a:gd name="T4" fmla="*/ 22153866 w 21600"/>
              <a:gd name="T5" fmla="*/ 256945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>
            <a:off x="6200775" y="3302000"/>
            <a:ext cx="539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 flipV="1">
            <a:off x="8842375" y="2386013"/>
            <a:ext cx="0" cy="2968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Arc 50"/>
          <p:cNvSpPr>
            <a:spLocks/>
          </p:cNvSpPr>
          <p:nvPr/>
        </p:nvSpPr>
        <p:spPr bwMode="auto">
          <a:xfrm>
            <a:off x="7239000" y="3630613"/>
            <a:ext cx="122238" cy="68262"/>
          </a:xfrm>
          <a:custGeom>
            <a:avLst/>
            <a:gdLst>
              <a:gd name="T0" fmla="*/ 1790838 w 21600"/>
              <a:gd name="T1" fmla="*/ 4226401 h 17255"/>
              <a:gd name="T2" fmla="*/ 1897422 w 21600"/>
              <a:gd name="T3" fmla="*/ 0 h 17255"/>
              <a:gd name="T4" fmla="*/ 22154579 w 21600"/>
              <a:gd name="T5" fmla="*/ 2142240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6908801" y="3671888"/>
            <a:ext cx="334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0" name="Arc 52"/>
          <p:cNvSpPr>
            <a:spLocks/>
          </p:cNvSpPr>
          <p:nvPr/>
        </p:nvSpPr>
        <p:spPr bwMode="auto">
          <a:xfrm>
            <a:off x="7239000" y="3819526"/>
            <a:ext cx="122238" cy="68263"/>
          </a:xfrm>
          <a:custGeom>
            <a:avLst/>
            <a:gdLst>
              <a:gd name="T0" fmla="*/ 1790838 w 21600"/>
              <a:gd name="T1" fmla="*/ 4226649 h 17255"/>
              <a:gd name="T2" fmla="*/ 1897422 w 21600"/>
              <a:gd name="T3" fmla="*/ 0 h 17255"/>
              <a:gd name="T4" fmla="*/ 22154579 w 21600"/>
              <a:gd name="T5" fmla="*/ 214233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 flipH="1">
            <a:off x="6877051" y="3856038"/>
            <a:ext cx="37306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323139" y="3521076"/>
            <a:ext cx="2611293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Serial Communications Path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324725" y="3729039"/>
            <a:ext cx="2760372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defTabSz="762000">
              <a:lnSpc>
                <a:spcPct val="90000"/>
              </a:lnSpc>
            </a:pPr>
            <a:r>
              <a:rPr lang="en-US" altLang="ko-KR" sz="1400">
                <a:solidFill>
                  <a:srgbClr val="000000"/>
                </a:solidFill>
              </a:rPr>
              <a:t>Parallel Communications Path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7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73225" y="220664"/>
            <a:ext cx="8809038" cy="604837"/>
          </a:xfrm>
        </p:spPr>
        <p:txBody>
          <a:bodyPr/>
          <a:lstStyle/>
          <a:p>
            <a:r>
              <a:rPr lang="en-US" altLang="ko-KR"/>
              <a:t>INPUT-OUTPUT  AND  INTERRUPT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input operation:</a:t>
            </a:r>
          </a:p>
          <a:p>
            <a:r>
              <a:rPr lang="en-US"/>
              <a:t>Initially the flag input FGI is cleared to 0</a:t>
            </a:r>
          </a:p>
          <a:p>
            <a:r>
              <a:rPr lang="en-US"/>
              <a:t>When a key is struck in the keyboard, an 8 bit alphanumeric code shifted into INPR and the FGI is set to 1.</a:t>
            </a:r>
          </a:p>
          <a:p>
            <a:r>
              <a:rPr lang="en-US"/>
              <a:t>As FGI is 1, the information in INPR can not be changed by striking another key</a:t>
            </a:r>
          </a:p>
          <a:p>
            <a:r>
              <a:rPr lang="en-US"/>
              <a:t>Computer checks if FGI is 1, the information from the INPR is transferred in parallel into AC and FGI is cleared to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2054</Words>
  <Application>Microsoft Office PowerPoint</Application>
  <PresentationFormat>Widescreen</PresentationFormat>
  <Paragraphs>758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굴림</vt:lpstr>
      <vt:lpstr>Symbol</vt:lpstr>
      <vt:lpstr>Wingdings</vt:lpstr>
      <vt:lpstr>Office Theme</vt:lpstr>
      <vt:lpstr>기본 디자인</vt:lpstr>
      <vt:lpstr>1_기본 디자인</vt:lpstr>
      <vt:lpstr>2_기본 디자인</vt:lpstr>
      <vt:lpstr>3_기본 디자인</vt:lpstr>
      <vt:lpstr>BASIC  COMPUTER  ORGANIZATION  AND  DESIGN</vt:lpstr>
      <vt:lpstr>REGISTER  REFERENCE  INSTRUCTIONS</vt:lpstr>
      <vt:lpstr>MEMORY  REFERENCE  INSTRUCTIONS</vt:lpstr>
      <vt:lpstr>MEMORY  REFERENCE  INSTRUCTIONS</vt:lpstr>
      <vt:lpstr>MEMORY  REFERENCE  INSTRUCTIONS</vt:lpstr>
      <vt:lpstr>MEMORY  REFERENCE  INSTRUCTIONS</vt:lpstr>
      <vt:lpstr>FLOWCHART FOR MEMORY REFERENCE INSTRUCTIONS</vt:lpstr>
      <vt:lpstr>INPUT-OUTPUT  AND  INTERRUPT</vt:lpstr>
      <vt:lpstr>INPUT-OUTPUT  AND  INTERRUPT</vt:lpstr>
      <vt:lpstr>INPUT-OUTPUT  AND  INTERRUPT</vt:lpstr>
      <vt:lpstr>PROGRAM  CONTROLLED  DATA  TRANSFER</vt:lpstr>
      <vt:lpstr>INPUT-OUTPUT  INSTRUCTIONS</vt:lpstr>
      <vt:lpstr>INTERRUPT  INITIATED  INPUT/OUTPUT</vt:lpstr>
      <vt:lpstr>FLOWCHART  FOR  INTERRUPT  CYCLE</vt:lpstr>
      <vt:lpstr>REGISTER  TRANSFER  OPERATIONS  IN  INTERRUPT CYCLE</vt:lpstr>
      <vt:lpstr>COMPLETE  COMPUTER  DESCRIPTION Flowchart  of  Operations</vt:lpstr>
      <vt:lpstr>COMPLETE  COMPUTER  DESCRIPTION        Microoperations</vt:lpstr>
      <vt:lpstr>COMPLETE  COMPUTER  DESCRIPTION        Microoperations</vt:lpstr>
      <vt:lpstr>DESIGN  OF  BASIC  COMPUTER(BC)</vt:lpstr>
      <vt:lpstr>CONTROL  OF  REGISTERS  AND  MEMORY</vt:lpstr>
      <vt:lpstr>CONTROL  OF  COMMON  BUS</vt:lpstr>
      <vt:lpstr>DESIGN  OF  ACCUMULATOR  LOGIC</vt:lpstr>
      <vt:lpstr>CONTROL  OF  AC 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COMPUTER  ORGANIZATION  AND  DESIGN</dc:title>
  <dc:creator>ibrahim_desoky</dc:creator>
  <cp:lastModifiedBy>ibrahim_desoky</cp:lastModifiedBy>
  <cp:revision>5</cp:revision>
  <dcterms:created xsi:type="dcterms:W3CDTF">2018-10-22T10:43:42Z</dcterms:created>
  <dcterms:modified xsi:type="dcterms:W3CDTF">2020-03-13T23:37:51Z</dcterms:modified>
</cp:coreProperties>
</file>