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3" r:id="rId7"/>
    <p:sldId id="262" r:id="rId8"/>
    <p:sldId id="261" r:id="rId9"/>
    <p:sldId id="260" r:id="rId10"/>
    <p:sldId id="273" r:id="rId11"/>
    <p:sldId id="268" r:id="rId12"/>
    <p:sldId id="281" r:id="rId13"/>
    <p:sldId id="282" r:id="rId14"/>
    <p:sldId id="279" r:id="rId15"/>
    <p:sldId id="274" r:id="rId16"/>
    <p:sldId id="28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8B15-477D-4976-8CDC-CB133A31942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F4F0-48C0-4698-B8AF-9876F402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library-function/iostre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library-function/iostre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Structure of Programming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</a:rPr>
              <a:t>Section 2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rgbClr val="C00000"/>
                </a:solidFill>
              </a:rPr>
              <a:t>Const</a:t>
            </a:r>
            <a:r>
              <a:rPr lang="en-US" sz="6000" b="1" smtClean="0">
                <a:solidFill>
                  <a:srgbClr val="C00000"/>
                </a:solidFill>
              </a:rPr>
              <a:t> variables 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type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may not be changed by your program. (A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variable can </a:t>
            </a:r>
            <a:r>
              <a:rPr lang="en-US" dirty="0" smtClean="0"/>
              <a:t>be given </a:t>
            </a:r>
            <a:r>
              <a:rPr lang="en-US" dirty="0"/>
              <a:t>an initial value, however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a=10;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Variable Initializations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give variables a value as you declare them by placing an equal sign </a:t>
            </a:r>
            <a:r>
              <a:rPr lang="en-US" dirty="0" smtClean="0"/>
              <a:t>and a </a:t>
            </a:r>
            <a:r>
              <a:rPr lang="en-US" dirty="0"/>
              <a:t>value after the variable name. 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general form of initialization </a:t>
            </a:r>
            <a:r>
              <a:rPr lang="en-US" b="1" dirty="0" smtClean="0"/>
              <a:t>is: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i="1" dirty="0"/>
              <a:t> </a:t>
            </a:r>
            <a:r>
              <a:rPr lang="en-US" i="1" dirty="0" err="1"/>
              <a:t>variable_name</a:t>
            </a:r>
            <a:r>
              <a:rPr lang="en-US" i="1" dirty="0"/>
              <a:t> = value;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'a';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first = 0;</a:t>
            </a:r>
            <a:br>
              <a:rPr lang="en-US" dirty="0"/>
            </a:br>
            <a:r>
              <a:rPr lang="en-US" dirty="0"/>
              <a:t>float balance = 123.23;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cin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defined </a:t>
            </a:r>
            <a:r>
              <a:rPr lang="en-US" dirty="0"/>
              <a:t>in </a:t>
            </a:r>
            <a:r>
              <a:rPr lang="en-US" dirty="0">
                <a:hlinkClick r:id="rId2" tooltip="&lt;iostream&gt; header file"/>
              </a:rPr>
              <a:t>&lt;</a:t>
            </a:r>
            <a:r>
              <a:rPr lang="en-US" dirty="0" err="1">
                <a:hlinkClick r:id="rId2" tooltip="&lt;iostream&gt; header file"/>
              </a:rPr>
              <a:t>iostream</a:t>
            </a:r>
            <a:r>
              <a:rPr lang="en-US" dirty="0">
                <a:hlinkClick r:id="rId2" tooltip="&lt;iostream&gt; header file"/>
              </a:rPr>
              <a:t>&gt;</a:t>
            </a:r>
            <a:r>
              <a:rPr lang="en-US" dirty="0"/>
              <a:t> header </a:t>
            </a:r>
            <a:r>
              <a:rPr lang="en-US" dirty="0" smtClean="0"/>
              <a:t>file.</a:t>
            </a: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cin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/>
              <a:t>used to accept the input from </a:t>
            </a:r>
            <a:r>
              <a:rPr lang="en-US" dirty="0"/>
              <a:t>the </a:t>
            </a:r>
            <a:r>
              <a:rPr lang="en-US" dirty="0" smtClean="0"/>
              <a:t>user</a:t>
            </a:r>
          </a:p>
          <a:p>
            <a:r>
              <a:rPr lang="en-US" dirty="0" err="1" smtClean="0"/>
              <a:t>Genral</a:t>
            </a:r>
            <a:r>
              <a:rPr lang="en-US" dirty="0" smtClean="0"/>
              <a:t> form to accept single input :</a:t>
            </a:r>
          </a:p>
          <a:p>
            <a:endParaRPr lang="en-US" dirty="0" smtClean="0"/>
          </a:p>
          <a:p>
            <a:r>
              <a:rPr lang="en-US" dirty="0" err="1"/>
              <a:t>Genral</a:t>
            </a:r>
            <a:r>
              <a:rPr lang="en-US" dirty="0"/>
              <a:t> form to accept </a:t>
            </a:r>
            <a:r>
              <a:rPr lang="en-US" dirty="0" err="1" smtClean="0"/>
              <a:t>smultiple</a:t>
            </a:r>
            <a:r>
              <a:rPr lang="en-US" dirty="0" smtClean="0"/>
              <a:t>  inputs: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27694"/>
              </p:ext>
            </p:extLst>
          </p:nvPr>
        </p:nvGraphicFramePr>
        <p:xfrm>
          <a:off x="4208530" y="3398472"/>
          <a:ext cx="2346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&gt;&gt;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varName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0227"/>
              </p:ext>
            </p:extLst>
          </p:nvPr>
        </p:nvGraphicFramePr>
        <p:xfrm>
          <a:off x="3191099" y="4596207"/>
          <a:ext cx="3956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67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var1 &gt;&gt; var2 &gt;&gt; … &gt;&gt; </a:t>
                      </a:r>
                      <a:r>
                        <a:rPr lang="en-US" sz="20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varN</a:t>
                      </a:r>
                      <a:r>
                        <a:rPr lang="en-US" sz="2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0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defined </a:t>
            </a:r>
            <a:r>
              <a:rPr lang="en-US" dirty="0"/>
              <a:t>in </a:t>
            </a:r>
            <a:r>
              <a:rPr lang="en-US" dirty="0">
                <a:hlinkClick r:id="rId2" tooltip="&lt;iostream&gt; header file"/>
              </a:rPr>
              <a:t>&lt;</a:t>
            </a:r>
            <a:r>
              <a:rPr lang="en-US" dirty="0" err="1">
                <a:hlinkClick r:id="rId2" tooltip="&lt;iostream&gt; header file"/>
              </a:rPr>
              <a:t>iostream</a:t>
            </a:r>
            <a:r>
              <a:rPr lang="en-US" dirty="0">
                <a:hlinkClick r:id="rId2" tooltip="&lt;iostream&gt; header file"/>
              </a:rPr>
              <a:t>&gt;</a:t>
            </a:r>
            <a:r>
              <a:rPr lang="en-US" dirty="0"/>
              <a:t> header </a:t>
            </a:r>
            <a:r>
              <a:rPr lang="en-US" dirty="0" smtClean="0"/>
              <a:t>file.</a:t>
            </a: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/>
              <a:t>used to </a:t>
            </a:r>
            <a:r>
              <a:rPr lang="en-US" dirty="0" smtClean="0"/>
              <a:t>output something to the user.</a:t>
            </a:r>
          </a:p>
          <a:p>
            <a:r>
              <a:rPr lang="en-US" dirty="0" err="1" smtClean="0"/>
              <a:t>Genral</a:t>
            </a:r>
            <a:r>
              <a:rPr lang="en-US" dirty="0" smtClean="0"/>
              <a:t> form: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Genral</a:t>
            </a:r>
            <a:r>
              <a:rPr lang="en-US" dirty="0" smtClean="0"/>
              <a:t> </a:t>
            </a:r>
            <a:r>
              <a:rPr lang="en-US" dirty="0"/>
              <a:t>form to </a:t>
            </a:r>
            <a:r>
              <a:rPr lang="en-US" dirty="0" smtClean="0"/>
              <a:t>display multiple  outputs 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94881"/>
              </p:ext>
            </p:extLst>
          </p:nvPr>
        </p:nvGraphicFramePr>
        <p:xfrm>
          <a:off x="4234288" y="3462866"/>
          <a:ext cx="2346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&lt;&lt;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varName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76555"/>
              </p:ext>
            </p:extLst>
          </p:nvPr>
        </p:nvGraphicFramePr>
        <p:xfrm>
          <a:off x="3242615" y="5610061"/>
          <a:ext cx="5244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5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var1 &lt;&lt; "Some String" &lt;&lt; var2 &lt;&lt; </a:t>
                      </a:r>
                      <a:r>
                        <a:rPr lang="en-US" sz="2000" b="1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09097"/>
              </p:ext>
            </p:extLst>
          </p:nvPr>
        </p:nvGraphicFramePr>
        <p:xfrm>
          <a:off x="4195651" y="4312872"/>
          <a:ext cx="23983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&lt;&lt; "Some String";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4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Read two integer numbers from the user then print their sum and average.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233856"/>
              </p:ext>
            </p:extLst>
          </p:nvPr>
        </p:nvGraphicFramePr>
        <p:xfrm>
          <a:off x="838200" y="1954414"/>
          <a:ext cx="1045764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7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b="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num1, num2;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two numbers: 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num1 &gt;&gt; num2;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"sum of 2 numbers = 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num1 + num2&lt;&lt;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"average of 2 numbers = 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(num1 + num2)/2 &lt;&lt;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Backslash codes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15738"/>
              </p:ext>
            </p:extLst>
          </p:nvPr>
        </p:nvGraphicFramePr>
        <p:xfrm>
          <a:off x="3322748" y="1825621"/>
          <a:ext cx="5087156" cy="4104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/>
                <a:gridCol w="2543578"/>
              </a:tblGrid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 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Backspace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line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Horizontal tab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quote</a:t>
                      </a:r>
                      <a:endParaRPr lang="en-US" dirty="0"/>
                    </a:p>
                  </a:txBody>
                  <a:tcPr/>
                </a:tc>
              </a:tr>
              <a:tr h="5863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Backslash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Read a positive integer from the user and print its square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49926"/>
              </p:ext>
            </p:extLst>
          </p:nvPr>
        </p:nvGraphicFramePr>
        <p:xfrm>
          <a:off x="838200" y="1954414"/>
          <a:ext cx="1045764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7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b="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b="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math.h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number : 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pt-BR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pt-BR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"Power = "</a:t>
                      </a:r>
                      <a:r>
                        <a:rPr lang="pt-BR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num *num &lt;&lt;endl;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"Power using Pow function 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pow(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2)&lt;&lt;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 smtClean="0">
                <a:solidFill>
                  <a:srgbClr val="C00000"/>
                </a:solidFill>
              </a:rPr>
              <a:t>END</a:t>
            </a:r>
            <a:endParaRPr lang="en-US" sz="23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The Five Basic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- char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float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double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void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1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Modifying the Basic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 for type </a:t>
            </a:r>
            <a:r>
              <a:rPr lang="en-US" b="1" dirty="0"/>
              <a:t>void</a:t>
            </a:r>
            <a:r>
              <a:rPr lang="en-US" dirty="0"/>
              <a:t>, the basic data types may have various modifiers preceding them.</a:t>
            </a:r>
            <a:br>
              <a:rPr lang="en-US" dirty="0"/>
            </a:br>
            <a:r>
              <a:rPr lang="en-US" dirty="0"/>
              <a:t>You use a modifier to alter the meaning of the base </a:t>
            </a:r>
            <a:r>
              <a:rPr lang="en-US" dirty="0" smtClean="0"/>
              <a:t>type.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list of modifiers is shown here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signed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unsigned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long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short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Modifying the Basic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signed and unsigned integers is in the way that the </a:t>
            </a:r>
            <a:r>
              <a:rPr lang="en-US" dirty="0" smtClean="0"/>
              <a:t>high order </a:t>
            </a:r>
            <a:r>
              <a:rPr lang="en-US" dirty="0"/>
              <a:t>bit of the integer is interpreted. If you specify a signed integer, the </a:t>
            </a:r>
            <a:r>
              <a:rPr lang="en-US" dirty="0" smtClean="0"/>
              <a:t>compiler generates </a:t>
            </a:r>
            <a:r>
              <a:rPr lang="en-US" dirty="0"/>
              <a:t>code that assumes that the high-order bit of an integer is to be used as </a:t>
            </a:r>
            <a:r>
              <a:rPr lang="en-US" dirty="0" smtClean="0"/>
              <a:t>a </a:t>
            </a:r>
            <a:r>
              <a:rPr lang="en-US" i="1" dirty="0" smtClean="0"/>
              <a:t>sign </a:t>
            </a:r>
            <a:r>
              <a:rPr lang="en-US" i="1" dirty="0"/>
              <a:t>flag</a:t>
            </a:r>
            <a:r>
              <a:rPr lang="en-US" dirty="0"/>
              <a:t>. If the sign flag is 0, the number is positive; if it is 1, the number is negative.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Modifying the Basic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apply the modifiers </a:t>
            </a:r>
            <a:r>
              <a:rPr lang="en-US" b="1" dirty="0"/>
              <a:t>signed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and </a:t>
            </a:r>
            <a:r>
              <a:rPr lang="en-US" b="1" dirty="0"/>
              <a:t>unsigned </a:t>
            </a:r>
            <a:r>
              <a:rPr lang="en-US" dirty="0"/>
              <a:t>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You can apply </a:t>
            </a:r>
            <a:r>
              <a:rPr lang="en-US" b="1" dirty="0"/>
              <a:t>unsigned </a:t>
            </a:r>
            <a:r>
              <a:rPr lang="en-US" dirty="0"/>
              <a:t>and </a:t>
            </a:r>
            <a:r>
              <a:rPr lang="en-US" b="1" dirty="0"/>
              <a:t>signed </a:t>
            </a:r>
            <a:r>
              <a:rPr lang="en-US" dirty="0"/>
              <a:t>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characters</a:t>
            </a:r>
            <a:r>
              <a:rPr lang="en-US" dirty="0" smtClean="0"/>
              <a:t>.</a:t>
            </a:r>
          </a:p>
          <a:p>
            <a:r>
              <a:rPr lang="en-US" dirty="0"/>
              <a:t>You may also apply </a:t>
            </a:r>
            <a:r>
              <a:rPr lang="en-US" b="1" dirty="0"/>
              <a:t>long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 of </a:t>
            </a:r>
            <a:r>
              <a:rPr lang="en-US" b="1" dirty="0"/>
              <a:t>signed </a:t>
            </a:r>
            <a:r>
              <a:rPr lang="en-US" dirty="0"/>
              <a:t>on integers is allowed, but redundant because the default </a:t>
            </a:r>
            <a:r>
              <a:rPr lang="en-US" dirty="0" smtClean="0"/>
              <a:t>integer declaration </a:t>
            </a:r>
            <a:r>
              <a:rPr lang="en-US" dirty="0"/>
              <a:t>assumes a signed number. The most important use of </a:t>
            </a:r>
            <a:r>
              <a:rPr lang="en-US" b="1" dirty="0"/>
              <a:t>signed </a:t>
            </a:r>
            <a:r>
              <a:rPr lang="en-US" dirty="0"/>
              <a:t>is to </a:t>
            </a:r>
            <a:r>
              <a:rPr lang="en-US" dirty="0" smtClean="0"/>
              <a:t>modify </a:t>
            </a:r>
            <a:r>
              <a:rPr lang="en-US" b="1" dirty="0" smtClean="0"/>
              <a:t>char </a:t>
            </a:r>
            <a:r>
              <a:rPr lang="en-US" dirty="0"/>
              <a:t>in implementations in which </a:t>
            </a:r>
            <a:r>
              <a:rPr lang="en-US" b="1" dirty="0"/>
              <a:t>char </a:t>
            </a:r>
            <a:r>
              <a:rPr lang="en-US" dirty="0"/>
              <a:t>is unsigned by default.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3568" r="6829" b="10986"/>
          <a:stretch/>
        </p:blipFill>
        <p:spPr>
          <a:xfrm>
            <a:off x="2163650" y="122348"/>
            <a:ext cx="7894749" cy="6619741"/>
          </a:xfrm>
        </p:spPr>
      </p:pic>
    </p:spTree>
    <p:extLst>
      <p:ext uri="{BB962C8B-B14F-4D97-AF65-F5344CB8AC3E}">
        <p14:creationId xmlns:p14="http://schemas.microsoft.com/office/powerpoint/2010/main" val="1466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Identifier Names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C/C++, the names of variables, functions, labels, and various other </a:t>
            </a:r>
            <a:r>
              <a:rPr lang="en-US" dirty="0" smtClean="0"/>
              <a:t>user-defined objects </a:t>
            </a:r>
            <a:r>
              <a:rPr lang="en-US" dirty="0"/>
              <a:t>are called identifiers. </a:t>
            </a:r>
            <a:endParaRPr lang="en-US" dirty="0" smtClean="0"/>
          </a:p>
          <a:p>
            <a:r>
              <a:rPr lang="en-US" dirty="0"/>
              <a:t>The first character must be a </a:t>
            </a:r>
            <a:r>
              <a:rPr lang="en-US" b="1" dirty="0"/>
              <a:t>letter</a:t>
            </a:r>
            <a:r>
              <a:rPr lang="en-US" dirty="0"/>
              <a:t> or an </a:t>
            </a:r>
            <a:r>
              <a:rPr lang="en-US" b="1" dirty="0"/>
              <a:t>underscore</a:t>
            </a:r>
            <a:r>
              <a:rPr lang="en-US" dirty="0"/>
              <a:t>, and subsequent characters </a:t>
            </a:r>
            <a:r>
              <a:rPr lang="en-US" dirty="0" smtClean="0"/>
              <a:t>must be </a:t>
            </a:r>
            <a:r>
              <a:rPr lang="en-US" dirty="0"/>
              <a:t>either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or </a:t>
            </a:r>
            <a:r>
              <a:rPr lang="en-US" b="1" dirty="0"/>
              <a:t>underscores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06" y="3979572"/>
            <a:ext cx="6156101" cy="23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Identifier Names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identifier, upper- and lowercase are treated as distinct. Hence, </a:t>
            </a:r>
            <a:r>
              <a:rPr lang="en-US" b="1" dirty="0"/>
              <a:t>count</a:t>
            </a:r>
            <a:r>
              <a:rPr lang="en-US" dirty="0"/>
              <a:t>, </a:t>
            </a:r>
            <a:r>
              <a:rPr lang="en-US" b="1" dirty="0" smtClean="0"/>
              <a:t>Count, and</a:t>
            </a:r>
            <a:r>
              <a:rPr lang="en-US" dirty="0" smtClean="0"/>
              <a:t> </a:t>
            </a:r>
            <a:r>
              <a:rPr lang="en-US" b="1" dirty="0"/>
              <a:t>COUNT </a:t>
            </a:r>
            <a:r>
              <a:rPr lang="en-US" dirty="0"/>
              <a:t>are three separate </a:t>
            </a:r>
            <a:r>
              <a:rPr lang="en-US" dirty="0" smtClean="0"/>
              <a:t>identifiers.</a:t>
            </a:r>
          </a:p>
          <a:p>
            <a:r>
              <a:rPr lang="en-US" dirty="0" smtClean="0"/>
              <a:t>An </a:t>
            </a:r>
            <a:r>
              <a:rPr lang="en-US" dirty="0"/>
              <a:t>identifier cannot be the same as a C or C++ keyword, and should not have </a:t>
            </a:r>
            <a:r>
              <a:rPr lang="en-US" dirty="0" smtClean="0"/>
              <a:t>the same </a:t>
            </a:r>
            <a:r>
              <a:rPr lang="en-US" dirty="0"/>
              <a:t>name as functions that are in the C or C++ </a:t>
            </a:r>
            <a:r>
              <a:rPr lang="en-US" dirty="0" smtClean="0"/>
              <a:t>library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3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Variables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</a:t>
            </a:r>
            <a:r>
              <a:rPr lang="en-US" dirty="0"/>
              <a:t> is a named location in memory that is used to hold a</a:t>
            </a:r>
            <a:br>
              <a:rPr lang="en-US" dirty="0"/>
            </a:br>
            <a:r>
              <a:rPr lang="en-US" dirty="0"/>
              <a:t>value that may be modified by the program. </a:t>
            </a:r>
            <a:endParaRPr lang="en-US" dirty="0" smtClean="0"/>
          </a:p>
          <a:p>
            <a:r>
              <a:rPr lang="en-US" dirty="0"/>
              <a:t>All variables must be declared before </a:t>
            </a:r>
            <a:r>
              <a:rPr lang="en-US" dirty="0" smtClean="0"/>
              <a:t>they can </a:t>
            </a:r>
            <a:r>
              <a:rPr lang="en-US" dirty="0"/>
              <a:t>be used.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general form of a declaration </a:t>
            </a:r>
            <a:r>
              <a:rPr lang="en-US" b="1" dirty="0" smtClean="0"/>
              <a:t>is: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i="1" dirty="0" smtClean="0"/>
              <a:t> </a:t>
            </a:r>
            <a:r>
              <a:rPr lang="en-US" i="1" dirty="0" err="1"/>
              <a:t>variable_list</a:t>
            </a:r>
            <a:r>
              <a:rPr lang="en-US" i="1" dirty="0"/>
              <a:t>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Here are some declarations: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607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Structure of Programming</vt:lpstr>
      <vt:lpstr>The Five Basic Data Types </vt:lpstr>
      <vt:lpstr>Modifying the Basic Types </vt:lpstr>
      <vt:lpstr>Modifying the Basic Types </vt:lpstr>
      <vt:lpstr>Modifying the Basic Types </vt:lpstr>
      <vt:lpstr>PowerPoint Presentation</vt:lpstr>
      <vt:lpstr>Identifier Names </vt:lpstr>
      <vt:lpstr>Identifier Names </vt:lpstr>
      <vt:lpstr>Variables </vt:lpstr>
      <vt:lpstr>Const variables </vt:lpstr>
      <vt:lpstr>Variable Initializations  </vt:lpstr>
      <vt:lpstr>cin</vt:lpstr>
      <vt:lpstr>cout</vt:lpstr>
      <vt:lpstr>Read two integer numbers from the user then print their sum and average. </vt:lpstr>
      <vt:lpstr>Backslash codes</vt:lpstr>
      <vt:lpstr>Read a positive integer from the user and print its square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</dc:title>
  <dc:creator>Mai Alaa</dc:creator>
  <cp:lastModifiedBy>Mai Alaa</cp:lastModifiedBy>
  <cp:revision>134</cp:revision>
  <dcterms:created xsi:type="dcterms:W3CDTF">2017-02-19T18:15:54Z</dcterms:created>
  <dcterms:modified xsi:type="dcterms:W3CDTF">2019-02-23T14:16:37Z</dcterms:modified>
</cp:coreProperties>
</file>