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58" r:id="rId13"/>
    <p:sldId id="273" r:id="rId14"/>
    <p:sldId id="274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A91D-F36F-483C-AA41-0BB0AA1F9CB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F6AA9-25E2-4A9E-B34C-3CB2BCB4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0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Programming 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Section </a:t>
            </a:r>
            <a:r>
              <a:rPr lang="ar-EG" sz="28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Block of</a:t>
            </a:r>
            <a:r>
              <a:rPr lang="ar-EG" sz="6000" b="1" dirty="0">
                <a:solidFill>
                  <a:srgbClr val="C00000"/>
                </a:solidFill>
              </a:rPr>
              <a:t> </a:t>
            </a:r>
            <a:r>
              <a:rPr lang="en-US" sz="6000" b="1" dirty="0">
                <a:solidFill>
                  <a:srgbClr val="C00000"/>
                </a:solidFill>
              </a:rPr>
              <a:t>Statement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023362"/>
              </p:ext>
            </p:extLst>
          </p:nvPr>
        </p:nvGraphicFramePr>
        <p:xfrm>
          <a:off x="838200" y="1648201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number;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number: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number;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(number &gt; 0)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Positive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number += 5;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become 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Conditional Operator (?:)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/>
          <a:lstStyle/>
          <a:p>
            <a:pPr>
              <a:buNone/>
              <a:tabLst>
                <a:tab pos="635000" algn="l"/>
              </a:tabLs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General form:</a:t>
            </a:r>
          </a:p>
          <a:p>
            <a:pPr>
              <a:buNone/>
              <a:tabLst>
                <a:tab pos="635000" algn="l"/>
              </a:tabLst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buNone/>
              <a:tabLst>
                <a:tab pos="635000" algn="l"/>
              </a:tabLst>
            </a:pPr>
            <a:r>
              <a:rPr lang="en-US" b="1" dirty="0" smtClean="0">
                <a:latin typeface="Courier New" pitchFamily="49" charset="0"/>
              </a:rPr>
              <a:t>If expression1 is true apply expression2 else apply expression3</a:t>
            </a:r>
          </a:p>
          <a:p>
            <a:pPr>
              <a:buNone/>
              <a:tabLst>
                <a:tab pos="635000" algn="l"/>
              </a:tabLst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buNone/>
              <a:tabLst>
                <a:tab pos="635000" algn="l"/>
              </a:tabLst>
            </a:pPr>
            <a:endParaRPr lang="ar-EG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72118"/>
              </p:ext>
            </p:extLst>
          </p:nvPr>
        </p:nvGraphicFramePr>
        <p:xfrm>
          <a:off x="2045648" y="1975260"/>
          <a:ext cx="7384955" cy="42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955"/>
              </a:tblGrid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635000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</a:rPr>
                        <a:t>expression1 ? expression2 : expression3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59490"/>
              </p:ext>
            </p:extLst>
          </p:nvPr>
        </p:nvGraphicFramePr>
        <p:xfrm>
          <a:off x="1146412" y="3452884"/>
          <a:ext cx="8884692" cy="270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648"/>
                <a:gridCol w="4299044"/>
              </a:tblGrid>
              <a:tr h="2702684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x=10, y;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y = x&gt;9 ? 100 : 200;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&lt;&lt;y&lt;&lt;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x=10, y;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(x &gt; 9)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y = 100;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y = 200;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y&lt;&lt;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4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Switch case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572"/>
            <a:ext cx="10515600" cy="48823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General Form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:         </a:t>
            </a:r>
          </a:p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759" r="4747" b="2720"/>
          <a:stretch/>
        </p:blipFill>
        <p:spPr bwMode="auto">
          <a:xfrm>
            <a:off x="688073" y="1862590"/>
            <a:ext cx="2839873" cy="446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17966"/>
              </p:ext>
            </p:extLst>
          </p:nvPr>
        </p:nvGraphicFramePr>
        <p:xfrm>
          <a:off x="3662148" y="1796222"/>
          <a:ext cx="8529852" cy="5061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9852"/>
              </a:tblGrid>
              <a:tr h="506177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The expression must evaluate to a character or integer value.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 The value of expression is tested, in order, against the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values of the constants in the case statements.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a match is found, the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statement sequence associated with that case is executed until the break or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end of the switch statement is reached.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The default statement is executed if no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matches are found. The default is optional and, if it is not present, no action takes place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if all matches fail.</a:t>
                      </a:r>
                      <a:br>
                        <a:rPr lang="en-US" sz="2800" dirty="0" smtClean="0"/>
                      </a:b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4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Switch case Example1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538053"/>
              </p:ext>
            </p:extLst>
          </p:nvPr>
        </p:nvGraphicFramePr>
        <p:xfrm>
          <a:off x="838200" y="1293813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grade;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Grade :"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grade;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(grade)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"Excellent"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"very Good"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"Good"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'D'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"Pass"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'F'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"Fail"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"invalid grade!"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4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Switch case Example2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743450"/>
              </p:ext>
            </p:extLst>
          </p:nvPr>
        </p:nvGraphicFramePr>
        <p:xfrm>
          <a:off x="354842" y="1293813"/>
          <a:ext cx="11573301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350"/>
                <a:gridCol w="60069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operation;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num1, num2;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2 numbers :"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num1 &gt;&gt; num2; 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"choose one operation : \n + add \n - subtract \n * multiply \n / divide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operation;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(operation)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pt-B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pt-BR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"sum = "</a:t>
                      </a:r>
                      <a:r>
                        <a:rPr lang="pt-B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&lt;&lt;num1+ num2&lt;&lt;endl;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ar-EG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'-'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"difference = "</a:t>
                      </a: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num1 - num2 &lt;&lt; endl;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'*'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"multiply = "</a:t>
                      </a: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num1 * num2 &lt;&lt; endl;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'/'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"Division = "</a:t>
                      </a:r>
                      <a:r>
                        <a:rPr kumimoji="0" lang="pt-B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num1 / num2 &lt;&lt; endl;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"you entered invalid operation !"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;}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Examples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dirty="0" smtClean="0"/>
              <a:t>takes 3 </a:t>
            </a:r>
            <a:r>
              <a:rPr lang="en-US" dirty="0"/>
              <a:t>integer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user and prints the largest of </a:t>
            </a:r>
            <a:r>
              <a:rPr lang="en-US" dirty="0"/>
              <a:t>these </a:t>
            </a:r>
            <a:r>
              <a:rPr lang="en-US" dirty="0" smtClean="0"/>
              <a:t>numbers.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54033"/>
              </p:ext>
            </p:extLst>
          </p:nvPr>
        </p:nvGraphicFramePr>
        <p:xfrm>
          <a:off x="2018352" y="2302806"/>
          <a:ext cx="8128000" cy="428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4278774"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x, y, z;</a:t>
                      </a:r>
                    </a:p>
                    <a:p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5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3 numbers \n"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x &gt;&gt; y &gt;&gt; z; </a:t>
                      </a:r>
                    </a:p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(x &gt; y&amp;&amp;x &gt; z)</a:t>
                      </a:r>
                    </a:p>
                    <a:p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</a:t>
                      </a:r>
                      <a:r>
                        <a:rPr lang="en-US" sz="25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"The largest number is:"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&lt;&lt;x&lt;&lt;</a:t>
                      </a:r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5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(y &gt; x&amp;&amp;y &gt; z)</a:t>
                      </a:r>
                    </a:p>
                    <a:p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5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"The largest number is:"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y &lt;&lt; </a:t>
                      </a:r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endParaRPr lang="en-US" sz="25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5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"The largest number is:"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z &lt;&lt; </a:t>
                      </a:r>
                      <a:r>
                        <a:rPr lang="en-US" sz="25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5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Examples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number and prints if it is odd or even.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88088"/>
              </p:ext>
            </p:extLst>
          </p:nvPr>
        </p:nvGraphicFramePr>
        <p:xfrm>
          <a:off x="1963761" y="2425636"/>
          <a:ext cx="8128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your number"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x;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(x % 2 == 0)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even \n"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odd \n"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6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Selection </a:t>
            </a:r>
            <a:r>
              <a:rPr lang="en-US" sz="6000" b="1" dirty="0" smtClean="0">
                <a:solidFill>
                  <a:srgbClr val="C00000"/>
                </a:solidFill>
              </a:rPr>
              <a:t>(Conditional) </a:t>
            </a:r>
            <a:r>
              <a:rPr lang="en-US" sz="6000" b="1" dirty="0">
                <a:solidFill>
                  <a:srgbClr val="C00000"/>
                </a:solidFill>
              </a:rPr>
              <a:t>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4000" dirty="0" smtClean="0"/>
          </a:p>
          <a:p>
            <a:pPr>
              <a:buFontTx/>
              <a:buChar char="-"/>
            </a:pPr>
            <a:r>
              <a:rPr lang="en-US" sz="4000" dirty="0" smtClean="0"/>
              <a:t>If statement</a:t>
            </a:r>
            <a:endParaRPr lang="ar-EG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- Switch cases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One way selection </a:t>
            </a:r>
            <a:r>
              <a:rPr lang="en-US" sz="4000" dirty="0" smtClean="0"/>
              <a:t>( If ) </a:t>
            </a:r>
            <a:endParaRPr lang="en-US" sz="4000" dirty="0"/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Two-Way Selection </a:t>
            </a:r>
            <a:r>
              <a:rPr lang="en-US" sz="4000" dirty="0"/>
              <a:t>( If …. else)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Multiple Selections </a:t>
            </a:r>
            <a:r>
              <a:rPr lang="en-US" sz="4000" dirty="0"/>
              <a:t>(</a:t>
            </a:r>
            <a:r>
              <a:rPr lang="en-US" sz="4000" dirty="0" smtClean="0"/>
              <a:t>Nested if)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One way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General Form: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The statement is executed if the value of the expression is </a:t>
            </a:r>
            <a:r>
              <a:rPr lang="en-US" sz="4000" dirty="0" smtClean="0"/>
              <a:t>true.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9376" r="4544" b="10417"/>
          <a:stretch/>
        </p:blipFill>
        <p:spPr bwMode="auto">
          <a:xfrm>
            <a:off x="3985144" y="2483893"/>
            <a:ext cx="3824919" cy="11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One way selection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879717"/>
              </p:ext>
            </p:extLst>
          </p:nvPr>
        </p:nvGraphicFramePr>
        <p:xfrm>
          <a:off x="838200" y="1630839"/>
          <a:ext cx="105156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number;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number: 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number;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(number &gt; 0)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Positive \n"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Two-Way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General form: 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dirty="0"/>
              <a:t>The statement1 is executed if the value of the expression is true. Otherwise, Statement2 is </a:t>
            </a:r>
            <a:r>
              <a:rPr lang="en-US" sz="4000" dirty="0" smtClean="0"/>
              <a:t>executed.</a:t>
            </a:r>
            <a:endParaRPr lang="en-US" sz="4000" dirty="0"/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" t="5196" r="4932" b="6891"/>
          <a:stretch/>
        </p:blipFill>
        <p:spPr bwMode="auto">
          <a:xfrm>
            <a:off x="3957850" y="2402006"/>
            <a:ext cx="3179929" cy="165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5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Two-Way Selection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68598"/>
              </p:ext>
            </p:extLst>
          </p:nvPr>
        </p:nvGraphicFramePr>
        <p:xfrm>
          <a:off x="838200" y="1630839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number;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number: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number;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(number &gt;= 0)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Positive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negative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Multiple Selections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General form: 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37285"/>
              </p:ext>
            </p:extLst>
          </p:nvPr>
        </p:nvGraphicFramePr>
        <p:xfrm>
          <a:off x="4506035" y="2492534"/>
          <a:ext cx="3179929" cy="3749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79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(expression1)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Statement1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if (expression2)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            Statement2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if (expression3)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            Statement3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      Statement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7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Multiple Selections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950188"/>
              </p:ext>
            </p:extLst>
          </p:nvPr>
        </p:nvGraphicFramePr>
        <p:xfrm>
          <a:off x="838200" y="1630839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number;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number: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number;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(number &gt; 0)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Positive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(number==0)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zero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 is negative 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926</Words>
  <Application>Microsoft Office PowerPoint</Application>
  <PresentationFormat>Widescreen</PresentationFormat>
  <Paragraphs>198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Programming fundamentals</vt:lpstr>
      <vt:lpstr>Selection (Conditional) Statement </vt:lpstr>
      <vt:lpstr>If Statement</vt:lpstr>
      <vt:lpstr>One way selection</vt:lpstr>
      <vt:lpstr>One way selection</vt:lpstr>
      <vt:lpstr>Two-Way Selection</vt:lpstr>
      <vt:lpstr>Two-Way Selection</vt:lpstr>
      <vt:lpstr>Multiple Selections </vt:lpstr>
      <vt:lpstr>Multiple Selections </vt:lpstr>
      <vt:lpstr>Block of Statement </vt:lpstr>
      <vt:lpstr>Conditional Operator (?:)</vt:lpstr>
      <vt:lpstr>Switch case</vt:lpstr>
      <vt:lpstr>Switch case Example1</vt:lpstr>
      <vt:lpstr>Switch case Example2</vt:lpstr>
      <vt:lpstr>Examples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Alaa</dc:creator>
  <cp:lastModifiedBy>Mai Alaa</cp:lastModifiedBy>
  <cp:revision>327</cp:revision>
  <dcterms:created xsi:type="dcterms:W3CDTF">2017-02-23T16:29:35Z</dcterms:created>
  <dcterms:modified xsi:type="dcterms:W3CDTF">2019-03-15T15:18:37Z</dcterms:modified>
</cp:coreProperties>
</file>