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81" r:id="rId3"/>
    <p:sldId id="282" r:id="rId4"/>
    <p:sldId id="283" r:id="rId5"/>
    <p:sldId id="284" r:id="rId6"/>
    <p:sldId id="285" r:id="rId7"/>
    <p:sldId id="286" r:id="rId8"/>
    <p:sldId id="287" r:id="rId9"/>
    <p:sldId id="288" r:id="rId10"/>
    <p:sldId id="271" r:id="rId11"/>
    <p:sldId id="272" r:id="rId12"/>
    <p:sldId id="274" r:id="rId13"/>
    <p:sldId id="275" r:id="rId14"/>
    <p:sldId id="276" r:id="rId15"/>
    <p:sldId id="277" r:id="rId16"/>
    <p:sldId id="278" r:id="rId17"/>
    <p:sldId id="279"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6FA91D-F36F-483C-AA41-0BB0AA1F9CB8}" type="datetimeFigureOut">
              <a:rPr lang="en-US" smtClean="0"/>
              <a:t>4/5/2019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EF6AA9-25E2-4A9E-B34C-3CB2BCB43A92}" type="slidenum">
              <a:rPr lang="en-US" smtClean="0"/>
              <a:t>‹#›</a:t>
            </a:fld>
            <a:endParaRPr lang="en-US"/>
          </a:p>
        </p:txBody>
      </p:sp>
    </p:spTree>
    <p:extLst>
      <p:ext uri="{BB962C8B-B14F-4D97-AF65-F5344CB8AC3E}">
        <p14:creationId xmlns:p14="http://schemas.microsoft.com/office/powerpoint/2010/main" val="1158527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EF6AA9-25E2-4A9E-B34C-3CB2BCB43A92}" type="slidenum">
              <a:rPr lang="en-US" smtClean="0"/>
              <a:t>1</a:t>
            </a:fld>
            <a:endParaRPr lang="en-US"/>
          </a:p>
        </p:txBody>
      </p:sp>
    </p:spTree>
    <p:extLst>
      <p:ext uri="{BB962C8B-B14F-4D97-AF65-F5344CB8AC3E}">
        <p14:creationId xmlns:p14="http://schemas.microsoft.com/office/powerpoint/2010/main" val="3501805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EF6AA9-25E2-4A9E-B34C-3CB2BCB43A92}" type="slidenum">
              <a:rPr lang="en-US" smtClean="0"/>
              <a:t>10</a:t>
            </a:fld>
            <a:endParaRPr lang="en-US"/>
          </a:p>
        </p:txBody>
      </p:sp>
    </p:spTree>
    <p:extLst>
      <p:ext uri="{BB962C8B-B14F-4D97-AF65-F5344CB8AC3E}">
        <p14:creationId xmlns:p14="http://schemas.microsoft.com/office/powerpoint/2010/main" val="1128061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27/2/2017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4D5A27-C62A-4F91-968F-19F3646585A4}" type="slidenum">
              <a:rPr lang="en-US" smtClean="0"/>
              <a:t>‹#›</a:t>
            </a:fld>
            <a:endParaRPr lang="en-US"/>
          </a:p>
        </p:txBody>
      </p:sp>
    </p:spTree>
    <p:extLst>
      <p:ext uri="{BB962C8B-B14F-4D97-AF65-F5344CB8AC3E}">
        <p14:creationId xmlns:p14="http://schemas.microsoft.com/office/powerpoint/2010/main" val="3292584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27/2/2017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4D5A27-C62A-4F91-968F-19F3646585A4}" type="slidenum">
              <a:rPr lang="en-US" smtClean="0"/>
              <a:t>‹#›</a:t>
            </a:fld>
            <a:endParaRPr lang="en-US"/>
          </a:p>
        </p:txBody>
      </p:sp>
    </p:spTree>
    <p:extLst>
      <p:ext uri="{BB962C8B-B14F-4D97-AF65-F5344CB8AC3E}">
        <p14:creationId xmlns:p14="http://schemas.microsoft.com/office/powerpoint/2010/main" val="3660218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27/2/2017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4D5A27-C62A-4F91-968F-19F3646585A4}" type="slidenum">
              <a:rPr lang="en-US" smtClean="0"/>
              <a:t>‹#›</a:t>
            </a:fld>
            <a:endParaRPr lang="en-US"/>
          </a:p>
        </p:txBody>
      </p:sp>
    </p:spTree>
    <p:extLst>
      <p:ext uri="{BB962C8B-B14F-4D97-AF65-F5344CB8AC3E}">
        <p14:creationId xmlns:p14="http://schemas.microsoft.com/office/powerpoint/2010/main" val="3303233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27/2/2017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4D5A27-C62A-4F91-968F-19F3646585A4}" type="slidenum">
              <a:rPr lang="en-US" smtClean="0"/>
              <a:t>‹#›</a:t>
            </a:fld>
            <a:endParaRPr lang="en-US"/>
          </a:p>
        </p:txBody>
      </p:sp>
    </p:spTree>
    <p:extLst>
      <p:ext uri="{BB962C8B-B14F-4D97-AF65-F5344CB8AC3E}">
        <p14:creationId xmlns:p14="http://schemas.microsoft.com/office/powerpoint/2010/main" val="2750725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27/2/2017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4D5A27-C62A-4F91-968F-19F3646585A4}" type="slidenum">
              <a:rPr lang="en-US" smtClean="0"/>
              <a:t>‹#›</a:t>
            </a:fld>
            <a:endParaRPr lang="en-US"/>
          </a:p>
        </p:txBody>
      </p:sp>
    </p:spTree>
    <p:extLst>
      <p:ext uri="{BB962C8B-B14F-4D97-AF65-F5344CB8AC3E}">
        <p14:creationId xmlns:p14="http://schemas.microsoft.com/office/powerpoint/2010/main" val="2632653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27/2/2017</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4D5A27-C62A-4F91-968F-19F3646585A4}" type="slidenum">
              <a:rPr lang="en-US" smtClean="0"/>
              <a:t>‹#›</a:t>
            </a:fld>
            <a:endParaRPr lang="en-US"/>
          </a:p>
        </p:txBody>
      </p:sp>
    </p:spTree>
    <p:extLst>
      <p:ext uri="{BB962C8B-B14F-4D97-AF65-F5344CB8AC3E}">
        <p14:creationId xmlns:p14="http://schemas.microsoft.com/office/powerpoint/2010/main" val="4262600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27/2/2017</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4D5A27-C62A-4F91-968F-19F3646585A4}" type="slidenum">
              <a:rPr lang="en-US" smtClean="0"/>
              <a:t>‹#›</a:t>
            </a:fld>
            <a:endParaRPr lang="en-US"/>
          </a:p>
        </p:txBody>
      </p:sp>
    </p:spTree>
    <p:extLst>
      <p:ext uri="{BB962C8B-B14F-4D97-AF65-F5344CB8AC3E}">
        <p14:creationId xmlns:p14="http://schemas.microsoft.com/office/powerpoint/2010/main" val="946492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27/2/2017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4D5A27-C62A-4F91-968F-19F3646585A4}" type="slidenum">
              <a:rPr lang="en-US" smtClean="0"/>
              <a:t>‹#›</a:t>
            </a:fld>
            <a:endParaRPr lang="en-US"/>
          </a:p>
        </p:txBody>
      </p:sp>
    </p:spTree>
    <p:extLst>
      <p:ext uri="{BB962C8B-B14F-4D97-AF65-F5344CB8AC3E}">
        <p14:creationId xmlns:p14="http://schemas.microsoft.com/office/powerpoint/2010/main" val="2531337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27/2/2017</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4D5A27-C62A-4F91-968F-19F3646585A4}" type="slidenum">
              <a:rPr lang="en-US" smtClean="0"/>
              <a:t>‹#›</a:t>
            </a:fld>
            <a:endParaRPr lang="en-US"/>
          </a:p>
        </p:txBody>
      </p:sp>
    </p:spTree>
    <p:extLst>
      <p:ext uri="{BB962C8B-B14F-4D97-AF65-F5344CB8AC3E}">
        <p14:creationId xmlns:p14="http://schemas.microsoft.com/office/powerpoint/2010/main" val="2402507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27/2/2017</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4D5A27-C62A-4F91-968F-19F3646585A4}" type="slidenum">
              <a:rPr lang="en-US" smtClean="0"/>
              <a:t>‹#›</a:t>
            </a:fld>
            <a:endParaRPr lang="en-US"/>
          </a:p>
        </p:txBody>
      </p:sp>
    </p:spTree>
    <p:extLst>
      <p:ext uri="{BB962C8B-B14F-4D97-AF65-F5344CB8AC3E}">
        <p14:creationId xmlns:p14="http://schemas.microsoft.com/office/powerpoint/2010/main" val="186226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27/2/2017</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4D5A27-C62A-4F91-968F-19F3646585A4}" type="slidenum">
              <a:rPr lang="en-US" smtClean="0"/>
              <a:t>‹#›</a:t>
            </a:fld>
            <a:endParaRPr lang="en-US"/>
          </a:p>
        </p:txBody>
      </p:sp>
    </p:spTree>
    <p:extLst>
      <p:ext uri="{BB962C8B-B14F-4D97-AF65-F5344CB8AC3E}">
        <p14:creationId xmlns:p14="http://schemas.microsoft.com/office/powerpoint/2010/main" val="1229285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27/2/2017</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D5A27-C62A-4F91-968F-19F3646585A4}" type="slidenum">
              <a:rPr lang="en-US" smtClean="0"/>
              <a:t>‹#›</a:t>
            </a:fld>
            <a:endParaRPr lang="en-US"/>
          </a:p>
        </p:txBody>
      </p:sp>
    </p:spTree>
    <p:extLst>
      <p:ext uri="{BB962C8B-B14F-4D97-AF65-F5344CB8AC3E}">
        <p14:creationId xmlns:p14="http://schemas.microsoft.com/office/powerpoint/2010/main" val="265280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C00000"/>
                </a:solidFill>
              </a:rPr>
              <a:t>Programming fundamentals</a:t>
            </a:r>
            <a:endParaRPr lang="en-US" b="1" dirty="0">
              <a:solidFill>
                <a:srgbClr val="C00000"/>
              </a:solidFill>
            </a:endParaRPr>
          </a:p>
        </p:txBody>
      </p:sp>
      <p:sp>
        <p:nvSpPr>
          <p:cNvPr id="3" name="Subtitle 2"/>
          <p:cNvSpPr>
            <a:spLocks noGrp="1"/>
          </p:cNvSpPr>
          <p:nvPr>
            <p:ph type="subTitle" idx="1"/>
          </p:nvPr>
        </p:nvSpPr>
        <p:spPr/>
        <p:txBody>
          <a:bodyPr>
            <a:normAutofit/>
          </a:bodyPr>
          <a:lstStyle/>
          <a:p>
            <a:r>
              <a:rPr lang="en-US" sz="2800" b="1" dirty="0" smtClean="0">
                <a:solidFill>
                  <a:schemeClr val="accent1">
                    <a:lumMod val="75000"/>
                  </a:schemeClr>
                </a:solidFill>
              </a:rPr>
              <a:t>Section </a:t>
            </a:r>
            <a:r>
              <a:rPr lang="ar-EG" sz="2800" b="1" dirty="0" smtClean="0">
                <a:solidFill>
                  <a:schemeClr val="accent1">
                    <a:lumMod val="75000"/>
                  </a:schemeClr>
                </a:solidFill>
              </a:rPr>
              <a:t>5</a:t>
            </a:r>
            <a:endParaRPr lang="en-US" sz="2800" b="1" dirty="0">
              <a:solidFill>
                <a:schemeClr val="accent1">
                  <a:lumMod val="75000"/>
                </a:schemeClr>
              </a:solidFill>
            </a:endParaRPr>
          </a:p>
        </p:txBody>
      </p:sp>
      <p:sp>
        <p:nvSpPr>
          <p:cNvPr id="5" name="Slide Number Placeholder 4"/>
          <p:cNvSpPr>
            <a:spLocks noGrp="1"/>
          </p:cNvSpPr>
          <p:nvPr>
            <p:ph type="sldNum" sz="quarter" idx="12"/>
          </p:nvPr>
        </p:nvSpPr>
        <p:spPr/>
        <p:txBody>
          <a:bodyPr/>
          <a:lstStyle/>
          <a:p>
            <a:fld id="{ED4D5A27-C62A-4F91-968F-19F3646585A4}" type="slidenum">
              <a:rPr lang="en-US" smtClean="0"/>
              <a:t>1</a:t>
            </a:fld>
            <a:endParaRPr lang="en-US" dirty="0"/>
          </a:p>
        </p:txBody>
      </p:sp>
    </p:spTree>
    <p:extLst>
      <p:ext uri="{BB962C8B-B14F-4D97-AF65-F5344CB8AC3E}">
        <p14:creationId xmlns:p14="http://schemas.microsoft.com/office/powerpoint/2010/main" val="30411128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a:solidFill>
                  <a:srgbClr val="C00000"/>
                </a:solidFill>
              </a:rPr>
              <a:t>Conditional Operator (?:)</a:t>
            </a:r>
          </a:p>
        </p:txBody>
      </p:sp>
      <p:sp>
        <p:nvSpPr>
          <p:cNvPr id="3" name="Content Placeholder 2"/>
          <p:cNvSpPr>
            <a:spLocks noGrp="1"/>
          </p:cNvSpPr>
          <p:nvPr>
            <p:ph idx="1"/>
          </p:nvPr>
        </p:nvSpPr>
        <p:spPr>
          <a:xfrm>
            <a:off x="838200" y="1405719"/>
            <a:ext cx="10515600" cy="4771244"/>
          </a:xfrm>
        </p:spPr>
        <p:txBody>
          <a:bodyPr/>
          <a:lstStyle/>
          <a:p>
            <a:pPr>
              <a:buNone/>
              <a:tabLst>
                <a:tab pos="635000" algn="l"/>
              </a:tabLst>
            </a:pPr>
            <a:r>
              <a:rPr lang="en-US" b="1" dirty="0" smtClean="0">
                <a:solidFill>
                  <a:schemeClr val="accent1">
                    <a:lumMod val="75000"/>
                  </a:schemeClr>
                </a:solidFill>
                <a:latin typeface="Courier New" pitchFamily="49" charset="0"/>
              </a:rPr>
              <a:t>General form:</a:t>
            </a:r>
          </a:p>
          <a:p>
            <a:pPr>
              <a:buNone/>
              <a:tabLst>
                <a:tab pos="635000" algn="l"/>
              </a:tabLst>
            </a:pPr>
            <a:endParaRPr lang="en-US" b="1" dirty="0" smtClean="0">
              <a:solidFill>
                <a:schemeClr val="accent1">
                  <a:lumMod val="75000"/>
                </a:schemeClr>
              </a:solidFill>
              <a:latin typeface="Courier New" pitchFamily="49" charset="0"/>
            </a:endParaRPr>
          </a:p>
          <a:p>
            <a:pPr>
              <a:buNone/>
              <a:tabLst>
                <a:tab pos="635000" algn="l"/>
              </a:tabLst>
            </a:pPr>
            <a:r>
              <a:rPr lang="en-US" b="1" dirty="0" smtClean="0">
                <a:latin typeface="Courier New" pitchFamily="49" charset="0"/>
              </a:rPr>
              <a:t>If expression1 is true apply expression2 else apply expression3</a:t>
            </a:r>
          </a:p>
          <a:p>
            <a:pPr>
              <a:buNone/>
              <a:tabLst>
                <a:tab pos="635000" algn="l"/>
              </a:tabLst>
            </a:pPr>
            <a:endParaRPr lang="en-US" b="1" dirty="0">
              <a:solidFill>
                <a:schemeClr val="accent1">
                  <a:lumMod val="75000"/>
                </a:schemeClr>
              </a:solidFill>
              <a:latin typeface="Courier New" pitchFamily="49" charset="0"/>
            </a:endParaRPr>
          </a:p>
          <a:p>
            <a:pPr>
              <a:buNone/>
              <a:tabLst>
                <a:tab pos="635000" algn="l"/>
              </a:tabLst>
            </a:pPr>
            <a:endParaRPr lang="ar-EG" b="1" dirty="0" smtClean="0">
              <a:solidFill>
                <a:schemeClr val="accent1">
                  <a:lumMod val="75000"/>
                </a:schemeClr>
              </a:solidFill>
              <a:latin typeface="Courier New" pitchFamily="49" charset="0"/>
            </a:endParaRPr>
          </a:p>
        </p:txBody>
      </p:sp>
      <p:sp>
        <p:nvSpPr>
          <p:cNvPr id="5" name="Slide Number Placeholder 4"/>
          <p:cNvSpPr>
            <a:spLocks noGrp="1"/>
          </p:cNvSpPr>
          <p:nvPr>
            <p:ph type="sldNum" sz="quarter" idx="12"/>
          </p:nvPr>
        </p:nvSpPr>
        <p:spPr/>
        <p:txBody>
          <a:bodyPr/>
          <a:lstStyle/>
          <a:p>
            <a:fld id="{ED4D5A27-C62A-4F91-968F-19F3646585A4}" type="slidenum">
              <a:rPr lang="en-US" smtClean="0"/>
              <a:t>10</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828572118"/>
              </p:ext>
            </p:extLst>
          </p:nvPr>
        </p:nvGraphicFramePr>
        <p:xfrm>
          <a:off x="2045648" y="1975260"/>
          <a:ext cx="7384955" cy="420624"/>
        </p:xfrm>
        <a:graphic>
          <a:graphicData uri="http://schemas.openxmlformats.org/drawingml/2006/table">
            <a:tbl>
              <a:tblPr firstRow="1" bandRow="1">
                <a:tableStyleId>{5C22544A-7EE6-4342-B048-85BDC9FD1C3A}</a:tableStyleId>
              </a:tblPr>
              <a:tblGrid>
                <a:gridCol w="7384955"/>
              </a:tblGrid>
              <a:tr h="370840">
                <a:tc>
                  <a: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tab pos="635000" algn="l"/>
                        </a:tabLst>
                        <a:defRPr/>
                      </a:pPr>
                      <a:r>
                        <a:rPr kumimoji="0" lang="en-US" sz="2400" b="1" i="0" u="none" strike="noStrike" kern="1200" cap="none" spc="0" normalizeH="0" baseline="0" noProof="0" dirty="0" smtClean="0">
                          <a:ln>
                            <a:noFill/>
                          </a:ln>
                          <a:solidFill>
                            <a:schemeClr val="bg1"/>
                          </a:solidFill>
                          <a:effectLst/>
                          <a:uLnTx/>
                          <a:uFillTx/>
                          <a:latin typeface="Courier New" pitchFamily="49" charset="0"/>
                        </a:rPr>
                        <a:t>expression1 ? expression2 : expression3</a:t>
                      </a:r>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803959490"/>
              </p:ext>
            </p:extLst>
          </p:nvPr>
        </p:nvGraphicFramePr>
        <p:xfrm>
          <a:off x="1146412" y="3452884"/>
          <a:ext cx="8884692" cy="2702684"/>
        </p:xfrm>
        <a:graphic>
          <a:graphicData uri="http://schemas.openxmlformats.org/drawingml/2006/table">
            <a:tbl>
              <a:tblPr firstRow="1" bandRow="1">
                <a:tableStyleId>{5940675A-B579-460E-94D1-54222C63F5DA}</a:tableStyleId>
              </a:tblPr>
              <a:tblGrid>
                <a:gridCol w="4585648"/>
                <a:gridCol w="4299044"/>
              </a:tblGrid>
              <a:tr h="2702684">
                <a:tc>
                  <a:txBody>
                    <a:bodyPr/>
                    <a:lstStyle/>
                    <a:p>
                      <a:r>
                        <a:rPr lang="en-US" sz="2800" dirty="0" err="1" smtClean="0">
                          <a:solidFill>
                            <a:srgbClr val="0000FF"/>
                          </a:solidFill>
                          <a:highlight>
                            <a:srgbClr val="FFFFFF"/>
                          </a:highlight>
                          <a:latin typeface="Consolas" panose="020B0609020204030204" pitchFamily="49" charset="0"/>
                        </a:rPr>
                        <a:t>int</a:t>
                      </a:r>
                      <a:r>
                        <a:rPr lang="en-US" sz="2800" dirty="0" smtClean="0">
                          <a:solidFill>
                            <a:srgbClr val="000000"/>
                          </a:solidFill>
                          <a:highlight>
                            <a:srgbClr val="FFFFFF"/>
                          </a:highlight>
                          <a:latin typeface="Consolas" panose="020B0609020204030204" pitchFamily="49" charset="0"/>
                        </a:rPr>
                        <a:t> x=10, y;</a:t>
                      </a:r>
                    </a:p>
                    <a:p>
                      <a:r>
                        <a:rPr lang="en-US" sz="2800" dirty="0" smtClean="0">
                          <a:solidFill>
                            <a:srgbClr val="000000"/>
                          </a:solidFill>
                          <a:highlight>
                            <a:srgbClr val="FFFFFF"/>
                          </a:highlight>
                          <a:latin typeface="Consolas" panose="020B0609020204030204" pitchFamily="49" charset="0"/>
                        </a:rPr>
                        <a:t>y = x&gt;9 ? 100 : 200;</a:t>
                      </a:r>
                    </a:p>
                    <a:p>
                      <a:r>
                        <a:rPr lang="en-US" sz="2800" dirty="0" err="1" smtClean="0">
                          <a:solidFill>
                            <a:srgbClr val="000000"/>
                          </a:solidFill>
                          <a:highlight>
                            <a:srgbClr val="FFFFFF"/>
                          </a:highlight>
                          <a:latin typeface="Consolas" panose="020B0609020204030204" pitchFamily="49" charset="0"/>
                        </a:rPr>
                        <a:t>cout</a:t>
                      </a:r>
                      <a:r>
                        <a:rPr lang="en-US" sz="2800" dirty="0" smtClean="0">
                          <a:solidFill>
                            <a:srgbClr val="000000"/>
                          </a:solidFill>
                          <a:highlight>
                            <a:srgbClr val="FFFFFF"/>
                          </a:highlight>
                          <a:latin typeface="Consolas" panose="020B0609020204030204" pitchFamily="49" charset="0"/>
                        </a:rPr>
                        <a:t> &lt;&lt;y&lt;&lt;</a:t>
                      </a:r>
                      <a:r>
                        <a:rPr lang="en-US" sz="2800" dirty="0" err="1" smtClean="0">
                          <a:solidFill>
                            <a:srgbClr val="000000"/>
                          </a:solidFill>
                          <a:highlight>
                            <a:srgbClr val="FFFFFF"/>
                          </a:highlight>
                          <a:latin typeface="Consolas" panose="020B0609020204030204" pitchFamily="49" charset="0"/>
                        </a:rPr>
                        <a:t>endl</a:t>
                      </a:r>
                      <a:r>
                        <a:rPr lang="en-US" sz="2800" dirty="0" smtClean="0">
                          <a:solidFill>
                            <a:srgbClr val="000000"/>
                          </a:solidFill>
                          <a:highlight>
                            <a:srgbClr val="FFFFFF"/>
                          </a:highlight>
                          <a:latin typeface="Consolas" panose="020B0609020204030204" pitchFamily="49" charset="0"/>
                        </a:rPr>
                        <a:t>;</a:t>
                      </a:r>
                      <a:endParaRPr lang="en-US" sz="2800" dirty="0"/>
                    </a:p>
                  </a:txBody>
                  <a:tcPr/>
                </a:tc>
                <a:tc>
                  <a:txBody>
                    <a:bodyPr/>
                    <a:lstStyle/>
                    <a:p>
                      <a:r>
                        <a:rPr lang="en-US" sz="2800" dirty="0" err="1" smtClean="0">
                          <a:solidFill>
                            <a:srgbClr val="0000FF"/>
                          </a:solidFill>
                          <a:highlight>
                            <a:srgbClr val="FFFFFF"/>
                          </a:highlight>
                          <a:latin typeface="Consolas" panose="020B0609020204030204" pitchFamily="49" charset="0"/>
                        </a:rPr>
                        <a:t>int</a:t>
                      </a:r>
                      <a:r>
                        <a:rPr lang="en-US" sz="2800" dirty="0" smtClean="0">
                          <a:solidFill>
                            <a:srgbClr val="000000"/>
                          </a:solidFill>
                          <a:highlight>
                            <a:srgbClr val="FFFFFF"/>
                          </a:highlight>
                          <a:latin typeface="Consolas" panose="020B0609020204030204" pitchFamily="49" charset="0"/>
                        </a:rPr>
                        <a:t> x=10, y;</a:t>
                      </a:r>
                    </a:p>
                    <a:p>
                      <a:r>
                        <a:rPr lang="en-US" sz="2800" dirty="0" smtClean="0">
                          <a:solidFill>
                            <a:srgbClr val="0000FF"/>
                          </a:solidFill>
                          <a:highlight>
                            <a:srgbClr val="FFFFFF"/>
                          </a:highlight>
                          <a:latin typeface="Consolas" panose="020B0609020204030204" pitchFamily="49" charset="0"/>
                        </a:rPr>
                        <a:t>if</a:t>
                      </a:r>
                      <a:r>
                        <a:rPr lang="en-US" sz="2800" dirty="0" smtClean="0">
                          <a:solidFill>
                            <a:srgbClr val="000000"/>
                          </a:solidFill>
                          <a:highlight>
                            <a:srgbClr val="FFFFFF"/>
                          </a:highlight>
                          <a:latin typeface="Consolas" panose="020B0609020204030204" pitchFamily="49" charset="0"/>
                        </a:rPr>
                        <a:t> (x &gt; 9)</a:t>
                      </a:r>
                    </a:p>
                    <a:p>
                      <a:r>
                        <a:rPr lang="en-US" sz="2800" dirty="0" smtClean="0">
                          <a:solidFill>
                            <a:srgbClr val="000000"/>
                          </a:solidFill>
                          <a:highlight>
                            <a:srgbClr val="FFFFFF"/>
                          </a:highlight>
                          <a:latin typeface="Consolas" panose="020B0609020204030204" pitchFamily="49" charset="0"/>
                        </a:rPr>
                        <a:t>y = 100;</a:t>
                      </a:r>
                    </a:p>
                    <a:p>
                      <a:r>
                        <a:rPr lang="en-US" sz="2800" dirty="0" smtClean="0">
                          <a:solidFill>
                            <a:srgbClr val="0000FF"/>
                          </a:solidFill>
                          <a:highlight>
                            <a:srgbClr val="FFFFFF"/>
                          </a:highlight>
                          <a:latin typeface="Consolas" panose="020B0609020204030204" pitchFamily="49" charset="0"/>
                        </a:rPr>
                        <a:t>else</a:t>
                      </a:r>
                      <a:endParaRPr lang="en-US" sz="2800" dirty="0" smtClean="0">
                        <a:solidFill>
                          <a:srgbClr val="000000"/>
                        </a:solidFill>
                        <a:highlight>
                          <a:srgbClr val="FFFFFF"/>
                        </a:highlight>
                        <a:latin typeface="Consolas" panose="020B0609020204030204" pitchFamily="49" charset="0"/>
                      </a:endParaRPr>
                    </a:p>
                    <a:p>
                      <a:r>
                        <a:rPr lang="en-US" sz="2800" dirty="0" smtClean="0">
                          <a:solidFill>
                            <a:srgbClr val="000000"/>
                          </a:solidFill>
                          <a:highlight>
                            <a:srgbClr val="FFFFFF"/>
                          </a:highlight>
                          <a:latin typeface="Consolas" panose="020B0609020204030204" pitchFamily="49" charset="0"/>
                        </a:rPr>
                        <a:t>y = 200;</a:t>
                      </a:r>
                    </a:p>
                    <a:p>
                      <a:r>
                        <a:rPr lang="en-US" sz="2800" dirty="0" err="1" smtClean="0">
                          <a:solidFill>
                            <a:srgbClr val="000000"/>
                          </a:solidFill>
                          <a:highlight>
                            <a:srgbClr val="FFFFFF"/>
                          </a:highlight>
                          <a:latin typeface="Consolas" panose="020B0609020204030204" pitchFamily="49" charset="0"/>
                        </a:rPr>
                        <a:t>cout</a:t>
                      </a:r>
                      <a:r>
                        <a:rPr lang="en-US" sz="2800" dirty="0" smtClean="0">
                          <a:solidFill>
                            <a:srgbClr val="000000"/>
                          </a:solidFill>
                          <a:highlight>
                            <a:srgbClr val="FFFFFF"/>
                          </a:highlight>
                          <a:latin typeface="Consolas" panose="020B0609020204030204" pitchFamily="49" charset="0"/>
                        </a:rPr>
                        <a:t> &lt;&lt; y&lt;&lt;</a:t>
                      </a:r>
                      <a:r>
                        <a:rPr lang="en-US" sz="2800" dirty="0" err="1" smtClean="0">
                          <a:solidFill>
                            <a:srgbClr val="000000"/>
                          </a:solidFill>
                          <a:highlight>
                            <a:srgbClr val="FFFFFF"/>
                          </a:highlight>
                          <a:latin typeface="Consolas" panose="020B0609020204030204" pitchFamily="49" charset="0"/>
                        </a:rPr>
                        <a:t>endl</a:t>
                      </a:r>
                      <a:r>
                        <a:rPr lang="en-US" sz="2800" dirty="0" smtClean="0">
                          <a:solidFill>
                            <a:srgbClr val="000000"/>
                          </a:solidFill>
                          <a:highlight>
                            <a:srgbClr val="FFFFFF"/>
                          </a:highlight>
                          <a:latin typeface="Consolas" panose="020B0609020204030204" pitchFamily="49" charset="0"/>
                        </a:rPr>
                        <a:t>;</a:t>
                      </a:r>
                    </a:p>
                  </a:txBody>
                  <a:tcPr/>
                </a:tc>
              </a:tr>
            </a:tbl>
          </a:graphicData>
        </a:graphic>
      </p:graphicFrame>
    </p:spTree>
    <p:extLst>
      <p:ext uri="{BB962C8B-B14F-4D97-AF65-F5344CB8AC3E}">
        <p14:creationId xmlns:p14="http://schemas.microsoft.com/office/powerpoint/2010/main" val="39815931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705"/>
            <a:ext cx="10515600" cy="945060"/>
          </a:xfrm>
        </p:spPr>
        <p:txBody>
          <a:bodyPr/>
          <a:lstStyle/>
          <a:p>
            <a:pPr algn="ctr"/>
            <a:r>
              <a:rPr lang="en-US" sz="5400" b="1" dirty="0">
                <a:solidFill>
                  <a:srgbClr val="C00000"/>
                </a:solidFill>
              </a:rPr>
              <a:t>Example</a:t>
            </a:r>
            <a:endParaRPr lang="en-US" dirty="0">
              <a:solidFill>
                <a:srgbClr val="C00000"/>
              </a:solidFill>
            </a:endParaRPr>
          </a:p>
        </p:txBody>
      </p:sp>
      <p:sp>
        <p:nvSpPr>
          <p:cNvPr id="4" name="Slide Number Placeholder 3"/>
          <p:cNvSpPr>
            <a:spLocks noGrp="1"/>
          </p:cNvSpPr>
          <p:nvPr>
            <p:ph type="sldNum" sz="quarter" idx="12"/>
          </p:nvPr>
        </p:nvSpPr>
        <p:spPr/>
        <p:txBody>
          <a:bodyPr/>
          <a:lstStyle/>
          <a:p>
            <a:fld id="{ED4D5A27-C62A-4F91-968F-19F3646585A4}" type="slidenum">
              <a:rPr lang="en-US" smtClean="0"/>
              <a:t>11</a:t>
            </a:fld>
            <a:endParaRPr lang="en-US"/>
          </a:p>
        </p:txBody>
      </p:sp>
      <p:graphicFrame>
        <p:nvGraphicFramePr>
          <p:cNvPr id="3" name="Table 2"/>
          <p:cNvGraphicFramePr>
            <a:graphicFrameLocks noGrp="1"/>
          </p:cNvGraphicFramePr>
          <p:nvPr>
            <p:extLst/>
          </p:nvPr>
        </p:nvGraphicFramePr>
        <p:xfrm>
          <a:off x="1957317" y="1509395"/>
          <a:ext cx="8128000" cy="5212080"/>
        </p:xfrm>
        <a:graphic>
          <a:graphicData uri="http://schemas.openxmlformats.org/drawingml/2006/table">
            <a:tbl>
              <a:tblPr firstRow="1" bandRow="1">
                <a:tableStyleId>{5940675A-B579-460E-94D1-54222C63F5DA}</a:tableStyleId>
              </a:tblPr>
              <a:tblGrid>
                <a:gridCol w="8128000"/>
              </a:tblGrid>
              <a:tr h="4609437">
                <a:tc>
                  <a:txBody>
                    <a:bodyPr/>
                    <a:lstStyle/>
                    <a:p>
                      <a:r>
                        <a:rPr lang="en-US" sz="2800" dirty="0" smtClean="0">
                          <a:solidFill>
                            <a:srgbClr val="0000FF"/>
                          </a:solidFill>
                          <a:highlight>
                            <a:srgbClr val="FFFFFF"/>
                          </a:highlight>
                          <a:latin typeface="Consolas" panose="020B0609020204030204" pitchFamily="49" charset="0"/>
                        </a:rPr>
                        <a:t>#include</a:t>
                      </a:r>
                      <a:r>
                        <a:rPr lang="en-US" sz="2800" dirty="0" smtClean="0">
                          <a:solidFill>
                            <a:srgbClr val="A31515"/>
                          </a:solidFill>
                          <a:highlight>
                            <a:srgbClr val="FFFFFF"/>
                          </a:highlight>
                          <a:latin typeface="Consolas" panose="020B0609020204030204" pitchFamily="49" charset="0"/>
                        </a:rPr>
                        <a:t>&lt;</a:t>
                      </a:r>
                      <a:r>
                        <a:rPr lang="en-US" sz="2800" dirty="0" err="1" smtClean="0">
                          <a:solidFill>
                            <a:srgbClr val="A31515"/>
                          </a:solidFill>
                          <a:highlight>
                            <a:srgbClr val="FFFFFF"/>
                          </a:highlight>
                          <a:latin typeface="Consolas" panose="020B0609020204030204" pitchFamily="49" charset="0"/>
                        </a:rPr>
                        <a:t>iostream</a:t>
                      </a:r>
                      <a:r>
                        <a:rPr lang="en-US" sz="2800" dirty="0" smtClean="0">
                          <a:solidFill>
                            <a:srgbClr val="A31515"/>
                          </a:solidFill>
                          <a:highlight>
                            <a:srgbClr val="FFFFFF"/>
                          </a:highlight>
                          <a:latin typeface="Consolas" panose="020B0609020204030204" pitchFamily="49" charset="0"/>
                        </a:rPr>
                        <a:t>&gt;</a:t>
                      </a:r>
                      <a:endParaRPr lang="en-US" sz="2800" dirty="0" smtClean="0">
                        <a:solidFill>
                          <a:srgbClr val="000000"/>
                        </a:solidFill>
                        <a:highlight>
                          <a:srgbClr val="FFFFFF"/>
                        </a:highlight>
                        <a:latin typeface="Consolas" panose="020B0609020204030204" pitchFamily="49" charset="0"/>
                      </a:endParaRPr>
                    </a:p>
                    <a:p>
                      <a:r>
                        <a:rPr lang="en-US" sz="2800" dirty="0" smtClean="0">
                          <a:solidFill>
                            <a:srgbClr val="0000FF"/>
                          </a:solidFill>
                          <a:highlight>
                            <a:srgbClr val="FFFFFF"/>
                          </a:highlight>
                          <a:latin typeface="Consolas" panose="020B0609020204030204" pitchFamily="49" charset="0"/>
                        </a:rPr>
                        <a:t>using</a:t>
                      </a:r>
                      <a:r>
                        <a:rPr lang="en-US" sz="2800" dirty="0" smtClean="0">
                          <a:solidFill>
                            <a:srgbClr val="000000"/>
                          </a:solidFill>
                          <a:highlight>
                            <a:srgbClr val="FFFFFF"/>
                          </a:highlight>
                          <a:latin typeface="Consolas" panose="020B0609020204030204" pitchFamily="49" charset="0"/>
                        </a:rPr>
                        <a:t> </a:t>
                      </a:r>
                      <a:r>
                        <a:rPr lang="en-US" sz="2800" dirty="0" smtClean="0">
                          <a:solidFill>
                            <a:srgbClr val="0000FF"/>
                          </a:solidFill>
                          <a:highlight>
                            <a:srgbClr val="FFFFFF"/>
                          </a:highlight>
                          <a:latin typeface="Consolas" panose="020B0609020204030204" pitchFamily="49" charset="0"/>
                        </a:rPr>
                        <a:t>namespace</a:t>
                      </a:r>
                      <a:r>
                        <a:rPr lang="en-US" sz="2800" dirty="0" smtClean="0">
                          <a:solidFill>
                            <a:srgbClr val="000000"/>
                          </a:solidFill>
                          <a:highlight>
                            <a:srgbClr val="FFFFFF"/>
                          </a:highlight>
                          <a:latin typeface="Consolas" panose="020B0609020204030204" pitchFamily="49" charset="0"/>
                        </a:rPr>
                        <a:t> </a:t>
                      </a:r>
                      <a:r>
                        <a:rPr lang="en-US" sz="2800" dirty="0" err="1" smtClean="0">
                          <a:solidFill>
                            <a:srgbClr val="000000"/>
                          </a:solidFill>
                          <a:highlight>
                            <a:srgbClr val="FFFFFF"/>
                          </a:highlight>
                          <a:latin typeface="Consolas" panose="020B0609020204030204" pitchFamily="49" charset="0"/>
                        </a:rPr>
                        <a:t>std</a:t>
                      </a:r>
                      <a:r>
                        <a:rPr lang="en-US" sz="2800" dirty="0" smtClean="0">
                          <a:solidFill>
                            <a:srgbClr val="000000"/>
                          </a:solidFill>
                          <a:highlight>
                            <a:srgbClr val="FFFFFF"/>
                          </a:highlight>
                          <a:latin typeface="Consolas" panose="020B0609020204030204" pitchFamily="49" charset="0"/>
                        </a:rPr>
                        <a:t>;</a:t>
                      </a:r>
                    </a:p>
                    <a:p>
                      <a:r>
                        <a:rPr lang="en-US" sz="2800" dirty="0" smtClean="0">
                          <a:solidFill>
                            <a:srgbClr val="0000FF"/>
                          </a:solidFill>
                          <a:highlight>
                            <a:srgbClr val="FFFFFF"/>
                          </a:highlight>
                          <a:latin typeface="Consolas" panose="020B0609020204030204" pitchFamily="49" charset="0"/>
                        </a:rPr>
                        <a:t>void</a:t>
                      </a:r>
                      <a:r>
                        <a:rPr lang="en-US" sz="2800" dirty="0" smtClean="0">
                          <a:solidFill>
                            <a:srgbClr val="000000"/>
                          </a:solidFill>
                          <a:highlight>
                            <a:srgbClr val="FFFFFF"/>
                          </a:highlight>
                          <a:latin typeface="Consolas" panose="020B0609020204030204" pitchFamily="49" charset="0"/>
                        </a:rPr>
                        <a:t> main()</a:t>
                      </a:r>
                    </a:p>
                    <a:p>
                      <a:r>
                        <a:rPr lang="en-US" sz="2800" dirty="0" smtClean="0">
                          <a:solidFill>
                            <a:srgbClr val="000000"/>
                          </a:solidFill>
                          <a:highlight>
                            <a:srgbClr val="FFFFFF"/>
                          </a:highlight>
                          <a:latin typeface="Consolas" panose="020B0609020204030204" pitchFamily="49" charset="0"/>
                        </a:rPr>
                        <a:t>{</a:t>
                      </a:r>
                      <a:r>
                        <a:rPr lang="en-US" sz="2800" dirty="0" err="1" smtClean="0">
                          <a:solidFill>
                            <a:srgbClr val="0000FF"/>
                          </a:solidFill>
                          <a:highlight>
                            <a:srgbClr val="FFFFFF"/>
                          </a:highlight>
                          <a:latin typeface="Consolas" panose="020B0609020204030204" pitchFamily="49" charset="0"/>
                        </a:rPr>
                        <a:t>int</a:t>
                      </a:r>
                      <a:r>
                        <a:rPr lang="en-US" sz="2800" dirty="0" smtClean="0">
                          <a:solidFill>
                            <a:srgbClr val="000000"/>
                          </a:solidFill>
                          <a:highlight>
                            <a:srgbClr val="FFFFFF"/>
                          </a:highlight>
                          <a:latin typeface="Consolas" panose="020B0609020204030204" pitchFamily="49" charset="0"/>
                        </a:rPr>
                        <a:t> x;</a:t>
                      </a:r>
                    </a:p>
                    <a:p>
                      <a:r>
                        <a:rPr lang="en-US" sz="2800" dirty="0" err="1" smtClean="0">
                          <a:solidFill>
                            <a:srgbClr val="000000"/>
                          </a:solidFill>
                          <a:highlight>
                            <a:srgbClr val="FFFFFF"/>
                          </a:highlight>
                          <a:latin typeface="Consolas" panose="020B0609020204030204" pitchFamily="49" charset="0"/>
                        </a:rPr>
                        <a:t>cout</a:t>
                      </a:r>
                      <a:r>
                        <a:rPr lang="en-US" sz="2800" dirty="0" smtClean="0">
                          <a:solidFill>
                            <a:srgbClr val="000000"/>
                          </a:solidFill>
                          <a:highlight>
                            <a:srgbClr val="FFFFFF"/>
                          </a:highlight>
                          <a:latin typeface="Consolas" panose="020B0609020204030204" pitchFamily="49" charset="0"/>
                        </a:rPr>
                        <a:t> &lt;&lt; </a:t>
                      </a:r>
                      <a:r>
                        <a:rPr lang="en-US" sz="2800" dirty="0" smtClean="0">
                          <a:solidFill>
                            <a:srgbClr val="A31515"/>
                          </a:solidFill>
                          <a:highlight>
                            <a:srgbClr val="FFFFFF"/>
                          </a:highlight>
                          <a:latin typeface="Consolas" panose="020B0609020204030204" pitchFamily="49" charset="0"/>
                        </a:rPr>
                        <a:t>"Enter x"</a:t>
                      </a:r>
                      <a:r>
                        <a:rPr lang="en-US" sz="2800" dirty="0" smtClean="0">
                          <a:solidFill>
                            <a:srgbClr val="000000"/>
                          </a:solidFill>
                          <a:highlight>
                            <a:srgbClr val="FFFFFF"/>
                          </a:highlight>
                          <a:latin typeface="Consolas" panose="020B0609020204030204" pitchFamily="49" charset="0"/>
                        </a:rPr>
                        <a:t>;</a:t>
                      </a:r>
                    </a:p>
                    <a:p>
                      <a:r>
                        <a:rPr lang="en-US" sz="2800" dirty="0" err="1" smtClean="0">
                          <a:solidFill>
                            <a:srgbClr val="000000"/>
                          </a:solidFill>
                          <a:highlight>
                            <a:srgbClr val="FFFFFF"/>
                          </a:highlight>
                          <a:latin typeface="Consolas" panose="020B0609020204030204" pitchFamily="49" charset="0"/>
                        </a:rPr>
                        <a:t>cin</a:t>
                      </a:r>
                      <a:r>
                        <a:rPr lang="en-US" sz="2800" dirty="0" smtClean="0">
                          <a:solidFill>
                            <a:srgbClr val="000000"/>
                          </a:solidFill>
                          <a:highlight>
                            <a:srgbClr val="FFFFFF"/>
                          </a:highlight>
                          <a:latin typeface="Consolas" panose="020B0609020204030204" pitchFamily="49" charset="0"/>
                        </a:rPr>
                        <a:t> &gt;&gt; x;</a:t>
                      </a:r>
                    </a:p>
                    <a:p>
                      <a:r>
                        <a:rPr lang="en-US" sz="2800" dirty="0" smtClean="0">
                          <a:solidFill>
                            <a:srgbClr val="0000FF"/>
                          </a:solidFill>
                          <a:highlight>
                            <a:srgbClr val="FFFFFF"/>
                          </a:highlight>
                          <a:latin typeface="Consolas" panose="020B0609020204030204" pitchFamily="49" charset="0"/>
                        </a:rPr>
                        <a:t>if</a:t>
                      </a:r>
                      <a:r>
                        <a:rPr lang="en-US" sz="2800" dirty="0" smtClean="0">
                          <a:solidFill>
                            <a:srgbClr val="000000"/>
                          </a:solidFill>
                          <a:highlight>
                            <a:srgbClr val="FFFFFF"/>
                          </a:highlight>
                          <a:latin typeface="Consolas" panose="020B0609020204030204" pitchFamily="49" charset="0"/>
                        </a:rPr>
                        <a:t> (x &gt; 4)</a:t>
                      </a:r>
                    </a:p>
                    <a:p>
                      <a:r>
                        <a:rPr lang="en-US" sz="2800" dirty="0" smtClean="0">
                          <a:solidFill>
                            <a:srgbClr val="000000"/>
                          </a:solidFill>
                          <a:highlight>
                            <a:srgbClr val="FFFFFF"/>
                          </a:highlight>
                          <a:latin typeface="Consolas" panose="020B0609020204030204" pitchFamily="49" charset="0"/>
                        </a:rPr>
                        <a:t>x++;</a:t>
                      </a:r>
                    </a:p>
                    <a:p>
                      <a:r>
                        <a:rPr lang="en-US" sz="2800" dirty="0" smtClean="0">
                          <a:solidFill>
                            <a:srgbClr val="0000FF"/>
                          </a:solidFill>
                          <a:highlight>
                            <a:srgbClr val="FFFFFF"/>
                          </a:highlight>
                          <a:latin typeface="Consolas" panose="020B0609020204030204" pitchFamily="49" charset="0"/>
                        </a:rPr>
                        <a:t>else</a:t>
                      </a:r>
                      <a:endParaRPr lang="en-US" sz="2800" dirty="0" smtClean="0">
                        <a:solidFill>
                          <a:srgbClr val="000000"/>
                        </a:solidFill>
                        <a:highlight>
                          <a:srgbClr val="FFFFFF"/>
                        </a:highlight>
                        <a:latin typeface="Consolas" panose="020B0609020204030204" pitchFamily="49" charset="0"/>
                      </a:endParaRPr>
                    </a:p>
                    <a:p>
                      <a:r>
                        <a:rPr lang="en-US" sz="2800" dirty="0" smtClean="0">
                          <a:solidFill>
                            <a:srgbClr val="000000"/>
                          </a:solidFill>
                          <a:highlight>
                            <a:srgbClr val="FFFFFF"/>
                          </a:highlight>
                          <a:latin typeface="Consolas" panose="020B0609020204030204" pitchFamily="49" charset="0"/>
                        </a:rPr>
                        <a:t>x--;</a:t>
                      </a:r>
                    </a:p>
                    <a:p>
                      <a:r>
                        <a:rPr lang="en-US" sz="2800" dirty="0" err="1" smtClean="0">
                          <a:solidFill>
                            <a:srgbClr val="000000"/>
                          </a:solidFill>
                          <a:highlight>
                            <a:srgbClr val="FFFFFF"/>
                          </a:highlight>
                          <a:latin typeface="Consolas" panose="020B0609020204030204" pitchFamily="49" charset="0"/>
                        </a:rPr>
                        <a:t>cout</a:t>
                      </a:r>
                      <a:r>
                        <a:rPr lang="en-US" sz="2800" dirty="0" smtClean="0">
                          <a:solidFill>
                            <a:srgbClr val="000000"/>
                          </a:solidFill>
                          <a:highlight>
                            <a:srgbClr val="FFFFFF"/>
                          </a:highlight>
                          <a:latin typeface="Consolas" panose="020B0609020204030204" pitchFamily="49" charset="0"/>
                        </a:rPr>
                        <a:t> &lt;&lt; </a:t>
                      </a:r>
                      <a:r>
                        <a:rPr lang="en-US" sz="2800" dirty="0" smtClean="0">
                          <a:solidFill>
                            <a:srgbClr val="A31515"/>
                          </a:solidFill>
                          <a:highlight>
                            <a:srgbClr val="FFFFFF"/>
                          </a:highlight>
                          <a:latin typeface="Consolas" panose="020B0609020204030204" pitchFamily="49" charset="0"/>
                        </a:rPr>
                        <a:t>"x= "</a:t>
                      </a:r>
                      <a:r>
                        <a:rPr lang="en-US" sz="2800" dirty="0" smtClean="0">
                          <a:solidFill>
                            <a:srgbClr val="000000"/>
                          </a:solidFill>
                          <a:highlight>
                            <a:srgbClr val="FFFFFF"/>
                          </a:highlight>
                          <a:latin typeface="Consolas" panose="020B0609020204030204" pitchFamily="49" charset="0"/>
                        </a:rPr>
                        <a:t> &lt;&lt; x &lt;&lt; </a:t>
                      </a:r>
                      <a:r>
                        <a:rPr lang="en-US" sz="2800" dirty="0" err="1" smtClean="0">
                          <a:solidFill>
                            <a:srgbClr val="000000"/>
                          </a:solidFill>
                          <a:highlight>
                            <a:srgbClr val="FFFFFF"/>
                          </a:highlight>
                          <a:latin typeface="Consolas" panose="020B0609020204030204" pitchFamily="49" charset="0"/>
                        </a:rPr>
                        <a:t>endl</a:t>
                      </a:r>
                      <a:r>
                        <a:rPr lang="en-US" sz="2800" dirty="0" smtClean="0">
                          <a:solidFill>
                            <a:srgbClr val="000000"/>
                          </a:solidFill>
                          <a:highlight>
                            <a:srgbClr val="FFFFFF"/>
                          </a:highlight>
                          <a:latin typeface="Consolas" panose="020B0609020204030204" pitchFamily="49" charset="0"/>
                        </a:rPr>
                        <a:t>;</a:t>
                      </a:r>
                    </a:p>
                    <a:p>
                      <a:r>
                        <a:rPr lang="en-US" sz="2800" dirty="0" smtClean="0">
                          <a:solidFill>
                            <a:srgbClr val="000000"/>
                          </a:solidFill>
                          <a:highlight>
                            <a:srgbClr val="FFFFFF"/>
                          </a:highlight>
                          <a:latin typeface="Consolas" panose="020B0609020204030204" pitchFamily="49" charset="0"/>
                        </a:rPr>
                        <a:t>system(</a:t>
                      </a:r>
                      <a:r>
                        <a:rPr lang="en-US" sz="2800" dirty="0" smtClean="0">
                          <a:solidFill>
                            <a:srgbClr val="A31515"/>
                          </a:solidFill>
                          <a:highlight>
                            <a:srgbClr val="FFFFFF"/>
                          </a:highlight>
                          <a:latin typeface="Consolas" panose="020B0609020204030204" pitchFamily="49" charset="0"/>
                        </a:rPr>
                        <a:t>"Pause"</a:t>
                      </a:r>
                      <a:r>
                        <a:rPr lang="en-US" sz="2800" dirty="0" smtClean="0">
                          <a:solidFill>
                            <a:srgbClr val="000000"/>
                          </a:solidFill>
                          <a:highlight>
                            <a:srgbClr val="FFFFFF"/>
                          </a:highlight>
                          <a:latin typeface="Consolas" panose="020B0609020204030204" pitchFamily="49" charset="0"/>
                        </a:rPr>
                        <a:t>);}</a:t>
                      </a:r>
                    </a:p>
                  </a:txBody>
                  <a:tcPr/>
                </a:tc>
              </a:tr>
            </a:tbl>
          </a:graphicData>
        </a:graphic>
      </p:graphicFrame>
      <p:sp>
        <p:nvSpPr>
          <p:cNvPr id="6" name="Content Placeholder 5"/>
          <p:cNvSpPr>
            <a:spLocks noGrp="1"/>
          </p:cNvSpPr>
          <p:nvPr>
            <p:ph idx="1"/>
          </p:nvPr>
        </p:nvSpPr>
        <p:spPr>
          <a:xfrm>
            <a:off x="838200" y="928048"/>
            <a:ext cx="10515600" cy="5248915"/>
          </a:xfrm>
        </p:spPr>
        <p:txBody>
          <a:bodyPr/>
          <a:lstStyle/>
          <a:p>
            <a:pPr marL="0" lvl="0" indent="0">
              <a:lnSpc>
                <a:spcPct val="100000"/>
              </a:lnSpc>
              <a:spcBef>
                <a:spcPts val="0"/>
              </a:spcBef>
              <a:buNone/>
            </a:pPr>
            <a:r>
              <a:rPr lang="en-US" sz="3000" dirty="0">
                <a:solidFill>
                  <a:srgbClr val="5B9BD5">
                    <a:lumMod val="75000"/>
                  </a:srgbClr>
                </a:solidFill>
              </a:rPr>
              <a:t>Convert the following if statement to the Conditional Operator </a:t>
            </a:r>
            <a:r>
              <a:rPr lang="en-US" sz="3000" dirty="0" smtClean="0">
                <a:solidFill>
                  <a:srgbClr val="5B9BD5">
                    <a:lumMod val="75000"/>
                  </a:srgbClr>
                </a:solidFill>
              </a:rPr>
              <a:t>(?:)</a:t>
            </a:r>
            <a:endParaRPr lang="en-US" sz="3000" dirty="0">
              <a:solidFill>
                <a:srgbClr val="5B9BD5">
                  <a:lumMod val="75000"/>
                </a:srgbClr>
              </a:solidFill>
            </a:endParaRPr>
          </a:p>
        </p:txBody>
      </p:sp>
    </p:spTree>
    <p:extLst>
      <p:ext uri="{BB962C8B-B14F-4D97-AF65-F5344CB8AC3E}">
        <p14:creationId xmlns:p14="http://schemas.microsoft.com/office/powerpoint/2010/main" val="30277553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a:solidFill>
                  <a:srgbClr val="C00000"/>
                </a:solidFill>
              </a:rPr>
              <a:t>Iteration Statements</a:t>
            </a:r>
          </a:p>
        </p:txBody>
      </p:sp>
      <p:sp>
        <p:nvSpPr>
          <p:cNvPr id="3" name="Content Placeholder 2"/>
          <p:cNvSpPr>
            <a:spLocks noGrp="1"/>
          </p:cNvSpPr>
          <p:nvPr>
            <p:ph idx="1"/>
          </p:nvPr>
        </p:nvSpPr>
        <p:spPr/>
        <p:txBody>
          <a:bodyPr>
            <a:normAutofit/>
          </a:bodyPr>
          <a:lstStyle/>
          <a:p>
            <a:r>
              <a:rPr lang="en-US" sz="3600" dirty="0"/>
              <a:t>I</a:t>
            </a:r>
            <a:r>
              <a:rPr lang="en-US" sz="3600" dirty="0" smtClean="0"/>
              <a:t>teration </a:t>
            </a:r>
            <a:r>
              <a:rPr lang="en-US" sz="3600" dirty="0"/>
              <a:t>statements (</a:t>
            </a:r>
            <a:r>
              <a:rPr lang="en-US" sz="3600" dirty="0" smtClean="0"/>
              <a:t>also called </a:t>
            </a:r>
            <a:r>
              <a:rPr lang="en-US" sz="3600" i="1" dirty="0"/>
              <a:t>loops</a:t>
            </a:r>
            <a:r>
              <a:rPr lang="en-US" sz="3600" dirty="0"/>
              <a:t>) </a:t>
            </a:r>
            <a:r>
              <a:rPr lang="en-US" sz="3600" dirty="0" smtClean="0"/>
              <a:t> allow </a:t>
            </a:r>
            <a:r>
              <a:rPr lang="en-US" sz="3600" dirty="0"/>
              <a:t>a set of instructions to be executed repeatedly until a certain </a:t>
            </a:r>
            <a:r>
              <a:rPr lang="en-US" sz="3600" dirty="0" smtClean="0"/>
              <a:t>condition is </a:t>
            </a:r>
            <a:r>
              <a:rPr lang="en-US" sz="3600" dirty="0"/>
              <a:t>reached</a:t>
            </a:r>
            <a:r>
              <a:rPr lang="en-US" sz="3600" dirty="0" smtClean="0"/>
              <a:t>.</a:t>
            </a:r>
          </a:p>
          <a:p>
            <a:pPr>
              <a:buFontTx/>
              <a:buChar char="-"/>
            </a:pPr>
            <a:r>
              <a:rPr lang="en-US" sz="3600" dirty="0" smtClean="0">
                <a:solidFill>
                  <a:schemeClr val="accent1">
                    <a:lumMod val="75000"/>
                  </a:schemeClr>
                </a:solidFill>
              </a:rPr>
              <a:t>For loop</a:t>
            </a:r>
          </a:p>
          <a:p>
            <a:pPr>
              <a:buFontTx/>
              <a:buChar char="-"/>
            </a:pPr>
            <a:r>
              <a:rPr lang="en-US" sz="3600" dirty="0" smtClean="0">
                <a:solidFill>
                  <a:schemeClr val="accent1">
                    <a:lumMod val="75000"/>
                  </a:schemeClr>
                </a:solidFill>
              </a:rPr>
              <a:t>While</a:t>
            </a:r>
          </a:p>
          <a:p>
            <a:pPr>
              <a:buFontTx/>
              <a:buChar char="-"/>
            </a:pPr>
            <a:r>
              <a:rPr lang="en-US" sz="3600" dirty="0" smtClean="0">
                <a:solidFill>
                  <a:schemeClr val="accent1">
                    <a:lumMod val="75000"/>
                  </a:schemeClr>
                </a:solidFill>
              </a:rPr>
              <a:t>do-while</a:t>
            </a:r>
            <a:r>
              <a:rPr lang="en-US" sz="3600" dirty="0"/>
              <a:t/>
            </a:r>
            <a:br>
              <a:rPr lang="en-US" sz="3600" dirty="0"/>
            </a:br>
            <a:endParaRPr lang="en-US" sz="3600" dirty="0"/>
          </a:p>
        </p:txBody>
      </p:sp>
    </p:spTree>
    <p:extLst>
      <p:ext uri="{BB962C8B-B14F-4D97-AF65-F5344CB8AC3E}">
        <p14:creationId xmlns:p14="http://schemas.microsoft.com/office/powerpoint/2010/main" val="36329442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a:solidFill>
                  <a:srgbClr val="C00000"/>
                </a:solidFill>
              </a:rPr>
              <a:t>for Loop</a:t>
            </a:r>
          </a:p>
        </p:txBody>
      </p:sp>
      <p:sp>
        <p:nvSpPr>
          <p:cNvPr id="3" name="Content Placeholder 2"/>
          <p:cNvSpPr>
            <a:spLocks noGrp="1"/>
          </p:cNvSpPr>
          <p:nvPr>
            <p:ph idx="1"/>
          </p:nvPr>
        </p:nvSpPr>
        <p:spPr>
          <a:xfrm>
            <a:off x="838200" y="1825625"/>
            <a:ext cx="10515600" cy="4616118"/>
          </a:xfrm>
        </p:spPr>
        <p:txBody>
          <a:bodyPr>
            <a:normAutofit fontScale="92500" lnSpcReduction="10000"/>
          </a:bodyPr>
          <a:lstStyle/>
          <a:p>
            <a:r>
              <a:rPr lang="en-US" sz="3600" b="1" dirty="0">
                <a:solidFill>
                  <a:schemeClr val="accent1">
                    <a:lumMod val="75000"/>
                  </a:schemeClr>
                </a:solidFill>
              </a:rPr>
              <a:t>The general form of the for statement </a:t>
            </a:r>
            <a:r>
              <a:rPr lang="en-US" sz="3600" b="1" dirty="0" smtClean="0">
                <a:solidFill>
                  <a:schemeClr val="accent1">
                    <a:lumMod val="75000"/>
                  </a:schemeClr>
                </a:solidFill>
              </a:rPr>
              <a:t>is</a:t>
            </a:r>
            <a:r>
              <a:rPr lang="ar-EG" sz="3600" b="1" dirty="0" smtClean="0">
                <a:solidFill>
                  <a:schemeClr val="accent1">
                    <a:lumMod val="75000"/>
                  </a:schemeClr>
                </a:solidFill>
              </a:rPr>
              <a:t>:</a:t>
            </a:r>
            <a:endParaRPr lang="en-US" sz="3600" b="1" dirty="0" smtClean="0">
              <a:solidFill>
                <a:schemeClr val="accent1">
                  <a:lumMod val="75000"/>
                </a:schemeClr>
              </a:solidFill>
            </a:endParaRPr>
          </a:p>
          <a:p>
            <a:pPr marL="0" indent="0">
              <a:buNone/>
            </a:pPr>
            <a:endParaRPr lang="en-US" sz="3600" b="1" dirty="0" smtClean="0">
              <a:solidFill>
                <a:schemeClr val="accent1">
                  <a:lumMod val="75000"/>
                </a:schemeClr>
              </a:solidFill>
            </a:endParaRPr>
          </a:p>
          <a:p>
            <a:pPr marL="0" indent="0">
              <a:buNone/>
            </a:pPr>
            <a:endParaRPr lang="en-US" sz="3600" dirty="0" smtClean="0"/>
          </a:p>
          <a:p>
            <a:r>
              <a:rPr lang="en-US" sz="3600" dirty="0" smtClean="0"/>
              <a:t>The </a:t>
            </a:r>
            <a:r>
              <a:rPr lang="en-US" sz="3600" b="1" i="1" dirty="0" smtClean="0">
                <a:solidFill>
                  <a:schemeClr val="accent6">
                    <a:lumMod val="75000"/>
                  </a:schemeClr>
                </a:solidFill>
              </a:rPr>
              <a:t>initialization</a:t>
            </a:r>
            <a:r>
              <a:rPr lang="en-US" sz="3600" i="1" dirty="0" smtClean="0"/>
              <a:t> </a:t>
            </a:r>
            <a:r>
              <a:rPr lang="en-US" sz="3600" dirty="0"/>
              <a:t>is an assignment statement that is used to set the loop control </a:t>
            </a:r>
            <a:r>
              <a:rPr lang="en-US" sz="3600" dirty="0" smtClean="0"/>
              <a:t>variable.</a:t>
            </a:r>
          </a:p>
          <a:p>
            <a:r>
              <a:rPr lang="en-US" sz="3600" dirty="0" smtClean="0"/>
              <a:t>The </a:t>
            </a:r>
            <a:r>
              <a:rPr lang="en-US" sz="3800" b="1" i="1" dirty="0">
                <a:solidFill>
                  <a:schemeClr val="accent6">
                    <a:lumMod val="75000"/>
                  </a:schemeClr>
                </a:solidFill>
              </a:rPr>
              <a:t>condition</a:t>
            </a:r>
            <a:r>
              <a:rPr lang="en-US" sz="3800" i="1" dirty="0"/>
              <a:t> </a:t>
            </a:r>
            <a:r>
              <a:rPr lang="en-US" sz="3600" dirty="0"/>
              <a:t>is a relational expression that determines when the loop exits. </a:t>
            </a:r>
            <a:endParaRPr lang="en-US" sz="3600" dirty="0" smtClean="0"/>
          </a:p>
          <a:p>
            <a:r>
              <a:rPr lang="en-US" sz="3900" dirty="0"/>
              <a:t>The </a:t>
            </a:r>
            <a:r>
              <a:rPr lang="en-US" sz="3900" b="1" i="1" dirty="0" smtClean="0">
                <a:solidFill>
                  <a:schemeClr val="accent6">
                    <a:lumMod val="75000"/>
                  </a:schemeClr>
                </a:solidFill>
              </a:rPr>
              <a:t>increment</a:t>
            </a:r>
            <a:r>
              <a:rPr lang="en-US" sz="3900" i="1" dirty="0" smtClean="0"/>
              <a:t> </a:t>
            </a:r>
            <a:r>
              <a:rPr lang="en-US" sz="3900" dirty="0" smtClean="0"/>
              <a:t>defines </a:t>
            </a:r>
            <a:r>
              <a:rPr lang="en-US" sz="3900" dirty="0"/>
              <a:t>how the loop control variable changes each time the loop is repeated. </a:t>
            </a:r>
          </a:p>
        </p:txBody>
      </p:sp>
      <p:graphicFrame>
        <p:nvGraphicFramePr>
          <p:cNvPr id="4" name="Table 3"/>
          <p:cNvGraphicFramePr>
            <a:graphicFrameLocks noGrp="1"/>
          </p:cNvGraphicFramePr>
          <p:nvPr>
            <p:extLst/>
          </p:nvPr>
        </p:nvGraphicFramePr>
        <p:xfrm>
          <a:off x="1881873" y="2371046"/>
          <a:ext cx="8476778" cy="944880"/>
        </p:xfrm>
        <a:graphic>
          <a:graphicData uri="http://schemas.openxmlformats.org/drawingml/2006/table">
            <a:tbl>
              <a:tblPr firstRow="1" bandRow="1">
                <a:tableStyleId>{5940675A-B579-460E-94D1-54222C63F5DA}</a:tableStyleId>
              </a:tblPr>
              <a:tblGrid>
                <a:gridCol w="8476778"/>
              </a:tblGrid>
              <a:tr h="370840">
                <a:tc>
                  <a:txBody>
                    <a:bodyPr/>
                    <a:lstStyle/>
                    <a:p>
                      <a:pPr algn="l"/>
                      <a:r>
                        <a:rPr lang="en-US" sz="2800" b="1" dirty="0" smtClean="0">
                          <a:solidFill>
                            <a:srgbClr val="0000FF"/>
                          </a:solidFill>
                          <a:highlight>
                            <a:srgbClr val="FFFFFF"/>
                          </a:highlight>
                          <a:latin typeface="Consolas" panose="020B0609020204030204" pitchFamily="49" charset="0"/>
                        </a:rPr>
                        <a:t>for</a:t>
                      </a:r>
                      <a:r>
                        <a:rPr lang="en-US" sz="2800" b="1" dirty="0" smtClean="0">
                          <a:solidFill>
                            <a:srgbClr val="000000"/>
                          </a:solidFill>
                          <a:highlight>
                            <a:srgbClr val="FFFFFF"/>
                          </a:highlight>
                          <a:latin typeface="Consolas" panose="020B0609020204030204" pitchFamily="49" charset="0"/>
                        </a:rPr>
                        <a:t> (initialization; condition; increment)</a:t>
                      </a:r>
                    </a:p>
                    <a:p>
                      <a:pPr algn="l"/>
                      <a:r>
                        <a:rPr lang="en-US" sz="2800" b="1" dirty="0" smtClean="0">
                          <a:solidFill>
                            <a:srgbClr val="000000"/>
                          </a:solidFill>
                          <a:highlight>
                            <a:srgbClr val="FFFFFF"/>
                          </a:highlight>
                          <a:latin typeface="Consolas" panose="020B0609020204030204" pitchFamily="49" charset="0"/>
                        </a:rPr>
                        <a:t>statement;</a:t>
                      </a:r>
                      <a:endParaRPr lang="en-US" sz="2800" b="1" dirty="0" smtClean="0"/>
                    </a:p>
                  </a:txBody>
                  <a:tcPr/>
                </a:tc>
              </a:tr>
            </a:tbl>
          </a:graphicData>
        </a:graphic>
      </p:graphicFrame>
    </p:spTree>
    <p:extLst>
      <p:ext uri="{BB962C8B-B14F-4D97-AF65-F5344CB8AC3E}">
        <p14:creationId xmlns:p14="http://schemas.microsoft.com/office/powerpoint/2010/main" val="1782201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a:solidFill>
                  <a:srgbClr val="C00000"/>
                </a:solidFill>
              </a:rPr>
              <a:t>for Loop</a:t>
            </a:r>
          </a:p>
        </p:txBody>
      </p:sp>
      <p:sp>
        <p:nvSpPr>
          <p:cNvPr id="3" name="Content Placeholder 2"/>
          <p:cNvSpPr>
            <a:spLocks noGrp="1"/>
          </p:cNvSpPr>
          <p:nvPr>
            <p:ph idx="1"/>
          </p:nvPr>
        </p:nvSpPr>
        <p:spPr>
          <a:xfrm>
            <a:off x="838200" y="1825625"/>
            <a:ext cx="10515600" cy="4616118"/>
          </a:xfrm>
        </p:spPr>
        <p:txBody>
          <a:bodyPr>
            <a:normAutofit/>
          </a:bodyPr>
          <a:lstStyle/>
          <a:p>
            <a:r>
              <a:rPr lang="en-US" sz="3300" dirty="0"/>
              <a:t>The for loop continues to </a:t>
            </a:r>
            <a:r>
              <a:rPr lang="en-US" sz="3300" dirty="0" smtClean="0"/>
              <a:t>execute as </a:t>
            </a:r>
            <a:r>
              <a:rPr lang="en-US" sz="3300" dirty="0"/>
              <a:t>long as the condition is true. Once the condition becomes false, program </a:t>
            </a:r>
            <a:r>
              <a:rPr lang="en-US" sz="3300" dirty="0" smtClean="0"/>
              <a:t>execution resumes </a:t>
            </a:r>
            <a:r>
              <a:rPr lang="en-US" sz="3300" dirty="0"/>
              <a:t>on the statement following the for. </a:t>
            </a:r>
            <a:endParaRPr lang="en-US" sz="3300" dirty="0" smtClean="0"/>
          </a:p>
          <a:p>
            <a:r>
              <a:rPr lang="en-US" sz="3600" dirty="0"/>
              <a:t>the code inside the loop may not be executed at all if the condition is </a:t>
            </a:r>
            <a:r>
              <a:rPr lang="en-US" sz="3600" dirty="0" smtClean="0"/>
              <a:t>false.</a:t>
            </a:r>
          </a:p>
        </p:txBody>
      </p:sp>
    </p:spTree>
    <p:extLst>
      <p:ext uri="{BB962C8B-B14F-4D97-AF65-F5344CB8AC3E}">
        <p14:creationId xmlns:p14="http://schemas.microsoft.com/office/powerpoint/2010/main" val="3627990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a:solidFill>
                  <a:srgbClr val="C00000"/>
                </a:solidFill>
              </a:rPr>
              <a:t>for </a:t>
            </a:r>
            <a:r>
              <a:rPr lang="en-US" sz="5400" b="1" dirty="0" smtClean="0">
                <a:solidFill>
                  <a:srgbClr val="C00000"/>
                </a:solidFill>
              </a:rPr>
              <a:t>Loop (Example)</a:t>
            </a:r>
            <a:endParaRPr lang="en-US" sz="5400" b="1" dirty="0">
              <a:solidFill>
                <a:srgbClr val="C00000"/>
              </a:solidFill>
            </a:endParaRPr>
          </a:p>
        </p:txBody>
      </p:sp>
      <p:sp>
        <p:nvSpPr>
          <p:cNvPr id="3" name="Content Placeholder 2"/>
          <p:cNvSpPr>
            <a:spLocks noGrp="1"/>
          </p:cNvSpPr>
          <p:nvPr>
            <p:ph idx="1"/>
          </p:nvPr>
        </p:nvSpPr>
        <p:spPr>
          <a:xfrm>
            <a:off x="838200" y="1487606"/>
            <a:ext cx="10515600" cy="4954137"/>
          </a:xfrm>
        </p:spPr>
        <p:txBody>
          <a:bodyPr>
            <a:normAutofit/>
          </a:bodyPr>
          <a:lstStyle/>
          <a:p>
            <a:r>
              <a:rPr lang="en-US" sz="3600" dirty="0"/>
              <a:t>P</a:t>
            </a:r>
            <a:r>
              <a:rPr lang="en-US" sz="3600" dirty="0" smtClean="0"/>
              <a:t>rint </a:t>
            </a:r>
            <a:r>
              <a:rPr lang="en-US" sz="3600" dirty="0"/>
              <a:t>the numbers 1 through 100 </a:t>
            </a:r>
            <a:r>
              <a:rPr lang="en-US" sz="3600" dirty="0" smtClean="0"/>
              <a:t>on the screen using for loop</a:t>
            </a:r>
            <a:endParaRPr lang="en-US" sz="3600" dirty="0"/>
          </a:p>
          <a:p>
            <a:endParaRPr lang="en-US" sz="3300" dirty="0"/>
          </a:p>
        </p:txBody>
      </p:sp>
      <p:graphicFrame>
        <p:nvGraphicFramePr>
          <p:cNvPr id="4" name="Table 3"/>
          <p:cNvGraphicFramePr>
            <a:graphicFrameLocks noGrp="1"/>
          </p:cNvGraphicFramePr>
          <p:nvPr>
            <p:extLst/>
          </p:nvPr>
        </p:nvGraphicFramePr>
        <p:xfrm>
          <a:off x="1936466" y="2589409"/>
          <a:ext cx="8128000" cy="3931920"/>
        </p:xfrm>
        <a:graphic>
          <a:graphicData uri="http://schemas.openxmlformats.org/drawingml/2006/table">
            <a:tbl>
              <a:tblPr firstRow="1" bandRow="1">
                <a:tableStyleId>{5940675A-B579-460E-94D1-54222C63F5DA}</a:tableStyleId>
              </a:tblPr>
              <a:tblGrid>
                <a:gridCol w="8128000"/>
              </a:tblGrid>
              <a:tr h="370840">
                <a:tc>
                  <a:txBody>
                    <a:bodyPr/>
                    <a:lstStyle/>
                    <a:p>
                      <a:r>
                        <a:rPr lang="en-US" sz="2800" dirty="0" smtClean="0">
                          <a:solidFill>
                            <a:srgbClr val="0000FF"/>
                          </a:solidFill>
                          <a:highlight>
                            <a:srgbClr val="FFFFFF"/>
                          </a:highlight>
                          <a:latin typeface="Consolas" panose="020B0609020204030204" pitchFamily="49" charset="0"/>
                        </a:rPr>
                        <a:t>#include</a:t>
                      </a:r>
                      <a:r>
                        <a:rPr lang="en-US" sz="2800" dirty="0" smtClean="0">
                          <a:solidFill>
                            <a:srgbClr val="000000"/>
                          </a:solidFill>
                          <a:highlight>
                            <a:srgbClr val="FFFFFF"/>
                          </a:highlight>
                          <a:latin typeface="Consolas" panose="020B0609020204030204" pitchFamily="49" charset="0"/>
                        </a:rPr>
                        <a:t> </a:t>
                      </a:r>
                      <a:r>
                        <a:rPr lang="en-US" sz="2800" dirty="0" smtClean="0">
                          <a:solidFill>
                            <a:srgbClr val="A31515"/>
                          </a:solidFill>
                          <a:highlight>
                            <a:srgbClr val="FFFFFF"/>
                          </a:highlight>
                          <a:latin typeface="Consolas" panose="020B0609020204030204" pitchFamily="49" charset="0"/>
                        </a:rPr>
                        <a:t>&lt;</a:t>
                      </a:r>
                      <a:r>
                        <a:rPr lang="en-US" sz="2800" dirty="0" err="1" smtClean="0">
                          <a:solidFill>
                            <a:srgbClr val="A31515"/>
                          </a:solidFill>
                          <a:highlight>
                            <a:srgbClr val="FFFFFF"/>
                          </a:highlight>
                          <a:latin typeface="Consolas" panose="020B0609020204030204" pitchFamily="49" charset="0"/>
                        </a:rPr>
                        <a:t>iostream</a:t>
                      </a:r>
                      <a:r>
                        <a:rPr lang="en-US" sz="2800" dirty="0" smtClean="0">
                          <a:solidFill>
                            <a:srgbClr val="A31515"/>
                          </a:solidFill>
                          <a:highlight>
                            <a:srgbClr val="FFFFFF"/>
                          </a:highlight>
                          <a:latin typeface="Consolas" panose="020B0609020204030204" pitchFamily="49" charset="0"/>
                        </a:rPr>
                        <a:t>&gt;</a:t>
                      </a:r>
                      <a:endParaRPr lang="en-US" sz="2800" dirty="0" smtClean="0">
                        <a:solidFill>
                          <a:srgbClr val="000000"/>
                        </a:solidFill>
                        <a:highlight>
                          <a:srgbClr val="FFFFFF"/>
                        </a:highlight>
                        <a:latin typeface="Consolas" panose="020B0609020204030204" pitchFamily="49" charset="0"/>
                      </a:endParaRPr>
                    </a:p>
                    <a:p>
                      <a:r>
                        <a:rPr lang="en-US" sz="2800" dirty="0" smtClean="0">
                          <a:solidFill>
                            <a:srgbClr val="0000FF"/>
                          </a:solidFill>
                          <a:highlight>
                            <a:srgbClr val="FFFFFF"/>
                          </a:highlight>
                          <a:latin typeface="Consolas" panose="020B0609020204030204" pitchFamily="49" charset="0"/>
                        </a:rPr>
                        <a:t>using</a:t>
                      </a:r>
                      <a:r>
                        <a:rPr lang="en-US" sz="2800" dirty="0" smtClean="0">
                          <a:solidFill>
                            <a:srgbClr val="000000"/>
                          </a:solidFill>
                          <a:highlight>
                            <a:srgbClr val="FFFFFF"/>
                          </a:highlight>
                          <a:latin typeface="Consolas" panose="020B0609020204030204" pitchFamily="49" charset="0"/>
                        </a:rPr>
                        <a:t> </a:t>
                      </a:r>
                      <a:r>
                        <a:rPr lang="en-US" sz="2800" dirty="0" smtClean="0">
                          <a:solidFill>
                            <a:srgbClr val="0000FF"/>
                          </a:solidFill>
                          <a:highlight>
                            <a:srgbClr val="FFFFFF"/>
                          </a:highlight>
                          <a:latin typeface="Consolas" panose="020B0609020204030204" pitchFamily="49" charset="0"/>
                        </a:rPr>
                        <a:t>namespace</a:t>
                      </a:r>
                      <a:r>
                        <a:rPr lang="en-US" sz="2800" dirty="0" smtClean="0">
                          <a:solidFill>
                            <a:srgbClr val="000000"/>
                          </a:solidFill>
                          <a:highlight>
                            <a:srgbClr val="FFFFFF"/>
                          </a:highlight>
                          <a:latin typeface="Consolas" panose="020B0609020204030204" pitchFamily="49" charset="0"/>
                        </a:rPr>
                        <a:t> </a:t>
                      </a:r>
                      <a:r>
                        <a:rPr lang="en-US" sz="2800" dirty="0" err="1" smtClean="0">
                          <a:solidFill>
                            <a:srgbClr val="000000"/>
                          </a:solidFill>
                          <a:highlight>
                            <a:srgbClr val="FFFFFF"/>
                          </a:highlight>
                          <a:latin typeface="Consolas" panose="020B0609020204030204" pitchFamily="49" charset="0"/>
                        </a:rPr>
                        <a:t>std</a:t>
                      </a:r>
                      <a:r>
                        <a:rPr lang="en-US" sz="2800" dirty="0" smtClean="0">
                          <a:solidFill>
                            <a:srgbClr val="000000"/>
                          </a:solidFill>
                          <a:highlight>
                            <a:srgbClr val="FFFFFF"/>
                          </a:highlight>
                          <a:latin typeface="Consolas" panose="020B0609020204030204" pitchFamily="49" charset="0"/>
                        </a:rPr>
                        <a:t>;</a:t>
                      </a:r>
                    </a:p>
                    <a:p>
                      <a:r>
                        <a:rPr lang="en-US" sz="2800" dirty="0" smtClean="0">
                          <a:solidFill>
                            <a:srgbClr val="0000FF"/>
                          </a:solidFill>
                          <a:highlight>
                            <a:srgbClr val="FFFFFF"/>
                          </a:highlight>
                          <a:latin typeface="Consolas" panose="020B0609020204030204" pitchFamily="49" charset="0"/>
                        </a:rPr>
                        <a:t>void</a:t>
                      </a:r>
                      <a:r>
                        <a:rPr lang="en-US" sz="2800" dirty="0" smtClean="0">
                          <a:solidFill>
                            <a:srgbClr val="000000"/>
                          </a:solidFill>
                          <a:highlight>
                            <a:srgbClr val="FFFFFF"/>
                          </a:highlight>
                          <a:latin typeface="Consolas" panose="020B0609020204030204" pitchFamily="49" charset="0"/>
                        </a:rPr>
                        <a:t> main()</a:t>
                      </a:r>
                    </a:p>
                    <a:p>
                      <a:r>
                        <a:rPr lang="en-US" sz="2800" dirty="0" smtClean="0">
                          <a:solidFill>
                            <a:srgbClr val="000000"/>
                          </a:solidFill>
                          <a:highlight>
                            <a:srgbClr val="FFFFFF"/>
                          </a:highlight>
                          <a:latin typeface="Consolas" panose="020B0609020204030204" pitchFamily="49" charset="0"/>
                        </a:rPr>
                        <a:t>{</a:t>
                      </a:r>
                    </a:p>
                    <a:p>
                      <a:r>
                        <a:rPr lang="en-US" sz="2800" dirty="0" err="1" smtClean="0">
                          <a:solidFill>
                            <a:srgbClr val="0000FF"/>
                          </a:solidFill>
                          <a:highlight>
                            <a:srgbClr val="FFFFFF"/>
                          </a:highlight>
                          <a:latin typeface="Consolas" panose="020B0609020204030204" pitchFamily="49" charset="0"/>
                        </a:rPr>
                        <a:t>int</a:t>
                      </a:r>
                      <a:r>
                        <a:rPr lang="en-US" sz="2800" dirty="0" smtClean="0">
                          <a:solidFill>
                            <a:srgbClr val="000000"/>
                          </a:solidFill>
                          <a:highlight>
                            <a:srgbClr val="FFFFFF"/>
                          </a:highlight>
                          <a:latin typeface="Consolas" panose="020B0609020204030204" pitchFamily="49" charset="0"/>
                        </a:rPr>
                        <a:t> x;</a:t>
                      </a:r>
                    </a:p>
                    <a:p>
                      <a:r>
                        <a:rPr lang="en-US" sz="2800" dirty="0" smtClean="0">
                          <a:solidFill>
                            <a:srgbClr val="0000FF"/>
                          </a:solidFill>
                          <a:highlight>
                            <a:srgbClr val="FFFFFF"/>
                          </a:highlight>
                          <a:latin typeface="Consolas" panose="020B0609020204030204" pitchFamily="49" charset="0"/>
                        </a:rPr>
                        <a:t>for</a:t>
                      </a:r>
                      <a:r>
                        <a:rPr lang="en-US" sz="2800" dirty="0" smtClean="0">
                          <a:solidFill>
                            <a:srgbClr val="000000"/>
                          </a:solidFill>
                          <a:highlight>
                            <a:srgbClr val="FFFFFF"/>
                          </a:highlight>
                          <a:latin typeface="Consolas" panose="020B0609020204030204" pitchFamily="49" charset="0"/>
                        </a:rPr>
                        <a:t> (x = 1; x &lt;= 100; x++)</a:t>
                      </a:r>
                    </a:p>
                    <a:p>
                      <a:r>
                        <a:rPr lang="en-US" sz="2800" dirty="0" err="1" smtClean="0">
                          <a:solidFill>
                            <a:srgbClr val="000000"/>
                          </a:solidFill>
                          <a:highlight>
                            <a:srgbClr val="FFFFFF"/>
                          </a:highlight>
                          <a:latin typeface="Consolas" panose="020B0609020204030204" pitchFamily="49" charset="0"/>
                        </a:rPr>
                        <a:t>cout</a:t>
                      </a:r>
                      <a:r>
                        <a:rPr lang="en-US" sz="2800" dirty="0" smtClean="0">
                          <a:solidFill>
                            <a:srgbClr val="000000"/>
                          </a:solidFill>
                          <a:highlight>
                            <a:srgbClr val="FFFFFF"/>
                          </a:highlight>
                          <a:latin typeface="Consolas" panose="020B0609020204030204" pitchFamily="49" charset="0"/>
                        </a:rPr>
                        <a:t> &lt;&lt; x&lt;&lt;</a:t>
                      </a:r>
                      <a:r>
                        <a:rPr lang="en-US" sz="2800" dirty="0" err="1" smtClean="0">
                          <a:solidFill>
                            <a:srgbClr val="000000"/>
                          </a:solidFill>
                          <a:highlight>
                            <a:srgbClr val="FFFFFF"/>
                          </a:highlight>
                          <a:latin typeface="Consolas" panose="020B0609020204030204" pitchFamily="49" charset="0"/>
                        </a:rPr>
                        <a:t>endl</a:t>
                      </a:r>
                      <a:r>
                        <a:rPr lang="en-US" sz="2800" dirty="0" smtClean="0">
                          <a:solidFill>
                            <a:srgbClr val="000000"/>
                          </a:solidFill>
                          <a:highlight>
                            <a:srgbClr val="FFFFFF"/>
                          </a:highlight>
                          <a:latin typeface="Consolas" panose="020B0609020204030204" pitchFamily="49" charset="0"/>
                        </a:rPr>
                        <a:t>;</a:t>
                      </a:r>
                    </a:p>
                    <a:p>
                      <a:r>
                        <a:rPr lang="en-US" sz="2800" dirty="0" smtClean="0">
                          <a:solidFill>
                            <a:srgbClr val="000000"/>
                          </a:solidFill>
                          <a:highlight>
                            <a:srgbClr val="FFFFFF"/>
                          </a:highlight>
                          <a:latin typeface="Consolas" panose="020B0609020204030204" pitchFamily="49" charset="0"/>
                        </a:rPr>
                        <a:t>system(</a:t>
                      </a:r>
                      <a:r>
                        <a:rPr lang="en-US" sz="2800" dirty="0" smtClean="0">
                          <a:solidFill>
                            <a:srgbClr val="A31515"/>
                          </a:solidFill>
                          <a:highlight>
                            <a:srgbClr val="FFFFFF"/>
                          </a:highlight>
                          <a:latin typeface="Consolas" panose="020B0609020204030204" pitchFamily="49" charset="0"/>
                        </a:rPr>
                        <a:t>"Pause"</a:t>
                      </a:r>
                      <a:r>
                        <a:rPr lang="en-US" sz="2800" dirty="0" smtClean="0">
                          <a:solidFill>
                            <a:srgbClr val="000000"/>
                          </a:solidFill>
                          <a:highlight>
                            <a:srgbClr val="FFFFFF"/>
                          </a:highlight>
                          <a:latin typeface="Consolas" panose="020B0609020204030204" pitchFamily="49" charset="0"/>
                        </a:rPr>
                        <a:t>);</a:t>
                      </a:r>
                    </a:p>
                    <a:p>
                      <a:r>
                        <a:rPr lang="en-US" sz="2800" dirty="0" smtClean="0">
                          <a:solidFill>
                            <a:srgbClr val="000000"/>
                          </a:solidFill>
                          <a:highlight>
                            <a:srgbClr val="FFFFFF"/>
                          </a:highlight>
                          <a:latin typeface="Consolas" panose="020B0609020204030204" pitchFamily="49" charset="0"/>
                        </a:rPr>
                        <a:t>}</a:t>
                      </a:r>
                      <a:endParaRPr lang="en-US" sz="2800" dirty="0"/>
                    </a:p>
                  </a:txBody>
                  <a:tcPr/>
                </a:tc>
              </a:tr>
            </a:tbl>
          </a:graphicData>
        </a:graphic>
      </p:graphicFrame>
    </p:spTree>
    <p:extLst>
      <p:ext uri="{BB962C8B-B14F-4D97-AF65-F5344CB8AC3E}">
        <p14:creationId xmlns:p14="http://schemas.microsoft.com/office/powerpoint/2010/main" val="1411983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a:solidFill>
                  <a:srgbClr val="C00000"/>
                </a:solidFill>
              </a:rPr>
              <a:t>for </a:t>
            </a:r>
            <a:r>
              <a:rPr lang="en-US" sz="5400" b="1" dirty="0" smtClean="0">
                <a:solidFill>
                  <a:srgbClr val="C00000"/>
                </a:solidFill>
              </a:rPr>
              <a:t>Loop (Example)</a:t>
            </a:r>
            <a:endParaRPr lang="en-US" sz="5400" b="1" dirty="0">
              <a:solidFill>
                <a:srgbClr val="C00000"/>
              </a:solidFill>
            </a:endParaRPr>
          </a:p>
        </p:txBody>
      </p:sp>
      <p:sp>
        <p:nvSpPr>
          <p:cNvPr id="3" name="Content Placeholder 2"/>
          <p:cNvSpPr>
            <a:spLocks noGrp="1"/>
          </p:cNvSpPr>
          <p:nvPr>
            <p:ph idx="1"/>
          </p:nvPr>
        </p:nvSpPr>
        <p:spPr>
          <a:xfrm>
            <a:off x="838200" y="1514901"/>
            <a:ext cx="10515600" cy="4926842"/>
          </a:xfrm>
        </p:spPr>
        <p:txBody>
          <a:bodyPr>
            <a:normAutofit/>
          </a:bodyPr>
          <a:lstStyle/>
          <a:p>
            <a:pPr marL="0" indent="0">
              <a:buNone/>
            </a:pPr>
            <a:r>
              <a:rPr lang="en-US" sz="3300" dirty="0" smtClean="0"/>
              <a:t>Show output</a:t>
            </a:r>
            <a:endParaRPr lang="en-US" sz="3300" dirty="0"/>
          </a:p>
        </p:txBody>
      </p:sp>
      <p:graphicFrame>
        <p:nvGraphicFramePr>
          <p:cNvPr id="4" name="Table 3"/>
          <p:cNvGraphicFramePr>
            <a:graphicFrameLocks noGrp="1"/>
          </p:cNvGraphicFramePr>
          <p:nvPr>
            <p:extLst/>
          </p:nvPr>
        </p:nvGraphicFramePr>
        <p:xfrm>
          <a:off x="2318603" y="2219581"/>
          <a:ext cx="8128000" cy="4358640"/>
        </p:xfrm>
        <a:graphic>
          <a:graphicData uri="http://schemas.openxmlformats.org/drawingml/2006/table">
            <a:tbl>
              <a:tblPr firstRow="1" bandRow="1">
                <a:tableStyleId>{5940675A-B579-460E-94D1-54222C63F5DA}</a:tableStyleId>
              </a:tblPr>
              <a:tblGrid>
                <a:gridCol w="8128000"/>
              </a:tblGrid>
              <a:tr h="370840">
                <a:tc>
                  <a:txBody>
                    <a:bodyPr/>
                    <a:lstStyle/>
                    <a:p>
                      <a:r>
                        <a:rPr lang="en-US" sz="2800" dirty="0" smtClean="0">
                          <a:solidFill>
                            <a:srgbClr val="0000FF"/>
                          </a:solidFill>
                          <a:highlight>
                            <a:srgbClr val="FFFFFF"/>
                          </a:highlight>
                          <a:latin typeface="Consolas" panose="020B0609020204030204" pitchFamily="49" charset="0"/>
                        </a:rPr>
                        <a:t>#include</a:t>
                      </a:r>
                      <a:r>
                        <a:rPr lang="en-US" sz="2800" dirty="0" smtClean="0">
                          <a:solidFill>
                            <a:srgbClr val="000000"/>
                          </a:solidFill>
                          <a:highlight>
                            <a:srgbClr val="FFFFFF"/>
                          </a:highlight>
                          <a:latin typeface="Consolas" panose="020B0609020204030204" pitchFamily="49" charset="0"/>
                        </a:rPr>
                        <a:t> </a:t>
                      </a:r>
                      <a:r>
                        <a:rPr lang="en-US" sz="2800" dirty="0" smtClean="0">
                          <a:solidFill>
                            <a:srgbClr val="A31515"/>
                          </a:solidFill>
                          <a:highlight>
                            <a:srgbClr val="FFFFFF"/>
                          </a:highlight>
                          <a:latin typeface="Consolas" panose="020B0609020204030204" pitchFamily="49" charset="0"/>
                        </a:rPr>
                        <a:t>&lt;</a:t>
                      </a:r>
                      <a:r>
                        <a:rPr lang="en-US" sz="2800" dirty="0" err="1" smtClean="0">
                          <a:solidFill>
                            <a:srgbClr val="A31515"/>
                          </a:solidFill>
                          <a:highlight>
                            <a:srgbClr val="FFFFFF"/>
                          </a:highlight>
                          <a:latin typeface="Consolas" panose="020B0609020204030204" pitchFamily="49" charset="0"/>
                        </a:rPr>
                        <a:t>iostream</a:t>
                      </a:r>
                      <a:r>
                        <a:rPr lang="en-US" sz="2800" dirty="0" smtClean="0">
                          <a:solidFill>
                            <a:srgbClr val="A31515"/>
                          </a:solidFill>
                          <a:highlight>
                            <a:srgbClr val="FFFFFF"/>
                          </a:highlight>
                          <a:latin typeface="Consolas" panose="020B0609020204030204" pitchFamily="49" charset="0"/>
                        </a:rPr>
                        <a:t>&gt;</a:t>
                      </a:r>
                      <a:endParaRPr lang="en-US" sz="2800" dirty="0" smtClean="0">
                        <a:solidFill>
                          <a:srgbClr val="000000"/>
                        </a:solidFill>
                        <a:highlight>
                          <a:srgbClr val="FFFFFF"/>
                        </a:highlight>
                        <a:latin typeface="Consolas" panose="020B0609020204030204" pitchFamily="49" charset="0"/>
                      </a:endParaRPr>
                    </a:p>
                    <a:p>
                      <a:r>
                        <a:rPr lang="en-US" sz="2800" dirty="0" smtClean="0">
                          <a:solidFill>
                            <a:srgbClr val="0000FF"/>
                          </a:solidFill>
                          <a:highlight>
                            <a:srgbClr val="FFFFFF"/>
                          </a:highlight>
                          <a:latin typeface="Consolas" panose="020B0609020204030204" pitchFamily="49" charset="0"/>
                        </a:rPr>
                        <a:t>using</a:t>
                      </a:r>
                      <a:r>
                        <a:rPr lang="en-US" sz="2800" dirty="0" smtClean="0">
                          <a:solidFill>
                            <a:srgbClr val="000000"/>
                          </a:solidFill>
                          <a:highlight>
                            <a:srgbClr val="FFFFFF"/>
                          </a:highlight>
                          <a:latin typeface="Consolas" panose="020B0609020204030204" pitchFamily="49" charset="0"/>
                        </a:rPr>
                        <a:t> </a:t>
                      </a:r>
                      <a:r>
                        <a:rPr lang="en-US" sz="2800" dirty="0" smtClean="0">
                          <a:solidFill>
                            <a:srgbClr val="0000FF"/>
                          </a:solidFill>
                          <a:highlight>
                            <a:srgbClr val="FFFFFF"/>
                          </a:highlight>
                          <a:latin typeface="Consolas" panose="020B0609020204030204" pitchFamily="49" charset="0"/>
                        </a:rPr>
                        <a:t>namespace</a:t>
                      </a:r>
                      <a:r>
                        <a:rPr lang="en-US" sz="2800" dirty="0" smtClean="0">
                          <a:solidFill>
                            <a:srgbClr val="000000"/>
                          </a:solidFill>
                          <a:highlight>
                            <a:srgbClr val="FFFFFF"/>
                          </a:highlight>
                          <a:latin typeface="Consolas" panose="020B0609020204030204" pitchFamily="49" charset="0"/>
                        </a:rPr>
                        <a:t> </a:t>
                      </a:r>
                      <a:r>
                        <a:rPr lang="en-US" sz="2800" dirty="0" err="1" smtClean="0">
                          <a:solidFill>
                            <a:srgbClr val="000000"/>
                          </a:solidFill>
                          <a:highlight>
                            <a:srgbClr val="FFFFFF"/>
                          </a:highlight>
                          <a:latin typeface="Consolas" panose="020B0609020204030204" pitchFamily="49" charset="0"/>
                        </a:rPr>
                        <a:t>std</a:t>
                      </a:r>
                      <a:r>
                        <a:rPr lang="en-US" sz="2800" dirty="0" smtClean="0">
                          <a:solidFill>
                            <a:srgbClr val="000000"/>
                          </a:solidFill>
                          <a:highlight>
                            <a:srgbClr val="FFFFFF"/>
                          </a:highlight>
                          <a:latin typeface="Consolas" panose="020B0609020204030204" pitchFamily="49" charset="0"/>
                        </a:rPr>
                        <a:t>;</a:t>
                      </a:r>
                    </a:p>
                    <a:p>
                      <a:r>
                        <a:rPr lang="en-US" sz="2800" dirty="0" smtClean="0">
                          <a:solidFill>
                            <a:srgbClr val="0000FF"/>
                          </a:solidFill>
                          <a:highlight>
                            <a:srgbClr val="FFFFFF"/>
                          </a:highlight>
                          <a:latin typeface="Consolas" panose="020B0609020204030204" pitchFamily="49" charset="0"/>
                        </a:rPr>
                        <a:t>void</a:t>
                      </a:r>
                      <a:r>
                        <a:rPr lang="en-US" sz="2800" dirty="0" smtClean="0">
                          <a:solidFill>
                            <a:srgbClr val="000000"/>
                          </a:solidFill>
                          <a:highlight>
                            <a:srgbClr val="FFFFFF"/>
                          </a:highlight>
                          <a:latin typeface="Consolas" panose="020B0609020204030204" pitchFamily="49" charset="0"/>
                        </a:rPr>
                        <a:t> main()</a:t>
                      </a:r>
                    </a:p>
                    <a:p>
                      <a:r>
                        <a:rPr lang="en-US" sz="2800" dirty="0" smtClean="0">
                          <a:solidFill>
                            <a:srgbClr val="000000"/>
                          </a:solidFill>
                          <a:highlight>
                            <a:srgbClr val="FFFFFF"/>
                          </a:highlight>
                          <a:latin typeface="Consolas" panose="020B0609020204030204" pitchFamily="49" charset="0"/>
                        </a:rPr>
                        <a:t>{</a:t>
                      </a:r>
                    </a:p>
                    <a:p>
                      <a:r>
                        <a:rPr lang="en-US" sz="2800" dirty="0" err="1" smtClean="0">
                          <a:solidFill>
                            <a:srgbClr val="0000FF"/>
                          </a:solidFill>
                          <a:highlight>
                            <a:srgbClr val="FFFFFF"/>
                          </a:highlight>
                          <a:latin typeface="Consolas" panose="020B0609020204030204" pitchFamily="49" charset="0"/>
                        </a:rPr>
                        <a:t>int</a:t>
                      </a:r>
                      <a:r>
                        <a:rPr lang="en-US" sz="2800" dirty="0" smtClean="0">
                          <a:solidFill>
                            <a:srgbClr val="000000"/>
                          </a:solidFill>
                          <a:highlight>
                            <a:srgbClr val="FFFFFF"/>
                          </a:highlight>
                          <a:latin typeface="Consolas" panose="020B0609020204030204" pitchFamily="49" charset="0"/>
                        </a:rPr>
                        <a:t> x = 10, y;</a:t>
                      </a:r>
                    </a:p>
                    <a:p>
                      <a:r>
                        <a:rPr lang="es-ES" sz="2800" dirty="0" err="1" smtClean="0">
                          <a:solidFill>
                            <a:srgbClr val="0000FF"/>
                          </a:solidFill>
                          <a:highlight>
                            <a:srgbClr val="FFFFFF"/>
                          </a:highlight>
                          <a:latin typeface="Consolas" panose="020B0609020204030204" pitchFamily="49" charset="0"/>
                        </a:rPr>
                        <a:t>for</a:t>
                      </a:r>
                      <a:r>
                        <a:rPr lang="es-ES" sz="2800" dirty="0" smtClean="0">
                          <a:solidFill>
                            <a:srgbClr val="000000"/>
                          </a:solidFill>
                          <a:highlight>
                            <a:srgbClr val="FFFFFF"/>
                          </a:highlight>
                          <a:latin typeface="Consolas" panose="020B0609020204030204" pitchFamily="49" charset="0"/>
                        </a:rPr>
                        <a:t> (y = 10; y != x; ++y)</a:t>
                      </a:r>
                    </a:p>
                    <a:p>
                      <a:r>
                        <a:rPr lang="en-US" sz="2800" dirty="0" err="1" smtClean="0">
                          <a:solidFill>
                            <a:srgbClr val="000000"/>
                          </a:solidFill>
                          <a:highlight>
                            <a:srgbClr val="FFFFFF"/>
                          </a:highlight>
                          <a:latin typeface="Consolas" panose="020B0609020204030204" pitchFamily="49" charset="0"/>
                        </a:rPr>
                        <a:t>cout</a:t>
                      </a:r>
                      <a:r>
                        <a:rPr lang="en-US" sz="2800" dirty="0" smtClean="0">
                          <a:solidFill>
                            <a:srgbClr val="000000"/>
                          </a:solidFill>
                          <a:highlight>
                            <a:srgbClr val="FFFFFF"/>
                          </a:highlight>
                          <a:latin typeface="Consolas" panose="020B0609020204030204" pitchFamily="49" charset="0"/>
                        </a:rPr>
                        <a:t> &lt;&lt; y;</a:t>
                      </a:r>
                    </a:p>
                    <a:p>
                      <a:r>
                        <a:rPr lang="en-US" sz="2800" dirty="0" err="1" smtClean="0">
                          <a:solidFill>
                            <a:srgbClr val="000000"/>
                          </a:solidFill>
                          <a:highlight>
                            <a:srgbClr val="FFFFFF"/>
                          </a:highlight>
                          <a:latin typeface="Consolas" panose="020B0609020204030204" pitchFamily="49" charset="0"/>
                        </a:rPr>
                        <a:t>cout</a:t>
                      </a:r>
                      <a:r>
                        <a:rPr lang="en-US" sz="2800" dirty="0" smtClean="0">
                          <a:solidFill>
                            <a:srgbClr val="000000"/>
                          </a:solidFill>
                          <a:highlight>
                            <a:srgbClr val="FFFFFF"/>
                          </a:highlight>
                          <a:latin typeface="Consolas" panose="020B0609020204030204" pitchFamily="49" charset="0"/>
                        </a:rPr>
                        <a:t> &lt;&lt; y;</a:t>
                      </a:r>
                    </a:p>
                    <a:p>
                      <a:r>
                        <a:rPr lang="en-US" sz="2800" dirty="0" smtClean="0">
                          <a:solidFill>
                            <a:srgbClr val="000000"/>
                          </a:solidFill>
                          <a:highlight>
                            <a:srgbClr val="FFFFFF"/>
                          </a:highlight>
                          <a:latin typeface="Consolas" panose="020B0609020204030204" pitchFamily="49" charset="0"/>
                        </a:rPr>
                        <a:t>system(</a:t>
                      </a:r>
                      <a:r>
                        <a:rPr lang="en-US" sz="2800" dirty="0" smtClean="0">
                          <a:solidFill>
                            <a:srgbClr val="A31515"/>
                          </a:solidFill>
                          <a:highlight>
                            <a:srgbClr val="FFFFFF"/>
                          </a:highlight>
                          <a:latin typeface="Consolas" panose="020B0609020204030204" pitchFamily="49" charset="0"/>
                        </a:rPr>
                        <a:t>"Pause"</a:t>
                      </a:r>
                      <a:r>
                        <a:rPr lang="en-US" sz="2800" dirty="0" smtClean="0">
                          <a:solidFill>
                            <a:srgbClr val="000000"/>
                          </a:solidFill>
                          <a:highlight>
                            <a:srgbClr val="FFFFFF"/>
                          </a:highlight>
                          <a:latin typeface="Consolas" panose="020B0609020204030204" pitchFamily="49" charset="0"/>
                        </a:rPr>
                        <a:t>);</a:t>
                      </a:r>
                    </a:p>
                    <a:p>
                      <a:r>
                        <a:rPr lang="en-US" sz="2800" dirty="0" smtClean="0">
                          <a:solidFill>
                            <a:srgbClr val="000000"/>
                          </a:solidFill>
                          <a:highlight>
                            <a:srgbClr val="FFFFFF"/>
                          </a:highlight>
                          <a:latin typeface="Consolas" panose="020B0609020204030204" pitchFamily="49" charset="0"/>
                        </a:rPr>
                        <a:t>}</a:t>
                      </a:r>
                      <a:endParaRPr lang="en-US" sz="2800" dirty="0"/>
                    </a:p>
                  </a:txBody>
                  <a:tcPr/>
                </a:tc>
              </a:tr>
            </a:tbl>
          </a:graphicData>
        </a:graphic>
      </p:graphicFrame>
    </p:spTree>
    <p:extLst>
      <p:ext uri="{BB962C8B-B14F-4D97-AF65-F5344CB8AC3E}">
        <p14:creationId xmlns:p14="http://schemas.microsoft.com/office/powerpoint/2010/main" val="2463675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a:solidFill>
                  <a:srgbClr val="C00000"/>
                </a:solidFill>
              </a:rPr>
              <a:t>for </a:t>
            </a:r>
            <a:r>
              <a:rPr lang="en-US" sz="5400" b="1" dirty="0" smtClean="0">
                <a:solidFill>
                  <a:srgbClr val="C00000"/>
                </a:solidFill>
              </a:rPr>
              <a:t>Loop with multiple statements</a:t>
            </a:r>
            <a:endParaRPr lang="en-US" sz="5400" b="1" dirty="0">
              <a:solidFill>
                <a:srgbClr val="C00000"/>
              </a:solidFill>
            </a:endParaRPr>
          </a:p>
        </p:txBody>
      </p:sp>
      <p:graphicFrame>
        <p:nvGraphicFramePr>
          <p:cNvPr id="4" name="Table 3"/>
          <p:cNvGraphicFramePr>
            <a:graphicFrameLocks noGrp="1"/>
          </p:cNvGraphicFramePr>
          <p:nvPr>
            <p:extLst/>
          </p:nvPr>
        </p:nvGraphicFramePr>
        <p:xfrm>
          <a:off x="1910687" y="1473958"/>
          <a:ext cx="8686042" cy="5212080"/>
        </p:xfrm>
        <a:graphic>
          <a:graphicData uri="http://schemas.openxmlformats.org/drawingml/2006/table">
            <a:tbl>
              <a:tblPr firstRow="1" bandRow="1">
                <a:tableStyleId>{5940675A-B579-460E-94D1-54222C63F5DA}</a:tableStyleId>
              </a:tblPr>
              <a:tblGrid>
                <a:gridCol w="8686042"/>
              </a:tblGrid>
              <a:tr h="5116547">
                <a:tc>
                  <a:txBody>
                    <a:bodyPr/>
                    <a:lstStyle/>
                    <a:p>
                      <a:r>
                        <a:rPr lang="en-US" sz="2800" dirty="0" smtClean="0">
                          <a:solidFill>
                            <a:srgbClr val="0000FF"/>
                          </a:solidFill>
                          <a:highlight>
                            <a:srgbClr val="FFFFFF"/>
                          </a:highlight>
                          <a:latin typeface="Consolas" panose="020B0609020204030204" pitchFamily="49" charset="0"/>
                        </a:rPr>
                        <a:t>#include</a:t>
                      </a:r>
                      <a:r>
                        <a:rPr lang="en-US" sz="2800" dirty="0" smtClean="0">
                          <a:solidFill>
                            <a:srgbClr val="000000"/>
                          </a:solidFill>
                          <a:highlight>
                            <a:srgbClr val="FFFFFF"/>
                          </a:highlight>
                          <a:latin typeface="Consolas" panose="020B0609020204030204" pitchFamily="49" charset="0"/>
                        </a:rPr>
                        <a:t> </a:t>
                      </a:r>
                      <a:r>
                        <a:rPr lang="en-US" sz="2800" dirty="0" smtClean="0">
                          <a:solidFill>
                            <a:srgbClr val="A31515"/>
                          </a:solidFill>
                          <a:highlight>
                            <a:srgbClr val="FFFFFF"/>
                          </a:highlight>
                          <a:latin typeface="Consolas" panose="020B0609020204030204" pitchFamily="49" charset="0"/>
                        </a:rPr>
                        <a:t>&lt;</a:t>
                      </a:r>
                      <a:r>
                        <a:rPr lang="en-US" sz="2800" dirty="0" err="1" smtClean="0">
                          <a:solidFill>
                            <a:srgbClr val="A31515"/>
                          </a:solidFill>
                          <a:highlight>
                            <a:srgbClr val="FFFFFF"/>
                          </a:highlight>
                          <a:latin typeface="Consolas" panose="020B0609020204030204" pitchFamily="49" charset="0"/>
                        </a:rPr>
                        <a:t>iostream</a:t>
                      </a:r>
                      <a:r>
                        <a:rPr lang="en-US" sz="2800" dirty="0" smtClean="0">
                          <a:solidFill>
                            <a:srgbClr val="A31515"/>
                          </a:solidFill>
                          <a:highlight>
                            <a:srgbClr val="FFFFFF"/>
                          </a:highlight>
                          <a:latin typeface="Consolas" panose="020B0609020204030204" pitchFamily="49" charset="0"/>
                        </a:rPr>
                        <a:t>&gt;</a:t>
                      </a:r>
                      <a:endParaRPr lang="en-US" sz="2800" dirty="0" smtClean="0">
                        <a:solidFill>
                          <a:srgbClr val="000000"/>
                        </a:solidFill>
                        <a:highlight>
                          <a:srgbClr val="FFFFFF"/>
                        </a:highlight>
                        <a:latin typeface="Consolas" panose="020B0609020204030204" pitchFamily="49" charset="0"/>
                      </a:endParaRPr>
                    </a:p>
                    <a:p>
                      <a:r>
                        <a:rPr lang="en-US" sz="2800" dirty="0" smtClean="0">
                          <a:solidFill>
                            <a:srgbClr val="0000FF"/>
                          </a:solidFill>
                          <a:highlight>
                            <a:srgbClr val="FFFFFF"/>
                          </a:highlight>
                          <a:latin typeface="Consolas" panose="020B0609020204030204" pitchFamily="49" charset="0"/>
                        </a:rPr>
                        <a:t>using</a:t>
                      </a:r>
                      <a:r>
                        <a:rPr lang="en-US" sz="2800" dirty="0" smtClean="0">
                          <a:solidFill>
                            <a:srgbClr val="000000"/>
                          </a:solidFill>
                          <a:highlight>
                            <a:srgbClr val="FFFFFF"/>
                          </a:highlight>
                          <a:latin typeface="Consolas" panose="020B0609020204030204" pitchFamily="49" charset="0"/>
                        </a:rPr>
                        <a:t> </a:t>
                      </a:r>
                      <a:r>
                        <a:rPr lang="en-US" sz="2800" dirty="0" smtClean="0">
                          <a:solidFill>
                            <a:srgbClr val="0000FF"/>
                          </a:solidFill>
                          <a:highlight>
                            <a:srgbClr val="FFFFFF"/>
                          </a:highlight>
                          <a:latin typeface="Consolas" panose="020B0609020204030204" pitchFamily="49" charset="0"/>
                        </a:rPr>
                        <a:t>namespace</a:t>
                      </a:r>
                      <a:r>
                        <a:rPr lang="en-US" sz="2800" dirty="0" smtClean="0">
                          <a:solidFill>
                            <a:srgbClr val="000000"/>
                          </a:solidFill>
                          <a:highlight>
                            <a:srgbClr val="FFFFFF"/>
                          </a:highlight>
                          <a:latin typeface="Consolas" panose="020B0609020204030204" pitchFamily="49" charset="0"/>
                        </a:rPr>
                        <a:t> </a:t>
                      </a:r>
                      <a:r>
                        <a:rPr lang="en-US" sz="2800" dirty="0" err="1" smtClean="0">
                          <a:solidFill>
                            <a:srgbClr val="000000"/>
                          </a:solidFill>
                          <a:highlight>
                            <a:srgbClr val="FFFFFF"/>
                          </a:highlight>
                          <a:latin typeface="Consolas" panose="020B0609020204030204" pitchFamily="49" charset="0"/>
                        </a:rPr>
                        <a:t>std</a:t>
                      </a:r>
                      <a:r>
                        <a:rPr lang="en-US" sz="2800" dirty="0" smtClean="0">
                          <a:solidFill>
                            <a:srgbClr val="000000"/>
                          </a:solidFill>
                          <a:highlight>
                            <a:srgbClr val="FFFFFF"/>
                          </a:highlight>
                          <a:latin typeface="Consolas" panose="020B0609020204030204" pitchFamily="49" charset="0"/>
                        </a:rPr>
                        <a:t>;</a:t>
                      </a:r>
                    </a:p>
                    <a:p>
                      <a:r>
                        <a:rPr lang="en-US" sz="2800" dirty="0" smtClean="0">
                          <a:solidFill>
                            <a:srgbClr val="0000FF"/>
                          </a:solidFill>
                          <a:highlight>
                            <a:srgbClr val="FFFFFF"/>
                          </a:highlight>
                          <a:latin typeface="Consolas" panose="020B0609020204030204" pitchFamily="49" charset="0"/>
                        </a:rPr>
                        <a:t>void</a:t>
                      </a:r>
                      <a:r>
                        <a:rPr lang="en-US" sz="2800" dirty="0" smtClean="0">
                          <a:solidFill>
                            <a:srgbClr val="000000"/>
                          </a:solidFill>
                          <a:highlight>
                            <a:srgbClr val="FFFFFF"/>
                          </a:highlight>
                          <a:latin typeface="Consolas" panose="020B0609020204030204" pitchFamily="49" charset="0"/>
                        </a:rPr>
                        <a:t> main()</a:t>
                      </a:r>
                    </a:p>
                    <a:p>
                      <a:r>
                        <a:rPr lang="en-US" sz="2800" dirty="0" smtClean="0">
                          <a:solidFill>
                            <a:srgbClr val="000000"/>
                          </a:solidFill>
                          <a:highlight>
                            <a:srgbClr val="FFFFFF"/>
                          </a:highlight>
                          <a:latin typeface="Consolas" panose="020B0609020204030204" pitchFamily="49" charset="0"/>
                        </a:rPr>
                        <a:t>{</a:t>
                      </a:r>
                    </a:p>
                    <a:p>
                      <a:r>
                        <a:rPr lang="en-US" sz="2800" dirty="0" err="1" smtClean="0">
                          <a:solidFill>
                            <a:srgbClr val="0000FF"/>
                          </a:solidFill>
                          <a:highlight>
                            <a:srgbClr val="FFFFFF"/>
                          </a:highlight>
                          <a:latin typeface="Consolas" panose="020B0609020204030204" pitchFamily="49" charset="0"/>
                        </a:rPr>
                        <a:t>int</a:t>
                      </a:r>
                      <a:r>
                        <a:rPr lang="en-US" sz="2800" dirty="0" smtClean="0">
                          <a:solidFill>
                            <a:srgbClr val="000000"/>
                          </a:solidFill>
                          <a:highlight>
                            <a:srgbClr val="FFFFFF"/>
                          </a:highlight>
                          <a:latin typeface="Consolas" panose="020B0609020204030204" pitchFamily="49" charset="0"/>
                        </a:rPr>
                        <a:t> x, z;</a:t>
                      </a:r>
                    </a:p>
                    <a:p>
                      <a:r>
                        <a:rPr lang="en-US" sz="2800" dirty="0" smtClean="0">
                          <a:solidFill>
                            <a:srgbClr val="0000FF"/>
                          </a:solidFill>
                          <a:highlight>
                            <a:srgbClr val="FFFFFF"/>
                          </a:highlight>
                          <a:latin typeface="Consolas" panose="020B0609020204030204" pitchFamily="49" charset="0"/>
                        </a:rPr>
                        <a:t>for</a:t>
                      </a:r>
                      <a:r>
                        <a:rPr lang="en-US" sz="2800" dirty="0" smtClean="0">
                          <a:solidFill>
                            <a:srgbClr val="000000"/>
                          </a:solidFill>
                          <a:highlight>
                            <a:srgbClr val="FFFFFF"/>
                          </a:highlight>
                          <a:latin typeface="Consolas" panose="020B0609020204030204" pitchFamily="49" charset="0"/>
                        </a:rPr>
                        <a:t> (x = 100; x != 65; x -= 5)</a:t>
                      </a:r>
                    </a:p>
                    <a:p>
                      <a:r>
                        <a:rPr lang="en-US" sz="2800" dirty="0" smtClean="0">
                          <a:solidFill>
                            <a:srgbClr val="000000"/>
                          </a:solidFill>
                          <a:highlight>
                            <a:srgbClr val="FFFFFF"/>
                          </a:highlight>
                          <a:latin typeface="Consolas" panose="020B0609020204030204" pitchFamily="49" charset="0"/>
                        </a:rPr>
                        <a:t>{</a:t>
                      </a:r>
                    </a:p>
                    <a:p>
                      <a:r>
                        <a:rPr lang="en-US" sz="2800" dirty="0" smtClean="0">
                          <a:solidFill>
                            <a:srgbClr val="000000"/>
                          </a:solidFill>
                          <a:highlight>
                            <a:srgbClr val="FFFFFF"/>
                          </a:highlight>
                          <a:latin typeface="Consolas" panose="020B0609020204030204" pitchFamily="49" charset="0"/>
                        </a:rPr>
                        <a:t>z = x*x;</a:t>
                      </a:r>
                    </a:p>
                    <a:p>
                      <a:r>
                        <a:rPr lang="en-US" sz="2800" dirty="0" err="1" smtClean="0">
                          <a:solidFill>
                            <a:srgbClr val="000000"/>
                          </a:solidFill>
                          <a:highlight>
                            <a:srgbClr val="FFFFFF"/>
                          </a:highlight>
                          <a:latin typeface="Consolas" panose="020B0609020204030204" pitchFamily="49" charset="0"/>
                        </a:rPr>
                        <a:t>cout</a:t>
                      </a:r>
                      <a:r>
                        <a:rPr lang="en-US" sz="2800" dirty="0" smtClean="0">
                          <a:solidFill>
                            <a:srgbClr val="000000"/>
                          </a:solidFill>
                          <a:highlight>
                            <a:srgbClr val="FFFFFF"/>
                          </a:highlight>
                          <a:latin typeface="Consolas" panose="020B0609020204030204" pitchFamily="49" charset="0"/>
                        </a:rPr>
                        <a:t>&lt;&lt;</a:t>
                      </a:r>
                      <a:r>
                        <a:rPr lang="en-US" sz="2800" dirty="0" smtClean="0">
                          <a:solidFill>
                            <a:srgbClr val="A31515"/>
                          </a:solidFill>
                          <a:highlight>
                            <a:srgbClr val="FFFFFF"/>
                          </a:highlight>
                          <a:latin typeface="Consolas" panose="020B0609020204030204" pitchFamily="49" charset="0"/>
                        </a:rPr>
                        <a:t>"The square of"</a:t>
                      </a:r>
                      <a:r>
                        <a:rPr lang="en-US" sz="2800" dirty="0" smtClean="0">
                          <a:solidFill>
                            <a:srgbClr val="000000"/>
                          </a:solidFill>
                          <a:highlight>
                            <a:srgbClr val="FFFFFF"/>
                          </a:highlight>
                          <a:latin typeface="Consolas" panose="020B0609020204030204" pitchFamily="49" charset="0"/>
                        </a:rPr>
                        <a:t> &lt;&lt; x&lt;&lt;</a:t>
                      </a:r>
                      <a:r>
                        <a:rPr lang="en-US" sz="2800" dirty="0" smtClean="0">
                          <a:solidFill>
                            <a:srgbClr val="A31515"/>
                          </a:solidFill>
                          <a:highlight>
                            <a:srgbClr val="FFFFFF"/>
                          </a:highlight>
                          <a:latin typeface="Consolas" panose="020B0609020204030204" pitchFamily="49" charset="0"/>
                        </a:rPr>
                        <a:t>"is "</a:t>
                      </a:r>
                      <a:r>
                        <a:rPr lang="en-US" sz="2800" dirty="0" smtClean="0">
                          <a:solidFill>
                            <a:srgbClr val="000000"/>
                          </a:solidFill>
                          <a:highlight>
                            <a:srgbClr val="FFFFFF"/>
                          </a:highlight>
                          <a:latin typeface="Consolas" panose="020B0609020204030204" pitchFamily="49" charset="0"/>
                        </a:rPr>
                        <a:t>&lt;&lt;z&lt;&lt;</a:t>
                      </a:r>
                      <a:r>
                        <a:rPr lang="en-US" sz="2800" dirty="0" err="1" smtClean="0">
                          <a:solidFill>
                            <a:srgbClr val="000000"/>
                          </a:solidFill>
                          <a:highlight>
                            <a:srgbClr val="FFFFFF"/>
                          </a:highlight>
                          <a:latin typeface="Consolas" panose="020B0609020204030204" pitchFamily="49" charset="0"/>
                        </a:rPr>
                        <a:t>endl</a:t>
                      </a:r>
                      <a:r>
                        <a:rPr lang="en-US" sz="2800" dirty="0" smtClean="0">
                          <a:solidFill>
                            <a:srgbClr val="000000"/>
                          </a:solidFill>
                          <a:highlight>
                            <a:srgbClr val="FFFFFF"/>
                          </a:highlight>
                          <a:latin typeface="Consolas" panose="020B0609020204030204" pitchFamily="49" charset="0"/>
                        </a:rPr>
                        <a:t>;</a:t>
                      </a:r>
                    </a:p>
                    <a:p>
                      <a:r>
                        <a:rPr lang="en-US" sz="2800" dirty="0" smtClean="0">
                          <a:solidFill>
                            <a:srgbClr val="000000"/>
                          </a:solidFill>
                          <a:highlight>
                            <a:srgbClr val="FFFFFF"/>
                          </a:highlight>
                          <a:latin typeface="Consolas" panose="020B0609020204030204" pitchFamily="49" charset="0"/>
                        </a:rPr>
                        <a:t>}</a:t>
                      </a:r>
                    </a:p>
                    <a:p>
                      <a:r>
                        <a:rPr lang="en-US" sz="2800" dirty="0" smtClean="0">
                          <a:solidFill>
                            <a:srgbClr val="000000"/>
                          </a:solidFill>
                          <a:highlight>
                            <a:srgbClr val="FFFFFF"/>
                          </a:highlight>
                          <a:latin typeface="Consolas" panose="020B0609020204030204" pitchFamily="49" charset="0"/>
                        </a:rPr>
                        <a:t>system(</a:t>
                      </a:r>
                      <a:r>
                        <a:rPr lang="en-US" sz="2800" dirty="0" smtClean="0">
                          <a:solidFill>
                            <a:srgbClr val="A31515"/>
                          </a:solidFill>
                          <a:highlight>
                            <a:srgbClr val="FFFFFF"/>
                          </a:highlight>
                          <a:latin typeface="Consolas" panose="020B0609020204030204" pitchFamily="49" charset="0"/>
                        </a:rPr>
                        <a:t>"Pause"</a:t>
                      </a:r>
                      <a:r>
                        <a:rPr lang="en-US" sz="2800" dirty="0" smtClean="0">
                          <a:solidFill>
                            <a:srgbClr val="000000"/>
                          </a:solidFill>
                          <a:highlight>
                            <a:srgbClr val="FFFFFF"/>
                          </a:highlight>
                          <a:latin typeface="Consolas" panose="020B0609020204030204" pitchFamily="49" charset="0"/>
                        </a:rPr>
                        <a:t>);</a:t>
                      </a:r>
                    </a:p>
                    <a:p>
                      <a:r>
                        <a:rPr lang="en-US" sz="2800" dirty="0" smtClean="0">
                          <a:solidFill>
                            <a:srgbClr val="000000"/>
                          </a:solidFill>
                          <a:highlight>
                            <a:srgbClr val="FFFFFF"/>
                          </a:highlight>
                          <a:latin typeface="Consolas" panose="020B0609020204030204" pitchFamily="49" charset="0"/>
                        </a:rPr>
                        <a:t>}</a:t>
                      </a:r>
                      <a:endParaRPr lang="en-US" sz="2800" dirty="0"/>
                    </a:p>
                  </a:txBody>
                  <a:tcPr/>
                </a:tc>
              </a:tr>
            </a:tbl>
          </a:graphicData>
        </a:graphic>
      </p:graphicFrame>
    </p:spTree>
    <p:extLst>
      <p:ext uri="{BB962C8B-B14F-4D97-AF65-F5344CB8AC3E}">
        <p14:creationId xmlns:p14="http://schemas.microsoft.com/office/powerpoint/2010/main" val="2693234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a:solidFill>
                  <a:srgbClr val="C00000"/>
                </a:solidFill>
              </a:rPr>
              <a:t>The Infinite Loop </a:t>
            </a:r>
          </a:p>
        </p:txBody>
      </p:sp>
      <p:graphicFrame>
        <p:nvGraphicFramePr>
          <p:cNvPr id="4" name="Content Placeholder 3"/>
          <p:cNvGraphicFramePr>
            <a:graphicFrameLocks noGrp="1"/>
          </p:cNvGraphicFramePr>
          <p:nvPr>
            <p:ph idx="1"/>
            <p:extLst/>
          </p:nvPr>
        </p:nvGraphicFramePr>
        <p:xfrm>
          <a:off x="838200" y="1825625"/>
          <a:ext cx="10515600" cy="4480560"/>
        </p:xfrm>
        <a:graphic>
          <a:graphicData uri="http://schemas.openxmlformats.org/drawingml/2006/table">
            <a:tbl>
              <a:tblPr firstRow="1" bandRow="1">
                <a:tableStyleId>{5940675A-B579-460E-94D1-54222C63F5DA}</a:tableStyleId>
              </a:tblPr>
              <a:tblGrid>
                <a:gridCol w="10515600"/>
              </a:tblGrid>
              <a:tr h="370840">
                <a:tc>
                  <a:txBody>
                    <a:bodyPr/>
                    <a:lstStyle/>
                    <a:p>
                      <a:r>
                        <a:rPr lang="en-US" sz="3600" dirty="0" smtClean="0">
                          <a:solidFill>
                            <a:srgbClr val="0000FF"/>
                          </a:solidFill>
                          <a:highlight>
                            <a:srgbClr val="FFFFFF"/>
                          </a:highlight>
                          <a:latin typeface="Consolas" panose="020B0609020204030204" pitchFamily="49" charset="0"/>
                        </a:rPr>
                        <a:t>#include</a:t>
                      </a:r>
                      <a:r>
                        <a:rPr lang="en-US" sz="3600" dirty="0" smtClean="0">
                          <a:solidFill>
                            <a:srgbClr val="000000"/>
                          </a:solidFill>
                          <a:highlight>
                            <a:srgbClr val="FFFFFF"/>
                          </a:highlight>
                          <a:latin typeface="Consolas" panose="020B0609020204030204" pitchFamily="49" charset="0"/>
                        </a:rPr>
                        <a:t> </a:t>
                      </a:r>
                      <a:r>
                        <a:rPr lang="en-US" sz="3600" dirty="0" smtClean="0">
                          <a:solidFill>
                            <a:srgbClr val="A31515"/>
                          </a:solidFill>
                          <a:highlight>
                            <a:srgbClr val="FFFFFF"/>
                          </a:highlight>
                          <a:latin typeface="Consolas" panose="020B0609020204030204" pitchFamily="49" charset="0"/>
                        </a:rPr>
                        <a:t>&lt;</a:t>
                      </a:r>
                      <a:r>
                        <a:rPr lang="en-US" sz="3600" dirty="0" err="1" smtClean="0">
                          <a:solidFill>
                            <a:srgbClr val="A31515"/>
                          </a:solidFill>
                          <a:highlight>
                            <a:srgbClr val="FFFFFF"/>
                          </a:highlight>
                          <a:latin typeface="Consolas" panose="020B0609020204030204" pitchFamily="49" charset="0"/>
                        </a:rPr>
                        <a:t>iostream</a:t>
                      </a:r>
                      <a:r>
                        <a:rPr lang="en-US" sz="3600" dirty="0" smtClean="0">
                          <a:solidFill>
                            <a:srgbClr val="A31515"/>
                          </a:solidFill>
                          <a:highlight>
                            <a:srgbClr val="FFFFFF"/>
                          </a:highlight>
                          <a:latin typeface="Consolas" panose="020B0609020204030204" pitchFamily="49" charset="0"/>
                        </a:rPr>
                        <a:t>&gt;</a:t>
                      </a:r>
                      <a:endParaRPr lang="en-US" sz="3600" dirty="0" smtClean="0">
                        <a:solidFill>
                          <a:srgbClr val="000000"/>
                        </a:solidFill>
                        <a:highlight>
                          <a:srgbClr val="FFFFFF"/>
                        </a:highlight>
                        <a:latin typeface="Consolas" panose="020B0609020204030204" pitchFamily="49" charset="0"/>
                      </a:endParaRPr>
                    </a:p>
                    <a:p>
                      <a:r>
                        <a:rPr lang="en-US" sz="3600" dirty="0" smtClean="0">
                          <a:solidFill>
                            <a:srgbClr val="0000FF"/>
                          </a:solidFill>
                          <a:highlight>
                            <a:srgbClr val="FFFFFF"/>
                          </a:highlight>
                          <a:latin typeface="Consolas" panose="020B0609020204030204" pitchFamily="49" charset="0"/>
                        </a:rPr>
                        <a:t>using</a:t>
                      </a:r>
                      <a:r>
                        <a:rPr lang="en-US" sz="3600" dirty="0" smtClean="0">
                          <a:solidFill>
                            <a:srgbClr val="000000"/>
                          </a:solidFill>
                          <a:highlight>
                            <a:srgbClr val="FFFFFF"/>
                          </a:highlight>
                          <a:latin typeface="Consolas" panose="020B0609020204030204" pitchFamily="49" charset="0"/>
                        </a:rPr>
                        <a:t> </a:t>
                      </a:r>
                      <a:r>
                        <a:rPr lang="en-US" sz="3600" dirty="0" smtClean="0">
                          <a:solidFill>
                            <a:srgbClr val="0000FF"/>
                          </a:solidFill>
                          <a:highlight>
                            <a:srgbClr val="FFFFFF"/>
                          </a:highlight>
                          <a:latin typeface="Consolas" panose="020B0609020204030204" pitchFamily="49" charset="0"/>
                        </a:rPr>
                        <a:t>namespace</a:t>
                      </a:r>
                      <a:r>
                        <a:rPr lang="en-US" sz="3600" dirty="0" smtClean="0">
                          <a:solidFill>
                            <a:srgbClr val="000000"/>
                          </a:solidFill>
                          <a:highlight>
                            <a:srgbClr val="FFFFFF"/>
                          </a:highlight>
                          <a:latin typeface="Consolas" panose="020B0609020204030204" pitchFamily="49" charset="0"/>
                        </a:rPr>
                        <a:t> </a:t>
                      </a:r>
                      <a:r>
                        <a:rPr lang="en-US" sz="3600" dirty="0" err="1" smtClean="0">
                          <a:solidFill>
                            <a:srgbClr val="000000"/>
                          </a:solidFill>
                          <a:highlight>
                            <a:srgbClr val="FFFFFF"/>
                          </a:highlight>
                          <a:latin typeface="Consolas" panose="020B0609020204030204" pitchFamily="49" charset="0"/>
                        </a:rPr>
                        <a:t>std</a:t>
                      </a:r>
                      <a:r>
                        <a:rPr lang="en-US" sz="3600" dirty="0" smtClean="0">
                          <a:solidFill>
                            <a:srgbClr val="000000"/>
                          </a:solidFill>
                          <a:highlight>
                            <a:srgbClr val="FFFFFF"/>
                          </a:highlight>
                          <a:latin typeface="Consolas" panose="020B0609020204030204" pitchFamily="49" charset="0"/>
                        </a:rPr>
                        <a:t>;</a:t>
                      </a:r>
                    </a:p>
                    <a:p>
                      <a:r>
                        <a:rPr lang="en-US" sz="3600" dirty="0" smtClean="0">
                          <a:solidFill>
                            <a:srgbClr val="0000FF"/>
                          </a:solidFill>
                          <a:highlight>
                            <a:srgbClr val="FFFFFF"/>
                          </a:highlight>
                          <a:latin typeface="Consolas" panose="020B0609020204030204" pitchFamily="49" charset="0"/>
                        </a:rPr>
                        <a:t>void</a:t>
                      </a:r>
                      <a:r>
                        <a:rPr lang="en-US" sz="3600" dirty="0" smtClean="0">
                          <a:solidFill>
                            <a:srgbClr val="000000"/>
                          </a:solidFill>
                          <a:highlight>
                            <a:srgbClr val="FFFFFF"/>
                          </a:highlight>
                          <a:latin typeface="Consolas" panose="020B0609020204030204" pitchFamily="49" charset="0"/>
                        </a:rPr>
                        <a:t> main()</a:t>
                      </a:r>
                    </a:p>
                    <a:p>
                      <a:r>
                        <a:rPr lang="en-US" sz="3600" dirty="0" smtClean="0">
                          <a:solidFill>
                            <a:srgbClr val="000000"/>
                          </a:solidFill>
                          <a:highlight>
                            <a:srgbClr val="FFFFFF"/>
                          </a:highlight>
                          <a:latin typeface="Consolas" panose="020B0609020204030204" pitchFamily="49" charset="0"/>
                        </a:rPr>
                        <a:t>{</a:t>
                      </a:r>
                    </a:p>
                    <a:p>
                      <a:r>
                        <a:rPr lang="en-US" sz="3600" dirty="0" smtClean="0">
                          <a:solidFill>
                            <a:srgbClr val="0000FF"/>
                          </a:solidFill>
                          <a:highlight>
                            <a:srgbClr val="FFFFFF"/>
                          </a:highlight>
                          <a:latin typeface="Consolas" panose="020B0609020204030204" pitchFamily="49" charset="0"/>
                        </a:rPr>
                        <a:t>for</a:t>
                      </a:r>
                      <a:r>
                        <a:rPr lang="en-US" sz="3600" dirty="0" smtClean="0">
                          <a:solidFill>
                            <a:srgbClr val="000000"/>
                          </a:solidFill>
                          <a:highlight>
                            <a:srgbClr val="FFFFFF"/>
                          </a:highlight>
                          <a:latin typeface="Consolas" panose="020B0609020204030204" pitchFamily="49" charset="0"/>
                        </a:rPr>
                        <a:t> (;;) </a:t>
                      </a:r>
                    </a:p>
                    <a:p>
                      <a:r>
                        <a:rPr lang="en-US" sz="3600" dirty="0" err="1" smtClean="0">
                          <a:solidFill>
                            <a:srgbClr val="000000"/>
                          </a:solidFill>
                          <a:highlight>
                            <a:srgbClr val="FFFFFF"/>
                          </a:highlight>
                          <a:latin typeface="Consolas" panose="020B0609020204030204" pitchFamily="49" charset="0"/>
                        </a:rPr>
                        <a:t>cout</a:t>
                      </a:r>
                      <a:r>
                        <a:rPr lang="en-US" sz="3600" dirty="0" smtClean="0">
                          <a:solidFill>
                            <a:srgbClr val="000000"/>
                          </a:solidFill>
                          <a:highlight>
                            <a:srgbClr val="FFFFFF"/>
                          </a:highlight>
                          <a:latin typeface="Consolas" panose="020B0609020204030204" pitchFamily="49" charset="0"/>
                        </a:rPr>
                        <a:t>&lt;&lt;</a:t>
                      </a:r>
                      <a:r>
                        <a:rPr lang="en-US" sz="3600" dirty="0" smtClean="0">
                          <a:solidFill>
                            <a:srgbClr val="A31515"/>
                          </a:solidFill>
                          <a:highlight>
                            <a:srgbClr val="FFFFFF"/>
                          </a:highlight>
                          <a:latin typeface="Consolas" panose="020B0609020204030204" pitchFamily="49" charset="0"/>
                        </a:rPr>
                        <a:t>"This loop will run forever.\n"</a:t>
                      </a:r>
                      <a:r>
                        <a:rPr lang="en-US" sz="3600" dirty="0" smtClean="0">
                          <a:solidFill>
                            <a:srgbClr val="000000"/>
                          </a:solidFill>
                          <a:highlight>
                            <a:srgbClr val="FFFFFF"/>
                          </a:highlight>
                          <a:latin typeface="Consolas" panose="020B0609020204030204" pitchFamily="49" charset="0"/>
                        </a:rPr>
                        <a:t>;</a:t>
                      </a:r>
                    </a:p>
                    <a:p>
                      <a:r>
                        <a:rPr lang="en-US" sz="3600" dirty="0" smtClean="0">
                          <a:solidFill>
                            <a:srgbClr val="000000"/>
                          </a:solidFill>
                          <a:highlight>
                            <a:srgbClr val="FFFFFF"/>
                          </a:highlight>
                          <a:latin typeface="Consolas" panose="020B0609020204030204" pitchFamily="49" charset="0"/>
                        </a:rPr>
                        <a:t>system(</a:t>
                      </a:r>
                      <a:r>
                        <a:rPr lang="en-US" sz="3600" dirty="0" smtClean="0">
                          <a:solidFill>
                            <a:srgbClr val="A31515"/>
                          </a:solidFill>
                          <a:highlight>
                            <a:srgbClr val="FFFFFF"/>
                          </a:highlight>
                          <a:latin typeface="Consolas" panose="020B0609020204030204" pitchFamily="49" charset="0"/>
                        </a:rPr>
                        <a:t>"Pause"</a:t>
                      </a:r>
                      <a:r>
                        <a:rPr lang="en-US" sz="3600" dirty="0" smtClean="0">
                          <a:solidFill>
                            <a:srgbClr val="000000"/>
                          </a:solidFill>
                          <a:highlight>
                            <a:srgbClr val="FFFFFF"/>
                          </a:highlight>
                          <a:latin typeface="Consolas" panose="020B0609020204030204" pitchFamily="49" charset="0"/>
                        </a:rPr>
                        <a:t>);</a:t>
                      </a:r>
                    </a:p>
                    <a:p>
                      <a:r>
                        <a:rPr lang="en-US" sz="3600" dirty="0" smtClean="0">
                          <a:solidFill>
                            <a:srgbClr val="000000"/>
                          </a:solidFill>
                          <a:highlight>
                            <a:srgbClr val="FFFFFF"/>
                          </a:highlight>
                          <a:latin typeface="Consolas" panose="020B0609020204030204" pitchFamily="49" charset="0"/>
                        </a:rPr>
                        <a:t>}</a:t>
                      </a:r>
                      <a:endParaRPr lang="en-US" sz="3600" dirty="0"/>
                    </a:p>
                  </a:txBody>
                  <a:tcPr/>
                </a:tc>
              </a:tr>
            </a:tbl>
          </a:graphicData>
        </a:graphic>
      </p:graphicFrame>
    </p:spTree>
    <p:extLst>
      <p:ext uri="{BB962C8B-B14F-4D97-AF65-F5344CB8AC3E}">
        <p14:creationId xmlns:p14="http://schemas.microsoft.com/office/powerpoint/2010/main" val="2541717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solidFill>
                  <a:srgbClr val="C00000"/>
                </a:solidFill>
              </a:rPr>
              <a:t>Sheet 1</a:t>
            </a:r>
            <a:endParaRPr lang="en-US" sz="4800" b="1" dirty="0">
              <a:solidFill>
                <a:srgbClr val="C00000"/>
              </a:solidFill>
            </a:endParaRPr>
          </a:p>
        </p:txBody>
      </p:sp>
      <p:sp>
        <p:nvSpPr>
          <p:cNvPr id="3" name="Content Placeholder 2"/>
          <p:cNvSpPr>
            <a:spLocks noGrp="1"/>
          </p:cNvSpPr>
          <p:nvPr>
            <p:ph idx="1"/>
          </p:nvPr>
        </p:nvSpPr>
        <p:spPr/>
        <p:txBody>
          <a:bodyPr>
            <a:normAutofit/>
          </a:bodyPr>
          <a:lstStyle/>
          <a:p>
            <a:pPr marL="514350" indent="-514350">
              <a:buAutoNum type="alphaLcPeriod"/>
            </a:pPr>
            <a:r>
              <a:rPr lang="en-US" b="1" dirty="0" smtClean="0"/>
              <a:t>How </a:t>
            </a:r>
            <a:r>
              <a:rPr lang="en-US" b="1" dirty="0"/>
              <a:t>are operands and operators in the following expression associated?</a:t>
            </a:r>
            <a:r>
              <a:rPr lang="en-US" dirty="0"/>
              <a:t> </a:t>
            </a:r>
            <a:endParaRPr lang="en-US" dirty="0" smtClean="0"/>
          </a:p>
          <a:p>
            <a:pPr marL="0" indent="0" algn="ctr">
              <a:buNone/>
            </a:pPr>
            <a:r>
              <a:rPr lang="en-US" dirty="0" smtClean="0"/>
              <a:t>x </a:t>
            </a:r>
            <a:r>
              <a:rPr lang="en-US" dirty="0"/>
              <a:t>= - 4 * </a:t>
            </a:r>
            <a:r>
              <a:rPr lang="en-US" dirty="0" err="1"/>
              <a:t>i</a:t>
            </a:r>
            <a:r>
              <a:rPr lang="en-US" dirty="0"/>
              <a:t>++ -6 % </a:t>
            </a:r>
            <a:r>
              <a:rPr lang="en-US" dirty="0" smtClean="0"/>
              <a:t>4;</a:t>
            </a:r>
          </a:p>
          <a:p>
            <a:pPr marL="0" indent="0">
              <a:buNone/>
            </a:pPr>
            <a:r>
              <a:rPr lang="en-US" dirty="0" smtClean="0"/>
              <a:t>Insert </a:t>
            </a:r>
            <a:r>
              <a:rPr lang="en-US" dirty="0"/>
              <a:t>parentheses to form equivalent expressions.</a:t>
            </a:r>
            <a:br>
              <a:rPr lang="en-US" dirty="0"/>
            </a:br>
            <a:r>
              <a:rPr lang="en-US" b="1" dirty="0"/>
              <a:t>b. What value will be assigned to part to the variable x if the variable </a:t>
            </a:r>
            <a:r>
              <a:rPr lang="en-US" b="1" dirty="0" err="1"/>
              <a:t>i</a:t>
            </a:r>
            <a:r>
              <a:rPr lang="en-US" b="1" dirty="0"/>
              <a:t> has </a:t>
            </a:r>
            <a:r>
              <a:rPr lang="en-US" b="1" dirty="0" smtClean="0"/>
              <a:t>a value </a:t>
            </a:r>
            <a:r>
              <a:rPr lang="en-US" b="1" dirty="0"/>
              <a:t>of -2? </a:t>
            </a:r>
            <a:endParaRPr lang="en-US" b="1" dirty="0" smtClean="0"/>
          </a:p>
          <a:p>
            <a:pPr marL="0" indent="0" algn="ctr">
              <a:buNone/>
            </a:pPr>
            <a:r>
              <a:rPr lang="en-US" b="1" dirty="0" smtClean="0">
                <a:solidFill>
                  <a:schemeClr val="accent6">
                    <a:lumMod val="75000"/>
                  </a:schemeClr>
                </a:solidFill>
              </a:rPr>
              <a:t>Solution</a:t>
            </a:r>
          </a:p>
          <a:p>
            <a:pPr marL="0" indent="0">
              <a:buNone/>
            </a:pPr>
            <a:r>
              <a:rPr lang="en-US" dirty="0"/>
              <a:t>a-</a:t>
            </a:r>
            <a:r>
              <a:rPr lang="en-US" b="1" dirty="0" smtClean="0">
                <a:solidFill>
                  <a:schemeClr val="accent6">
                    <a:lumMod val="75000"/>
                  </a:schemeClr>
                </a:solidFill>
              </a:rPr>
              <a:t> </a:t>
            </a:r>
            <a:r>
              <a:rPr lang="nn-NO" dirty="0" smtClean="0"/>
              <a:t>x </a:t>
            </a:r>
            <a:r>
              <a:rPr lang="nn-NO" dirty="0"/>
              <a:t>= (-4 * (i++)) - (6 % 4</a:t>
            </a:r>
            <a:r>
              <a:rPr lang="nn-NO" dirty="0" smtClean="0"/>
              <a:t>)</a:t>
            </a:r>
          </a:p>
          <a:p>
            <a:pPr marL="0" indent="0">
              <a:buNone/>
            </a:pPr>
            <a:r>
              <a:rPr lang="en-US" dirty="0" smtClean="0"/>
              <a:t>b- </a:t>
            </a:r>
            <a:r>
              <a:rPr lang="en-US" dirty="0"/>
              <a:t>The value of x= 6 </a:t>
            </a:r>
            <a:endParaRPr lang="en-US" b="1" dirty="0"/>
          </a:p>
        </p:txBody>
      </p:sp>
      <p:sp>
        <p:nvSpPr>
          <p:cNvPr id="4" name="Slide Number Placeholder 3"/>
          <p:cNvSpPr>
            <a:spLocks noGrp="1"/>
          </p:cNvSpPr>
          <p:nvPr>
            <p:ph type="sldNum" sz="quarter" idx="12"/>
          </p:nvPr>
        </p:nvSpPr>
        <p:spPr/>
        <p:txBody>
          <a:bodyPr/>
          <a:lstStyle/>
          <a:p>
            <a:fld id="{ED4D5A27-C62A-4F91-968F-19F3646585A4}" type="slidenum">
              <a:rPr lang="en-US" smtClean="0"/>
              <a:t>2</a:t>
            </a:fld>
            <a:endParaRPr lang="en-US"/>
          </a:p>
        </p:txBody>
      </p:sp>
    </p:spTree>
    <p:extLst>
      <p:ext uri="{BB962C8B-B14F-4D97-AF65-F5344CB8AC3E}">
        <p14:creationId xmlns:p14="http://schemas.microsoft.com/office/powerpoint/2010/main" val="1976613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rPr>
              <a:t>Sheet 2 no. 6</a:t>
            </a:r>
            <a:endParaRPr lang="en-US" b="1" dirty="0">
              <a:solidFill>
                <a:srgbClr val="C00000"/>
              </a:solidFill>
            </a:endParaRPr>
          </a:p>
        </p:txBody>
      </p:sp>
      <p:sp>
        <p:nvSpPr>
          <p:cNvPr id="4" name="Slide Number Placeholder 3"/>
          <p:cNvSpPr>
            <a:spLocks noGrp="1"/>
          </p:cNvSpPr>
          <p:nvPr>
            <p:ph type="sldNum" sz="quarter" idx="12"/>
          </p:nvPr>
        </p:nvSpPr>
        <p:spPr/>
        <p:txBody>
          <a:bodyPr/>
          <a:lstStyle/>
          <a:p>
            <a:fld id="{ED4D5A27-C62A-4F91-968F-19F3646585A4}" type="slidenum">
              <a:rPr lang="en-US" smtClean="0"/>
              <a:t>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065772524"/>
              </p:ext>
            </p:extLst>
          </p:nvPr>
        </p:nvGraphicFramePr>
        <p:xfrm>
          <a:off x="723342" y="2371044"/>
          <a:ext cx="10658901" cy="3169947"/>
        </p:xfrm>
        <a:graphic>
          <a:graphicData uri="http://schemas.openxmlformats.org/drawingml/2006/table">
            <a:tbl>
              <a:tblPr firstRow="1" bandRow="1">
                <a:tableStyleId>{5C22544A-7EE6-4342-B048-85BDC9FD1C3A}</a:tableStyleId>
              </a:tblPr>
              <a:tblGrid>
                <a:gridCol w="3552967"/>
                <a:gridCol w="3552967"/>
                <a:gridCol w="3552967"/>
              </a:tblGrid>
              <a:tr h="3169947">
                <a:tc>
                  <a: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AutoNum type="alphaLcPeriod"/>
                        <a:tabLst/>
                        <a:defRPr/>
                      </a:pPr>
                      <a:r>
                        <a:rPr lang="en-US" sz="1800" b="1" kern="1200" noProof="0" dirty="0" smtClean="0">
                          <a:solidFill>
                            <a:schemeClr val="tx1"/>
                          </a:solidFill>
                          <a:latin typeface="+mn-lt"/>
                          <a:ea typeface="+mn-ea"/>
                          <a:cs typeface="+mn-cs"/>
                        </a:rPr>
                        <a:t>If n has the value 7 , the output will be "The number is positive". </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AutoNum type="alphaLcPeriod"/>
                        <a:tabLst/>
                        <a:defRPr/>
                      </a:pPr>
                      <a:endParaRPr lang="en-US" sz="1800" b="1" kern="1200" noProof="0" dirty="0" smtClean="0">
                        <a:solidFill>
                          <a:schemeClr val="tx1"/>
                        </a:solidFill>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00" b="1" kern="1200" noProof="0" dirty="0" smtClean="0">
                          <a:solidFill>
                            <a:schemeClr val="tx1"/>
                          </a:solidFill>
                          <a:latin typeface="+mn-lt"/>
                          <a:ea typeface="+mn-ea"/>
                          <a:cs typeface="+mn-cs"/>
                        </a:rPr>
                        <a:t>If n has the value 15 , then there will be no output.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sz="1800" b="1" kern="1200" noProof="0" dirty="0" smtClean="0">
                        <a:solidFill>
                          <a:schemeClr val="tx1"/>
                        </a:solidFill>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00" b="1" kern="1200" noProof="0" dirty="0" smtClean="0">
                          <a:solidFill>
                            <a:schemeClr val="tx1"/>
                          </a:solidFill>
                          <a:latin typeface="+mn-lt"/>
                          <a:ea typeface="+mn-ea"/>
                          <a:cs typeface="+mn-cs"/>
                        </a:rPr>
                        <a:t> If n has the value -3 , then the output will be "The number is____".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solidFill>
                            <a:srgbClr val="0000FF"/>
                          </a:solidFill>
                          <a:highlight>
                            <a:srgbClr val="FFFFFF"/>
                          </a:highlight>
                          <a:latin typeface="Consolas" panose="020B0609020204030204" pitchFamily="49" charset="0"/>
                        </a:rPr>
                        <a:t>if</a:t>
                      </a:r>
                      <a:r>
                        <a:rPr lang="en-US" sz="1800" dirty="0" smtClean="0">
                          <a:solidFill>
                            <a:srgbClr val="000000"/>
                          </a:solidFill>
                          <a:highlight>
                            <a:srgbClr val="FFFFFF"/>
                          </a:highlight>
                          <a:latin typeface="Consolas" panose="020B0609020204030204" pitchFamily="49" charset="0"/>
                        </a:rPr>
                        <a:t> (n &lt; 10)</a:t>
                      </a:r>
                    </a:p>
                    <a:p>
                      <a:r>
                        <a:rPr lang="en-US" sz="1800" dirty="0" smtClean="0">
                          <a:solidFill>
                            <a:srgbClr val="000000"/>
                          </a:solidFill>
                          <a:highlight>
                            <a:srgbClr val="FFFFFF"/>
                          </a:highlight>
                          <a:latin typeface="Consolas" panose="020B0609020204030204" pitchFamily="49" charset="0"/>
                        </a:rPr>
                        <a:t>{</a:t>
                      </a:r>
                    </a:p>
                    <a:p>
                      <a:r>
                        <a:rPr lang="en-US" sz="1800" dirty="0" smtClean="0">
                          <a:solidFill>
                            <a:srgbClr val="0000FF"/>
                          </a:solidFill>
                          <a:highlight>
                            <a:srgbClr val="FFFFFF"/>
                          </a:highlight>
                          <a:latin typeface="Consolas" panose="020B0609020204030204" pitchFamily="49" charset="0"/>
                        </a:rPr>
                        <a:t>if</a:t>
                      </a:r>
                      <a:r>
                        <a:rPr lang="en-US" sz="1800" dirty="0" smtClean="0">
                          <a:solidFill>
                            <a:srgbClr val="000000"/>
                          </a:solidFill>
                          <a:highlight>
                            <a:srgbClr val="FFFFFF"/>
                          </a:highlight>
                          <a:latin typeface="Consolas" panose="020B0609020204030204" pitchFamily="49" charset="0"/>
                        </a:rPr>
                        <a:t> (n &gt; 0)</a:t>
                      </a:r>
                    </a:p>
                    <a:p>
                      <a:r>
                        <a:rPr lang="en-US" sz="1800" dirty="0" err="1" smtClean="0">
                          <a:solidFill>
                            <a:srgbClr val="000000"/>
                          </a:solidFill>
                          <a:highlight>
                            <a:srgbClr val="FFFFFF"/>
                          </a:highlight>
                          <a:latin typeface="Consolas" panose="020B0609020204030204" pitchFamily="49" charset="0"/>
                        </a:rPr>
                        <a:t>cout</a:t>
                      </a:r>
                      <a:r>
                        <a:rPr lang="en-US" sz="1800" dirty="0" smtClean="0">
                          <a:solidFill>
                            <a:srgbClr val="000000"/>
                          </a:solidFill>
                          <a:highlight>
                            <a:srgbClr val="FFFFFF"/>
                          </a:highlight>
                          <a:latin typeface="Consolas" panose="020B0609020204030204" pitchFamily="49" charset="0"/>
                        </a:rPr>
                        <a:t> &lt;&lt; </a:t>
                      </a:r>
                      <a:r>
                        <a:rPr lang="en-US" sz="1800" dirty="0" smtClean="0">
                          <a:solidFill>
                            <a:srgbClr val="A31515"/>
                          </a:solidFill>
                          <a:highlight>
                            <a:srgbClr val="FFFFFF"/>
                          </a:highlight>
                          <a:latin typeface="Consolas" panose="020B0609020204030204" pitchFamily="49" charset="0"/>
                        </a:rPr>
                        <a:t>"The number is positive."</a:t>
                      </a:r>
                      <a:r>
                        <a:rPr lang="en-US" sz="1800" dirty="0" smtClean="0">
                          <a:solidFill>
                            <a:srgbClr val="000000"/>
                          </a:solidFill>
                          <a:highlight>
                            <a:srgbClr val="FFFFFF"/>
                          </a:highlight>
                          <a:latin typeface="Consolas" panose="020B0609020204030204" pitchFamily="49" charset="0"/>
                        </a:rPr>
                        <a:t> &lt;&lt; </a:t>
                      </a:r>
                      <a:r>
                        <a:rPr lang="en-US" sz="1800" dirty="0" err="1" smtClean="0">
                          <a:solidFill>
                            <a:srgbClr val="000000"/>
                          </a:solidFill>
                          <a:highlight>
                            <a:srgbClr val="FFFFFF"/>
                          </a:highlight>
                          <a:latin typeface="Consolas" panose="020B0609020204030204" pitchFamily="49" charset="0"/>
                        </a:rPr>
                        <a:t>endl</a:t>
                      </a:r>
                      <a:r>
                        <a:rPr lang="en-US" sz="1800" dirty="0" smtClean="0">
                          <a:solidFill>
                            <a:srgbClr val="000000"/>
                          </a:solidFill>
                          <a:highlight>
                            <a:srgbClr val="FFFFFF"/>
                          </a:highlight>
                          <a:latin typeface="Consolas" panose="020B0609020204030204" pitchFamily="49" charset="0"/>
                        </a:rPr>
                        <a:t>;</a:t>
                      </a:r>
                    </a:p>
                    <a:p>
                      <a:r>
                        <a:rPr lang="en-US" sz="1800" dirty="0" smtClean="0">
                          <a:solidFill>
                            <a:srgbClr val="000000"/>
                          </a:solidFill>
                          <a:highlight>
                            <a:srgbClr val="FFFFFF"/>
                          </a:highlight>
                          <a:latin typeface="Consolas" panose="020B0609020204030204" pitchFamily="49" charset="0"/>
                        </a:rPr>
                        <a:t>}</a:t>
                      </a:r>
                    </a:p>
                    <a:p>
                      <a:r>
                        <a:rPr lang="en-US" sz="1800" dirty="0" smtClean="0">
                          <a:solidFill>
                            <a:srgbClr val="0000FF"/>
                          </a:solidFill>
                          <a:highlight>
                            <a:srgbClr val="FFFFFF"/>
                          </a:highlight>
                          <a:latin typeface="Consolas" panose="020B0609020204030204" pitchFamily="49" charset="0"/>
                        </a:rPr>
                        <a:t>else</a:t>
                      </a:r>
                      <a:endParaRPr lang="en-US" sz="1800" dirty="0" smtClean="0">
                        <a:solidFill>
                          <a:srgbClr val="000000"/>
                        </a:solidFill>
                        <a:highlight>
                          <a:srgbClr val="FFFFFF"/>
                        </a:highlight>
                        <a:latin typeface="Consolas" panose="020B0609020204030204" pitchFamily="49" charset="0"/>
                      </a:endParaRPr>
                    </a:p>
                    <a:p>
                      <a:r>
                        <a:rPr lang="en-US" sz="1800" dirty="0" err="1" smtClean="0">
                          <a:solidFill>
                            <a:srgbClr val="000000"/>
                          </a:solidFill>
                          <a:highlight>
                            <a:srgbClr val="FFFFFF"/>
                          </a:highlight>
                          <a:latin typeface="Consolas" panose="020B0609020204030204" pitchFamily="49" charset="0"/>
                        </a:rPr>
                        <a:t>cout</a:t>
                      </a:r>
                      <a:r>
                        <a:rPr lang="en-US" sz="1800" dirty="0" smtClean="0">
                          <a:solidFill>
                            <a:srgbClr val="000000"/>
                          </a:solidFill>
                          <a:highlight>
                            <a:srgbClr val="FFFFFF"/>
                          </a:highlight>
                          <a:latin typeface="Consolas" panose="020B0609020204030204" pitchFamily="49" charset="0"/>
                        </a:rPr>
                        <a:t> &lt;&lt; </a:t>
                      </a:r>
                      <a:r>
                        <a:rPr lang="en-US" sz="1800" dirty="0" smtClean="0">
                          <a:solidFill>
                            <a:srgbClr val="A31515"/>
                          </a:solidFill>
                          <a:highlight>
                            <a:srgbClr val="FFFFFF"/>
                          </a:highlight>
                          <a:latin typeface="Consolas" panose="020B0609020204030204" pitchFamily="49" charset="0"/>
                        </a:rPr>
                        <a:t>"The number is greater than 10."</a:t>
                      </a:r>
                      <a:r>
                        <a:rPr lang="en-US" sz="1800" dirty="0" smtClean="0">
                          <a:solidFill>
                            <a:srgbClr val="000000"/>
                          </a:solidFill>
                          <a:highlight>
                            <a:srgbClr val="FFFFFF"/>
                          </a:highlight>
                          <a:latin typeface="Consolas" panose="020B0609020204030204" pitchFamily="49" charset="0"/>
                        </a:rPr>
                        <a:t> &lt;&lt; </a:t>
                      </a:r>
                      <a:r>
                        <a:rPr lang="en-US" sz="1800" dirty="0" err="1" smtClean="0">
                          <a:solidFill>
                            <a:srgbClr val="000000"/>
                          </a:solidFill>
                          <a:highlight>
                            <a:srgbClr val="FFFFFF"/>
                          </a:highlight>
                          <a:latin typeface="Consolas" panose="020B0609020204030204" pitchFamily="49" charset="0"/>
                        </a:rPr>
                        <a:t>endl</a:t>
                      </a:r>
                      <a:r>
                        <a:rPr lang="en-US" sz="1800" dirty="0" smtClean="0">
                          <a:solidFill>
                            <a:srgbClr val="000000"/>
                          </a:solidFill>
                          <a:highlight>
                            <a:srgbClr val="FFFFFF"/>
                          </a:highlight>
                          <a:latin typeface="Consolas" panose="020B0609020204030204" pitchFamily="49" charset="0"/>
                        </a:rPr>
                        <a:t>;</a:t>
                      </a:r>
                      <a:endParaRPr 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solidFill>
                            <a:srgbClr val="0000FF"/>
                          </a:solidFill>
                          <a:highlight>
                            <a:srgbClr val="FFFFFF"/>
                          </a:highlight>
                          <a:latin typeface="Consolas" panose="020B0609020204030204" pitchFamily="49" charset="0"/>
                        </a:rPr>
                        <a:t>if</a:t>
                      </a:r>
                      <a:r>
                        <a:rPr lang="en-US" sz="1800" dirty="0" smtClean="0">
                          <a:solidFill>
                            <a:srgbClr val="000000"/>
                          </a:solidFill>
                          <a:highlight>
                            <a:srgbClr val="FFFFFF"/>
                          </a:highlight>
                          <a:latin typeface="Consolas" panose="020B0609020204030204" pitchFamily="49" charset="0"/>
                        </a:rPr>
                        <a:t> (n &lt; 10)</a:t>
                      </a:r>
                    </a:p>
                    <a:p>
                      <a:r>
                        <a:rPr lang="en-US" sz="1800" dirty="0" smtClean="0">
                          <a:solidFill>
                            <a:srgbClr val="0000FF"/>
                          </a:solidFill>
                          <a:highlight>
                            <a:srgbClr val="FFFFFF"/>
                          </a:highlight>
                          <a:latin typeface="Consolas" panose="020B0609020204030204" pitchFamily="49" charset="0"/>
                        </a:rPr>
                        <a:t>if</a:t>
                      </a:r>
                      <a:r>
                        <a:rPr lang="en-US" sz="1800" dirty="0" smtClean="0">
                          <a:solidFill>
                            <a:srgbClr val="000000"/>
                          </a:solidFill>
                          <a:highlight>
                            <a:srgbClr val="FFFFFF"/>
                          </a:highlight>
                          <a:latin typeface="Consolas" panose="020B0609020204030204" pitchFamily="49" charset="0"/>
                        </a:rPr>
                        <a:t> (n &gt; 0)</a:t>
                      </a:r>
                    </a:p>
                    <a:p>
                      <a:r>
                        <a:rPr lang="en-US" sz="1800" dirty="0" err="1" smtClean="0">
                          <a:solidFill>
                            <a:srgbClr val="000000"/>
                          </a:solidFill>
                          <a:highlight>
                            <a:srgbClr val="FFFFFF"/>
                          </a:highlight>
                          <a:latin typeface="Consolas" panose="020B0609020204030204" pitchFamily="49" charset="0"/>
                        </a:rPr>
                        <a:t>cout</a:t>
                      </a:r>
                      <a:r>
                        <a:rPr lang="en-US" sz="1800" dirty="0" smtClean="0">
                          <a:solidFill>
                            <a:srgbClr val="000000"/>
                          </a:solidFill>
                          <a:highlight>
                            <a:srgbClr val="FFFFFF"/>
                          </a:highlight>
                          <a:latin typeface="Consolas" panose="020B0609020204030204" pitchFamily="49" charset="0"/>
                        </a:rPr>
                        <a:t> &lt;&lt; </a:t>
                      </a:r>
                      <a:r>
                        <a:rPr lang="en-US" sz="1800" dirty="0" smtClean="0">
                          <a:solidFill>
                            <a:srgbClr val="A31515"/>
                          </a:solidFill>
                          <a:highlight>
                            <a:srgbClr val="FFFFFF"/>
                          </a:highlight>
                          <a:latin typeface="Consolas" panose="020B0609020204030204" pitchFamily="49" charset="0"/>
                        </a:rPr>
                        <a:t>"The number is positive."</a:t>
                      </a:r>
                      <a:r>
                        <a:rPr lang="en-US" sz="1800" dirty="0" smtClean="0">
                          <a:solidFill>
                            <a:srgbClr val="000000"/>
                          </a:solidFill>
                          <a:highlight>
                            <a:srgbClr val="FFFFFF"/>
                          </a:highlight>
                          <a:latin typeface="Consolas" panose="020B0609020204030204" pitchFamily="49" charset="0"/>
                        </a:rPr>
                        <a:t> &lt;&lt; </a:t>
                      </a:r>
                      <a:r>
                        <a:rPr lang="en-US" sz="1800" dirty="0" err="1" smtClean="0">
                          <a:solidFill>
                            <a:srgbClr val="000000"/>
                          </a:solidFill>
                          <a:highlight>
                            <a:srgbClr val="FFFFFF"/>
                          </a:highlight>
                          <a:latin typeface="Consolas" panose="020B0609020204030204" pitchFamily="49" charset="0"/>
                        </a:rPr>
                        <a:t>endl</a:t>
                      </a:r>
                      <a:r>
                        <a:rPr lang="en-US" sz="1800" dirty="0" smtClean="0">
                          <a:solidFill>
                            <a:srgbClr val="000000"/>
                          </a:solidFill>
                          <a:highlight>
                            <a:srgbClr val="FFFFFF"/>
                          </a:highlight>
                          <a:latin typeface="Consolas" panose="020B0609020204030204" pitchFamily="49" charset="0"/>
                        </a:rPr>
                        <a:t>;</a:t>
                      </a:r>
                    </a:p>
                    <a:p>
                      <a:r>
                        <a:rPr lang="en-US" sz="1800" dirty="0" smtClean="0">
                          <a:solidFill>
                            <a:srgbClr val="0000FF"/>
                          </a:solidFill>
                          <a:highlight>
                            <a:srgbClr val="FFFFFF"/>
                          </a:highlight>
                          <a:latin typeface="Consolas" panose="020B0609020204030204" pitchFamily="49" charset="0"/>
                        </a:rPr>
                        <a:t>else</a:t>
                      </a:r>
                      <a:endParaRPr lang="en-US" sz="1800" dirty="0" smtClean="0">
                        <a:solidFill>
                          <a:srgbClr val="000000"/>
                        </a:solidFill>
                        <a:highlight>
                          <a:srgbClr val="FFFFFF"/>
                        </a:highlight>
                        <a:latin typeface="Consolas" panose="020B0609020204030204" pitchFamily="49" charset="0"/>
                      </a:endParaRPr>
                    </a:p>
                    <a:p>
                      <a:r>
                        <a:rPr lang="en-US" sz="1800" dirty="0" err="1" smtClean="0">
                          <a:solidFill>
                            <a:srgbClr val="000000"/>
                          </a:solidFill>
                          <a:highlight>
                            <a:srgbClr val="FFFFFF"/>
                          </a:highlight>
                          <a:latin typeface="Consolas" panose="020B0609020204030204" pitchFamily="49" charset="0"/>
                        </a:rPr>
                        <a:t>cout</a:t>
                      </a:r>
                      <a:r>
                        <a:rPr lang="en-US" sz="1800" dirty="0" smtClean="0">
                          <a:solidFill>
                            <a:srgbClr val="000000"/>
                          </a:solidFill>
                          <a:highlight>
                            <a:srgbClr val="FFFFFF"/>
                          </a:highlight>
                          <a:latin typeface="Consolas" panose="020B0609020204030204" pitchFamily="49" charset="0"/>
                        </a:rPr>
                        <a:t> &lt;&lt; </a:t>
                      </a:r>
                      <a:r>
                        <a:rPr lang="en-US" sz="1800" dirty="0" smtClean="0">
                          <a:solidFill>
                            <a:srgbClr val="A31515"/>
                          </a:solidFill>
                          <a:highlight>
                            <a:srgbClr val="FFFFFF"/>
                          </a:highlight>
                          <a:latin typeface="Consolas" panose="020B0609020204030204" pitchFamily="49" charset="0"/>
                        </a:rPr>
                        <a:t>"The number is negative."</a:t>
                      </a:r>
                      <a:r>
                        <a:rPr lang="en-US" sz="1800" dirty="0" smtClean="0">
                          <a:solidFill>
                            <a:srgbClr val="000000"/>
                          </a:solidFill>
                          <a:highlight>
                            <a:srgbClr val="FFFFFF"/>
                          </a:highlight>
                          <a:latin typeface="Consolas" panose="020B0609020204030204" pitchFamily="49" charset="0"/>
                        </a:rPr>
                        <a:t> &lt;&lt; </a:t>
                      </a:r>
                      <a:r>
                        <a:rPr lang="en-US" sz="1800" dirty="0" err="1" smtClean="0">
                          <a:solidFill>
                            <a:srgbClr val="000000"/>
                          </a:solidFill>
                          <a:highlight>
                            <a:srgbClr val="FFFFFF"/>
                          </a:highlight>
                          <a:latin typeface="Consolas" panose="020B0609020204030204" pitchFamily="49" charset="0"/>
                        </a:rPr>
                        <a:t>endl</a:t>
                      </a:r>
                      <a:r>
                        <a:rPr lang="en-US" sz="1800" dirty="0" smtClean="0">
                          <a:solidFill>
                            <a:srgbClr val="000000"/>
                          </a:solidFill>
                          <a:highlight>
                            <a:srgbClr val="FFFFFF"/>
                          </a:highlight>
                          <a:latin typeface="Consolas" panose="020B0609020204030204" pitchFamily="49" charset="0"/>
                        </a:rPr>
                        <a:t>;</a:t>
                      </a:r>
                      <a:endParaRPr lang="en-US" sz="1800" b="1" kern="1200" noProof="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455448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rPr>
              <a:t>Sheet 2 no. 7</a:t>
            </a:r>
            <a:endParaRPr lang="en-US" b="1" dirty="0">
              <a:solidFill>
                <a:srgbClr val="C00000"/>
              </a:solidFill>
            </a:endParaRPr>
          </a:p>
        </p:txBody>
      </p:sp>
      <p:sp>
        <p:nvSpPr>
          <p:cNvPr id="4" name="Slide Number Placeholder 3"/>
          <p:cNvSpPr>
            <a:spLocks noGrp="1"/>
          </p:cNvSpPr>
          <p:nvPr>
            <p:ph type="sldNum" sz="quarter" idx="12"/>
          </p:nvPr>
        </p:nvSpPr>
        <p:spPr/>
        <p:txBody>
          <a:bodyPr/>
          <a:lstStyle/>
          <a:p>
            <a:fld id="{ED4D5A27-C62A-4F91-968F-19F3646585A4}" type="slidenum">
              <a:rPr lang="en-US" smtClean="0"/>
              <a:t>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093109179"/>
              </p:ext>
            </p:extLst>
          </p:nvPr>
        </p:nvGraphicFramePr>
        <p:xfrm>
          <a:off x="723342" y="1675007"/>
          <a:ext cx="10658901" cy="4480560"/>
        </p:xfrm>
        <a:graphic>
          <a:graphicData uri="http://schemas.openxmlformats.org/drawingml/2006/table">
            <a:tbl>
              <a:tblPr firstRow="1" bandRow="1">
                <a:tableStyleId>{5C22544A-7EE6-4342-B048-85BDC9FD1C3A}</a:tableStyleId>
              </a:tblPr>
              <a:tblGrid>
                <a:gridCol w="10658901"/>
              </a:tblGrid>
              <a:tr h="3169947">
                <a:tc>
                  <a:txBody>
                    <a:bodyPr/>
                    <a:lstStyle/>
                    <a:p>
                      <a:r>
                        <a:rPr lang="en-US" sz="2400" dirty="0" smtClean="0">
                          <a:solidFill>
                            <a:srgbClr val="0000FF"/>
                          </a:solidFill>
                          <a:highlight>
                            <a:srgbClr val="FFFFFF"/>
                          </a:highlight>
                          <a:latin typeface="Consolas" panose="020B0609020204030204" pitchFamily="49" charset="0"/>
                        </a:rPr>
                        <a:t>float</a:t>
                      </a:r>
                      <a:r>
                        <a:rPr lang="en-US" sz="2400" dirty="0" smtClean="0">
                          <a:solidFill>
                            <a:srgbClr val="000000"/>
                          </a:solidFill>
                          <a:highlight>
                            <a:srgbClr val="FFFFFF"/>
                          </a:highlight>
                          <a:latin typeface="Consolas" panose="020B0609020204030204" pitchFamily="49" charset="0"/>
                        </a:rPr>
                        <a:t> income;</a:t>
                      </a:r>
                    </a:p>
                    <a:p>
                      <a:r>
                        <a:rPr lang="en-US" sz="2400" dirty="0" err="1" smtClean="0">
                          <a:solidFill>
                            <a:srgbClr val="000000"/>
                          </a:solidFill>
                          <a:highlight>
                            <a:srgbClr val="FFFFFF"/>
                          </a:highlight>
                          <a:latin typeface="Consolas" panose="020B0609020204030204" pitchFamily="49" charset="0"/>
                        </a:rPr>
                        <a:t>cout</a:t>
                      </a:r>
                      <a:r>
                        <a:rPr lang="en-US" sz="2400" dirty="0" smtClean="0">
                          <a:solidFill>
                            <a:srgbClr val="000000"/>
                          </a:solidFill>
                          <a:highlight>
                            <a:srgbClr val="FFFFFF"/>
                          </a:highlight>
                          <a:latin typeface="Consolas" panose="020B0609020204030204" pitchFamily="49" charset="0"/>
                        </a:rPr>
                        <a:t> &lt;&lt; </a:t>
                      </a:r>
                      <a:r>
                        <a:rPr lang="en-US" sz="2400" dirty="0" smtClean="0">
                          <a:solidFill>
                            <a:srgbClr val="A31515"/>
                          </a:solidFill>
                          <a:highlight>
                            <a:srgbClr val="FFFFFF"/>
                          </a:highlight>
                          <a:latin typeface="Consolas" panose="020B0609020204030204" pitchFamily="49" charset="0"/>
                        </a:rPr>
                        <a:t>"Enter your monthly income: "</a:t>
                      </a:r>
                      <a:r>
                        <a:rPr lang="en-US" sz="2400" dirty="0" smtClean="0">
                          <a:solidFill>
                            <a:srgbClr val="000000"/>
                          </a:solidFill>
                          <a:highlight>
                            <a:srgbClr val="FFFFFF"/>
                          </a:highlight>
                          <a:latin typeface="Consolas" panose="020B0609020204030204" pitchFamily="49" charset="0"/>
                        </a:rPr>
                        <a:t>;</a:t>
                      </a:r>
                    </a:p>
                    <a:p>
                      <a:r>
                        <a:rPr lang="en-US" sz="2400" dirty="0" err="1" smtClean="0">
                          <a:solidFill>
                            <a:srgbClr val="000000"/>
                          </a:solidFill>
                          <a:highlight>
                            <a:srgbClr val="FFFFFF"/>
                          </a:highlight>
                          <a:latin typeface="Consolas" panose="020B0609020204030204" pitchFamily="49" charset="0"/>
                        </a:rPr>
                        <a:t>cin</a:t>
                      </a:r>
                      <a:r>
                        <a:rPr lang="en-US" sz="2400" dirty="0" smtClean="0">
                          <a:solidFill>
                            <a:srgbClr val="000000"/>
                          </a:solidFill>
                          <a:highlight>
                            <a:srgbClr val="FFFFFF"/>
                          </a:highlight>
                          <a:latin typeface="Consolas" panose="020B0609020204030204" pitchFamily="49" charset="0"/>
                        </a:rPr>
                        <a:t> &gt;&gt; income;</a:t>
                      </a:r>
                    </a:p>
                    <a:p>
                      <a:r>
                        <a:rPr lang="en-US" sz="2400" dirty="0" smtClean="0">
                          <a:solidFill>
                            <a:srgbClr val="0000FF"/>
                          </a:solidFill>
                          <a:highlight>
                            <a:srgbClr val="FFFFFF"/>
                          </a:highlight>
                          <a:latin typeface="Consolas" panose="020B0609020204030204" pitchFamily="49" charset="0"/>
                        </a:rPr>
                        <a:t>if</a:t>
                      </a:r>
                      <a:r>
                        <a:rPr lang="en-US" sz="2400" dirty="0" smtClean="0">
                          <a:solidFill>
                            <a:srgbClr val="000000"/>
                          </a:solidFill>
                          <a:highlight>
                            <a:srgbClr val="FFFFFF"/>
                          </a:highlight>
                          <a:latin typeface="Consolas" panose="020B0609020204030204" pitchFamily="49" charset="0"/>
                        </a:rPr>
                        <a:t> (income &lt; 0.0)</a:t>
                      </a:r>
                    </a:p>
                    <a:p>
                      <a:r>
                        <a:rPr lang="en-US" sz="2400" dirty="0" err="1" smtClean="0">
                          <a:solidFill>
                            <a:srgbClr val="000000"/>
                          </a:solidFill>
                          <a:highlight>
                            <a:srgbClr val="FFFFFF"/>
                          </a:highlight>
                          <a:latin typeface="Consolas" panose="020B0609020204030204" pitchFamily="49" charset="0"/>
                        </a:rPr>
                        <a:t>cout</a:t>
                      </a:r>
                      <a:r>
                        <a:rPr lang="en-US" sz="2400" dirty="0" smtClean="0">
                          <a:solidFill>
                            <a:srgbClr val="000000"/>
                          </a:solidFill>
                          <a:highlight>
                            <a:srgbClr val="FFFFFF"/>
                          </a:highlight>
                          <a:latin typeface="Consolas" panose="020B0609020204030204" pitchFamily="49" charset="0"/>
                        </a:rPr>
                        <a:t> &lt;&lt; </a:t>
                      </a:r>
                      <a:r>
                        <a:rPr lang="en-US" sz="2400" dirty="0" smtClean="0">
                          <a:solidFill>
                            <a:srgbClr val="A31515"/>
                          </a:solidFill>
                          <a:highlight>
                            <a:srgbClr val="FFFFFF"/>
                          </a:highlight>
                          <a:latin typeface="Consolas" panose="020B0609020204030204" pitchFamily="49" charset="0"/>
                        </a:rPr>
                        <a:t>"You are going farther into debt every month."</a:t>
                      </a:r>
                      <a:r>
                        <a:rPr lang="en-US" sz="2400" dirty="0" smtClean="0">
                          <a:solidFill>
                            <a:srgbClr val="000000"/>
                          </a:solidFill>
                          <a:highlight>
                            <a:srgbClr val="FFFFFF"/>
                          </a:highlight>
                          <a:latin typeface="Consolas" panose="020B0609020204030204" pitchFamily="49" charset="0"/>
                        </a:rPr>
                        <a:t> &lt;&lt; </a:t>
                      </a:r>
                      <a:r>
                        <a:rPr lang="en-US" sz="2400" dirty="0" err="1" smtClean="0">
                          <a:solidFill>
                            <a:srgbClr val="000000"/>
                          </a:solidFill>
                          <a:highlight>
                            <a:srgbClr val="FFFFFF"/>
                          </a:highlight>
                          <a:latin typeface="Consolas" panose="020B0609020204030204" pitchFamily="49" charset="0"/>
                        </a:rPr>
                        <a:t>endl</a:t>
                      </a:r>
                      <a:r>
                        <a:rPr lang="en-US" sz="2400" dirty="0" smtClean="0">
                          <a:solidFill>
                            <a:srgbClr val="000000"/>
                          </a:solidFill>
                          <a:highlight>
                            <a:srgbClr val="FFFFFF"/>
                          </a:highlight>
                          <a:latin typeface="Consolas" panose="020B0609020204030204" pitchFamily="49" charset="0"/>
                        </a:rPr>
                        <a:t>;</a:t>
                      </a:r>
                    </a:p>
                    <a:p>
                      <a:r>
                        <a:rPr lang="en-US" sz="2400" dirty="0" smtClean="0">
                          <a:solidFill>
                            <a:srgbClr val="0000FF"/>
                          </a:solidFill>
                          <a:highlight>
                            <a:srgbClr val="FFFFFF"/>
                          </a:highlight>
                          <a:latin typeface="Consolas" panose="020B0609020204030204" pitchFamily="49" charset="0"/>
                        </a:rPr>
                        <a:t>else</a:t>
                      </a:r>
                      <a:r>
                        <a:rPr lang="en-US" sz="2400" dirty="0" smtClean="0">
                          <a:solidFill>
                            <a:srgbClr val="000000"/>
                          </a:solidFill>
                          <a:highlight>
                            <a:srgbClr val="FFFFFF"/>
                          </a:highlight>
                          <a:latin typeface="Consolas" panose="020B0609020204030204" pitchFamily="49" charset="0"/>
                        </a:rPr>
                        <a:t> </a:t>
                      </a:r>
                      <a:r>
                        <a:rPr lang="en-US" sz="2400" dirty="0" smtClean="0">
                          <a:solidFill>
                            <a:srgbClr val="0000FF"/>
                          </a:solidFill>
                          <a:highlight>
                            <a:srgbClr val="FFFFFF"/>
                          </a:highlight>
                          <a:latin typeface="Consolas" panose="020B0609020204030204" pitchFamily="49" charset="0"/>
                        </a:rPr>
                        <a:t>if</a:t>
                      </a:r>
                      <a:r>
                        <a:rPr lang="en-US" sz="2400" dirty="0" smtClean="0">
                          <a:solidFill>
                            <a:srgbClr val="000000"/>
                          </a:solidFill>
                          <a:highlight>
                            <a:srgbClr val="FFFFFF"/>
                          </a:highlight>
                          <a:latin typeface="Consolas" panose="020B0609020204030204" pitchFamily="49" charset="0"/>
                        </a:rPr>
                        <a:t> ( income &lt; 1200.00)</a:t>
                      </a:r>
                    </a:p>
                    <a:p>
                      <a:r>
                        <a:rPr lang="en-US" sz="2400" dirty="0" err="1" smtClean="0">
                          <a:solidFill>
                            <a:srgbClr val="000000"/>
                          </a:solidFill>
                          <a:highlight>
                            <a:srgbClr val="FFFFFF"/>
                          </a:highlight>
                          <a:latin typeface="Consolas" panose="020B0609020204030204" pitchFamily="49" charset="0"/>
                        </a:rPr>
                        <a:t>cout</a:t>
                      </a:r>
                      <a:r>
                        <a:rPr lang="en-US" sz="2400" dirty="0" smtClean="0">
                          <a:solidFill>
                            <a:srgbClr val="000000"/>
                          </a:solidFill>
                          <a:highlight>
                            <a:srgbClr val="FFFFFF"/>
                          </a:highlight>
                          <a:latin typeface="Consolas" panose="020B0609020204030204" pitchFamily="49" charset="0"/>
                        </a:rPr>
                        <a:t> &lt;&lt; </a:t>
                      </a:r>
                      <a:r>
                        <a:rPr lang="en-US" sz="2400" dirty="0" smtClean="0">
                          <a:solidFill>
                            <a:srgbClr val="A31515"/>
                          </a:solidFill>
                          <a:highlight>
                            <a:srgbClr val="FFFFFF"/>
                          </a:highlight>
                          <a:latin typeface="Consolas" panose="020B0609020204030204" pitchFamily="49" charset="0"/>
                        </a:rPr>
                        <a:t>"You are living below the poverty line."</a:t>
                      </a:r>
                      <a:r>
                        <a:rPr lang="en-US" sz="2400" dirty="0" smtClean="0">
                          <a:solidFill>
                            <a:srgbClr val="000000"/>
                          </a:solidFill>
                          <a:highlight>
                            <a:srgbClr val="FFFFFF"/>
                          </a:highlight>
                          <a:latin typeface="Consolas" panose="020B0609020204030204" pitchFamily="49" charset="0"/>
                        </a:rPr>
                        <a:t> &lt;&lt; </a:t>
                      </a:r>
                      <a:r>
                        <a:rPr lang="en-US" sz="2400" dirty="0" err="1" smtClean="0">
                          <a:solidFill>
                            <a:srgbClr val="000000"/>
                          </a:solidFill>
                          <a:highlight>
                            <a:srgbClr val="FFFFFF"/>
                          </a:highlight>
                          <a:latin typeface="Consolas" panose="020B0609020204030204" pitchFamily="49" charset="0"/>
                        </a:rPr>
                        <a:t>endl</a:t>
                      </a:r>
                      <a:r>
                        <a:rPr lang="en-US" sz="2400" dirty="0" smtClean="0">
                          <a:solidFill>
                            <a:srgbClr val="000000"/>
                          </a:solidFill>
                          <a:highlight>
                            <a:srgbClr val="FFFFFF"/>
                          </a:highlight>
                          <a:latin typeface="Consolas" panose="020B0609020204030204" pitchFamily="49" charset="0"/>
                        </a:rPr>
                        <a:t>;</a:t>
                      </a:r>
                    </a:p>
                    <a:p>
                      <a:r>
                        <a:rPr lang="en-US" sz="2400" dirty="0" smtClean="0">
                          <a:solidFill>
                            <a:srgbClr val="0000FF"/>
                          </a:solidFill>
                          <a:highlight>
                            <a:srgbClr val="FFFFFF"/>
                          </a:highlight>
                          <a:latin typeface="Consolas" panose="020B0609020204030204" pitchFamily="49" charset="0"/>
                        </a:rPr>
                        <a:t>else</a:t>
                      </a:r>
                      <a:r>
                        <a:rPr lang="en-US" sz="2400" dirty="0" smtClean="0">
                          <a:solidFill>
                            <a:srgbClr val="000000"/>
                          </a:solidFill>
                          <a:highlight>
                            <a:srgbClr val="FFFFFF"/>
                          </a:highlight>
                          <a:latin typeface="Consolas" panose="020B0609020204030204" pitchFamily="49" charset="0"/>
                        </a:rPr>
                        <a:t> </a:t>
                      </a:r>
                      <a:r>
                        <a:rPr lang="en-US" sz="2400" dirty="0" smtClean="0">
                          <a:solidFill>
                            <a:srgbClr val="0000FF"/>
                          </a:solidFill>
                          <a:highlight>
                            <a:srgbClr val="FFFFFF"/>
                          </a:highlight>
                          <a:latin typeface="Consolas" panose="020B0609020204030204" pitchFamily="49" charset="0"/>
                        </a:rPr>
                        <a:t>if</a:t>
                      </a:r>
                      <a:r>
                        <a:rPr lang="en-US" sz="2400" dirty="0" smtClean="0">
                          <a:solidFill>
                            <a:srgbClr val="000000"/>
                          </a:solidFill>
                          <a:highlight>
                            <a:srgbClr val="FFFFFF"/>
                          </a:highlight>
                          <a:latin typeface="Consolas" panose="020B0609020204030204" pitchFamily="49" charset="0"/>
                        </a:rPr>
                        <a:t> (income &lt; 2500.00)</a:t>
                      </a:r>
                    </a:p>
                    <a:p>
                      <a:r>
                        <a:rPr lang="en-US" sz="2400" dirty="0" err="1" smtClean="0">
                          <a:solidFill>
                            <a:srgbClr val="000000"/>
                          </a:solidFill>
                          <a:highlight>
                            <a:srgbClr val="FFFFFF"/>
                          </a:highlight>
                          <a:latin typeface="Consolas" panose="020B0609020204030204" pitchFamily="49" charset="0"/>
                        </a:rPr>
                        <a:t>cout</a:t>
                      </a:r>
                      <a:r>
                        <a:rPr lang="en-US" sz="2400" dirty="0" smtClean="0">
                          <a:solidFill>
                            <a:srgbClr val="000000"/>
                          </a:solidFill>
                          <a:highlight>
                            <a:srgbClr val="FFFFFF"/>
                          </a:highlight>
                          <a:latin typeface="Consolas" panose="020B0609020204030204" pitchFamily="49" charset="0"/>
                        </a:rPr>
                        <a:t> &lt;&lt; </a:t>
                      </a:r>
                      <a:r>
                        <a:rPr lang="en-US" sz="2400" dirty="0" smtClean="0">
                          <a:solidFill>
                            <a:srgbClr val="A31515"/>
                          </a:solidFill>
                          <a:highlight>
                            <a:srgbClr val="FFFFFF"/>
                          </a:highlight>
                          <a:latin typeface="Consolas" panose="020B0609020204030204" pitchFamily="49" charset="0"/>
                        </a:rPr>
                        <a:t>"You are living in moderate comfort."</a:t>
                      </a:r>
                      <a:r>
                        <a:rPr lang="en-US" sz="2400" dirty="0" smtClean="0">
                          <a:solidFill>
                            <a:srgbClr val="000000"/>
                          </a:solidFill>
                          <a:highlight>
                            <a:srgbClr val="FFFFFF"/>
                          </a:highlight>
                          <a:latin typeface="Consolas" panose="020B0609020204030204" pitchFamily="49" charset="0"/>
                        </a:rPr>
                        <a:t> &lt;&lt; </a:t>
                      </a:r>
                      <a:r>
                        <a:rPr lang="en-US" sz="2400" dirty="0" err="1" smtClean="0">
                          <a:solidFill>
                            <a:srgbClr val="000000"/>
                          </a:solidFill>
                          <a:highlight>
                            <a:srgbClr val="FFFFFF"/>
                          </a:highlight>
                          <a:latin typeface="Consolas" panose="020B0609020204030204" pitchFamily="49" charset="0"/>
                        </a:rPr>
                        <a:t>endl</a:t>
                      </a:r>
                      <a:r>
                        <a:rPr lang="en-US" sz="2400" dirty="0" smtClean="0">
                          <a:solidFill>
                            <a:srgbClr val="000000"/>
                          </a:solidFill>
                          <a:highlight>
                            <a:srgbClr val="FFFFFF"/>
                          </a:highlight>
                          <a:latin typeface="Consolas" panose="020B0609020204030204" pitchFamily="49" charset="0"/>
                        </a:rPr>
                        <a:t>;</a:t>
                      </a:r>
                    </a:p>
                    <a:p>
                      <a:r>
                        <a:rPr lang="en-US" sz="2400" dirty="0" smtClean="0">
                          <a:solidFill>
                            <a:srgbClr val="0000FF"/>
                          </a:solidFill>
                          <a:highlight>
                            <a:srgbClr val="FFFFFF"/>
                          </a:highlight>
                          <a:latin typeface="Consolas" panose="020B0609020204030204" pitchFamily="49" charset="0"/>
                        </a:rPr>
                        <a:t>else</a:t>
                      </a:r>
                      <a:r>
                        <a:rPr lang="en-US" sz="2400" dirty="0" smtClean="0">
                          <a:solidFill>
                            <a:srgbClr val="000000"/>
                          </a:solidFill>
                          <a:highlight>
                            <a:srgbClr val="FFFFFF"/>
                          </a:highlight>
                          <a:latin typeface="Consolas" panose="020B0609020204030204" pitchFamily="49" charset="0"/>
                        </a:rPr>
                        <a:t> </a:t>
                      </a:r>
                      <a:endParaRPr lang="en-US" sz="2400" dirty="0" smtClean="0">
                        <a:solidFill>
                          <a:srgbClr val="000000"/>
                        </a:solidFill>
                        <a:highlight>
                          <a:srgbClr val="FFFFFF"/>
                        </a:highlight>
                        <a:latin typeface="Consolas" panose="020B0609020204030204" pitchFamily="49" charset="0"/>
                      </a:endParaRPr>
                    </a:p>
                    <a:p>
                      <a:r>
                        <a:rPr lang="en-US" sz="2400" dirty="0" err="1" smtClean="0">
                          <a:solidFill>
                            <a:srgbClr val="000000"/>
                          </a:solidFill>
                          <a:highlight>
                            <a:srgbClr val="FFFFFF"/>
                          </a:highlight>
                          <a:latin typeface="Consolas" panose="020B0609020204030204" pitchFamily="49" charset="0"/>
                        </a:rPr>
                        <a:t>cout</a:t>
                      </a:r>
                      <a:r>
                        <a:rPr lang="en-US" sz="2400" dirty="0" smtClean="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&lt;&lt; </a:t>
                      </a:r>
                      <a:r>
                        <a:rPr lang="en-US" sz="2400" dirty="0" smtClean="0">
                          <a:solidFill>
                            <a:srgbClr val="A31515"/>
                          </a:solidFill>
                          <a:highlight>
                            <a:srgbClr val="FFFFFF"/>
                          </a:highlight>
                          <a:latin typeface="Consolas" panose="020B0609020204030204" pitchFamily="49" charset="0"/>
                        </a:rPr>
                        <a:t>"You are well off."</a:t>
                      </a:r>
                      <a:r>
                        <a:rPr lang="en-US" sz="2400" dirty="0" smtClean="0">
                          <a:solidFill>
                            <a:srgbClr val="000000"/>
                          </a:solidFill>
                          <a:highlight>
                            <a:srgbClr val="FFFFFF"/>
                          </a:highlight>
                          <a:latin typeface="Consolas" panose="020B0609020204030204" pitchFamily="49" charset="0"/>
                        </a:rPr>
                        <a:t> &lt;&lt; </a:t>
                      </a:r>
                      <a:r>
                        <a:rPr lang="en-US" sz="2400" dirty="0" err="1" smtClean="0">
                          <a:solidFill>
                            <a:srgbClr val="000000"/>
                          </a:solidFill>
                          <a:highlight>
                            <a:srgbClr val="FFFFFF"/>
                          </a:highlight>
                          <a:latin typeface="Consolas" panose="020B0609020204030204" pitchFamily="49" charset="0"/>
                        </a:rPr>
                        <a:t>endl</a:t>
                      </a:r>
                      <a:r>
                        <a:rPr lang="en-US" sz="2400" dirty="0" smtClean="0">
                          <a:solidFill>
                            <a:srgbClr val="000000"/>
                          </a:solidFill>
                          <a:highlight>
                            <a:srgbClr val="FFFFFF"/>
                          </a:highlight>
                          <a:latin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421203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b="1" dirty="0">
                <a:solidFill>
                  <a:srgbClr val="C00000"/>
                </a:solidFill>
              </a:rPr>
              <a:t>Example</a:t>
            </a:r>
            <a:endParaRPr lang="en-US" dirty="0">
              <a:solidFill>
                <a:srgbClr val="C00000"/>
              </a:solidFill>
            </a:endParaRPr>
          </a:p>
        </p:txBody>
      </p:sp>
      <p:graphicFrame>
        <p:nvGraphicFramePr>
          <p:cNvPr id="5" name="Content Placeholder 4"/>
          <p:cNvGraphicFramePr>
            <a:graphicFrameLocks noGrp="1"/>
          </p:cNvGraphicFramePr>
          <p:nvPr>
            <p:ph idx="1"/>
            <p:extLst/>
          </p:nvPr>
        </p:nvGraphicFramePr>
        <p:xfrm>
          <a:off x="838200" y="1825625"/>
          <a:ext cx="10515600" cy="4358640"/>
        </p:xfrm>
        <a:graphic>
          <a:graphicData uri="http://schemas.openxmlformats.org/drawingml/2006/table">
            <a:tbl>
              <a:tblPr firstRow="1" bandRow="1">
                <a:tableStyleId>{5940675A-B579-460E-94D1-54222C63F5DA}</a:tableStyleId>
              </a:tblPr>
              <a:tblGrid>
                <a:gridCol w="10515600"/>
              </a:tblGrid>
              <a:tr h="370840">
                <a:tc>
                  <a:txBody>
                    <a:bodyPr/>
                    <a:lstStyle/>
                    <a:p>
                      <a:r>
                        <a:rPr lang="en-US" sz="2800" dirty="0" smtClean="0">
                          <a:solidFill>
                            <a:srgbClr val="0000FF"/>
                          </a:solidFill>
                          <a:highlight>
                            <a:srgbClr val="FFFFFF"/>
                          </a:highlight>
                          <a:latin typeface="Consolas" panose="020B0609020204030204" pitchFamily="49" charset="0"/>
                        </a:rPr>
                        <a:t>#include</a:t>
                      </a:r>
                      <a:r>
                        <a:rPr lang="en-US" sz="2800" dirty="0" smtClean="0">
                          <a:solidFill>
                            <a:srgbClr val="A31515"/>
                          </a:solidFill>
                          <a:highlight>
                            <a:srgbClr val="FFFFFF"/>
                          </a:highlight>
                          <a:latin typeface="Consolas" panose="020B0609020204030204" pitchFamily="49" charset="0"/>
                        </a:rPr>
                        <a:t>&lt;</a:t>
                      </a:r>
                      <a:r>
                        <a:rPr lang="en-US" sz="2800" dirty="0" err="1" smtClean="0">
                          <a:solidFill>
                            <a:srgbClr val="A31515"/>
                          </a:solidFill>
                          <a:highlight>
                            <a:srgbClr val="FFFFFF"/>
                          </a:highlight>
                          <a:latin typeface="Consolas" panose="020B0609020204030204" pitchFamily="49" charset="0"/>
                        </a:rPr>
                        <a:t>iostream</a:t>
                      </a:r>
                      <a:r>
                        <a:rPr lang="en-US" sz="2800" dirty="0" smtClean="0">
                          <a:solidFill>
                            <a:srgbClr val="A31515"/>
                          </a:solidFill>
                          <a:highlight>
                            <a:srgbClr val="FFFFFF"/>
                          </a:highlight>
                          <a:latin typeface="Consolas" panose="020B0609020204030204" pitchFamily="49" charset="0"/>
                        </a:rPr>
                        <a:t>&gt;</a:t>
                      </a:r>
                      <a:endParaRPr lang="en-US" sz="2800" dirty="0" smtClean="0">
                        <a:solidFill>
                          <a:srgbClr val="000000"/>
                        </a:solidFill>
                        <a:highlight>
                          <a:srgbClr val="FFFFFF"/>
                        </a:highlight>
                        <a:latin typeface="Consolas" panose="020B0609020204030204" pitchFamily="49" charset="0"/>
                      </a:endParaRPr>
                    </a:p>
                    <a:p>
                      <a:r>
                        <a:rPr lang="en-US" sz="2800" dirty="0" smtClean="0">
                          <a:solidFill>
                            <a:srgbClr val="0000FF"/>
                          </a:solidFill>
                          <a:highlight>
                            <a:srgbClr val="FFFFFF"/>
                          </a:highlight>
                          <a:latin typeface="Consolas" panose="020B0609020204030204" pitchFamily="49" charset="0"/>
                        </a:rPr>
                        <a:t>using</a:t>
                      </a:r>
                      <a:r>
                        <a:rPr lang="en-US" sz="2800" dirty="0" smtClean="0">
                          <a:solidFill>
                            <a:srgbClr val="000000"/>
                          </a:solidFill>
                          <a:highlight>
                            <a:srgbClr val="FFFFFF"/>
                          </a:highlight>
                          <a:latin typeface="Consolas" panose="020B0609020204030204" pitchFamily="49" charset="0"/>
                        </a:rPr>
                        <a:t> </a:t>
                      </a:r>
                      <a:r>
                        <a:rPr lang="en-US" sz="2800" dirty="0" smtClean="0">
                          <a:solidFill>
                            <a:srgbClr val="0000FF"/>
                          </a:solidFill>
                          <a:highlight>
                            <a:srgbClr val="FFFFFF"/>
                          </a:highlight>
                          <a:latin typeface="Consolas" panose="020B0609020204030204" pitchFamily="49" charset="0"/>
                        </a:rPr>
                        <a:t>namespace</a:t>
                      </a:r>
                      <a:r>
                        <a:rPr lang="en-US" sz="2800" dirty="0" smtClean="0">
                          <a:solidFill>
                            <a:srgbClr val="000000"/>
                          </a:solidFill>
                          <a:highlight>
                            <a:srgbClr val="FFFFFF"/>
                          </a:highlight>
                          <a:latin typeface="Consolas" panose="020B0609020204030204" pitchFamily="49" charset="0"/>
                        </a:rPr>
                        <a:t> </a:t>
                      </a:r>
                      <a:r>
                        <a:rPr lang="en-US" sz="2800" dirty="0" err="1" smtClean="0">
                          <a:solidFill>
                            <a:srgbClr val="000000"/>
                          </a:solidFill>
                          <a:highlight>
                            <a:srgbClr val="FFFFFF"/>
                          </a:highlight>
                          <a:latin typeface="Consolas" panose="020B0609020204030204" pitchFamily="49" charset="0"/>
                        </a:rPr>
                        <a:t>std</a:t>
                      </a:r>
                      <a:r>
                        <a:rPr lang="en-US" sz="2800" dirty="0" smtClean="0">
                          <a:solidFill>
                            <a:srgbClr val="000000"/>
                          </a:solidFill>
                          <a:highlight>
                            <a:srgbClr val="FFFFFF"/>
                          </a:highlight>
                          <a:latin typeface="Consolas" panose="020B0609020204030204" pitchFamily="49" charset="0"/>
                        </a:rPr>
                        <a:t>;</a:t>
                      </a:r>
                    </a:p>
                    <a:p>
                      <a:r>
                        <a:rPr lang="en-US" sz="2800" dirty="0" smtClean="0">
                          <a:solidFill>
                            <a:srgbClr val="0000FF"/>
                          </a:solidFill>
                          <a:highlight>
                            <a:srgbClr val="FFFFFF"/>
                          </a:highlight>
                          <a:latin typeface="Consolas" panose="020B0609020204030204" pitchFamily="49" charset="0"/>
                        </a:rPr>
                        <a:t>void</a:t>
                      </a:r>
                      <a:r>
                        <a:rPr lang="en-US" sz="2800" dirty="0" smtClean="0">
                          <a:solidFill>
                            <a:srgbClr val="000000"/>
                          </a:solidFill>
                          <a:highlight>
                            <a:srgbClr val="FFFFFF"/>
                          </a:highlight>
                          <a:latin typeface="Consolas" panose="020B0609020204030204" pitchFamily="49" charset="0"/>
                        </a:rPr>
                        <a:t> main()</a:t>
                      </a:r>
                    </a:p>
                    <a:p>
                      <a:r>
                        <a:rPr lang="en-US" sz="2800" dirty="0" smtClean="0">
                          <a:solidFill>
                            <a:srgbClr val="000000"/>
                          </a:solidFill>
                          <a:highlight>
                            <a:srgbClr val="FFFFFF"/>
                          </a:highlight>
                          <a:latin typeface="Consolas" panose="020B0609020204030204" pitchFamily="49" charset="0"/>
                        </a:rPr>
                        <a:t>{</a:t>
                      </a:r>
                    </a:p>
                    <a:p>
                      <a:r>
                        <a:rPr lang="en-US" sz="2800" dirty="0" err="1" smtClean="0">
                          <a:solidFill>
                            <a:srgbClr val="0000FF"/>
                          </a:solidFill>
                          <a:highlight>
                            <a:srgbClr val="FFFFFF"/>
                          </a:highlight>
                          <a:latin typeface="Consolas" panose="020B0609020204030204" pitchFamily="49" charset="0"/>
                        </a:rPr>
                        <a:t>int</a:t>
                      </a:r>
                      <a:r>
                        <a:rPr lang="en-US" sz="2800" dirty="0" smtClean="0">
                          <a:solidFill>
                            <a:srgbClr val="000000"/>
                          </a:solidFill>
                          <a:highlight>
                            <a:srgbClr val="FFFFFF"/>
                          </a:highlight>
                          <a:latin typeface="Consolas" panose="020B0609020204030204" pitchFamily="49" charset="0"/>
                        </a:rPr>
                        <a:t> x = 30;</a:t>
                      </a:r>
                    </a:p>
                    <a:p>
                      <a:r>
                        <a:rPr lang="en-US" sz="2800" dirty="0" err="1" smtClean="0">
                          <a:solidFill>
                            <a:srgbClr val="0000FF"/>
                          </a:solidFill>
                          <a:highlight>
                            <a:srgbClr val="FFFFFF"/>
                          </a:highlight>
                          <a:latin typeface="Consolas" panose="020B0609020204030204" pitchFamily="49" charset="0"/>
                        </a:rPr>
                        <a:t>int</a:t>
                      </a:r>
                      <a:r>
                        <a:rPr lang="en-US" sz="2800" dirty="0" smtClean="0">
                          <a:solidFill>
                            <a:srgbClr val="000000"/>
                          </a:solidFill>
                          <a:highlight>
                            <a:srgbClr val="FFFFFF"/>
                          </a:highlight>
                          <a:latin typeface="Consolas" panose="020B0609020204030204" pitchFamily="49" charset="0"/>
                        </a:rPr>
                        <a:t> y = 40;</a:t>
                      </a:r>
                    </a:p>
                    <a:p>
                      <a:r>
                        <a:rPr lang="es-ES" sz="2800" dirty="0" err="1" smtClean="0">
                          <a:solidFill>
                            <a:srgbClr val="0000FF"/>
                          </a:solidFill>
                          <a:highlight>
                            <a:srgbClr val="FFFFFF"/>
                          </a:highlight>
                          <a:latin typeface="Consolas" panose="020B0609020204030204" pitchFamily="49" charset="0"/>
                        </a:rPr>
                        <a:t>int</a:t>
                      </a:r>
                      <a:r>
                        <a:rPr lang="es-ES" sz="2800" dirty="0" smtClean="0">
                          <a:solidFill>
                            <a:srgbClr val="000000"/>
                          </a:solidFill>
                          <a:highlight>
                            <a:srgbClr val="FFFFFF"/>
                          </a:highlight>
                          <a:latin typeface="Consolas" panose="020B0609020204030204" pitchFamily="49" charset="0"/>
                        </a:rPr>
                        <a:t> z = ++x * --y + x++ - y-- * 10;</a:t>
                      </a:r>
                    </a:p>
                    <a:p>
                      <a:r>
                        <a:rPr lang="en-US" sz="2800" dirty="0" err="1" smtClean="0">
                          <a:solidFill>
                            <a:srgbClr val="000000"/>
                          </a:solidFill>
                          <a:highlight>
                            <a:srgbClr val="FFFFFF"/>
                          </a:highlight>
                          <a:latin typeface="Consolas" panose="020B0609020204030204" pitchFamily="49" charset="0"/>
                        </a:rPr>
                        <a:t>cout</a:t>
                      </a:r>
                      <a:r>
                        <a:rPr lang="en-US" sz="2800" dirty="0" smtClean="0">
                          <a:solidFill>
                            <a:srgbClr val="000000"/>
                          </a:solidFill>
                          <a:highlight>
                            <a:srgbClr val="FFFFFF"/>
                          </a:highlight>
                          <a:latin typeface="Consolas" panose="020B0609020204030204" pitchFamily="49" charset="0"/>
                        </a:rPr>
                        <a:t> &lt;&lt; z &lt;&lt; </a:t>
                      </a:r>
                      <a:r>
                        <a:rPr lang="en-US" sz="2800" dirty="0" err="1" smtClean="0">
                          <a:solidFill>
                            <a:srgbClr val="000000"/>
                          </a:solidFill>
                          <a:highlight>
                            <a:srgbClr val="FFFFFF"/>
                          </a:highlight>
                          <a:latin typeface="Consolas" panose="020B0609020204030204" pitchFamily="49" charset="0"/>
                        </a:rPr>
                        <a:t>endl</a:t>
                      </a:r>
                      <a:r>
                        <a:rPr lang="en-US" sz="2800" dirty="0" smtClean="0">
                          <a:solidFill>
                            <a:srgbClr val="000000"/>
                          </a:solidFill>
                          <a:highlight>
                            <a:srgbClr val="FFFFFF"/>
                          </a:highlight>
                          <a:latin typeface="Consolas" panose="020B0609020204030204" pitchFamily="49" charset="0"/>
                        </a:rPr>
                        <a:t>;</a:t>
                      </a:r>
                    </a:p>
                    <a:p>
                      <a:r>
                        <a:rPr lang="en-US" sz="2800" dirty="0" smtClean="0">
                          <a:solidFill>
                            <a:srgbClr val="000000"/>
                          </a:solidFill>
                          <a:highlight>
                            <a:srgbClr val="FFFFFF"/>
                          </a:highlight>
                          <a:latin typeface="Consolas" panose="020B0609020204030204" pitchFamily="49" charset="0"/>
                        </a:rPr>
                        <a:t>system(</a:t>
                      </a:r>
                      <a:r>
                        <a:rPr lang="en-US" sz="2800" dirty="0" smtClean="0">
                          <a:solidFill>
                            <a:srgbClr val="A31515"/>
                          </a:solidFill>
                          <a:highlight>
                            <a:srgbClr val="FFFFFF"/>
                          </a:highlight>
                          <a:latin typeface="Consolas" panose="020B0609020204030204" pitchFamily="49" charset="0"/>
                        </a:rPr>
                        <a:t>"Pause"</a:t>
                      </a:r>
                      <a:r>
                        <a:rPr lang="en-US" sz="2800" dirty="0" smtClean="0">
                          <a:solidFill>
                            <a:srgbClr val="000000"/>
                          </a:solidFill>
                          <a:highlight>
                            <a:srgbClr val="FFFFFF"/>
                          </a:highlight>
                          <a:latin typeface="Consolas" panose="020B0609020204030204" pitchFamily="49" charset="0"/>
                        </a:rPr>
                        <a:t>);</a:t>
                      </a:r>
                    </a:p>
                    <a:p>
                      <a:r>
                        <a:rPr lang="en-US" sz="2800" dirty="0" smtClean="0">
                          <a:solidFill>
                            <a:srgbClr val="000000"/>
                          </a:solidFill>
                          <a:highlight>
                            <a:srgbClr val="FFFFFF"/>
                          </a:highlight>
                          <a:latin typeface="Consolas" panose="020B0609020204030204" pitchFamily="49" charset="0"/>
                        </a:rPr>
                        <a:t>}</a:t>
                      </a:r>
                      <a:endParaRPr lang="en-US" sz="2800" dirty="0"/>
                    </a:p>
                  </a:txBody>
                  <a:tcPr/>
                </a:tc>
              </a:tr>
            </a:tbl>
          </a:graphicData>
        </a:graphic>
      </p:graphicFrame>
      <p:sp>
        <p:nvSpPr>
          <p:cNvPr id="4" name="Slide Number Placeholder 3"/>
          <p:cNvSpPr>
            <a:spLocks noGrp="1"/>
          </p:cNvSpPr>
          <p:nvPr>
            <p:ph type="sldNum" sz="quarter" idx="12"/>
          </p:nvPr>
        </p:nvSpPr>
        <p:spPr/>
        <p:txBody>
          <a:bodyPr/>
          <a:lstStyle/>
          <a:p>
            <a:fld id="{ED4D5A27-C62A-4F91-968F-19F3646585A4}" type="slidenum">
              <a:rPr lang="en-US" smtClean="0"/>
              <a:t>5</a:t>
            </a:fld>
            <a:endParaRPr lang="en-US"/>
          </a:p>
        </p:txBody>
      </p:sp>
    </p:spTree>
    <p:extLst>
      <p:ext uri="{BB962C8B-B14F-4D97-AF65-F5344CB8AC3E}">
        <p14:creationId xmlns:p14="http://schemas.microsoft.com/office/powerpoint/2010/main" val="26801434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b="1" dirty="0" smtClean="0">
                <a:solidFill>
                  <a:srgbClr val="C00000"/>
                </a:solidFill>
              </a:rPr>
              <a:t>Example</a:t>
            </a:r>
            <a:endParaRPr lang="en-US" b="1" dirty="0">
              <a:solidFill>
                <a:srgbClr val="C00000"/>
              </a:solidFill>
            </a:endParaRPr>
          </a:p>
        </p:txBody>
      </p:sp>
      <p:sp>
        <p:nvSpPr>
          <p:cNvPr id="3" name="Content Placeholder 2"/>
          <p:cNvSpPr>
            <a:spLocks noGrp="1"/>
          </p:cNvSpPr>
          <p:nvPr>
            <p:ph idx="1"/>
          </p:nvPr>
        </p:nvSpPr>
        <p:spPr/>
        <p:txBody>
          <a:bodyPr>
            <a:normAutofit/>
          </a:bodyPr>
          <a:lstStyle/>
          <a:p>
            <a:r>
              <a:rPr lang="en-US" sz="3200" dirty="0" smtClean="0"/>
              <a:t>Write </a:t>
            </a:r>
            <a:r>
              <a:rPr lang="en-US" sz="3200" dirty="0"/>
              <a:t>a program to determine whether the seller has made profit or incurred loss. Also determine how much profit he made or loss he incurred. Cost price and selling price of an item is input by the user.</a:t>
            </a:r>
          </a:p>
        </p:txBody>
      </p:sp>
      <p:sp>
        <p:nvSpPr>
          <p:cNvPr id="4" name="Slide Number Placeholder 3"/>
          <p:cNvSpPr>
            <a:spLocks noGrp="1"/>
          </p:cNvSpPr>
          <p:nvPr>
            <p:ph type="sldNum" sz="quarter" idx="12"/>
          </p:nvPr>
        </p:nvSpPr>
        <p:spPr/>
        <p:txBody>
          <a:bodyPr/>
          <a:lstStyle/>
          <a:p>
            <a:fld id="{ED4D5A27-C62A-4F91-968F-19F3646585A4}" type="slidenum">
              <a:rPr lang="en-US" smtClean="0"/>
              <a:t>6</a:t>
            </a:fld>
            <a:endParaRPr lang="en-US"/>
          </a:p>
        </p:txBody>
      </p:sp>
    </p:spTree>
    <p:extLst>
      <p:ext uri="{BB962C8B-B14F-4D97-AF65-F5344CB8AC3E}">
        <p14:creationId xmlns:p14="http://schemas.microsoft.com/office/powerpoint/2010/main" val="2720611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b="1" dirty="0" smtClean="0">
                <a:solidFill>
                  <a:srgbClr val="C00000"/>
                </a:solidFill>
              </a:rPr>
              <a:t>Answer</a:t>
            </a:r>
            <a:endParaRPr lang="en-US" b="1" dirty="0">
              <a:solidFill>
                <a:srgbClr val="C00000"/>
              </a:solidFill>
            </a:endParaRPr>
          </a:p>
        </p:txBody>
      </p:sp>
      <p:graphicFrame>
        <p:nvGraphicFramePr>
          <p:cNvPr id="5" name="Content Placeholder 4"/>
          <p:cNvGraphicFramePr>
            <a:graphicFrameLocks noGrp="1"/>
          </p:cNvGraphicFramePr>
          <p:nvPr>
            <p:ph idx="1"/>
            <p:extLst/>
          </p:nvPr>
        </p:nvGraphicFramePr>
        <p:xfrm>
          <a:off x="838200" y="1392072"/>
          <a:ext cx="10515600" cy="5303520"/>
        </p:xfrm>
        <a:graphic>
          <a:graphicData uri="http://schemas.openxmlformats.org/drawingml/2006/table">
            <a:tbl>
              <a:tblPr firstRow="1" bandRow="1">
                <a:tableStyleId>{5940675A-B579-460E-94D1-54222C63F5DA}</a:tableStyleId>
              </a:tblPr>
              <a:tblGrid>
                <a:gridCol w="10515600"/>
              </a:tblGrid>
              <a:tr h="4964278">
                <a:tc>
                  <a:txBody>
                    <a:bodyPr/>
                    <a:lstStyle/>
                    <a:p>
                      <a:r>
                        <a:rPr lang="en-US" sz="1800" dirty="0" smtClean="0">
                          <a:solidFill>
                            <a:srgbClr val="0000FF"/>
                          </a:solidFill>
                          <a:highlight>
                            <a:srgbClr val="FFFFFF"/>
                          </a:highlight>
                          <a:latin typeface="Consolas" panose="020B0609020204030204" pitchFamily="49" charset="0"/>
                        </a:rPr>
                        <a:t>#include</a:t>
                      </a:r>
                      <a:r>
                        <a:rPr lang="en-US" sz="1800" dirty="0" smtClean="0">
                          <a:solidFill>
                            <a:srgbClr val="A31515"/>
                          </a:solidFill>
                          <a:highlight>
                            <a:srgbClr val="FFFFFF"/>
                          </a:highlight>
                          <a:latin typeface="Consolas" panose="020B0609020204030204" pitchFamily="49" charset="0"/>
                        </a:rPr>
                        <a:t>&lt;</a:t>
                      </a:r>
                      <a:r>
                        <a:rPr lang="en-US" sz="1800" dirty="0" err="1" smtClean="0">
                          <a:solidFill>
                            <a:srgbClr val="A31515"/>
                          </a:solidFill>
                          <a:highlight>
                            <a:srgbClr val="FFFFFF"/>
                          </a:highlight>
                          <a:latin typeface="Consolas" panose="020B0609020204030204" pitchFamily="49" charset="0"/>
                        </a:rPr>
                        <a:t>iostream</a:t>
                      </a:r>
                      <a:r>
                        <a:rPr lang="en-US" sz="1800" dirty="0" smtClean="0">
                          <a:solidFill>
                            <a:srgbClr val="A31515"/>
                          </a:solidFill>
                          <a:highlight>
                            <a:srgbClr val="FFFFFF"/>
                          </a:highlight>
                          <a:latin typeface="Consolas" panose="020B0609020204030204" pitchFamily="49" charset="0"/>
                        </a:rPr>
                        <a:t>&gt;</a:t>
                      </a:r>
                      <a:endParaRPr lang="en-US" sz="1800" dirty="0" smtClean="0">
                        <a:solidFill>
                          <a:srgbClr val="000000"/>
                        </a:solidFill>
                        <a:highlight>
                          <a:srgbClr val="FFFFFF"/>
                        </a:highlight>
                        <a:latin typeface="Consolas" panose="020B0609020204030204" pitchFamily="49" charset="0"/>
                      </a:endParaRPr>
                    </a:p>
                    <a:p>
                      <a:r>
                        <a:rPr lang="en-US" sz="1800" dirty="0" smtClean="0">
                          <a:solidFill>
                            <a:srgbClr val="0000FF"/>
                          </a:solidFill>
                          <a:highlight>
                            <a:srgbClr val="FFFFFF"/>
                          </a:highlight>
                          <a:latin typeface="Consolas" panose="020B0609020204030204" pitchFamily="49" charset="0"/>
                        </a:rPr>
                        <a:t>using</a:t>
                      </a:r>
                      <a:r>
                        <a:rPr lang="en-US" sz="1800" dirty="0" smtClean="0">
                          <a:solidFill>
                            <a:srgbClr val="000000"/>
                          </a:solidFill>
                          <a:highlight>
                            <a:srgbClr val="FFFFFF"/>
                          </a:highlight>
                          <a:latin typeface="Consolas" panose="020B0609020204030204" pitchFamily="49" charset="0"/>
                        </a:rPr>
                        <a:t> </a:t>
                      </a:r>
                      <a:r>
                        <a:rPr lang="en-US" sz="1800" dirty="0" smtClean="0">
                          <a:solidFill>
                            <a:srgbClr val="0000FF"/>
                          </a:solidFill>
                          <a:highlight>
                            <a:srgbClr val="FFFFFF"/>
                          </a:highlight>
                          <a:latin typeface="Consolas" panose="020B0609020204030204" pitchFamily="49" charset="0"/>
                        </a:rPr>
                        <a:t>namespace</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std</a:t>
                      </a:r>
                      <a:r>
                        <a:rPr lang="en-US" sz="1800" dirty="0" smtClean="0">
                          <a:solidFill>
                            <a:srgbClr val="000000"/>
                          </a:solidFill>
                          <a:highlight>
                            <a:srgbClr val="FFFFFF"/>
                          </a:highlight>
                          <a:latin typeface="Consolas" panose="020B0609020204030204" pitchFamily="49" charset="0"/>
                        </a:rPr>
                        <a:t>;</a:t>
                      </a:r>
                    </a:p>
                    <a:p>
                      <a:r>
                        <a:rPr lang="en-US" sz="1800" dirty="0" smtClean="0">
                          <a:solidFill>
                            <a:srgbClr val="0000FF"/>
                          </a:solidFill>
                          <a:highlight>
                            <a:srgbClr val="FFFFFF"/>
                          </a:highlight>
                          <a:latin typeface="Consolas" panose="020B0609020204030204" pitchFamily="49" charset="0"/>
                        </a:rPr>
                        <a:t>void</a:t>
                      </a:r>
                      <a:r>
                        <a:rPr lang="en-US" sz="1800" dirty="0" smtClean="0">
                          <a:solidFill>
                            <a:srgbClr val="000000"/>
                          </a:solidFill>
                          <a:highlight>
                            <a:srgbClr val="FFFFFF"/>
                          </a:highlight>
                          <a:latin typeface="Consolas" panose="020B0609020204030204" pitchFamily="49" charset="0"/>
                        </a:rPr>
                        <a:t> main()</a:t>
                      </a:r>
                    </a:p>
                    <a:p>
                      <a:r>
                        <a:rPr lang="en-US" sz="1800" dirty="0" smtClean="0">
                          <a:solidFill>
                            <a:srgbClr val="000000"/>
                          </a:solidFill>
                          <a:highlight>
                            <a:srgbClr val="FFFFFF"/>
                          </a:highlight>
                          <a:latin typeface="Consolas" panose="020B0609020204030204" pitchFamily="49" charset="0"/>
                        </a:rPr>
                        <a:t>{</a:t>
                      </a:r>
                    </a:p>
                    <a:p>
                      <a:r>
                        <a:rPr lang="en-US" sz="1800" dirty="0" err="1" smtClean="0">
                          <a:solidFill>
                            <a:srgbClr val="0000FF"/>
                          </a:solidFill>
                          <a:highlight>
                            <a:srgbClr val="FFFFFF"/>
                          </a:highlight>
                          <a:latin typeface="Consolas" panose="020B0609020204030204" pitchFamily="49" charset="0"/>
                        </a:rPr>
                        <a:t>int</a:t>
                      </a:r>
                      <a:r>
                        <a:rPr lang="en-US" sz="1800" dirty="0" smtClean="0">
                          <a:solidFill>
                            <a:srgbClr val="000000"/>
                          </a:solidFill>
                          <a:highlight>
                            <a:srgbClr val="FFFFFF"/>
                          </a:highlight>
                          <a:latin typeface="Consolas" panose="020B0609020204030204" pitchFamily="49" charset="0"/>
                        </a:rPr>
                        <a:t> cost, selling, total;</a:t>
                      </a:r>
                    </a:p>
                    <a:p>
                      <a:r>
                        <a:rPr lang="en-US" sz="1800" dirty="0" err="1" smtClean="0">
                          <a:solidFill>
                            <a:srgbClr val="000000"/>
                          </a:solidFill>
                          <a:highlight>
                            <a:srgbClr val="FFFFFF"/>
                          </a:highlight>
                          <a:latin typeface="Consolas" panose="020B0609020204030204" pitchFamily="49" charset="0"/>
                        </a:rPr>
                        <a:t>cout</a:t>
                      </a:r>
                      <a:r>
                        <a:rPr lang="en-US" sz="1800" dirty="0" smtClean="0">
                          <a:solidFill>
                            <a:srgbClr val="000000"/>
                          </a:solidFill>
                          <a:highlight>
                            <a:srgbClr val="FFFFFF"/>
                          </a:highlight>
                          <a:latin typeface="Consolas" panose="020B0609020204030204" pitchFamily="49" charset="0"/>
                        </a:rPr>
                        <a:t> &lt;&lt; </a:t>
                      </a:r>
                      <a:r>
                        <a:rPr lang="en-US" sz="1800" dirty="0" smtClean="0">
                          <a:solidFill>
                            <a:srgbClr val="A31515"/>
                          </a:solidFill>
                          <a:highlight>
                            <a:srgbClr val="FFFFFF"/>
                          </a:highlight>
                          <a:latin typeface="Consolas" panose="020B0609020204030204" pitchFamily="49" charset="0"/>
                        </a:rPr>
                        <a:t>"Enter cost price : "</a:t>
                      </a:r>
                      <a:r>
                        <a:rPr lang="en-US" sz="1800" dirty="0" smtClean="0">
                          <a:solidFill>
                            <a:srgbClr val="000000"/>
                          </a:solidFill>
                          <a:highlight>
                            <a:srgbClr val="FFFFFF"/>
                          </a:highlight>
                          <a:latin typeface="Consolas" panose="020B0609020204030204" pitchFamily="49" charset="0"/>
                        </a:rPr>
                        <a:t>;</a:t>
                      </a:r>
                    </a:p>
                    <a:p>
                      <a:r>
                        <a:rPr lang="en-US" sz="1800" dirty="0" err="1" smtClean="0">
                          <a:solidFill>
                            <a:srgbClr val="000000"/>
                          </a:solidFill>
                          <a:highlight>
                            <a:srgbClr val="FFFFFF"/>
                          </a:highlight>
                          <a:latin typeface="Consolas" panose="020B0609020204030204" pitchFamily="49" charset="0"/>
                        </a:rPr>
                        <a:t>cin</a:t>
                      </a:r>
                      <a:r>
                        <a:rPr lang="en-US" sz="1800" dirty="0" smtClean="0">
                          <a:solidFill>
                            <a:srgbClr val="000000"/>
                          </a:solidFill>
                          <a:highlight>
                            <a:srgbClr val="FFFFFF"/>
                          </a:highlight>
                          <a:latin typeface="Consolas" panose="020B0609020204030204" pitchFamily="49" charset="0"/>
                        </a:rPr>
                        <a:t> &gt;&gt; cost;</a:t>
                      </a:r>
                    </a:p>
                    <a:p>
                      <a:r>
                        <a:rPr lang="en-US" sz="1800" dirty="0" err="1" smtClean="0">
                          <a:solidFill>
                            <a:srgbClr val="000000"/>
                          </a:solidFill>
                          <a:highlight>
                            <a:srgbClr val="FFFFFF"/>
                          </a:highlight>
                          <a:latin typeface="Consolas" panose="020B0609020204030204" pitchFamily="49" charset="0"/>
                        </a:rPr>
                        <a:t>cout</a:t>
                      </a:r>
                      <a:r>
                        <a:rPr lang="en-US" sz="1800" dirty="0" smtClean="0">
                          <a:solidFill>
                            <a:srgbClr val="000000"/>
                          </a:solidFill>
                          <a:highlight>
                            <a:srgbClr val="FFFFFF"/>
                          </a:highlight>
                          <a:latin typeface="Consolas" panose="020B0609020204030204" pitchFamily="49" charset="0"/>
                        </a:rPr>
                        <a:t> &lt;&lt; </a:t>
                      </a:r>
                      <a:r>
                        <a:rPr lang="en-US" sz="1800" dirty="0" smtClean="0">
                          <a:solidFill>
                            <a:srgbClr val="A31515"/>
                          </a:solidFill>
                          <a:highlight>
                            <a:srgbClr val="FFFFFF"/>
                          </a:highlight>
                          <a:latin typeface="Consolas" panose="020B0609020204030204" pitchFamily="49" charset="0"/>
                        </a:rPr>
                        <a:t>"Enter selling price : "</a:t>
                      </a:r>
                      <a:r>
                        <a:rPr lang="en-US" sz="1800" dirty="0" smtClean="0">
                          <a:solidFill>
                            <a:srgbClr val="000000"/>
                          </a:solidFill>
                          <a:highlight>
                            <a:srgbClr val="FFFFFF"/>
                          </a:highlight>
                          <a:latin typeface="Consolas" panose="020B0609020204030204" pitchFamily="49" charset="0"/>
                        </a:rPr>
                        <a:t>;</a:t>
                      </a:r>
                    </a:p>
                    <a:p>
                      <a:r>
                        <a:rPr lang="en-US" sz="1800" dirty="0" err="1" smtClean="0">
                          <a:solidFill>
                            <a:srgbClr val="000000"/>
                          </a:solidFill>
                          <a:highlight>
                            <a:srgbClr val="FFFFFF"/>
                          </a:highlight>
                          <a:latin typeface="Consolas" panose="020B0609020204030204" pitchFamily="49" charset="0"/>
                        </a:rPr>
                        <a:t>cin</a:t>
                      </a:r>
                      <a:r>
                        <a:rPr lang="en-US" sz="1800" dirty="0" smtClean="0">
                          <a:solidFill>
                            <a:srgbClr val="000000"/>
                          </a:solidFill>
                          <a:highlight>
                            <a:srgbClr val="FFFFFF"/>
                          </a:highlight>
                          <a:latin typeface="Consolas" panose="020B0609020204030204" pitchFamily="49" charset="0"/>
                        </a:rPr>
                        <a:t> &gt;&gt; selling;</a:t>
                      </a:r>
                    </a:p>
                    <a:p>
                      <a:r>
                        <a:rPr lang="en-US" sz="1800" dirty="0" smtClean="0">
                          <a:solidFill>
                            <a:srgbClr val="000000"/>
                          </a:solidFill>
                          <a:highlight>
                            <a:srgbClr val="FFFFFF"/>
                          </a:highlight>
                          <a:latin typeface="Consolas" panose="020B0609020204030204" pitchFamily="49" charset="0"/>
                        </a:rPr>
                        <a:t>total = selling - cost;</a:t>
                      </a:r>
                    </a:p>
                    <a:p>
                      <a:r>
                        <a:rPr lang="en-US" sz="1800" dirty="0" smtClean="0">
                          <a:solidFill>
                            <a:srgbClr val="0000FF"/>
                          </a:solidFill>
                          <a:highlight>
                            <a:srgbClr val="FFFFFF"/>
                          </a:highlight>
                          <a:latin typeface="Consolas" panose="020B0609020204030204" pitchFamily="49" charset="0"/>
                        </a:rPr>
                        <a:t>if</a:t>
                      </a:r>
                      <a:r>
                        <a:rPr lang="en-US" sz="1800" dirty="0" smtClean="0">
                          <a:solidFill>
                            <a:srgbClr val="000000"/>
                          </a:solidFill>
                          <a:highlight>
                            <a:srgbClr val="FFFFFF"/>
                          </a:highlight>
                          <a:latin typeface="Consolas" panose="020B0609020204030204" pitchFamily="49" charset="0"/>
                        </a:rPr>
                        <a:t> (total &gt; 0)</a:t>
                      </a:r>
                    </a:p>
                    <a:p>
                      <a:r>
                        <a:rPr lang="en-US" sz="1800" dirty="0" err="1" smtClean="0">
                          <a:solidFill>
                            <a:srgbClr val="000000"/>
                          </a:solidFill>
                          <a:highlight>
                            <a:srgbClr val="FFFFFF"/>
                          </a:highlight>
                          <a:latin typeface="Consolas" panose="020B0609020204030204" pitchFamily="49" charset="0"/>
                        </a:rPr>
                        <a:t>cout</a:t>
                      </a:r>
                      <a:r>
                        <a:rPr lang="en-US" sz="1800" dirty="0" smtClean="0">
                          <a:solidFill>
                            <a:srgbClr val="000000"/>
                          </a:solidFill>
                          <a:highlight>
                            <a:srgbClr val="FFFFFF"/>
                          </a:highlight>
                          <a:latin typeface="Consolas" panose="020B0609020204030204" pitchFamily="49" charset="0"/>
                        </a:rPr>
                        <a:t> &lt;&lt; </a:t>
                      </a:r>
                      <a:r>
                        <a:rPr lang="en-US" sz="1800" dirty="0" smtClean="0">
                          <a:solidFill>
                            <a:srgbClr val="A31515"/>
                          </a:solidFill>
                          <a:highlight>
                            <a:srgbClr val="FFFFFF"/>
                          </a:highlight>
                          <a:latin typeface="Consolas" panose="020B0609020204030204" pitchFamily="49" charset="0"/>
                        </a:rPr>
                        <a:t>"Profit : "</a:t>
                      </a:r>
                      <a:r>
                        <a:rPr lang="en-US" sz="1800" dirty="0" smtClean="0">
                          <a:solidFill>
                            <a:srgbClr val="000000"/>
                          </a:solidFill>
                          <a:highlight>
                            <a:srgbClr val="FFFFFF"/>
                          </a:highlight>
                          <a:latin typeface="Consolas" panose="020B0609020204030204" pitchFamily="49" charset="0"/>
                        </a:rPr>
                        <a:t> &lt;&lt; total&lt;&lt;</a:t>
                      </a:r>
                      <a:r>
                        <a:rPr lang="en-US" sz="1800" dirty="0" err="1" smtClean="0">
                          <a:solidFill>
                            <a:srgbClr val="000000"/>
                          </a:solidFill>
                          <a:highlight>
                            <a:srgbClr val="FFFFFF"/>
                          </a:highlight>
                          <a:latin typeface="Consolas" panose="020B0609020204030204" pitchFamily="49" charset="0"/>
                        </a:rPr>
                        <a:t>endl</a:t>
                      </a:r>
                      <a:r>
                        <a:rPr lang="en-US" sz="1800" dirty="0" smtClean="0">
                          <a:solidFill>
                            <a:srgbClr val="000000"/>
                          </a:solidFill>
                          <a:highlight>
                            <a:srgbClr val="FFFFFF"/>
                          </a:highlight>
                          <a:latin typeface="Consolas" panose="020B0609020204030204" pitchFamily="49" charset="0"/>
                        </a:rPr>
                        <a:t>;</a:t>
                      </a:r>
                    </a:p>
                    <a:p>
                      <a:r>
                        <a:rPr lang="en-US" sz="1800" dirty="0" smtClean="0">
                          <a:solidFill>
                            <a:srgbClr val="0000FF"/>
                          </a:solidFill>
                          <a:highlight>
                            <a:srgbClr val="FFFFFF"/>
                          </a:highlight>
                          <a:latin typeface="Consolas" panose="020B0609020204030204" pitchFamily="49" charset="0"/>
                        </a:rPr>
                        <a:t>else</a:t>
                      </a:r>
                      <a:endParaRPr lang="en-US" sz="1800" dirty="0" smtClean="0">
                        <a:solidFill>
                          <a:srgbClr val="000000"/>
                        </a:solidFill>
                        <a:highlight>
                          <a:srgbClr val="FFFFFF"/>
                        </a:highlight>
                        <a:latin typeface="Consolas" panose="020B0609020204030204" pitchFamily="49" charset="0"/>
                      </a:endParaRPr>
                    </a:p>
                    <a:p>
                      <a:r>
                        <a:rPr lang="en-US" sz="1800" dirty="0" smtClean="0">
                          <a:solidFill>
                            <a:srgbClr val="0000FF"/>
                          </a:solidFill>
                          <a:highlight>
                            <a:srgbClr val="FFFFFF"/>
                          </a:highlight>
                          <a:latin typeface="Consolas" panose="020B0609020204030204" pitchFamily="49" charset="0"/>
                        </a:rPr>
                        <a:t>if</a:t>
                      </a:r>
                      <a:r>
                        <a:rPr lang="en-US" sz="1800" dirty="0" smtClean="0">
                          <a:solidFill>
                            <a:srgbClr val="000000"/>
                          </a:solidFill>
                          <a:highlight>
                            <a:srgbClr val="FFFFFF"/>
                          </a:highlight>
                          <a:latin typeface="Consolas" panose="020B0609020204030204" pitchFamily="49" charset="0"/>
                        </a:rPr>
                        <a:t> (total &lt; 0)</a:t>
                      </a:r>
                    </a:p>
                    <a:p>
                      <a:r>
                        <a:rPr lang="en-US" sz="1800" dirty="0" err="1" smtClean="0">
                          <a:solidFill>
                            <a:srgbClr val="000000"/>
                          </a:solidFill>
                          <a:highlight>
                            <a:srgbClr val="FFFFFF"/>
                          </a:highlight>
                          <a:latin typeface="Consolas" panose="020B0609020204030204" pitchFamily="49" charset="0"/>
                        </a:rPr>
                        <a:t>cout</a:t>
                      </a:r>
                      <a:r>
                        <a:rPr lang="en-US" sz="1800" dirty="0" smtClean="0">
                          <a:solidFill>
                            <a:srgbClr val="000000"/>
                          </a:solidFill>
                          <a:highlight>
                            <a:srgbClr val="FFFFFF"/>
                          </a:highlight>
                          <a:latin typeface="Consolas" panose="020B0609020204030204" pitchFamily="49" charset="0"/>
                        </a:rPr>
                        <a:t> &lt;&lt; </a:t>
                      </a:r>
                      <a:r>
                        <a:rPr lang="en-US" sz="1800" dirty="0" smtClean="0">
                          <a:solidFill>
                            <a:srgbClr val="A31515"/>
                          </a:solidFill>
                          <a:highlight>
                            <a:srgbClr val="FFFFFF"/>
                          </a:highlight>
                          <a:latin typeface="Consolas" panose="020B0609020204030204" pitchFamily="49" charset="0"/>
                        </a:rPr>
                        <a:t>"Loss : "</a:t>
                      </a:r>
                      <a:r>
                        <a:rPr lang="en-US" sz="1800" dirty="0" smtClean="0">
                          <a:solidFill>
                            <a:srgbClr val="000000"/>
                          </a:solidFill>
                          <a:highlight>
                            <a:srgbClr val="FFFFFF"/>
                          </a:highlight>
                          <a:latin typeface="Consolas" panose="020B0609020204030204" pitchFamily="49" charset="0"/>
                        </a:rPr>
                        <a:t> &lt;&lt; -(total) &lt;&lt; </a:t>
                      </a:r>
                      <a:r>
                        <a:rPr lang="en-US" sz="1800" dirty="0" err="1" smtClean="0">
                          <a:solidFill>
                            <a:srgbClr val="000000"/>
                          </a:solidFill>
                          <a:highlight>
                            <a:srgbClr val="FFFFFF"/>
                          </a:highlight>
                          <a:latin typeface="Consolas" panose="020B0609020204030204" pitchFamily="49" charset="0"/>
                        </a:rPr>
                        <a:t>endl</a:t>
                      </a:r>
                      <a:r>
                        <a:rPr lang="en-US" sz="1800" dirty="0" smtClean="0">
                          <a:solidFill>
                            <a:srgbClr val="000000"/>
                          </a:solidFill>
                          <a:highlight>
                            <a:srgbClr val="FFFFFF"/>
                          </a:highlight>
                          <a:latin typeface="Consolas" panose="020B0609020204030204" pitchFamily="49" charset="0"/>
                        </a:rPr>
                        <a:t>;</a:t>
                      </a:r>
                    </a:p>
                    <a:p>
                      <a:r>
                        <a:rPr lang="en-US" sz="1800" dirty="0" smtClean="0">
                          <a:solidFill>
                            <a:srgbClr val="0000FF"/>
                          </a:solidFill>
                          <a:highlight>
                            <a:srgbClr val="FFFFFF"/>
                          </a:highlight>
                          <a:latin typeface="Consolas" panose="020B0609020204030204" pitchFamily="49" charset="0"/>
                        </a:rPr>
                        <a:t>else</a:t>
                      </a:r>
                      <a:endParaRPr lang="en-US" sz="1800" dirty="0" smtClean="0">
                        <a:solidFill>
                          <a:srgbClr val="000000"/>
                        </a:solidFill>
                        <a:highlight>
                          <a:srgbClr val="FFFFFF"/>
                        </a:highlight>
                        <a:latin typeface="Consolas" panose="020B0609020204030204" pitchFamily="49" charset="0"/>
                      </a:endParaRPr>
                    </a:p>
                    <a:p>
                      <a:r>
                        <a:rPr lang="en-US" sz="1800" dirty="0" err="1" smtClean="0">
                          <a:solidFill>
                            <a:srgbClr val="000000"/>
                          </a:solidFill>
                          <a:highlight>
                            <a:srgbClr val="FFFFFF"/>
                          </a:highlight>
                          <a:latin typeface="Consolas" panose="020B0609020204030204" pitchFamily="49" charset="0"/>
                        </a:rPr>
                        <a:t>cout</a:t>
                      </a:r>
                      <a:r>
                        <a:rPr lang="en-US" sz="1800" dirty="0" smtClean="0">
                          <a:solidFill>
                            <a:srgbClr val="000000"/>
                          </a:solidFill>
                          <a:highlight>
                            <a:srgbClr val="FFFFFF"/>
                          </a:highlight>
                          <a:latin typeface="Consolas" panose="020B0609020204030204" pitchFamily="49" charset="0"/>
                        </a:rPr>
                        <a:t> &lt;&lt; </a:t>
                      </a:r>
                      <a:r>
                        <a:rPr lang="en-US" sz="1800" dirty="0" smtClean="0">
                          <a:solidFill>
                            <a:srgbClr val="A31515"/>
                          </a:solidFill>
                          <a:highlight>
                            <a:srgbClr val="FFFFFF"/>
                          </a:highlight>
                          <a:latin typeface="Consolas" panose="020B0609020204030204" pitchFamily="49" charset="0"/>
                        </a:rPr>
                        <a:t>"No profit no loss"</a:t>
                      </a:r>
                      <a:r>
                        <a:rPr lang="en-US" sz="1800" dirty="0" smtClean="0">
                          <a:solidFill>
                            <a:srgbClr val="000000"/>
                          </a:solidFill>
                          <a:highlight>
                            <a:srgbClr val="FFFFFF"/>
                          </a:highlight>
                          <a:latin typeface="Consolas" panose="020B0609020204030204" pitchFamily="49" charset="0"/>
                        </a:rPr>
                        <a:t> &lt;&lt; </a:t>
                      </a:r>
                      <a:r>
                        <a:rPr lang="en-US" sz="1800" dirty="0" err="1" smtClean="0">
                          <a:solidFill>
                            <a:srgbClr val="000000"/>
                          </a:solidFill>
                          <a:highlight>
                            <a:srgbClr val="FFFFFF"/>
                          </a:highlight>
                          <a:latin typeface="Consolas" panose="020B0609020204030204" pitchFamily="49" charset="0"/>
                        </a:rPr>
                        <a:t>endl</a:t>
                      </a:r>
                      <a:r>
                        <a:rPr lang="en-US" sz="1800" dirty="0" smtClean="0">
                          <a:solidFill>
                            <a:srgbClr val="000000"/>
                          </a:solidFill>
                          <a:highlight>
                            <a:srgbClr val="FFFFFF"/>
                          </a:highlight>
                          <a:latin typeface="Consolas" panose="020B0609020204030204" pitchFamily="49" charset="0"/>
                        </a:rPr>
                        <a:t>;</a:t>
                      </a:r>
                    </a:p>
                    <a:p>
                      <a:r>
                        <a:rPr lang="en-US" sz="1800" dirty="0" smtClean="0">
                          <a:solidFill>
                            <a:srgbClr val="000000"/>
                          </a:solidFill>
                          <a:highlight>
                            <a:srgbClr val="FFFFFF"/>
                          </a:highlight>
                          <a:latin typeface="Consolas" panose="020B0609020204030204" pitchFamily="49" charset="0"/>
                        </a:rPr>
                        <a:t>system(</a:t>
                      </a:r>
                      <a:r>
                        <a:rPr lang="en-US" sz="1800" dirty="0" smtClean="0">
                          <a:solidFill>
                            <a:srgbClr val="A31515"/>
                          </a:solidFill>
                          <a:highlight>
                            <a:srgbClr val="FFFFFF"/>
                          </a:highlight>
                          <a:latin typeface="Consolas" panose="020B0609020204030204" pitchFamily="49" charset="0"/>
                        </a:rPr>
                        <a:t>"Pause"</a:t>
                      </a:r>
                      <a:r>
                        <a:rPr lang="en-US" sz="1800" dirty="0" smtClean="0">
                          <a:solidFill>
                            <a:srgbClr val="000000"/>
                          </a:solidFill>
                          <a:highlight>
                            <a:srgbClr val="FFFFFF"/>
                          </a:highlight>
                          <a:latin typeface="Consolas" panose="020B0609020204030204" pitchFamily="49" charset="0"/>
                        </a:rPr>
                        <a:t>);</a:t>
                      </a:r>
                    </a:p>
                    <a:p>
                      <a:r>
                        <a:rPr lang="en-US" sz="1800" dirty="0" smtClean="0">
                          <a:solidFill>
                            <a:srgbClr val="000000"/>
                          </a:solidFill>
                          <a:highlight>
                            <a:srgbClr val="FFFFFF"/>
                          </a:highlight>
                          <a:latin typeface="Consolas" panose="020B0609020204030204" pitchFamily="49" charset="0"/>
                        </a:rPr>
                        <a:t>}</a:t>
                      </a:r>
                      <a:endParaRPr lang="en-US" dirty="0"/>
                    </a:p>
                  </a:txBody>
                  <a:tcPr/>
                </a:tc>
              </a:tr>
            </a:tbl>
          </a:graphicData>
        </a:graphic>
      </p:graphicFrame>
      <p:sp>
        <p:nvSpPr>
          <p:cNvPr id="4" name="Slide Number Placeholder 3"/>
          <p:cNvSpPr>
            <a:spLocks noGrp="1"/>
          </p:cNvSpPr>
          <p:nvPr>
            <p:ph type="sldNum" sz="quarter" idx="12"/>
          </p:nvPr>
        </p:nvSpPr>
        <p:spPr/>
        <p:txBody>
          <a:bodyPr/>
          <a:lstStyle/>
          <a:p>
            <a:fld id="{ED4D5A27-C62A-4F91-968F-19F3646585A4}" type="slidenum">
              <a:rPr lang="en-US" smtClean="0"/>
              <a:t>7</a:t>
            </a:fld>
            <a:endParaRPr lang="en-US"/>
          </a:p>
        </p:txBody>
      </p:sp>
    </p:spTree>
    <p:extLst>
      <p:ext uri="{BB962C8B-B14F-4D97-AF65-F5344CB8AC3E}">
        <p14:creationId xmlns:p14="http://schemas.microsoft.com/office/powerpoint/2010/main" val="3159949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b="1" dirty="0" smtClean="0">
                <a:solidFill>
                  <a:srgbClr val="C00000"/>
                </a:solidFill>
              </a:rPr>
              <a:t>Example</a:t>
            </a:r>
            <a:endParaRPr lang="en-US" b="1" dirty="0">
              <a:solidFill>
                <a:srgbClr val="C00000"/>
              </a:solidFill>
            </a:endParaRPr>
          </a:p>
        </p:txBody>
      </p:sp>
      <p:sp>
        <p:nvSpPr>
          <p:cNvPr id="3" name="Content Placeholder 2"/>
          <p:cNvSpPr>
            <a:spLocks noGrp="1"/>
          </p:cNvSpPr>
          <p:nvPr>
            <p:ph idx="1"/>
          </p:nvPr>
        </p:nvSpPr>
        <p:spPr/>
        <p:txBody>
          <a:bodyPr>
            <a:normAutofit/>
          </a:bodyPr>
          <a:lstStyle/>
          <a:p>
            <a:r>
              <a:rPr lang="en-US" sz="3200" dirty="0"/>
              <a:t>Write a program to check whether a triangle is valid or not, when the three angles of the triangle are entered by the user. A triangle is valid if the sum of all the three angles is equal to 180 </a:t>
            </a:r>
            <a:r>
              <a:rPr lang="en-US" sz="3200" dirty="0" smtClean="0"/>
              <a:t>degrees and no angle is equal to 0.</a:t>
            </a:r>
            <a:endParaRPr lang="en-US" sz="3200" dirty="0"/>
          </a:p>
        </p:txBody>
      </p:sp>
      <p:sp>
        <p:nvSpPr>
          <p:cNvPr id="4" name="Slide Number Placeholder 3"/>
          <p:cNvSpPr>
            <a:spLocks noGrp="1"/>
          </p:cNvSpPr>
          <p:nvPr>
            <p:ph type="sldNum" sz="quarter" idx="12"/>
          </p:nvPr>
        </p:nvSpPr>
        <p:spPr/>
        <p:txBody>
          <a:bodyPr/>
          <a:lstStyle/>
          <a:p>
            <a:fld id="{ED4D5A27-C62A-4F91-968F-19F3646585A4}" type="slidenum">
              <a:rPr lang="en-US" smtClean="0"/>
              <a:t>8</a:t>
            </a:fld>
            <a:endParaRPr lang="en-US"/>
          </a:p>
        </p:txBody>
      </p:sp>
    </p:spTree>
    <p:extLst>
      <p:ext uri="{BB962C8B-B14F-4D97-AF65-F5344CB8AC3E}">
        <p14:creationId xmlns:p14="http://schemas.microsoft.com/office/powerpoint/2010/main" val="3324288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b="1" dirty="0" smtClean="0">
                <a:solidFill>
                  <a:srgbClr val="C00000"/>
                </a:solidFill>
              </a:rPr>
              <a:t>Answer</a:t>
            </a:r>
            <a:endParaRPr lang="en-US" b="1" dirty="0">
              <a:solidFill>
                <a:srgbClr val="C00000"/>
              </a:solidFill>
            </a:endParaRPr>
          </a:p>
        </p:txBody>
      </p:sp>
      <p:graphicFrame>
        <p:nvGraphicFramePr>
          <p:cNvPr id="5" name="Content Placeholder 4"/>
          <p:cNvGraphicFramePr>
            <a:graphicFrameLocks noGrp="1"/>
          </p:cNvGraphicFramePr>
          <p:nvPr>
            <p:ph idx="1"/>
            <p:extLst/>
          </p:nvPr>
        </p:nvGraphicFramePr>
        <p:xfrm>
          <a:off x="838200" y="1392072"/>
          <a:ext cx="10515600" cy="5212080"/>
        </p:xfrm>
        <a:graphic>
          <a:graphicData uri="http://schemas.openxmlformats.org/drawingml/2006/table">
            <a:tbl>
              <a:tblPr firstRow="1" bandRow="1">
                <a:tableStyleId>{5940675A-B579-460E-94D1-54222C63F5DA}</a:tableStyleId>
              </a:tblPr>
              <a:tblGrid>
                <a:gridCol w="10515600"/>
              </a:tblGrid>
              <a:tr h="4964278">
                <a:tc>
                  <a:txBody>
                    <a:bodyPr/>
                    <a:lstStyle/>
                    <a:p>
                      <a:r>
                        <a:rPr lang="en-US" sz="2400" dirty="0" smtClean="0">
                          <a:solidFill>
                            <a:srgbClr val="0000FF"/>
                          </a:solidFill>
                          <a:highlight>
                            <a:srgbClr val="FFFFFF"/>
                          </a:highlight>
                          <a:latin typeface="Consolas" panose="020B0609020204030204" pitchFamily="49" charset="0"/>
                        </a:rPr>
                        <a:t>#include</a:t>
                      </a:r>
                      <a:r>
                        <a:rPr lang="en-US" sz="2400" dirty="0" smtClean="0">
                          <a:solidFill>
                            <a:srgbClr val="A31515"/>
                          </a:solidFill>
                          <a:highlight>
                            <a:srgbClr val="FFFFFF"/>
                          </a:highlight>
                          <a:latin typeface="Consolas" panose="020B0609020204030204" pitchFamily="49" charset="0"/>
                        </a:rPr>
                        <a:t>&lt;</a:t>
                      </a:r>
                      <a:r>
                        <a:rPr lang="en-US" sz="2400" dirty="0" err="1" smtClean="0">
                          <a:solidFill>
                            <a:srgbClr val="A31515"/>
                          </a:solidFill>
                          <a:highlight>
                            <a:srgbClr val="FFFFFF"/>
                          </a:highlight>
                          <a:latin typeface="Consolas" panose="020B0609020204030204" pitchFamily="49" charset="0"/>
                        </a:rPr>
                        <a:t>iostream</a:t>
                      </a:r>
                      <a:r>
                        <a:rPr lang="en-US" sz="2400" dirty="0" smtClean="0">
                          <a:solidFill>
                            <a:srgbClr val="A31515"/>
                          </a:solidFill>
                          <a:highlight>
                            <a:srgbClr val="FFFFFF"/>
                          </a:highlight>
                          <a:latin typeface="Consolas" panose="020B0609020204030204" pitchFamily="49" charset="0"/>
                        </a:rPr>
                        <a:t>&gt;</a:t>
                      </a:r>
                      <a:endParaRPr lang="en-US" sz="2400" dirty="0" smtClean="0">
                        <a:solidFill>
                          <a:srgbClr val="000000"/>
                        </a:solidFill>
                        <a:highlight>
                          <a:srgbClr val="FFFFFF"/>
                        </a:highlight>
                        <a:latin typeface="Consolas" panose="020B0609020204030204" pitchFamily="49" charset="0"/>
                      </a:endParaRPr>
                    </a:p>
                    <a:p>
                      <a:r>
                        <a:rPr lang="en-US" sz="2400" dirty="0" smtClean="0">
                          <a:solidFill>
                            <a:srgbClr val="0000FF"/>
                          </a:solidFill>
                          <a:highlight>
                            <a:srgbClr val="FFFFFF"/>
                          </a:highlight>
                          <a:latin typeface="Consolas" panose="020B0609020204030204" pitchFamily="49" charset="0"/>
                        </a:rPr>
                        <a:t>using</a:t>
                      </a:r>
                      <a:r>
                        <a:rPr lang="en-US" sz="2400" dirty="0" smtClean="0">
                          <a:solidFill>
                            <a:srgbClr val="000000"/>
                          </a:solidFill>
                          <a:highlight>
                            <a:srgbClr val="FFFFFF"/>
                          </a:highlight>
                          <a:latin typeface="Consolas" panose="020B0609020204030204" pitchFamily="49" charset="0"/>
                        </a:rPr>
                        <a:t> </a:t>
                      </a:r>
                      <a:r>
                        <a:rPr lang="en-US" sz="2400" dirty="0" smtClean="0">
                          <a:solidFill>
                            <a:srgbClr val="0000FF"/>
                          </a:solidFill>
                          <a:highlight>
                            <a:srgbClr val="FFFFFF"/>
                          </a:highlight>
                          <a:latin typeface="Consolas" panose="020B0609020204030204" pitchFamily="49" charset="0"/>
                        </a:rPr>
                        <a:t>namespace</a:t>
                      </a:r>
                      <a:r>
                        <a:rPr lang="en-US" sz="2400" dirty="0" smtClean="0">
                          <a:solidFill>
                            <a:srgbClr val="000000"/>
                          </a:solidFill>
                          <a:highlight>
                            <a:srgbClr val="FFFFFF"/>
                          </a:highlight>
                          <a:latin typeface="Consolas" panose="020B0609020204030204" pitchFamily="49" charset="0"/>
                        </a:rPr>
                        <a:t> </a:t>
                      </a:r>
                      <a:r>
                        <a:rPr lang="en-US" sz="2400" dirty="0" err="1" smtClean="0">
                          <a:solidFill>
                            <a:srgbClr val="000000"/>
                          </a:solidFill>
                          <a:highlight>
                            <a:srgbClr val="FFFFFF"/>
                          </a:highlight>
                          <a:latin typeface="Consolas" panose="020B0609020204030204" pitchFamily="49" charset="0"/>
                        </a:rPr>
                        <a:t>std</a:t>
                      </a:r>
                      <a:r>
                        <a:rPr lang="en-US" sz="2400" dirty="0" smtClean="0">
                          <a:solidFill>
                            <a:srgbClr val="000000"/>
                          </a:solidFill>
                          <a:highlight>
                            <a:srgbClr val="FFFFFF"/>
                          </a:highlight>
                          <a:latin typeface="Consolas" panose="020B0609020204030204" pitchFamily="49" charset="0"/>
                        </a:rPr>
                        <a:t>;</a:t>
                      </a:r>
                    </a:p>
                    <a:p>
                      <a:r>
                        <a:rPr lang="en-US" sz="2400" dirty="0" smtClean="0">
                          <a:solidFill>
                            <a:srgbClr val="0000FF"/>
                          </a:solidFill>
                          <a:highlight>
                            <a:srgbClr val="FFFFFF"/>
                          </a:highlight>
                          <a:latin typeface="Consolas" panose="020B0609020204030204" pitchFamily="49" charset="0"/>
                        </a:rPr>
                        <a:t>void</a:t>
                      </a:r>
                      <a:r>
                        <a:rPr lang="en-US" sz="2400" dirty="0" smtClean="0">
                          <a:solidFill>
                            <a:srgbClr val="000000"/>
                          </a:solidFill>
                          <a:highlight>
                            <a:srgbClr val="FFFFFF"/>
                          </a:highlight>
                          <a:latin typeface="Consolas" panose="020B0609020204030204" pitchFamily="49" charset="0"/>
                        </a:rPr>
                        <a:t> main()</a:t>
                      </a:r>
                    </a:p>
                    <a:p>
                      <a:r>
                        <a:rPr lang="en-US" sz="2400" dirty="0" smtClean="0">
                          <a:solidFill>
                            <a:srgbClr val="000000"/>
                          </a:solidFill>
                          <a:highlight>
                            <a:srgbClr val="FFFFFF"/>
                          </a:highlight>
                          <a:latin typeface="Consolas" panose="020B0609020204030204" pitchFamily="49" charset="0"/>
                        </a:rPr>
                        <a:t>{</a:t>
                      </a:r>
                    </a:p>
                    <a:p>
                      <a:r>
                        <a:rPr lang="en-US" sz="2400" dirty="0" smtClean="0">
                          <a:solidFill>
                            <a:srgbClr val="0000FF"/>
                          </a:solidFill>
                          <a:highlight>
                            <a:srgbClr val="FFFFFF"/>
                          </a:highlight>
                          <a:latin typeface="Consolas" panose="020B0609020204030204" pitchFamily="49" charset="0"/>
                        </a:rPr>
                        <a:t>int</a:t>
                      </a:r>
                      <a:r>
                        <a:rPr lang="en-US" sz="2400" dirty="0" smtClean="0">
                          <a:solidFill>
                            <a:srgbClr val="000000"/>
                          </a:solidFill>
                          <a:highlight>
                            <a:srgbClr val="FFFFFF"/>
                          </a:highlight>
                          <a:latin typeface="Consolas" panose="020B0609020204030204" pitchFamily="49" charset="0"/>
                        </a:rPr>
                        <a:t> angle1, angle2, angle3;</a:t>
                      </a:r>
                    </a:p>
                    <a:p>
                      <a:r>
                        <a:rPr lang="en-US" sz="2400" dirty="0" err="1" smtClean="0">
                          <a:solidFill>
                            <a:srgbClr val="000000"/>
                          </a:solidFill>
                          <a:highlight>
                            <a:srgbClr val="FFFFFF"/>
                          </a:highlight>
                          <a:latin typeface="Consolas" panose="020B0609020204030204" pitchFamily="49" charset="0"/>
                        </a:rPr>
                        <a:t>cout</a:t>
                      </a:r>
                      <a:r>
                        <a:rPr lang="en-US" sz="2400" dirty="0" smtClean="0">
                          <a:solidFill>
                            <a:srgbClr val="000000"/>
                          </a:solidFill>
                          <a:highlight>
                            <a:srgbClr val="FFFFFF"/>
                          </a:highlight>
                          <a:latin typeface="Consolas" panose="020B0609020204030204" pitchFamily="49" charset="0"/>
                        </a:rPr>
                        <a:t> &lt;&lt; </a:t>
                      </a:r>
                      <a:r>
                        <a:rPr lang="en-US" sz="2400" dirty="0" smtClean="0">
                          <a:solidFill>
                            <a:srgbClr val="A31515"/>
                          </a:solidFill>
                          <a:highlight>
                            <a:srgbClr val="FFFFFF"/>
                          </a:highlight>
                          <a:latin typeface="Consolas" panose="020B0609020204030204" pitchFamily="49" charset="0"/>
                        </a:rPr>
                        <a:t>"Enter 3 angles :"</a:t>
                      </a:r>
                      <a:r>
                        <a:rPr lang="en-US" sz="2400" dirty="0" smtClean="0">
                          <a:solidFill>
                            <a:srgbClr val="000000"/>
                          </a:solidFill>
                          <a:highlight>
                            <a:srgbClr val="FFFFFF"/>
                          </a:highlight>
                          <a:latin typeface="Consolas" panose="020B0609020204030204" pitchFamily="49" charset="0"/>
                        </a:rPr>
                        <a:t>;</a:t>
                      </a:r>
                    </a:p>
                    <a:p>
                      <a:r>
                        <a:rPr lang="en-US" sz="2400" dirty="0" err="1" smtClean="0">
                          <a:solidFill>
                            <a:srgbClr val="000000"/>
                          </a:solidFill>
                          <a:highlight>
                            <a:srgbClr val="FFFFFF"/>
                          </a:highlight>
                          <a:latin typeface="Consolas" panose="020B0609020204030204" pitchFamily="49" charset="0"/>
                        </a:rPr>
                        <a:t>cin</a:t>
                      </a:r>
                      <a:r>
                        <a:rPr lang="en-US" sz="2400" dirty="0" smtClean="0">
                          <a:solidFill>
                            <a:srgbClr val="000000"/>
                          </a:solidFill>
                          <a:highlight>
                            <a:srgbClr val="FFFFFF"/>
                          </a:highlight>
                          <a:latin typeface="Consolas" panose="020B0609020204030204" pitchFamily="49" charset="0"/>
                        </a:rPr>
                        <a:t> &gt;&gt; angle1 &gt;&gt; angle2 &gt;&gt; angle3;</a:t>
                      </a:r>
                    </a:p>
                    <a:p>
                      <a:r>
                        <a:rPr lang="da-DK" sz="2400" dirty="0" smtClean="0">
                          <a:solidFill>
                            <a:srgbClr val="0000FF"/>
                          </a:solidFill>
                          <a:highlight>
                            <a:srgbClr val="FFFFFF"/>
                          </a:highlight>
                          <a:latin typeface="Consolas" panose="020B0609020204030204" pitchFamily="49" charset="0"/>
                        </a:rPr>
                        <a:t>if</a:t>
                      </a:r>
                      <a:r>
                        <a:rPr lang="da-DK" sz="2400" dirty="0" smtClean="0">
                          <a:solidFill>
                            <a:srgbClr val="000000"/>
                          </a:solidFill>
                          <a:highlight>
                            <a:srgbClr val="FFFFFF"/>
                          </a:highlight>
                          <a:latin typeface="Consolas" panose="020B0609020204030204" pitchFamily="49" charset="0"/>
                        </a:rPr>
                        <a:t> (angle1 + angle2 + angle3 == 180 &amp;&amp; angle1&gt;0 &amp;&amp; angle2&gt;0 &amp;&amp; angle3 &gt;0)</a:t>
                      </a:r>
                    </a:p>
                    <a:p>
                      <a:r>
                        <a:rPr lang="en-US" sz="2400" dirty="0" err="1" smtClean="0">
                          <a:solidFill>
                            <a:srgbClr val="000000"/>
                          </a:solidFill>
                          <a:highlight>
                            <a:srgbClr val="FFFFFF"/>
                          </a:highlight>
                          <a:latin typeface="Consolas" panose="020B0609020204030204" pitchFamily="49" charset="0"/>
                        </a:rPr>
                        <a:t>cout</a:t>
                      </a:r>
                      <a:r>
                        <a:rPr lang="en-US" sz="2400" dirty="0" smtClean="0">
                          <a:solidFill>
                            <a:srgbClr val="000000"/>
                          </a:solidFill>
                          <a:highlight>
                            <a:srgbClr val="FFFFFF"/>
                          </a:highlight>
                          <a:latin typeface="Consolas" panose="020B0609020204030204" pitchFamily="49" charset="0"/>
                        </a:rPr>
                        <a:t> &lt;&lt; </a:t>
                      </a:r>
                      <a:r>
                        <a:rPr lang="en-US" sz="2400" dirty="0" smtClean="0">
                          <a:solidFill>
                            <a:srgbClr val="A31515"/>
                          </a:solidFill>
                          <a:highlight>
                            <a:srgbClr val="FFFFFF"/>
                          </a:highlight>
                          <a:latin typeface="Consolas" panose="020B0609020204030204" pitchFamily="49" charset="0"/>
                        </a:rPr>
                        <a:t>"valid triangle \n"</a:t>
                      </a:r>
                      <a:r>
                        <a:rPr lang="en-US" sz="2400" dirty="0" smtClean="0">
                          <a:solidFill>
                            <a:srgbClr val="000000"/>
                          </a:solidFill>
                          <a:highlight>
                            <a:srgbClr val="FFFFFF"/>
                          </a:highlight>
                          <a:latin typeface="Consolas" panose="020B0609020204030204" pitchFamily="49" charset="0"/>
                        </a:rPr>
                        <a:t>;</a:t>
                      </a:r>
                    </a:p>
                    <a:p>
                      <a:r>
                        <a:rPr lang="en-US" sz="2400" dirty="0" smtClean="0">
                          <a:solidFill>
                            <a:srgbClr val="0000FF"/>
                          </a:solidFill>
                          <a:highlight>
                            <a:srgbClr val="FFFFFF"/>
                          </a:highlight>
                          <a:latin typeface="Consolas" panose="020B0609020204030204" pitchFamily="49" charset="0"/>
                        </a:rPr>
                        <a:t>else</a:t>
                      </a:r>
                      <a:endParaRPr lang="en-US" sz="2400" dirty="0" smtClean="0">
                        <a:solidFill>
                          <a:srgbClr val="000000"/>
                        </a:solidFill>
                        <a:highlight>
                          <a:srgbClr val="FFFFFF"/>
                        </a:highlight>
                        <a:latin typeface="Consolas" panose="020B0609020204030204" pitchFamily="49" charset="0"/>
                      </a:endParaRPr>
                    </a:p>
                    <a:p>
                      <a:r>
                        <a:rPr lang="en-US" sz="2400" dirty="0" err="1" smtClean="0">
                          <a:solidFill>
                            <a:srgbClr val="000000"/>
                          </a:solidFill>
                          <a:highlight>
                            <a:srgbClr val="FFFFFF"/>
                          </a:highlight>
                          <a:latin typeface="Consolas" panose="020B0609020204030204" pitchFamily="49" charset="0"/>
                        </a:rPr>
                        <a:t>cout</a:t>
                      </a:r>
                      <a:r>
                        <a:rPr lang="en-US" sz="2400" dirty="0" smtClean="0">
                          <a:solidFill>
                            <a:srgbClr val="000000"/>
                          </a:solidFill>
                          <a:highlight>
                            <a:srgbClr val="FFFFFF"/>
                          </a:highlight>
                          <a:latin typeface="Consolas" panose="020B0609020204030204" pitchFamily="49" charset="0"/>
                        </a:rPr>
                        <a:t> &lt;&lt; </a:t>
                      </a:r>
                      <a:r>
                        <a:rPr lang="en-US" sz="2400" dirty="0" smtClean="0">
                          <a:solidFill>
                            <a:srgbClr val="A31515"/>
                          </a:solidFill>
                          <a:highlight>
                            <a:srgbClr val="FFFFFF"/>
                          </a:highlight>
                          <a:latin typeface="Consolas" panose="020B0609020204030204" pitchFamily="49" charset="0"/>
                        </a:rPr>
                        <a:t>"invalid triangle \n"</a:t>
                      </a:r>
                      <a:r>
                        <a:rPr lang="en-US" sz="2400" dirty="0" smtClean="0">
                          <a:solidFill>
                            <a:srgbClr val="000000"/>
                          </a:solidFill>
                          <a:highlight>
                            <a:srgbClr val="FFFFFF"/>
                          </a:highlight>
                          <a:latin typeface="Consolas" panose="020B0609020204030204" pitchFamily="49" charset="0"/>
                        </a:rPr>
                        <a:t>;</a:t>
                      </a:r>
                    </a:p>
                    <a:p>
                      <a:r>
                        <a:rPr lang="en-US" sz="2400" dirty="0" smtClean="0">
                          <a:solidFill>
                            <a:srgbClr val="000000"/>
                          </a:solidFill>
                          <a:highlight>
                            <a:srgbClr val="FFFFFF"/>
                          </a:highlight>
                          <a:latin typeface="Consolas" panose="020B0609020204030204" pitchFamily="49" charset="0"/>
                        </a:rPr>
                        <a:t>system(</a:t>
                      </a:r>
                      <a:r>
                        <a:rPr lang="en-US" sz="2400" dirty="0" smtClean="0">
                          <a:solidFill>
                            <a:srgbClr val="A31515"/>
                          </a:solidFill>
                          <a:highlight>
                            <a:srgbClr val="FFFFFF"/>
                          </a:highlight>
                          <a:latin typeface="Consolas" panose="020B0609020204030204" pitchFamily="49" charset="0"/>
                        </a:rPr>
                        <a:t>"Pause"</a:t>
                      </a:r>
                      <a:r>
                        <a:rPr lang="en-US" sz="2400" dirty="0" smtClean="0">
                          <a:solidFill>
                            <a:srgbClr val="000000"/>
                          </a:solidFill>
                          <a:highlight>
                            <a:srgbClr val="FFFFFF"/>
                          </a:highlight>
                          <a:latin typeface="Consolas" panose="020B0609020204030204" pitchFamily="49" charset="0"/>
                        </a:rPr>
                        <a:t>);</a:t>
                      </a:r>
                    </a:p>
                    <a:p>
                      <a:r>
                        <a:rPr lang="en-US" sz="2400" dirty="0" smtClean="0">
                          <a:solidFill>
                            <a:srgbClr val="000000"/>
                          </a:solidFill>
                          <a:highlight>
                            <a:srgbClr val="FFFFFF"/>
                          </a:highlight>
                          <a:latin typeface="Consolas" panose="020B0609020204030204" pitchFamily="49" charset="0"/>
                        </a:rPr>
                        <a:t>}</a:t>
                      </a:r>
                    </a:p>
                  </a:txBody>
                  <a:tcPr/>
                </a:tc>
              </a:tr>
            </a:tbl>
          </a:graphicData>
        </a:graphic>
      </p:graphicFrame>
      <p:sp>
        <p:nvSpPr>
          <p:cNvPr id="4" name="Slide Number Placeholder 3"/>
          <p:cNvSpPr>
            <a:spLocks noGrp="1"/>
          </p:cNvSpPr>
          <p:nvPr>
            <p:ph type="sldNum" sz="quarter" idx="12"/>
          </p:nvPr>
        </p:nvSpPr>
        <p:spPr/>
        <p:txBody>
          <a:bodyPr/>
          <a:lstStyle/>
          <a:p>
            <a:fld id="{ED4D5A27-C62A-4F91-968F-19F3646585A4}" type="slidenum">
              <a:rPr lang="en-US" smtClean="0"/>
              <a:t>9</a:t>
            </a:fld>
            <a:endParaRPr lang="en-US"/>
          </a:p>
        </p:txBody>
      </p:sp>
    </p:spTree>
    <p:extLst>
      <p:ext uri="{BB962C8B-B14F-4D97-AF65-F5344CB8AC3E}">
        <p14:creationId xmlns:p14="http://schemas.microsoft.com/office/powerpoint/2010/main" val="1478294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2640</TotalTime>
  <Words>1069</Words>
  <Application>Microsoft Office PowerPoint</Application>
  <PresentationFormat>Widescreen</PresentationFormat>
  <Paragraphs>191</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Consolas</vt:lpstr>
      <vt:lpstr>Courier New</vt:lpstr>
      <vt:lpstr>Office Theme</vt:lpstr>
      <vt:lpstr>Programming fundamentals</vt:lpstr>
      <vt:lpstr>Sheet 1</vt:lpstr>
      <vt:lpstr>Sheet 2 no. 6</vt:lpstr>
      <vt:lpstr>Sheet 2 no. 7</vt:lpstr>
      <vt:lpstr>Example</vt:lpstr>
      <vt:lpstr>Example</vt:lpstr>
      <vt:lpstr>Answer</vt:lpstr>
      <vt:lpstr>Example</vt:lpstr>
      <vt:lpstr>Answer</vt:lpstr>
      <vt:lpstr>Conditional Operator (?:)</vt:lpstr>
      <vt:lpstr>Example</vt:lpstr>
      <vt:lpstr>Iteration Statements</vt:lpstr>
      <vt:lpstr>for Loop</vt:lpstr>
      <vt:lpstr>for Loop</vt:lpstr>
      <vt:lpstr>for Loop (Example)</vt:lpstr>
      <vt:lpstr>for Loop (Example)</vt:lpstr>
      <vt:lpstr>for Loop with multiple statements</vt:lpstr>
      <vt:lpstr>The Infinite Loop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 Alaa</dc:creator>
  <cp:lastModifiedBy>Mai Alaa</cp:lastModifiedBy>
  <cp:revision>344</cp:revision>
  <dcterms:created xsi:type="dcterms:W3CDTF">2017-02-23T16:29:35Z</dcterms:created>
  <dcterms:modified xsi:type="dcterms:W3CDTF">2019-04-05T19:17:55Z</dcterms:modified>
</cp:coreProperties>
</file>