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6" r:id="rId4"/>
    <p:sldId id="268" r:id="rId5"/>
    <p:sldId id="271" r:id="rId6"/>
    <p:sldId id="270" r:id="rId7"/>
    <p:sldId id="272" r:id="rId8"/>
    <p:sldId id="267" r:id="rId9"/>
    <p:sldId id="286" r:id="rId10"/>
    <p:sldId id="273" r:id="rId11"/>
    <p:sldId id="274" r:id="rId12"/>
    <p:sldId id="269" r:id="rId13"/>
    <p:sldId id="275" r:id="rId14"/>
    <p:sldId id="284" r:id="rId15"/>
    <p:sldId id="285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4E7C8-4D91-4EF4-9441-50BBDE1BCCC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E79DD-4E8F-410E-B24E-856C2E291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F6AA9-25E2-4A9E-B34C-3CB2BCB43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0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AF33-2466-4627-B295-C125C77B6FFC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6232-C198-43C9-BA87-1227B777F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Programming fundamentals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Section 6 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66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A93503-FB87-4DB3-980B-4511D37B4EFC}" type="slidenum">
              <a:rPr lang="en-US" altLang="en-US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C00000"/>
                </a:solidFill>
              </a:rPr>
              <a:t>Flag-Controlled </a:t>
            </a:r>
            <a:r>
              <a:rPr lang="en-US" alt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 dirty="0" smtClean="0">
                <a:solidFill>
                  <a:srgbClr val="C00000"/>
                </a:solidFill>
              </a:rPr>
              <a:t> Loops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flag-controlled </a:t>
            </a:r>
            <a:r>
              <a:rPr lang="en-US" altLang="en-US" dirty="0" smtClean="0">
                <a:solidFill>
                  <a:srgbClr val="3333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loop uses a </a:t>
            </a:r>
            <a:r>
              <a:rPr lang="en-US" altLang="en-US" dirty="0" err="1" smtClean="0">
                <a:solidFill>
                  <a:srgbClr val="3333FF"/>
                </a:solidFill>
                <a:latin typeface="Courier New" panose="02070309020205020404" pitchFamily="49" charset="0"/>
              </a:rPr>
              <a:t>bool</a:t>
            </a:r>
            <a:r>
              <a:rPr lang="en-US" altLang="en-US" dirty="0" smtClean="0"/>
              <a:t> variable to control the loop</a:t>
            </a:r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42" y="2508137"/>
            <a:ext cx="8986079" cy="375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99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 dirty="0">
                <a:solidFill>
                  <a:srgbClr val="C00000"/>
                </a:solidFill>
              </a:rPr>
              <a:t>Flag-Controlled </a:t>
            </a:r>
            <a:r>
              <a:rPr lang="en-US" altLang="en-US" sz="5400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5400" b="1" dirty="0">
                <a:solidFill>
                  <a:srgbClr val="C00000"/>
                </a:solidFill>
              </a:rPr>
              <a:t> Loops</a:t>
            </a:r>
            <a:r>
              <a:rPr lang="en-US" sz="5400" b="1" dirty="0" smtClean="0">
                <a:solidFill>
                  <a:srgbClr val="C00000"/>
                </a:solidFill>
              </a:rPr>
              <a:t>(Example)</a:t>
            </a:r>
            <a:endParaRPr lang="en-US" sz="54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40802"/>
              </p:ext>
            </p:extLst>
          </p:nvPr>
        </p:nvGraphicFramePr>
        <p:xfrm>
          <a:off x="2867546" y="1253960"/>
          <a:ext cx="6593386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32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3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3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found = </a:t>
                      </a:r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 = 1;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(!found)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{x++;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(x &gt;= 20)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found = </a:t>
                      </a:r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x&lt;&lt;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3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);}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83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FranklinGothic-Demi"/>
              </a:rPr>
              <a:t>do-while Loop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Unlike for and while loops, which test the loop condition at the top of the loop, </a:t>
            </a:r>
            <a:r>
              <a:rPr lang="en-US" dirty="0" smtClean="0"/>
              <a:t>the do-while </a:t>
            </a:r>
            <a:r>
              <a:rPr lang="en-US" dirty="0"/>
              <a:t>loop checks its condition at the bottom of the loop. This means that a </a:t>
            </a:r>
            <a:r>
              <a:rPr lang="en-US" dirty="0" smtClean="0"/>
              <a:t>do-while loop </a:t>
            </a:r>
            <a:r>
              <a:rPr lang="en-US" dirty="0"/>
              <a:t>always executes at least once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57629"/>
              </p:ext>
            </p:extLst>
          </p:nvPr>
        </p:nvGraphicFramePr>
        <p:xfrm>
          <a:off x="2032000" y="2316454"/>
          <a:ext cx="81280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161660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statement;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(condition);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5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While vs. do-while</a:t>
            </a:r>
            <a:endParaRPr lang="en-US" sz="48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53007"/>
              </p:ext>
            </p:extLst>
          </p:nvPr>
        </p:nvGraphicFramePr>
        <p:xfrm>
          <a:off x="1501254" y="1472324"/>
          <a:ext cx="8658746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9373"/>
                <a:gridCol w="4329373"/>
              </a:tblGrid>
              <a:tr h="446324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</a:t>
                      </a:r>
                      <a:endParaRPr lang="en-US" sz="2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 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42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Example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/>
          <a:lstStyle/>
          <a:p>
            <a:r>
              <a:rPr lang="en-US" dirty="0"/>
              <a:t>C++ Program to find factorial of a </a:t>
            </a:r>
            <a:r>
              <a:rPr lang="en-US" dirty="0" smtClean="0"/>
              <a:t>number using for loop</a:t>
            </a:r>
          </a:p>
          <a:p>
            <a:pPr marL="0" indent="0">
              <a:buNone/>
            </a:pPr>
            <a:r>
              <a:rPr lang="en-US" dirty="0" smtClean="0"/>
              <a:t>(Factorial </a:t>
            </a:r>
            <a:r>
              <a:rPr lang="en-US" dirty="0"/>
              <a:t>on n = 1*2*3*...*</a:t>
            </a:r>
            <a:r>
              <a:rPr lang="en-US" dirty="0" smtClean="0"/>
              <a:t>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5028"/>
              </p:ext>
            </p:extLst>
          </p:nvPr>
        </p:nvGraphicFramePr>
        <p:xfrm>
          <a:off x="2004704" y="2210317"/>
          <a:ext cx="81280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 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pt-BR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i, n, factorial = 1;</a:t>
                      </a:r>
                    </a:p>
                    <a:p>
                      <a:r>
                        <a:rPr lang="fr-F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fr-FR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a positive </a:t>
                      </a:r>
                      <a:r>
                        <a:rPr lang="fr-FR" sz="20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fr-FR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 "</a:t>
                      </a:r>
                      <a:r>
                        <a:rPr lang="fr-F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n;</a:t>
                      </a:r>
                    </a:p>
                    <a:p>
                      <a:r>
                        <a:rPr lang="nn-NO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(i = 1; i &lt;= n; ++i) {</a:t>
                      </a:r>
                    </a:p>
                    <a:p>
                      <a:r>
                        <a:rPr lang="pt-BR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factorial *= i;   </a:t>
                      </a:r>
                      <a:r>
                        <a:rPr lang="pt-BR" sz="20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factorial = factorial * i;</a:t>
                      </a:r>
                      <a:endParaRPr lang="pt-BR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"Factorial of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n &lt;&lt;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 =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factorial&lt;&lt;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0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Example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r>
              <a:rPr lang="en-US" dirty="0"/>
              <a:t>C++ Program to find </a:t>
            </a:r>
            <a:r>
              <a:rPr lang="en-US" dirty="0" smtClean="0"/>
              <a:t>sum of any 5 numbers using while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72563"/>
              </p:ext>
            </p:extLst>
          </p:nvPr>
        </p:nvGraphicFramePr>
        <p:xfrm>
          <a:off x="2004704" y="1678672"/>
          <a:ext cx="81280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44626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 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x=1,num, sum=0;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(x &lt;=5)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&gt;&gt;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sum +=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x++;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"sum =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sum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51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Syntax for nested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9DC04-30A5-49F4-BA55-6CE38C785D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2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4" b="64105"/>
          <a:stretch/>
        </p:blipFill>
        <p:spPr>
          <a:xfrm>
            <a:off x="742665" y="1542198"/>
            <a:ext cx="10909869" cy="32481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78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843858"/>
              </p:ext>
            </p:extLst>
          </p:nvPr>
        </p:nvGraphicFramePr>
        <p:xfrm>
          <a:off x="838200" y="1525370"/>
          <a:ext cx="10515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nn-NO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n-NO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1; i &lt;=5; i++)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nb-NO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b-NO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nb-NO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b-NO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j = 1; j &lt;= i; j++)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j;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57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Iteration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teration </a:t>
            </a:r>
            <a:r>
              <a:rPr lang="en-US" sz="3600" dirty="0"/>
              <a:t>statements (</a:t>
            </a:r>
            <a:r>
              <a:rPr lang="en-US" sz="3600" dirty="0" smtClean="0"/>
              <a:t>also called </a:t>
            </a:r>
            <a:r>
              <a:rPr lang="en-US" sz="3600" i="1" dirty="0"/>
              <a:t>loops</a:t>
            </a:r>
            <a:r>
              <a:rPr lang="en-US" sz="3600" dirty="0"/>
              <a:t>) </a:t>
            </a:r>
            <a:r>
              <a:rPr lang="en-US" sz="3600" dirty="0" smtClean="0"/>
              <a:t> allow </a:t>
            </a:r>
            <a:r>
              <a:rPr lang="en-US" sz="3600" dirty="0"/>
              <a:t>a set of instructions to be executed repeatedly until a certain </a:t>
            </a:r>
            <a:r>
              <a:rPr lang="en-US" sz="3600" dirty="0" smtClean="0"/>
              <a:t>condition is </a:t>
            </a:r>
            <a:r>
              <a:rPr lang="en-US" sz="3600" dirty="0"/>
              <a:t>reached</a:t>
            </a:r>
            <a:r>
              <a:rPr lang="en-US" sz="3600" dirty="0" smtClean="0"/>
              <a:t>.</a:t>
            </a:r>
          </a:p>
          <a:p>
            <a:pPr>
              <a:buFontTx/>
              <a:buChar char="-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For loop</a:t>
            </a:r>
          </a:p>
          <a:p>
            <a:pPr>
              <a:buFontTx/>
              <a:buChar char="-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While</a:t>
            </a:r>
          </a:p>
          <a:p>
            <a:pPr>
              <a:buFontTx/>
              <a:buChar char="-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do-while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67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W</a:t>
            </a:r>
            <a:r>
              <a:rPr lang="en-US" sz="5400" b="1" dirty="0" smtClean="0">
                <a:solidFill>
                  <a:srgbClr val="C00000"/>
                </a:solidFill>
              </a:rPr>
              <a:t>hile </a:t>
            </a:r>
            <a:r>
              <a:rPr lang="en-US" sz="5400" b="1" dirty="0">
                <a:solidFill>
                  <a:srgbClr val="C00000"/>
                </a:solidFill>
              </a:rPr>
              <a:t>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General form: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/>
              <a:t>The condition may be any expression, and true is any nonzero value. </a:t>
            </a:r>
          </a:p>
          <a:p>
            <a:r>
              <a:rPr lang="en-US" sz="3600" dirty="0"/>
              <a:t>The loop iterates while the condition is true. When the condition becomes false, program control passes to the line of code immediately following the loop.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68134"/>
              </p:ext>
            </p:extLst>
          </p:nvPr>
        </p:nvGraphicFramePr>
        <p:xfrm>
          <a:off x="2072942" y="2248215"/>
          <a:ext cx="6593386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(condition) 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statement;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1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W</a:t>
            </a:r>
            <a:r>
              <a:rPr lang="en-US" sz="5400" b="1" dirty="0" smtClean="0">
                <a:solidFill>
                  <a:srgbClr val="C00000"/>
                </a:solidFill>
              </a:rPr>
              <a:t>hile </a:t>
            </a:r>
            <a:r>
              <a:rPr lang="en-US" sz="5400" b="1" dirty="0">
                <a:solidFill>
                  <a:srgbClr val="C00000"/>
                </a:solidFill>
              </a:rPr>
              <a:t>Loop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Like </a:t>
            </a:r>
            <a:r>
              <a:rPr lang="en-US" sz="3600" dirty="0"/>
              <a:t>for loops, while loops check the test condition at the top of the loop, </a:t>
            </a:r>
            <a:r>
              <a:rPr lang="en-US" sz="3600" dirty="0" smtClean="0"/>
              <a:t>which means </a:t>
            </a:r>
            <a:r>
              <a:rPr lang="en-US" sz="3600" dirty="0"/>
              <a:t>that the body of the loop will not execute if the condition is </a:t>
            </a:r>
            <a:r>
              <a:rPr lang="en-US" sz="3600" dirty="0" smtClean="0"/>
              <a:t>false.</a:t>
            </a:r>
            <a:endParaRPr lang="ar-EG" sz="3600" dirty="0" smtClean="0"/>
          </a:p>
          <a:p>
            <a:pPr marL="0" indent="0">
              <a:buNone/>
            </a:pPr>
            <a:r>
              <a:rPr lang="en-US" altLang="en-US" sz="3600" b="1" dirty="0">
                <a:solidFill>
                  <a:srgbClr val="0070C0"/>
                </a:solidFill>
              </a:rPr>
              <a:t>- Counter-Controlled while Loops</a:t>
            </a:r>
            <a:endParaRPr lang="ar-EG" altLang="en-US" sz="3600" b="1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n-US" altLang="en-US" sz="3600" b="1" dirty="0">
                <a:solidFill>
                  <a:srgbClr val="0070C0"/>
                </a:solidFill>
              </a:rPr>
              <a:t>Sentinel-Controlled while Loops</a:t>
            </a:r>
          </a:p>
          <a:p>
            <a:pPr>
              <a:buFontTx/>
              <a:buChar char="-"/>
            </a:pPr>
            <a:r>
              <a:rPr lang="en-US" altLang="en-US" sz="3600" b="1" dirty="0">
                <a:solidFill>
                  <a:srgbClr val="0070C0"/>
                </a:solidFill>
              </a:rPr>
              <a:t>Flag-Controlled while Loops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5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Counter-Controlled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C00000"/>
                </a:solidFill>
              </a:rPr>
              <a:t> Loops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you know exactly how many pieces of data need to be read, the </a:t>
            </a:r>
            <a:r>
              <a:rPr lang="en-US" altLang="en-US" dirty="0">
                <a:solidFill>
                  <a:srgbClr val="3333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becomes a counter-controlled </a:t>
            </a:r>
            <a:r>
              <a:rPr lang="en-US" altLang="en-US" dirty="0" smtClean="0"/>
              <a:t>loop</a:t>
            </a:r>
          </a:p>
          <a:p>
            <a:endParaRPr lang="en-US" alt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55" y="2784143"/>
            <a:ext cx="9252889" cy="352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55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98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b="1" dirty="0">
                <a:solidFill>
                  <a:srgbClr val="C00000"/>
                </a:solidFill>
              </a:rPr>
              <a:t>Counter-Controlled </a:t>
            </a:r>
            <a:r>
              <a:rPr lang="en-US" altLang="en-US" sz="4800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4800" b="1" dirty="0">
                <a:solidFill>
                  <a:srgbClr val="C00000"/>
                </a:solidFill>
              </a:rPr>
              <a:t> Loops</a:t>
            </a:r>
            <a:r>
              <a:rPr lang="en-US" sz="5400" b="1" dirty="0" smtClean="0">
                <a:solidFill>
                  <a:srgbClr val="C00000"/>
                </a:solidFill>
              </a:rPr>
              <a:t>(Example)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913194"/>
          </a:xfrm>
        </p:spPr>
        <p:txBody>
          <a:bodyPr>
            <a:normAutofit/>
          </a:bodyPr>
          <a:lstStyle/>
          <a:p>
            <a:r>
              <a:rPr lang="en-US" sz="3600" dirty="0"/>
              <a:t>P</a:t>
            </a:r>
            <a:r>
              <a:rPr lang="en-US" sz="3600" dirty="0" smtClean="0"/>
              <a:t>rint </a:t>
            </a:r>
            <a:r>
              <a:rPr lang="en-US" sz="3600" dirty="0"/>
              <a:t>the numbers 1 through 100 </a:t>
            </a:r>
            <a:r>
              <a:rPr lang="en-US" sz="3600" dirty="0" smtClean="0"/>
              <a:t>on the screen using while loop</a:t>
            </a:r>
            <a:endParaRPr lang="en-US" sz="3600" dirty="0"/>
          </a:p>
          <a:p>
            <a:endParaRPr lang="en-US" sz="33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19633"/>
              </p:ext>
            </p:extLst>
          </p:nvPr>
        </p:nvGraphicFramePr>
        <p:xfrm>
          <a:off x="1936466" y="2589409"/>
          <a:ext cx="81280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 = 1;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(x &lt;= 100)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x &lt;&lt;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x++;}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5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Sentinel-Controlled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C00000"/>
                </a:solidFill>
              </a:rPr>
              <a:t> Loops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Sentinel variable is tested in the condition and loop ends when sentinel is encountered</a:t>
            </a:r>
            <a:endParaRPr lang="en-US" altLang="en-US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34" y="3002507"/>
            <a:ext cx="10606066" cy="358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0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Sentinel-Controlled </a:t>
            </a:r>
            <a:r>
              <a:rPr lang="en-US" alt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smtClean="0">
                <a:solidFill>
                  <a:srgbClr val="C00000"/>
                </a:solidFill>
              </a:rPr>
              <a:t>Loops</a:t>
            </a:r>
            <a:r>
              <a:rPr lang="en-US" b="1" dirty="0" smtClean="0">
                <a:solidFill>
                  <a:srgbClr val="C00000"/>
                </a:solidFill>
              </a:rPr>
              <a:t>(Example)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70161"/>
              </p:ext>
            </p:extLst>
          </p:nvPr>
        </p:nvGraphicFramePr>
        <p:xfrm>
          <a:off x="2799307" y="1690688"/>
          <a:ext cx="659338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32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3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3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3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's'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!= </a:t>
                      </a:r>
                      <a:r>
                        <a:rPr lang="en-US" sz="3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3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3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93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Sentinel-Controlled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 dirty="0">
                <a:solidFill>
                  <a:srgbClr val="C00000"/>
                </a:solidFill>
              </a:rPr>
              <a:t> Loops</a:t>
            </a:r>
            <a:r>
              <a:rPr lang="en-US" b="1" dirty="0">
                <a:solidFill>
                  <a:srgbClr val="C00000"/>
                </a:solidFill>
              </a:rPr>
              <a:t>(Example)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912389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op =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 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num1, num2;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(op !=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'@'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2 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numers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num1 &gt;&gt; num2;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operation 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op;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switch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(op)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'+'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num1 + num2&lt;&lt;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'-'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&lt;&lt; num1 - num2 &lt;&lt;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'*'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&lt;&lt; num1 * num2 &lt;&lt;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case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'/'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 &lt;&lt; num1 / num2 &lt;&lt;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break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</a:rPr>
                        <a:t>}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5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811</Words>
  <Application>Microsoft Office PowerPoint</Application>
  <PresentationFormat>Widescreen</PresentationFormat>
  <Paragraphs>176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FranklinGothic-Demi</vt:lpstr>
      <vt:lpstr>Office Theme</vt:lpstr>
      <vt:lpstr>Programming fundamentals</vt:lpstr>
      <vt:lpstr>Iteration Statements</vt:lpstr>
      <vt:lpstr>While Loop </vt:lpstr>
      <vt:lpstr>While Loop </vt:lpstr>
      <vt:lpstr>Counter-Controlled while Loops</vt:lpstr>
      <vt:lpstr>Counter-Controlled while Loops(Example)</vt:lpstr>
      <vt:lpstr>Sentinel-Controlled while Loops</vt:lpstr>
      <vt:lpstr>Sentinel-Controlled while Loops(Example)</vt:lpstr>
      <vt:lpstr>Sentinel-Controlled while Loops(Example)</vt:lpstr>
      <vt:lpstr>Flag-Controlled while Loops</vt:lpstr>
      <vt:lpstr>Flag-Controlled while Loops(Example)</vt:lpstr>
      <vt:lpstr>do-while Loop </vt:lpstr>
      <vt:lpstr>While vs. do-while</vt:lpstr>
      <vt:lpstr>Example</vt:lpstr>
      <vt:lpstr>Example</vt:lpstr>
      <vt:lpstr>Syntax for nested loops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Mai Alaa</dc:creator>
  <cp:lastModifiedBy>Mai Alaa</cp:lastModifiedBy>
  <cp:revision>94</cp:revision>
  <dcterms:created xsi:type="dcterms:W3CDTF">2018-04-06T17:46:27Z</dcterms:created>
  <dcterms:modified xsi:type="dcterms:W3CDTF">2019-04-06T15:36:20Z</dcterms:modified>
</cp:coreProperties>
</file>