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5" r:id="rId3"/>
    <p:sldId id="276" r:id="rId4"/>
    <p:sldId id="277" r:id="rId5"/>
    <p:sldId id="278" r:id="rId6"/>
    <p:sldId id="265" r:id="rId7"/>
    <p:sldId id="266" r:id="rId8"/>
    <p:sldId id="267" r:id="rId9"/>
    <p:sldId id="259" r:id="rId10"/>
    <p:sldId id="264" r:id="rId11"/>
    <p:sldId id="268" r:id="rId12"/>
    <p:sldId id="270" r:id="rId13"/>
    <p:sldId id="269" r:id="rId14"/>
    <p:sldId id="271" r:id="rId15"/>
    <p:sldId id="272" r:id="rId16"/>
    <p:sldId id="25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E7C8-4D91-4EF4-9441-50BBDE1BCCC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79DD-4E8F-410E-B24E-856C2E29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AF33-2466-4627-B295-C125C77B6FF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Programming 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Section </a:t>
            </a:r>
            <a:r>
              <a:rPr lang="ar-EG" sz="28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8085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Scope Rules of </a:t>
            </a:r>
            <a:r>
              <a:rPr lang="en-US" sz="5400" b="1" dirty="0" smtClean="0">
                <a:solidFill>
                  <a:srgbClr val="C00000"/>
                </a:solidFill>
              </a:rPr>
              <a:t>Functions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640"/>
            <a:ext cx="10515600" cy="5221620"/>
          </a:xfrm>
        </p:spPr>
        <p:txBody>
          <a:bodyPr>
            <a:normAutofit/>
          </a:bodyPr>
          <a:lstStyle/>
          <a:p>
            <a:r>
              <a:rPr lang="en-US" dirty="0"/>
              <a:t>The code that constitutes the body of a function is hidden from the rest of </a:t>
            </a:r>
            <a:r>
              <a:rPr lang="en-US" dirty="0" smtClean="0"/>
              <a:t>the program </a:t>
            </a:r>
            <a:r>
              <a:rPr lang="en-US" dirty="0"/>
              <a:t>and, unless it uses global variables or </a:t>
            </a:r>
            <a:r>
              <a:rPr lang="en-US" dirty="0" smtClean="0"/>
              <a:t>data.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How user-defined function works in C Programming?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7" y="2497540"/>
            <a:ext cx="5704935" cy="4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Open Sans"/>
              </a:rPr>
              <a:t>Function prototype (declaration</a:t>
            </a:r>
            <a:r>
              <a:rPr lang="en-US" sz="4000" b="1" dirty="0" smtClean="0">
                <a:solidFill>
                  <a:srgbClr val="C00000"/>
                </a:solidFill>
                <a:latin typeface="Open Sans"/>
              </a:rPr>
              <a:t>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user-defined function is defined after main() function, compiler will show error. It is because compiler is unaware of user-defined function, types of argument passed to function and return type.</a:t>
            </a:r>
          </a:p>
          <a:p>
            <a:pPr marL="0" indent="0">
              <a:buNone/>
            </a:pPr>
            <a:r>
              <a:rPr lang="ar-EG" dirty="0" smtClean="0"/>
              <a:t>  </a:t>
            </a:r>
            <a:r>
              <a:rPr lang="en-US" dirty="0" smtClean="0"/>
              <a:t>In </a:t>
            </a:r>
            <a:r>
              <a:rPr lang="en-US" dirty="0"/>
              <a:t>C++, function prototype is a declaration of function without </a:t>
            </a:r>
            <a:r>
              <a:rPr lang="en-US" dirty="0" smtClean="0"/>
              <a:t>its</a:t>
            </a:r>
            <a:r>
              <a:rPr lang="ar-EG" dirty="0" smtClean="0"/>
              <a:t>     </a:t>
            </a:r>
            <a:r>
              <a:rPr lang="en-US" dirty="0" smtClean="0"/>
              <a:t>body </a:t>
            </a:r>
            <a:r>
              <a:rPr lang="en-US" dirty="0"/>
              <a:t>to give compiler information about user-defined function</a:t>
            </a:r>
            <a:r>
              <a:rPr lang="en-US" dirty="0" smtClean="0"/>
              <a:t>.</a:t>
            </a:r>
            <a:endParaRPr lang="ar-EG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Put the declaration before main to avoid compiler error: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01036"/>
              </p:ext>
            </p:extLst>
          </p:nvPr>
        </p:nvGraphicFramePr>
        <p:xfrm>
          <a:off x="1064526" y="4677517"/>
          <a:ext cx="9348716" cy="74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871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ret-type function-name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(type var1, type var2, . . . , type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varN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);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B9BD5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function itself is referred as function definition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 smtClean="0"/>
              <a:t>It includes Return type, function name, function parameters and function body.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159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Open Sans"/>
              </a:rPr>
              <a:t>Function </a:t>
            </a:r>
            <a:r>
              <a:rPr lang="en-US" b="1" dirty="0" smtClean="0">
                <a:solidFill>
                  <a:srgbClr val="C00000"/>
                </a:solidFill>
                <a:latin typeface="Open Sans"/>
              </a:rPr>
              <a:t>Call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the codes of function body, the user-defined function needs to be </a:t>
            </a:r>
            <a:r>
              <a:rPr lang="en-US" dirty="0" smtClean="0"/>
              <a:t>called </a:t>
            </a:r>
            <a:r>
              <a:rPr lang="en-US" dirty="0"/>
              <a:t>inside main</a:t>
            </a:r>
            <a:r>
              <a:rPr lang="en-US" dirty="0" smtClean="0"/>
              <a:t>() function.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97819"/>
              </p:ext>
            </p:extLst>
          </p:nvPr>
        </p:nvGraphicFramePr>
        <p:xfrm>
          <a:off x="1718102" y="2725887"/>
          <a:ext cx="8128000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function-name (Parameter1,Parameter2,</a:t>
                      </a:r>
                      <a:r>
                        <a:rPr lang="en-US" sz="2800" baseline="0" dirty="0" smtClean="0"/>
                        <a:t> …</a:t>
                      </a:r>
                      <a:r>
                        <a:rPr lang="en-US" sz="2800" dirty="0" smtClean="0"/>
                        <a:t>);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5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Passing Arguments to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2936" t="5607" b="2295"/>
          <a:stretch/>
        </p:blipFill>
        <p:spPr>
          <a:xfrm>
            <a:off x="2240207" y="1583140"/>
            <a:ext cx="8268570" cy="5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8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return a single value to the calling program using return statement.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16332"/>
              </p:ext>
            </p:extLst>
          </p:nvPr>
        </p:nvGraphicFramePr>
        <p:xfrm>
          <a:off x="4556837" y="2780478"/>
          <a:ext cx="16392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9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return  x;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9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805"/>
            <a:ext cx="10515600" cy="957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rgbClr val="C00000"/>
                </a:solidFill>
              </a:rPr>
              <a:t>Example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Write a program in C++ to check whether a number is prime or not</a:t>
            </a:r>
            <a:r>
              <a:rPr lang="en-US" dirty="0" smtClean="0">
                <a:latin typeface="Helvetica" panose="020B0604020202020204" pitchFamily="34" charset="0"/>
              </a:rPr>
              <a:t>. Using functions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34857"/>
              </p:ext>
            </p:extLst>
          </p:nvPr>
        </p:nvGraphicFramePr>
        <p:xfrm>
          <a:off x="1091820" y="1823341"/>
          <a:ext cx="10589525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8550"/>
                <a:gridCol w="5880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math.h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prime(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2; i &lt;= sqrt(</a:t>
                      </a:r>
                      <a:r>
                        <a:rPr lang="nn-NO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i++) </a:t>
                      </a:r>
                      <a:r>
                        <a:rPr lang="nn-NO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//better</a:t>
                      </a:r>
                      <a:r>
                        <a:rPr lang="nn-NO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than num/2</a:t>
                      </a:r>
                      <a:endParaRPr lang="nn-NO" sz="2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%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0)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"not prime"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"prime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Enter your number"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&gt;&gt;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prime(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2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993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Example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5"/>
            <a:ext cx="10515600" cy="5167028"/>
          </a:xfrm>
        </p:spPr>
        <p:txBody>
          <a:bodyPr/>
          <a:lstStyle/>
          <a:p>
            <a:r>
              <a:rPr lang="en-US" sz="3200" dirty="0" smtClean="0"/>
              <a:t>Function to return the max of 5 numbers entered by user.(using while).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73977"/>
              </p:ext>
            </p:extLst>
          </p:nvPr>
        </p:nvGraphicFramePr>
        <p:xfrm>
          <a:off x="1963762" y="2019869"/>
          <a:ext cx="81280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max()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count = 1;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x;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max = x;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(count&lt;=4)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x;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(max &lt; x)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max = 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count++;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max;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Enter five numbers"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"max =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&lt;&lt;max()&lt;&lt;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6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Break Statement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break </a:t>
            </a:r>
            <a:r>
              <a:rPr lang="en-US" sz="3200" dirty="0"/>
              <a:t>statement has two uses.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1- to </a:t>
            </a:r>
            <a:r>
              <a:rPr lang="en-US" sz="3200" dirty="0"/>
              <a:t>terminate a </a:t>
            </a:r>
            <a:r>
              <a:rPr lang="en-US" sz="3200" b="1" dirty="0"/>
              <a:t>case </a:t>
            </a:r>
            <a:r>
              <a:rPr lang="en-US" sz="3200" dirty="0"/>
              <a:t>in the </a:t>
            </a:r>
            <a:r>
              <a:rPr lang="en-US" sz="3200" b="1" dirty="0" smtClean="0"/>
              <a:t>switch </a:t>
            </a:r>
            <a:r>
              <a:rPr lang="en-US" sz="3200" dirty="0" smtClean="0"/>
              <a:t>statement.</a:t>
            </a:r>
          </a:p>
          <a:p>
            <a:pPr marL="0" indent="0">
              <a:buNone/>
            </a:pPr>
            <a:r>
              <a:rPr lang="en-US" sz="3200" dirty="0" smtClean="0"/>
              <a:t>2- to </a:t>
            </a:r>
            <a:r>
              <a:rPr lang="en-US" sz="3200" dirty="0"/>
              <a:t>force immediate termination of a </a:t>
            </a:r>
            <a:r>
              <a:rPr lang="en-US" sz="3200" dirty="0" smtClean="0"/>
              <a:t>loop.</a:t>
            </a:r>
          </a:p>
          <a:p>
            <a:endParaRPr lang="en-US" sz="3200" dirty="0" smtClean="0"/>
          </a:p>
          <a:p>
            <a:r>
              <a:rPr lang="en-US" sz="3200" dirty="0" smtClean="0"/>
              <a:t>When </a:t>
            </a:r>
            <a:r>
              <a:rPr lang="en-US" sz="3200" dirty="0"/>
              <a:t>the </a:t>
            </a:r>
            <a:r>
              <a:rPr lang="en-US" sz="3200" b="1" dirty="0"/>
              <a:t>break </a:t>
            </a:r>
            <a:r>
              <a:rPr lang="en-US" sz="3200" dirty="0"/>
              <a:t>statement is encountered inside a loop, the loop is </a:t>
            </a:r>
            <a:r>
              <a:rPr lang="en-US" sz="3200" dirty="0" smtClean="0"/>
              <a:t>immediately terminated </a:t>
            </a:r>
            <a:r>
              <a:rPr lang="en-US" sz="3200" dirty="0"/>
              <a:t>and program control resumes at the next statement following the loop. 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0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Break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sz="2000" b="1" dirty="0">
                <a:solidFill>
                  <a:srgbClr val="555555"/>
                </a:solidFill>
                <a:latin typeface="Open Sans"/>
              </a:rPr>
              <a:t>C++ program to add all number entered by user until user enters 0.</a:t>
            </a:r>
            <a:endParaRPr lang="en-US" sz="2000" dirty="0">
              <a:solidFill>
                <a:srgbClr val="252830"/>
              </a:solidFill>
              <a:latin typeface="Open Sans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04705" y="1365852"/>
          <a:ext cx="8128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495732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200" b="1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2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2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 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number, sum = 0;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2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2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a number: "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2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number;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(number != 0)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sum += number;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  <a:endParaRPr lang="en-US" sz="22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2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2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"Sum = "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sum &lt;&lt; </a:t>
                      </a:r>
                      <a:r>
                        <a:rPr lang="en-US" sz="22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2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2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Continue Statement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continue</a:t>
            </a:r>
            <a:r>
              <a:rPr lang="en-US" sz="3200" dirty="0"/>
              <a:t> statement works similar to break statement. The only difference is that </a:t>
            </a:r>
            <a:r>
              <a:rPr lang="en-US" sz="3200" b="1" dirty="0"/>
              <a:t>break</a:t>
            </a:r>
            <a:r>
              <a:rPr lang="en-US" sz="3200" dirty="0"/>
              <a:t> statement </a:t>
            </a:r>
            <a:r>
              <a:rPr lang="en-US" sz="3200" b="1" dirty="0"/>
              <a:t>terminates</a:t>
            </a:r>
            <a:r>
              <a:rPr lang="en-US" sz="3200" dirty="0"/>
              <a:t> the loop whereas </a:t>
            </a:r>
            <a:r>
              <a:rPr lang="en-US" sz="3200" b="1" dirty="0"/>
              <a:t>continue</a:t>
            </a:r>
            <a:r>
              <a:rPr lang="en-US" sz="3200" dirty="0"/>
              <a:t> statement passes control </a:t>
            </a:r>
            <a:r>
              <a:rPr lang="en-US" sz="3200" dirty="0" smtClean="0"/>
              <a:t>to the</a:t>
            </a:r>
            <a:r>
              <a:rPr lang="en-US" sz="3200" dirty="0"/>
              <a:t> </a:t>
            </a:r>
            <a:r>
              <a:rPr lang="en-US" sz="3200" b="1" dirty="0"/>
              <a:t>conditional test</a:t>
            </a:r>
            <a:r>
              <a:rPr lang="en-US" sz="3200" dirty="0"/>
              <a:t> i.e., where the condition is checked.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92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Continue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b="1" dirty="0">
                <a:solidFill>
                  <a:srgbClr val="555555"/>
                </a:solidFill>
                <a:latin typeface="Open Sans"/>
              </a:rPr>
              <a:t>C++ program to display integer from 1 to 10 except 6 and 9</a:t>
            </a:r>
            <a:r>
              <a:rPr lang="en-US" b="1" dirty="0" smtClean="0">
                <a:solidFill>
                  <a:srgbClr val="555555"/>
                </a:solidFill>
                <a:latin typeface="Open Sans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04705" y="1665026"/>
          <a:ext cx="81280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4658147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600" b="1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6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6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 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nn-NO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1; i &lt;= 10; ++i)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6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6 || </a:t>
                      </a:r>
                      <a:r>
                        <a:rPr lang="en-US" sz="26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9)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6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6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6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"\t"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6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6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4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Functions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here </a:t>
            </a:r>
            <a:r>
              <a:rPr lang="en-US" b="1" dirty="0">
                <a:solidFill>
                  <a:srgbClr val="0070C0"/>
                </a:solidFill>
              </a:rPr>
              <a:t>are two types of function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Library </a:t>
            </a:r>
            <a:r>
              <a:rPr lang="en-US" dirty="0" smtClean="0"/>
              <a:t>Function </a:t>
            </a:r>
          </a:p>
          <a:p>
            <a:r>
              <a:rPr lang="en-US" dirty="0" smtClean="0"/>
              <a:t>User-defined </a:t>
            </a:r>
            <a:r>
              <a:rPr lang="en-US" dirty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Library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functions are the built-in function in C++ programming.</a:t>
            </a:r>
          </a:p>
          <a:p>
            <a:r>
              <a:rPr lang="en-US" sz="3200" dirty="0"/>
              <a:t>Programmer can use library function by invoking function directly; they don't need to write it themselves.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232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Library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29856"/>
              </p:ext>
            </p:extLst>
          </p:nvPr>
        </p:nvGraphicFramePr>
        <p:xfrm>
          <a:off x="650543" y="1212374"/>
          <a:ext cx="10890913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math.h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number,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squareRoot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a number: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number;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2400" dirty="0" err="1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 is a library function to calculate square root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squareRoot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"Square root of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=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squareRoot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9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8085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User-defined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640"/>
            <a:ext cx="10515600" cy="52216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General Form: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latin typeface="Helvetica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</a:rPr>
              <a:t>ret-type</a:t>
            </a:r>
            <a:r>
              <a:rPr lang="en-US" sz="2400" dirty="0">
                <a:latin typeface="Helvetica" panose="020B0604020202020204" pitchFamily="34" charset="0"/>
              </a:rPr>
              <a:t> specifies the type of data that the function returns. A function may return any type of data except an array. </a:t>
            </a:r>
            <a:endParaRPr lang="en-US" sz="2400" dirty="0" smtClean="0">
              <a:latin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</a:rPr>
              <a:t>parameter list </a:t>
            </a:r>
            <a:r>
              <a:rPr lang="en-US" sz="2400" dirty="0">
                <a:latin typeface="Helvetica" panose="020B0604020202020204" pitchFamily="34" charset="0"/>
              </a:rPr>
              <a:t>is a comma-separated list of variable names and their associated types that receive the values of the arguments when the</a:t>
            </a:r>
            <a:br>
              <a:rPr lang="en-US" sz="2400" dirty="0">
                <a:latin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</a:rPr>
              <a:t>function is </a:t>
            </a:r>
            <a:r>
              <a:rPr lang="en-US" sz="2400" dirty="0" smtClean="0">
                <a:latin typeface="Helvetica" panose="020B0604020202020204" pitchFamily="34" charset="0"/>
              </a:rPr>
              <a:t>called.</a:t>
            </a:r>
          </a:p>
          <a:p>
            <a:pPr marL="0" indent="0">
              <a:buNone/>
            </a:pPr>
            <a:r>
              <a:rPr lang="en-US" sz="2400" dirty="0" smtClean="0">
                <a:latin typeface="Helvetica" panose="020B0604020202020204" pitchFamily="34" charset="0"/>
              </a:rPr>
              <a:t>- A </a:t>
            </a:r>
            <a:r>
              <a:rPr lang="en-US" sz="2400" dirty="0">
                <a:latin typeface="Helvetica" panose="020B0604020202020204" pitchFamily="34" charset="0"/>
              </a:rPr>
              <a:t>function may be without parameters However, even if there are no parameters, the parentheses are still required.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0462"/>
              </p:ext>
            </p:extLst>
          </p:nvPr>
        </p:nvGraphicFramePr>
        <p:xfrm>
          <a:off x="1255593" y="1456645"/>
          <a:ext cx="9498842" cy="1798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98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ret-type function-name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(type var1, type var2, . . . , type </a:t>
                      </a:r>
                      <a:r>
                        <a:rPr lang="en-US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varN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{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body of the function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} 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9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822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</vt:lpstr>
      <vt:lpstr>Open Sans</vt:lpstr>
      <vt:lpstr>Office Theme</vt:lpstr>
      <vt:lpstr>Programming fundamentals</vt:lpstr>
      <vt:lpstr>Break Statement</vt:lpstr>
      <vt:lpstr>Break Example</vt:lpstr>
      <vt:lpstr>Continue Statement</vt:lpstr>
      <vt:lpstr>Continue Example</vt:lpstr>
      <vt:lpstr>Functions</vt:lpstr>
      <vt:lpstr>Library Function</vt:lpstr>
      <vt:lpstr>Library Function</vt:lpstr>
      <vt:lpstr>User-defined Function</vt:lpstr>
      <vt:lpstr>Scope Rules of Functions</vt:lpstr>
      <vt:lpstr>Function prototype (declaration)</vt:lpstr>
      <vt:lpstr>Function Definition</vt:lpstr>
      <vt:lpstr>Function Call</vt:lpstr>
      <vt:lpstr>Passing Arguments to Function</vt:lpstr>
      <vt:lpstr>Return Statement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Mai Alaa</dc:creator>
  <cp:lastModifiedBy>Mai Alaa</cp:lastModifiedBy>
  <cp:revision>170</cp:revision>
  <dcterms:created xsi:type="dcterms:W3CDTF">2018-04-06T17:46:27Z</dcterms:created>
  <dcterms:modified xsi:type="dcterms:W3CDTF">2019-04-15T19:05:25Z</dcterms:modified>
</cp:coreProperties>
</file>