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0" r:id="rId3"/>
    <p:sldId id="281" r:id="rId4"/>
    <p:sldId id="276" r:id="rId5"/>
    <p:sldId id="258" r:id="rId6"/>
    <p:sldId id="263" r:id="rId7"/>
    <p:sldId id="266" r:id="rId8"/>
    <p:sldId id="277" r:id="rId9"/>
    <p:sldId id="278" r:id="rId10"/>
    <p:sldId id="27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A91D-F36F-483C-AA41-0BB0AA1F9CB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F6AA9-25E2-4A9E-B34C-3CB2BCB43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F6AA9-25E2-4A9E-B34C-3CB2BCB43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F6AA9-25E2-4A9E-B34C-3CB2BCB43A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0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5A27-C62A-4F91-968F-19F364658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Programming fundamentals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Section 3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Arithmetic Operators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826808" y="2003044"/>
          <a:ext cx="85383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192"/>
                <a:gridCol w="4269192"/>
              </a:tblGrid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−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Subtraction, also unary minus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Addition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Multiplication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Division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Modulus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– –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Decrement</a:t>
                      </a:r>
                    </a:p>
                  </a:txBody>
                  <a:tcPr/>
                </a:tc>
              </a:tr>
              <a:tr h="406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Increment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Increment and Decrement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operator ++ adds 1 to its operand, and - - subtracts </a:t>
            </a:r>
            <a:r>
              <a:rPr lang="en-US" dirty="0" smtClean="0"/>
              <a:t>1.</a:t>
            </a:r>
          </a:p>
          <a:p>
            <a:r>
              <a:rPr lang="en-US" dirty="0" smtClean="0"/>
              <a:t>Both the increment and decrement operators may either </a:t>
            </a:r>
            <a:r>
              <a:rPr lang="en-US" b="1" dirty="0" smtClean="0"/>
              <a:t>prefix</a:t>
            </a:r>
            <a:r>
              <a:rPr lang="en-US" dirty="0" smtClean="0"/>
              <a:t> or </a:t>
            </a:r>
            <a:r>
              <a:rPr lang="en-US" b="1" dirty="0" smtClean="0"/>
              <a:t>postfix</a:t>
            </a:r>
            <a:r>
              <a:rPr lang="en-US" dirty="0" smtClean="0"/>
              <a:t> the operand. </a:t>
            </a:r>
          </a:p>
          <a:p>
            <a:pPr marL="0" indent="0" algn="ctr">
              <a:buNone/>
            </a:pPr>
            <a:r>
              <a:rPr lang="en-US" b="1" dirty="0" smtClean="0"/>
              <a:t>x=x+1           x++  or ++x</a:t>
            </a:r>
          </a:p>
          <a:p>
            <a:pPr marL="0" indent="0" algn="ctr">
              <a:buNone/>
            </a:pPr>
            <a:r>
              <a:rPr lang="en-US" b="1" dirty="0" smtClean="0"/>
              <a:t>x=x-1            x--   or  --x</a:t>
            </a:r>
          </a:p>
          <a:p>
            <a:r>
              <a:rPr lang="en-US" dirty="0" smtClean="0"/>
              <a:t>When </a:t>
            </a:r>
            <a:r>
              <a:rPr lang="en-US" dirty="0"/>
              <a:t>an increment or decrement operator </a:t>
            </a:r>
            <a:r>
              <a:rPr lang="en-US" dirty="0" smtClean="0"/>
              <a:t>precedes its </a:t>
            </a:r>
            <a:r>
              <a:rPr lang="en-US" dirty="0"/>
              <a:t>operand, </a:t>
            </a:r>
            <a:r>
              <a:rPr lang="en-US" dirty="0" smtClean="0"/>
              <a:t>the increment </a:t>
            </a:r>
            <a:r>
              <a:rPr lang="en-US" dirty="0"/>
              <a:t>or decrement operation is performed before obtaining the value</a:t>
            </a:r>
            <a:br>
              <a:rPr lang="en-US" dirty="0"/>
            </a:br>
            <a:r>
              <a:rPr lang="en-US" dirty="0"/>
              <a:t>of the operand for use in the expression. If the operator follows </a:t>
            </a:r>
            <a:r>
              <a:rPr lang="en-US" dirty="0" smtClean="0"/>
              <a:t>its operand</a:t>
            </a:r>
            <a:r>
              <a:rPr lang="en-US" dirty="0"/>
              <a:t>, the value </a:t>
            </a:r>
            <a:r>
              <a:rPr lang="en-US" dirty="0" smtClean="0"/>
              <a:t>of the </a:t>
            </a:r>
            <a:r>
              <a:rPr lang="en-US" dirty="0"/>
              <a:t>operand is obtained before incrementing or decrementing it</a:t>
            </a:r>
            <a:r>
              <a:rPr lang="en-US" dirty="0" smtClean="0"/>
              <a:t>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522794" y="3224908"/>
            <a:ext cx="573206" cy="27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522794" y="3728337"/>
            <a:ext cx="573206" cy="27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101488" y="1665484"/>
          <a:ext cx="9989024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97256"/>
                <a:gridCol w="2497256"/>
                <a:gridCol w="2497256"/>
                <a:gridCol w="2497256"/>
              </a:tblGrid>
              <a:tr h="741150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smtClean="0">
                          <a:effectLst/>
                        </a:rPr>
                        <a:t>x = 10;</a:t>
                      </a:r>
                      <a:br>
                        <a:rPr lang="en-US" sz="2600" kern="1200" dirty="0" smtClean="0">
                          <a:effectLst/>
                        </a:rPr>
                      </a:br>
                      <a:r>
                        <a:rPr lang="en-US" sz="2600" kern="1200" dirty="0" smtClean="0">
                          <a:effectLst/>
                        </a:rPr>
                        <a:t>y = ++x;</a:t>
                      </a:r>
                      <a:r>
                        <a:rPr lang="en-US" sz="2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 smtClean="0">
                          <a:effectLst/>
                        </a:rPr>
                        <a:t>x = 10;</a:t>
                      </a:r>
                      <a:br>
                        <a:rPr lang="en-US" sz="2600" kern="1200" dirty="0" smtClean="0">
                          <a:effectLst/>
                        </a:rPr>
                      </a:br>
                      <a:r>
                        <a:rPr lang="en-US" sz="2600" kern="1200" dirty="0" smtClean="0">
                          <a:effectLst/>
                        </a:rPr>
                        <a:t>y = x++;</a:t>
                      </a:r>
                      <a:r>
                        <a:rPr lang="en-US" sz="2600" dirty="0" smtClean="0"/>
                        <a:t> 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x=10;</a:t>
                      </a:r>
                    </a:p>
                    <a:p>
                      <a:pPr algn="ctr"/>
                      <a:r>
                        <a:rPr lang="en-US" sz="2600" dirty="0" smtClean="0"/>
                        <a:t>y=--x;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x=10;</a:t>
                      </a:r>
                    </a:p>
                    <a:p>
                      <a:pPr algn="ctr"/>
                      <a:r>
                        <a:rPr lang="en-US" sz="2600" dirty="0" smtClean="0"/>
                        <a:t>y=x--;</a:t>
                      </a:r>
                    </a:p>
                  </a:txBody>
                  <a:tcPr/>
                </a:tc>
              </a:tr>
              <a:tr h="408911">
                <a:tc>
                  <a:txBody>
                    <a:bodyPr/>
                    <a:lstStyle/>
                    <a:p>
                      <a:pPr algn="ctr"/>
                      <a:r>
                        <a:rPr lang="en-US" sz="2600" b="1" kern="1200" dirty="0" smtClean="0">
                          <a:effectLst/>
                        </a:rPr>
                        <a:t>sets y to 11</a:t>
                      </a:r>
                      <a:r>
                        <a:rPr lang="en-US" sz="2600" b="1" dirty="0" smtClean="0"/>
                        <a:t> 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kern="1200" dirty="0" smtClean="0">
                          <a:effectLst/>
                        </a:rPr>
                        <a:t>sets y to 10</a:t>
                      </a:r>
                      <a:endParaRPr lang="en-US" sz="2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y to 9</a:t>
                      </a:r>
                      <a:endParaRPr lang="en-US" sz="2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y to 10;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27/2/2017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Increment and Decrement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404050"/>
            <a:ext cx="10515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231F20"/>
                </a:solidFill>
                <a:latin typeface="Palatino-Roman"/>
              </a:rPr>
              <a:t>The </a:t>
            </a:r>
            <a:r>
              <a:rPr lang="en-US" sz="2600" b="1" dirty="0">
                <a:solidFill>
                  <a:srgbClr val="231F20"/>
                </a:solidFill>
                <a:latin typeface="Palatino-Roman"/>
              </a:rPr>
              <a:t>precedence of the arithmetic operators:</a:t>
            </a:r>
            <a:r>
              <a:rPr lang="en-US" sz="2600" b="1" dirty="0"/>
              <a:t> </a:t>
            </a:r>
            <a:br>
              <a:rPr lang="en-US" sz="2600" b="1" dirty="0"/>
            </a:br>
            <a:endParaRPr lang="en-US" sz="2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941820" y="3959829"/>
            <a:ext cx="7461487" cy="25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084932"/>
          <a:ext cx="1051560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 = 5;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y = 10;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z = ++x * y-- + 10;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z&lt;&lt;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 = 5;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y = 10;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z = ++x * --y+ 10;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z&lt;&lt;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1467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Relational and Logical Operators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093" y="2197290"/>
            <a:ext cx="7659522" cy="433648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1558" y="1304738"/>
            <a:ext cx="95215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231F20"/>
                </a:solidFill>
                <a:latin typeface="Palatino-Roman"/>
              </a:rPr>
              <a:t>Expressions that use relational </a:t>
            </a:r>
            <a:r>
              <a:rPr lang="en-US" sz="2600" dirty="0" smtClean="0">
                <a:solidFill>
                  <a:srgbClr val="231F20"/>
                </a:solidFill>
                <a:latin typeface="Palatino-Roman"/>
              </a:rPr>
              <a:t>or logical </a:t>
            </a:r>
            <a:r>
              <a:rPr lang="en-US" sz="2600" dirty="0">
                <a:solidFill>
                  <a:srgbClr val="231F20"/>
                </a:solidFill>
                <a:latin typeface="Palatino-Roman"/>
              </a:rPr>
              <a:t>operators return 0 for false and 1 for true.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9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the relational and logical operators are lower in precedence than </a:t>
            </a:r>
            <a:r>
              <a:rPr lang="en-US" dirty="0" smtClean="0"/>
              <a:t>the arithmetic </a:t>
            </a:r>
            <a:r>
              <a:rPr lang="en-US" dirty="0"/>
              <a:t>operators. </a:t>
            </a:r>
          </a:p>
          <a:p>
            <a:r>
              <a:rPr lang="en-US" dirty="0" smtClean="0"/>
              <a:t>the </a:t>
            </a:r>
            <a:r>
              <a:rPr lang="en-US" dirty="0"/>
              <a:t>relative precedence of the relational and </a:t>
            </a:r>
            <a:r>
              <a:rPr lang="en-US" dirty="0" smtClean="0"/>
              <a:t>logical operators</a:t>
            </a:r>
            <a:r>
              <a:rPr lang="en-US" dirty="0"/>
              <a:t>: 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</a:t>
            </a:r>
            <a:r>
              <a:rPr lang="en-US" dirty="0" smtClean="0"/>
              <a:t>10&gt;5 </a:t>
            </a:r>
            <a:r>
              <a:rPr lang="en-US" dirty="0"/>
              <a:t>&amp;&amp; !(10&lt;9) || 3&lt;=</a:t>
            </a:r>
            <a:r>
              <a:rPr lang="en-US" dirty="0" smtClean="0"/>
              <a:t>4</a:t>
            </a:r>
            <a:r>
              <a:rPr lang="ar-EG" dirty="0" smtClean="0"/>
              <a:t> </a:t>
            </a:r>
            <a:r>
              <a:rPr lang="en-US" dirty="0" smtClean="0"/>
              <a:t>        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Relational and Logical Operators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154836" y="3264088"/>
            <a:ext cx="5357702" cy="181287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042245" y="5818618"/>
            <a:ext cx="474007" cy="286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One's complement (NOT)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Original </a:t>
            </a:r>
            <a:r>
              <a:rPr lang="en-US" dirty="0"/>
              <a:t>byte </a:t>
            </a:r>
            <a:r>
              <a:rPr lang="en-US" dirty="0" smtClean="0"/>
              <a:t>                                  0 </a:t>
            </a:r>
            <a:r>
              <a:rPr lang="en-US" dirty="0"/>
              <a:t>0 1 0 1 1 0 0</a:t>
            </a:r>
            <a:br>
              <a:rPr lang="en-US" dirty="0"/>
            </a:br>
            <a:r>
              <a:rPr lang="en-US" dirty="0"/>
              <a:t>After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complement                    </a:t>
            </a:r>
            <a:r>
              <a:rPr lang="en-US" dirty="0"/>
              <a:t>1 1 0 1 0 0 1 1</a:t>
            </a:r>
            <a:br>
              <a:rPr lang="en-US" dirty="0"/>
            </a:br>
            <a:r>
              <a:rPr lang="en-US" dirty="0"/>
              <a:t>After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complement                   </a:t>
            </a:r>
            <a:r>
              <a:rPr lang="en-US" dirty="0"/>
              <a:t>0 0 1 0 1 1 0 0</a:t>
            </a:r>
            <a:br>
              <a:rPr lang="en-US" dirty="0"/>
            </a:br>
            <a:r>
              <a:rPr lang="en-US" dirty="0" smtClean="0"/>
              <a:t>After Two’s Complement              </a:t>
            </a:r>
            <a:r>
              <a:rPr lang="en-US" dirty="0"/>
              <a:t>1</a:t>
            </a:r>
            <a:r>
              <a:rPr lang="en-US" dirty="0" smtClean="0"/>
              <a:t> 1 0 1 0 </a:t>
            </a:r>
            <a:r>
              <a:rPr lang="en-US" dirty="0"/>
              <a:t>1 0 0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16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913194" y="3302758"/>
            <a:ext cx="520889" cy="30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913194" y="2865296"/>
            <a:ext cx="520889" cy="30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913194" y="3740220"/>
            <a:ext cx="520889" cy="30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913194" y="4177682"/>
            <a:ext cx="520889" cy="30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2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924334" y="59581"/>
            <a:ext cx="8775510" cy="67711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Show Output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 = 4;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y = 3;</a:t>
                      </a: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 y++  *  x-- &lt;&lt;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 ++y  *  x-- &lt;&lt;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 ++y  * --x &lt;&lt;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sz="5400" b="1" dirty="0" err="1">
                <a:solidFill>
                  <a:srgbClr val="C00000"/>
                </a:solidFill>
              </a:rPr>
              <a:t>Setw</a:t>
            </a:r>
            <a:r>
              <a:rPr lang="en-US" sz="54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/>
          <a:lstStyle/>
          <a:p>
            <a:r>
              <a:rPr lang="en-US" dirty="0" smtClean="0"/>
              <a:t>Library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#include &lt;</a:t>
            </a:r>
            <a:r>
              <a:rPr lang="en-US" dirty="0" err="1" smtClean="0">
                <a:solidFill>
                  <a:schemeClr val="accent6"/>
                </a:solidFill>
              </a:rPr>
              <a:t>iomanip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9182" y="1651378"/>
          <a:ext cx="12082817" cy="492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2817"/>
              </a:tblGrid>
              <a:tr h="49221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iomanip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PhysicsGrade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=70,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MathGrade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=90,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ProgrammingGrade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=100,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Englishgrade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=85;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"Subject"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"Grade"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"Physics"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PhysicsGrade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"Math"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MathGrade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"Programming"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ProgrammingGrade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"English"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setw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(20)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Englishgrade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5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9335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The </a:t>
            </a:r>
            <a:r>
              <a:rPr lang="en-US" b="1" dirty="0" err="1">
                <a:solidFill>
                  <a:srgbClr val="C00000"/>
                </a:solidFill>
              </a:rPr>
              <a:t>sizeof</a:t>
            </a:r>
            <a:r>
              <a:rPr lang="en-US" b="1" dirty="0">
                <a:solidFill>
                  <a:srgbClr val="C00000"/>
                </a:solidFill>
              </a:rPr>
              <a:t> operator can be used to determine to the number of </a:t>
            </a:r>
            <a:r>
              <a:rPr lang="en-US" b="1" dirty="0" smtClean="0">
                <a:solidFill>
                  <a:srgbClr val="C00000"/>
                </a:solidFill>
              </a:rPr>
              <a:t>bytes occupied </a:t>
            </a:r>
            <a:r>
              <a:rPr lang="en-US" b="1" dirty="0">
                <a:solidFill>
                  <a:srgbClr val="C00000"/>
                </a:solidFill>
              </a:rPr>
              <a:t>in memory by a variable of a certain </a:t>
            </a:r>
            <a:r>
              <a:rPr lang="en-US" b="1" dirty="0" smtClean="0">
                <a:solidFill>
                  <a:srgbClr val="C00000"/>
                </a:solidFill>
              </a:rPr>
              <a:t>type.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494366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sizof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(integer)is:"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"byte"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sizof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(float)is:"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"byte"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sizof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(character)is:"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 &lt;&lt;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"byte"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B</a:t>
            </a:r>
            <a:r>
              <a:rPr lang="en-US" b="1" dirty="0" err="1" smtClean="0">
                <a:solidFill>
                  <a:srgbClr val="C00000"/>
                </a:solidFill>
              </a:rPr>
              <a:t>ool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/>
          <a:lstStyle/>
          <a:p>
            <a:pPr lvl="1"/>
            <a:r>
              <a:rPr lang="en-US" dirty="0" smtClean="0"/>
              <a:t>Two </a:t>
            </a:r>
            <a:r>
              <a:rPr lang="en-US" dirty="0"/>
              <a:t>values: </a:t>
            </a:r>
            <a:r>
              <a:rPr lang="en-US" dirty="0">
                <a:solidFill>
                  <a:srgbClr val="3333FF"/>
                </a:solidFill>
                <a:latin typeface="Courier New" panose="020703090202050204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3333FF"/>
                </a:solidFill>
                <a:latin typeface="Courier New" panose="02070309020205020404" pitchFamily="49" charset="0"/>
              </a:rPr>
              <a:t>false ( one or zero 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54329" y="1970723"/>
          <a:ext cx="8128000" cy="4053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x1 = 10, x2 = 20;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b1, b2;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b1 = x1 == x2; 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b2 = x1 &lt; x2; 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"b1 =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b1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"b2 =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b2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"\n"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2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String </a:t>
            </a:r>
            <a:r>
              <a:rPr lang="en-US" sz="4800" b="1" dirty="0">
                <a:solidFill>
                  <a:srgbClr val="C00000"/>
                </a:solidFill>
              </a:rPr>
              <a:t>Data </a:t>
            </a:r>
            <a:r>
              <a:rPr lang="en-US" sz="4800" b="1" dirty="0" smtClean="0">
                <a:solidFill>
                  <a:srgbClr val="C00000"/>
                </a:solidFill>
              </a:rPr>
              <a:t>Type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the </a:t>
            </a:r>
            <a:r>
              <a:rPr lang="en-US" dirty="0">
                <a:latin typeface="Courier New" panose="02070309020205020404" pitchFamily="49" charset="0"/>
              </a:rPr>
              <a:t>string</a:t>
            </a:r>
            <a:r>
              <a:rPr lang="en-US" dirty="0"/>
              <a:t> type, you need to access its definition from the header file </a:t>
            </a:r>
            <a:r>
              <a:rPr lang="en-US" dirty="0">
                <a:latin typeface="Courier New" panose="02070309020205020404" pitchFamily="49" charset="0"/>
              </a:rPr>
              <a:t>string</a:t>
            </a:r>
          </a:p>
          <a:p>
            <a:r>
              <a:rPr lang="en-US" dirty="0"/>
              <a:t>Include the following preprocessor directive:</a:t>
            </a:r>
          </a:p>
          <a:p>
            <a:pPr>
              <a:buNone/>
            </a:pPr>
            <a:r>
              <a:rPr lang="en-US" dirty="0" smtClean="0">
                <a:solidFill>
                  <a:srgbClr val="3333FF"/>
                </a:solidFill>
                <a:latin typeface="Courier New" panose="02070309020205020404" pitchFamily="49" charset="0"/>
              </a:rPr>
              <a:t>	#include  </a:t>
            </a:r>
            <a:r>
              <a:rPr lang="en-US" dirty="0" smtClean="0">
                <a:latin typeface="Courier New" panose="02070309020205020404" pitchFamily="49" charset="0"/>
              </a:rPr>
              <a:t>&lt;string&gt;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 </a:t>
            </a:r>
            <a:r>
              <a:rPr lang="en-US" sz="4800" b="1" dirty="0">
                <a:solidFill>
                  <a:srgbClr val="C00000"/>
                </a:solidFill>
              </a:rPr>
              <a:t>S</a:t>
            </a:r>
            <a:r>
              <a:rPr lang="en-US" sz="4800" b="1" dirty="0" smtClean="0">
                <a:solidFill>
                  <a:srgbClr val="C00000"/>
                </a:solidFill>
              </a:rPr>
              <a:t>tring </a:t>
            </a:r>
            <a:r>
              <a:rPr lang="en-US" sz="4800" b="1" dirty="0">
                <a:solidFill>
                  <a:srgbClr val="C00000"/>
                </a:solidFill>
              </a:rPr>
              <a:t>Data </a:t>
            </a:r>
            <a:r>
              <a:rPr lang="en-US" sz="4800" b="1" dirty="0" smtClean="0">
                <a:solidFill>
                  <a:srgbClr val="C00000"/>
                </a:solidFill>
              </a:rPr>
              <a:t>Type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27/2/2017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125643"/>
              </p:ext>
            </p:extLst>
          </p:nvPr>
        </p:nvGraphicFramePr>
        <p:xfrm>
          <a:off x="3152634" y="1731632"/>
          <a:ext cx="6277971" cy="411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277971"/>
              </a:tblGrid>
              <a:tr h="35791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4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4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24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a string: 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getline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"You entered:"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4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en-US" sz="24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US" sz="5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3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Get string length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27/2/2017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a string is number of characters in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80294"/>
              </p:ext>
            </p:extLst>
          </p:nvPr>
        </p:nvGraphicFramePr>
        <p:xfrm>
          <a:off x="1909170" y="2425636"/>
          <a:ext cx="8695140" cy="2834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951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iostream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#include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&lt;string&gt;</a:t>
                      </a:r>
                      <a:endParaRPr lang="en-US" sz="20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main()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"This is a </a:t>
                      </a:r>
                      <a:r>
                        <a:rPr lang="en-US" sz="20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c++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Program"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"The length of the string = 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str.length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20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system(</a:t>
                      </a:r>
                      <a:r>
                        <a:rPr lang="en-US" sz="20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"Pause"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2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C00000"/>
                </a:solidFill>
              </a:rPr>
              <a:t>Write a program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Convert a given number of seconds to hours, minutes and seconds then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print them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 the format: 5:17:9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7546" y="2648349"/>
          <a:ext cx="11559654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9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seconds, minutes, hours;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"Enter Seconds number 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&gt;&gt; seconds;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hours = seconds / 3600;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minutes = seconds % 3600 / 60;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seconds = seconds % 3600 % 60;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hours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minutes &lt;&lt; </a:t>
                      </a:r>
                      <a:r>
                        <a:rPr lang="en-US" sz="28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":"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seconds &lt;&lt;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Operators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There </a:t>
            </a:r>
            <a:r>
              <a:rPr lang="en-US" b="1" dirty="0"/>
              <a:t>are four main classes of operators: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- Arithmetic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- Relational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- Logical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- Bitwise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27/2/2017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D5A27-C62A-4F91-968F-19F3646585A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907</Words>
  <Application>Microsoft Office PowerPoint</Application>
  <PresentationFormat>Widescreen</PresentationFormat>
  <Paragraphs>202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Palatino-Roman</vt:lpstr>
      <vt:lpstr>Office Theme</vt:lpstr>
      <vt:lpstr>Programming fundamentals</vt:lpstr>
      <vt:lpstr> Setw()</vt:lpstr>
      <vt:lpstr>The sizeof operator can be used to determine to the number of bytes occupied in memory by a variable of a certain type.</vt:lpstr>
      <vt:lpstr>Bool Data Type</vt:lpstr>
      <vt:lpstr>String Data Type</vt:lpstr>
      <vt:lpstr> String Data Type</vt:lpstr>
      <vt:lpstr>Get string length</vt:lpstr>
      <vt:lpstr>Write a program</vt:lpstr>
      <vt:lpstr>Operators</vt:lpstr>
      <vt:lpstr>Arithmetic Operators </vt:lpstr>
      <vt:lpstr>Increment and Decrement </vt:lpstr>
      <vt:lpstr>Increment and Decrement </vt:lpstr>
      <vt:lpstr>Example</vt:lpstr>
      <vt:lpstr>Relational and Logical Operators</vt:lpstr>
      <vt:lpstr>Relational and Logical Operators</vt:lpstr>
      <vt:lpstr>One's complement (NOT)</vt:lpstr>
      <vt:lpstr>PowerPoint Presentation</vt:lpstr>
      <vt:lpstr>Show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Alaa</dc:creator>
  <cp:lastModifiedBy>Mai Alaa</cp:lastModifiedBy>
  <cp:revision>239</cp:revision>
  <dcterms:created xsi:type="dcterms:W3CDTF">2017-02-23T16:29:35Z</dcterms:created>
  <dcterms:modified xsi:type="dcterms:W3CDTF">2019-03-09T16:35:19Z</dcterms:modified>
</cp:coreProperties>
</file>