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74" r:id="rId3"/>
    <p:sldId id="279" r:id="rId4"/>
    <p:sldId id="289" r:id="rId5"/>
    <p:sldId id="290" r:id="rId6"/>
    <p:sldId id="281" r:id="rId7"/>
    <p:sldId id="282" r:id="rId8"/>
    <p:sldId id="283" r:id="rId9"/>
    <p:sldId id="28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64E7C8-4D91-4EF4-9441-50BBDE1BCCCA}" type="datetimeFigureOut">
              <a:rPr lang="en-US" smtClean="0"/>
              <a:t>4/25/2019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E79DD-4E8F-410E-B24E-856C2E291C89}" type="slidenum">
              <a:rPr lang="en-US" smtClean="0"/>
              <a:t>‹#›</a:t>
            </a:fld>
            <a:endParaRPr lang="en-US"/>
          </a:p>
        </p:txBody>
      </p:sp>
    </p:spTree>
    <p:extLst>
      <p:ext uri="{BB962C8B-B14F-4D97-AF65-F5344CB8AC3E}">
        <p14:creationId xmlns:p14="http://schemas.microsoft.com/office/powerpoint/2010/main" val="3477441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EF6AA9-25E2-4A9E-B34C-3CB2BCB43A92}" type="slidenum">
              <a:rPr lang="en-US" smtClean="0"/>
              <a:t>1</a:t>
            </a:fld>
            <a:endParaRPr lang="en-US"/>
          </a:p>
        </p:txBody>
      </p:sp>
    </p:spTree>
    <p:extLst>
      <p:ext uri="{BB962C8B-B14F-4D97-AF65-F5344CB8AC3E}">
        <p14:creationId xmlns:p14="http://schemas.microsoft.com/office/powerpoint/2010/main" val="18282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B8AF33-2466-4627-B295-C125C77B6FFC}"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26232-C198-43C9-BA87-1227B777F12A}" type="slidenum">
              <a:rPr lang="en-US" smtClean="0"/>
              <a:t>‹#›</a:t>
            </a:fld>
            <a:endParaRPr lang="en-US"/>
          </a:p>
        </p:txBody>
      </p:sp>
    </p:spTree>
    <p:extLst>
      <p:ext uri="{BB962C8B-B14F-4D97-AF65-F5344CB8AC3E}">
        <p14:creationId xmlns:p14="http://schemas.microsoft.com/office/powerpoint/2010/main" val="103175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B8AF33-2466-4627-B295-C125C77B6FFC}"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26232-C198-43C9-BA87-1227B777F12A}" type="slidenum">
              <a:rPr lang="en-US" smtClean="0"/>
              <a:t>‹#›</a:t>
            </a:fld>
            <a:endParaRPr lang="en-US"/>
          </a:p>
        </p:txBody>
      </p:sp>
    </p:spTree>
    <p:extLst>
      <p:ext uri="{BB962C8B-B14F-4D97-AF65-F5344CB8AC3E}">
        <p14:creationId xmlns:p14="http://schemas.microsoft.com/office/powerpoint/2010/main" val="93052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B8AF33-2466-4627-B295-C125C77B6FFC}"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26232-C198-43C9-BA87-1227B777F12A}" type="slidenum">
              <a:rPr lang="en-US" smtClean="0"/>
              <a:t>‹#›</a:t>
            </a:fld>
            <a:endParaRPr lang="en-US"/>
          </a:p>
        </p:txBody>
      </p:sp>
    </p:spTree>
    <p:extLst>
      <p:ext uri="{BB962C8B-B14F-4D97-AF65-F5344CB8AC3E}">
        <p14:creationId xmlns:p14="http://schemas.microsoft.com/office/powerpoint/2010/main" val="299716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B8AF33-2466-4627-B295-C125C77B6FFC}"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26232-C198-43C9-BA87-1227B777F12A}" type="slidenum">
              <a:rPr lang="en-US" smtClean="0"/>
              <a:t>‹#›</a:t>
            </a:fld>
            <a:endParaRPr lang="en-US"/>
          </a:p>
        </p:txBody>
      </p:sp>
    </p:spTree>
    <p:extLst>
      <p:ext uri="{BB962C8B-B14F-4D97-AF65-F5344CB8AC3E}">
        <p14:creationId xmlns:p14="http://schemas.microsoft.com/office/powerpoint/2010/main" val="54551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B8AF33-2466-4627-B295-C125C77B6FFC}"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26232-C198-43C9-BA87-1227B777F12A}" type="slidenum">
              <a:rPr lang="en-US" smtClean="0"/>
              <a:t>‹#›</a:t>
            </a:fld>
            <a:endParaRPr lang="en-US"/>
          </a:p>
        </p:txBody>
      </p:sp>
    </p:spTree>
    <p:extLst>
      <p:ext uri="{BB962C8B-B14F-4D97-AF65-F5344CB8AC3E}">
        <p14:creationId xmlns:p14="http://schemas.microsoft.com/office/powerpoint/2010/main" val="2500708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B8AF33-2466-4627-B295-C125C77B6FFC}"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26232-C198-43C9-BA87-1227B777F12A}" type="slidenum">
              <a:rPr lang="en-US" smtClean="0"/>
              <a:t>‹#›</a:t>
            </a:fld>
            <a:endParaRPr lang="en-US"/>
          </a:p>
        </p:txBody>
      </p:sp>
    </p:spTree>
    <p:extLst>
      <p:ext uri="{BB962C8B-B14F-4D97-AF65-F5344CB8AC3E}">
        <p14:creationId xmlns:p14="http://schemas.microsoft.com/office/powerpoint/2010/main" val="3734143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B8AF33-2466-4627-B295-C125C77B6FFC}" type="datetimeFigureOut">
              <a:rPr lang="en-US" smtClean="0"/>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F26232-C198-43C9-BA87-1227B777F12A}" type="slidenum">
              <a:rPr lang="en-US" smtClean="0"/>
              <a:t>‹#›</a:t>
            </a:fld>
            <a:endParaRPr lang="en-US"/>
          </a:p>
        </p:txBody>
      </p:sp>
    </p:spTree>
    <p:extLst>
      <p:ext uri="{BB962C8B-B14F-4D97-AF65-F5344CB8AC3E}">
        <p14:creationId xmlns:p14="http://schemas.microsoft.com/office/powerpoint/2010/main" val="3181109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B8AF33-2466-4627-B295-C125C77B6FFC}"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F26232-C198-43C9-BA87-1227B777F12A}" type="slidenum">
              <a:rPr lang="en-US" smtClean="0"/>
              <a:t>‹#›</a:t>
            </a:fld>
            <a:endParaRPr lang="en-US"/>
          </a:p>
        </p:txBody>
      </p:sp>
    </p:spTree>
    <p:extLst>
      <p:ext uri="{BB962C8B-B14F-4D97-AF65-F5344CB8AC3E}">
        <p14:creationId xmlns:p14="http://schemas.microsoft.com/office/powerpoint/2010/main" val="1605042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B8AF33-2466-4627-B295-C125C77B6FFC}" type="datetimeFigureOut">
              <a:rPr lang="en-US" smtClean="0"/>
              <a:t>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F26232-C198-43C9-BA87-1227B777F12A}" type="slidenum">
              <a:rPr lang="en-US" smtClean="0"/>
              <a:t>‹#›</a:t>
            </a:fld>
            <a:endParaRPr lang="en-US"/>
          </a:p>
        </p:txBody>
      </p:sp>
    </p:spTree>
    <p:extLst>
      <p:ext uri="{BB962C8B-B14F-4D97-AF65-F5344CB8AC3E}">
        <p14:creationId xmlns:p14="http://schemas.microsoft.com/office/powerpoint/2010/main" val="4160082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B8AF33-2466-4627-B295-C125C77B6FFC}"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26232-C198-43C9-BA87-1227B777F12A}" type="slidenum">
              <a:rPr lang="en-US" smtClean="0"/>
              <a:t>‹#›</a:t>
            </a:fld>
            <a:endParaRPr lang="en-US"/>
          </a:p>
        </p:txBody>
      </p:sp>
    </p:spTree>
    <p:extLst>
      <p:ext uri="{BB962C8B-B14F-4D97-AF65-F5344CB8AC3E}">
        <p14:creationId xmlns:p14="http://schemas.microsoft.com/office/powerpoint/2010/main" val="60960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B8AF33-2466-4627-B295-C125C77B6FFC}"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26232-C198-43C9-BA87-1227B777F12A}" type="slidenum">
              <a:rPr lang="en-US" smtClean="0"/>
              <a:t>‹#›</a:t>
            </a:fld>
            <a:endParaRPr lang="en-US"/>
          </a:p>
        </p:txBody>
      </p:sp>
    </p:spTree>
    <p:extLst>
      <p:ext uri="{BB962C8B-B14F-4D97-AF65-F5344CB8AC3E}">
        <p14:creationId xmlns:p14="http://schemas.microsoft.com/office/powerpoint/2010/main" val="2961737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8AF33-2466-4627-B295-C125C77B6FFC}" type="datetimeFigureOut">
              <a:rPr lang="en-US" smtClean="0"/>
              <a:t>4/25/2019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26232-C198-43C9-BA87-1227B777F12A}" type="slidenum">
              <a:rPr lang="en-US" smtClean="0"/>
              <a:t>‹#›</a:t>
            </a:fld>
            <a:endParaRPr lang="en-US"/>
          </a:p>
        </p:txBody>
      </p:sp>
    </p:spTree>
    <p:extLst>
      <p:ext uri="{BB962C8B-B14F-4D97-AF65-F5344CB8AC3E}">
        <p14:creationId xmlns:p14="http://schemas.microsoft.com/office/powerpoint/2010/main" val="225093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Programming fundamentals</a:t>
            </a:r>
            <a:endParaRPr lang="en-US" b="1" dirty="0">
              <a:solidFill>
                <a:srgbClr val="C00000"/>
              </a:solidFill>
            </a:endParaRPr>
          </a:p>
        </p:txBody>
      </p:sp>
      <p:sp>
        <p:nvSpPr>
          <p:cNvPr id="3" name="Subtitle 2"/>
          <p:cNvSpPr>
            <a:spLocks noGrp="1"/>
          </p:cNvSpPr>
          <p:nvPr>
            <p:ph type="subTitle" idx="1"/>
          </p:nvPr>
        </p:nvSpPr>
        <p:spPr/>
        <p:txBody>
          <a:bodyPr>
            <a:normAutofit/>
          </a:bodyPr>
          <a:lstStyle/>
          <a:p>
            <a:r>
              <a:rPr lang="en-US" sz="2800" b="1" smtClean="0">
                <a:solidFill>
                  <a:schemeClr val="accent1">
                    <a:lumMod val="75000"/>
                  </a:schemeClr>
                </a:solidFill>
              </a:rPr>
              <a:t>Section 8</a:t>
            </a:r>
            <a:endParaRPr lang="en-US" sz="2800" b="1" dirty="0">
              <a:solidFill>
                <a:schemeClr val="accent1">
                  <a:lumMod val="75000"/>
                </a:schemeClr>
              </a:solidFill>
            </a:endParaRPr>
          </a:p>
        </p:txBody>
      </p:sp>
      <p:sp>
        <p:nvSpPr>
          <p:cNvPr id="5" name="Slide Number Placeholder 4"/>
          <p:cNvSpPr>
            <a:spLocks noGrp="1"/>
          </p:cNvSpPr>
          <p:nvPr>
            <p:ph type="sldNum" sz="quarter" idx="12"/>
          </p:nvPr>
        </p:nvSpPr>
        <p:spPr/>
        <p:txBody>
          <a:bodyPr/>
          <a:lstStyle/>
          <a:p>
            <a:fld id="{ED4D5A27-C62A-4F91-968F-19F3646585A4}" type="slidenum">
              <a:rPr lang="en-US" smtClean="0"/>
              <a:t>1</a:t>
            </a:fld>
            <a:endParaRPr lang="en-US" dirty="0"/>
          </a:p>
        </p:txBody>
      </p:sp>
    </p:spTree>
    <p:extLst>
      <p:ext uri="{BB962C8B-B14F-4D97-AF65-F5344CB8AC3E}">
        <p14:creationId xmlns:p14="http://schemas.microsoft.com/office/powerpoint/2010/main" val="2396897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09934"/>
          </a:xfrm>
        </p:spPr>
        <p:txBody>
          <a:bodyPr>
            <a:normAutofit/>
          </a:bodyPr>
          <a:lstStyle/>
          <a:p>
            <a:pPr algn="ctr"/>
            <a:r>
              <a:rPr lang="en-US" sz="4800" b="1" dirty="0" smtClean="0">
                <a:solidFill>
                  <a:srgbClr val="C00000"/>
                </a:solidFill>
              </a:rPr>
              <a:t>Example</a:t>
            </a:r>
            <a:endParaRPr lang="en-US" sz="4800" b="1" dirty="0">
              <a:solidFill>
                <a:srgbClr val="C00000"/>
              </a:solidFill>
            </a:endParaRPr>
          </a:p>
        </p:txBody>
      </p:sp>
      <p:sp>
        <p:nvSpPr>
          <p:cNvPr id="3" name="Content Placeholder 2"/>
          <p:cNvSpPr>
            <a:spLocks noGrp="1"/>
          </p:cNvSpPr>
          <p:nvPr>
            <p:ph idx="1"/>
          </p:nvPr>
        </p:nvSpPr>
        <p:spPr>
          <a:xfrm>
            <a:off x="838200" y="736979"/>
            <a:ext cx="10515600" cy="5439984"/>
          </a:xfrm>
        </p:spPr>
        <p:txBody>
          <a:bodyPr/>
          <a:lstStyle/>
          <a:p>
            <a:r>
              <a:rPr lang="en-US" sz="3200" dirty="0"/>
              <a:t>Write a </a:t>
            </a:r>
            <a:r>
              <a:rPr lang="en-US" sz="3200" dirty="0" err="1"/>
              <a:t>c++</a:t>
            </a:r>
            <a:r>
              <a:rPr lang="en-US" sz="3200" dirty="0"/>
              <a:t> program </a:t>
            </a:r>
            <a:r>
              <a:rPr lang="en-US" sz="3200" dirty="0" smtClean="0"/>
              <a:t>to</a:t>
            </a:r>
            <a:r>
              <a:rPr lang="ar-EG" sz="3200" dirty="0" smtClean="0"/>
              <a:t> </a:t>
            </a:r>
            <a:r>
              <a:rPr lang="en-US" sz="3200" dirty="0" smtClean="0"/>
              <a:t>calculate</a:t>
            </a:r>
            <a:r>
              <a:rPr lang="ar-EG" sz="3200" dirty="0" smtClean="0"/>
              <a:t> </a:t>
            </a:r>
            <a:r>
              <a:rPr lang="en-US" sz="3200" dirty="0" smtClean="0"/>
              <a:t>Sum=1</a:t>
            </a:r>
            <a:r>
              <a:rPr lang="en-US" sz="3200" dirty="0"/>
              <a:t>!+2!+3!+4!+</a:t>
            </a:r>
            <a:r>
              <a:rPr lang="en-US" sz="3200" dirty="0" smtClean="0"/>
              <a:t>5!</a:t>
            </a:r>
            <a:r>
              <a:rPr lang="ar-EG" sz="3200" dirty="0" smtClean="0"/>
              <a:t> </a:t>
            </a:r>
            <a:r>
              <a:rPr lang="en-US" sz="3200" dirty="0" smtClean="0"/>
              <a:t>By </a:t>
            </a:r>
            <a:r>
              <a:rPr lang="en-US" sz="3200" dirty="0"/>
              <a:t>using function .</a:t>
            </a:r>
            <a:endParaRPr lang="en-US" sz="3200" dirty="0" smtClean="0"/>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71502566"/>
              </p:ext>
            </p:extLst>
          </p:nvPr>
        </p:nvGraphicFramePr>
        <p:xfrm>
          <a:off x="1473958" y="1637731"/>
          <a:ext cx="9635320" cy="5212080"/>
        </p:xfrm>
        <a:graphic>
          <a:graphicData uri="http://schemas.openxmlformats.org/drawingml/2006/table">
            <a:tbl>
              <a:tblPr firstRow="1" bandRow="1">
                <a:tableStyleId>{5940675A-B579-460E-94D1-54222C63F5DA}</a:tableStyleId>
              </a:tblPr>
              <a:tblGrid>
                <a:gridCol w="4734826"/>
                <a:gridCol w="4900494"/>
              </a:tblGrid>
              <a:tr h="5053766">
                <a:tc>
                  <a:txBody>
                    <a:bodyPr/>
                    <a:lstStyle/>
                    <a:p>
                      <a:r>
                        <a:rPr lang="en-US" sz="2800" dirty="0" smtClean="0">
                          <a:solidFill>
                            <a:srgbClr val="808080"/>
                          </a:solidFill>
                          <a:highlight>
                            <a:srgbClr val="FFFFFF"/>
                          </a:highlight>
                          <a:latin typeface="Consolas" panose="020B0609020204030204" pitchFamily="49" charset="0"/>
                        </a:rPr>
                        <a:t>#include</a:t>
                      </a:r>
                      <a:r>
                        <a:rPr lang="en-US" sz="2800" dirty="0" smtClean="0">
                          <a:solidFill>
                            <a:srgbClr val="A31515"/>
                          </a:solidFill>
                          <a:highlight>
                            <a:srgbClr val="FFFFFF"/>
                          </a:highlight>
                          <a:latin typeface="Consolas" panose="020B0609020204030204" pitchFamily="49" charset="0"/>
                        </a:rPr>
                        <a:t>&lt;</a:t>
                      </a:r>
                      <a:r>
                        <a:rPr lang="en-US" sz="2800" dirty="0" err="1" smtClean="0">
                          <a:solidFill>
                            <a:srgbClr val="A31515"/>
                          </a:solidFill>
                          <a:highlight>
                            <a:srgbClr val="FFFFFF"/>
                          </a:highlight>
                          <a:latin typeface="Consolas" panose="020B0609020204030204" pitchFamily="49" charset="0"/>
                        </a:rPr>
                        <a:t>iostream</a:t>
                      </a:r>
                      <a:r>
                        <a:rPr lang="en-US" sz="2800" dirty="0" smtClean="0">
                          <a:solidFill>
                            <a:srgbClr val="A31515"/>
                          </a:solidFill>
                          <a:highlight>
                            <a:srgbClr val="FFFFFF"/>
                          </a:highlight>
                          <a:latin typeface="Consolas" panose="020B0609020204030204" pitchFamily="49" charset="0"/>
                        </a:rPr>
                        <a:t>&gt;</a:t>
                      </a:r>
                      <a:endParaRPr lang="en-US" sz="2800" dirty="0" smtClean="0">
                        <a:solidFill>
                          <a:srgbClr val="000000"/>
                        </a:solidFill>
                        <a:highlight>
                          <a:srgbClr val="FFFFFF"/>
                        </a:highlight>
                        <a:latin typeface="Consolas" panose="020B0609020204030204" pitchFamily="49" charset="0"/>
                      </a:endParaRPr>
                    </a:p>
                    <a:p>
                      <a:r>
                        <a:rPr lang="en-US" sz="2800" dirty="0" smtClean="0">
                          <a:solidFill>
                            <a:srgbClr val="0000FF"/>
                          </a:solidFill>
                          <a:highlight>
                            <a:srgbClr val="FFFFFF"/>
                          </a:highlight>
                          <a:latin typeface="Consolas" panose="020B0609020204030204" pitchFamily="49" charset="0"/>
                        </a:rPr>
                        <a:t>using</a:t>
                      </a:r>
                      <a:r>
                        <a:rPr lang="en-US" sz="2800" dirty="0" smtClean="0">
                          <a:solidFill>
                            <a:srgbClr val="000000"/>
                          </a:solidFill>
                          <a:highlight>
                            <a:srgbClr val="FFFFFF"/>
                          </a:highlight>
                          <a:latin typeface="Consolas" panose="020B0609020204030204" pitchFamily="49" charset="0"/>
                        </a:rPr>
                        <a:t> </a:t>
                      </a:r>
                      <a:r>
                        <a:rPr lang="en-US" sz="2800" dirty="0" smtClean="0">
                          <a:solidFill>
                            <a:srgbClr val="0000FF"/>
                          </a:solidFill>
                          <a:highlight>
                            <a:srgbClr val="FFFFFF"/>
                          </a:highlight>
                          <a:latin typeface="Consolas" panose="020B0609020204030204" pitchFamily="49" charset="0"/>
                        </a:rPr>
                        <a:t>namespace</a:t>
                      </a:r>
                      <a:r>
                        <a:rPr lang="en-US" sz="2800" dirty="0" smtClean="0">
                          <a:solidFill>
                            <a:srgbClr val="000000"/>
                          </a:solidFill>
                          <a:highlight>
                            <a:srgbClr val="FFFFFF"/>
                          </a:highlight>
                          <a:latin typeface="Consolas" panose="020B0609020204030204" pitchFamily="49" charset="0"/>
                        </a:rPr>
                        <a:t> </a:t>
                      </a:r>
                      <a:r>
                        <a:rPr lang="en-US" sz="2800" dirty="0" err="1" smtClean="0">
                          <a:solidFill>
                            <a:srgbClr val="000000"/>
                          </a:solidFill>
                          <a:highlight>
                            <a:srgbClr val="FFFFFF"/>
                          </a:highlight>
                          <a:latin typeface="Consolas" panose="020B0609020204030204" pitchFamily="49" charset="0"/>
                        </a:rPr>
                        <a:t>std</a:t>
                      </a:r>
                      <a:r>
                        <a:rPr lang="en-US" sz="2800" dirty="0" smtClean="0">
                          <a:solidFill>
                            <a:srgbClr val="000000"/>
                          </a:solidFill>
                          <a:highlight>
                            <a:srgbClr val="FFFFFF"/>
                          </a:highlight>
                          <a:latin typeface="Consolas" panose="020B0609020204030204" pitchFamily="49" charset="0"/>
                        </a:rPr>
                        <a:t>;</a:t>
                      </a:r>
                    </a:p>
                    <a:p>
                      <a:r>
                        <a:rPr lang="en-US" sz="2800" dirty="0" err="1" smtClean="0">
                          <a:solidFill>
                            <a:srgbClr val="0000FF"/>
                          </a:solidFill>
                          <a:highlight>
                            <a:srgbClr val="FFFFFF"/>
                          </a:highlight>
                          <a:latin typeface="Consolas" panose="020B0609020204030204" pitchFamily="49" charset="0"/>
                        </a:rPr>
                        <a:t>int</a:t>
                      </a:r>
                      <a:r>
                        <a:rPr lang="en-US" sz="2800" dirty="0" smtClean="0">
                          <a:solidFill>
                            <a:srgbClr val="000000"/>
                          </a:solidFill>
                          <a:highlight>
                            <a:srgbClr val="FFFFFF"/>
                          </a:highlight>
                          <a:latin typeface="Consolas" panose="020B0609020204030204" pitchFamily="49" charset="0"/>
                        </a:rPr>
                        <a:t> factorial();</a:t>
                      </a:r>
                    </a:p>
                    <a:p>
                      <a:r>
                        <a:rPr lang="en-US" sz="2800" dirty="0" smtClean="0">
                          <a:solidFill>
                            <a:srgbClr val="0000FF"/>
                          </a:solidFill>
                          <a:highlight>
                            <a:srgbClr val="FFFFFF"/>
                          </a:highlight>
                          <a:latin typeface="Consolas" panose="020B0609020204030204" pitchFamily="49" charset="0"/>
                        </a:rPr>
                        <a:t>void</a:t>
                      </a:r>
                      <a:r>
                        <a:rPr lang="en-US" sz="2800" dirty="0" smtClean="0">
                          <a:solidFill>
                            <a:srgbClr val="000000"/>
                          </a:solidFill>
                          <a:highlight>
                            <a:srgbClr val="FFFFFF"/>
                          </a:highlight>
                          <a:latin typeface="Consolas" panose="020B0609020204030204" pitchFamily="49" charset="0"/>
                        </a:rPr>
                        <a:t> main()</a:t>
                      </a:r>
                    </a:p>
                    <a:p>
                      <a:r>
                        <a:rPr lang="en-US" sz="2800" dirty="0" smtClean="0">
                          <a:solidFill>
                            <a:srgbClr val="000000"/>
                          </a:solidFill>
                          <a:highlight>
                            <a:srgbClr val="FFFFFF"/>
                          </a:highlight>
                          <a:latin typeface="Consolas" panose="020B0609020204030204" pitchFamily="49" charset="0"/>
                        </a:rPr>
                        <a:t>{</a:t>
                      </a:r>
                    </a:p>
                    <a:p>
                      <a:r>
                        <a:rPr lang="en-US" sz="2800" dirty="0" err="1" smtClean="0">
                          <a:solidFill>
                            <a:srgbClr val="0000FF"/>
                          </a:solidFill>
                          <a:highlight>
                            <a:srgbClr val="FFFFFF"/>
                          </a:highlight>
                          <a:latin typeface="Consolas" panose="020B0609020204030204" pitchFamily="49" charset="0"/>
                        </a:rPr>
                        <a:t>int</a:t>
                      </a:r>
                      <a:r>
                        <a:rPr lang="en-US" sz="2800" dirty="0" smtClean="0">
                          <a:solidFill>
                            <a:srgbClr val="000000"/>
                          </a:solidFill>
                          <a:highlight>
                            <a:srgbClr val="FFFFFF"/>
                          </a:highlight>
                          <a:latin typeface="Consolas" panose="020B0609020204030204" pitchFamily="49" charset="0"/>
                        </a:rPr>
                        <a:t> sum = 0, </a:t>
                      </a:r>
                      <a:r>
                        <a:rPr lang="en-US" sz="2800" dirty="0" err="1" smtClean="0">
                          <a:solidFill>
                            <a:srgbClr val="000000"/>
                          </a:solidFill>
                          <a:highlight>
                            <a:srgbClr val="FFFFFF"/>
                          </a:highlight>
                          <a:latin typeface="Consolas" panose="020B0609020204030204" pitchFamily="49" charset="0"/>
                        </a:rPr>
                        <a:t>i</a:t>
                      </a:r>
                      <a:r>
                        <a:rPr lang="en-US" sz="2800" dirty="0" smtClean="0">
                          <a:solidFill>
                            <a:srgbClr val="000000"/>
                          </a:solidFill>
                          <a:highlight>
                            <a:srgbClr val="FFFFFF"/>
                          </a:highlight>
                          <a:latin typeface="Consolas" panose="020B0609020204030204" pitchFamily="49" charset="0"/>
                        </a:rPr>
                        <a:t>;</a:t>
                      </a:r>
                    </a:p>
                    <a:p>
                      <a:r>
                        <a:rPr lang="en-US" sz="2800" dirty="0" err="1" smtClean="0">
                          <a:solidFill>
                            <a:srgbClr val="000000"/>
                          </a:solidFill>
                          <a:highlight>
                            <a:srgbClr val="FFFFFF"/>
                          </a:highlight>
                          <a:latin typeface="Consolas" panose="020B0609020204030204" pitchFamily="49" charset="0"/>
                        </a:rPr>
                        <a:t>cout</a:t>
                      </a:r>
                      <a:r>
                        <a:rPr lang="en-US" sz="2800" dirty="0" smtClean="0">
                          <a:solidFill>
                            <a:srgbClr val="000000"/>
                          </a:solidFill>
                          <a:highlight>
                            <a:srgbClr val="FFFFFF"/>
                          </a:highlight>
                          <a:latin typeface="Consolas" panose="020B0609020204030204" pitchFamily="49" charset="0"/>
                        </a:rPr>
                        <a:t> </a:t>
                      </a:r>
                      <a:r>
                        <a:rPr lang="en-US" sz="2800" dirty="0" smtClean="0">
                          <a:solidFill>
                            <a:srgbClr val="008080"/>
                          </a:solidFill>
                          <a:highlight>
                            <a:srgbClr val="FFFFFF"/>
                          </a:highlight>
                          <a:latin typeface="Consolas" panose="020B0609020204030204" pitchFamily="49" charset="0"/>
                        </a:rPr>
                        <a:t>&lt;&lt;</a:t>
                      </a:r>
                      <a:r>
                        <a:rPr lang="en-US" sz="2800" dirty="0" smtClean="0">
                          <a:solidFill>
                            <a:srgbClr val="000000"/>
                          </a:solidFill>
                          <a:highlight>
                            <a:srgbClr val="FFFFFF"/>
                          </a:highlight>
                          <a:latin typeface="Consolas" panose="020B0609020204030204" pitchFamily="49" charset="0"/>
                        </a:rPr>
                        <a:t> </a:t>
                      </a:r>
                      <a:r>
                        <a:rPr lang="en-US" sz="2800" dirty="0" smtClean="0">
                          <a:solidFill>
                            <a:srgbClr val="A31515"/>
                          </a:solidFill>
                          <a:highlight>
                            <a:srgbClr val="FFFFFF"/>
                          </a:highlight>
                          <a:latin typeface="Consolas" panose="020B0609020204030204" pitchFamily="49" charset="0"/>
                        </a:rPr>
                        <a:t>"sum of 1!+2!+3!+4!+5! = "</a:t>
                      </a:r>
                      <a:r>
                        <a:rPr lang="en-US" sz="2800" dirty="0" smtClean="0">
                          <a:solidFill>
                            <a:srgbClr val="000000"/>
                          </a:solidFill>
                          <a:highlight>
                            <a:srgbClr val="FFFFFF"/>
                          </a:highlight>
                          <a:latin typeface="Consolas" panose="020B0609020204030204" pitchFamily="49" charset="0"/>
                        </a:rPr>
                        <a:t> </a:t>
                      </a:r>
                      <a:r>
                        <a:rPr lang="en-US" sz="2800" dirty="0" smtClean="0">
                          <a:solidFill>
                            <a:srgbClr val="008080"/>
                          </a:solidFill>
                          <a:highlight>
                            <a:srgbClr val="FFFFFF"/>
                          </a:highlight>
                          <a:latin typeface="Consolas" panose="020B0609020204030204" pitchFamily="49" charset="0"/>
                        </a:rPr>
                        <a:t>&lt;&lt;</a:t>
                      </a:r>
                      <a:r>
                        <a:rPr lang="en-US" sz="2800" dirty="0" smtClean="0">
                          <a:solidFill>
                            <a:srgbClr val="000000"/>
                          </a:solidFill>
                          <a:highlight>
                            <a:srgbClr val="FFFFFF"/>
                          </a:highlight>
                          <a:latin typeface="Consolas" panose="020B0609020204030204" pitchFamily="49" charset="0"/>
                        </a:rPr>
                        <a:t> factorial() </a:t>
                      </a:r>
                      <a:r>
                        <a:rPr lang="en-US" sz="2800" dirty="0" smtClean="0">
                          <a:solidFill>
                            <a:srgbClr val="008080"/>
                          </a:solidFill>
                          <a:highlight>
                            <a:srgbClr val="FFFFFF"/>
                          </a:highlight>
                          <a:latin typeface="Consolas" panose="020B0609020204030204" pitchFamily="49" charset="0"/>
                        </a:rPr>
                        <a:t>&lt;&lt;</a:t>
                      </a:r>
                      <a:r>
                        <a:rPr lang="en-US" sz="2800" dirty="0" smtClean="0">
                          <a:solidFill>
                            <a:srgbClr val="000000"/>
                          </a:solidFill>
                          <a:highlight>
                            <a:srgbClr val="FFFFFF"/>
                          </a:highlight>
                          <a:latin typeface="Consolas" panose="020B0609020204030204" pitchFamily="49" charset="0"/>
                        </a:rPr>
                        <a:t> </a:t>
                      </a:r>
                      <a:r>
                        <a:rPr lang="en-US" sz="2800" dirty="0" err="1" smtClean="0">
                          <a:solidFill>
                            <a:srgbClr val="000000"/>
                          </a:solidFill>
                          <a:highlight>
                            <a:srgbClr val="FFFFFF"/>
                          </a:highlight>
                          <a:latin typeface="Consolas" panose="020B0609020204030204" pitchFamily="49" charset="0"/>
                        </a:rPr>
                        <a:t>endl</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00"/>
                          </a:solidFill>
                          <a:highlight>
                            <a:srgbClr val="FFFFFF"/>
                          </a:highlight>
                          <a:latin typeface="Consolas" panose="020B0609020204030204" pitchFamily="49" charset="0"/>
                        </a:rPr>
                        <a:t>system(</a:t>
                      </a:r>
                      <a:r>
                        <a:rPr lang="en-US" sz="2800" dirty="0" smtClean="0">
                          <a:solidFill>
                            <a:srgbClr val="A31515"/>
                          </a:solidFill>
                          <a:highlight>
                            <a:srgbClr val="FFFFFF"/>
                          </a:highlight>
                          <a:latin typeface="Consolas" panose="020B0609020204030204" pitchFamily="49" charset="0"/>
                        </a:rPr>
                        <a:t>"Pause"</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00"/>
                          </a:solidFill>
                          <a:highlight>
                            <a:srgbClr val="FFFFFF"/>
                          </a:highlight>
                          <a:latin typeface="Consolas" panose="020B0609020204030204" pitchFamily="49" charset="0"/>
                        </a:rPr>
                        <a:t>}</a:t>
                      </a:r>
                    </a:p>
                  </a:txBody>
                  <a:tcPr/>
                </a:tc>
                <a:tc>
                  <a:txBody>
                    <a:bodyPr/>
                    <a:lstStyle/>
                    <a:p>
                      <a:r>
                        <a:rPr lang="en-US" sz="2400" dirty="0" err="1" smtClean="0">
                          <a:solidFill>
                            <a:srgbClr val="0000FF"/>
                          </a:solidFill>
                          <a:highlight>
                            <a:srgbClr val="FFFFFF"/>
                          </a:highlight>
                          <a:latin typeface="Consolas" panose="020B0609020204030204" pitchFamily="49" charset="0"/>
                        </a:rPr>
                        <a:t>int</a:t>
                      </a:r>
                      <a:r>
                        <a:rPr lang="en-US" sz="2400" dirty="0" smtClean="0">
                          <a:solidFill>
                            <a:srgbClr val="000000"/>
                          </a:solidFill>
                          <a:highlight>
                            <a:srgbClr val="FFFFFF"/>
                          </a:highlight>
                          <a:latin typeface="Consolas" panose="020B0609020204030204" pitchFamily="49" charset="0"/>
                        </a:rPr>
                        <a:t> factorial()</a:t>
                      </a:r>
                    </a:p>
                    <a:p>
                      <a:r>
                        <a:rPr lang="en-US" sz="2400" dirty="0" smtClean="0">
                          <a:solidFill>
                            <a:srgbClr val="000000"/>
                          </a:solidFill>
                          <a:highlight>
                            <a:srgbClr val="FFFFFF"/>
                          </a:highlight>
                          <a:latin typeface="Consolas" panose="020B0609020204030204" pitchFamily="49" charset="0"/>
                        </a:rPr>
                        <a:t>{</a:t>
                      </a:r>
                    </a:p>
                    <a:p>
                      <a:r>
                        <a:rPr lang="en-US" sz="2400" dirty="0" err="1" smtClean="0">
                          <a:solidFill>
                            <a:srgbClr val="0000FF"/>
                          </a:solidFill>
                          <a:highlight>
                            <a:srgbClr val="FFFFFF"/>
                          </a:highlight>
                          <a:latin typeface="Consolas" panose="020B0609020204030204" pitchFamily="49" charset="0"/>
                        </a:rPr>
                        <a:t>int</a:t>
                      </a:r>
                      <a:r>
                        <a:rPr lang="en-US" sz="2400" dirty="0" smtClean="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i,j</a:t>
                      </a:r>
                      <a:r>
                        <a:rPr lang="en-US" sz="2400" dirty="0" smtClean="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fact,sum</a:t>
                      </a:r>
                      <a:r>
                        <a:rPr lang="en-US" sz="2400" dirty="0" smtClean="0">
                          <a:solidFill>
                            <a:srgbClr val="000000"/>
                          </a:solidFill>
                          <a:highlight>
                            <a:srgbClr val="FFFFFF"/>
                          </a:highlight>
                          <a:latin typeface="Consolas" panose="020B0609020204030204" pitchFamily="49" charset="0"/>
                        </a:rPr>
                        <a:t>=0;</a:t>
                      </a:r>
                    </a:p>
                    <a:p>
                      <a:r>
                        <a:rPr lang="nn-NO" sz="2400" dirty="0" smtClean="0">
                          <a:solidFill>
                            <a:srgbClr val="0000FF"/>
                          </a:solidFill>
                          <a:highlight>
                            <a:srgbClr val="FFFFFF"/>
                          </a:highlight>
                          <a:latin typeface="Consolas" panose="020B0609020204030204" pitchFamily="49" charset="0"/>
                        </a:rPr>
                        <a:t>for</a:t>
                      </a:r>
                      <a:r>
                        <a:rPr lang="nn-NO" sz="2400" dirty="0" smtClean="0">
                          <a:solidFill>
                            <a:srgbClr val="000000"/>
                          </a:solidFill>
                          <a:highlight>
                            <a:srgbClr val="FFFFFF"/>
                          </a:highlight>
                          <a:latin typeface="Consolas" panose="020B0609020204030204" pitchFamily="49" charset="0"/>
                        </a:rPr>
                        <a:t> (i = 1; i &lt;= 5;i++)</a:t>
                      </a:r>
                    </a:p>
                    <a:p>
                      <a:r>
                        <a:rPr lang="en-US" sz="2400" dirty="0" smtClean="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fact = 1;</a:t>
                      </a:r>
                    </a:p>
                    <a:p>
                      <a:r>
                        <a:rPr lang="en-US" sz="2400" dirty="0" smtClean="0">
                          <a:solidFill>
                            <a:srgbClr val="0000FF"/>
                          </a:solidFill>
                          <a:highlight>
                            <a:srgbClr val="FFFFFF"/>
                          </a:highlight>
                          <a:latin typeface="Consolas" panose="020B0609020204030204" pitchFamily="49" charset="0"/>
                        </a:rPr>
                        <a:t>for</a:t>
                      </a:r>
                      <a:r>
                        <a:rPr lang="en-US" sz="2400" dirty="0" smtClean="0">
                          <a:solidFill>
                            <a:srgbClr val="000000"/>
                          </a:solidFill>
                          <a:highlight>
                            <a:srgbClr val="FFFFFF"/>
                          </a:highlight>
                          <a:latin typeface="Consolas" panose="020B0609020204030204" pitchFamily="49" charset="0"/>
                        </a:rPr>
                        <a:t> (j = </a:t>
                      </a:r>
                      <a:r>
                        <a:rPr lang="en-US" sz="2400" dirty="0" err="1" smtClean="0">
                          <a:solidFill>
                            <a:srgbClr val="000000"/>
                          </a:solidFill>
                          <a:highlight>
                            <a:srgbClr val="FFFFFF"/>
                          </a:highlight>
                          <a:latin typeface="Consolas" panose="020B0609020204030204" pitchFamily="49" charset="0"/>
                        </a:rPr>
                        <a:t>i</a:t>
                      </a:r>
                      <a:r>
                        <a:rPr lang="en-US" sz="2400" dirty="0" smtClean="0">
                          <a:solidFill>
                            <a:srgbClr val="000000"/>
                          </a:solidFill>
                          <a:highlight>
                            <a:srgbClr val="FFFFFF"/>
                          </a:highlight>
                          <a:latin typeface="Consolas" panose="020B0609020204030204" pitchFamily="49" charset="0"/>
                        </a:rPr>
                        <a:t>; j &gt;= 1; j--)</a:t>
                      </a:r>
                    </a:p>
                    <a:p>
                      <a:r>
                        <a:rPr lang="en-US" sz="2400" dirty="0" smtClean="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fact *= j;</a:t>
                      </a:r>
                    </a:p>
                    <a:p>
                      <a:r>
                        <a:rPr lang="en-US" sz="2400" dirty="0" smtClean="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sum += fact;</a:t>
                      </a:r>
                    </a:p>
                    <a:p>
                      <a:r>
                        <a:rPr lang="en-US" sz="2400" dirty="0" smtClean="0">
                          <a:solidFill>
                            <a:srgbClr val="000000"/>
                          </a:solidFill>
                          <a:highlight>
                            <a:srgbClr val="FFFFFF"/>
                          </a:highlight>
                          <a:latin typeface="Consolas" panose="020B0609020204030204" pitchFamily="49" charset="0"/>
                        </a:rPr>
                        <a:t>}</a:t>
                      </a:r>
                    </a:p>
                    <a:p>
                      <a:r>
                        <a:rPr lang="en-US" sz="2400" dirty="0" smtClean="0">
                          <a:solidFill>
                            <a:srgbClr val="0000FF"/>
                          </a:solidFill>
                          <a:highlight>
                            <a:srgbClr val="FFFFFF"/>
                          </a:highlight>
                          <a:latin typeface="Consolas" panose="020B0609020204030204" pitchFamily="49" charset="0"/>
                        </a:rPr>
                        <a:t>return</a:t>
                      </a:r>
                      <a:r>
                        <a:rPr lang="en-US" sz="2400" dirty="0" smtClean="0">
                          <a:solidFill>
                            <a:srgbClr val="000000"/>
                          </a:solidFill>
                          <a:highlight>
                            <a:srgbClr val="FFFFFF"/>
                          </a:highlight>
                          <a:latin typeface="Consolas" panose="020B0609020204030204" pitchFamily="49" charset="0"/>
                        </a:rPr>
                        <a:t> sum;</a:t>
                      </a:r>
                    </a:p>
                    <a:p>
                      <a:r>
                        <a:rPr lang="en-US" sz="2400" dirty="0" smtClean="0">
                          <a:solidFill>
                            <a:srgbClr val="000000"/>
                          </a:solidFill>
                          <a:highlight>
                            <a:srgbClr val="FFFFFF"/>
                          </a:highlight>
                          <a:latin typeface="Consolas" panose="020B0609020204030204" pitchFamily="49" charset="0"/>
                        </a:rPr>
                        <a:t>}</a:t>
                      </a:r>
                    </a:p>
                  </a:txBody>
                  <a:tcPr/>
                </a:tc>
              </a:tr>
            </a:tbl>
          </a:graphicData>
        </a:graphic>
      </p:graphicFrame>
    </p:spTree>
    <p:extLst>
      <p:ext uri="{BB962C8B-B14F-4D97-AF65-F5344CB8AC3E}">
        <p14:creationId xmlns:p14="http://schemas.microsoft.com/office/powerpoint/2010/main" val="77101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805"/>
            <a:ext cx="10515600" cy="957074"/>
          </a:xfrm>
        </p:spPr>
        <p:txBody>
          <a:bodyPr>
            <a:normAutofit fontScale="90000"/>
          </a:bodyPr>
          <a:lstStyle/>
          <a:p>
            <a:pPr algn="ctr"/>
            <a:r>
              <a:rPr lang="en-US" sz="6600" b="1" dirty="0" smtClean="0">
                <a:solidFill>
                  <a:srgbClr val="C00000"/>
                </a:solidFill>
              </a:rPr>
              <a:t>Example (Show output)</a:t>
            </a:r>
            <a:endParaRPr lang="en-US" sz="6600" b="1" dirty="0">
              <a:solidFill>
                <a:srgbClr val="C00000"/>
              </a:solidFill>
            </a:endParaRPr>
          </a:p>
        </p:txBody>
      </p:sp>
      <p:graphicFrame>
        <p:nvGraphicFramePr>
          <p:cNvPr id="5" name="Table 4"/>
          <p:cNvGraphicFramePr>
            <a:graphicFrameLocks noGrp="1"/>
          </p:cNvGraphicFramePr>
          <p:nvPr>
            <p:extLst/>
          </p:nvPr>
        </p:nvGraphicFramePr>
        <p:xfrm>
          <a:off x="3079846" y="1050879"/>
          <a:ext cx="6678303" cy="5638800"/>
        </p:xfrm>
        <a:graphic>
          <a:graphicData uri="http://schemas.openxmlformats.org/drawingml/2006/table">
            <a:tbl>
              <a:tblPr firstRow="1" bandRow="1">
                <a:tableStyleId>{5940675A-B579-460E-94D1-54222C63F5DA}</a:tableStyleId>
              </a:tblPr>
              <a:tblGrid>
                <a:gridCol w="6678303"/>
              </a:tblGrid>
              <a:tr h="5285777">
                <a:tc>
                  <a:txBody>
                    <a:bodyPr/>
                    <a:lstStyle/>
                    <a:p>
                      <a:r>
                        <a:rPr lang="en-US" sz="2800" dirty="0" smtClean="0">
                          <a:solidFill>
                            <a:srgbClr val="0000FF"/>
                          </a:solidFill>
                          <a:highlight>
                            <a:srgbClr val="FFFFFF"/>
                          </a:highlight>
                          <a:latin typeface="Consolas" panose="020B0609020204030204" pitchFamily="49" charset="0"/>
                        </a:rPr>
                        <a:t>#include</a:t>
                      </a:r>
                      <a:r>
                        <a:rPr lang="en-US" sz="2800" dirty="0" smtClean="0">
                          <a:solidFill>
                            <a:srgbClr val="000000"/>
                          </a:solidFill>
                          <a:highlight>
                            <a:srgbClr val="FFFFFF"/>
                          </a:highlight>
                          <a:latin typeface="Consolas" panose="020B0609020204030204" pitchFamily="49" charset="0"/>
                        </a:rPr>
                        <a:t> </a:t>
                      </a:r>
                      <a:r>
                        <a:rPr lang="en-US" sz="2800" dirty="0" smtClean="0">
                          <a:solidFill>
                            <a:srgbClr val="A31515"/>
                          </a:solidFill>
                          <a:highlight>
                            <a:srgbClr val="FFFFFF"/>
                          </a:highlight>
                          <a:latin typeface="Consolas" panose="020B0609020204030204" pitchFamily="49" charset="0"/>
                        </a:rPr>
                        <a:t>&lt;</a:t>
                      </a:r>
                      <a:r>
                        <a:rPr lang="en-US" sz="2800" dirty="0" err="1" smtClean="0">
                          <a:solidFill>
                            <a:srgbClr val="A31515"/>
                          </a:solidFill>
                          <a:highlight>
                            <a:srgbClr val="FFFFFF"/>
                          </a:highlight>
                          <a:latin typeface="Consolas" panose="020B0609020204030204" pitchFamily="49" charset="0"/>
                        </a:rPr>
                        <a:t>iostream</a:t>
                      </a:r>
                      <a:r>
                        <a:rPr lang="en-US" sz="2800" dirty="0" smtClean="0">
                          <a:solidFill>
                            <a:srgbClr val="A31515"/>
                          </a:solidFill>
                          <a:highlight>
                            <a:srgbClr val="FFFFFF"/>
                          </a:highlight>
                          <a:latin typeface="Consolas" panose="020B0609020204030204" pitchFamily="49" charset="0"/>
                        </a:rPr>
                        <a:t>&gt;</a:t>
                      </a:r>
                      <a:endParaRPr lang="en-US" sz="2800" dirty="0" smtClean="0">
                        <a:solidFill>
                          <a:srgbClr val="000000"/>
                        </a:solidFill>
                        <a:highlight>
                          <a:srgbClr val="FFFFFF"/>
                        </a:highlight>
                        <a:latin typeface="Consolas" panose="020B0609020204030204" pitchFamily="49" charset="0"/>
                      </a:endParaRPr>
                    </a:p>
                    <a:p>
                      <a:r>
                        <a:rPr lang="en-US" sz="2800" dirty="0" smtClean="0">
                          <a:solidFill>
                            <a:srgbClr val="0000FF"/>
                          </a:solidFill>
                          <a:highlight>
                            <a:srgbClr val="FFFFFF"/>
                          </a:highlight>
                          <a:latin typeface="Consolas" panose="020B0609020204030204" pitchFamily="49" charset="0"/>
                        </a:rPr>
                        <a:t>using</a:t>
                      </a:r>
                      <a:r>
                        <a:rPr lang="en-US" sz="2800" dirty="0" smtClean="0">
                          <a:solidFill>
                            <a:srgbClr val="000000"/>
                          </a:solidFill>
                          <a:highlight>
                            <a:srgbClr val="FFFFFF"/>
                          </a:highlight>
                          <a:latin typeface="Consolas" panose="020B0609020204030204" pitchFamily="49" charset="0"/>
                        </a:rPr>
                        <a:t> </a:t>
                      </a:r>
                      <a:r>
                        <a:rPr lang="en-US" sz="2800" dirty="0" smtClean="0">
                          <a:solidFill>
                            <a:srgbClr val="0000FF"/>
                          </a:solidFill>
                          <a:highlight>
                            <a:srgbClr val="FFFFFF"/>
                          </a:highlight>
                          <a:latin typeface="Consolas" panose="020B0609020204030204" pitchFamily="49" charset="0"/>
                        </a:rPr>
                        <a:t>namespace</a:t>
                      </a:r>
                      <a:r>
                        <a:rPr lang="en-US" sz="2800" dirty="0" smtClean="0">
                          <a:solidFill>
                            <a:srgbClr val="000000"/>
                          </a:solidFill>
                          <a:highlight>
                            <a:srgbClr val="FFFFFF"/>
                          </a:highlight>
                          <a:latin typeface="Consolas" panose="020B0609020204030204" pitchFamily="49" charset="0"/>
                        </a:rPr>
                        <a:t> </a:t>
                      </a:r>
                      <a:r>
                        <a:rPr lang="en-US" sz="2800" dirty="0" err="1" smtClean="0">
                          <a:solidFill>
                            <a:srgbClr val="000000"/>
                          </a:solidFill>
                          <a:highlight>
                            <a:srgbClr val="FFFFFF"/>
                          </a:highlight>
                          <a:latin typeface="Consolas" panose="020B0609020204030204" pitchFamily="49" charset="0"/>
                        </a:rPr>
                        <a:t>std</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FF"/>
                          </a:solidFill>
                          <a:highlight>
                            <a:srgbClr val="FFFFFF"/>
                          </a:highlight>
                          <a:latin typeface="Consolas" panose="020B0609020204030204" pitchFamily="49" charset="0"/>
                        </a:rPr>
                        <a:t>void </a:t>
                      </a:r>
                      <a:r>
                        <a:rPr lang="en-US" sz="2800" dirty="0" smtClean="0">
                          <a:solidFill>
                            <a:srgbClr val="000000"/>
                          </a:solidFill>
                          <a:highlight>
                            <a:srgbClr val="FFFFFF"/>
                          </a:highlight>
                          <a:latin typeface="Consolas" panose="020B0609020204030204" pitchFamily="49" charset="0"/>
                        </a:rPr>
                        <a:t>main()</a:t>
                      </a:r>
                    </a:p>
                    <a:p>
                      <a:r>
                        <a:rPr lang="en-US" sz="2800" dirty="0" smtClean="0">
                          <a:solidFill>
                            <a:srgbClr val="000000"/>
                          </a:solidFill>
                          <a:highlight>
                            <a:srgbClr val="FFFFFF"/>
                          </a:highlight>
                          <a:latin typeface="Consolas" panose="020B0609020204030204" pitchFamily="49" charset="0"/>
                        </a:rPr>
                        <a:t>{</a:t>
                      </a:r>
                      <a:r>
                        <a:rPr lang="en-US" sz="2800" dirty="0" err="1" smtClean="0">
                          <a:solidFill>
                            <a:srgbClr val="0000FF"/>
                          </a:solidFill>
                          <a:highlight>
                            <a:srgbClr val="FFFFFF"/>
                          </a:highlight>
                          <a:latin typeface="Consolas" panose="020B0609020204030204" pitchFamily="49" charset="0"/>
                        </a:rPr>
                        <a:t>int</a:t>
                      </a:r>
                      <a:r>
                        <a:rPr lang="en-US" sz="2800" dirty="0" smtClean="0">
                          <a:solidFill>
                            <a:srgbClr val="000000"/>
                          </a:solidFill>
                          <a:highlight>
                            <a:srgbClr val="FFFFFF"/>
                          </a:highlight>
                          <a:latin typeface="Consolas" panose="020B0609020204030204" pitchFamily="49" charset="0"/>
                        </a:rPr>
                        <a:t> high = 20;</a:t>
                      </a:r>
                    </a:p>
                    <a:p>
                      <a:r>
                        <a:rPr lang="en-US" sz="2800" dirty="0" err="1" smtClean="0">
                          <a:solidFill>
                            <a:srgbClr val="0000FF"/>
                          </a:solidFill>
                          <a:highlight>
                            <a:srgbClr val="FFFFFF"/>
                          </a:highlight>
                          <a:latin typeface="Consolas" panose="020B0609020204030204" pitchFamily="49" charset="0"/>
                        </a:rPr>
                        <a:t>int</a:t>
                      </a:r>
                      <a:r>
                        <a:rPr lang="en-US" sz="2800" dirty="0" smtClean="0">
                          <a:solidFill>
                            <a:srgbClr val="000000"/>
                          </a:solidFill>
                          <a:highlight>
                            <a:srgbClr val="FFFFFF"/>
                          </a:highlight>
                          <a:latin typeface="Consolas" panose="020B0609020204030204" pitchFamily="49" charset="0"/>
                        </a:rPr>
                        <a:t> low = 0;</a:t>
                      </a:r>
                    </a:p>
                    <a:p>
                      <a:r>
                        <a:rPr lang="en-US" sz="2800" dirty="0" smtClean="0">
                          <a:solidFill>
                            <a:srgbClr val="0000FF"/>
                          </a:solidFill>
                          <a:highlight>
                            <a:srgbClr val="FFFFFF"/>
                          </a:highlight>
                          <a:latin typeface="Consolas" panose="020B0609020204030204" pitchFamily="49" charset="0"/>
                        </a:rPr>
                        <a:t>while</a:t>
                      </a:r>
                      <a:r>
                        <a:rPr lang="en-US" sz="2800" dirty="0" smtClean="0">
                          <a:solidFill>
                            <a:srgbClr val="000000"/>
                          </a:solidFill>
                          <a:highlight>
                            <a:srgbClr val="FFFFFF"/>
                          </a:highlight>
                          <a:latin typeface="Consolas" panose="020B0609020204030204" pitchFamily="49" charset="0"/>
                        </a:rPr>
                        <a:t> (low &lt; high)</a:t>
                      </a:r>
                    </a:p>
                    <a:p>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00"/>
                          </a:solidFill>
                          <a:highlight>
                            <a:srgbClr val="FFFFFF"/>
                          </a:highlight>
                          <a:latin typeface="Consolas" panose="020B0609020204030204" pitchFamily="49" charset="0"/>
                        </a:rPr>
                        <a:t>low = low + 3; </a:t>
                      </a:r>
                    </a:p>
                    <a:p>
                      <a:r>
                        <a:rPr lang="en-US" sz="2800" dirty="0" smtClean="0">
                          <a:solidFill>
                            <a:srgbClr val="000000"/>
                          </a:solidFill>
                          <a:highlight>
                            <a:srgbClr val="FFFFFF"/>
                          </a:highlight>
                          <a:latin typeface="Consolas" panose="020B0609020204030204" pitchFamily="49" charset="0"/>
                        </a:rPr>
                        <a:t>high = high – 2;</a:t>
                      </a:r>
                    </a:p>
                    <a:p>
                      <a:r>
                        <a:rPr lang="en-US" sz="2800" dirty="0" smtClean="0">
                          <a:solidFill>
                            <a:srgbClr val="000000"/>
                          </a:solidFill>
                          <a:highlight>
                            <a:srgbClr val="FFFFFF"/>
                          </a:highlight>
                          <a:latin typeface="Consolas" panose="020B0609020204030204" pitchFamily="49" charset="0"/>
                        </a:rPr>
                        <a:t>}</a:t>
                      </a:r>
                    </a:p>
                    <a:p>
                      <a:r>
                        <a:rPr lang="en-US" sz="2800" dirty="0" err="1" smtClean="0">
                          <a:solidFill>
                            <a:srgbClr val="000000"/>
                          </a:solidFill>
                          <a:highlight>
                            <a:srgbClr val="FFFFFF"/>
                          </a:highlight>
                          <a:latin typeface="Consolas" panose="020B0609020204030204" pitchFamily="49" charset="0"/>
                        </a:rPr>
                        <a:t>cout</a:t>
                      </a:r>
                      <a:r>
                        <a:rPr lang="en-US" sz="2800" dirty="0" smtClean="0">
                          <a:solidFill>
                            <a:srgbClr val="000000"/>
                          </a:solidFill>
                          <a:highlight>
                            <a:srgbClr val="FFFFFF"/>
                          </a:highlight>
                          <a:latin typeface="Consolas" panose="020B0609020204030204" pitchFamily="49" charset="0"/>
                        </a:rPr>
                        <a:t> &lt;&lt; </a:t>
                      </a:r>
                      <a:r>
                        <a:rPr lang="en-US" sz="2800" dirty="0" smtClean="0">
                          <a:solidFill>
                            <a:srgbClr val="A31515"/>
                          </a:solidFill>
                          <a:highlight>
                            <a:srgbClr val="FFFFFF"/>
                          </a:highlight>
                          <a:latin typeface="Consolas" panose="020B0609020204030204" pitchFamily="49" charset="0"/>
                        </a:rPr>
                        <a:t>"Low: "</a:t>
                      </a:r>
                      <a:r>
                        <a:rPr lang="en-US" sz="2800" dirty="0" smtClean="0">
                          <a:solidFill>
                            <a:srgbClr val="000000"/>
                          </a:solidFill>
                          <a:highlight>
                            <a:srgbClr val="FFFFFF"/>
                          </a:highlight>
                          <a:latin typeface="Consolas" panose="020B0609020204030204" pitchFamily="49" charset="0"/>
                        </a:rPr>
                        <a:t> &lt;&lt; low &lt;&lt; </a:t>
                      </a:r>
                      <a:r>
                        <a:rPr lang="en-US" sz="2800" dirty="0" smtClean="0">
                          <a:solidFill>
                            <a:srgbClr val="A31515"/>
                          </a:solidFill>
                          <a:highlight>
                            <a:srgbClr val="FFFFFF"/>
                          </a:highlight>
                          <a:latin typeface="Consolas" panose="020B0609020204030204" pitchFamily="49" charset="0"/>
                        </a:rPr>
                        <a:t>" High: "</a:t>
                      </a:r>
                      <a:r>
                        <a:rPr lang="en-US" sz="2800" dirty="0" smtClean="0">
                          <a:solidFill>
                            <a:srgbClr val="000000"/>
                          </a:solidFill>
                          <a:highlight>
                            <a:srgbClr val="FFFFFF"/>
                          </a:highlight>
                          <a:latin typeface="Consolas" panose="020B0609020204030204" pitchFamily="49" charset="0"/>
                        </a:rPr>
                        <a:t> &lt;&lt; high &lt;&lt; </a:t>
                      </a:r>
                      <a:r>
                        <a:rPr lang="en-US" sz="2800" dirty="0" err="1" smtClean="0">
                          <a:solidFill>
                            <a:srgbClr val="000000"/>
                          </a:solidFill>
                          <a:highlight>
                            <a:srgbClr val="FFFFFF"/>
                          </a:highlight>
                          <a:latin typeface="Consolas" panose="020B0609020204030204" pitchFamily="49" charset="0"/>
                        </a:rPr>
                        <a:t>endl</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00"/>
                          </a:solidFill>
                          <a:highlight>
                            <a:srgbClr val="FFFFFF"/>
                          </a:highlight>
                          <a:latin typeface="Consolas" panose="020B0609020204030204" pitchFamily="49" charset="0"/>
                        </a:rPr>
                        <a:t>system(</a:t>
                      </a:r>
                      <a:r>
                        <a:rPr lang="en-US" sz="2800" dirty="0" smtClean="0">
                          <a:solidFill>
                            <a:srgbClr val="A31515"/>
                          </a:solidFill>
                          <a:highlight>
                            <a:srgbClr val="FFFFFF"/>
                          </a:highlight>
                          <a:latin typeface="Consolas" panose="020B0609020204030204" pitchFamily="49" charset="0"/>
                        </a:rPr>
                        <a:t>"Pause"</a:t>
                      </a:r>
                      <a:r>
                        <a:rPr lang="en-US" sz="2800" dirty="0" smtClean="0">
                          <a:solidFill>
                            <a:srgbClr val="000000"/>
                          </a:solidFill>
                          <a:highlight>
                            <a:srgbClr val="FFFFFF"/>
                          </a:highlight>
                          <a:latin typeface="Consolas" panose="020B0609020204030204" pitchFamily="49" charset="0"/>
                        </a:rPr>
                        <a:t>);}</a:t>
                      </a:r>
                    </a:p>
                  </a:txBody>
                  <a:tcPr/>
                </a:tc>
              </a:tr>
            </a:tbl>
          </a:graphicData>
        </a:graphic>
      </p:graphicFrame>
    </p:spTree>
    <p:extLst>
      <p:ext uri="{BB962C8B-B14F-4D97-AF65-F5344CB8AC3E}">
        <p14:creationId xmlns:p14="http://schemas.microsoft.com/office/powerpoint/2010/main" val="1549808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call by reference </a:t>
            </a:r>
          </a:p>
        </p:txBody>
      </p:sp>
      <p:sp>
        <p:nvSpPr>
          <p:cNvPr id="3" name="Content Placeholder 2"/>
          <p:cNvSpPr>
            <a:spLocks noGrp="1"/>
          </p:cNvSpPr>
          <p:nvPr>
            <p:ph idx="1"/>
          </p:nvPr>
        </p:nvSpPr>
        <p:spPr/>
        <p:txBody>
          <a:bodyPr/>
          <a:lstStyle/>
          <a:p>
            <a:r>
              <a:rPr lang="en-US" dirty="0"/>
              <a:t>The </a:t>
            </a:r>
            <a:r>
              <a:rPr lang="en-US" b="1" dirty="0"/>
              <a:t>call by reference</a:t>
            </a:r>
            <a:r>
              <a:rPr lang="en-US" dirty="0"/>
              <a:t> method of passing arguments to a function copies the reference of an argument into the formal parameter. Inside the function, the reference is used to access the actual argument used in the call. This means that changes made to the parameter affect the passed argument.</a:t>
            </a:r>
          </a:p>
        </p:txBody>
      </p:sp>
    </p:spTree>
    <p:extLst>
      <p:ext uri="{BB962C8B-B14F-4D97-AF65-F5344CB8AC3E}">
        <p14:creationId xmlns:p14="http://schemas.microsoft.com/office/powerpoint/2010/main" val="177087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Swap 2 values</a:t>
            </a:r>
            <a:endParaRPr lang="en-US" b="1"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7761089"/>
              </p:ext>
            </p:extLst>
          </p:nvPr>
        </p:nvGraphicFramePr>
        <p:xfrm>
          <a:off x="838200" y="1825625"/>
          <a:ext cx="10515600" cy="405384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2000" dirty="0" smtClean="0">
                          <a:solidFill>
                            <a:srgbClr val="0000FF"/>
                          </a:solidFill>
                          <a:highlight>
                            <a:srgbClr val="FFFFFF"/>
                          </a:highlight>
                          <a:latin typeface="Consolas" panose="020B0609020204030204" pitchFamily="49" charset="0"/>
                        </a:rPr>
                        <a:t>#include</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A31515"/>
                          </a:solidFill>
                          <a:highlight>
                            <a:srgbClr val="FFFFFF"/>
                          </a:highlight>
                          <a:latin typeface="Consolas" panose="020B0609020204030204" pitchFamily="49" charset="0"/>
                        </a:rPr>
                        <a:t>&lt;</a:t>
                      </a:r>
                      <a:r>
                        <a:rPr lang="en-US" sz="2000" dirty="0" err="1" smtClean="0">
                          <a:solidFill>
                            <a:srgbClr val="A31515"/>
                          </a:solidFill>
                          <a:highlight>
                            <a:srgbClr val="FFFFFF"/>
                          </a:highlight>
                          <a:latin typeface="Consolas" panose="020B0609020204030204" pitchFamily="49" charset="0"/>
                        </a:rPr>
                        <a:t>iostream</a:t>
                      </a:r>
                      <a:r>
                        <a:rPr lang="en-US" sz="2000" dirty="0" smtClean="0">
                          <a:solidFill>
                            <a:srgbClr val="A31515"/>
                          </a:solidFill>
                          <a:highlight>
                            <a:srgbClr val="FFFFFF"/>
                          </a:highlight>
                          <a:latin typeface="Consolas" panose="020B0609020204030204" pitchFamily="49" charset="0"/>
                        </a:rPr>
                        <a:t>&gt;</a:t>
                      </a:r>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FF"/>
                          </a:solidFill>
                          <a:highlight>
                            <a:srgbClr val="FFFFFF"/>
                          </a:highlight>
                          <a:latin typeface="Consolas" panose="020B0609020204030204" pitchFamily="49" charset="0"/>
                        </a:rPr>
                        <a:t>using</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namespace</a:t>
                      </a:r>
                      <a:r>
                        <a:rPr lang="en-US" sz="2000" dirty="0" smtClean="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std</a:t>
                      </a:r>
                      <a:r>
                        <a:rPr lang="en-US" sz="2000" dirty="0" smtClean="0">
                          <a:solidFill>
                            <a:srgbClr val="000000"/>
                          </a:solidFill>
                          <a:highlight>
                            <a:srgbClr val="FFFFFF"/>
                          </a:highlight>
                          <a:latin typeface="Consolas" panose="020B0609020204030204" pitchFamily="49" charset="0"/>
                        </a:rPr>
                        <a:t>;</a:t>
                      </a:r>
                    </a:p>
                    <a:p>
                      <a:r>
                        <a:rPr lang="en-US" sz="2000" dirty="0" smtClean="0">
                          <a:solidFill>
                            <a:srgbClr val="0000FF"/>
                          </a:solidFill>
                          <a:highlight>
                            <a:srgbClr val="FFFFFF"/>
                          </a:highlight>
                          <a:latin typeface="Consolas" panose="020B0609020204030204" pitchFamily="49" charset="0"/>
                        </a:rPr>
                        <a:t>void</a:t>
                      </a:r>
                      <a:r>
                        <a:rPr lang="en-US" sz="2000" dirty="0" smtClean="0">
                          <a:solidFill>
                            <a:srgbClr val="000000"/>
                          </a:solidFill>
                          <a:highlight>
                            <a:srgbClr val="FFFFFF"/>
                          </a:highlight>
                          <a:latin typeface="Consolas" panose="020B0609020204030204" pitchFamily="49" charset="0"/>
                        </a:rPr>
                        <a:t> swap(</a:t>
                      </a:r>
                      <a:r>
                        <a:rPr lang="en-US" sz="2000" dirty="0" err="1" smtClean="0">
                          <a:solidFill>
                            <a:srgbClr val="0000FF"/>
                          </a:solidFill>
                          <a:highlight>
                            <a:srgbClr val="FFFFFF"/>
                          </a:highlight>
                          <a:latin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rPr>
                        <a:t> &amp;x, </a:t>
                      </a:r>
                      <a:r>
                        <a:rPr lang="en-US" sz="2000" dirty="0" err="1" smtClean="0">
                          <a:solidFill>
                            <a:srgbClr val="0000FF"/>
                          </a:solidFill>
                          <a:highlight>
                            <a:srgbClr val="FFFFFF"/>
                          </a:highlight>
                          <a:latin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rPr>
                        <a:t> &amp;y);</a:t>
                      </a:r>
                    </a:p>
                    <a:p>
                      <a:r>
                        <a:rPr lang="en-US" sz="2000" dirty="0" smtClean="0">
                          <a:solidFill>
                            <a:srgbClr val="0000FF"/>
                          </a:solidFill>
                          <a:highlight>
                            <a:srgbClr val="FFFFFF"/>
                          </a:highlight>
                          <a:latin typeface="Consolas" panose="020B0609020204030204" pitchFamily="49" charset="0"/>
                        </a:rPr>
                        <a:t>void</a:t>
                      </a:r>
                      <a:r>
                        <a:rPr lang="en-US" sz="2000" dirty="0" smtClean="0">
                          <a:solidFill>
                            <a:srgbClr val="000000"/>
                          </a:solidFill>
                          <a:highlight>
                            <a:srgbClr val="FFFFFF"/>
                          </a:highlight>
                          <a:latin typeface="Consolas" panose="020B0609020204030204" pitchFamily="49" charset="0"/>
                        </a:rPr>
                        <a:t> main() </a:t>
                      </a:r>
                    </a:p>
                    <a:p>
                      <a:r>
                        <a:rPr lang="en-US" sz="2000" dirty="0" smtClean="0">
                          <a:solidFill>
                            <a:srgbClr val="000000"/>
                          </a:solidFill>
                          <a:highlight>
                            <a:srgbClr val="FFFFFF"/>
                          </a:highlight>
                          <a:latin typeface="Consolas" panose="020B0609020204030204" pitchFamily="49" charset="0"/>
                        </a:rPr>
                        <a:t>{</a:t>
                      </a:r>
                    </a:p>
                    <a:p>
                      <a:r>
                        <a:rPr lang="en-US" sz="2000" dirty="0" err="1" smtClean="0">
                          <a:solidFill>
                            <a:srgbClr val="0000FF"/>
                          </a:solidFill>
                          <a:highlight>
                            <a:srgbClr val="FFFFFF"/>
                          </a:highlight>
                          <a:latin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rPr>
                        <a:t> a, b; </a:t>
                      </a:r>
                    </a:p>
                    <a:p>
                      <a:r>
                        <a:rPr lang="en-US" sz="2000" dirty="0" err="1" smtClean="0">
                          <a:solidFill>
                            <a:srgbClr val="000000"/>
                          </a:solidFill>
                          <a:highlight>
                            <a:srgbClr val="FFFFFF"/>
                          </a:highlight>
                          <a:latin typeface="Consolas" panose="020B0609020204030204" pitchFamily="49" charset="0"/>
                        </a:rPr>
                        <a:t>cout</a:t>
                      </a:r>
                      <a:r>
                        <a:rPr lang="en-US" sz="2000" dirty="0" smtClean="0">
                          <a:solidFill>
                            <a:srgbClr val="000000"/>
                          </a:solidFill>
                          <a:highlight>
                            <a:srgbClr val="FFFFFF"/>
                          </a:highlight>
                          <a:latin typeface="Consolas" panose="020B0609020204030204" pitchFamily="49" charset="0"/>
                        </a:rPr>
                        <a:t> &lt;&lt; </a:t>
                      </a:r>
                      <a:r>
                        <a:rPr lang="en-US" sz="2000" dirty="0" smtClean="0">
                          <a:solidFill>
                            <a:srgbClr val="A31515"/>
                          </a:solidFill>
                          <a:highlight>
                            <a:srgbClr val="FFFFFF"/>
                          </a:highlight>
                          <a:latin typeface="Consolas" panose="020B0609020204030204" pitchFamily="49" charset="0"/>
                        </a:rPr>
                        <a:t>"enter 2 values: "</a:t>
                      </a:r>
                      <a:r>
                        <a:rPr lang="en-US" sz="2000" dirty="0" smtClean="0">
                          <a:solidFill>
                            <a:srgbClr val="000000"/>
                          </a:solidFill>
                          <a:highlight>
                            <a:srgbClr val="FFFFFF"/>
                          </a:highlight>
                          <a:latin typeface="Consolas" panose="020B0609020204030204" pitchFamily="49" charset="0"/>
                        </a:rPr>
                        <a:t>;</a:t>
                      </a:r>
                    </a:p>
                    <a:p>
                      <a:r>
                        <a:rPr lang="en-US" sz="2000" dirty="0" err="1" smtClean="0">
                          <a:solidFill>
                            <a:srgbClr val="000000"/>
                          </a:solidFill>
                          <a:highlight>
                            <a:srgbClr val="FFFFFF"/>
                          </a:highlight>
                          <a:latin typeface="Consolas" panose="020B0609020204030204" pitchFamily="49" charset="0"/>
                        </a:rPr>
                        <a:t>cin</a:t>
                      </a:r>
                      <a:r>
                        <a:rPr lang="en-US" sz="2000" dirty="0" smtClean="0">
                          <a:solidFill>
                            <a:srgbClr val="000000"/>
                          </a:solidFill>
                          <a:highlight>
                            <a:srgbClr val="FFFFFF"/>
                          </a:highlight>
                          <a:latin typeface="Consolas" panose="020B0609020204030204" pitchFamily="49" charset="0"/>
                        </a:rPr>
                        <a:t> &gt;&gt; a &gt;&gt; b;</a:t>
                      </a:r>
                    </a:p>
                    <a:p>
                      <a:r>
                        <a:rPr lang="en-US" sz="2000" dirty="0" err="1" smtClean="0">
                          <a:solidFill>
                            <a:srgbClr val="000000"/>
                          </a:solidFill>
                          <a:highlight>
                            <a:srgbClr val="FFFFFF"/>
                          </a:highlight>
                          <a:latin typeface="Consolas" panose="020B0609020204030204" pitchFamily="49" charset="0"/>
                        </a:rPr>
                        <a:t>cout</a:t>
                      </a:r>
                      <a:r>
                        <a:rPr lang="en-US" sz="2000" dirty="0" smtClean="0">
                          <a:solidFill>
                            <a:srgbClr val="000000"/>
                          </a:solidFill>
                          <a:highlight>
                            <a:srgbClr val="FFFFFF"/>
                          </a:highlight>
                          <a:latin typeface="Consolas" panose="020B0609020204030204" pitchFamily="49" charset="0"/>
                        </a:rPr>
                        <a:t> &lt;&lt; </a:t>
                      </a:r>
                      <a:r>
                        <a:rPr lang="en-US" sz="2000" dirty="0" smtClean="0">
                          <a:solidFill>
                            <a:srgbClr val="A31515"/>
                          </a:solidFill>
                          <a:highlight>
                            <a:srgbClr val="FFFFFF"/>
                          </a:highlight>
                          <a:latin typeface="Consolas" panose="020B0609020204030204" pitchFamily="49" charset="0"/>
                        </a:rPr>
                        <a:t>"Before swap, value of a :"</a:t>
                      </a:r>
                      <a:r>
                        <a:rPr lang="en-US" sz="2000" dirty="0" smtClean="0">
                          <a:solidFill>
                            <a:srgbClr val="000000"/>
                          </a:solidFill>
                          <a:highlight>
                            <a:srgbClr val="FFFFFF"/>
                          </a:highlight>
                          <a:latin typeface="Consolas" panose="020B0609020204030204" pitchFamily="49" charset="0"/>
                        </a:rPr>
                        <a:t> &lt;&lt; a &lt;&lt; </a:t>
                      </a:r>
                      <a:r>
                        <a:rPr lang="en-US" sz="2000" dirty="0" err="1" smtClean="0">
                          <a:solidFill>
                            <a:srgbClr val="000000"/>
                          </a:solidFill>
                          <a:highlight>
                            <a:srgbClr val="FFFFFF"/>
                          </a:highlight>
                          <a:latin typeface="Consolas" panose="020B0609020204030204" pitchFamily="49" charset="0"/>
                        </a:rPr>
                        <a:t>endl</a:t>
                      </a:r>
                      <a:r>
                        <a:rPr lang="en-US" sz="2000" dirty="0" smtClean="0">
                          <a:solidFill>
                            <a:srgbClr val="000000"/>
                          </a:solidFill>
                          <a:highlight>
                            <a:srgbClr val="FFFFFF"/>
                          </a:highlight>
                          <a:latin typeface="Consolas" panose="020B0609020204030204" pitchFamily="49" charset="0"/>
                        </a:rPr>
                        <a:t>;</a:t>
                      </a:r>
                    </a:p>
                    <a:p>
                      <a:r>
                        <a:rPr lang="en-US" sz="2000" dirty="0" err="1" smtClean="0">
                          <a:solidFill>
                            <a:srgbClr val="000000"/>
                          </a:solidFill>
                          <a:highlight>
                            <a:srgbClr val="FFFFFF"/>
                          </a:highlight>
                          <a:latin typeface="Consolas" panose="020B0609020204030204" pitchFamily="49" charset="0"/>
                        </a:rPr>
                        <a:t>cout</a:t>
                      </a:r>
                      <a:r>
                        <a:rPr lang="en-US" sz="2000" dirty="0" smtClean="0">
                          <a:solidFill>
                            <a:srgbClr val="000000"/>
                          </a:solidFill>
                          <a:highlight>
                            <a:srgbClr val="FFFFFF"/>
                          </a:highlight>
                          <a:latin typeface="Consolas" panose="020B0609020204030204" pitchFamily="49" charset="0"/>
                        </a:rPr>
                        <a:t> &lt;&lt; </a:t>
                      </a:r>
                      <a:r>
                        <a:rPr lang="en-US" sz="2000" dirty="0" smtClean="0">
                          <a:solidFill>
                            <a:srgbClr val="A31515"/>
                          </a:solidFill>
                          <a:highlight>
                            <a:srgbClr val="FFFFFF"/>
                          </a:highlight>
                          <a:latin typeface="Consolas" panose="020B0609020204030204" pitchFamily="49" charset="0"/>
                        </a:rPr>
                        <a:t>"Before swap, value of b :"</a:t>
                      </a:r>
                      <a:r>
                        <a:rPr lang="en-US" sz="2000" dirty="0" smtClean="0">
                          <a:solidFill>
                            <a:srgbClr val="000000"/>
                          </a:solidFill>
                          <a:highlight>
                            <a:srgbClr val="FFFFFF"/>
                          </a:highlight>
                          <a:latin typeface="Consolas" panose="020B0609020204030204" pitchFamily="49" charset="0"/>
                        </a:rPr>
                        <a:t> &lt;&lt; b &lt;&lt; </a:t>
                      </a:r>
                      <a:r>
                        <a:rPr lang="en-US" sz="2000" dirty="0" err="1" smtClean="0">
                          <a:solidFill>
                            <a:srgbClr val="000000"/>
                          </a:solidFill>
                          <a:highlight>
                            <a:srgbClr val="FFFFFF"/>
                          </a:highlight>
                          <a:latin typeface="Consolas" panose="020B0609020204030204" pitchFamily="49" charset="0"/>
                        </a:rPr>
                        <a:t>endl</a:t>
                      </a:r>
                      <a:r>
                        <a:rPr lang="en-US" sz="2000" dirty="0" smtClean="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swap(a,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err="1" smtClean="0">
                          <a:solidFill>
                            <a:srgbClr val="000000"/>
                          </a:solidFill>
                          <a:highlight>
                            <a:srgbClr val="FFFFFF"/>
                          </a:highlight>
                          <a:latin typeface="Consolas" panose="020B0609020204030204" pitchFamily="49" charset="0"/>
                        </a:rPr>
                        <a:t>cout</a:t>
                      </a:r>
                      <a:r>
                        <a:rPr lang="en-US" sz="2000" dirty="0" smtClean="0">
                          <a:solidFill>
                            <a:srgbClr val="000000"/>
                          </a:solidFill>
                          <a:highlight>
                            <a:srgbClr val="FFFFFF"/>
                          </a:highlight>
                          <a:latin typeface="Consolas" panose="020B0609020204030204" pitchFamily="49" charset="0"/>
                        </a:rPr>
                        <a:t> &lt;&lt; </a:t>
                      </a:r>
                      <a:r>
                        <a:rPr lang="en-US" sz="2000" dirty="0" smtClean="0">
                          <a:solidFill>
                            <a:srgbClr val="A31515"/>
                          </a:solidFill>
                          <a:highlight>
                            <a:srgbClr val="FFFFFF"/>
                          </a:highlight>
                          <a:latin typeface="Consolas" panose="020B0609020204030204" pitchFamily="49" charset="0"/>
                        </a:rPr>
                        <a:t>"After swap, value of a :"</a:t>
                      </a:r>
                      <a:r>
                        <a:rPr lang="en-US" sz="2000" dirty="0" smtClean="0">
                          <a:solidFill>
                            <a:srgbClr val="000000"/>
                          </a:solidFill>
                          <a:highlight>
                            <a:srgbClr val="FFFFFF"/>
                          </a:highlight>
                          <a:latin typeface="Consolas" panose="020B0609020204030204" pitchFamily="49" charset="0"/>
                        </a:rPr>
                        <a:t> &lt;&lt; a &lt;&lt; </a:t>
                      </a:r>
                      <a:r>
                        <a:rPr lang="en-US" sz="2000" dirty="0" err="1" smtClean="0">
                          <a:solidFill>
                            <a:srgbClr val="000000"/>
                          </a:solidFill>
                          <a:highlight>
                            <a:srgbClr val="FFFFFF"/>
                          </a:highlight>
                          <a:latin typeface="Consolas" panose="020B0609020204030204" pitchFamily="49" charset="0"/>
                        </a:rPr>
                        <a:t>endl</a:t>
                      </a:r>
                      <a:r>
                        <a:rPr lang="en-US" sz="2000" dirty="0" smtClean="0">
                          <a:solidFill>
                            <a:srgbClr val="000000"/>
                          </a:solidFill>
                          <a:highlight>
                            <a:srgbClr val="FFFFFF"/>
                          </a:highlight>
                          <a:latin typeface="Consolas" panose="020B0609020204030204" pitchFamily="49" charset="0"/>
                        </a:rPr>
                        <a:t>;</a:t>
                      </a:r>
                    </a:p>
                    <a:p>
                      <a:r>
                        <a:rPr lang="en-US" sz="2000" dirty="0" err="1" smtClean="0">
                          <a:solidFill>
                            <a:srgbClr val="000000"/>
                          </a:solidFill>
                          <a:highlight>
                            <a:srgbClr val="FFFFFF"/>
                          </a:highlight>
                          <a:latin typeface="Consolas" panose="020B0609020204030204" pitchFamily="49" charset="0"/>
                        </a:rPr>
                        <a:t>cout</a:t>
                      </a:r>
                      <a:r>
                        <a:rPr lang="en-US" sz="2000" dirty="0" smtClean="0">
                          <a:solidFill>
                            <a:srgbClr val="000000"/>
                          </a:solidFill>
                          <a:highlight>
                            <a:srgbClr val="FFFFFF"/>
                          </a:highlight>
                          <a:latin typeface="Consolas" panose="020B0609020204030204" pitchFamily="49" charset="0"/>
                        </a:rPr>
                        <a:t> &lt;&lt; </a:t>
                      </a:r>
                      <a:r>
                        <a:rPr lang="en-US" sz="2000" dirty="0" smtClean="0">
                          <a:solidFill>
                            <a:srgbClr val="A31515"/>
                          </a:solidFill>
                          <a:highlight>
                            <a:srgbClr val="FFFFFF"/>
                          </a:highlight>
                          <a:latin typeface="Consolas" panose="020B0609020204030204" pitchFamily="49" charset="0"/>
                        </a:rPr>
                        <a:t>"After swap, value of b :"</a:t>
                      </a:r>
                      <a:r>
                        <a:rPr lang="en-US" sz="2000" dirty="0" smtClean="0">
                          <a:solidFill>
                            <a:srgbClr val="000000"/>
                          </a:solidFill>
                          <a:highlight>
                            <a:srgbClr val="FFFFFF"/>
                          </a:highlight>
                          <a:latin typeface="Consolas" panose="020B0609020204030204" pitchFamily="49" charset="0"/>
                        </a:rPr>
                        <a:t> &lt;&lt; b &lt;&lt; </a:t>
                      </a:r>
                      <a:r>
                        <a:rPr lang="en-US" sz="2000" dirty="0" err="1" smtClean="0">
                          <a:solidFill>
                            <a:srgbClr val="000000"/>
                          </a:solidFill>
                          <a:highlight>
                            <a:srgbClr val="FFFFFF"/>
                          </a:highlight>
                          <a:latin typeface="Consolas" panose="020B0609020204030204" pitchFamily="49" charset="0"/>
                        </a:rPr>
                        <a:t>endl</a:t>
                      </a:r>
                      <a:r>
                        <a:rPr lang="en-US" sz="2000" dirty="0" smtClean="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system(</a:t>
                      </a:r>
                      <a:r>
                        <a:rPr lang="en-US" sz="2000" dirty="0" smtClean="0">
                          <a:solidFill>
                            <a:srgbClr val="A31515"/>
                          </a:solidFill>
                          <a:highlight>
                            <a:srgbClr val="FFFFFF"/>
                          </a:highlight>
                          <a:latin typeface="Consolas" panose="020B0609020204030204" pitchFamily="49" charset="0"/>
                        </a:rPr>
                        <a:t>"Pause"</a:t>
                      </a:r>
                      <a:r>
                        <a:rPr lang="en-US" sz="2000" dirty="0" smtClean="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a:t>
                      </a:r>
                    </a:p>
                    <a:p>
                      <a:r>
                        <a:rPr lang="en-US" sz="2000" dirty="0" smtClean="0">
                          <a:solidFill>
                            <a:srgbClr val="0000FF"/>
                          </a:solidFill>
                          <a:highlight>
                            <a:srgbClr val="FFFFFF"/>
                          </a:highlight>
                          <a:latin typeface="Consolas" panose="020B0609020204030204" pitchFamily="49" charset="0"/>
                        </a:rPr>
                        <a:t>void</a:t>
                      </a:r>
                      <a:r>
                        <a:rPr lang="en-US" sz="2000" dirty="0" smtClean="0">
                          <a:solidFill>
                            <a:srgbClr val="000000"/>
                          </a:solidFill>
                          <a:highlight>
                            <a:srgbClr val="FFFFFF"/>
                          </a:highlight>
                          <a:latin typeface="Consolas" panose="020B0609020204030204" pitchFamily="49" charset="0"/>
                        </a:rPr>
                        <a:t> swap(</a:t>
                      </a:r>
                      <a:r>
                        <a:rPr lang="en-US" sz="2000" dirty="0" err="1" smtClean="0">
                          <a:solidFill>
                            <a:srgbClr val="0000FF"/>
                          </a:solidFill>
                          <a:highlight>
                            <a:srgbClr val="FFFFFF"/>
                          </a:highlight>
                          <a:latin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rPr>
                        <a:t> &amp;</a:t>
                      </a:r>
                      <a:r>
                        <a:rPr lang="en-US" sz="2000" dirty="0" smtClean="0">
                          <a:solidFill>
                            <a:srgbClr val="808080"/>
                          </a:solidFill>
                          <a:highlight>
                            <a:srgbClr val="FFFFFF"/>
                          </a:highlight>
                          <a:latin typeface="Consolas" panose="020B0609020204030204" pitchFamily="49" charset="0"/>
                        </a:rPr>
                        <a:t>x</a:t>
                      </a:r>
                      <a:r>
                        <a:rPr lang="en-US" sz="2000" dirty="0" smtClean="0">
                          <a:solidFill>
                            <a:srgbClr val="000000"/>
                          </a:solidFill>
                          <a:highlight>
                            <a:srgbClr val="FFFFFF"/>
                          </a:highlight>
                          <a:latin typeface="Consolas" panose="020B0609020204030204" pitchFamily="49" charset="0"/>
                        </a:rPr>
                        <a:t>, </a:t>
                      </a:r>
                      <a:r>
                        <a:rPr lang="en-US" sz="2000" dirty="0" err="1" smtClean="0">
                          <a:solidFill>
                            <a:srgbClr val="0000FF"/>
                          </a:solidFill>
                          <a:highlight>
                            <a:srgbClr val="FFFFFF"/>
                          </a:highlight>
                          <a:latin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rPr>
                        <a:t> &amp;</a:t>
                      </a:r>
                      <a:r>
                        <a:rPr lang="en-US" sz="2000" dirty="0" smtClean="0">
                          <a:solidFill>
                            <a:srgbClr val="808080"/>
                          </a:solidFill>
                          <a:highlight>
                            <a:srgbClr val="FFFFFF"/>
                          </a:highlight>
                          <a:latin typeface="Consolas" panose="020B0609020204030204" pitchFamily="49" charset="0"/>
                        </a:rPr>
                        <a:t>y</a:t>
                      </a:r>
                      <a:r>
                        <a:rPr lang="en-US" sz="2000" dirty="0" smtClean="0">
                          <a:solidFill>
                            <a:srgbClr val="000000"/>
                          </a:solidFill>
                          <a:highlight>
                            <a:srgbClr val="FFFFFF"/>
                          </a:highlight>
                          <a:latin typeface="Consolas" panose="020B0609020204030204" pitchFamily="49" charset="0"/>
                        </a:rPr>
                        <a:t>) </a:t>
                      </a:r>
                    </a:p>
                    <a:p>
                      <a:r>
                        <a:rPr lang="en-US" sz="2000" dirty="0" smtClean="0">
                          <a:solidFill>
                            <a:srgbClr val="000000"/>
                          </a:solidFill>
                          <a:highlight>
                            <a:srgbClr val="FFFFFF"/>
                          </a:highlight>
                          <a:latin typeface="Consolas" panose="020B0609020204030204" pitchFamily="49" charset="0"/>
                        </a:rPr>
                        <a:t>{</a:t>
                      </a:r>
                    </a:p>
                    <a:p>
                      <a:r>
                        <a:rPr lang="en-US" sz="2000" dirty="0" err="1" smtClean="0">
                          <a:solidFill>
                            <a:srgbClr val="0000FF"/>
                          </a:solidFill>
                          <a:highlight>
                            <a:srgbClr val="FFFFFF"/>
                          </a:highlight>
                          <a:latin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rPr>
                        <a:t> temp;</a:t>
                      </a:r>
                    </a:p>
                    <a:p>
                      <a:r>
                        <a:rPr lang="en-US" sz="2000" dirty="0" smtClean="0">
                          <a:solidFill>
                            <a:srgbClr val="000000"/>
                          </a:solidFill>
                          <a:highlight>
                            <a:srgbClr val="FFFFFF"/>
                          </a:highlight>
                          <a:latin typeface="Consolas" panose="020B0609020204030204" pitchFamily="49" charset="0"/>
                        </a:rPr>
                        <a:t>temp = </a:t>
                      </a:r>
                      <a:r>
                        <a:rPr lang="en-US" sz="2000" dirty="0" smtClean="0">
                          <a:solidFill>
                            <a:srgbClr val="808080"/>
                          </a:solidFill>
                          <a:highlight>
                            <a:srgbClr val="FFFFFF"/>
                          </a:highlight>
                          <a:latin typeface="Consolas" panose="020B0609020204030204" pitchFamily="49" charset="0"/>
                        </a:rPr>
                        <a:t>x</a:t>
                      </a:r>
                      <a:r>
                        <a:rPr lang="en-US" sz="2000" dirty="0" smtClean="0">
                          <a:solidFill>
                            <a:srgbClr val="000000"/>
                          </a:solidFill>
                          <a:highlight>
                            <a:srgbClr val="FFFFFF"/>
                          </a:highlight>
                          <a:latin typeface="Consolas" panose="020B0609020204030204" pitchFamily="49" charset="0"/>
                        </a:rPr>
                        <a:t>; </a:t>
                      </a:r>
                    </a:p>
                    <a:p>
                      <a:r>
                        <a:rPr lang="en-US" sz="2000" dirty="0" smtClean="0">
                          <a:solidFill>
                            <a:srgbClr val="808080"/>
                          </a:solidFill>
                          <a:highlight>
                            <a:srgbClr val="FFFFFF"/>
                          </a:highlight>
                          <a:latin typeface="Consolas" panose="020B0609020204030204" pitchFamily="49" charset="0"/>
                        </a:rPr>
                        <a:t>x</a:t>
                      </a:r>
                      <a:r>
                        <a:rPr lang="en-US" sz="2000" dirty="0" smtClean="0">
                          <a:solidFill>
                            <a:srgbClr val="000000"/>
                          </a:solidFill>
                          <a:highlight>
                            <a:srgbClr val="FFFFFF"/>
                          </a:highlight>
                          <a:latin typeface="Consolas" panose="020B0609020204030204" pitchFamily="49" charset="0"/>
                        </a:rPr>
                        <a:t> = </a:t>
                      </a:r>
                      <a:r>
                        <a:rPr lang="en-US" sz="2000" dirty="0" smtClean="0">
                          <a:solidFill>
                            <a:srgbClr val="808080"/>
                          </a:solidFill>
                          <a:highlight>
                            <a:srgbClr val="FFFFFF"/>
                          </a:highlight>
                          <a:latin typeface="Consolas" panose="020B0609020204030204" pitchFamily="49" charset="0"/>
                        </a:rPr>
                        <a:t>y</a:t>
                      </a:r>
                      <a:r>
                        <a:rPr lang="en-US" sz="2000" dirty="0" smtClean="0">
                          <a:solidFill>
                            <a:srgbClr val="000000"/>
                          </a:solidFill>
                          <a:highlight>
                            <a:srgbClr val="FFFFFF"/>
                          </a:highlight>
                          <a:latin typeface="Consolas" panose="020B0609020204030204" pitchFamily="49" charset="0"/>
                        </a:rPr>
                        <a:t>;    </a:t>
                      </a:r>
                    </a:p>
                    <a:p>
                      <a:r>
                        <a:rPr lang="en-US" sz="2000" dirty="0" smtClean="0">
                          <a:solidFill>
                            <a:srgbClr val="808080"/>
                          </a:solidFill>
                          <a:highlight>
                            <a:srgbClr val="FFFFFF"/>
                          </a:highlight>
                          <a:latin typeface="Consolas" panose="020B0609020204030204" pitchFamily="49" charset="0"/>
                        </a:rPr>
                        <a:t>y</a:t>
                      </a:r>
                      <a:r>
                        <a:rPr lang="en-US" sz="2000" dirty="0" smtClean="0">
                          <a:solidFill>
                            <a:srgbClr val="000000"/>
                          </a:solidFill>
                          <a:highlight>
                            <a:srgbClr val="FFFFFF"/>
                          </a:highlight>
                          <a:latin typeface="Consolas" panose="020B0609020204030204" pitchFamily="49" charset="0"/>
                        </a:rPr>
                        <a:t> = temp; </a:t>
                      </a:r>
                    </a:p>
                    <a:p>
                      <a:r>
                        <a:rPr lang="en-US" sz="2000" dirty="0" smtClean="0">
                          <a:solidFill>
                            <a:srgbClr val="000000"/>
                          </a:solidFill>
                          <a:highlight>
                            <a:srgbClr val="FFFFFF"/>
                          </a:highlight>
                          <a:latin typeface="Consolas" panose="020B0609020204030204" pitchFamily="49"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67944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solidFill>
                  <a:srgbClr val="C00000"/>
                </a:solidFill>
              </a:rPr>
              <a:t>Array</a:t>
            </a:r>
            <a:endParaRPr lang="en-US" sz="4800" b="1" dirty="0">
              <a:solidFill>
                <a:srgbClr val="C00000"/>
              </a:solidFill>
            </a:endParaRPr>
          </a:p>
        </p:txBody>
      </p:sp>
      <p:sp>
        <p:nvSpPr>
          <p:cNvPr id="3" name="Content Placeholder 2"/>
          <p:cNvSpPr>
            <a:spLocks noGrp="1"/>
          </p:cNvSpPr>
          <p:nvPr>
            <p:ph idx="1"/>
          </p:nvPr>
        </p:nvSpPr>
        <p:spPr>
          <a:xfrm>
            <a:off x="838200" y="1416676"/>
            <a:ext cx="10515600" cy="4760287"/>
          </a:xfrm>
        </p:spPr>
        <p:txBody>
          <a:bodyPr>
            <a:normAutofit/>
          </a:bodyPr>
          <a:lstStyle/>
          <a:p>
            <a:r>
              <a:rPr lang="en-US" dirty="0"/>
              <a:t>An array is a collection of data elements of same data type. It is described by a single name and each element of an array is referenced by using array name and its subscript </a:t>
            </a:r>
            <a:r>
              <a:rPr lang="en-US" dirty="0" smtClean="0"/>
              <a:t>no (index) .</a:t>
            </a:r>
            <a:endParaRPr lang="en-US" dirty="0"/>
          </a:p>
          <a:p>
            <a:r>
              <a:rPr lang="en-US" sz="2400" b="1" dirty="0">
                <a:solidFill>
                  <a:schemeClr val="accent1">
                    <a:lumMod val="75000"/>
                  </a:schemeClr>
                </a:solidFill>
                <a:latin typeface="Verdana" panose="020B0604030504040204" pitchFamily="34" charset="0"/>
              </a:rPr>
              <a:t>Declaration of </a:t>
            </a:r>
            <a:r>
              <a:rPr lang="en-US" sz="2400" b="1" dirty="0" smtClean="0">
                <a:solidFill>
                  <a:schemeClr val="accent1">
                    <a:lumMod val="75000"/>
                  </a:schemeClr>
                </a:solidFill>
                <a:latin typeface="Verdana" panose="020B0604030504040204" pitchFamily="34" charset="0"/>
              </a:rPr>
              <a:t>Array</a:t>
            </a:r>
          </a:p>
          <a:p>
            <a:pPr marL="0" indent="0" algn="ctr">
              <a:buNone/>
            </a:pPr>
            <a:r>
              <a:rPr lang="en-US" dirty="0">
                <a:solidFill>
                  <a:schemeClr val="accent6">
                    <a:lumMod val="75000"/>
                  </a:schemeClr>
                </a:solidFill>
              </a:rPr>
              <a:t>Type </a:t>
            </a:r>
            <a:r>
              <a:rPr lang="en-US" dirty="0" err="1" smtClean="0">
                <a:solidFill>
                  <a:schemeClr val="accent6">
                    <a:lumMod val="75000"/>
                  </a:schemeClr>
                </a:solidFill>
              </a:rPr>
              <a:t>arrayName</a:t>
            </a:r>
            <a:r>
              <a:rPr lang="en-US" dirty="0" smtClean="0">
                <a:solidFill>
                  <a:schemeClr val="accent6">
                    <a:lumMod val="75000"/>
                  </a:schemeClr>
                </a:solidFill>
              </a:rPr>
              <a:t> [</a:t>
            </a:r>
            <a:r>
              <a:rPr lang="en-US" dirty="0" err="1">
                <a:solidFill>
                  <a:schemeClr val="accent6">
                    <a:lumMod val="75000"/>
                  </a:schemeClr>
                </a:solidFill>
              </a:rPr>
              <a:t>numberOfElements</a:t>
            </a:r>
            <a:r>
              <a:rPr lang="en-US" dirty="0" smtClean="0">
                <a:solidFill>
                  <a:schemeClr val="accent6">
                    <a:lumMod val="75000"/>
                  </a:schemeClr>
                </a:solidFill>
              </a:rPr>
              <a:t>] ;</a:t>
            </a:r>
          </a:p>
          <a:p>
            <a:pPr marL="0" indent="0">
              <a:buNone/>
            </a:pPr>
            <a:r>
              <a:rPr lang="en-US" dirty="0"/>
              <a:t>int </a:t>
            </a:r>
            <a:r>
              <a:rPr lang="en-US" dirty="0" smtClean="0"/>
              <a:t>salary[5</a:t>
            </a:r>
            <a:r>
              <a:rPr lang="en-US" dirty="0"/>
              <a:t>] ;</a:t>
            </a:r>
            <a:br>
              <a:rPr lang="en-US" dirty="0"/>
            </a:br>
            <a:r>
              <a:rPr lang="en-US" dirty="0"/>
              <a:t>float </a:t>
            </a:r>
            <a:r>
              <a:rPr lang="en-US" dirty="0" smtClean="0"/>
              <a:t>Degree[30];</a:t>
            </a:r>
            <a:endParaRPr lang="en-US" dirty="0">
              <a:solidFill>
                <a:schemeClr val="accent6">
                  <a:lumMod val="75000"/>
                </a:schemeClr>
              </a:solidFill>
            </a:endParaRPr>
          </a:p>
        </p:txBody>
      </p:sp>
      <p:pic>
        <p:nvPicPr>
          <p:cNvPr id="4" name="Picture 3"/>
          <p:cNvPicPr>
            <a:picLocks noChangeAspect="1"/>
          </p:cNvPicPr>
          <p:nvPr/>
        </p:nvPicPr>
        <p:blipFill>
          <a:blip r:embed="rId2"/>
          <a:stretch>
            <a:fillRect/>
          </a:stretch>
        </p:blipFill>
        <p:spPr>
          <a:xfrm>
            <a:off x="3696236" y="3891231"/>
            <a:ext cx="6577999" cy="2454099"/>
          </a:xfrm>
          <a:prstGeom prst="rect">
            <a:avLst/>
          </a:prstGeom>
        </p:spPr>
      </p:pic>
    </p:spTree>
    <p:extLst>
      <p:ext uri="{BB962C8B-B14F-4D97-AF65-F5344CB8AC3E}">
        <p14:creationId xmlns:p14="http://schemas.microsoft.com/office/powerpoint/2010/main" val="12317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solidFill>
                  <a:srgbClr val="C00000"/>
                </a:solidFill>
              </a:rPr>
              <a:t>Array</a:t>
            </a:r>
            <a:endParaRPr lang="en-US" sz="4800" b="1" dirty="0">
              <a:solidFill>
                <a:srgbClr val="C00000"/>
              </a:solidFill>
            </a:endParaRPr>
          </a:p>
        </p:txBody>
      </p:sp>
      <p:sp>
        <p:nvSpPr>
          <p:cNvPr id="3" name="Content Placeholder 2"/>
          <p:cNvSpPr>
            <a:spLocks noGrp="1"/>
          </p:cNvSpPr>
          <p:nvPr>
            <p:ph idx="1"/>
          </p:nvPr>
        </p:nvSpPr>
        <p:spPr>
          <a:xfrm>
            <a:off x="838200" y="1416676"/>
            <a:ext cx="10515600" cy="4760287"/>
          </a:xfrm>
        </p:spPr>
        <p:txBody>
          <a:bodyPr>
            <a:normAutofit/>
          </a:bodyPr>
          <a:lstStyle/>
          <a:p>
            <a:r>
              <a:rPr lang="en-US" sz="3200" b="1" dirty="0"/>
              <a:t>Initialization of One Dimensional Array</a:t>
            </a:r>
          </a:p>
          <a:p>
            <a:pPr marL="0" indent="0">
              <a:buNone/>
            </a:pPr>
            <a:r>
              <a:rPr lang="en-US" dirty="0"/>
              <a:t>An array can be initialized along with declaration. For array initialization it is required to place the elements separated by commas enclosed within braces.</a:t>
            </a:r>
          </a:p>
          <a:p>
            <a:pPr marL="0" indent="0" algn="ctr">
              <a:buNone/>
            </a:pPr>
            <a:r>
              <a:rPr lang="en-US" dirty="0">
                <a:solidFill>
                  <a:srgbClr val="0070C0"/>
                </a:solidFill>
              </a:rPr>
              <a:t>int A[5] = {11,2,23,4,15};</a:t>
            </a:r>
          </a:p>
          <a:p>
            <a:pPr marL="0" indent="0">
              <a:buNone/>
            </a:pPr>
            <a:r>
              <a:rPr lang="en-US" dirty="0"/>
              <a:t>It is possible to leave the array size open. The compiler will count the array size.</a:t>
            </a:r>
          </a:p>
          <a:p>
            <a:pPr marL="0" indent="0" algn="ctr">
              <a:buNone/>
            </a:pPr>
            <a:r>
              <a:rPr lang="en-US" dirty="0">
                <a:solidFill>
                  <a:srgbClr val="0070C0"/>
                </a:solidFill>
              </a:rPr>
              <a:t>int B[] = {6,7,8,9,15,12};</a:t>
            </a:r>
          </a:p>
          <a:p>
            <a:pPr marL="0" indent="0">
              <a:buNone/>
            </a:pPr>
            <a:endParaRPr lang="en-US" sz="3200" dirty="0"/>
          </a:p>
          <a:p>
            <a:pPr marL="0" indent="0">
              <a:buNone/>
            </a:pPr>
            <a:endParaRPr lang="en-US" sz="3200" dirty="0"/>
          </a:p>
        </p:txBody>
      </p:sp>
    </p:spTree>
    <p:extLst>
      <p:ext uri="{BB962C8B-B14F-4D97-AF65-F5344CB8AC3E}">
        <p14:creationId xmlns:p14="http://schemas.microsoft.com/office/powerpoint/2010/main" val="1583213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C00000"/>
                </a:solidFill>
              </a:rPr>
              <a:t>Referring to Array </a:t>
            </a:r>
            <a:r>
              <a:rPr lang="en-US" b="1" dirty="0" smtClean="0">
                <a:solidFill>
                  <a:srgbClr val="C00000"/>
                </a:solidFill>
              </a:rPr>
              <a:t>Elements</a:t>
            </a:r>
            <a:endParaRPr lang="en-US" dirty="0">
              <a:solidFill>
                <a:srgbClr val="C00000"/>
              </a:solidFill>
            </a:endParaRPr>
          </a:p>
        </p:txBody>
      </p:sp>
      <p:sp>
        <p:nvSpPr>
          <p:cNvPr id="3" name="Content Placeholder 2"/>
          <p:cNvSpPr>
            <a:spLocks noGrp="1"/>
          </p:cNvSpPr>
          <p:nvPr>
            <p:ph idx="1"/>
          </p:nvPr>
        </p:nvSpPr>
        <p:spPr/>
        <p:txBody>
          <a:bodyPr/>
          <a:lstStyle/>
          <a:p>
            <a:r>
              <a:rPr lang="en-US" dirty="0"/>
              <a:t>we can access the value of any of its elements individually as if it was a normal variable, thus being able to both read and modify its value. The format is as simple as</a:t>
            </a:r>
            <a:r>
              <a:rPr lang="en-US" dirty="0" smtClean="0"/>
              <a:t>:</a:t>
            </a:r>
          </a:p>
          <a:p>
            <a:pPr marL="0" indent="0" algn="ctr">
              <a:buNone/>
            </a:pPr>
            <a:r>
              <a:rPr lang="en-US" b="1" dirty="0" smtClean="0">
                <a:solidFill>
                  <a:schemeClr val="accent1">
                    <a:lumMod val="75000"/>
                  </a:schemeClr>
                </a:solidFill>
              </a:rPr>
              <a:t>name[index]</a:t>
            </a:r>
          </a:p>
          <a:p>
            <a:pPr marL="0" indent="0">
              <a:buNone/>
            </a:pPr>
            <a:r>
              <a:rPr lang="en-US" dirty="0"/>
              <a:t>cout</a:t>
            </a:r>
            <a:r>
              <a:rPr lang="en-US" dirty="0" smtClean="0"/>
              <a:t>&lt;&lt;salary[4</a:t>
            </a:r>
            <a:r>
              <a:rPr lang="en-US" dirty="0"/>
              <a:t>];      </a:t>
            </a:r>
            <a:r>
              <a:rPr lang="en-US" dirty="0">
                <a:solidFill>
                  <a:srgbClr val="00B050"/>
                </a:solidFill>
              </a:rPr>
              <a:t>//print an array </a:t>
            </a:r>
            <a:r>
              <a:rPr lang="en-US" dirty="0" smtClean="0">
                <a:solidFill>
                  <a:srgbClr val="00B050"/>
                </a:solidFill>
              </a:rPr>
              <a:t>element </a:t>
            </a:r>
            <a:endParaRPr lang="en-US" dirty="0">
              <a:solidFill>
                <a:srgbClr val="00B050"/>
              </a:solidFill>
            </a:endParaRPr>
          </a:p>
          <a:p>
            <a:pPr marL="0" indent="0">
              <a:buNone/>
            </a:pPr>
            <a:r>
              <a:rPr lang="en-US" dirty="0"/>
              <a:t>salary</a:t>
            </a:r>
            <a:r>
              <a:rPr lang="en-US" dirty="0" smtClean="0"/>
              <a:t>[4]=80;           </a:t>
            </a:r>
            <a:r>
              <a:rPr lang="en-US" dirty="0" smtClean="0">
                <a:solidFill>
                  <a:srgbClr val="00B050"/>
                </a:solidFill>
              </a:rPr>
              <a:t>// </a:t>
            </a:r>
            <a:r>
              <a:rPr lang="en-US" dirty="0">
                <a:solidFill>
                  <a:srgbClr val="00B050"/>
                </a:solidFill>
              </a:rPr>
              <a:t>assign value to an array element</a:t>
            </a:r>
          </a:p>
          <a:p>
            <a:pPr marL="0" indent="0">
              <a:buNone/>
            </a:pPr>
            <a:r>
              <a:rPr lang="en-US" dirty="0" err="1"/>
              <a:t>cin</a:t>
            </a:r>
            <a:r>
              <a:rPr lang="en-US" dirty="0"/>
              <a:t>&gt;&gt;age[4];     </a:t>
            </a:r>
            <a:r>
              <a:rPr lang="en-US" dirty="0" smtClean="0"/>
              <a:t>       </a:t>
            </a:r>
            <a:r>
              <a:rPr lang="en-US" dirty="0">
                <a:solidFill>
                  <a:srgbClr val="00B050"/>
                </a:solidFill>
              </a:rPr>
              <a:t>//input element </a:t>
            </a:r>
            <a:r>
              <a:rPr lang="en-US" dirty="0" smtClean="0">
                <a:solidFill>
                  <a:srgbClr val="00B050"/>
                </a:solidFill>
              </a:rPr>
              <a:t>5</a:t>
            </a:r>
            <a:endParaRPr lang="en-US" dirty="0">
              <a:solidFill>
                <a:srgbClr val="00B050"/>
              </a:solidFill>
            </a:endParaRPr>
          </a:p>
          <a:p>
            <a:pPr marL="0" indent="0">
              <a:buNone/>
            </a:pPr>
            <a:endParaRPr lang="en-US" dirty="0"/>
          </a:p>
          <a:p>
            <a:pPr marL="0" indent="0">
              <a:buNone/>
            </a:pPr>
            <a:endParaRPr lang="en-US" b="1" dirty="0" smtClean="0">
              <a:solidFill>
                <a:schemeClr val="accent1">
                  <a:lumMod val="75000"/>
                </a:schemeClr>
              </a:solidFill>
            </a:endParaRPr>
          </a:p>
          <a:p>
            <a:pPr marL="0" indent="0">
              <a:buNone/>
            </a:pPr>
            <a:endParaRPr lang="en-US" b="1" dirty="0">
              <a:solidFill>
                <a:schemeClr val="accent1">
                  <a:lumMod val="75000"/>
                </a:schemeClr>
              </a:solidFill>
            </a:endParaRPr>
          </a:p>
        </p:txBody>
      </p:sp>
    </p:spTree>
    <p:extLst>
      <p:ext uri="{BB962C8B-B14F-4D97-AF65-F5344CB8AC3E}">
        <p14:creationId xmlns:p14="http://schemas.microsoft.com/office/powerpoint/2010/main" val="3784835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546"/>
            <a:ext cx="10515600" cy="862886"/>
          </a:xfrm>
        </p:spPr>
        <p:txBody>
          <a:bodyPr>
            <a:normAutofit/>
          </a:bodyPr>
          <a:lstStyle/>
          <a:p>
            <a:pPr algn="ctr"/>
            <a:r>
              <a:rPr lang="en-US" b="1" dirty="0" smtClean="0">
                <a:solidFill>
                  <a:srgbClr val="C00000"/>
                </a:solidFill>
              </a:rPr>
              <a:t>Example</a:t>
            </a:r>
            <a:endParaRPr lang="en-US" b="1" dirty="0">
              <a:solidFill>
                <a:srgbClr val="C00000"/>
              </a:solidFill>
            </a:endParaRPr>
          </a:p>
        </p:txBody>
      </p:sp>
      <p:graphicFrame>
        <p:nvGraphicFramePr>
          <p:cNvPr id="4" name="Content Placeholder 3"/>
          <p:cNvGraphicFramePr>
            <a:graphicFrameLocks noGrp="1"/>
          </p:cNvGraphicFramePr>
          <p:nvPr>
            <p:ph idx="1"/>
            <p:extLst/>
          </p:nvPr>
        </p:nvGraphicFramePr>
        <p:xfrm>
          <a:off x="838200" y="1017432"/>
          <a:ext cx="10515600" cy="5756856"/>
        </p:xfrm>
        <a:graphic>
          <a:graphicData uri="http://schemas.openxmlformats.org/drawingml/2006/table">
            <a:tbl>
              <a:tblPr firstRow="1" bandRow="1">
                <a:tableStyleId>{5940675A-B579-460E-94D1-54222C63F5DA}</a:tableStyleId>
              </a:tblPr>
              <a:tblGrid>
                <a:gridCol w="5257800"/>
                <a:gridCol w="5257800"/>
              </a:tblGrid>
              <a:tr h="5756856">
                <a:tc>
                  <a:txBody>
                    <a:bodyPr/>
                    <a:lstStyle/>
                    <a:p>
                      <a:r>
                        <a:rPr lang="en-US" sz="2800" dirty="0" smtClean="0">
                          <a:solidFill>
                            <a:srgbClr val="0000FF"/>
                          </a:solidFill>
                          <a:highlight>
                            <a:srgbClr val="FFFFFF"/>
                          </a:highlight>
                          <a:latin typeface="Consolas" panose="020B0609020204030204" pitchFamily="49" charset="0"/>
                        </a:rPr>
                        <a:t>#include</a:t>
                      </a:r>
                      <a:r>
                        <a:rPr lang="en-US" sz="2800" dirty="0" smtClean="0">
                          <a:solidFill>
                            <a:srgbClr val="A31515"/>
                          </a:solidFill>
                          <a:highlight>
                            <a:srgbClr val="FFFFFF"/>
                          </a:highlight>
                          <a:latin typeface="Consolas" panose="020B0609020204030204" pitchFamily="49" charset="0"/>
                        </a:rPr>
                        <a:t>&lt;</a:t>
                      </a:r>
                      <a:r>
                        <a:rPr lang="en-US" sz="2800" dirty="0" err="1" smtClean="0">
                          <a:solidFill>
                            <a:srgbClr val="A31515"/>
                          </a:solidFill>
                          <a:highlight>
                            <a:srgbClr val="FFFFFF"/>
                          </a:highlight>
                          <a:latin typeface="Consolas" panose="020B0609020204030204" pitchFamily="49" charset="0"/>
                        </a:rPr>
                        <a:t>iostream</a:t>
                      </a:r>
                      <a:r>
                        <a:rPr lang="en-US" sz="2800" dirty="0" smtClean="0">
                          <a:solidFill>
                            <a:srgbClr val="A31515"/>
                          </a:solidFill>
                          <a:highlight>
                            <a:srgbClr val="FFFFFF"/>
                          </a:highlight>
                          <a:latin typeface="Consolas" panose="020B0609020204030204" pitchFamily="49" charset="0"/>
                        </a:rPr>
                        <a:t>&gt;</a:t>
                      </a:r>
                      <a:endParaRPr lang="en-US" sz="2800" dirty="0" smtClean="0">
                        <a:solidFill>
                          <a:srgbClr val="000000"/>
                        </a:solidFill>
                        <a:highlight>
                          <a:srgbClr val="FFFFFF"/>
                        </a:highlight>
                        <a:latin typeface="Consolas" panose="020B0609020204030204" pitchFamily="49" charset="0"/>
                      </a:endParaRPr>
                    </a:p>
                    <a:p>
                      <a:r>
                        <a:rPr lang="en-US" sz="2800" dirty="0" smtClean="0">
                          <a:solidFill>
                            <a:srgbClr val="0000FF"/>
                          </a:solidFill>
                          <a:highlight>
                            <a:srgbClr val="FFFFFF"/>
                          </a:highlight>
                          <a:latin typeface="Consolas" panose="020B0609020204030204" pitchFamily="49" charset="0"/>
                        </a:rPr>
                        <a:t>using</a:t>
                      </a:r>
                      <a:r>
                        <a:rPr lang="en-US" sz="2800" dirty="0" smtClean="0">
                          <a:solidFill>
                            <a:srgbClr val="000000"/>
                          </a:solidFill>
                          <a:highlight>
                            <a:srgbClr val="FFFFFF"/>
                          </a:highlight>
                          <a:latin typeface="Consolas" panose="020B0609020204030204" pitchFamily="49" charset="0"/>
                        </a:rPr>
                        <a:t> </a:t>
                      </a:r>
                      <a:r>
                        <a:rPr lang="en-US" sz="2800" dirty="0" smtClean="0">
                          <a:solidFill>
                            <a:srgbClr val="0000FF"/>
                          </a:solidFill>
                          <a:highlight>
                            <a:srgbClr val="FFFFFF"/>
                          </a:highlight>
                          <a:latin typeface="Consolas" panose="020B0609020204030204" pitchFamily="49" charset="0"/>
                        </a:rPr>
                        <a:t>namespace</a:t>
                      </a:r>
                      <a:r>
                        <a:rPr lang="en-US" sz="2800" dirty="0" smtClean="0">
                          <a:solidFill>
                            <a:srgbClr val="000000"/>
                          </a:solidFill>
                          <a:highlight>
                            <a:srgbClr val="FFFFFF"/>
                          </a:highlight>
                          <a:latin typeface="Consolas" panose="020B0609020204030204" pitchFamily="49" charset="0"/>
                        </a:rPr>
                        <a:t> </a:t>
                      </a:r>
                      <a:r>
                        <a:rPr lang="en-US" sz="2800" dirty="0" err="1" smtClean="0">
                          <a:solidFill>
                            <a:srgbClr val="000000"/>
                          </a:solidFill>
                          <a:highlight>
                            <a:srgbClr val="FFFFFF"/>
                          </a:highlight>
                          <a:latin typeface="Consolas" panose="020B0609020204030204" pitchFamily="49" charset="0"/>
                        </a:rPr>
                        <a:t>std</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FF"/>
                          </a:solidFill>
                          <a:highlight>
                            <a:srgbClr val="FFFFFF"/>
                          </a:highlight>
                          <a:latin typeface="Consolas" panose="020B0609020204030204" pitchFamily="49" charset="0"/>
                        </a:rPr>
                        <a:t>void</a:t>
                      </a:r>
                      <a:r>
                        <a:rPr lang="en-US" sz="2800" dirty="0" smtClean="0">
                          <a:solidFill>
                            <a:srgbClr val="000000"/>
                          </a:solidFill>
                          <a:highlight>
                            <a:srgbClr val="FFFFFF"/>
                          </a:highlight>
                          <a:latin typeface="Consolas" panose="020B0609020204030204" pitchFamily="49" charset="0"/>
                        </a:rPr>
                        <a:t> main()</a:t>
                      </a:r>
                    </a:p>
                    <a:p>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FF"/>
                          </a:solidFill>
                          <a:highlight>
                            <a:srgbClr val="FFFFFF"/>
                          </a:highlight>
                          <a:latin typeface="Consolas" panose="020B0609020204030204" pitchFamily="49" charset="0"/>
                        </a:rPr>
                        <a:t>float</a:t>
                      </a:r>
                      <a:r>
                        <a:rPr lang="en-US" sz="2800" dirty="0" smtClean="0">
                          <a:solidFill>
                            <a:srgbClr val="000000"/>
                          </a:solidFill>
                          <a:highlight>
                            <a:srgbClr val="FFFFFF"/>
                          </a:highlight>
                          <a:latin typeface="Consolas" panose="020B0609020204030204" pitchFamily="49" charset="0"/>
                        </a:rPr>
                        <a:t> </a:t>
                      </a:r>
                      <a:r>
                        <a:rPr lang="en-US" sz="2800" dirty="0" err="1" smtClean="0">
                          <a:solidFill>
                            <a:srgbClr val="000000"/>
                          </a:solidFill>
                          <a:highlight>
                            <a:srgbClr val="FFFFFF"/>
                          </a:highlight>
                          <a:latin typeface="Consolas" panose="020B0609020204030204" pitchFamily="49" charset="0"/>
                        </a:rPr>
                        <a:t>arr</a:t>
                      </a:r>
                      <a:r>
                        <a:rPr lang="en-US" sz="2800" dirty="0" smtClean="0">
                          <a:solidFill>
                            <a:srgbClr val="000000"/>
                          </a:solidFill>
                          <a:highlight>
                            <a:srgbClr val="FFFFFF"/>
                          </a:highlight>
                          <a:latin typeface="Consolas" panose="020B0609020204030204" pitchFamily="49" charset="0"/>
                        </a:rPr>
                        <a:t>[5];</a:t>
                      </a:r>
                    </a:p>
                    <a:p>
                      <a:r>
                        <a:rPr lang="en-US" sz="2800" dirty="0" smtClean="0">
                          <a:solidFill>
                            <a:srgbClr val="000000"/>
                          </a:solidFill>
                          <a:highlight>
                            <a:srgbClr val="FFFFFF"/>
                          </a:highlight>
                          <a:latin typeface="Consolas" panose="020B0609020204030204" pitchFamily="49" charset="0"/>
                        </a:rPr>
                        <a:t>cout &lt;&lt; </a:t>
                      </a:r>
                      <a:r>
                        <a:rPr lang="en-US" sz="2800" dirty="0" smtClean="0">
                          <a:solidFill>
                            <a:srgbClr val="A31515"/>
                          </a:solidFill>
                          <a:highlight>
                            <a:srgbClr val="FFFFFF"/>
                          </a:highlight>
                          <a:latin typeface="Consolas" panose="020B0609020204030204" pitchFamily="49" charset="0"/>
                        </a:rPr>
                        <a:t>"enter the degree of 5 subjects"</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FF"/>
                          </a:solidFill>
                          <a:highlight>
                            <a:srgbClr val="FFFFFF"/>
                          </a:highlight>
                          <a:latin typeface="Consolas" panose="020B0609020204030204" pitchFamily="49" charset="0"/>
                        </a:rPr>
                        <a:t>int</a:t>
                      </a:r>
                      <a:r>
                        <a:rPr lang="en-US" sz="2800" dirty="0" smtClean="0">
                          <a:solidFill>
                            <a:srgbClr val="000000"/>
                          </a:solidFill>
                          <a:highlight>
                            <a:srgbClr val="FFFFFF"/>
                          </a:highlight>
                          <a:latin typeface="Consolas" panose="020B0609020204030204" pitchFamily="49" charset="0"/>
                        </a:rPr>
                        <a:t> count = 0;</a:t>
                      </a:r>
                    </a:p>
                    <a:p>
                      <a:r>
                        <a:rPr lang="en-US" sz="2800" dirty="0" smtClean="0">
                          <a:solidFill>
                            <a:srgbClr val="0000FF"/>
                          </a:solidFill>
                          <a:highlight>
                            <a:srgbClr val="FFFFFF"/>
                          </a:highlight>
                          <a:latin typeface="Consolas" panose="020B0609020204030204" pitchFamily="49" charset="0"/>
                        </a:rPr>
                        <a:t>while</a:t>
                      </a:r>
                      <a:r>
                        <a:rPr lang="en-US" sz="2800" dirty="0" smtClean="0">
                          <a:solidFill>
                            <a:srgbClr val="000000"/>
                          </a:solidFill>
                          <a:highlight>
                            <a:srgbClr val="FFFFFF"/>
                          </a:highlight>
                          <a:latin typeface="Consolas" panose="020B0609020204030204" pitchFamily="49" charset="0"/>
                        </a:rPr>
                        <a:t> (count &lt; 5)</a:t>
                      </a:r>
                    </a:p>
                    <a:p>
                      <a:r>
                        <a:rPr lang="en-US" sz="2800" dirty="0" smtClean="0">
                          <a:solidFill>
                            <a:srgbClr val="000000"/>
                          </a:solidFill>
                          <a:highlight>
                            <a:srgbClr val="FFFFFF"/>
                          </a:highlight>
                          <a:latin typeface="Consolas" panose="020B0609020204030204" pitchFamily="49" charset="0"/>
                        </a:rPr>
                        <a:t>{</a:t>
                      </a:r>
                    </a:p>
                    <a:p>
                      <a:r>
                        <a:rPr lang="en-US" sz="2800" dirty="0" err="1" smtClean="0">
                          <a:solidFill>
                            <a:srgbClr val="000000"/>
                          </a:solidFill>
                          <a:highlight>
                            <a:srgbClr val="FFFFFF"/>
                          </a:highlight>
                          <a:latin typeface="Consolas" panose="020B0609020204030204" pitchFamily="49" charset="0"/>
                        </a:rPr>
                        <a:t>cin</a:t>
                      </a:r>
                      <a:r>
                        <a:rPr lang="en-US" sz="2800" dirty="0" smtClean="0">
                          <a:solidFill>
                            <a:srgbClr val="000000"/>
                          </a:solidFill>
                          <a:highlight>
                            <a:srgbClr val="FFFFFF"/>
                          </a:highlight>
                          <a:latin typeface="Consolas" panose="020B0609020204030204" pitchFamily="49" charset="0"/>
                        </a:rPr>
                        <a:t> &gt;&gt; </a:t>
                      </a:r>
                      <a:r>
                        <a:rPr lang="en-US" sz="2800" dirty="0" err="1" smtClean="0">
                          <a:solidFill>
                            <a:srgbClr val="000000"/>
                          </a:solidFill>
                          <a:highlight>
                            <a:srgbClr val="FFFFFF"/>
                          </a:highlight>
                          <a:latin typeface="Consolas" panose="020B0609020204030204" pitchFamily="49" charset="0"/>
                        </a:rPr>
                        <a:t>arr</a:t>
                      </a:r>
                      <a:r>
                        <a:rPr lang="en-US" sz="2800" dirty="0" smtClean="0">
                          <a:solidFill>
                            <a:srgbClr val="000000"/>
                          </a:solidFill>
                          <a:highlight>
                            <a:srgbClr val="FFFFFF"/>
                          </a:highlight>
                          <a:latin typeface="Consolas" panose="020B0609020204030204" pitchFamily="49" charset="0"/>
                        </a:rPr>
                        <a:t>[count];</a:t>
                      </a:r>
                    </a:p>
                  </a:txBody>
                  <a:tcPr/>
                </a:tc>
                <a:tc>
                  <a:txBody>
                    <a:bodyPr/>
                    <a:lstStyle/>
                    <a:p>
                      <a:r>
                        <a:rPr lang="en-US" sz="2800" dirty="0" smtClean="0">
                          <a:solidFill>
                            <a:srgbClr val="000000"/>
                          </a:solidFill>
                          <a:highlight>
                            <a:srgbClr val="FFFFFF"/>
                          </a:highlight>
                          <a:latin typeface="Consolas" panose="020B0609020204030204" pitchFamily="49" charset="0"/>
                        </a:rPr>
                        <a:t>count++;</a:t>
                      </a:r>
                    </a:p>
                    <a:p>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00"/>
                          </a:solidFill>
                          <a:highlight>
                            <a:srgbClr val="FFFFFF"/>
                          </a:highlight>
                          <a:latin typeface="Consolas" panose="020B0609020204030204" pitchFamily="49" charset="0"/>
                        </a:rPr>
                        <a:t>cout &lt;&lt; </a:t>
                      </a:r>
                      <a:r>
                        <a:rPr lang="en-US" sz="2800" dirty="0" smtClean="0">
                          <a:solidFill>
                            <a:srgbClr val="A31515"/>
                          </a:solidFill>
                          <a:highlight>
                            <a:srgbClr val="FFFFFF"/>
                          </a:highlight>
                          <a:latin typeface="Consolas" panose="020B0609020204030204" pitchFamily="49" charset="0"/>
                        </a:rPr>
                        <a:t>"your degrees are: "</a:t>
                      </a:r>
                      <a:r>
                        <a:rPr lang="en-US" sz="2800" dirty="0" smtClean="0">
                          <a:solidFill>
                            <a:srgbClr val="000000"/>
                          </a:solidFill>
                          <a:highlight>
                            <a:srgbClr val="FFFFFF"/>
                          </a:highlight>
                          <a:latin typeface="Consolas" panose="020B0609020204030204" pitchFamily="49" charset="0"/>
                        </a:rPr>
                        <a:t>&lt;&lt;</a:t>
                      </a:r>
                      <a:r>
                        <a:rPr lang="en-US" sz="2800" dirty="0" err="1" smtClean="0">
                          <a:solidFill>
                            <a:srgbClr val="000000"/>
                          </a:solidFill>
                          <a:highlight>
                            <a:srgbClr val="FFFFFF"/>
                          </a:highlight>
                          <a:latin typeface="Consolas" panose="020B0609020204030204" pitchFamily="49" charset="0"/>
                        </a:rPr>
                        <a:t>endl</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00"/>
                          </a:solidFill>
                          <a:highlight>
                            <a:srgbClr val="FFFFFF"/>
                          </a:highlight>
                          <a:latin typeface="Consolas" panose="020B0609020204030204" pitchFamily="49" charset="0"/>
                        </a:rPr>
                        <a:t> count = 0;</a:t>
                      </a:r>
                    </a:p>
                    <a:p>
                      <a:r>
                        <a:rPr lang="en-US" sz="2800" dirty="0" smtClean="0">
                          <a:solidFill>
                            <a:srgbClr val="0000FF"/>
                          </a:solidFill>
                          <a:highlight>
                            <a:srgbClr val="FFFFFF"/>
                          </a:highlight>
                          <a:latin typeface="Consolas" panose="020B0609020204030204" pitchFamily="49" charset="0"/>
                        </a:rPr>
                        <a:t>while</a:t>
                      </a:r>
                      <a:r>
                        <a:rPr lang="en-US" sz="2800" dirty="0" smtClean="0">
                          <a:solidFill>
                            <a:srgbClr val="000000"/>
                          </a:solidFill>
                          <a:highlight>
                            <a:srgbClr val="FFFFFF"/>
                          </a:highlight>
                          <a:latin typeface="Consolas" panose="020B0609020204030204" pitchFamily="49" charset="0"/>
                        </a:rPr>
                        <a:t> (count &lt; 5)</a:t>
                      </a:r>
                    </a:p>
                    <a:p>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00"/>
                          </a:solidFill>
                          <a:highlight>
                            <a:srgbClr val="FFFFFF"/>
                          </a:highlight>
                          <a:latin typeface="Consolas" panose="020B0609020204030204" pitchFamily="49" charset="0"/>
                        </a:rPr>
                        <a:t>cout &lt;&lt; </a:t>
                      </a:r>
                      <a:r>
                        <a:rPr lang="en-US" sz="2800" dirty="0" err="1" smtClean="0">
                          <a:solidFill>
                            <a:srgbClr val="000000"/>
                          </a:solidFill>
                          <a:highlight>
                            <a:srgbClr val="FFFFFF"/>
                          </a:highlight>
                          <a:latin typeface="Consolas" panose="020B0609020204030204" pitchFamily="49" charset="0"/>
                        </a:rPr>
                        <a:t>arr</a:t>
                      </a:r>
                      <a:r>
                        <a:rPr lang="en-US" sz="2800" dirty="0" smtClean="0">
                          <a:solidFill>
                            <a:srgbClr val="000000"/>
                          </a:solidFill>
                          <a:highlight>
                            <a:srgbClr val="FFFFFF"/>
                          </a:highlight>
                          <a:latin typeface="Consolas" panose="020B0609020204030204" pitchFamily="49" charset="0"/>
                        </a:rPr>
                        <a:t>[count]&lt;&lt;</a:t>
                      </a:r>
                      <a:r>
                        <a:rPr lang="en-US" sz="2800" dirty="0" err="1" smtClean="0">
                          <a:solidFill>
                            <a:srgbClr val="000000"/>
                          </a:solidFill>
                          <a:highlight>
                            <a:srgbClr val="FFFFFF"/>
                          </a:highlight>
                          <a:latin typeface="Consolas" panose="020B0609020204030204" pitchFamily="49" charset="0"/>
                        </a:rPr>
                        <a:t>endl</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00"/>
                          </a:solidFill>
                          <a:highlight>
                            <a:srgbClr val="FFFFFF"/>
                          </a:highlight>
                          <a:latin typeface="Consolas" panose="020B0609020204030204" pitchFamily="49" charset="0"/>
                        </a:rPr>
                        <a:t>count++;</a:t>
                      </a:r>
                    </a:p>
                    <a:p>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00"/>
                          </a:solidFill>
                          <a:highlight>
                            <a:srgbClr val="FFFFFF"/>
                          </a:highlight>
                          <a:latin typeface="Consolas" panose="020B0609020204030204" pitchFamily="49" charset="0"/>
                        </a:rPr>
                        <a:t>system(</a:t>
                      </a:r>
                      <a:r>
                        <a:rPr lang="en-US" sz="2800" dirty="0" smtClean="0">
                          <a:solidFill>
                            <a:srgbClr val="A31515"/>
                          </a:solidFill>
                          <a:highlight>
                            <a:srgbClr val="FFFFFF"/>
                          </a:highlight>
                          <a:latin typeface="Consolas" panose="020B0609020204030204" pitchFamily="49" charset="0"/>
                        </a:rPr>
                        <a:t>"Pause"</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00"/>
                          </a:solidFill>
                          <a:highlight>
                            <a:srgbClr val="FFFFFF"/>
                          </a:highlight>
                          <a:latin typeface="Consolas" panose="020B0609020204030204" pitchFamily="49" charset="0"/>
                        </a:rPr>
                        <a:t>}</a:t>
                      </a:r>
                    </a:p>
                  </a:txBody>
                  <a:tcPr/>
                </a:tc>
              </a:tr>
            </a:tbl>
          </a:graphicData>
        </a:graphic>
      </p:graphicFrame>
    </p:spTree>
    <p:extLst>
      <p:ext uri="{BB962C8B-B14F-4D97-AF65-F5344CB8AC3E}">
        <p14:creationId xmlns:p14="http://schemas.microsoft.com/office/powerpoint/2010/main" val="2381891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2506</TotalTime>
  <Words>610</Words>
  <Application>Microsoft Office PowerPoint</Application>
  <PresentationFormat>Widescreen</PresentationFormat>
  <Paragraphs>107</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Consolas</vt:lpstr>
      <vt:lpstr>Verdana</vt:lpstr>
      <vt:lpstr>Office Theme</vt:lpstr>
      <vt:lpstr>Programming fundamentals</vt:lpstr>
      <vt:lpstr>Example</vt:lpstr>
      <vt:lpstr>Example (Show output)</vt:lpstr>
      <vt:lpstr>call by reference </vt:lpstr>
      <vt:lpstr>Swap 2 values</vt:lpstr>
      <vt:lpstr>Array</vt:lpstr>
      <vt:lpstr>Array</vt:lpstr>
      <vt:lpstr>Referring to Array Elements</vt:lpstr>
      <vt:lpstr>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Mai Alaa</dc:creator>
  <cp:lastModifiedBy>Mai Alaa</cp:lastModifiedBy>
  <cp:revision>181</cp:revision>
  <dcterms:created xsi:type="dcterms:W3CDTF">2018-04-06T17:46:27Z</dcterms:created>
  <dcterms:modified xsi:type="dcterms:W3CDTF">2019-04-25T16:50:51Z</dcterms:modified>
</cp:coreProperties>
</file>