
<file path=[Content_Types].xml><?xml version="1.0" encoding="utf-8"?>
<Types xmlns="http://schemas.openxmlformats.org/package/2006/content-types">
  <Default ContentType="application/xml" Extension="xml"/>
  <Default ContentType="image/jpeg" Extension="jpg"/>
  <Default ContentType="image/png" Extension="png"/>
  <Default ContentType="application/vnd.openxmlformats-package.relationships+xml" Extension="rels"/>
  <Override ContentType="application/vnd.openxmlformats-officedocument.theme+xml" PartName="/ppt/theme/theme2.xml"/>
  <Override ContentType="application/vnd.openxmlformats-officedocument.theme+xml" PartName="/ppt/theme/theme1.xml"/>
  <Override ContentType="application/vnd.openxmlformats-officedocument.presentationml.notesSlide+xml" PartName="/ppt/notesSlides/notesSlide5.xml"/>
  <Override ContentType="application/vnd.openxmlformats-officedocument.presentationml.notesSlide+xml" PartName="/ppt/notesSlides/notesSlide7.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6.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viewProps+xml" PartName="/ppt/viewProps1.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6.xml"/>
  <Override ContentType="application/vnd.openxmlformats-officedocument.presentationml.slide+xml" PartName="/ppt/slides/slide2.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5" Type="http://schemas.openxmlformats.org/officeDocument/2006/relationships/notesMaster" Target="notesMasters/notesMaster1.xml"/><Relationship Id="rId12" Type="http://schemas.openxmlformats.org/officeDocument/2006/relationships/slide" Target="slides/slide7.xml"/><Relationship Id="rId16" Type="http://schemas.openxmlformats.org/officeDocument/2006/relationships/slide" Target="slides/slide11.xml"/><Relationship Id="rId15" Type="http://schemas.openxmlformats.org/officeDocument/2006/relationships/slide" Target="slides/slide10.xml"/><Relationship Id="rId11" Type="http://schemas.openxmlformats.org/officeDocument/2006/relationships/slide" Target="slides/slide6.xml"/><Relationship Id="rId14" Type="http://schemas.openxmlformats.org/officeDocument/2006/relationships/slide" Target="slides/slide9.xml"/><Relationship Id="rId7" Type="http://schemas.openxmlformats.org/officeDocument/2006/relationships/slide" Target="slides/slide2.xml"/><Relationship Id="rId2" Type="http://schemas.openxmlformats.org/officeDocument/2006/relationships/viewProps" Target="viewProps1.xml"/><Relationship Id="rId10" Type="http://schemas.openxmlformats.org/officeDocument/2006/relationships/slide" Target="slides/slide5.xml"/><Relationship Id="rId13" Type="http://schemas.openxmlformats.org/officeDocument/2006/relationships/slide" Target="slides/slide8.xml"/><Relationship Id="rId8" Type="http://schemas.openxmlformats.org/officeDocument/2006/relationships/slide" Target="slides/slide3.xml"/><Relationship Id="rId17"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4.xml"/><Relationship Id="rId3" Type="http://schemas.openxmlformats.org/officeDocument/2006/relationships/presProps" Target="presProps1.xml"/><Relationship Id="rId6" Type="http://schemas.openxmlformats.org/officeDocument/2006/relationships/slide" Target="slides/slide1.xml"/><Relationship Id="rId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735597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528ad7b1b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528ad7b1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528ad7b1b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528ad7b1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528ad7b1b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528ad7b1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528ad7b1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528ad7b1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528ad7b1b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528ad7b1b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528ad7b1b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528ad7b1b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528ad7b1b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528ad7b1b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E-BUSINESS</a:t>
            </a:r>
            <a:endParaRPr dirty="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Electronic Business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Pros &amp; Cons Of E-Business</a:t>
            </a:r>
            <a:endParaRPr dirty="0"/>
          </a:p>
        </p:txBody>
      </p:sp>
      <p:pic>
        <p:nvPicPr>
          <p:cNvPr id="127" name="Google Shape;127;p22"/>
          <p:cNvPicPr preferRelativeResize="0"/>
          <p:nvPr/>
        </p:nvPicPr>
        <p:blipFill>
          <a:blip r:embed="rId3">
            <a:alphaModFix/>
          </a:blip>
          <a:stretch>
            <a:fillRect/>
          </a:stretch>
        </p:blipFill>
        <p:spPr>
          <a:xfrm>
            <a:off x="3172600" y="1234650"/>
            <a:ext cx="2798800" cy="279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Pros </a:t>
            </a:r>
            <a:endParaRPr dirty="0"/>
          </a:p>
        </p:txBody>
      </p:sp>
      <p:sp>
        <p:nvSpPr>
          <p:cNvPr id="133" name="Google Shape;133;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Freedom</a:t>
            </a:r>
            <a:endParaRPr dirty="0"/>
          </a:p>
          <a:p>
            <a:pPr marL="0" lvl="0" indent="0" algn="l" rtl="0">
              <a:spcBef>
                <a:spcPts val="1600"/>
              </a:spcBef>
              <a:spcAft>
                <a:spcPts val="0"/>
              </a:spcAft>
              <a:buNone/>
            </a:pPr>
            <a:r>
              <a:rPr lang="en-GB" dirty="0"/>
              <a:t>A Feeling of Achievement</a:t>
            </a:r>
            <a:endParaRPr dirty="0"/>
          </a:p>
          <a:p>
            <a:pPr marL="0" lvl="0" indent="0" algn="l" rtl="0">
              <a:spcBef>
                <a:spcPts val="1600"/>
              </a:spcBef>
              <a:spcAft>
                <a:spcPts val="0"/>
              </a:spcAft>
              <a:buNone/>
            </a:pPr>
            <a:r>
              <a:rPr lang="en-GB" dirty="0"/>
              <a:t>You Can Start on a Small Budget</a:t>
            </a:r>
            <a:endParaRPr dirty="0"/>
          </a:p>
          <a:p>
            <a:pPr marL="0" lvl="0" indent="0" algn="l" rtl="0">
              <a:spcBef>
                <a:spcPts val="1600"/>
              </a:spcBef>
              <a:spcAft>
                <a:spcPts val="0"/>
              </a:spcAft>
              <a:buNone/>
            </a:pPr>
            <a:r>
              <a:rPr lang="en-GB" dirty="0"/>
              <a:t>Outsourcing at Your Fingertips</a:t>
            </a:r>
            <a:endParaRPr dirty="0"/>
          </a:p>
          <a:p>
            <a:pPr marL="0" lvl="0" indent="0" algn="l" rtl="0">
              <a:spcBef>
                <a:spcPts val="1600"/>
              </a:spcBef>
              <a:spcAft>
                <a:spcPts val="0"/>
              </a:spcAft>
              <a:buNone/>
            </a:pPr>
            <a:r>
              <a:rPr lang="en-GB" dirty="0"/>
              <a:t>Tap Into a Global Market</a:t>
            </a:r>
            <a:endParaRPr dirty="0"/>
          </a:p>
          <a:p>
            <a:pPr marL="0" lvl="0" indent="0" algn="l" rtl="0">
              <a:spcBef>
                <a:spcPts val="1600"/>
              </a:spcBef>
              <a:spcAft>
                <a:spcPts val="1600"/>
              </a:spcAft>
              <a:buNone/>
            </a:pPr>
            <a:endParaRPr dirty="0"/>
          </a:p>
        </p:txBody>
      </p:sp>
      <p:pic>
        <p:nvPicPr>
          <p:cNvPr id="134" name="Google Shape;134;p23"/>
          <p:cNvPicPr preferRelativeResize="0"/>
          <p:nvPr/>
        </p:nvPicPr>
        <p:blipFill rotWithShape="1">
          <a:blip r:embed="rId3">
            <a:alphaModFix/>
          </a:blip>
          <a:srcRect l="53022"/>
          <a:stretch/>
        </p:blipFill>
        <p:spPr>
          <a:xfrm>
            <a:off x="1405391" y="521225"/>
            <a:ext cx="674575" cy="522400"/>
          </a:xfrm>
          <a:prstGeom prst="rect">
            <a:avLst/>
          </a:prstGeom>
          <a:noFill/>
          <a:ln>
            <a:noFill/>
          </a:ln>
        </p:spPr>
      </p:pic>
      <p:pic>
        <p:nvPicPr>
          <p:cNvPr id="135" name="Google Shape;135;p23"/>
          <p:cNvPicPr preferRelativeResize="0"/>
          <p:nvPr/>
        </p:nvPicPr>
        <p:blipFill rotWithShape="1">
          <a:blip r:embed="rId4">
            <a:alphaModFix/>
          </a:blip>
          <a:srcRect l="11091" r="3064" b="3353"/>
          <a:stretch/>
        </p:blipFill>
        <p:spPr>
          <a:xfrm>
            <a:off x="4181400" y="1095375"/>
            <a:ext cx="4791450" cy="2853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Cons </a:t>
            </a:r>
            <a:endParaRPr dirty="0"/>
          </a:p>
        </p:txBody>
      </p:sp>
      <p:sp>
        <p:nvSpPr>
          <p:cNvPr id="141" name="Google Shape;141;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Isolation</a:t>
            </a:r>
            <a:endParaRPr dirty="0"/>
          </a:p>
          <a:p>
            <a:pPr marL="0" lvl="0" indent="0" algn="l" rtl="0">
              <a:spcBef>
                <a:spcPts val="1600"/>
              </a:spcBef>
              <a:spcAft>
                <a:spcPts val="0"/>
              </a:spcAft>
              <a:buNone/>
            </a:pPr>
            <a:r>
              <a:rPr lang="en-GB" dirty="0"/>
              <a:t>You Are 100% Responsible — for Everything</a:t>
            </a:r>
            <a:endParaRPr dirty="0"/>
          </a:p>
          <a:p>
            <a:pPr marL="0" lvl="0" indent="0" algn="l" rtl="0">
              <a:spcBef>
                <a:spcPts val="1600"/>
              </a:spcBef>
              <a:spcAft>
                <a:spcPts val="0"/>
              </a:spcAft>
              <a:buNone/>
            </a:pPr>
            <a:r>
              <a:rPr lang="en-GB" dirty="0"/>
              <a:t>Balancing Work and the Rest of Your Life</a:t>
            </a:r>
            <a:endParaRPr dirty="0"/>
          </a:p>
          <a:p>
            <a:pPr marL="0" lvl="0" indent="0" algn="l" rtl="0">
              <a:spcBef>
                <a:spcPts val="1600"/>
              </a:spcBef>
              <a:spcAft>
                <a:spcPts val="0"/>
              </a:spcAft>
              <a:buNone/>
            </a:pPr>
            <a:r>
              <a:rPr lang="en-GB" dirty="0"/>
              <a:t>No Employee Benefits</a:t>
            </a:r>
            <a:endParaRPr dirty="0"/>
          </a:p>
          <a:p>
            <a:pPr marL="0" lvl="0" indent="0" algn="l" rtl="0">
              <a:spcBef>
                <a:spcPts val="1600"/>
              </a:spcBef>
              <a:spcAft>
                <a:spcPts val="0"/>
              </a:spcAft>
              <a:buNone/>
            </a:pPr>
            <a:r>
              <a:rPr lang="en-GB" dirty="0"/>
              <a:t>Results Don’t Appear Overnight</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42" name="Google Shape;142;p24"/>
          <p:cNvPicPr preferRelativeResize="0"/>
          <p:nvPr/>
        </p:nvPicPr>
        <p:blipFill rotWithShape="1">
          <a:blip r:embed="rId3">
            <a:alphaModFix/>
          </a:blip>
          <a:srcRect r="50000"/>
          <a:stretch/>
        </p:blipFill>
        <p:spPr>
          <a:xfrm>
            <a:off x="1700412" y="483641"/>
            <a:ext cx="518549" cy="538001"/>
          </a:xfrm>
          <a:prstGeom prst="rect">
            <a:avLst/>
          </a:prstGeom>
          <a:noFill/>
          <a:ln>
            <a:noFill/>
          </a:ln>
        </p:spPr>
      </p:pic>
      <p:pic>
        <p:nvPicPr>
          <p:cNvPr id="143" name="Google Shape;143;p24"/>
          <p:cNvPicPr preferRelativeResize="0"/>
          <p:nvPr/>
        </p:nvPicPr>
        <p:blipFill>
          <a:blip r:embed="rId4">
            <a:alphaModFix/>
          </a:blip>
          <a:stretch>
            <a:fillRect/>
          </a:stretch>
        </p:blipFill>
        <p:spPr>
          <a:xfrm>
            <a:off x="4880975" y="828513"/>
            <a:ext cx="3951324" cy="3486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Introduction to e-Business</a:t>
            </a:r>
            <a:endParaRPr dirty="0"/>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E-business or Online business means business transactions that take place online with the help of the internet. The term e-business came into existence in the year 1996. E-business is an abbreviation for electronic business. So the buyer and the seller don’t meet personally.</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74" name="Google Shape;74;p14"/>
          <p:cNvPicPr preferRelativeResize="0"/>
          <p:nvPr/>
        </p:nvPicPr>
        <p:blipFill>
          <a:blip r:embed="rId3">
            <a:alphaModFix/>
          </a:blip>
          <a:stretch>
            <a:fillRect/>
          </a:stretch>
        </p:blipFill>
        <p:spPr>
          <a:xfrm>
            <a:off x="5199251" y="2571750"/>
            <a:ext cx="3064074" cy="2043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Difference between E-Business &amp; E-Commerce</a:t>
            </a:r>
            <a:endParaRPr dirty="0"/>
          </a:p>
        </p:txBody>
      </p:sp>
      <p:sp>
        <p:nvSpPr>
          <p:cNvPr id="80" name="Google Shape;80;p15"/>
          <p:cNvSpPr txBox="1">
            <a:spLocks noGrp="1"/>
          </p:cNvSpPr>
          <p:nvPr>
            <p:ph type="body" idx="1"/>
          </p:nvPr>
        </p:nvSpPr>
        <p:spPr>
          <a:xfrm>
            <a:off x="311700" y="1692352"/>
            <a:ext cx="50145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Some people use the terms "e-business" and "e-commerce" interchangeably, but they're not synonymous. E-commerce refers to buying and selling online, while e-business encompasses all business conducted online. E-commerce can be viewed as a subset of e-business.</a:t>
            </a:r>
            <a:endParaRPr dirty="0"/>
          </a:p>
        </p:txBody>
      </p:sp>
      <p:pic>
        <p:nvPicPr>
          <p:cNvPr id="81" name="Google Shape;81;p15"/>
          <p:cNvPicPr preferRelativeResize="0"/>
          <p:nvPr/>
        </p:nvPicPr>
        <p:blipFill>
          <a:blip r:embed="rId3">
            <a:alphaModFix/>
          </a:blip>
          <a:stretch>
            <a:fillRect/>
          </a:stretch>
        </p:blipFill>
        <p:spPr>
          <a:xfrm>
            <a:off x="5326200" y="1266325"/>
            <a:ext cx="3506101" cy="341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Cont</a:t>
            </a:r>
            <a:r>
              <a:rPr lang="en-US" dirty="0" smtClean="0"/>
              <a:t>…</a:t>
            </a:r>
            <a:endParaRPr lang="ar-OM" dirty="0"/>
          </a:p>
        </p:txBody>
      </p:sp>
      <p:sp>
        <p:nvSpPr>
          <p:cNvPr id="3" name="عنصر نائب للنص 2"/>
          <p:cNvSpPr>
            <a:spLocks noGrp="1"/>
          </p:cNvSpPr>
          <p:nvPr>
            <p:ph type="body" idx="1"/>
          </p:nvPr>
        </p:nvSpPr>
        <p:spPr/>
        <p:txBody>
          <a:bodyPr/>
          <a:lstStyle/>
          <a:p>
            <a:pPr marL="114300" indent="0">
              <a:buNone/>
            </a:pPr>
            <a:r>
              <a:rPr lang="en-US" dirty="0" smtClean="0">
                <a:solidFill>
                  <a:srgbClr val="1AD4C2"/>
                </a:solidFill>
              </a:rPr>
              <a:t>Types of e-commerce:</a:t>
            </a:r>
          </a:p>
          <a:p>
            <a:pPr marL="114300" indent="0">
              <a:buNone/>
            </a:pPr>
            <a:r>
              <a:rPr lang="en-US" dirty="0" smtClean="0"/>
              <a:t>(B2C)      </a:t>
            </a:r>
            <a:r>
              <a:rPr lang="en-GB" dirty="0" smtClean="0"/>
              <a:t>business-to-consumer</a:t>
            </a:r>
          </a:p>
          <a:p>
            <a:pPr marL="114300" indent="0">
              <a:buNone/>
            </a:pPr>
            <a:r>
              <a:rPr lang="en-US" dirty="0"/>
              <a:t>(</a:t>
            </a:r>
            <a:r>
              <a:rPr lang="en-US" dirty="0" smtClean="0"/>
              <a:t>B2B)      </a:t>
            </a:r>
            <a:r>
              <a:rPr lang="en-GB" dirty="0" smtClean="0"/>
              <a:t>business-to-business</a:t>
            </a:r>
          </a:p>
          <a:p>
            <a:pPr marL="114300" indent="0">
              <a:buNone/>
            </a:pPr>
            <a:r>
              <a:rPr lang="en-US" dirty="0" smtClean="0"/>
              <a:t>(C2B</a:t>
            </a:r>
            <a:r>
              <a:rPr lang="en-US" dirty="0"/>
              <a:t>) </a:t>
            </a:r>
            <a:r>
              <a:rPr lang="en-US" dirty="0" smtClean="0"/>
              <a:t>     </a:t>
            </a:r>
            <a:r>
              <a:rPr lang="en-GB" dirty="0" smtClean="0"/>
              <a:t>consumer-to-business</a:t>
            </a:r>
          </a:p>
          <a:p>
            <a:pPr marL="114300" indent="0">
              <a:buNone/>
            </a:pPr>
            <a:r>
              <a:rPr lang="en-US" dirty="0"/>
              <a:t>(</a:t>
            </a:r>
            <a:r>
              <a:rPr lang="en-US" dirty="0" smtClean="0"/>
              <a:t>C2C)      </a:t>
            </a:r>
            <a:r>
              <a:rPr lang="en-GB" dirty="0" smtClean="0"/>
              <a:t>consumer-to-consumer</a:t>
            </a:r>
            <a:endParaRPr lang="en-US" dirty="0"/>
          </a:p>
          <a:p>
            <a:pPr marL="114300" indent="0">
              <a:buNone/>
            </a:pPr>
            <a:r>
              <a:rPr lang="en-US" dirty="0">
                <a:solidFill>
                  <a:srgbClr val="1AD4C2"/>
                </a:solidFill>
              </a:rPr>
              <a:t>Types of </a:t>
            </a:r>
            <a:r>
              <a:rPr lang="en-US" dirty="0" smtClean="0">
                <a:solidFill>
                  <a:srgbClr val="1AD4C2"/>
                </a:solidFill>
              </a:rPr>
              <a:t>e-business:</a:t>
            </a:r>
          </a:p>
          <a:p>
            <a:pPr marL="114300" indent="0">
              <a:buNone/>
            </a:pPr>
            <a:r>
              <a:rPr lang="en-US" dirty="0"/>
              <a:t>(B2C)      </a:t>
            </a:r>
            <a:r>
              <a:rPr lang="en-GB" dirty="0"/>
              <a:t>business-to-consumer</a:t>
            </a:r>
          </a:p>
          <a:p>
            <a:pPr marL="114300" indent="0">
              <a:buNone/>
            </a:pPr>
            <a:r>
              <a:rPr lang="en-US" dirty="0"/>
              <a:t>(B2B)      </a:t>
            </a:r>
            <a:r>
              <a:rPr lang="en-GB" dirty="0"/>
              <a:t>business-to-business</a:t>
            </a:r>
          </a:p>
          <a:p>
            <a:pPr marL="114300" indent="0">
              <a:buNone/>
            </a:pPr>
            <a:r>
              <a:rPr lang="en-US" dirty="0" smtClean="0"/>
              <a:t>(A2B</a:t>
            </a:r>
            <a:r>
              <a:rPr lang="en-US" dirty="0"/>
              <a:t>)      </a:t>
            </a:r>
            <a:r>
              <a:rPr lang="en-GB" dirty="0" smtClean="0"/>
              <a:t>administration-to-business</a:t>
            </a:r>
            <a:endParaRPr lang="en-GB" dirty="0"/>
          </a:p>
          <a:p>
            <a:pPr marL="114300" indent="0">
              <a:buNone/>
            </a:pPr>
            <a:r>
              <a:rPr lang="en-US" dirty="0"/>
              <a:t>(</a:t>
            </a:r>
            <a:r>
              <a:rPr lang="en-US" dirty="0" smtClean="0"/>
              <a:t>A2A)      </a:t>
            </a:r>
            <a:r>
              <a:rPr lang="en-GB" dirty="0" smtClean="0"/>
              <a:t>administration-to-</a:t>
            </a:r>
            <a:r>
              <a:rPr lang="en-GB" dirty="0"/>
              <a:t>administration</a:t>
            </a:r>
            <a:endParaRPr lang="en-US" dirty="0">
              <a:solidFill>
                <a:srgbClr val="1AD4C2"/>
              </a:solidFill>
            </a:endParaRPr>
          </a:p>
          <a:p>
            <a:pPr marL="114300" indent="0">
              <a:buNone/>
            </a:pPr>
            <a:endParaRPr lang="en-US" dirty="0"/>
          </a:p>
          <a:p>
            <a:pPr marL="114300" indent="0">
              <a:buNone/>
            </a:pPr>
            <a:endParaRPr lang="en-US" dirty="0"/>
          </a:p>
          <a:p>
            <a:pPr marL="114300" indent="0">
              <a:buNone/>
            </a:pPr>
            <a:endParaRPr lang="en-US" dirty="0" smtClean="0"/>
          </a:p>
        </p:txBody>
      </p:sp>
      <p:cxnSp>
        <p:nvCxnSpPr>
          <p:cNvPr id="5" name="رابط كسهم مستقيم 4"/>
          <p:cNvCxnSpPr/>
          <p:nvPr/>
        </p:nvCxnSpPr>
        <p:spPr>
          <a:xfrm flipV="1">
            <a:off x="1151068" y="1828800"/>
            <a:ext cx="32273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رابط كسهم مستقيم 8"/>
          <p:cNvCxnSpPr/>
          <p:nvPr/>
        </p:nvCxnSpPr>
        <p:spPr>
          <a:xfrm flipV="1">
            <a:off x="1151068" y="2164079"/>
            <a:ext cx="32273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رابط كسهم مستقيم 9"/>
          <p:cNvCxnSpPr/>
          <p:nvPr/>
        </p:nvCxnSpPr>
        <p:spPr>
          <a:xfrm flipV="1">
            <a:off x="1151068" y="2488603"/>
            <a:ext cx="32273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رابط كسهم مستقيم 10"/>
          <p:cNvCxnSpPr/>
          <p:nvPr/>
        </p:nvCxnSpPr>
        <p:spPr>
          <a:xfrm flipV="1">
            <a:off x="1152861" y="2802367"/>
            <a:ext cx="32273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622" y="2780851"/>
            <a:ext cx="2279650" cy="224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Google Shape;114;p20"/>
          <p:cNvPicPr preferRelativeResize="0"/>
          <p:nvPr/>
        </p:nvPicPr>
        <p:blipFill>
          <a:blip r:embed="rId3">
            <a:alphaModFix/>
          </a:blip>
          <a:stretch>
            <a:fillRect/>
          </a:stretch>
        </p:blipFill>
        <p:spPr>
          <a:xfrm>
            <a:off x="5372492" y="92466"/>
            <a:ext cx="3771900" cy="1495425"/>
          </a:xfrm>
          <a:prstGeom prst="rect">
            <a:avLst/>
          </a:prstGeom>
          <a:noFill/>
          <a:ln>
            <a:noFill/>
          </a:ln>
        </p:spPr>
      </p:pic>
      <p:pic>
        <p:nvPicPr>
          <p:cNvPr id="14" name="Google Shape;121;p21"/>
          <p:cNvPicPr preferRelativeResize="0"/>
          <p:nvPr/>
        </p:nvPicPr>
        <p:blipFill>
          <a:blip r:embed="rId4">
            <a:alphaModFix/>
          </a:blip>
          <a:stretch>
            <a:fillRect/>
          </a:stretch>
        </p:blipFill>
        <p:spPr>
          <a:xfrm>
            <a:off x="5842562" y="1373580"/>
            <a:ext cx="3161976" cy="1581000"/>
          </a:xfrm>
          <a:prstGeom prst="rect">
            <a:avLst/>
          </a:prstGeom>
          <a:noFill/>
          <a:ln>
            <a:noFill/>
          </a:ln>
        </p:spPr>
      </p:pic>
      <p:cxnSp>
        <p:nvCxnSpPr>
          <p:cNvPr id="17" name="رابط مستقيم 16"/>
          <p:cNvCxnSpPr/>
          <p:nvPr/>
        </p:nvCxnSpPr>
        <p:spPr>
          <a:xfrm flipH="1">
            <a:off x="5372492" y="1373580"/>
            <a:ext cx="34380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رابط مستقيم 18"/>
          <p:cNvCxnSpPr/>
          <p:nvPr/>
        </p:nvCxnSpPr>
        <p:spPr>
          <a:xfrm flipH="1">
            <a:off x="5382073" y="2899186"/>
            <a:ext cx="34380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رابط كسهم مستقيم 19"/>
          <p:cNvCxnSpPr/>
          <p:nvPr/>
        </p:nvCxnSpPr>
        <p:spPr>
          <a:xfrm flipV="1">
            <a:off x="1152861" y="3422724"/>
            <a:ext cx="32273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رابط كسهم مستقيم 20"/>
          <p:cNvCxnSpPr/>
          <p:nvPr/>
        </p:nvCxnSpPr>
        <p:spPr>
          <a:xfrm flipV="1">
            <a:off x="1151068" y="3758004"/>
            <a:ext cx="32273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رابط كسهم مستقيم 21"/>
          <p:cNvCxnSpPr/>
          <p:nvPr/>
        </p:nvCxnSpPr>
        <p:spPr>
          <a:xfrm flipV="1">
            <a:off x="1151068" y="4066391"/>
            <a:ext cx="32273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رابط كسهم مستقيم 22"/>
          <p:cNvCxnSpPr/>
          <p:nvPr/>
        </p:nvCxnSpPr>
        <p:spPr>
          <a:xfrm flipV="1">
            <a:off x="1151068" y="4381950"/>
            <a:ext cx="32273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43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2623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IBM company</a:t>
            </a:r>
            <a:endParaRPr dirty="0"/>
          </a:p>
        </p:txBody>
      </p:sp>
      <p:sp>
        <p:nvSpPr>
          <p:cNvPr id="87" name="Google Shape;87;p16"/>
          <p:cNvSpPr txBox="1">
            <a:spLocks noGrp="1"/>
          </p:cNvSpPr>
          <p:nvPr>
            <p:ph type="body" idx="1"/>
          </p:nvPr>
        </p:nvSpPr>
        <p:spPr>
          <a:xfrm>
            <a:off x="311700" y="885400"/>
            <a:ext cx="8520600" cy="3696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000" dirty="0"/>
              <a:t>IBM was one of the first companies to use the term e-business when, in October 1997. The company spent approximately $500 million on an advertising and marketing campaign to demonstrate the value of the e-business model and to show that IBM had the "talent, the services and the products to help customers capture the benefits of this new way of doing business," according to the company website. By the year 2000, IBM's e-business revenue had grown to more than $88 billion from $64 billion in 1994, and net income had nearly tripled.</a:t>
            </a:r>
            <a:endParaRPr sz="2000" dirty="0"/>
          </a:p>
        </p:txBody>
      </p:sp>
      <p:pic>
        <p:nvPicPr>
          <p:cNvPr id="88" name="Google Shape;88;p16"/>
          <p:cNvPicPr preferRelativeResize="0"/>
          <p:nvPr/>
        </p:nvPicPr>
        <p:blipFill>
          <a:blip r:embed="rId3">
            <a:alphaModFix/>
          </a:blip>
          <a:stretch>
            <a:fillRect/>
          </a:stretch>
        </p:blipFill>
        <p:spPr>
          <a:xfrm>
            <a:off x="5930475" y="3917125"/>
            <a:ext cx="2403101" cy="961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smtClean="0"/>
              <a:t>Components </a:t>
            </a:r>
            <a:r>
              <a:rPr lang="en-GB" dirty="0"/>
              <a:t>Of E-Business</a:t>
            </a:r>
            <a:endParaRPr dirty="0"/>
          </a:p>
        </p:txBody>
      </p:sp>
      <p:pic>
        <p:nvPicPr>
          <p:cNvPr id="94" name="Google Shape;94;p17"/>
          <p:cNvPicPr preferRelativeResize="0"/>
          <p:nvPr/>
        </p:nvPicPr>
        <p:blipFill>
          <a:blip r:embed="rId3">
            <a:alphaModFix/>
          </a:blip>
          <a:stretch>
            <a:fillRect/>
          </a:stretch>
        </p:blipFill>
        <p:spPr>
          <a:xfrm>
            <a:off x="2836575" y="1543800"/>
            <a:ext cx="3081900" cy="308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عنوان 6"/>
          <p:cNvSpPr>
            <a:spLocks noGrp="1"/>
          </p:cNvSpPr>
          <p:nvPr>
            <p:ph type="title"/>
          </p:nvPr>
        </p:nvSpPr>
        <p:spPr>
          <a:xfrm>
            <a:off x="338594" y="462579"/>
            <a:ext cx="8520600" cy="707400"/>
          </a:xfrm>
        </p:spPr>
        <p:txBody>
          <a:bodyPr/>
          <a:lstStyle/>
          <a:p>
            <a:pPr algn="ctr"/>
            <a:r>
              <a:rPr lang="en-GB" dirty="0"/>
              <a:t>Components Of E-Business</a:t>
            </a:r>
            <a:endParaRPr lang="ar-OM" dirty="0"/>
          </a:p>
        </p:txBody>
      </p:sp>
      <p:sp>
        <p:nvSpPr>
          <p:cNvPr id="10" name="مستطيل 9"/>
          <p:cNvSpPr/>
          <p:nvPr/>
        </p:nvSpPr>
        <p:spPr>
          <a:xfrm>
            <a:off x="1452282" y="527125"/>
            <a:ext cx="6293224" cy="580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OM" dirty="0"/>
          </a:p>
        </p:txBody>
      </p:sp>
      <p:cxnSp>
        <p:nvCxnSpPr>
          <p:cNvPr id="12" name="رابط بشكل مرفق 11"/>
          <p:cNvCxnSpPr/>
          <p:nvPr/>
        </p:nvCxnSpPr>
        <p:spPr>
          <a:xfrm rot="16200000" flipH="1">
            <a:off x="5538158" y="169432"/>
            <a:ext cx="710004" cy="2608730"/>
          </a:xfrm>
          <a:prstGeom prst="bentConnector2">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رابط بشكل مرفق 17"/>
          <p:cNvCxnSpPr/>
          <p:nvPr/>
        </p:nvCxnSpPr>
        <p:spPr>
          <a:xfrm rot="5400000">
            <a:off x="3051829" y="277009"/>
            <a:ext cx="710004" cy="2393576"/>
          </a:xfrm>
          <a:prstGeom prst="bentConnector2">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رابط مستقيم 20"/>
          <p:cNvCxnSpPr/>
          <p:nvPr/>
        </p:nvCxnSpPr>
        <p:spPr>
          <a:xfrm>
            <a:off x="4598894" y="1818042"/>
            <a:ext cx="0" cy="473337"/>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رابط مستقيم 21"/>
          <p:cNvCxnSpPr/>
          <p:nvPr/>
        </p:nvCxnSpPr>
        <p:spPr>
          <a:xfrm>
            <a:off x="7197525" y="1818042"/>
            <a:ext cx="0" cy="473337"/>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رابط مستقيم 22"/>
          <p:cNvCxnSpPr/>
          <p:nvPr/>
        </p:nvCxnSpPr>
        <p:spPr>
          <a:xfrm>
            <a:off x="2195219" y="1818042"/>
            <a:ext cx="0" cy="473337"/>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مربع نص 24"/>
          <p:cNvSpPr txBox="1"/>
          <p:nvPr/>
        </p:nvSpPr>
        <p:spPr>
          <a:xfrm>
            <a:off x="1067012" y="2312894"/>
            <a:ext cx="1984838" cy="523220"/>
          </a:xfrm>
          <a:prstGeom prst="rect">
            <a:avLst/>
          </a:prstGeom>
          <a:noFill/>
        </p:spPr>
        <p:txBody>
          <a:bodyPr wrap="none" rtlCol="1">
            <a:spAutoFit/>
          </a:bodyPr>
          <a:lstStyle/>
          <a:p>
            <a:r>
              <a:rPr lang="en-US" sz="2800" dirty="0" smtClean="0">
                <a:solidFill>
                  <a:schemeClr val="bg1">
                    <a:lumMod val="50000"/>
                  </a:schemeClr>
                </a:solidFill>
              </a:rPr>
              <a:t>Information</a:t>
            </a:r>
            <a:endParaRPr lang="ar-OM" sz="2800" dirty="0">
              <a:solidFill>
                <a:schemeClr val="bg1">
                  <a:lumMod val="50000"/>
                </a:schemeClr>
              </a:solidFill>
            </a:endParaRPr>
          </a:p>
        </p:txBody>
      </p:sp>
      <p:sp>
        <p:nvSpPr>
          <p:cNvPr id="27" name="مستطيل 26"/>
          <p:cNvSpPr/>
          <p:nvPr/>
        </p:nvSpPr>
        <p:spPr>
          <a:xfrm>
            <a:off x="3406831" y="2312894"/>
            <a:ext cx="2685351" cy="523220"/>
          </a:xfrm>
          <a:prstGeom prst="rect">
            <a:avLst/>
          </a:prstGeom>
        </p:spPr>
        <p:txBody>
          <a:bodyPr wrap="none">
            <a:spAutoFit/>
          </a:bodyPr>
          <a:lstStyle/>
          <a:p>
            <a:pPr lvl="0"/>
            <a:r>
              <a:rPr lang="en-US" sz="2800" dirty="0" smtClean="0">
                <a:solidFill>
                  <a:srgbClr val="FFFFFF">
                    <a:lumMod val="50000"/>
                  </a:srgbClr>
                </a:solidFill>
              </a:rPr>
              <a:t>Communication</a:t>
            </a:r>
            <a:endParaRPr lang="ar-OM" sz="2400" dirty="0">
              <a:solidFill>
                <a:srgbClr val="FFFFFF">
                  <a:lumMod val="50000"/>
                </a:srgbClr>
              </a:solidFill>
            </a:endParaRPr>
          </a:p>
        </p:txBody>
      </p:sp>
      <p:sp>
        <p:nvSpPr>
          <p:cNvPr id="28" name="مستطيل 27"/>
          <p:cNvSpPr/>
          <p:nvPr/>
        </p:nvSpPr>
        <p:spPr>
          <a:xfrm>
            <a:off x="6310917" y="2312894"/>
            <a:ext cx="2064989" cy="523220"/>
          </a:xfrm>
          <a:prstGeom prst="rect">
            <a:avLst/>
          </a:prstGeom>
        </p:spPr>
        <p:txBody>
          <a:bodyPr wrap="none">
            <a:spAutoFit/>
          </a:bodyPr>
          <a:lstStyle/>
          <a:p>
            <a:pPr lvl="0"/>
            <a:r>
              <a:rPr lang="en-US" sz="2800" dirty="0" smtClean="0">
                <a:solidFill>
                  <a:srgbClr val="FFFFFF">
                    <a:lumMod val="50000"/>
                  </a:srgbClr>
                </a:solidFill>
              </a:rPr>
              <a:t>Transaction</a:t>
            </a:r>
            <a:endParaRPr lang="ar-OM" sz="2400" dirty="0">
              <a:solidFill>
                <a:srgbClr val="FFFFFF">
                  <a:lumMod val="50000"/>
                </a:srgbClr>
              </a:solidFill>
            </a:endParaRPr>
          </a:p>
        </p:txBody>
      </p:sp>
    </p:spTree>
    <p:extLst>
      <p:ext uri="{BB962C8B-B14F-4D97-AF65-F5344CB8AC3E}">
        <p14:creationId xmlns:p14="http://schemas.microsoft.com/office/powerpoint/2010/main" val="46545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sz="2400" dirty="0"/>
              <a:t>Three key areas are particularly important for e-business</a:t>
            </a:r>
            <a:r>
              <a:rPr lang="en-US" sz="2400" dirty="0" smtClean="0"/>
              <a:t>:</a:t>
            </a:r>
            <a:endParaRPr lang="ar-OM" sz="2400" dirty="0"/>
          </a:p>
        </p:txBody>
      </p:sp>
      <p:sp>
        <p:nvSpPr>
          <p:cNvPr id="3" name="عنصر نائب للنص 2"/>
          <p:cNvSpPr>
            <a:spLocks noGrp="1"/>
          </p:cNvSpPr>
          <p:nvPr>
            <p:ph type="body" idx="1"/>
          </p:nvPr>
        </p:nvSpPr>
        <p:spPr>
          <a:xfrm>
            <a:off x="311701" y="986627"/>
            <a:ext cx="5712581" cy="3302700"/>
          </a:xfrm>
        </p:spPr>
        <p:txBody>
          <a:bodyPr/>
          <a:lstStyle/>
          <a:p>
            <a:pPr marL="114300" indent="0">
              <a:buNone/>
            </a:pPr>
            <a:r>
              <a:rPr lang="en-US" dirty="0">
                <a:solidFill>
                  <a:schemeClr val="tx1">
                    <a:lumMod val="75000"/>
                  </a:schemeClr>
                </a:solidFill>
              </a:rPr>
              <a:t>E-procurement: </a:t>
            </a:r>
            <a:r>
              <a:rPr lang="en-US" dirty="0"/>
              <a:t>the electronic sourcing of products and services by companies, focused </a:t>
            </a:r>
            <a:r>
              <a:rPr lang="en-US" dirty="0" smtClean="0"/>
              <a:t>on </a:t>
            </a:r>
            <a:r>
              <a:rPr lang="en-US" dirty="0"/>
              <a:t>reducing costs and effort</a:t>
            </a:r>
            <a:r>
              <a:rPr lang="en-US" dirty="0" smtClean="0"/>
              <a:t>.</a:t>
            </a:r>
          </a:p>
          <a:p>
            <a:pPr marL="114300" indent="0">
              <a:buNone/>
            </a:pPr>
            <a:endParaRPr lang="en-US" dirty="0" smtClean="0"/>
          </a:p>
          <a:p>
            <a:pPr marL="114300" indent="0">
              <a:buNone/>
            </a:pPr>
            <a:r>
              <a:rPr lang="en-US" dirty="0">
                <a:solidFill>
                  <a:schemeClr val="tx1">
                    <a:lumMod val="75000"/>
                  </a:schemeClr>
                </a:solidFill>
              </a:rPr>
              <a:t>Online </a:t>
            </a:r>
            <a:r>
              <a:rPr lang="en-US" dirty="0" smtClean="0">
                <a:solidFill>
                  <a:schemeClr val="tx1">
                    <a:lumMod val="75000"/>
                  </a:schemeClr>
                </a:solidFill>
              </a:rPr>
              <a:t>stores: </a:t>
            </a:r>
            <a:r>
              <a:rPr lang="en-US" dirty="0"/>
              <a:t>the electronic sale of products and services via appropriate </a:t>
            </a:r>
            <a:r>
              <a:rPr lang="en-US" dirty="0" smtClean="0"/>
              <a:t>platforms</a:t>
            </a:r>
            <a:r>
              <a:rPr lang="en-US" dirty="0"/>
              <a:t>, such as online stores</a:t>
            </a:r>
            <a:r>
              <a:rPr lang="en-US" dirty="0" smtClean="0"/>
              <a:t>.</a:t>
            </a:r>
          </a:p>
          <a:p>
            <a:pPr marL="114300" indent="0">
              <a:buNone/>
            </a:pPr>
            <a:endParaRPr lang="en-US" dirty="0" smtClean="0"/>
          </a:p>
          <a:p>
            <a:pPr marL="114300" indent="0">
              <a:buNone/>
            </a:pPr>
            <a:r>
              <a:rPr lang="en-US" dirty="0">
                <a:solidFill>
                  <a:schemeClr val="tx1">
                    <a:lumMod val="75000"/>
                  </a:schemeClr>
                </a:solidFill>
              </a:rPr>
              <a:t>Online marketplaces: </a:t>
            </a:r>
            <a:r>
              <a:rPr lang="en-US" dirty="0"/>
              <a:t>electronic commerce via digital networks, connecting the buyers and suppliers of products and services.</a:t>
            </a:r>
            <a:endParaRPr lang="ar-OM" dirty="0"/>
          </a:p>
        </p:txBody>
      </p:sp>
      <p:pic>
        <p:nvPicPr>
          <p:cNvPr id="4" name="صورة 3"/>
          <p:cNvPicPr>
            <a:picLocks noChangeAspect="1"/>
          </p:cNvPicPr>
          <p:nvPr/>
        </p:nvPicPr>
        <p:blipFill rotWithShape="1">
          <a:blip r:embed="rId2">
            <a:extLst>
              <a:ext uri="{28A0092B-C50C-407E-A947-70E740481C1C}">
                <a14:useLocalDpi xmlns:a14="http://schemas.microsoft.com/office/drawing/2010/main" val="0"/>
              </a:ext>
            </a:extLst>
          </a:blip>
          <a:srcRect b="30098"/>
          <a:stretch/>
        </p:blipFill>
        <p:spPr>
          <a:xfrm>
            <a:off x="7231222" y="1701389"/>
            <a:ext cx="1756682" cy="1227956"/>
          </a:xfrm>
          <a:prstGeom prst="rect">
            <a:avLst/>
          </a:prstGeom>
        </p:spPr>
      </p:pic>
      <p:pic>
        <p:nvPicPr>
          <p:cNvPr id="5" name="صورة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681" y="1122378"/>
            <a:ext cx="1158023" cy="1158023"/>
          </a:xfrm>
          <a:prstGeom prst="rect">
            <a:avLst/>
          </a:prstGeom>
        </p:spPr>
      </p:pic>
      <p:pic>
        <p:nvPicPr>
          <p:cNvPr id="6" name="صورة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3374" y="2431229"/>
            <a:ext cx="1549102" cy="1290918"/>
          </a:xfrm>
          <a:prstGeom prst="rect">
            <a:avLst/>
          </a:prstGeom>
        </p:spPr>
      </p:pic>
      <p:pic>
        <p:nvPicPr>
          <p:cNvPr id="7" name="صورة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2693" y="3689873"/>
            <a:ext cx="1659031" cy="947491"/>
          </a:xfrm>
          <a:prstGeom prst="rect">
            <a:avLst/>
          </a:prstGeom>
        </p:spPr>
      </p:pic>
    </p:spTree>
    <p:extLst>
      <p:ext uri="{BB962C8B-B14F-4D97-AF65-F5344CB8AC3E}">
        <p14:creationId xmlns:p14="http://schemas.microsoft.com/office/powerpoint/2010/main" val="176113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68670" y="79266"/>
            <a:ext cx="8520600" cy="707400"/>
          </a:xfrm>
        </p:spPr>
        <p:txBody>
          <a:bodyPr/>
          <a:lstStyle/>
          <a:p>
            <a:r>
              <a:rPr lang="en-US" dirty="0"/>
              <a:t>Function of electronic business</a:t>
            </a:r>
            <a:endParaRPr lang="ar-OM" dirty="0"/>
          </a:p>
        </p:txBody>
      </p:sp>
      <p:sp>
        <p:nvSpPr>
          <p:cNvPr id="3" name="عنصر نائب للنص 2"/>
          <p:cNvSpPr>
            <a:spLocks noGrp="1"/>
          </p:cNvSpPr>
          <p:nvPr>
            <p:ph type="body" idx="1"/>
          </p:nvPr>
        </p:nvSpPr>
        <p:spPr>
          <a:xfrm>
            <a:off x="247153" y="889806"/>
            <a:ext cx="8520329" cy="3735981"/>
          </a:xfrm>
        </p:spPr>
        <p:txBody>
          <a:bodyPr/>
          <a:lstStyle/>
          <a:p>
            <a:pPr marL="114300" indent="0">
              <a:lnSpc>
                <a:spcPct val="100000"/>
              </a:lnSpc>
              <a:buNone/>
            </a:pPr>
            <a:r>
              <a:rPr lang="en-US" sz="1700" u="sng" dirty="0">
                <a:solidFill>
                  <a:schemeClr val="tx1">
                    <a:lumMod val="75000"/>
                  </a:schemeClr>
                </a:solidFill>
              </a:rPr>
              <a:t>Structuring value</a:t>
            </a:r>
            <a:r>
              <a:rPr lang="en-US" sz="1700" dirty="0">
                <a:solidFill>
                  <a:schemeClr val="tx1">
                    <a:lumMod val="75000"/>
                  </a:schemeClr>
                </a:solidFill>
              </a:rPr>
              <a:t>: </a:t>
            </a:r>
            <a:r>
              <a:rPr lang="en-US" sz="1700" dirty="0"/>
              <a:t>an online offer achieves an overview of a large quantity of </a:t>
            </a:r>
            <a:r>
              <a:rPr lang="en-US" sz="1700" dirty="0" smtClean="0"/>
              <a:t>information.</a:t>
            </a:r>
          </a:p>
          <a:p>
            <a:pPr marL="114300" indent="0">
              <a:lnSpc>
                <a:spcPct val="100000"/>
              </a:lnSpc>
              <a:buNone/>
            </a:pPr>
            <a:r>
              <a:rPr lang="en-US" sz="1700" dirty="0" smtClean="0"/>
              <a:t> </a:t>
            </a:r>
          </a:p>
          <a:p>
            <a:pPr marL="114300" indent="0">
              <a:lnSpc>
                <a:spcPct val="100000"/>
              </a:lnSpc>
              <a:buNone/>
            </a:pPr>
            <a:r>
              <a:rPr lang="en-US" sz="1700" u="sng" dirty="0" smtClean="0">
                <a:solidFill>
                  <a:schemeClr val="tx1">
                    <a:lumMod val="75000"/>
                  </a:schemeClr>
                </a:solidFill>
              </a:rPr>
              <a:t>Selection </a:t>
            </a:r>
            <a:r>
              <a:rPr lang="en-US" sz="1700" u="sng" dirty="0">
                <a:solidFill>
                  <a:schemeClr val="tx1">
                    <a:lumMod val="75000"/>
                  </a:schemeClr>
                </a:solidFill>
              </a:rPr>
              <a:t>value</a:t>
            </a:r>
            <a:r>
              <a:rPr lang="en-US" sz="1700" dirty="0">
                <a:solidFill>
                  <a:schemeClr val="tx1">
                    <a:lumMod val="75000"/>
                  </a:schemeClr>
                </a:solidFill>
              </a:rPr>
              <a:t>: </a:t>
            </a:r>
            <a:r>
              <a:rPr lang="en-US" sz="1700" dirty="0"/>
              <a:t>an online offer provides specific database information upon request </a:t>
            </a:r>
            <a:r>
              <a:rPr lang="en-US" sz="1700" dirty="0" smtClean="0"/>
              <a:t>.</a:t>
            </a:r>
          </a:p>
          <a:p>
            <a:pPr marL="114300" indent="0">
              <a:lnSpc>
                <a:spcPct val="100000"/>
              </a:lnSpc>
              <a:buNone/>
            </a:pPr>
            <a:endParaRPr lang="en-US" sz="1700" dirty="0" smtClean="0"/>
          </a:p>
          <a:p>
            <a:pPr marL="114300" indent="0">
              <a:lnSpc>
                <a:spcPct val="100000"/>
              </a:lnSpc>
              <a:buNone/>
            </a:pPr>
            <a:r>
              <a:rPr lang="en-US" sz="1700" u="sng" dirty="0" smtClean="0">
                <a:solidFill>
                  <a:schemeClr val="tx1">
                    <a:lumMod val="75000"/>
                  </a:schemeClr>
                </a:solidFill>
              </a:rPr>
              <a:t>Matching </a:t>
            </a:r>
            <a:r>
              <a:rPr lang="en-US" sz="1700" u="sng" dirty="0">
                <a:solidFill>
                  <a:schemeClr val="tx1">
                    <a:lumMod val="75000"/>
                  </a:schemeClr>
                </a:solidFill>
              </a:rPr>
              <a:t>value</a:t>
            </a:r>
            <a:r>
              <a:rPr lang="en-US" sz="1700" dirty="0">
                <a:solidFill>
                  <a:schemeClr val="tx1">
                    <a:lumMod val="75000"/>
                  </a:schemeClr>
                </a:solidFill>
              </a:rPr>
              <a:t>: </a:t>
            </a:r>
            <a:r>
              <a:rPr lang="en-US" sz="1700" dirty="0"/>
              <a:t>an online offer makes it possible to merge inquiries from supplier and buyers more </a:t>
            </a:r>
            <a:r>
              <a:rPr lang="en-US" sz="1700" dirty="0" smtClean="0"/>
              <a:t>efficiently.</a:t>
            </a:r>
          </a:p>
          <a:p>
            <a:pPr marL="114300" indent="0">
              <a:lnSpc>
                <a:spcPct val="100000"/>
              </a:lnSpc>
              <a:buNone/>
            </a:pPr>
            <a:endParaRPr lang="en-US" sz="1700" dirty="0" smtClean="0"/>
          </a:p>
          <a:p>
            <a:pPr marL="114300" indent="0">
              <a:lnSpc>
                <a:spcPct val="100000"/>
              </a:lnSpc>
              <a:buNone/>
            </a:pPr>
            <a:r>
              <a:rPr lang="en-US" sz="1700" u="sng" dirty="0" smtClean="0">
                <a:solidFill>
                  <a:schemeClr val="tx1">
                    <a:lumMod val="75000"/>
                  </a:schemeClr>
                </a:solidFill>
              </a:rPr>
              <a:t>Coordination </a:t>
            </a:r>
            <a:r>
              <a:rPr lang="en-US" sz="1700" u="sng" dirty="0">
                <a:solidFill>
                  <a:schemeClr val="tx1">
                    <a:lumMod val="75000"/>
                  </a:schemeClr>
                </a:solidFill>
              </a:rPr>
              <a:t>value</a:t>
            </a:r>
            <a:r>
              <a:rPr lang="en-US" sz="1700" dirty="0">
                <a:solidFill>
                  <a:schemeClr val="tx1">
                    <a:lumMod val="75000"/>
                  </a:schemeClr>
                </a:solidFill>
              </a:rPr>
              <a:t>: </a:t>
            </a:r>
            <a:r>
              <a:rPr lang="en-US" sz="1700" dirty="0"/>
              <a:t>an online offer allows different providers to better combine their </a:t>
            </a:r>
            <a:r>
              <a:rPr lang="en-US" sz="1700" dirty="0" smtClean="0"/>
              <a:t>services.</a:t>
            </a:r>
          </a:p>
          <a:p>
            <a:pPr marL="114300" indent="0">
              <a:lnSpc>
                <a:spcPct val="100000"/>
              </a:lnSpc>
              <a:buNone/>
            </a:pPr>
            <a:endParaRPr lang="en-US" sz="1700" dirty="0" smtClean="0"/>
          </a:p>
          <a:p>
            <a:pPr marL="114300" indent="0">
              <a:lnSpc>
                <a:spcPct val="100000"/>
              </a:lnSpc>
              <a:buNone/>
            </a:pPr>
            <a:r>
              <a:rPr lang="en-US" sz="1700" u="sng" dirty="0" smtClean="0">
                <a:solidFill>
                  <a:schemeClr val="tx1">
                    <a:lumMod val="75000"/>
                  </a:schemeClr>
                </a:solidFill>
              </a:rPr>
              <a:t>Communication </a:t>
            </a:r>
            <a:r>
              <a:rPr lang="en-US" sz="1700" u="sng" dirty="0">
                <a:solidFill>
                  <a:schemeClr val="tx1">
                    <a:lumMod val="75000"/>
                  </a:schemeClr>
                </a:solidFill>
              </a:rPr>
              <a:t>value</a:t>
            </a:r>
            <a:r>
              <a:rPr lang="en-US" sz="1700" dirty="0">
                <a:solidFill>
                  <a:schemeClr val="tx1">
                    <a:lumMod val="75000"/>
                  </a:schemeClr>
                </a:solidFill>
              </a:rPr>
              <a:t>: </a:t>
            </a:r>
            <a:r>
              <a:rPr lang="en-US" sz="1700" dirty="0"/>
              <a:t>an online offer improves communication between different </a:t>
            </a:r>
            <a:r>
              <a:rPr lang="en-US" sz="1700" dirty="0" smtClean="0"/>
              <a:t>consumers.</a:t>
            </a:r>
            <a:endParaRPr lang="ar-OM" sz="1700" dirty="0"/>
          </a:p>
        </p:txBody>
      </p:sp>
    </p:spTree>
    <p:extLst>
      <p:ext uri="{BB962C8B-B14F-4D97-AF65-F5344CB8AC3E}">
        <p14:creationId xmlns:p14="http://schemas.microsoft.com/office/powerpoint/2010/main" val="2266709103"/>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