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318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319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5" r:id="rId26"/>
    <p:sldId id="286" r:id="rId27"/>
    <p:sldId id="289" r:id="rId28"/>
    <p:sldId id="290" r:id="rId29"/>
    <p:sldId id="291" r:id="rId30"/>
    <p:sldId id="292" r:id="rId31"/>
    <p:sldId id="293" r:id="rId32"/>
    <p:sldId id="295" r:id="rId33"/>
    <p:sldId id="297" r:id="rId34"/>
    <p:sldId id="298" r:id="rId35"/>
    <p:sldId id="299" r:id="rId36"/>
    <p:sldId id="300" r:id="rId37"/>
    <p:sldId id="301" r:id="rId38"/>
    <p:sldId id="303" r:id="rId39"/>
    <p:sldId id="305" r:id="rId40"/>
    <p:sldId id="316" r:id="rId41"/>
    <p:sldId id="310" r:id="rId42"/>
    <p:sldId id="311" r:id="rId43"/>
    <p:sldId id="313" r:id="rId44"/>
    <p:sldId id="314" r:id="rId45"/>
    <p:sldId id="31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41" d="100"/>
          <a:sy n="4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engage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0"/>
            <a:ext cx="7467600" cy="1447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81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7DC90-A538-4D3C-9401-92C2D8DD97AE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199C9-98F9-422D-8DB5-945D31AC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16E6E-BC5F-40BA-8EF2-F72E2EF6898B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A705-15A9-4FB3-BB83-4414C5BD2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6201B-5135-4C7A-B164-D207B1FBBDD2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24122-7DA4-439C-8E1C-2685A4CDC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1DC31-BEC3-4A5E-BF08-C6AC2A7D475A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300DF-7D82-44C7-95E8-8BDC32AE3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99632-BA1C-411F-BC01-932C63E5E55C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CF567-92F2-4868-AE5F-6064AF3DA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5DC0-BDF4-4946-95FC-61C4F2C15E4D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CAABE-7C30-4EA4-B5F3-01358C5E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6BC3-41DA-4098-8CA3-5AE4500AA7C8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1710-DF5A-49B1-AD3F-FCC479A1A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3D5C7-06BD-4A57-9316-AFFC05FB9A2D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D10E8-0367-4E5D-9E4A-DD9E16629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098F-756C-4371-8629-D7887CAE58D3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82478-D854-4386-B19D-338899BFC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1234E-A55B-461F-95E4-6E9D08D8F588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6B547-B69A-4B3E-824B-F8B9F77F3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0C22D-B331-43E5-B1B9-EFA38C5EA6F6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84466-CB37-49EF-9CF4-ADD313A85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E5778-8BFC-4536-9703-0D28E9F70237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259-93AD-49B5-837E-5FA1F1755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1E24F9-DA40-43C1-89CE-AAA16B93C677}" type="datetime1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966EB8-3645-45BA-B837-242CADC3A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Systems Analysis and Design  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Chapter 1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</a:rPr>
              <a:t>Introduction to Systems Analysis and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Information System Components</a:t>
            </a:r>
          </a:p>
        </p:txBody>
      </p:sp>
      <p:sp>
        <p:nvSpPr>
          <p:cNvPr id="23554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</a:t>
            </a:r>
          </a:p>
          <a:p>
            <a:pPr lvl="1" eaLnBrk="1" hangingPunct="1"/>
            <a:r>
              <a:rPr lang="en-US" dirty="0"/>
              <a:t>Is the physical layer of the information system</a:t>
            </a:r>
          </a:p>
          <a:p>
            <a:pPr lvl="1" eaLnBrk="1" hangingPunct="1"/>
            <a:r>
              <a:rPr lang="en-US" dirty="0"/>
              <a:t>Moore’s Law</a:t>
            </a:r>
          </a:p>
          <a:p>
            <a:pPr eaLnBrk="1" hangingPunct="1"/>
            <a:r>
              <a:rPr lang="en-US" dirty="0"/>
              <a:t>Software</a:t>
            </a:r>
          </a:p>
          <a:p>
            <a:pPr lvl="1" eaLnBrk="1" hangingPunct="1"/>
            <a:r>
              <a:rPr lang="en-US" dirty="0"/>
              <a:t>System software</a:t>
            </a:r>
          </a:p>
          <a:p>
            <a:pPr lvl="1" eaLnBrk="1" hangingPunct="1"/>
            <a:r>
              <a:rPr lang="en-US" dirty="0"/>
              <a:t>Application software </a:t>
            </a:r>
          </a:p>
          <a:p>
            <a:pPr lvl="1" eaLnBrk="1" hangingPunct="1"/>
            <a:r>
              <a:rPr lang="en-US" dirty="0"/>
              <a:t>Enterprise applications</a:t>
            </a:r>
          </a:p>
          <a:p>
            <a:pPr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0816" y="2057401"/>
            <a:ext cx="4020559" cy="263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Information System Components</a:t>
            </a:r>
          </a:p>
        </p:txBody>
      </p:sp>
      <p:sp>
        <p:nvSpPr>
          <p:cNvPr id="245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Software</a:t>
            </a:r>
          </a:p>
          <a:p>
            <a:pPr lvl="1" eaLnBrk="1" hangingPunct="1"/>
            <a:r>
              <a:rPr lang="en-US" dirty="0"/>
              <a:t>Horizontal system</a:t>
            </a:r>
          </a:p>
          <a:p>
            <a:pPr lvl="1" eaLnBrk="1" hangingPunct="1"/>
            <a:r>
              <a:rPr lang="en-US" dirty="0"/>
              <a:t>Vertical system</a:t>
            </a:r>
          </a:p>
          <a:p>
            <a:pPr lvl="1" eaLnBrk="1" hangingPunct="1"/>
            <a:r>
              <a:rPr lang="en-US" dirty="0"/>
              <a:t>Legacy systems</a:t>
            </a:r>
          </a:p>
          <a:p>
            <a:pPr eaLnBrk="1" hangingPunct="1"/>
            <a:r>
              <a:rPr lang="en-US" dirty="0"/>
              <a:t>Data </a:t>
            </a:r>
          </a:p>
          <a:p>
            <a:pPr lvl="1" eaLnBrk="1" hangingPunct="1"/>
            <a:r>
              <a:rPr lang="en-US" dirty="0"/>
              <a:t>Tables store data</a:t>
            </a:r>
          </a:p>
          <a:p>
            <a:pPr lvl="1" eaLnBrk="1" hangingPunct="1"/>
            <a:r>
              <a:rPr lang="en-US" dirty="0"/>
              <a:t>Linked tables work</a:t>
            </a:r>
            <a:br>
              <a:rPr lang="en-US" dirty="0"/>
            </a:br>
            <a:r>
              <a:rPr lang="en-US" dirty="0"/>
              <a:t> together to supply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08D5F-4D3C-44FD-9553-37759A7D110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724327"/>
            <a:ext cx="4138613" cy="446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Information System Components</a:t>
            </a:r>
          </a:p>
        </p:txBody>
      </p:sp>
      <p:sp>
        <p:nvSpPr>
          <p:cNvPr id="25602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Processes </a:t>
            </a:r>
          </a:p>
          <a:p>
            <a:pPr lvl="1" eaLnBrk="1" hangingPunct="1"/>
            <a:r>
              <a:rPr lang="en-US"/>
              <a:t>Describe the tasks and business functions that users, managers, and IT staff members perform to achieve specific results</a:t>
            </a:r>
          </a:p>
          <a:p>
            <a:pPr eaLnBrk="1" hangingPunct="1"/>
            <a:r>
              <a:rPr lang="en-US"/>
              <a:t>People</a:t>
            </a:r>
          </a:p>
          <a:p>
            <a:pPr lvl="1" eaLnBrk="1" hangingPunct="1"/>
            <a:r>
              <a:rPr lang="en-US"/>
              <a:t>Stakeholders</a:t>
            </a:r>
          </a:p>
          <a:p>
            <a:pPr lvl="1" eaLnBrk="1" hangingPunct="1"/>
            <a:r>
              <a:rPr lang="en-US"/>
              <a:t>Users, or end users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86D6-17F7-4222-8967-FAC4C2FDDAC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04" y="1981201"/>
            <a:ext cx="3940822" cy="321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Understanding The Business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Business Process Modeling</a:t>
            </a:r>
          </a:p>
          <a:p>
            <a:pPr eaLnBrk="1" hangingPunct="1"/>
            <a:r>
              <a:rPr lang="en-US"/>
              <a:t>Business Profile</a:t>
            </a:r>
          </a:p>
          <a:p>
            <a:pPr eaLnBrk="1" hangingPunct="1"/>
            <a:r>
              <a:rPr lang="en-US"/>
              <a:t>Business Models</a:t>
            </a:r>
          </a:p>
          <a:p>
            <a:pPr lvl="1" eaLnBrk="1" hangingPunct="1"/>
            <a:r>
              <a:rPr lang="en-US"/>
              <a:t>Business model</a:t>
            </a:r>
          </a:p>
          <a:p>
            <a:pPr lvl="1" eaLnBrk="1" hangingPunct="1"/>
            <a:r>
              <a:rPr lang="en-US"/>
              <a:t>Business process</a:t>
            </a:r>
          </a:p>
          <a:p>
            <a:pPr lvl="1" eaLnBrk="1" hangingPunct="1"/>
            <a:r>
              <a:rPr lang="en-US"/>
              <a:t>Business process reengineering (BPR)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Understanding The Business </a:t>
            </a:r>
          </a:p>
        </p:txBody>
      </p:sp>
      <p:sp>
        <p:nvSpPr>
          <p:cNvPr id="27650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New Kinds of Companies</a:t>
            </a:r>
          </a:p>
          <a:p>
            <a:pPr lvl="1" eaLnBrk="1" hangingPunct="1"/>
            <a:r>
              <a:rPr lang="en-US"/>
              <a:t>Production-oriented </a:t>
            </a:r>
          </a:p>
          <a:p>
            <a:pPr lvl="1" eaLnBrk="1" hangingPunct="1"/>
            <a:r>
              <a:rPr lang="en-US"/>
              <a:t>Service-oriented</a:t>
            </a:r>
          </a:p>
          <a:p>
            <a:pPr lvl="1" eaLnBrk="1" hangingPunct="1"/>
            <a:r>
              <a:rPr lang="en-US"/>
              <a:t>Internet-dependent</a:t>
            </a:r>
          </a:p>
          <a:p>
            <a:pPr lvl="1" eaLnBrk="1" hangingPunct="1"/>
            <a:r>
              <a:rPr lang="en-US"/>
              <a:t>Dot-com (.com)</a:t>
            </a:r>
          </a:p>
          <a:p>
            <a:pPr lvl="1" eaLnBrk="1" hangingPunct="1"/>
            <a:r>
              <a:rPr lang="en-US"/>
              <a:t>Brick-and-mortar</a:t>
            </a:r>
          </a:p>
          <a:p>
            <a:pPr lvl="1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35263-4D04-43E4-B990-34BB16035E4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46" y="1752600"/>
            <a:ext cx="2662541" cy="2920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Impact of the Internet</a:t>
            </a:r>
          </a:p>
        </p:txBody>
      </p:sp>
      <p:sp>
        <p:nvSpPr>
          <p:cNvPr id="2867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E-Commerce or I-Commerce</a:t>
            </a:r>
          </a:p>
          <a:p>
            <a:pPr eaLnBrk="1" hangingPunct="1"/>
            <a:r>
              <a:rPr lang="en-US" dirty="0"/>
              <a:t>B2C (Business-to-Consumer)</a:t>
            </a:r>
          </a:p>
          <a:p>
            <a:pPr eaLnBrk="1" hangingPunct="1"/>
            <a:r>
              <a:rPr lang="en-US" dirty="0"/>
              <a:t>B2B (Business-to-Business)</a:t>
            </a:r>
          </a:p>
          <a:p>
            <a:pPr lvl="1" eaLnBrk="1" hangingPunct="1"/>
            <a:r>
              <a:rPr lang="en-US" dirty="0"/>
              <a:t>EDI</a:t>
            </a:r>
          </a:p>
          <a:p>
            <a:pPr lvl="1" eaLnBrk="1" hangingPunct="1"/>
            <a:r>
              <a:rPr lang="en-US" dirty="0"/>
              <a:t>Extensible markup language (XML)</a:t>
            </a:r>
          </a:p>
          <a:p>
            <a:pPr lvl="1" eaLnBrk="1" hangingPunct="1"/>
            <a:r>
              <a:rPr lang="en-US" dirty="0"/>
              <a:t>Supply chain management (SCM)</a:t>
            </a:r>
          </a:p>
          <a:p>
            <a:pPr lvl="1" eaLnBrk="1" hangingPunct="1"/>
            <a:r>
              <a:rPr lang="en-US" dirty="0"/>
              <a:t>Supplier relationship management (SRM)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Information Systems</a:t>
            </a:r>
          </a:p>
        </p:txBody>
      </p:sp>
      <p:sp>
        <p:nvSpPr>
          <p:cNvPr id="3072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 the past, IT managers divided systems into categories based on the user group the system served</a:t>
            </a:r>
          </a:p>
          <a:p>
            <a:pPr lvl="1" eaLnBrk="1" hangingPunct="1"/>
            <a:r>
              <a:rPr lang="en-US"/>
              <a:t>Office systems</a:t>
            </a:r>
          </a:p>
          <a:p>
            <a:pPr lvl="1" eaLnBrk="1" hangingPunct="1"/>
            <a:r>
              <a:rPr lang="en-US"/>
              <a:t>Operational systems</a:t>
            </a:r>
          </a:p>
          <a:p>
            <a:pPr lvl="1" eaLnBrk="1" hangingPunct="1"/>
            <a:r>
              <a:rPr lang="en-US"/>
              <a:t>Decision support systems</a:t>
            </a:r>
          </a:p>
          <a:p>
            <a:pPr lvl="1" eaLnBrk="1" hangingPunct="1"/>
            <a:r>
              <a:rPr lang="en-US"/>
              <a:t>Executive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BA22-22BC-4A93-9B81-F7A3F68FCBD9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Information Systems</a:t>
            </a:r>
          </a:p>
        </p:txBody>
      </p:sp>
      <p:sp>
        <p:nvSpPr>
          <p:cNvPr id="3072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Today, identify a system by its functions and features, rather than by its users </a:t>
            </a:r>
          </a:p>
          <a:p>
            <a:pPr lvl="1" eaLnBrk="1" hangingPunct="1"/>
            <a:r>
              <a:rPr lang="en-US" dirty="0"/>
              <a:t>Enterprise computing systems</a:t>
            </a:r>
          </a:p>
          <a:p>
            <a:pPr lvl="1" eaLnBrk="1" hangingPunct="1"/>
            <a:r>
              <a:rPr lang="en-US" dirty="0"/>
              <a:t>Transaction processing systems</a:t>
            </a:r>
          </a:p>
          <a:p>
            <a:pPr lvl="1" eaLnBrk="1" hangingPunct="1"/>
            <a:r>
              <a:rPr lang="en-US" dirty="0"/>
              <a:t>Business support systems</a:t>
            </a:r>
          </a:p>
          <a:p>
            <a:pPr lvl="1" eaLnBrk="1" hangingPunct="1"/>
            <a:r>
              <a:rPr lang="en-US" dirty="0"/>
              <a:t>Knowledge management systems</a:t>
            </a:r>
          </a:p>
          <a:p>
            <a:pPr lvl="1" eaLnBrk="1" hangingPunct="1"/>
            <a:r>
              <a:rPr lang="en-US" dirty="0"/>
              <a:t>User productivity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BA22-22BC-4A93-9B81-F7A3F68FCBD9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Information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Enterprise computing systems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Support company-wide operations and data management requirements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Enterprise resource planning (ERP)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Many hardware and software vendors target the enterprise computing market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26609-6863-40F1-BC02-A28E67BC8DA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590800"/>
            <a:ext cx="4428261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Information Systems</a:t>
            </a:r>
          </a:p>
        </p:txBody>
      </p:sp>
      <p:sp>
        <p:nvSpPr>
          <p:cNvPr id="3277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/>
              <a:t>Transaction processing systems</a:t>
            </a:r>
          </a:p>
          <a:p>
            <a:pPr lvl="1" eaLnBrk="1" hangingPunct="1"/>
            <a:r>
              <a:rPr lang="en-US"/>
              <a:t>Involve large amounts of data and are mission-critical systems</a:t>
            </a:r>
          </a:p>
          <a:p>
            <a:pPr lvl="1" eaLnBrk="1" hangingPunct="1"/>
            <a:r>
              <a:rPr lang="en-US"/>
              <a:t>Efficient because they process a set of transaction-related commands as a group rather than individually</a:t>
            </a:r>
          </a:p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E8E22-D40D-4861-A7B4-FFAE97A95B5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42767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 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Discuss the impact of information technology on business strategy and success</a:t>
            </a:r>
          </a:p>
          <a:p>
            <a:pPr eaLnBrk="1" hangingPunct="1"/>
            <a:r>
              <a:rPr lang="en-US" sz="2800" dirty="0"/>
              <a:t>Define an information system and describe its components</a:t>
            </a:r>
          </a:p>
          <a:p>
            <a:pPr eaLnBrk="1" hangingPunct="1"/>
            <a:r>
              <a:rPr lang="en-US" sz="2800" dirty="0"/>
              <a:t>Explain how profiles and models can represent business functions and operations</a:t>
            </a:r>
          </a:p>
          <a:p>
            <a:pPr eaLnBrk="1" hangingPunct="1"/>
            <a:r>
              <a:rPr lang="en-US" sz="2800" dirty="0"/>
              <a:t>Explain how the Internet has affected business strategies and relationships</a:t>
            </a:r>
          </a:p>
          <a:p>
            <a:pPr eaLnBrk="1" hangingPunct="1"/>
            <a:r>
              <a:rPr lang="en-US" sz="2800" dirty="0"/>
              <a:t>Identify various types of information systems and explain who uses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Information Systems</a:t>
            </a:r>
          </a:p>
        </p:txBody>
      </p:sp>
      <p:sp>
        <p:nvSpPr>
          <p:cNvPr id="337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Business support systems</a:t>
            </a:r>
          </a:p>
          <a:p>
            <a:pPr lvl="1" eaLnBrk="1" hangingPunct="1"/>
            <a:r>
              <a:rPr lang="en-US"/>
              <a:t>Provide job-related information to users at all levels of a company</a:t>
            </a:r>
          </a:p>
          <a:p>
            <a:pPr lvl="1" eaLnBrk="1" hangingPunct="1"/>
            <a:r>
              <a:rPr lang="en-US"/>
              <a:t>Management information systems (MIS)</a:t>
            </a:r>
          </a:p>
          <a:p>
            <a:pPr lvl="1" eaLnBrk="1" hangingPunct="1"/>
            <a:r>
              <a:rPr lang="en-US"/>
              <a:t>Radio frequency identification (RFID)</a:t>
            </a:r>
          </a:p>
          <a:p>
            <a:pPr lvl="1" eaLnBrk="1" hangingPunct="1"/>
            <a:r>
              <a:rPr lang="en-US"/>
              <a:t>What-if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0926E-770E-492C-AA22-CB109B55E7F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Information Systems</a:t>
            </a:r>
          </a:p>
        </p:txBody>
      </p:sp>
      <p:sp>
        <p:nvSpPr>
          <p:cNvPr id="3481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Knowledge management systems</a:t>
            </a:r>
          </a:p>
          <a:p>
            <a:pPr lvl="1" eaLnBrk="1" hangingPunct="1"/>
            <a:r>
              <a:rPr lang="en-US"/>
              <a:t>Called expert systems</a:t>
            </a:r>
          </a:p>
          <a:p>
            <a:pPr lvl="1" eaLnBrk="1" hangingPunct="1"/>
            <a:r>
              <a:rPr lang="en-US"/>
              <a:t>Simulate human reasoning by combining a knowledge base and inference rules</a:t>
            </a:r>
          </a:p>
          <a:p>
            <a:pPr lvl="1" eaLnBrk="1" hangingPunct="1"/>
            <a:r>
              <a:rPr lang="en-US"/>
              <a:t>Many knowledge management systems use a technique called fuzzy logic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Business Information Systems</a:t>
            </a:r>
          </a:p>
        </p:txBody>
      </p:sp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User productivity systems</a:t>
            </a:r>
          </a:p>
          <a:p>
            <a:pPr lvl="1" eaLnBrk="1" hangingPunct="1"/>
            <a:r>
              <a:rPr lang="en-US"/>
              <a:t>Technology that improves productivity</a:t>
            </a:r>
          </a:p>
          <a:p>
            <a:pPr lvl="1" eaLnBrk="1" hangingPunct="1"/>
            <a:r>
              <a:rPr lang="en-US"/>
              <a:t>Groupware</a:t>
            </a:r>
          </a:p>
          <a:p>
            <a:pPr eaLnBrk="1" hangingPunct="1"/>
            <a:r>
              <a:rPr lang="en-US"/>
              <a:t>Information systems integration</a:t>
            </a:r>
          </a:p>
          <a:p>
            <a:pPr lvl="1" eaLnBrk="1" hangingPunct="1"/>
            <a:r>
              <a:rPr lang="en-US"/>
              <a:t>Most large companies require systems that combine transaction processing, business support, knowledge management, and user productivity 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Information Do Users Need?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95400"/>
            <a:ext cx="410093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Development Tools</a:t>
            </a:r>
          </a:p>
        </p:txBody>
      </p:sp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Modeling</a:t>
            </a:r>
          </a:p>
          <a:p>
            <a:pPr lvl="1" eaLnBrk="1" hangingPunct="1"/>
            <a:r>
              <a:rPr lang="en-US"/>
              <a:t>Business model</a:t>
            </a:r>
          </a:p>
          <a:p>
            <a:pPr lvl="1" eaLnBrk="1" hangingPunct="1"/>
            <a:r>
              <a:rPr lang="en-US"/>
              <a:t>Requirements model</a:t>
            </a:r>
          </a:p>
          <a:p>
            <a:pPr lvl="1" eaLnBrk="1" hangingPunct="1"/>
            <a:r>
              <a:rPr lang="en-US"/>
              <a:t>Data model</a:t>
            </a:r>
          </a:p>
          <a:p>
            <a:pPr lvl="1" eaLnBrk="1" hangingPunct="1"/>
            <a:r>
              <a:rPr lang="en-US"/>
              <a:t>Object model</a:t>
            </a:r>
          </a:p>
          <a:p>
            <a:pPr lvl="1" eaLnBrk="1" hangingPunct="1"/>
            <a:r>
              <a:rPr lang="en-US"/>
              <a:t>Network model</a:t>
            </a:r>
          </a:p>
          <a:p>
            <a:pPr lvl="1" eaLnBrk="1" hangingPunct="1"/>
            <a:r>
              <a:rPr lang="en-US"/>
              <a:t>Process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304" y="1676400"/>
            <a:ext cx="519169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Development Tools</a:t>
            </a:r>
          </a:p>
        </p:txBody>
      </p:sp>
      <p:sp>
        <p:nvSpPr>
          <p:cNvPr id="3891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Prototyping</a:t>
            </a:r>
          </a:p>
          <a:p>
            <a:pPr lvl="1" eaLnBrk="1" hangingPunct="1"/>
            <a:r>
              <a:rPr lang="en-US"/>
              <a:t>Prototype</a:t>
            </a:r>
          </a:p>
          <a:p>
            <a:pPr lvl="1" eaLnBrk="1" hangingPunct="1"/>
            <a:r>
              <a:rPr lang="en-US"/>
              <a:t>Speeds up the development process significantly</a:t>
            </a:r>
          </a:p>
          <a:p>
            <a:pPr lvl="1" eaLnBrk="1" hangingPunct="1"/>
            <a:r>
              <a:rPr lang="en-US"/>
              <a:t>Important decisions might be made too early, before business or IT issues are thoroughly understood</a:t>
            </a:r>
          </a:p>
          <a:p>
            <a:pPr lvl="1" eaLnBrk="1" hangingPunct="1"/>
            <a:r>
              <a:rPr lang="en-US"/>
              <a:t>Can be an extremely valuable tool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Development Tools</a:t>
            </a:r>
          </a:p>
        </p:txBody>
      </p:sp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Computer-Aided Systems Engineering (CASE) Tools</a:t>
            </a:r>
          </a:p>
          <a:p>
            <a:pPr lvl="1" eaLnBrk="1" hangingPunct="1"/>
            <a:r>
              <a:rPr lang="en-US"/>
              <a:t>Also called computer-aided software engineering</a:t>
            </a:r>
          </a:p>
          <a:p>
            <a:pPr lvl="1" eaLnBrk="1" hangingPunct="1"/>
            <a:r>
              <a:rPr lang="en-US"/>
              <a:t>CASE tools</a:t>
            </a:r>
          </a:p>
          <a:p>
            <a:pPr lvl="1" eaLnBrk="1" hangingPunct="1"/>
            <a:r>
              <a:rPr lang="en-US"/>
              <a:t>Can generate program code, which speeds the implementation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Analysis</a:t>
            </a:r>
          </a:p>
          <a:p>
            <a:pPr lvl="1" eaLnBrk="1" hangingPunct="1"/>
            <a:r>
              <a:rPr lang="en-US"/>
              <a:t>Systems development life cycle (SDLC)</a:t>
            </a:r>
          </a:p>
          <a:p>
            <a:pPr lvl="1" eaLnBrk="1" hangingPunct="1"/>
            <a:r>
              <a:rPr lang="en-US"/>
              <a:t>Predictive approach</a:t>
            </a:r>
          </a:p>
          <a:p>
            <a:pPr lvl="1" eaLnBrk="1" hangingPunct="1"/>
            <a:r>
              <a:rPr lang="en-US"/>
              <a:t>Uses a set of process models to describe a system graphically</a:t>
            </a:r>
          </a:p>
          <a:p>
            <a:pPr lvl="1" eaLnBrk="1" hangingPunct="1"/>
            <a:r>
              <a:rPr lang="en-US"/>
              <a:t>Process-centered technique</a:t>
            </a:r>
          </a:p>
          <a:p>
            <a:pPr lvl="1" eaLnBrk="1" hangingPunct="1"/>
            <a:r>
              <a:rPr lang="en-US"/>
              <a:t>Waterfall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133600"/>
            <a:ext cx="476806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419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Analysis</a:t>
            </a:r>
          </a:p>
          <a:p>
            <a:pPr lvl="1" eaLnBrk="1" hangingPunct="1"/>
            <a:r>
              <a:rPr lang="en-US"/>
              <a:t>Deliverable or end product</a:t>
            </a:r>
          </a:p>
          <a:p>
            <a:pPr lvl="1" eaLnBrk="1" hangingPunct="1"/>
            <a:r>
              <a:rPr lang="en-US"/>
              <a:t>Disadvantage in the built-in structure of the SDLC, because the waterfall model does not emphasize interactivity among the phases</a:t>
            </a:r>
          </a:p>
          <a:p>
            <a:pPr lvl="1" eaLnBrk="1" hangingPunct="1"/>
            <a:r>
              <a:rPr lang="en-US"/>
              <a:t>This criticism can be valid if the SDLC phases are followed too rigidly</a:t>
            </a:r>
          </a:p>
          <a:p>
            <a:pPr lvl="1" eaLnBrk="1" hangingPunct="1"/>
            <a:r>
              <a:rPr lang="en-US"/>
              <a:t>Adjacent phases usually interact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0CAFA-4443-4243-B3CF-3AFEB9866026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4301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Analysis</a:t>
            </a:r>
          </a:p>
          <a:p>
            <a:pPr lvl="1" eaLnBrk="1" hangingPunct="1"/>
            <a:r>
              <a:rPr lang="en-US"/>
              <a:t>The SDLC model usually includes five steps</a:t>
            </a:r>
          </a:p>
          <a:p>
            <a:pPr lvl="2" eaLnBrk="1" hangingPunct="1"/>
            <a:r>
              <a:rPr lang="en-US"/>
              <a:t>Systems planning</a:t>
            </a:r>
          </a:p>
          <a:p>
            <a:pPr lvl="2" eaLnBrk="1" hangingPunct="1"/>
            <a:r>
              <a:rPr lang="en-US"/>
              <a:t>Systems analysis</a:t>
            </a:r>
          </a:p>
          <a:p>
            <a:pPr lvl="2" eaLnBrk="1" hangingPunct="1"/>
            <a:r>
              <a:rPr lang="en-US"/>
              <a:t>Systems design</a:t>
            </a:r>
          </a:p>
          <a:p>
            <a:pPr lvl="2" eaLnBrk="1" hangingPunct="1"/>
            <a:r>
              <a:rPr lang="en-US"/>
              <a:t>Systems implementation</a:t>
            </a:r>
          </a:p>
          <a:p>
            <a:pPr lvl="2" eaLnBrk="1" hangingPunct="1"/>
            <a:r>
              <a:rPr lang="en-US"/>
              <a:t>Systems support and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Distinguish between structured analysis, object-oriented analysis, and agile methods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Compare the traditional waterfall model with agile methods and models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Apply five basic guidelines for systems development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Discuss the role of the information technology department and the systems analysts who work there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4403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Analysis</a:t>
            </a:r>
          </a:p>
          <a:p>
            <a:pPr lvl="1" eaLnBrk="1" hangingPunct="1"/>
            <a:r>
              <a:rPr lang="en-US"/>
              <a:t>Systems Planning</a:t>
            </a:r>
          </a:p>
          <a:p>
            <a:pPr lvl="2" eaLnBrk="1" hangingPunct="1"/>
            <a:r>
              <a:rPr lang="en-US"/>
              <a:t>Systems planning phase</a:t>
            </a:r>
          </a:p>
          <a:p>
            <a:pPr lvl="2" eaLnBrk="1" hangingPunct="1"/>
            <a:r>
              <a:rPr lang="en-US"/>
              <a:t>Systems request – begins the process &amp; describes problems or desired changes</a:t>
            </a:r>
          </a:p>
          <a:p>
            <a:pPr lvl="2" eaLnBrk="1" hangingPunct="1"/>
            <a:r>
              <a:rPr lang="en-US"/>
              <a:t>Purpose of this phase is to perform a preliminary investigation </a:t>
            </a:r>
          </a:p>
          <a:p>
            <a:pPr lvl="2" eaLnBrk="1" hangingPunct="1"/>
            <a:r>
              <a:rPr lang="en-US"/>
              <a:t>Key part of preliminary investigation is a feasibility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450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Analysis</a:t>
            </a:r>
          </a:p>
          <a:p>
            <a:pPr lvl="1" eaLnBrk="1" hangingPunct="1"/>
            <a:r>
              <a:rPr lang="en-US"/>
              <a:t>Systems Analysis</a:t>
            </a:r>
          </a:p>
          <a:p>
            <a:pPr lvl="2" eaLnBrk="1" hangingPunct="1"/>
            <a:r>
              <a:rPr lang="en-US"/>
              <a:t>Deliverable is the System requirements document</a:t>
            </a:r>
          </a:p>
          <a:p>
            <a:pPr lvl="1" eaLnBrk="1" hangingPunct="1"/>
            <a:r>
              <a:rPr lang="en-US"/>
              <a:t>Systems Design</a:t>
            </a:r>
          </a:p>
          <a:p>
            <a:pPr lvl="2" eaLnBrk="1" hangingPunct="1"/>
            <a:r>
              <a:rPr lang="en-US"/>
              <a:t>Deliverable is system design specification</a:t>
            </a:r>
          </a:p>
          <a:p>
            <a:pPr lvl="2" eaLnBrk="1" hangingPunct="1"/>
            <a:r>
              <a:rPr lang="en-US"/>
              <a:t>Management and user involvement is critical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0C8C2-640E-450C-AD18-15D01774FFF9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460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Structured Analysis</a:t>
            </a:r>
          </a:p>
          <a:p>
            <a:pPr lvl="1" eaLnBrk="1" hangingPunct="1"/>
            <a:r>
              <a:rPr lang="en-US"/>
              <a:t>Systems Implementation</a:t>
            </a:r>
          </a:p>
          <a:p>
            <a:pPr lvl="2" eaLnBrk="1" hangingPunct="1"/>
            <a:r>
              <a:rPr lang="en-US"/>
              <a:t>New system is constructed</a:t>
            </a:r>
          </a:p>
          <a:p>
            <a:pPr lvl="1" eaLnBrk="1" hangingPunct="1"/>
            <a:r>
              <a:rPr lang="en-US"/>
              <a:t>Systems Support and Security</a:t>
            </a:r>
          </a:p>
          <a:p>
            <a:pPr lvl="2" eaLnBrk="1" hangingPunct="1"/>
            <a:r>
              <a:rPr lang="en-US"/>
              <a:t>A well-designed system must be secure, reliable, maintainable, and scalable</a:t>
            </a:r>
          </a:p>
          <a:p>
            <a:pPr lvl="2" eaLnBrk="1" hangingPunct="1"/>
            <a:r>
              <a:rPr lang="en-US"/>
              <a:t>Most information systems need to be updated significantly or replaced after several years of operation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Object-oriented Analysis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Combines data &amp; processes that act on the data into things called objects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Object is a member of a class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Objects possess properties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Methods change an object’s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BA22A-8A1F-405A-BF0D-C84DDF89E16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4876800" cy="432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4813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Object-Oriented Analysis</a:t>
            </a:r>
          </a:p>
          <a:p>
            <a:pPr lvl="1" eaLnBrk="1" hangingPunct="1"/>
            <a:r>
              <a:rPr lang="en-US"/>
              <a:t>A message requests specific behavior or information from another object</a:t>
            </a:r>
          </a:p>
          <a:p>
            <a:pPr lvl="1" eaLnBrk="1" hangingPunct="1"/>
            <a:r>
              <a:rPr lang="en-US"/>
              <a:t>Usually follow a series of analysis and design phases that are similar to the SDLC</a:t>
            </a:r>
          </a:p>
          <a:p>
            <a:pPr lvl="1" eaLnBrk="1" hangingPunct="1"/>
            <a:r>
              <a:rPr lang="en-US"/>
              <a:t>Interactive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FB17B-3CFF-4F62-86CE-49BB217D0BD9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4915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Agile Methods</a:t>
            </a:r>
          </a:p>
          <a:p>
            <a:pPr lvl="1" eaLnBrk="1" hangingPunct="1"/>
            <a:r>
              <a:rPr lang="en-US" dirty="0"/>
              <a:t>Are the newest development</a:t>
            </a:r>
          </a:p>
          <a:p>
            <a:pPr lvl="1" eaLnBrk="1" hangingPunct="1"/>
            <a:r>
              <a:rPr lang="en-US" dirty="0"/>
              <a:t>Emphasize continuous feedback</a:t>
            </a:r>
          </a:p>
          <a:p>
            <a:pPr lvl="1" eaLnBrk="1" hangingPunct="1"/>
            <a:r>
              <a:rPr lang="en-US" dirty="0"/>
              <a:t>Iterative development</a:t>
            </a:r>
          </a:p>
          <a:p>
            <a:pPr lvl="1" eaLnBrk="1" hangingPunct="1"/>
            <a:r>
              <a:rPr lang="en-US" dirty="0"/>
              <a:t>Agile community has published the Agile Manifesto</a:t>
            </a:r>
          </a:p>
          <a:p>
            <a:pPr lvl="1" eaLnBrk="1" hangingPunct="1"/>
            <a:r>
              <a:rPr lang="en-US" dirty="0"/>
              <a:t>Spiral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B113E-3062-4F67-8856-FB57AD3F61BE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501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Agile Methods</a:t>
            </a:r>
          </a:p>
          <a:p>
            <a:pPr lvl="1" eaLnBrk="1" hangingPunct="1"/>
            <a:r>
              <a:rPr lang="en-US"/>
              <a:t>Agile process determines the end result</a:t>
            </a:r>
          </a:p>
          <a:p>
            <a:pPr lvl="1" eaLnBrk="1" hangingPunct="1"/>
            <a:r>
              <a:rPr lang="en-US"/>
              <a:t>Other adaptive variations and related methods exist</a:t>
            </a:r>
          </a:p>
          <a:p>
            <a:pPr lvl="1" eaLnBrk="1" hangingPunct="1"/>
            <a:r>
              <a:rPr lang="en-US"/>
              <a:t>Two examples are Scrum and Extreme Programming (XP)</a:t>
            </a:r>
          </a:p>
          <a:p>
            <a:pPr lvl="1" eaLnBrk="1" hangingPunct="1"/>
            <a:r>
              <a:rPr lang="en-US"/>
              <a:t>Analysts should understand the pros and cons of any approach before selecting a development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E0209-5DCA-477C-9BA2-C2D75A3342B5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Systems Development Methods</a:t>
            </a:r>
          </a:p>
        </p:txBody>
      </p:sp>
      <p:sp>
        <p:nvSpPr>
          <p:cNvPr id="5120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Other Development Methods</a:t>
            </a:r>
          </a:p>
          <a:p>
            <a:pPr lvl="1" eaLnBrk="1" hangingPunct="1"/>
            <a:r>
              <a:rPr lang="en-US"/>
              <a:t>Joint application development (JAD)</a:t>
            </a:r>
          </a:p>
          <a:p>
            <a:pPr lvl="1" eaLnBrk="1" hangingPunct="1"/>
            <a:r>
              <a:rPr lang="en-US"/>
              <a:t>Rapid application development (RAD)</a:t>
            </a:r>
          </a:p>
          <a:p>
            <a:pPr lvl="1" eaLnBrk="1" hangingPunct="1"/>
            <a:r>
              <a:rPr lang="en-US"/>
              <a:t>Might encounter other systems development techniques</a:t>
            </a:r>
          </a:p>
          <a:p>
            <a:pPr lvl="1" eaLnBrk="1" hangingPunct="1"/>
            <a:r>
              <a:rPr lang="en-US"/>
              <a:t>Rational Unified Process (RUP®)</a:t>
            </a:r>
          </a:p>
          <a:p>
            <a:pPr lvl="1" eaLnBrk="1" hangingPunct="1"/>
            <a:r>
              <a:rPr lang="en-US"/>
              <a:t>Microsoft Solutions Framework (MSF)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97F80-C9E3-4C44-B709-22FFB011B502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Systems Development Guidelines</a:t>
            </a:r>
          </a:p>
        </p:txBody>
      </p:sp>
      <p:sp>
        <p:nvSpPr>
          <p:cNvPr id="5222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 a project plan</a:t>
            </a:r>
          </a:p>
          <a:p>
            <a:pPr eaLnBrk="1" hangingPunct="1"/>
            <a:r>
              <a:rPr lang="en-US"/>
              <a:t>Involve users and listen carefully to them</a:t>
            </a:r>
          </a:p>
          <a:p>
            <a:pPr eaLnBrk="1" hangingPunct="1"/>
            <a:r>
              <a:rPr lang="en-US"/>
              <a:t>Use project management tools to identify tasks and milestones</a:t>
            </a:r>
          </a:p>
          <a:p>
            <a:pPr eaLnBrk="1" hangingPunct="1"/>
            <a:r>
              <a:rPr lang="en-US"/>
              <a:t>Develop accurate cost and benefit information</a:t>
            </a:r>
          </a:p>
          <a:p>
            <a:pPr eaLnBrk="1" hangingPunct="1"/>
            <a:r>
              <a:rPr lang="en-US"/>
              <a:t>Remain flexible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5DD0B-709F-4D72-A100-A7A98C0AD205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Information Technology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98B8B-ECAC-43DA-B324-EA2B8F2D1DE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458200" cy="216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Companies use information as a weapon in the battle to increase productivity, deliver quality products and services, maintain customer loyalty, and make sound decisions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Information technology can mean the difference between success and failure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A92CD-D419-4283-9BBC-2F82B51D8DB9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199" y="2133600"/>
            <a:ext cx="389354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Systems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Responsibilities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Translate business requirements into IT projects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Knowledge, Skills, and Education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Needs technical knowledge, strong oral and written communication skills and analytic ability, an understanding of  business operations, and critical thinking skills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Certification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Important credential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50C6-D602-426F-B528-E29A6AF873CA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Systems Analyst</a:t>
            </a:r>
          </a:p>
        </p:txBody>
      </p:sp>
      <p:sp>
        <p:nvSpPr>
          <p:cNvPr id="5529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Career Opportunities</a:t>
            </a:r>
          </a:p>
          <a:p>
            <a:pPr lvl="1" eaLnBrk="1" hangingPunct="1"/>
            <a:r>
              <a:rPr lang="en-US"/>
              <a:t>Job titles</a:t>
            </a:r>
          </a:p>
          <a:p>
            <a:pPr lvl="1" eaLnBrk="1" hangingPunct="1"/>
            <a:r>
              <a:rPr lang="en-US"/>
              <a:t>Company organization</a:t>
            </a:r>
          </a:p>
          <a:p>
            <a:pPr lvl="1" eaLnBrk="1" hangingPunct="1"/>
            <a:r>
              <a:rPr lang="en-US"/>
              <a:t>Company size</a:t>
            </a:r>
          </a:p>
          <a:p>
            <a:pPr lvl="1" eaLnBrk="1" hangingPunct="1"/>
            <a:r>
              <a:rPr lang="en-US"/>
              <a:t>Corporate culture</a:t>
            </a:r>
          </a:p>
          <a:p>
            <a:pPr lvl="1" eaLnBrk="1" hangingPunct="1"/>
            <a:r>
              <a:rPr lang="en-US"/>
              <a:t>Salary, location, and future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65F65-C17D-41AB-B229-DCCF02D93F09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IT refers to the combination of hardware and software resources that companies use to manage, access, communicate, and share information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essential components of an information system are hardware, software, data, processes, and people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Successful companies offer a mix of products, technical and financial services, consulting, and customer support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Information systems are identified as enterprise computing systems, transaction processing systems, business support systems, knowledge management systems, or user productivity systems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Organization structure includes top managers, middle managers and knowledge workers, supervisors and team leaders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5837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IT department develops, maintains and operates a company’s information systems</a:t>
            </a:r>
          </a:p>
          <a:p>
            <a:pPr eaLnBrk="1" hangingPunct="1"/>
            <a:r>
              <a:rPr lang="en-US"/>
              <a:t>Systems analysts need a combination of technical and business knowledge, analytical ability, and communication skills</a:t>
            </a:r>
          </a:p>
          <a:p>
            <a:pPr eaLnBrk="1" hangingPunct="1"/>
            <a:r>
              <a:rPr lang="en-US"/>
              <a:t>Systems analysts need to consider salary, location, and future growth potential when making a career decision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224D9-4FF4-46B3-A3E8-9F839995C551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Chapter 1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7277E-E388-47B7-ADF3-8AD0A0AE96C8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Impact of Information Technology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Information Technology (IT) </a:t>
            </a:r>
          </a:p>
          <a:p>
            <a:pPr lvl="1" eaLnBrk="1" hangingPunct="1"/>
            <a:r>
              <a:rPr lang="en-US" dirty="0"/>
              <a:t>Combination of hardware and software products and services that companies use to manage, access, communicate, and share information</a:t>
            </a:r>
          </a:p>
          <a:p>
            <a:pPr eaLnBrk="1" hangingPunct="1"/>
            <a:r>
              <a:rPr lang="en-US" dirty="0"/>
              <a:t>The Future </a:t>
            </a:r>
          </a:p>
          <a:p>
            <a:pPr lvl="1" eaLnBrk="1" hangingPunct="1"/>
            <a:r>
              <a:rPr lang="en-US" dirty="0"/>
              <a:t>Three issues that will shape the future</a:t>
            </a:r>
          </a:p>
          <a:p>
            <a:pPr lvl="2" eaLnBrk="1" hangingPunct="1"/>
            <a:r>
              <a:rPr lang="en-US" dirty="0"/>
              <a:t>Changes in world</a:t>
            </a:r>
          </a:p>
          <a:p>
            <a:pPr lvl="2" eaLnBrk="1" hangingPunct="1"/>
            <a:r>
              <a:rPr lang="en-US" dirty="0"/>
              <a:t>Changes in technology</a:t>
            </a:r>
          </a:p>
          <a:p>
            <a:pPr lvl="2" eaLnBrk="1" hangingPunct="1"/>
            <a:r>
              <a:rPr lang="en-US" dirty="0"/>
              <a:t>Changes in client demand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Impact of Information Technology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Systems Development</a:t>
            </a:r>
          </a:p>
          <a:p>
            <a:pPr lvl="1" eaLnBrk="1" hangingPunct="1"/>
            <a:r>
              <a:rPr lang="en-US" dirty="0"/>
              <a:t>Business information systems are developed by people who are technically qualified, business-oriented, and highly motivated</a:t>
            </a:r>
          </a:p>
          <a:p>
            <a:pPr lvl="1" eaLnBrk="1" hangingPunct="1"/>
            <a:r>
              <a:rPr lang="en-US" dirty="0"/>
              <a:t>Must be good communicators with strong analytical and critical thinking skills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Impact of Information Technology</a:t>
            </a:r>
          </a:p>
        </p:txBody>
      </p:sp>
      <p:sp>
        <p:nvSpPr>
          <p:cNvPr id="204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Systems Analysis and Design</a:t>
            </a:r>
          </a:p>
          <a:p>
            <a:pPr lvl="1" eaLnBrk="1" hangingPunct="1"/>
            <a:r>
              <a:rPr lang="en-US" dirty="0"/>
              <a:t>Systems Analysis and Design</a:t>
            </a:r>
          </a:p>
          <a:p>
            <a:pPr lvl="2" eaLnBrk="1" hangingPunct="1"/>
            <a:r>
              <a:rPr lang="en-US" dirty="0"/>
              <a:t>Step-by-step process for developing high-quality information systems</a:t>
            </a:r>
          </a:p>
          <a:p>
            <a:pPr lvl="1" eaLnBrk="1" hangingPunct="1"/>
            <a:r>
              <a:rPr lang="en-US" dirty="0"/>
              <a:t>Systems Analyst</a:t>
            </a:r>
          </a:p>
          <a:p>
            <a:pPr lvl="2" eaLnBrk="1" hangingPunct="1"/>
            <a:r>
              <a:rPr lang="en-US" dirty="0"/>
              <a:t>Plan, develop, and maintain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AA119-7E6C-4249-A038-E09DD991D07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Impact of Information Technology</a:t>
            </a:r>
          </a:p>
        </p:txBody>
      </p:sp>
      <p:sp>
        <p:nvSpPr>
          <p:cNvPr id="2150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Who develops Information Systems?</a:t>
            </a:r>
          </a:p>
          <a:p>
            <a:pPr lvl="1" eaLnBrk="1" hangingPunct="1"/>
            <a:r>
              <a:rPr lang="en-US" dirty="0"/>
              <a:t>In-house applications</a:t>
            </a:r>
          </a:p>
          <a:p>
            <a:pPr lvl="1" eaLnBrk="1" hangingPunct="1"/>
            <a:r>
              <a:rPr lang="en-US" dirty="0"/>
              <a:t>Software packages</a:t>
            </a:r>
          </a:p>
          <a:p>
            <a:pPr lvl="1" eaLnBrk="1" hangingPunct="1"/>
            <a:r>
              <a:rPr lang="en-US" dirty="0"/>
              <a:t>Internet-based application services </a:t>
            </a:r>
          </a:p>
          <a:p>
            <a:pPr lvl="1" eaLnBrk="1" hangingPunct="1"/>
            <a:r>
              <a:rPr lang="en-US" dirty="0"/>
              <a:t>Outsourcing</a:t>
            </a:r>
          </a:p>
          <a:p>
            <a:pPr lvl="1" eaLnBrk="1" hangingPunct="1"/>
            <a:r>
              <a:rPr lang="en-US" dirty="0"/>
              <a:t>Custom solutions</a:t>
            </a:r>
          </a:p>
          <a:p>
            <a:pPr lvl="1" eaLnBrk="1" hangingPunct="1"/>
            <a:r>
              <a:rPr lang="en-US" dirty="0"/>
              <a:t>Enterprise-wide software strategies</a:t>
            </a:r>
          </a:p>
          <a:p>
            <a:pPr lvl="1" eaLnBrk="1" hangingPunct="1"/>
            <a:r>
              <a:rPr lang="en-US" dirty="0"/>
              <a:t>How versus What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9E29B-408D-4AD1-98D9-A4705913DD00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Information System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system is a set of related components that produces specific results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Mission-critical system is one that is vital to a company’s operations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Data consists of basic facts that are the system’s raw material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Information is data that has been transformed into output that is valuable to users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Information systems have five key components:  hardware, software, data, processes, and people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1473</Words>
  <Application>Microsoft Office PowerPoint</Application>
  <PresentationFormat>On-screen Show (4:3)</PresentationFormat>
  <Paragraphs>305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Systems Analysis and Design  9th Edition</vt:lpstr>
      <vt:lpstr>Chapter Objectives </vt:lpstr>
      <vt:lpstr>Chapter Objectives</vt:lpstr>
      <vt:lpstr>Introduction</vt:lpstr>
      <vt:lpstr>The Impact of Information Technology</vt:lpstr>
      <vt:lpstr>The Impact of Information Technology</vt:lpstr>
      <vt:lpstr>The Impact of Information Technology</vt:lpstr>
      <vt:lpstr>The Impact of Information Technology</vt:lpstr>
      <vt:lpstr>Information System Components</vt:lpstr>
      <vt:lpstr>Information System Components</vt:lpstr>
      <vt:lpstr>Information System Components</vt:lpstr>
      <vt:lpstr>Information System Components</vt:lpstr>
      <vt:lpstr>Understanding The Business</vt:lpstr>
      <vt:lpstr>Understanding The Business </vt:lpstr>
      <vt:lpstr>Impact of the Internet</vt:lpstr>
      <vt:lpstr>Business Information Systems</vt:lpstr>
      <vt:lpstr>Business Information Systems</vt:lpstr>
      <vt:lpstr>Business Information Systems</vt:lpstr>
      <vt:lpstr>Business Information Systems</vt:lpstr>
      <vt:lpstr>Business Information Systems</vt:lpstr>
      <vt:lpstr>Business Information Systems</vt:lpstr>
      <vt:lpstr>Business Information Systems</vt:lpstr>
      <vt:lpstr>What Information Do Users Need?</vt:lpstr>
      <vt:lpstr>Systems Development Tools</vt:lpstr>
      <vt:lpstr>Systems Development Tools</vt:lpstr>
      <vt:lpstr>Systems Development Tools</vt:lpstr>
      <vt:lpstr>Systems Development Methods</vt:lpstr>
      <vt:lpstr>Systems Development Methods</vt:lpstr>
      <vt:lpstr>Systems Development Methods</vt:lpstr>
      <vt:lpstr>Systems Development Methods</vt:lpstr>
      <vt:lpstr>Systems Development Methods</vt:lpstr>
      <vt:lpstr>Systems Development Methods</vt:lpstr>
      <vt:lpstr>Systems Development Methods</vt:lpstr>
      <vt:lpstr>Systems Development Methods</vt:lpstr>
      <vt:lpstr>Systems Development Methods</vt:lpstr>
      <vt:lpstr>Systems Development Methods</vt:lpstr>
      <vt:lpstr>Systems Development Methods</vt:lpstr>
      <vt:lpstr>Systems Development Guidelines</vt:lpstr>
      <vt:lpstr>Information Technology Department</vt:lpstr>
      <vt:lpstr>The Systems Analyst</vt:lpstr>
      <vt:lpstr>The Systems Analyst</vt:lpstr>
      <vt:lpstr>Chapter Summary</vt:lpstr>
      <vt:lpstr>Chapter Summary</vt:lpstr>
      <vt:lpstr>Chapter Summary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Windows User</cp:lastModifiedBy>
  <cp:revision>27</cp:revision>
  <dcterms:created xsi:type="dcterms:W3CDTF">2009-02-03T18:32:10Z</dcterms:created>
  <dcterms:modified xsi:type="dcterms:W3CDTF">2019-10-07T20:21:17Z</dcterms:modified>
</cp:coreProperties>
</file>