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8" r:id="rId4"/>
  </p:sldMasterIdLst>
  <p:notesMasterIdLst>
    <p:notesMasterId r:id="rId33"/>
  </p:notesMasterIdLst>
  <p:sldIdLst>
    <p:sldId id="296" r:id="rId5"/>
    <p:sldId id="297" r:id="rId6"/>
    <p:sldId id="298" r:id="rId7"/>
    <p:sldId id="273" r:id="rId8"/>
    <p:sldId id="274" r:id="rId9"/>
    <p:sldId id="262" r:id="rId10"/>
    <p:sldId id="282" r:id="rId11"/>
    <p:sldId id="283" r:id="rId12"/>
    <p:sldId id="263" r:id="rId13"/>
    <p:sldId id="284" r:id="rId14"/>
    <p:sldId id="285" r:id="rId15"/>
    <p:sldId id="286" r:id="rId16"/>
    <p:sldId id="288" r:id="rId17"/>
    <p:sldId id="289" r:id="rId18"/>
    <p:sldId id="271" r:id="rId19"/>
    <p:sldId id="272" r:id="rId20"/>
    <p:sldId id="278" r:id="rId21"/>
    <p:sldId id="279" r:id="rId22"/>
    <p:sldId id="280" r:id="rId23"/>
    <p:sldId id="290" r:id="rId24"/>
    <p:sldId id="291" r:id="rId25"/>
    <p:sldId id="292" r:id="rId26"/>
    <p:sldId id="293" r:id="rId27"/>
    <p:sldId id="294" r:id="rId28"/>
    <p:sldId id="295" r:id="rId29"/>
    <p:sldId id="276" r:id="rId30"/>
    <p:sldId id="277"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978FB-3915-4926-A36C-23BC679F4B1E}" type="datetimeFigureOut">
              <a:rPr lang="en-US" smtClean="0"/>
              <a:t>10/4/2019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61934-368A-4947-B912-B0DE57B7BE7D}" type="slidenum">
              <a:rPr lang="en-US" smtClean="0"/>
              <a:t>‹#›</a:t>
            </a:fld>
            <a:endParaRPr lang="en-US"/>
          </a:p>
        </p:txBody>
      </p:sp>
    </p:spTree>
    <p:extLst>
      <p:ext uri="{BB962C8B-B14F-4D97-AF65-F5344CB8AC3E}">
        <p14:creationId xmlns:p14="http://schemas.microsoft.com/office/powerpoint/2010/main" val="293490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73446D-66AE-4832-89CA-BF3C0D1B4B88}" type="slidenum">
              <a:rPr lang="en-US">
                <a:solidFill>
                  <a:srgbClr val="000000"/>
                </a:solidFill>
              </a:rPr>
              <a:pPr/>
              <a:t>6</a:t>
            </a:fld>
            <a:endParaRPr lang="en-US">
              <a:solidFill>
                <a:srgbClr val="000000"/>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a:t>Sometimes called an environmental model.</a:t>
            </a:r>
          </a:p>
        </p:txBody>
      </p:sp>
    </p:spTree>
    <p:extLst>
      <p:ext uri="{BB962C8B-B14F-4D97-AF65-F5344CB8AC3E}">
        <p14:creationId xmlns:p14="http://schemas.microsoft.com/office/powerpoint/2010/main" val="407946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4E838C-74D0-4888-88F7-D5724662A4D7}" type="slidenum">
              <a:rPr lang="en-US"/>
              <a:pPr/>
              <a:t>9</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Process - transforms incoming data into outgoing information, the content level has only one process representing the entire system.</a:t>
            </a:r>
          </a:p>
          <a:p>
            <a:r>
              <a:rPr lang="en-US"/>
              <a:t>Entity - Entity, a person, group, department, or system that supplies or receives information.</a:t>
            </a:r>
          </a:p>
          <a:p>
            <a:r>
              <a:rPr lang="en-US"/>
              <a:t>Data flows – the lines that connect external entities to the process.</a:t>
            </a:r>
          </a:p>
        </p:txBody>
      </p:sp>
    </p:spTree>
    <p:extLst>
      <p:ext uri="{BB962C8B-B14F-4D97-AF65-F5344CB8AC3E}">
        <p14:creationId xmlns:p14="http://schemas.microsoft.com/office/powerpoint/2010/main" val="33596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54111DDD-9B68-4588-BE2D-8EDD6F321B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0729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76053954-55A8-4C47-AE0B-16301E8B87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3149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7F9E3D4B-65D9-4A8F-A645-91643B1344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40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20800" y="381001"/>
            <a:ext cx="10619317" cy="5751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219200" y="6324600"/>
            <a:ext cx="8128000" cy="457200"/>
          </a:xfrm>
        </p:spPr>
        <p:txBody>
          <a:bodyPr/>
          <a:lstStyle>
            <a:lvl1pPr>
              <a:defRPr/>
            </a:lvl1pPr>
          </a:lstStyle>
          <a:p>
            <a:r>
              <a:rPr lang="en-US">
                <a:solidFill>
                  <a:srgbClr val="000000"/>
                </a:solidFill>
              </a:rPr>
              <a:t>Kendall &amp; Kendall	Copyright © 2011 Pearson Education</a:t>
            </a:r>
          </a:p>
        </p:txBody>
      </p:sp>
      <p:sp>
        <p:nvSpPr>
          <p:cNvPr id="4" name="Footer Placeholder 3"/>
          <p:cNvSpPr>
            <a:spLocks noGrp="1"/>
          </p:cNvSpPr>
          <p:nvPr>
            <p:ph type="ftr" sz="quarter" idx="11"/>
          </p:nvPr>
        </p:nvSpPr>
        <p:spPr>
          <a:xfrm>
            <a:off x="3556000" y="6324600"/>
            <a:ext cx="5892800" cy="1143000"/>
          </a:xfrm>
        </p:spPr>
        <p:txBody>
          <a:bodyPr/>
          <a:lstStyle>
            <a:lvl1pPr>
              <a:defRPr/>
            </a:lvl1pPr>
          </a:lstStyle>
          <a:p>
            <a:endParaRPr lang="en-GB">
              <a:solidFill>
                <a:srgbClr val="000000"/>
              </a:solidFill>
            </a:endParaRPr>
          </a:p>
        </p:txBody>
      </p:sp>
      <p:sp>
        <p:nvSpPr>
          <p:cNvPr id="5" name="Slide Number Placeholder 4"/>
          <p:cNvSpPr>
            <a:spLocks noGrp="1"/>
          </p:cNvSpPr>
          <p:nvPr>
            <p:ph type="sldNum" sz="quarter" idx="12"/>
          </p:nvPr>
        </p:nvSpPr>
        <p:spPr>
          <a:xfrm>
            <a:off x="9042400" y="6324600"/>
            <a:ext cx="2540000" cy="457200"/>
          </a:xfrm>
        </p:spPr>
        <p:txBody>
          <a:bodyPr/>
          <a:lstStyle>
            <a:lvl1pPr>
              <a:defRPr/>
            </a:lvl1pPr>
          </a:lstStyle>
          <a:p>
            <a:r>
              <a:rPr lang="en-US">
                <a:solidFill>
                  <a:srgbClr val="000000"/>
                </a:solidFill>
              </a:rPr>
              <a:t>1-</a:t>
            </a:r>
            <a:fld id="{8C435D1E-6F97-429A-AB0F-241574D90B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6757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54111DDD-9B68-4588-BE2D-8EDD6F321B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6796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428A24AC-FB20-44C7-A2C5-B7B141BCB4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3035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090DD1B9-19C4-4E9F-868F-FFAB6329773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04716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1-</a:t>
            </a:r>
            <a:fld id="{A01E75BA-9FF6-424A-A0F1-D433D7C132E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26857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8" name="Footer Placeholder 7"/>
          <p:cNvSpPr>
            <a:spLocks noGrp="1"/>
          </p:cNvSpPr>
          <p:nvPr>
            <p:ph type="ftr" sz="quarter" idx="11"/>
          </p:nvPr>
        </p:nvSpPr>
        <p:spPr/>
        <p:txBody>
          <a:bodyPr/>
          <a:lstStyle>
            <a:lvl1pPr>
              <a:defRPr/>
            </a:lvl1pPr>
          </a:lstStyle>
          <a:p>
            <a:endParaRPr lang="en-GB">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r>
              <a:rPr lang="en-US">
                <a:solidFill>
                  <a:srgbClr val="000000"/>
                </a:solidFill>
              </a:rPr>
              <a:t>1-</a:t>
            </a:r>
            <a:fld id="{6C1DA07E-B2F2-40A1-B4E4-44457951CA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33646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4" name="Footer Placeholder 3"/>
          <p:cNvSpPr>
            <a:spLocks noGrp="1"/>
          </p:cNvSpPr>
          <p:nvPr>
            <p:ph type="ftr" sz="quarter" idx="11"/>
          </p:nvPr>
        </p:nvSpPr>
        <p:spPr/>
        <p:txBody>
          <a:bodyPr/>
          <a:lstStyle>
            <a:lvl1pPr>
              <a:defRPr/>
            </a:lvl1pPr>
          </a:lstStyle>
          <a:p>
            <a:endParaRPr lang="en-GB">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r>
              <a:rPr lang="en-US">
                <a:solidFill>
                  <a:srgbClr val="000000"/>
                </a:solidFill>
              </a:rPr>
              <a:t>1-</a:t>
            </a:r>
            <a:fld id="{953F11DC-359E-44D1-9B69-7A68AA9611E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29432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3" name="Footer Placeholder 2"/>
          <p:cNvSpPr>
            <a:spLocks noGrp="1"/>
          </p:cNvSpPr>
          <p:nvPr>
            <p:ph type="ftr" sz="quarter" idx="11"/>
          </p:nvPr>
        </p:nvSpPr>
        <p:spPr/>
        <p:txBody>
          <a:bodyPr/>
          <a:lstStyle>
            <a:lvl1pPr>
              <a:defRPr/>
            </a:lvl1pPr>
          </a:lstStyle>
          <a:p>
            <a:endParaRPr lang="en-GB">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r>
              <a:rPr lang="en-US">
                <a:solidFill>
                  <a:srgbClr val="000000"/>
                </a:solidFill>
              </a:rPr>
              <a:t>1-</a:t>
            </a:r>
            <a:fld id="{E35E3CFC-67CC-4C66-8182-C85C6F272F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492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428A24AC-FB20-44C7-A2C5-B7B141BCB4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7968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1-</a:t>
            </a:r>
            <a:fld id="{8767884B-4743-40D3-ADE7-E3D1CAD15FC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93955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1-</a:t>
            </a:r>
            <a:fld id="{7F49F0CE-83B0-4868-B4D5-0E9D9D43002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69279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76053954-55A8-4C47-AE0B-16301E8B87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79381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7F9E3D4B-65D9-4A8F-A645-91643B1344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48859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20800" y="381001"/>
            <a:ext cx="10619317" cy="5751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219200" y="6324600"/>
            <a:ext cx="8128000" cy="457200"/>
          </a:xfrm>
        </p:spPr>
        <p:txBody>
          <a:bodyPr/>
          <a:lstStyle>
            <a:lvl1pPr>
              <a:defRPr/>
            </a:lvl1pPr>
          </a:lstStyle>
          <a:p>
            <a:r>
              <a:rPr lang="en-US">
                <a:solidFill>
                  <a:srgbClr val="000000"/>
                </a:solidFill>
              </a:rPr>
              <a:t>Kendall &amp; Kendall	Copyright © 2011 Pearson Education</a:t>
            </a:r>
          </a:p>
        </p:txBody>
      </p:sp>
      <p:sp>
        <p:nvSpPr>
          <p:cNvPr id="4" name="Footer Placeholder 3"/>
          <p:cNvSpPr>
            <a:spLocks noGrp="1"/>
          </p:cNvSpPr>
          <p:nvPr>
            <p:ph type="ftr" sz="quarter" idx="11"/>
          </p:nvPr>
        </p:nvSpPr>
        <p:spPr>
          <a:xfrm>
            <a:off x="3556000" y="6324600"/>
            <a:ext cx="5892800" cy="1143000"/>
          </a:xfrm>
        </p:spPr>
        <p:txBody>
          <a:bodyPr/>
          <a:lstStyle>
            <a:lvl1pPr>
              <a:defRPr/>
            </a:lvl1pPr>
          </a:lstStyle>
          <a:p>
            <a:endParaRPr lang="en-GB">
              <a:solidFill>
                <a:srgbClr val="000000"/>
              </a:solidFill>
            </a:endParaRPr>
          </a:p>
        </p:txBody>
      </p:sp>
      <p:sp>
        <p:nvSpPr>
          <p:cNvPr id="5" name="Slide Number Placeholder 4"/>
          <p:cNvSpPr>
            <a:spLocks noGrp="1"/>
          </p:cNvSpPr>
          <p:nvPr>
            <p:ph type="sldNum" sz="quarter" idx="12"/>
          </p:nvPr>
        </p:nvSpPr>
        <p:spPr>
          <a:xfrm>
            <a:off x="9042400" y="6324600"/>
            <a:ext cx="2540000" cy="457200"/>
          </a:xfrm>
        </p:spPr>
        <p:txBody>
          <a:bodyPr/>
          <a:lstStyle>
            <a:lvl1pPr>
              <a:defRPr/>
            </a:lvl1pPr>
          </a:lstStyle>
          <a:p>
            <a:r>
              <a:rPr lang="en-US">
                <a:solidFill>
                  <a:srgbClr val="000000"/>
                </a:solidFill>
              </a:rPr>
              <a:t>1-</a:t>
            </a:r>
            <a:fld id="{8C435D1E-6F97-429A-AB0F-241574D90B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461453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5DD0F488-C823-489C-903A-5DABB49CA1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52967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B6FF6402-2F85-4C34-8D3A-D4786F7DC0D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53078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04ABB384-08B1-4F4D-AE41-1C3C5A05AA0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52271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a:t>
            </a: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2-</a:t>
            </a:r>
            <a:fld id="{7413C1A9-1FCF-4157-A551-0623078063F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768090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solidFill>
                  <a:srgbClr val="000000"/>
                </a:solidFill>
              </a:rPr>
              <a:t>Kendall &amp; Kendall</a:t>
            </a: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9" name="Slide Number Placeholder 8"/>
          <p:cNvSpPr>
            <a:spLocks noGrp="1"/>
          </p:cNvSpPr>
          <p:nvPr>
            <p:ph type="sldNum" sz="quarter" idx="12"/>
          </p:nvPr>
        </p:nvSpPr>
        <p:spPr/>
        <p:txBody>
          <a:bodyPr/>
          <a:lstStyle>
            <a:lvl1pPr>
              <a:defRPr/>
            </a:lvl1pPr>
          </a:lstStyle>
          <a:p>
            <a:r>
              <a:rPr lang="en-US">
                <a:solidFill>
                  <a:srgbClr val="000000"/>
                </a:solidFill>
              </a:rPr>
              <a:t>2-</a:t>
            </a:r>
            <a:fld id="{3F6D1ABF-29FA-46F2-9D7F-D9F4760DFC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997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1-</a:t>
            </a:r>
            <a:fld id="{090DD1B9-19C4-4E9F-868F-FFAB6329773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894698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solidFill>
                  <a:srgbClr val="000000"/>
                </a:solidFill>
              </a:rPr>
              <a:t>Kendall &amp; Kendall</a:t>
            </a: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5" name="Slide Number Placeholder 4"/>
          <p:cNvSpPr>
            <a:spLocks noGrp="1"/>
          </p:cNvSpPr>
          <p:nvPr>
            <p:ph type="sldNum" sz="quarter" idx="12"/>
          </p:nvPr>
        </p:nvSpPr>
        <p:spPr/>
        <p:txBody>
          <a:bodyPr/>
          <a:lstStyle>
            <a:lvl1pPr>
              <a:defRPr/>
            </a:lvl1pPr>
          </a:lstStyle>
          <a:p>
            <a:r>
              <a:rPr lang="en-US">
                <a:solidFill>
                  <a:srgbClr val="000000"/>
                </a:solidFill>
              </a:rPr>
              <a:t>2-</a:t>
            </a:r>
            <a:fld id="{40CAC2E0-9560-48FB-AA09-79324CA0C02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33422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solidFill>
                  <a:srgbClr val="000000"/>
                </a:solidFill>
              </a:rPr>
              <a:t>Kendall &amp; Kendall</a:t>
            </a: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4" name="Slide Number Placeholder 3"/>
          <p:cNvSpPr>
            <a:spLocks noGrp="1"/>
          </p:cNvSpPr>
          <p:nvPr>
            <p:ph type="sldNum" sz="quarter" idx="12"/>
          </p:nvPr>
        </p:nvSpPr>
        <p:spPr/>
        <p:txBody>
          <a:bodyPr/>
          <a:lstStyle>
            <a:lvl1pPr>
              <a:defRPr/>
            </a:lvl1pPr>
          </a:lstStyle>
          <a:p>
            <a:r>
              <a:rPr lang="en-US">
                <a:solidFill>
                  <a:srgbClr val="000000"/>
                </a:solidFill>
              </a:rPr>
              <a:t>2-</a:t>
            </a:r>
            <a:fld id="{5F2A203F-2F2D-449B-A99C-C3C7BA2D23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47260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a:t>
            </a: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2-</a:t>
            </a:r>
            <a:fld id="{E412BE9B-517D-46B6-AA83-AE866E317E6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6199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a:t>
            </a: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2-</a:t>
            </a:r>
            <a:fld id="{D5B11C69-897D-4654-9AC9-6104C8ED0E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8147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F4EB0A7C-96CD-42A6-9D80-98493D53251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55724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82BC0D5F-1AD4-4B0B-BEAB-3C5FC1ED0D0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744952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5DD0F488-C823-489C-903A-5DABB49CA1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57861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B6FF6402-2F85-4C34-8D3A-D4786F7DC0D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372614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04ABB384-08B1-4F4D-AE41-1C3C5A05AA0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786633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a:t>
            </a: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2-</a:t>
            </a:r>
            <a:fld id="{7413C1A9-1FCF-4157-A551-0623078063F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2342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1-</a:t>
            </a:r>
            <a:fld id="{A01E75BA-9FF6-424A-A0F1-D433D7C132E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015867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solidFill>
                  <a:srgbClr val="000000"/>
                </a:solidFill>
              </a:rPr>
              <a:t>Kendall &amp; Kendall</a:t>
            </a: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9" name="Slide Number Placeholder 8"/>
          <p:cNvSpPr>
            <a:spLocks noGrp="1"/>
          </p:cNvSpPr>
          <p:nvPr>
            <p:ph type="sldNum" sz="quarter" idx="12"/>
          </p:nvPr>
        </p:nvSpPr>
        <p:spPr/>
        <p:txBody>
          <a:bodyPr/>
          <a:lstStyle>
            <a:lvl1pPr>
              <a:defRPr/>
            </a:lvl1pPr>
          </a:lstStyle>
          <a:p>
            <a:r>
              <a:rPr lang="en-US">
                <a:solidFill>
                  <a:srgbClr val="000000"/>
                </a:solidFill>
              </a:rPr>
              <a:t>2-</a:t>
            </a:r>
            <a:fld id="{3F6D1ABF-29FA-46F2-9D7F-D9F4760DFC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39052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solidFill>
                  <a:srgbClr val="000000"/>
                </a:solidFill>
              </a:rPr>
              <a:t>Kendall &amp; Kendall</a:t>
            </a: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5" name="Slide Number Placeholder 4"/>
          <p:cNvSpPr>
            <a:spLocks noGrp="1"/>
          </p:cNvSpPr>
          <p:nvPr>
            <p:ph type="sldNum" sz="quarter" idx="12"/>
          </p:nvPr>
        </p:nvSpPr>
        <p:spPr/>
        <p:txBody>
          <a:bodyPr/>
          <a:lstStyle>
            <a:lvl1pPr>
              <a:defRPr/>
            </a:lvl1pPr>
          </a:lstStyle>
          <a:p>
            <a:r>
              <a:rPr lang="en-US">
                <a:solidFill>
                  <a:srgbClr val="000000"/>
                </a:solidFill>
              </a:rPr>
              <a:t>2-</a:t>
            </a:r>
            <a:fld id="{40CAC2E0-9560-48FB-AA09-79324CA0C02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404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solidFill>
                  <a:srgbClr val="000000"/>
                </a:solidFill>
              </a:rPr>
              <a:t>Kendall &amp; Kendall</a:t>
            </a: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4" name="Slide Number Placeholder 3"/>
          <p:cNvSpPr>
            <a:spLocks noGrp="1"/>
          </p:cNvSpPr>
          <p:nvPr>
            <p:ph type="sldNum" sz="quarter" idx="12"/>
          </p:nvPr>
        </p:nvSpPr>
        <p:spPr/>
        <p:txBody>
          <a:bodyPr/>
          <a:lstStyle>
            <a:lvl1pPr>
              <a:defRPr/>
            </a:lvl1pPr>
          </a:lstStyle>
          <a:p>
            <a:r>
              <a:rPr lang="en-US">
                <a:solidFill>
                  <a:srgbClr val="000000"/>
                </a:solidFill>
              </a:rPr>
              <a:t>2-</a:t>
            </a:r>
            <a:fld id="{5F2A203F-2F2D-449B-A99C-C3C7BA2D23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86430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a:t>
            </a: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2-</a:t>
            </a:r>
            <a:fld id="{E412BE9B-517D-46B6-AA83-AE866E317E6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902314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a:t>
            </a: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2-</a:t>
            </a:r>
            <a:fld id="{D5B11C69-897D-4654-9AC9-6104C8ED0E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00254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F4EB0A7C-96CD-42A6-9D80-98493D53251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158600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solidFill>
                  <a:srgbClr val="000000"/>
                </a:solidFill>
              </a:rPr>
              <a:t>Kendall &amp; Kendall</a:t>
            </a: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Copyright  © 2011 Pearson Education</a:t>
            </a:r>
          </a:p>
        </p:txBody>
      </p:sp>
      <p:sp>
        <p:nvSpPr>
          <p:cNvPr id="6" name="Slide Number Placeholder 5"/>
          <p:cNvSpPr>
            <a:spLocks noGrp="1"/>
          </p:cNvSpPr>
          <p:nvPr>
            <p:ph type="sldNum" sz="quarter" idx="12"/>
          </p:nvPr>
        </p:nvSpPr>
        <p:spPr/>
        <p:txBody>
          <a:bodyPr/>
          <a:lstStyle>
            <a:lvl1pPr>
              <a:defRPr/>
            </a:lvl1pPr>
          </a:lstStyle>
          <a:p>
            <a:r>
              <a:rPr lang="en-US">
                <a:solidFill>
                  <a:srgbClr val="000000"/>
                </a:solidFill>
              </a:rPr>
              <a:t>2-</a:t>
            </a:r>
            <a:fld id="{82BC0D5F-1AD4-4B0B-BEAB-3C5FC1ED0D0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1895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8" name="Footer Placeholder 7"/>
          <p:cNvSpPr>
            <a:spLocks noGrp="1"/>
          </p:cNvSpPr>
          <p:nvPr>
            <p:ph type="ftr" sz="quarter" idx="11"/>
          </p:nvPr>
        </p:nvSpPr>
        <p:spPr/>
        <p:txBody>
          <a:bodyPr/>
          <a:lstStyle>
            <a:lvl1pPr>
              <a:defRPr/>
            </a:lvl1pPr>
          </a:lstStyle>
          <a:p>
            <a:endParaRPr lang="en-GB">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r>
              <a:rPr lang="en-US">
                <a:solidFill>
                  <a:srgbClr val="000000"/>
                </a:solidFill>
              </a:rPr>
              <a:t>1-</a:t>
            </a:r>
            <a:fld id="{6C1DA07E-B2F2-40A1-B4E4-44457951CAB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7613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4" name="Footer Placeholder 3"/>
          <p:cNvSpPr>
            <a:spLocks noGrp="1"/>
          </p:cNvSpPr>
          <p:nvPr>
            <p:ph type="ftr" sz="quarter" idx="11"/>
          </p:nvPr>
        </p:nvSpPr>
        <p:spPr/>
        <p:txBody>
          <a:bodyPr/>
          <a:lstStyle>
            <a:lvl1pPr>
              <a:defRPr/>
            </a:lvl1pPr>
          </a:lstStyle>
          <a:p>
            <a:endParaRPr lang="en-GB">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r>
              <a:rPr lang="en-US">
                <a:solidFill>
                  <a:srgbClr val="000000"/>
                </a:solidFill>
              </a:rPr>
              <a:t>1-</a:t>
            </a:r>
            <a:fld id="{953F11DC-359E-44D1-9B69-7A68AA9611E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245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3" name="Footer Placeholder 2"/>
          <p:cNvSpPr>
            <a:spLocks noGrp="1"/>
          </p:cNvSpPr>
          <p:nvPr>
            <p:ph type="ftr" sz="quarter" idx="11"/>
          </p:nvPr>
        </p:nvSpPr>
        <p:spPr/>
        <p:txBody>
          <a:bodyPr/>
          <a:lstStyle>
            <a:lvl1pPr>
              <a:defRPr/>
            </a:lvl1pPr>
          </a:lstStyle>
          <a:p>
            <a:endParaRPr lang="en-GB">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r>
              <a:rPr lang="en-US">
                <a:solidFill>
                  <a:srgbClr val="000000"/>
                </a:solidFill>
              </a:rPr>
              <a:t>1-</a:t>
            </a:r>
            <a:fld id="{E35E3CFC-67CC-4C66-8182-C85C6F272F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771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1-</a:t>
            </a:r>
            <a:fld id="{8767884B-4743-40D3-ADE7-E3D1CAD15FC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13606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solidFill>
                  <a:srgbClr val="000000"/>
                </a:solidFill>
              </a:rPr>
              <a:t>Kendall &amp; Kendall	Copyright © 2011 Pearson Education</a:t>
            </a: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r>
              <a:rPr lang="en-US">
                <a:solidFill>
                  <a:srgbClr val="000000"/>
                </a:solidFill>
              </a:rPr>
              <a:t>1-</a:t>
            </a:r>
            <a:fld id="{7F49F0CE-83B0-4868-B4D5-0E9D9D43002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5944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pPr>
            <a:endParaRPr kumimoji="1" lang="en-GB" sz="2400">
              <a:solidFill>
                <a:srgbClr val="000000"/>
              </a:solidFill>
              <a:latin typeface="Tahoma" panose="020B0604030504040204" pitchFamily="34" charset="0"/>
            </a:endParaRPr>
          </a:p>
        </p:txBody>
      </p:sp>
      <p:sp>
        <p:nvSpPr>
          <p:cNvPr id="1771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771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1219200" y="6324600"/>
            <a:ext cx="812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pPr fontAlgn="base">
              <a:spcBef>
                <a:spcPct val="0"/>
              </a:spcBef>
              <a:spcAft>
                <a:spcPct val="0"/>
              </a:spcAft>
            </a:pPr>
            <a:r>
              <a:rPr lang="en-US">
                <a:solidFill>
                  <a:srgbClr val="000000"/>
                </a:solidFill>
              </a:rPr>
              <a:t>Kendall &amp; Kendall	Copyright © 2011 Pearson Education</a:t>
            </a:r>
          </a:p>
        </p:txBody>
      </p:sp>
      <p:sp>
        <p:nvSpPr>
          <p:cNvPr id="163846" name="Rectangle 6"/>
          <p:cNvSpPr>
            <a:spLocks noGrp="1" noChangeArrowheads="1"/>
          </p:cNvSpPr>
          <p:nvPr>
            <p:ph type="ftr" sz="quarter" idx="3"/>
          </p:nvPr>
        </p:nvSpPr>
        <p:spPr bwMode="auto">
          <a:xfrm>
            <a:off x="3556000" y="6324600"/>
            <a:ext cx="58928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pPr fontAlgn="base">
              <a:spcBef>
                <a:spcPct val="0"/>
              </a:spcBef>
              <a:spcAft>
                <a:spcPct val="0"/>
              </a:spcAft>
            </a:pPr>
            <a:endParaRPr lang="en-GB">
              <a:solidFill>
                <a:srgbClr val="000000"/>
              </a:solidFill>
            </a:endParaRPr>
          </a:p>
        </p:txBody>
      </p:sp>
      <p:sp>
        <p:nvSpPr>
          <p:cNvPr id="163847" name="Rectangle 7"/>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ea typeface="+mn-ea"/>
              </a:defRPr>
            </a:lvl1pPr>
          </a:lstStyle>
          <a:p>
            <a:pPr fontAlgn="base">
              <a:spcBef>
                <a:spcPct val="0"/>
              </a:spcBef>
              <a:spcAft>
                <a:spcPct val="0"/>
              </a:spcAft>
            </a:pPr>
            <a:r>
              <a:rPr lang="en-US">
                <a:solidFill>
                  <a:srgbClr val="000000"/>
                </a:solidFill>
              </a:rPr>
              <a:t>1-</a:t>
            </a:r>
            <a:fld id="{760819D5-DAB5-4F7C-B7BF-FC017649E6E8}" type="slidenum">
              <a:rPr lang="en-US">
                <a:solidFill>
                  <a:srgbClr val="000000"/>
                </a:solidFill>
              </a:rPr>
              <a:pPr fontAlgn="base">
                <a:spcBef>
                  <a:spcPct val="0"/>
                </a:spcBef>
                <a:spcAft>
                  <a:spcPct val="0"/>
                </a:spcAft>
              </a:pPr>
              <a:t>‹#›</a:t>
            </a:fld>
            <a:endParaRPr lang="en-US">
              <a:solidFill>
                <a:srgbClr val="000000"/>
              </a:solidFill>
            </a:endParaRPr>
          </a:p>
        </p:txBody>
      </p:sp>
      <p:pic>
        <p:nvPicPr>
          <p:cNvPr id="177160"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411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p:txStyles>
    <p:titleStyle>
      <a:lvl1pPr algn="l" rtl="0" eaLnBrk="0" fontAlgn="base" hangingPunct="0">
        <a:spcBef>
          <a:spcPct val="0"/>
        </a:spcBef>
        <a:spcAft>
          <a:spcPct val="0"/>
        </a:spcAft>
        <a:defRPr sz="4400" kern="12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6pPr>
      <a:lvl7pPr marL="9144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7pPr>
      <a:lvl8pPr marL="13716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8pPr>
      <a:lvl9pPr marL="18288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chemeClr val="tx1"/>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8877D"/>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pPr>
            <a:endParaRPr kumimoji="1" lang="en-GB" sz="2400">
              <a:solidFill>
                <a:srgbClr val="000000"/>
              </a:solidFill>
              <a:latin typeface="Tahoma" panose="020B0604030504040204" pitchFamily="34" charset="0"/>
            </a:endParaRPr>
          </a:p>
        </p:txBody>
      </p:sp>
      <p:sp>
        <p:nvSpPr>
          <p:cNvPr id="1771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771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1219200" y="6324600"/>
            <a:ext cx="812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pPr fontAlgn="base">
              <a:spcBef>
                <a:spcPct val="0"/>
              </a:spcBef>
              <a:spcAft>
                <a:spcPct val="0"/>
              </a:spcAft>
            </a:pPr>
            <a:r>
              <a:rPr lang="en-US">
                <a:solidFill>
                  <a:srgbClr val="000000"/>
                </a:solidFill>
              </a:rPr>
              <a:t>Kendall &amp; Kendall	Copyright © 2011 Pearson Education</a:t>
            </a:r>
          </a:p>
        </p:txBody>
      </p:sp>
      <p:sp>
        <p:nvSpPr>
          <p:cNvPr id="163846" name="Rectangle 6"/>
          <p:cNvSpPr>
            <a:spLocks noGrp="1" noChangeArrowheads="1"/>
          </p:cNvSpPr>
          <p:nvPr>
            <p:ph type="ftr" sz="quarter" idx="3"/>
          </p:nvPr>
        </p:nvSpPr>
        <p:spPr bwMode="auto">
          <a:xfrm>
            <a:off x="3556000" y="6324600"/>
            <a:ext cx="58928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pPr fontAlgn="base">
              <a:spcBef>
                <a:spcPct val="0"/>
              </a:spcBef>
              <a:spcAft>
                <a:spcPct val="0"/>
              </a:spcAft>
            </a:pPr>
            <a:endParaRPr lang="en-GB">
              <a:solidFill>
                <a:srgbClr val="000000"/>
              </a:solidFill>
            </a:endParaRPr>
          </a:p>
        </p:txBody>
      </p:sp>
      <p:sp>
        <p:nvSpPr>
          <p:cNvPr id="163847" name="Rectangle 7"/>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ea typeface="+mn-ea"/>
              </a:defRPr>
            </a:lvl1pPr>
          </a:lstStyle>
          <a:p>
            <a:pPr fontAlgn="base">
              <a:spcBef>
                <a:spcPct val="0"/>
              </a:spcBef>
              <a:spcAft>
                <a:spcPct val="0"/>
              </a:spcAft>
            </a:pPr>
            <a:r>
              <a:rPr lang="en-US">
                <a:solidFill>
                  <a:srgbClr val="000000"/>
                </a:solidFill>
              </a:rPr>
              <a:t>1-</a:t>
            </a:r>
            <a:fld id="{760819D5-DAB5-4F7C-B7BF-FC017649E6E8}" type="slidenum">
              <a:rPr lang="en-US">
                <a:solidFill>
                  <a:srgbClr val="000000"/>
                </a:solidFill>
              </a:rPr>
              <a:pPr fontAlgn="base">
                <a:spcBef>
                  <a:spcPct val="0"/>
                </a:spcBef>
                <a:spcAft>
                  <a:spcPct val="0"/>
                </a:spcAft>
              </a:pPr>
              <a:t>‹#›</a:t>
            </a:fld>
            <a:endParaRPr lang="en-US">
              <a:solidFill>
                <a:srgbClr val="000000"/>
              </a:solidFill>
            </a:endParaRPr>
          </a:p>
        </p:txBody>
      </p:sp>
      <p:pic>
        <p:nvPicPr>
          <p:cNvPr id="177160"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04063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p:txStyles>
    <p:titleStyle>
      <a:lvl1pPr algn="l" rtl="0" eaLnBrk="0" fontAlgn="base" hangingPunct="0">
        <a:spcBef>
          <a:spcPct val="0"/>
        </a:spcBef>
        <a:spcAft>
          <a:spcPct val="0"/>
        </a:spcAft>
        <a:defRPr sz="4400" kern="12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6pPr>
      <a:lvl7pPr marL="9144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7pPr>
      <a:lvl8pPr marL="13716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8pPr>
      <a:lvl9pPr marL="18288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chemeClr val="tx1"/>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8877D"/>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pPr>
            <a:endParaRPr kumimoji="1" lang="en-GB" sz="2400">
              <a:solidFill>
                <a:srgbClr val="000000"/>
              </a:solidFill>
              <a:latin typeface="Tahoma" panose="020B0604030504040204" pitchFamily="34" charset="0"/>
            </a:endParaRPr>
          </a:p>
        </p:txBody>
      </p:sp>
      <p:sp>
        <p:nvSpPr>
          <p:cNvPr id="139267"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39268"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pPr fontAlgn="base">
              <a:spcBef>
                <a:spcPct val="0"/>
              </a:spcBef>
              <a:spcAft>
                <a:spcPct val="0"/>
              </a:spcAft>
            </a:pPr>
            <a:r>
              <a:rPr lang="en-US">
                <a:solidFill>
                  <a:srgbClr val="000000"/>
                </a:solidFill>
              </a:rPr>
              <a:t>Kendall &amp; Kendall</a:t>
            </a:r>
          </a:p>
        </p:txBody>
      </p:sp>
      <p:sp>
        <p:nvSpPr>
          <p:cNvPr id="163846" name="Rectangle 6"/>
          <p:cNvSpPr>
            <a:spLocks noGrp="1" noChangeArrowheads="1"/>
          </p:cNvSpPr>
          <p:nvPr>
            <p:ph type="ftr" sz="quarter" idx="3"/>
          </p:nvPr>
        </p:nvSpPr>
        <p:spPr bwMode="auto">
          <a:xfrm>
            <a:off x="3860800" y="6324600"/>
            <a:ext cx="558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pPr fontAlgn="base">
              <a:spcBef>
                <a:spcPct val="0"/>
              </a:spcBef>
              <a:spcAft>
                <a:spcPct val="0"/>
              </a:spcAft>
            </a:pPr>
            <a:r>
              <a:rPr lang="en-US">
                <a:solidFill>
                  <a:srgbClr val="000000"/>
                </a:solidFill>
              </a:rPr>
              <a:t>Copyright  © 2011 Pearson Education</a:t>
            </a:r>
          </a:p>
        </p:txBody>
      </p:sp>
      <p:sp>
        <p:nvSpPr>
          <p:cNvPr id="163847" name="Rectangle 7"/>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ea typeface="+mn-ea"/>
              </a:defRPr>
            </a:lvl1pPr>
          </a:lstStyle>
          <a:p>
            <a:pPr fontAlgn="base">
              <a:spcBef>
                <a:spcPct val="0"/>
              </a:spcBef>
              <a:spcAft>
                <a:spcPct val="0"/>
              </a:spcAft>
            </a:pPr>
            <a:r>
              <a:rPr lang="en-US">
                <a:solidFill>
                  <a:srgbClr val="000000"/>
                </a:solidFill>
              </a:rPr>
              <a:t>2-</a:t>
            </a:r>
            <a:fld id="{2CD847F2-1224-4ED8-A108-19D56B89BDF8}" type="slidenum">
              <a:rPr lang="en-US">
                <a:solidFill>
                  <a:srgbClr val="000000"/>
                </a:solidFill>
              </a:rPr>
              <a:pPr fontAlgn="base">
                <a:spcBef>
                  <a:spcPct val="0"/>
                </a:spcBef>
                <a:spcAft>
                  <a:spcPct val="0"/>
                </a:spcAft>
              </a:pPr>
              <a:t>‹#›</a:t>
            </a:fld>
            <a:endParaRPr lang="en-US">
              <a:solidFill>
                <a:srgbClr val="000000"/>
              </a:solidFill>
            </a:endParaRPr>
          </a:p>
        </p:txBody>
      </p:sp>
      <p:pic>
        <p:nvPicPr>
          <p:cNvPr id="13927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12960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6pPr>
      <a:lvl7pPr marL="9144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7pPr>
      <a:lvl8pPr marL="13716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8pPr>
      <a:lvl9pPr marL="18288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chemeClr val="tx1"/>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8877D"/>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fontAlgn="base">
              <a:spcBef>
                <a:spcPct val="0"/>
              </a:spcBef>
              <a:spcAft>
                <a:spcPct val="0"/>
              </a:spcAft>
            </a:pPr>
            <a:endParaRPr kumimoji="1" lang="en-GB" sz="2400">
              <a:solidFill>
                <a:srgbClr val="000000"/>
              </a:solidFill>
              <a:latin typeface="Tahoma" panose="020B0604030504040204" pitchFamily="34" charset="0"/>
            </a:endParaRPr>
          </a:p>
        </p:txBody>
      </p:sp>
      <p:sp>
        <p:nvSpPr>
          <p:cNvPr id="139267"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39268"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pPr fontAlgn="base">
              <a:spcBef>
                <a:spcPct val="0"/>
              </a:spcBef>
              <a:spcAft>
                <a:spcPct val="0"/>
              </a:spcAft>
            </a:pPr>
            <a:r>
              <a:rPr lang="en-US">
                <a:solidFill>
                  <a:srgbClr val="000000"/>
                </a:solidFill>
              </a:rPr>
              <a:t>Kendall &amp; Kendall</a:t>
            </a:r>
          </a:p>
        </p:txBody>
      </p:sp>
      <p:sp>
        <p:nvSpPr>
          <p:cNvPr id="163846" name="Rectangle 6"/>
          <p:cNvSpPr>
            <a:spLocks noGrp="1" noChangeArrowheads="1"/>
          </p:cNvSpPr>
          <p:nvPr>
            <p:ph type="ftr" sz="quarter" idx="3"/>
          </p:nvPr>
        </p:nvSpPr>
        <p:spPr bwMode="auto">
          <a:xfrm>
            <a:off x="3860800" y="6324600"/>
            <a:ext cx="558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pPr fontAlgn="base">
              <a:spcBef>
                <a:spcPct val="0"/>
              </a:spcBef>
              <a:spcAft>
                <a:spcPct val="0"/>
              </a:spcAft>
            </a:pPr>
            <a:r>
              <a:rPr lang="en-US">
                <a:solidFill>
                  <a:srgbClr val="000000"/>
                </a:solidFill>
              </a:rPr>
              <a:t>Copyright  © 2011 Pearson Education</a:t>
            </a:r>
          </a:p>
        </p:txBody>
      </p:sp>
      <p:sp>
        <p:nvSpPr>
          <p:cNvPr id="163847" name="Rectangle 7"/>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ea typeface="+mn-ea"/>
              </a:defRPr>
            </a:lvl1pPr>
          </a:lstStyle>
          <a:p>
            <a:pPr fontAlgn="base">
              <a:spcBef>
                <a:spcPct val="0"/>
              </a:spcBef>
              <a:spcAft>
                <a:spcPct val="0"/>
              </a:spcAft>
            </a:pPr>
            <a:r>
              <a:rPr lang="en-US">
                <a:solidFill>
                  <a:srgbClr val="000000"/>
                </a:solidFill>
              </a:rPr>
              <a:t>2-</a:t>
            </a:r>
            <a:fld id="{2CD847F2-1224-4ED8-A108-19D56B89BDF8}" type="slidenum">
              <a:rPr lang="en-US">
                <a:solidFill>
                  <a:srgbClr val="000000"/>
                </a:solidFill>
              </a:rPr>
              <a:pPr fontAlgn="base">
                <a:spcBef>
                  <a:spcPct val="0"/>
                </a:spcBef>
                <a:spcAft>
                  <a:spcPct val="0"/>
                </a:spcAft>
              </a:pPr>
              <a:t>‹#›</a:t>
            </a:fld>
            <a:endParaRPr lang="en-US">
              <a:solidFill>
                <a:srgbClr val="000000"/>
              </a:solidFill>
            </a:endParaRPr>
          </a:p>
        </p:txBody>
      </p:sp>
      <p:pic>
        <p:nvPicPr>
          <p:cNvPr id="13927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5978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6pPr>
      <a:lvl7pPr marL="9144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7pPr>
      <a:lvl8pPr marL="13716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8pPr>
      <a:lvl9pPr marL="1828800" algn="l" rtl="0" eaLnBrk="0" fontAlgn="base" hangingPunct="0">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chemeClr val="tx1"/>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8877D"/>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system and information system?</a:t>
            </a:r>
            <a:endParaRPr lang="ar-EG" dirty="0"/>
          </a:p>
        </p:txBody>
      </p:sp>
      <p:sp>
        <p:nvSpPr>
          <p:cNvPr id="3" name="Content Placeholder 2"/>
          <p:cNvSpPr>
            <a:spLocks noGrp="1"/>
          </p:cNvSpPr>
          <p:nvPr>
            <p:ph idx="1"/>
          </p:nvPr>
        </p:nvSpPr>
        <p:spPr/>
        <p:txBody>
          <a:bodyPr/>
          <a:lstStyle/>
          <a:p>
            <a:pPr marL="0" indent="0">
              <a:buNone/>
            </a:pPr>
            <a:r>
              <a:rPr lang="en-US" sz="2000" b="1" dirty="0"/>
              <a:t>A system</a:t>
            </a:r>
          </a:p>
          <a:p>
            <a:pPr marL="0" indent="0">
              <a:buNone/>
            </a:pPr>
            <a:r>
              <a:rPr lang="en-US" sz="2000" dirty="0"/>
              <a:t>is a group of interrelated components that function together to</a:t>
            </a:r>
          </a:p>
          <a:p>
            <a:pPr marL="0" indent="0">
              <a:buNone/>
            </a:pPr>
            <a:r>
              <a:rPr lang="en-US" sz="2000" dirty="0"/>
              <a:t>achieve a desired result. There are three major components in every</a:t>
            </a:r>
          </a:p>
          <a:p>
            <a:pPr marL="0" indent="0">
              <a:buNone/>
            </a:pPr>
            <a:r>
              <a:rPr lang="en-US" sz="2000" dirty="0"/>
              <a:t>system, namely input, processing and output</a:t>
            </a:r>
            <a:r>
              <a:rPr lang="en-US" sz="2000" dirty="0" smtClean="0"/>
              <a:t>.</a:t>
            </a:r>
          </a:p>
          <a:p>
            <a:pPr marL="0" indent="0">
              <a:buNone/>
            </a:pPr>
            <a:endParaRPr lang="en-US" sz="2000" dirty="0"/>
          </a:p>
          <a:p>
            <a:pPr marL="0" indent="0">
              <a:buNone/>
            </a:pPr>
            <a:r>
              <a:rPr lang="en-US" sz="2000" b="1" dirty="0"/>
              <a:t>Information system (IS)</a:t>
            </a:r>
          </a:p>
          <a:p>
            <a:pPr marL="0" indent="0">
              <a:buNone/>
            </a:pPr>
            <a:r>
              <a:rPr lang="en-US" sz="2000" dirty="0"/>
              <a:t>is an arrangement of people, data, processes, and information</a:t>
            </a:r>
          </a:p>
          <a:p>
            <a:pPr marL="0" indent="0">
              <a:buNone/>
            </a:pPr>
            <a:r>
              <a:rPr lang="en-US" sz="2000" dirty="0"/>
              <a:t>technology that interact to collect, process, store, and provide as</a:t>
            </a:r>
          </a:p>
          <a:p>
            <a:pPr marL="0" indent="0">
              <a:buNone/>
            </a:pPr>
            <a:r>
              <a:rPr lang="en-US" sz="2000" dirty="0"/>
              <a:t>output the information needed to support an organization.</a:t>
            </a:r>
            <a:endParaRPr lang="ar-EG" sz="2000" dirty="0"/>
          </a:p>
        </p:txBody>
      </p:sp>
      <p:sp>
        <p:nvSpPr>
          <p:cNvPr id="4" name="Date Placeholder 3"/>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6" name="Slide Number Placeholder 5"/>
          <p:cNvSpPr>
            <a:spLocks noGrp="1"/>
          </p:cNvSpPr>
          <p:nvPr>
            <p:ph type="sldNum" sz="quarter" idx="12"/>
          </p:nvPr>
        </p:nvSpPr>
        <p:spPr/>
        <p:txBody>
          <a:bodyPr/>
          <a:lstStyle/>
          <a:p>
            <a:r>
              <a:rPr lang="en-US" smtClean="0">
                <a:solidFill>
                  <a:srgbClr val="000000"/>
                </a:solidFill>
              </a:rPr>
              <a:t>2-</a:t>
            </a:r>
            <a:fld id="{B6FF6402-2F85-4C34-8D3A-D4786F7DC0DB}" type="slidenum">
              <a:rPr lang="en-US" smtClean="0">
                <a:solidFill>
                  <a:srgbClr val="000000"/>
                </a:solidFill>
              </a:rPr>
              <a:pPr/>
              <a:t>1</a:t>
            </a:fld>
            <a:endParaRPr lang="en-US">
              <a:solidFill>
                <a:srgbClr val="000000"/>
              </a:solidFill>
            </a:endParaRPr>
          </a:p>
        </p:txBody>
      </p:sp>
    </p:spTree>
    <p:extLst>
      <p:ext uri="{BB962C8B-B14F-4D97-AF65-F5344CB8AC3E}">
        <p14:creationId xmlns:p14="http://schemas.microsoft.com/office/powerpoint/2010/main" val="172571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t>Vending Machine Example</a:t>
            </a:r>
            <a:r>
              <a:rPr lang="en-US" sz="2400" dirty="0"/>
              <a:t/>
            </a:r>
            <a:br>
              <a:rPr lang="en-US" sz="2400" dirty="0"/>
            </a:br>
            <a:r>
              <a:rPr lang="en-US" sz="2400" dirty="0"/>
              <a:t> </a:t>
            </a:r>
            <a:r>
              <a:rPr lang="en-US" sz="2400" dirty="0" smtClean="0">
                <a:solidFill>
                  <a:srgbClr val="FF0000"/>
                </a:solidFill>
              </a:rPr>
              <a:t>Assumption</a:t>
            </a:r>
            <a:r>
              <a:rPr lang="en-US" sz="2400" dirty="0">
                <a:solidFill>
                  <a:srgbClr val="FF0000"/>
                </a:solidFill>
              </a:rPr>
              <a:t>:</a:t>
            </a:r>
            <a:r>
              <a:rPr lang="en-US" sz="2400" dirty="0"/>
              <a:t> there is no revise order </a:t>
            </a:r>
            <a:r>
              <a:rPr lang="en-US" sz="2400" dirty="0" smtClean="0"/>
              <a:t>option</a:t>
            </a:r>
            <a:endParaRPr lang="en-US" sz="2400" dirty="0"/>
          </a:p>
        </p:txBody>
      </p:sp>
      <p:sp>
        <p:nvSpPr>
          <p:cNvPr id="2059" name="Rectangle 1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noChangeAspect="1"/>
          </p:cNvGrpSpPr>
          <p:nvPr/>
        </p:nvGrpSpPr>
        <p:grpSpPr bwMode="auto">
          <a:xfrm>
            <a:off x="812801" y="1981200"/>
            <a:ext cx="10492441" cy="4038600"/>
            <a:chOff x="2793" y="1510"/>
            <a:chExt cx="5075" cy="2635"/>
          </a:xfrm>
        </p:grpSpPr>
        <p:sp>
          <p:nvSpPr>
            <p:cNvPr id="2058" name="AutoShape 10"/>
            <p:cNvSpPr>
              <a:spLocks noChangeAspect="1" noChangeArrowheads="1" noTextEdit="1"/>
            </p:cNvSpPr>
            <p:nvPr/>
          </p:nvSpPr>
          <p:spPr bwMode="auto">
            <a:xfrm>
              <a:off x="2793" y="1510"/>
              <a:ext cx="5075" cy="263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7" name="Line 9"/>
            <p:cNvSpPr>
              <a:spLocks noChangeShapeType="1"/>
            </p:cNvSpPr>
            <p:nvPr/>
          </p:nvSpPr>
          <p:spPr bwMode="auto">
            <a:xfrm flipV="1">
              <a:off x="4114" y="1932"/>
              <a:ext cx="2222"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6" name="Text Box 8"/>
            <p:cNvSpPr txBox="1">
              <a:spLocks noChangeArrowheads="1"/>
            </p:cNvSpPr>
            <p:nvPr/>
          </p:nvSpPr>
          <p:spPr bwMode="auto">
            <a:xfrm>
              <a:off x="2842" y="1808"/>
              <a:ext cx="996" cy="3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Customer</a:t>
              </a:r>
              <a:endParaRPr kumimoji="0" lang="en-US" sz="2000" b="0" i="0" u="none" strike="noStrike" cap="none" normalizeH="0" baseline="0" dirty="0" smtClean="0">
                <a:ln>
                  <a:noFill/>
                </a:ln>
                <a:solidFill>
                  <a:schemeClr val="tx1"/>
                </a:solidFill>
                <a:effectLst/>
                <a:latin typeface="Arial" pitchFamily="34" charset="0"/>
              </a:endParaRPr>
            </a:p>
          </p:txBody>
        </p:sp>
        <p:sp>
          <p:nvSpPr>
            <p:cNvPr id="2055" name="Text Box 7"/>
            <p:cNvSpPr txBox="1">
              <a:spLocks noChangeArrowheads="1"/>
            </p:cNvSpPr>
            <p:nvPr/>
          </p:nvSpPr>
          <p:spPr bwMode="auto">
            <a:xfrm>
              <a:off x="6642" y="1606"/>
              <a:ext cx="996" cy="8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Vending Machine System</a:t>
              </a:r>
              <a:endParaRPr kumimoji="0" lang="en-US" sz="2400" b="0" i="0" u="none" strike="noStrike" cap="none" normalizeH="0" baseline="0" dirty="0" smtClean="0">
                <a:ln>
                  <a:noFill/>
                </a:ln>
                <a:solidFill>
                  <a:schemeClr val="tx1"/>
                </a:solidFill>
                <a:effectLst/>
                <a:latin typeface="Arial" pitchFamily="34" charset="0"/>
              </a:endParaRPr>
            </a:p>
          </p:txBody>
        </p:sp>
        <p:sp>
          <p:nvSpPr>
            <p:cNvPr id="2054" name="Line 6"/>
            <p:cNvSpPr>
              <a:spLocks noChangeShapeType="1"/>
            </p:cNvSpPr>
            <p:nvPr/>
          </p:nvSpPr>
          <p:spPr bwMode="auto">
            <a:xfrm>
              <a:off x="7178" y="2669"/>
              <a:ext cx="0" cy="126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3" name="Line 5"/>
            <p:cNvSpPr>
              <a:spLocks noChangeShapeType="1"/>
            </p:cNvSpPr>
            <p:nvPr/>
          </p:nvSpPr>
          <p:spPr bwMode="auto">
            <a:xfrm flipH="1">
              <a:off x="3425" y="3934"/>
              <a:ext cx="375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2" name="Line 4"/>
            <p:cNvSpPr>
              <a:spLocks noChangeShapeType="1"/>
            </p:cNvSpPr>
            <p:nvPr/>
          </p:nvSpPr>
          <p:spPr bwMode="auto">
            <a:xfrm flipV="1">
              <a:off x="3425" y="2248"/>
              <a:ext cx="0" cy="168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51" name="Text Box 3"/>
            <p:cNvSpPr txBox="1">
              <a:spLocks noChangeArrowheads="1"/>
            </p:cNvSpPr>
            <p:nvPr/>
          </p:nvSpPr>
          <p:spPr bwMode="auto">
            <a:xfrm>
              <a:off x="4651" y="3513"/>
              <a:ext cx="1072" cy="31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Send order</a:t>
              </a:r>
              <a:endParaRPr kumimoji="0" lang="en-US" sz="2400" b="0" i="0" u="none" strike="noStrike" cap="none" normalizeH="0" baseline="0" dirty="0" smtClean="0">
                <a:ln>
                  <a:noFill/>
                </a:ln>
                <a:solidFill>
                  <a:schemeClr val="tx1"/>
                </a:solidFill>
                <a:effectLst/>
                <a:latin typeface="Arial" pitchFamily="34" charset="0"/>
              </a:endParaRPr>
            </a:p>
          </p:txBody>
        </p:sp>
        <p:sp>
          <p:nvSpPr>
            <p:cNvPr id="2050" name="Text Box 2"/>
            <p:cNvSpPr txBox="1">
              <a:spLocks noChangeArrowheads="1"/>
            </p:cNvSpPr>
            <p:nvPr/>
          </p:nvSpPr>
          <p:spPr bwMode="auto">
            <a:xfrm>
              <a:off x="4497" y="1510"/>
              <a:ext cx="1302" cy="31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Submit order</a:t>
              </a:r>
              <a:endParaRPr kumimoji="0" lang="en-US" sz="24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413936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u="sng" dirty="0"/>
              <a:t>ATM </a:t>
            </a:r>
            <a:r>
              <a:rPr lang="en-US" sz="2400" u="sng" dirty="0" smtClean="0"/>
              <a:t>Example</a:t>
            </a:r>
            <a:r>
              <a:rPr lang="en-US" sz="2400" dirty="0"/>
              <a:t/>
            </a:r>
            <a:br>
              <a:rPr lang="en-US" sz="2400" dirty="0"/>
            </a:br>
            <a:r>
              <a:rPr lang="en-US" sz="2400" dirty="0" smtClean="0">
                <a:solidFill>
                  <a:srgbClr val="FF0000"/>
                </a:solidFill>
              </a:rPr>
              <a:t>Assumption</a:t>
            </a:r>
            <a:r>
              <a:rPr lang="en-US" sz="2400" dirty="0">
                <a:solidFill>
                  <a:srgbClr val="FF0000"/>
                </a:solidFill>
              </a:rPr>
              <a:t>: </a:t>
            </a:r>
            <a:r>
              <a:rPr lang="en-US" sz="2400" dirty="0"/>
              <a:t>ONLY withdrawing money (not transfer, checking balance, or other services</a:t>
            </a:r>
            <a:r>
              <a:rPr lang="en-US" sz="2400" dirty="0" smtClean="0"/>
              <a:t>….)</a:t>
            </a:r>
            <a:endParaRPr lang="en-US" sz="2400" dirty="0"/>
          </a:p>
        </p:txBody>
      </p:sp>
      <p:sp>
        <p:nvSpPr>
          <p:cNvPr id="18443" name="Rectangle 11"/>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8433" name="Group 1"/>
          <p:cNvGrpSpPr>
            <a:grpSpLocks noChangeAspect="1"/>
          </p:cNvGrpSpPr>
          <p:nvPr/>
        </p:nvGrpSpPr>
        <p:grpSpPr bwMode="auto">
          <a:xfrm>
            <a:off x="508467" y="1905000"/>
            <a:ext cx="11218787" cy="4343400"/>
            <a:chOff x="2965" y="1510"/>
            <a:chExt cx="4845" cy="2530"/>
          </a:xfrm>
        </p:grpSpPr>
        <p:sp>
          <p:nvSpPr>
            <p:cNvPr id="18442" name="AutoShape 10"/>
            <p:cNvSpPr>
              <a:spLocks noChangeAspect="1" noChangeArrowheads="1" noTextEdit="1"/>
            </p:cNvSpPr>
            <p:nvPr/>
          </p:nvSpPr>
          <p:spPr bwMode="auto">
            <a:xfrm>
              <a:off x="2965" y="1510"/>
              <a:ext cx="4845" cy="253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1" name="Line 9"/>
            <p:cNvSpPr>
              <a:spLocks noChangeShapeType="1"/>
            </p:cNvSpPr>
            <p:nvPr/>
          </p:nvSpPr>
          <p:spPr bwMode="auto">
            <a:xfrm flipV="1">
              <a:off x="4114" y="1932"/>
              <a:ext cx="2222"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40" name="Text Box 8"/>
            <p:cNvSpPr txBox="1">
              <a:spLocks noChangeArrowheads="1"/>
            </p:cNvSpPr>
            <p:nvPr/>
          </p:nvSpPr>
          <p:spPr bwMode="auto">
            <a:xfrm>
              <a:off x="3042" y="1817"/>
              <a:ext cx="919" cy="3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Customer</a:t>
              </a:r>
              <a:endParaRPr kumimoji="0" lang="en-US" sz="2400" b="0" i="0" u="none" strike="noStrike" cap="none" normalizeH="0" baseline="0" dirty="0" smtClean="0">
                <a:ln>
                  <a:noFill/>
                </a:ln>
                <a:solidFill>
                  <a:schemeClr val="tx1"/>
                </a:solidFill>
                <a:effectLst/>
                <a:latin typeface="Arial" pitchFamily="34" charset="0"/>
              </a:endParaRPr>
            </a:p>
          </p:txBody>
        </p:sp>
        <p:sp>
          <p:nvSpPr>
            <p:cNvPr id="18439" name="Text Box 7"/>
            <p:cNvSpPr txBox="1">
              <a:spLocks noChangeArrowheads="1"/>
            </p:cNvSpPr>
            <p:nvPr/>
          </p:nvSpPr>
          <p:spPr bwMode="auto">
            <a:xfrm>
              <a:off x="6642" y="1606"/>
              <a:ext cx="996" cy="8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ATM System</a:t>
              </a:r>
              <a:endParaRPr kumimoji="0" lang="en-US" sz="2800" b="0" i="0" u="none" strike="noStrike" cap="none" normalizeH="0" baseline="0" dirty="0" smtClean="0">
                <a:ln>
                  <a:noFill/>
                </a:ln>
                <a:solidFill>
                  <a:schemeClr val="tx1"/>
                </a:solidFill>
                <a:effectLst/>
                <a:latin typeface="Arial" pitchFamily="34" charset="0"/>
              </a:endParaRPr>
            </a:p>
          </p:txBody>
        </p:sp>
        <p:sp>
          <p:nvSpPr>
            <p:cNvPr id="18438" name="Line 6"/>
            <p:cNvSpPr>
              <a:spLocks noChangeShapeType="1"/>
            </p:cNvSpPr>
            <p:nvPr/>
          </p:nvSpPr>
          <p:spPr bwMode="auto">
            <a:xfrm>
              <a:off x="7178" y="2669"/>
              <a:ext cx="0" cy="126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37" name="Line 5"/>
            <p:cNvSpPr>
              <a:spLocks noChangeShapeType="1"/>
            </p:cNvSpPr>
            <p:nvPr/>
          </p:nvSpPr>
          <p:spPr bwMode="auto">
            <a:xfrm flipH="1">
              <a:off x="3425" y="3934"/>
              <a:ext cx="375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36" name="Line 4"/>
            <p:cNvSpPr>
              <a:spLocks noChangeShapeType="1"/>
            </p:cNvSpPr>
            <p:nvPr/>
          </p:nvSpPr>
          <p:spPr bwMode="auto">
            <a:xfrm flipV="1">
              <a:off x="3425" y="2248"/>
              <a:ext cx="0" cy="168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435" name="Text Box 3"/>
            <p:cNvSpPr txBox="1">
              <a:spLocks noChangeArrowheads="1"/>
            </p:cNvSpPr>
            <p:nvPr/>
          </p:nvSpPr>
          <p:spPr bwMode="auto">
            <a:xfrm>
              <a:off x="4457" y="2975"/>
              <a:ext cx="1992" cy="84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Complete transaction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Or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Revise transaction</a:t>
              </a:r>
              <a:endParaRPr kumimoji="0" lang="en-US" sz="2400" b="0" i="0" u="none" strike="noStrike" cap="none" normalizeH="0" baseline="0" dirty="0" smtClean="0">
                <a:ln>
                  <a:noFill/>
                </a:ln>
                <a:solidFill>
                  <a:schemeClr val="tx1"/>
                </a:solidFill>
                <a:effectLst/>
                <a:latin typeface="Arial" pitchFamily="34" charset="0"/>
              </a:endParaRPr>
            </a:p>
          </p:txBody>
        </p:sp>
        <p:sp>
          <p:nvSpPr>
            <p:cNvPr id="18434" name="Text Box 2"/>
            <p:cNvSpPr txBox="1">
              <a:spLocks noChangeArrowheads="1"/>
            </p:cNvSpPr>
            <p:nvPr/>
          </p:nvSpPr>
          <p:spPr bwMode="auto">
            <a:xfrm>
              <a:off x="4267" y="1510"/>
              <a:ext cx="1762" cy="31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rPr>
                <a:t>Request transaction</a:t>
              </a:r>
              <a:endParaRPr kumimoji="0" lang="en-US" sz="24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18574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Order processing System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1436536"/>
            <a:ext cx="9245600" cy="525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65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sz="4000" dirty="0"/>
              <a:t>Context diagram </a:t>
            </a:r>
            <a:r>
              <a:rPr lang="en-US" sz="4000" dirty="0" smtClean="0"/>
              <a:t>example</a:t>
            </a:r>
          </a:p>
        </p:txBody>
      </p:sp>
      <p:sp>
        <p:nvSpPr>
          <p:cNvPr id="29699" name="Rectangle 3"/>
          <p:cNvSpPr>
            <a:spLocks noGrp="1" noChangeArrowheads="1"/>
          </p:cNvSpPr>
          <p:nvPr>
            <p:ph idx="1"/>
          </p:nvPr>
        </p:nvSpPr>
        <p:spPr/>
        <p:txBody>
          <a:bodyPr/>
          <a:lstStyle/>
          <a:p>
            <a:pPr eaLnBrk="1" hangingPunct="1">
              <a:lnSpc>
                <a:spcPct val="80000"/>
              </a:lnSpc>
            </a:pPr>
            <a:r>
              <a:rPr lang="en-US" sz="2400" dirty="0" smtClean="0"/>
              <a:t>A student sends in an application form containing their personal details, and their desired course </a:t>
            </a:r>
          </a:p>
          <a:p>
            <a:pPr eaLnBrk="1" hangingPunct="1">
              <a:lnSpc>
                <a:spcPct val="80000"/>
              </a:lnSpc>
            </a:pPr>
            <a:r>
              <a:rPr lang="en-US" sz="2400" dirty="0" smtClean="0"/>
              <a:t>The university checks that the course is available. </a:t>
            </a:r>
          </a:p>
          <a:p>
            <a:pPr eaLnBrk="1" hangingPunct="1">
              <a:lnSpc>
                <a:spcPct val="80000"/>
              </a:lnSpc>
            </a:pPr>
            <a:r>
              <a:rPr lang="en-US" sz="2400" dirty="0" smtClean="0"/>
              <a:t>If the course is available and the student is enrolled in the course, the university confirms the enrolment by sending a confirmation letter that they are registered for the course to the student. </a:t>
            </a:r>
          </a:p>
          <a:p>
            <a:pPr eaLnBrk="1" hangingPunct="1">
              <a:lnSpc>
                <a:spcPct val="80000"/>
              </a:lnSpc>
            </a:pPr>
            <a:r>
              <a:rPr lang="en-US" sz="2400" dirty="0" smtClean="0"/>
              <a:t>Or if the course is unavailable the student is sent a rejection letter. </a:t>
            </a:r>
          </a:p>
          <a:p>
            <a:pPr eaLnBrk="1" hangingPunct="1">
              <a:lnSpc>
                <a:spcPct val="80000"/>
              </a:lnSpc>
            </a:pPr>
            <a:r>
              <a:rPr lang="en-US" sz="2400" dirty="0" smtClean="0">
                <a:solidFill>
                  <a:srgbClr val="3366FF"/>
                </a:solidFill>
              </a:rPr>
              <a:t>What system is being modeled? </a:t>
            </a:r>
          </a:p>
        </p:txBody>
      </p:sp>
      <p:sp>
        <p:nvSpPr>
          <p:cNvPr id="297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8C8BFC-AC2E-4E6C-8D6D-CBE560E710B7}" type="slidenum">
              <a:rPr lang="en-US" smtClean="0"/>
              <a:pPr eaLnBrk="1" hangingPunct="1"/>
              <a:t>13</a:t>
            </a:fld>
            <a:endParaRPr lang="en-US" smtClean="0"/>
          </a:p>
        </p:txBody>
      </p:sp>
    </p:spTree>
    <p:extLst>
      <p:ext uri="{BB962C8B-B14F-4D97-AF65-F5344CB8AC3E}">
        <p14:creationId xmlns:p14="http://schemas.microsoft.com/office/powerpoint/2010/main" val="275491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Context diagram </a:t>
            </a:r>
            <a:r>
              <a:rPr lang="en-US" sz="4000" dirty="0" smtClean="0"/>
              <a:t>example</a:t>
            </a:r>
            <a:endParaRPr lang="en-US" sz="4000" dirty="0"/>
          </a:p>
        </p:txBody>
      </p:sp>
      <p:pic>
        <p:nvPicPr>
          <p:cNvPr id="4" name="Picture 2" descr="DFD_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357312"/>
            <a:ext cx="108712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392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4" name="Slide Number Placeholder 3"/>
          <p:cNvSpPr>
            <a:spLocks noGrp="1"/>
          </p:cNvSpPr>
          <p:nvPr>
            <p:ph type="sldNum" sz="quarter" idx="12"/>
          </p:nvPr>
        </p:nvSpPr>
        <p:spPr/>
        <p:txBody>
          <a:bodyPr/>
          <a:lstStyle/>
          <a:p>
            <a:r>
              <a:rPr lang="en-US" smtClean="0">
                <a:solidFill>
                  <a:srgbClr val="000000"/>
                </a:solidFill>
              </a:rPr>
              <a:t>2-</a:t>
            </a:r>
            <a:fld id="{5F2A203F-2F2D-449B-A99C-C3C7BA2D23C1}" type="slidenum">
              <a:rPr lang="en-US" smtClean="0">
                <a:solidFill>
                  <a:srgbClr val="000000"/>
                </a:solidFill>
              </a:rPr>
              <a:pPr/>
              <a:t>15</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1416676" y="1906080"/>
            <a:ext cx="7233634" cy="4951920"/>
          </a:xfrm>
          <a:prstGeom prst="rect">
            <a:avLst/>
          </a:prstGeom>
        </p:spPr>
      </p:pic>
      <p:sp>
        <p:nvSpPr>
          <p:cNvPr id="6" name="TextBox 5"/>
          <p:cNvSpPr txBox="1"/>
          <p:nvPr/>
        </p:nvSpPr>
        <p:spPr>
          <a:xfrm>
            <a:off x="2359212" y="874058"/>
            <a:ext cx="6683188" cy="523220"/>
          </a:xfrm>
          <a:prstGeom prst="rect">
            <a:avLst/>
          </a:prstGeom>
          <a:noFill/>
        </p:spPr>
        <p:txBody>
          <a:bodyPr wrap="square" rtlCol="0">
            <a:spAutoFit/>
          </a:bodyPr>
          <a:lstStyle/>
          <a:p>
            <a:r>
              <a:rPr lang="en-US" sz="2800" dirty="0">
                <a:solidFill>
                  <a:srgbClr val="DF1738"/>
                </a:solidFill>
                <a:latin typeface="+mj-lt"/>
                <a:ea typeface="+mj-ea"/>
                <a:cs typeface="+mj-cs"/>
              </a:rPr>
              <a:t>Context diagram for grading system</a:t>
            </a:r>
          </a:p>
        </p:txBody>
      </p:sp>
    </p:spTree>
    <p:extLst>
      <p:ext uri="{BB962C8B-B14F-4D97-AF65-F5344CB8AC3E}">
        <p14:creationId xmlns:p14="http://schemas.microsoft.com/office/powerpoint/2010/main" val="245004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smtClean="0">
                <a:solidFill>
                  <a:srgbClr val="000000"/>
                </a:solidFill>
              </a:rPr>
              <a:t>2-</a:t>
            </a:r>
            <a:fld id="{5F2A203F-2F2D-449B-A99C-C3C7BA2D23C1}" type="slidenum">
              <a:rPr lang="en-US" smtClean="0">
                <a:solidFill>
                  <a:srgbClr val="000000"/>
                </a:solidFill>
              </a:rPr>
              <a:pPr/>
              <a:t>16</a:t>
            </a:fld>
            <a:endParaRPr lang="en-US">
              <a:solidFill>
                <a:srgbClr val="000000"/>
              </a:solidFill>
            </a:endParaRPr>
          </a:p>
        </p:txBody>
      </p:sp>
      <p:sp>
        <p:nvSpPr>
          <p:cNvPr id="5" name="Rectangle 4"/>
          <p:cNvSpPr/>
          <p:nvPr/>
        </p:nvSpPr>
        <p:spPr>
          <a:xfrm>
            <a:off x="2489200" y="784469"/>
            <a:ext cx="7507183" cy="523220"/>
          </a:xfrm>
          <a:prstGeom prst="rect">
            <a:avLst/>
          </a:prstGeom>
        </p:spPr>
        <p:txBody>
          <a:bodyPr wrap="none">
            <a:spAutoFit/>
          </a:bodyPr>
          <a:lstStyle/>
          <a:p>
            <a:r>
              <a:rPr lang="en-US" sz="2800" dirty="0" smtClean="0">
                <a:solidFill>
                  <a:srgbClr val="FF0000"/>
                </a:solidFill>
              </a:rPr>
              <a:t>CONTEXT DIAGRAM FOR AN ORDER SYSTEM </a:t>
            </a:r>
            <a:endParaRPr lang="en-US" sz="2800" dirty="0">
              <a:solidFill>
                <a:srgbClr val="FF0000"/>
              </a:solidFill>
            </a:endParaRPr>
          </a:p>
        </p:txBody>
      </p:sp>
      <p:pic>
        <p:nvPicPr>
          <p:cNvPr id="6" name="Picture 5"/>
          <p:cNvPicPr>
            <a:picLocks noChangeAspect="1"/>
          </p:cNvPicPr>
          <p:nvPr/>
        </p:nvPicPr>
        <p:blipFill>
          <a:blip r:embed="rId2"/>
          <a:stretch>
            <a:fillRect/>
          </a:stretch>
        </p:blipFill>
        <p:spPr>
          <a:xfrm>
            <a:off x="1736278" y="1957590"/>
            <a:ext cx="7175902" cy="4367010"/>
          </a:xfrm>
          <a:prstGeom prst="rect">
            <a:avLst/>
          </a:prstGeom>
        </p:spPr>
      </p:pic>
    </p:spTree>
    <p:extLst>
      <p:ext uri="{BB962C8B-B14F-4D97-AF65-F5344CB8AC3E}">
        <p14:creationId xmlns:p14="http://schemas.microsoft.com/office/powerpoint/2010/main" val="129546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4" name="Slide Number Placeholder 3"/>
          <p:cNvSpPr>
            <a:spLocks noGrp="1"/>
          </p:cNvSpPr>
          <p:nvPr>
            <p:ph type="sldNum" sz="quarter" idx="12"/>
          </p:nvPr>
        </p:nvSpPr>
        <p:spPr/>
        <p:txBody>
          <a:bodyPr/>
          <a:lstStyle/>
          <a:p>
            <a:r>
              <a:rPr lang="en-US" smtClean="0">
                <a:solidFill>
                  <a:srgbClr val="000000"/>
                </a:solidFill>
              </a:rPr>
              <a:t>2-</a:t>
            </a:r>
            <a:fld id="{5F2A203F-2F2D-449B-A99C-C3C7BA2D23C1}" type="slidenum">
              <a:rPr lang="en-US" smtClean="0">
                <a:solidFill>
                  <a:srgbClr val="000000"/>
                </a:solidFill>
              </a:rPr>
              <a:pPr/>
              <a:t>17</a:t>
            </a:fld>
            <a:endParaRPr lang="en-US">
              <a:solidFill>
                <a:srgbClr val="000000"/>
              </a:solidFill>
            </a:endParaRPr>
          </a:p>
        </p:txBody>
      </p:sp>
      <p:sp>
        <p:nvSpPr>
          <p:cNvPr id="6" name="Rectangle 5"/>
          <p:cNvSpPr/>
          <p:nvPr/>
        </p:nvSpPr>
        <p:spPr>
          <a:xfrm>
            <a:off x="2119898" y="541475"/>
            <a:ext cx="4587987" cy="369332"/>
          </a:xfrm>
          <a:prstGeom prst="rect">
            <a:avLst/>
          </a:prstGeom>
        </p:spPr>
        <p:txBody>
          <a:bodyPr wrap="none">
            <a:spAutoFit/>
          </a:bodyPr>
          <a:lstStyle/>
          <a:p>
            <a:r>
              <a:rPr lang="en-US" dirty="0">
                <a:solidFill>
                  <a:srgbClr val="FF0000"/>
                </a:solidFill>
              </a:rPr>
              <a:t>CONTEXT DIAGRAM FOR AN </a:t>
            </a:r>
            <a:r>
              <a:rPr lang="en-US" dirty="0" smtClean="0">
                <a:solidFill>
                  <a:srgbClr val="FF0000"/>
                </a:solidFill>
              </a:rPr>
              <a:t>ATM SYSTEM </a:t>
            </a:r>
            <a:endParaRPr lang="en-US" dirty="0">
              <a:solidFill>
                <a:srgbClr val="FF0000"/>
              </a:solidFill>
            </a:endParaRPr>
          </a:p>
        </p:txBody>
      </p:sp>
      <p:sp>
        <p:nvSpPr>
          <p:cNvPr id="7" name="Rectangle 6"/>
          <p:cNvSpPr/>
          <p:nvPr/>
        </p:nvSpPr>
        <p:spPr>
          <a:xfrm>
            <a:off x="1075765" y="2151530"/>
            <a:ext cx="10219764" cy="4247317"/>
          </a:xfrm>
          <a:prstGeom prst="rect">
            <a:avLst/>
          </a:prstGeom>
        </p:spPr>
        <p:txBody>
          <a:bodyPr wrap="square">
            <a:spAutoFit/>
          </a:bodyPr>
          <a:lstStyle/>
          <a:p>
            <a:r>
              <a:rPr lang="en-US" dirty="0">
                <a:latin typeface="Arial" panose="020B0604020202020204" pitchFamily="34" charset="0"/>
              </a:rPr>
              <a:t>The ATM must be able to provide the following services to</a:t>
            </a:r>
          </a:p>
          <a:p>
            <a:r>
              <a:rPr lang="en-US" dirty="0">
                <a:latin typeface="Arial" panose="020B0604020202020204" pitchFamily="34" charset="0"/>
              </a:rPr>
              <a:t>the customer</a:t>
            </a:r>
            <a:r>
              <a:rPr lang="en-US" dirty="0" smtClean="0">
                <a:latin typeface="Arial" panose="020B0604020202020204" pitchFamily="34" charset="0"/>
              </a:rPr>
              <a:t>:</a:t>
            </a:r>
          </a:p>
          <a:p>
            <a:r>
              <a:rPr lang="en-US" dirty="0"/>
              <a:t>A customer must be able to make a cash withdrawal from any</a:t>
            </a:r>
          </a:p>
          <a:p>
            <a:r>
              <a:rPr lang="en-US" dirty="0"/>
              <a:t>suitable account linked to the card. Approval must be obtained from</a:t>
            </a:r>
          </a:p>
          <a:p>
            <a:r>
              <a:rPr lang="en-US" dirty="0"/>
              <a:t>the bank before cash is dispensed.</a:t>
            </a:r>
          </a:p>
          <a:p>
            <a:r>
              <a:rPr lang="en-US" dirty="0"/>
              <a:t>2. A customer must be able to make a deposit to any account linked</a:t>
            </a:r>
          </a:p>
          <a:p>
            <a:r>
              <a:rPr lang="en-US" dirty="0"/>
              <a:t>to the card, consisting of cash. The customer will enter the amount of</a:t>
            </a:r>
          </a:p>
          <a:p>
            <a:r>
              <a:rPr lang="en-US" dirty="0"/>
              <a:t>the deposit into the ATM, then the verification will be conduct by the</a:t>
            </a:r>
          </a:p>
          <a:p>
            <a:r>
              <a:rPr lang="en-US" dirty="0"/>
              <a:t>machine for approval.</a:t>
            </a:r>
          </a:p>
          <a:p>
            <a:r>
              <a:rPr lang="en-US" dirty="0"/>
              <a:t>3. A customer must be able to make a balance inquiry of any</a:t>
            </a:r>
          </a:p>
          <a:p>
            <a:r>
              <a:rPr lang="en-US" dirty="0"/>
              <a:t>account linked to the card.</a:t>
            </a:r>
          </a:p>
          <a:p>
            <a:r>
              <a:rPr lang="en-US" dirty="0"/>
              <a:t>4. The ATM will provide the customer with a printed receipt for each</a:t>
            </a:r>
          </a:p>
          <a:p>
            <a:r>
              <a:rPr lang="en-US" dirty="0"/>
              <a:t>successful transaction, showing the date, time, machine location,</a:t>
            </a:r>
          </a:p>
          <a:p>
            <a:r>
              <a:rPr lang="en-US" dirty="0"/>
              <a:t>type of transaction</a:t>
            </a:r>
            <a:r>
              <a:rPr lang="en-US" dirty="0" smtClean="0"/>
              <a:t>.</a:t>
            </a:r>
          </a:p>
          <a:p>
            <a:r>
              <a:rPr lang="en-US" dirty="0" smtClean="0"/>
              <a:t>The bank manager should receive a transaction report.</a:t>
            </a:r>
            <a:endParaRPr lang="en-US" dirty="0"/>
          </a:p>
        </p:txBody>
      </p:sp>
    </p:spTree>
    <p:extLst>
      <p:ext uri="{BB962C8B-B14F-4D97-AF65-F5344CB8AC3E}">
        <p14:creationId xmlns:p14="http://schemas.microsoft.com/office/powerpoint/2010/main" val="626470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4" name="Slide Number Placeholder 3"/>
          <p:cNvSpPr>
            <a:spLocks noGrp="1"/>
          </p:cNvSpPr>
          <p:nvPr>
            <p:ph type="sldNum" sz="quarter" idx="12"/>
          </p:nvPr>
        </p:nvSpPr>
        <p:spPr/>
        <p:txBody>
          <a:bodyPr/>
          <a:lstStyle/>
          <a:p>
            <a:r>
              <a:rPr lang="en-US" smtClean="0">
                <a:solidFill>
                  <a:srgbClr val="000000"/>
                </a:solidFill>
              </a:rPr>
              <a:t>2-</a:t>
            </a:r>
            <a:fld id="{5F2A203F-2F2D-449B-A99C-C3C7BA2D23C1}" type="slidenum">
              <a:rPr lang="en-US" smtClean="0">
                <a:solidFill>
                  <a:srgbClr val="000000"/>
                </a:solidFill>
              </a:rPr>
              <a:pPr/>
              <a:t>18</a:t>
            </a:fld>
            <a:endParaRPr lang="en-US">
              <a:solidFill>
                <a:srgbClr val="000000"/>
              </a:solidFill>
            </a:endParaRPr>
          </a:p>
        </p:txBody>
      </p:sp>
      <p:sp>
        <p:nvSpPr>
          <p:cNvPr id="5" name="Rounded Rectangle 4"/>
          <p:cNvSpPr/>
          <p:nvPr/>
        </p:nvSpPr>
        <p:spPr>
          <a:xfrm>
            <a:off x="4881282" y="3254188"/>
            <a:ext cx="1922929" cy="1653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Atm system</a:t>
            </a:r>
            <a:endParaRPr lang="en-US" dirty="0"/>
          </a:p>
        </p:txBody>
      </p:sp>
      <p:cxnSp>
        <p:nvCxnSpPr>
          <p:cNvPr id="7" name="Straight Connector 6"/>
          <p:cNvCxnSpPr/>
          <p:nvPr/>
        </p:nvCxnSpPr>
        <p:spPr>
          <a:xfrm>
            <a:off x="4908176" y="3845859"/>
            <a:ext cx="1869142" cy="40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81282" y="3724835"/>
            <a:ext cx="1896036" cy="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647765" y="3355503"/>
            <a:ext cx="1129553" cy="369332"/>
          </a:xfrm>
          <a:prstGeom prst="rect">
            <a:avLst/>
          </a:prstGeom>
          <a:noFill/>
        </p:spPr>
        <p:txBody>
          <a:bodyPr wrap="square" rtlCol="0">
            <a:spAutoFit/>
          </a:bodyPr>
          <a:lstStyle/>
          <a:p>
            <a:r>
              <a:rPr lang="en-US" dirty="0" smtClean="0"/>
              <a:t>0</a:t>
            </a:r>
            <a:endParaRPr lang="en-US" dirty="0"/>
          </a:p>
        </p:txBody>
      </p:sp>
      <p:sp>
        <p:nvSpPr>
          <p:cNvPr id="13" name="Rectangle 12"/>
          <p:cNvSpPr/>
          <p:nvPr/>
        </p:nvSpPr>
        <p:spPr>
          <a:xfrm>
            <a:off x="1084730" y="3355503"/>
            <a:ext cx="2048435"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cxnSp>
        <p:nvCxnSpPr>
          <p:cNvPr id="15" name="Straight Arrow Connector 14"/>
          <p:cNvCxnSpPr>
            <a:stCxn id="13" idx="3"/>
          </p:cNvCxnSpPr>
          <p:nvPr/>
        </p:nvCxnSpPr>
        <p:spPr>
          <a:xfrm>
            <a:off x="3133165" y="3671509"/>
            <a:ext cx="17212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3160058" y="3254188"/>
            <a:ext cx="1506071" cy="369332"/>
          </a:xfrm>
          <a:prstGeom prst="rect">
            <a:avLst/>
          </a:prstGeom>
          <a:noFill/>
        </p:spPr>
        <p:txBody>
          <a:bodyPr wrap="square" rtlCol="0">
            <a:spAutoFit/>
          </a:bodyPr>
          <a:lstStyle/>
          <a:p>
            <a:r>
              <a:rPr lang="en-US" dirty="0" smtClean="0"/>
              <a:t>Card data</a:t>
            </a:r>
            <a:endParaRPr lang="en-US" dirty="0"/>
          </a:p>
        </p:txBody>
      </p:sp>
      <p:cxnSp>
        <p:nvCxnSpPr>
          <p:cNvPr id="20" name="Straight Connector 19"/>
          <p:cNvCxnSpPr/>
          <p:nvPr/>
        </p:nvCxnSpPr>
        <p:spPr>
          <a:xfrm flipH="1">
            <a:off x="2877671" y="3987515"/>
            <a:ext cx="2" cy="36185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3133165" y="3899185"/>
            <a:ext cx="1721224" cy="12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176497" y="3895899"/>
            <a:ext cx="2232210" cy="307777"/>
          </a:xfrm>
          <a:prstGeom prst="rect">
            <a:avLst/>
          </a:prstGeom>
          <a:noFill/>
        </p:spPr>
        <p:txBody>
          <a:bodyPr wrap="square" rtlCol="0">
            <a:spAutoFit/>
          </a:bodyPr>
          <a:lstStyle/>
          <a:p>
            <a:r>
              <a:rPr lang="en-US" sz="1400" dirty="0" smtClean="0"/>
              <a:t>Withdraw request</a:t>
            </a:r>
            <a:endParaRPr lang="en-US" sz="1400" dirty="0"/>
          </a:p>
        </p:txBody>
      </p:sp>
      <p:sp>
        <p:nvSpPr>
          <p:cNvPr id="26" name="Rectangle 25"/>
          <p:cNvSpPr/>
          <p:nvPr/>
        </p:nvSpPr>
        <p:spPr>
          <a:xfrm>
            <a:off x="8571753" y="3576455"/>
            <a:ext cx="2048435"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a:t>
            </a:r>
            <a:endParaRPr lang="en-US" dirty="0"/>
          </a:p>
        </p:txBody>
      </p:sp>
      <p:cxnSp>
        <p:nvCxnSpPr>
          <p:cNvPr id="28" name="Straight Arrow Connector 27"/>
          <p:cNvCxnSpPr>
            <a:stCxn id="5" idx="3"/>
          </p:cNvCxnSpPr>
          <p:nvPr/>
        </p:nvCxnSpPr>
        <p:spPr>
          <a:xfrm>
            <a:off x="6804211" y="4081182"/>
            <a:ext cx="17481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flipH="1">
            <a:off x="6831104" y="3724835"/>
            <a:ext cx="1721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6777318" y="4195482"/>
            <a:ext cx="2474259" cy="307777"/>
          </a:xfrm>
          <a:prstGeom prst="rect">
            <a:avLst/>
          </a:prstGeom>
          <a:noFill/>
        </p:spPr>
        <p:txBody>
          <a:bodyPr wrap="square" rtlCol="0">
            <a:spAutoFit/>
          </a:bodyPr>
          <a:lstStyle/>
          <a:p>
            <a:r>
              <a:rPr lang="en-US" sz="1400" dirty="0" smtClean="0"/>
              <a:t>Automatic summary reports</a:t>
            </a:r>
            <a:endParaRPr lang="en-US" sz="1400" dirty="0"/>
          </a:p>
        </p:txBody>
      </p:sp>
      <p:sp>
        <p:nvSpPr>
          <p:cNvPr id="33" name="TextBox 32"/>
          <p:cNvSpPr txBox="1"/>
          <p:nvPr/>
        </p:nvSpPr>
        <p:spPr>
          <a:xfrm>
            <a:off x="6992471" y="3254188"/>
            <a:ext cx="2049930" cy="461665"/>
          </a:xfrm>
          <a:prstGeom prst="rect">
            <a:avLst/>
          </a:prstGeom>
          <a:noFill/>
        </p:spPr>
        <p:txBody>
          <a:bodyPr wrap="square" rtlCol="0">
            <a:spAutoFit/>
          </a:bodyPr>
          <a:lstStyle/>
          <a:p>
            <a:r>
              <a:rPr lang="en-US" sz="1200" dirty="0" smtClean="0"/>
              <a:t>Account balance verification </a:t>
            </a:r>
            <a:endParaRPr lang="en-US" sz="1200" dirty="0"/>
          </a:p>
        </p:txBody>
      </p:sp>
      <p:sp>
        <p:nvSpPr>
          <p:cNvPr id="34" name="Rectangle 33"/>
          <p:cNvSpPr/>
          <p:nvPr/>
        </p:nvSpPr>
        <p:spPr>
          <a:xfrm>
            <a:off x="5829300" y="5849470"/>
            <a:ext cx="2048435" cy="6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 manager</a:t>
            </a:r>
            <a:endParaRPr lang="en-US" dirty="0"/>
          </a:p>
        </p:txBody>
      </p:sp>
      <p:cxnSp>
        <p:nvCxnSpPr>
          <p:cNvPr id="36" name="Straight Arrow Connector 35"/>
          <p:cNvCxnSpPr/>
          <p:nvPr/>
        </p:nvCxnSpPr>
        <p:spPr>
          <a:xfrm>
            <a:off x="6439647" y="4908176"/>
            <a:ext cx="0" cy="9412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6220012" y="5229417"/>
            <a:ext cx="1794435" cy="307777"/>
          </a:xfrm>
          <a:prstGeom prst="rect">
            <a:avLst/>
          </a:prstGeom>
          <a:noFill/>
        </p:spPr>
        <p:txBody>
          <a:bodyPr wrap="square" rtlCol="0">
            <a:spAutoFit/>
          </a:bodyPr>
          <a:lstStyle/>
          <a:p>
            <a:r>
              <a:rPr lang="en-US" sz="1400" dirty="0" smtClean="0"/>
              <a:t>Transaction reports</a:t>
            </a:r>
            <a:endParaRPr lang="en-US" sz="1400" dirty="0"/>
          </a:p>
        </p:txBody>
      </p:sp>
      <p:cxnSp>
        <p:nvCxnSpPr>
          <p:cNvPr id="43" name="Straight Arrow Connector 42"/>
          <p:cNvCxnSpPr/>
          <p:nvPr/>
        </p:nvCxnSpPr>
        <p:spPr>
          <a:xfrm>
            <a:off x="2877671" y="4349370"/>
            <a:ext cx="19767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3092826" y="4344614"/>
            <a:ext cx="2232210" cy="307777"/>
          </a:xfrm>
          <a:prstGeom prst="rect">
            <a:avLst/>
          </a:prstGeom>
          <a:noFill/>
        </p:spPr>
        <p:txBody>
          <a:bodyPr wrap="square" rtlCol="0">
            <a:spAutoFit/>
          </a:bodyPr>
          <a:lstStyle/>
          <a:p>
            <a:r>
              <a:rPr lang="en-US" sz="1400" dirty="0" smtClean="0"/>
              <a:t>deposit request</a:t>
            </a:r>
            <a:endParaRPr lang="en-US" sz="1400" dirty="0"/>
          </a:p>
        </p:txBody>
      </p:sp>
      <p:cxnSp>
        <p:nvCxnSpPr>
          <p:cNvPr id="45" name="Straight Connector 44"/>
          <p:cNvCxnSpPr/>
          <p:nvPr/>
        </p:nvCxnSpPr>
        <p:spPr>
          <a:xfrm>
            <a:off x="2424580" y="3979318"/>
            <a:ext cx="9336" cy="67307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2433916" y="4652391"/>
            <a:ext cx="24204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Connector 52"/>
          <p:cNvCxnSpPr>
            <a:stCxn id="13" idx="2"/>
          </p:cNvCxnSpPr>
          <p:nvPr/>
        </p:nvCxnSpPr>
        <p:spPr>
          <a:xfrm flipH="1">
            <a:off x="2108947" y="3987515"/>
            <a:ext cx="1" cy="920661"/>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V="1">
            <a:off x="2108947" y="4858757"/>
            <a:ext cx="2799229" cy="97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996451" y="4858892"/>
            <a:ext cx="2232210" cy="307777"/>
          </a:xfrm>
          <a:prstGeom prst="rect">
            <a:avLst/>
          </a:prstGeom>
          <a:noFill/>
        </p:spPr>
        <p:txBody>
          <a:bodyPr wrap="square" rtlCol="0">
            <a:spAutoFit/>
          </a:bodyPr>
          <a:lstStyle/>
          <a:p>
            <a:r>
              <a:rPr lang="en-US" sz="1400" dirty="0"/>
              <a:t>inquiry </a:t>
            </a:r>
            <a:r>
              <a:rPr lang="en-US" sz="1400" dirty="0" smtClean="0"/>
              <a:t>request</a:t>
            </a:r>
            <a:endParaRPr lang="en-US" sz="1400" dirty="0"/>
          </a:p>
        </p:txBody>
      </p:sp>
      <p:cxnSp>
        <p:nvCxnSpPr>
          <p:cNvPr id="62" name="Straight Connector 61"/>
          <p:cNvCxnSpPr/>
          <p:nvPr/>
        </p:nvCxnSpPr>
        <p:spPr>
          <a:xfrm flipH="1">
            <a:off x="5223807" y="4935496"/>
            <a:ext cx="1" cy="61068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1600200" y="5549887"/>
            <a:ext cx="3628461" cy="1"/>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flipV="1">
            <a:off x="1600200" y="4049787"/>
            <a:ext cx="0" cy="1487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2911313" y="5529894"/>
            <a:ext cx="874407" cy="369332"/>
          </a:xfrm>
          <a:prstGeom prst="rect">
            <a:avLst/>
          </a:prstGeom>
        </p:spPr>
        <p:txBody>
          <a:bodyPr wrap="none">
            <a:spAutoFit/>
          </a:bodyPr>
          <a:lstStyle/>
          <a:p>
            <a:r>
              <a:rPr lang="en-US" dirty="0"/>
              <a:t>receipt</a:t>
            </a:r>
          </a:p>
        </p:txBody>
      </p:sp>
      <p:cxnSp>
        <p:nvCxnSpPr>
          <p:cNvPr id="88" name="Straight Connector 87"/>
          <p:cNvCxnSpPr/>
          <p:nvPr/>
        </p:nvCxnSpPr>
        <p:spPr>
          <a:xfrm>
            <a:off x="5464737" y="4931802"/>
            <a:ext cx="0" cy="107053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1317812" y="6002332"/>
            <a:ext cx="4097994" cy="1"/>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Arrow Connector 94"/>
          <p:cNvCxnSpPr/>
          <p:nvPr/>
        </p:nvCxnSpPr>
        <p:spPr>
          <a:xfrm flipV="1">
            <a:off x="1317812" y="4049787"/>
            <a:ext cx="0" cy="19221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6" name="TextBox 95"/>
          <p:cNvSpPr txBox="1"/>
          <p:nvPr/>
        </p:nvSpPr>
        <p:spPr>
          <a:xfrm>
            <a:off x="1219199" y="6069167"/>
            <a:ext cx="4004607" cy="276999"/>
          </a:xfrm>
          <a:prstGeom prst="rect">
            <a:avLst/>
          </a:prstGeom>
          <a:noFill/>
        </p:spPr>
        <p:txBody>
          <a:bodyPr wrap="square" rtlCol="0">
            <a:spAutoFit/>
          </a:bodyPr>
          <a:lstStyle/>
          <a:p>
            <a:r>
              <a:rPr lang="en-US" sz="1200" dirty="0" smtClean="0"/>
              <a:t>Response for transaction (complete or revise)</a:t>
            </a:r>
            <a:endParaRPr lang="en-US" sz="1200" dirty="0"/>
          </a:p>
        </p:txBody>
      </p:sp>
    </p:spTree>
    <p:extLst>
      <p:ext uri="{BB962C8B-B14F-4D97-AF65-F5344CB8AC3E}">
        <p14:creationId xmlns:p14="http://schemas.microsoft.com/office/powerpoint/2010/main" val="32512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3" name="Footer Placeholder 2"/>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4" name="Slide Number Placeholder 3"/>
          <p:cNvSpPr>
            <a:spLocks noGrp="1"/>
          </p:cNvSpPr>
          <p:nvPr>
            <p:ph type="sldNum" sz="quarter" idx="12"/>
          </p:nvPr>
        </p:nvSpPr>
        <p:spPr/>
        <p:txBody>
          <a:bodyPr/>
          <a:lstStyle/>
          <a:p>
            <a:r>
              <a:rPr lang="en-US" dirty="0" smtClean="0">
                <a:solidFill>
                  <a:srgbClr val="000000"/>
                </a:solidFill>
              </a:rPr>
              <a:t>2-</a:t>
            </a:r>
            <a:fld id="{5F2A203F-2F2D-449B-A99C-C3C7BA2D23C1}" type="slidenum">
              <a:rPr lang="en-US" smtClean="0">
                <a:solidFill>
                  <a:srgbClr val="000000"/>
                </a:solidFill>
              </a:rPr>
              <a:pPr/>
              <a:t>19</a:t>
            </a:fld>
            <a:endParaRPr lang="en-US" dirty="0">
              <a:solidFill>
                <a:srgbClr val="000000"/>
              </a:solidFill>
            </a:endParaRPr>
          </a:p>
        </p:txBody>
      </p:sp>
      <p:sp>
        <p:nvSpPr>
          <p:cNvPr id="5" name="Rectangle 4"/>
          <p:cNvSpPr/>
          <p:nvPr/>
        </p:nvSpPr>
        <p:spPr>
          <a:xfrm>
            <a:off x="2119898" y="541475"/>
            <a:ext cx="6223691" cy="646331"/>
          </a:xfrm>
          <a:prstGeom prst="rect">
            <a:avLst/>
          </a:prstGeom>
        </p:spPr>
        <p:txBody>
          <a:bodyPr wrap="none">
            <a:spAutoFit/>
          </a:bodyPr>
          <a:lstStyle/>
          <a:p>
            <a:r>
              <a:rPr lang="en-US" dirty="0">
                <a:solidFill>
                  <a:srgbClr val="FF0000"/>
                </a:solidFill>
              </a:rPr>
              <a:t>CONTEXT DIAGRAM FOR Online clinic management system</a:t>
            </a:r>
          </a:p>
          <a:p>
            <a:endParaRPr lang="en-US" dirty="0">
              <a:solidFill>
                <a:srgbClr val="FF0000"/>
              </a:solidFill>
            </a:endParaRPr>
          </a:p>
        </p:txBody>
      </p:sp>
      <p:sp>
        <p:nvSpPr>
          <p:cNvPr id="6" name="Rounded Rectangle 5"/>
          <p:cNvSpPr/>
          <p:nvPr/>
        </p:nvSpPr>
        <p:spPr>
          <a:xfrm>
            <a:off x="4784956" y="2897841"/>
            <a:ext cx="1922929" cy="1653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clinic management system</a:t>
            </a:r>
            <a:endParaRPr lang="en-US" dirty="0"/>
          </a:p>
        </p:txBody>
      </p:sp>
      <p:cxnSp>
        <p:nvCxnSpPr>
          <p:cNvPr id="7" name="Straight Connector 6"/>
          <p:cNvCxnSpPr/>
          <p:nvPr/>
        </p:nvCxnSpPr>
        <p:spPr>
          <a:xfrm>
            <a:off x="4811849" y="3280620"/>
            <a:ext cx="1896036" cy="0"/>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525247" y="2911288"/>
            <a:ext cx="1129553" cy="369332"/>
          </a:xfrm>
          <a:prstGeom prst="rect">
            <a:avLst/>
          </a:prstGeom>
          <a:noFill/>
        </p:spPr>
        <p:txBody>
          <a:bodyPr wrap="square" rtlCol="0">
            <a:spAutoFit/>
          </a:bodyPr>
          <a:lstStyle/>
          <a:p>
            <a:r>
              <a:rPr lang="en-US" dirty="0" smtClean="0"/>
              <a:t>0</a:t>
            </a:r>
            <a:endParaRPr lang="en-US" dirty="0"/>
          </a:p>
        </p:txBody>
      </p:sp>
      <p:sp>
        <p:nvSpPr>
          <p:cNvPr id="9" name="Rectangle 8"/>
          <p:cNvSpPr/>
          <p:nvPr/>
        </p:nvSpPr>
        <p:spPr>
          <a:xfrm>
            <a:off x="1243897" y="3095953"/>
            <a:ext cx="1819835" cy="69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 </a:t>
            </a:r>
            <a:endParaRPr lang="en-US" dirty="0"/>
          </a:p>
        </p:txBody>
      </p:sp>
      <p:cxnSp>
        <p:nvCxnSpPr>
          <p:cNvPr id="10" name="Straight Arrow Connector 9"/>
          <p:cNvCxnSpPr/>
          <p:nvPr/>
        </p:nvCxnSpPr>
        <p:spPr>
          <a:xfrm>
            <a:off x="3063732" y="3174840"/>
            <a:ext cx="17212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388658" y="2897841"/>
            <a:ext cx="1370105" cy="276999"/>
          </a:xfrm>
          <a:prstGeom prst="rect">
            <a:avLst/>
          </a:prstGeom>
          <a:noFill/>
        </p:spPr>
        <p:txBody>
          <a:bodyPr wrap="square" rtlCol="0">
            <a:spAutoFit/>
          </a:bodyPr>
          <a:lstStyle/>
          <a:p>
            <a:r>
              <a:rPr lang="en-US" sz="1200" dirty="0" smtClean="0"/>
              <a:t>Patient data</a:t>
            </a:r>
            <a:endParaRPr lang="en-US" sz="1200" dirty="0"/>
          </a:p>
        </p:txBody>
      </p:sp>
      <p:cxnSp>
        <p:nvCxnSpPr>
          <p:cNvPr id="12" name="Straight Arrow Connector 11"/>
          <p:cNvCxnSpPr/>
          <p:nvPr/>
        </p:nvCxnSpPr>
        <p:spPr>
          <a:xfrm>
            <a:off x="3063732" y="3530725"/>
            <a:ext cx="17212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102229" y="3253726"/>
            <a:ext cx="1669630" cy="276999"/>
          </a:xfrm>
          <a:prstGeom prst="rect">
            <a:avLst/>
          </a:prstGeom>
          <a:noFill/>
        </p:spPr>
        <p:txBody>
          <a:bodyPr wrap="square" rtlCol="0">
            <a:spAutoFit/>
          </a:bodyPr>
          <a:lstStyle/>
          <a:p>
            <a:r>
              <a:rPr lang="en-US" sz="1200" dirty="0" smtClean="0"/>
              <a:t>Reservation request</a:t>
            </a:r>
            <a:endParaRPr lang="en-US" sz="1200" dirty="0"/>
          </a:p>
        </p:txBody>
      </p:sp>
      <p:cxnSp>
        <p:nvCxnSpPr>
          <p:cNvPr id="15" name="Straight Arrow Connector 14"/>
          <p:cNvCxnSpPr>
            <a:stCxn id="6" idx="1"/>
          </p:cNvCxnSpPr>
          <p:nvPr/>
        </p:nvCxnSpPr>
        <p:spPr>
          <a:xfrm flipH="1" flipV="1">
            <a:off x="3102230" y="3716760"/>
            <a:ext cx="1682726" cy="80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173505" y="3707349"/>
            <a:ext cx="1800410" cy="307777"/>
          </a:xfrm>
          <a:prstGeom prst="rect">
            <a:avLst/>
          </a:prstGeom>
          <a:noFill/>
        </p:spPr>
        <p:txBody>
          <a:bodyPr wrap="square" rtlCol="0">
            <a:spAutoFit/>
          </a:bodyPr>
          <a:lstStyle/>
          <a:p>
            <a:r>
              <a:rPr lang="en-US" sz="1400" dirty="0" smtClean="0"/>
              <a:t>Available times</a:t>
            </a:r>
            <a:endParaRPr lang="en-US" sz="1400" dirty="0"/>
          </a:p>
        </p:txBody>
      </p:sp>
      <p:cxnSp>
        <p:nvCxnSpPr>
          <p:cNvPr id="23" name="Straight Connector 22"/>
          <p:cNvCxnSpPr/>
          <p:nvPr/>
        </p:nvCxnSpPr>
        <p:spPr>
          <a:xfrm flipH="1">
            <a:off x="2153814" y="4343400"/>
            <a:ext cx="2631142"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a:endCxn id="9" idx="2"/>
          </p:cNvCxnSpPr>
          <p:nvPr/>
        </p:nvCxnSpPr>
        <p:spPr>
          <a:xfrm flipV="1">
            <a:off x="2153814" y="3787570"/>
            <a:ext cx="1" cy="5558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2448111" y="4047271"/>
            <a:ext cx="2622177" cy="307777"/>
          </a:xfrm>
          <a:prstGeom prst="rect">
            <a:avLst/>
          </a:prstGeom>
          <a:noFill/>
        </p:spPr>
        <p:txBody>
          <a:bodyPr wrap="square" rtlCol="0">
            <a:spAutoFit/>
          </a:bodyPr>
          <a:lstStyle/>
          <a:p>
            <a:r>
              <a:rPr lang="en-US" sz="1400" dirty="0" smtClean="0"/>
              <a:t>Patient car report</a:t>
            </a:r>
            <a:endParaRPr lang="en-US" sz="1400" dirty="0"/>
          </a:p>
        </p:txBody>
      </p:sp>
      <p:sp>
        <p:nvSpPr>
          <p:cNvPr id="28" name="Rectangle 27"/>
          <p:cNvSpPr/>
          <p:nvPr/>
        </p:nvSpPr>
        <p:spPr>
          <a:xfrm>
            <a:off x="4811849" y="1250770"/>
            <a:ext cx="189603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doctors</a:t>
            </a:r>
            <a:endParaRPr lang="en-US" dirty="0"/>
          </a:p>
        </p:txBody>
      </p:sp>
      <p:cxnSp>
        <p:nvCxnSpPr>
          <p:cNvPr id="30" name="Straight Arrow Connector 29"/>
          <p:cNvCxnSpPr/>
          <p:nvPr/>
        </p:nvCxnSpPr>
        <p:spPr>
          <a:xfrm flipH="1" flipV="1">
            <a:off x="5325035" y="1936570"/>
            <a:ext cx="13447" cy="961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4061011" y="2084284"/>
            <a:ext cx="1264024" cy="307777"/>
          </a:xfrm>
          <a:prstGeom prst="rect">
            <a:avLst/>
          </a:prstGeom>
          <a:noFill/>
        </p:spPr>
        <p:txBody>
          <a:bodyPr wrap="square" rtlCol="0">
            <a:spAutoFit/>
          </a:bodyPr>
          <a:lstStyle/>
          <a:p>
            <a:r>
              <a:rPr lang="en-US" sz="1400" dirty="0" smtClean="0"/>
              <a:t>Patient report</a:t>
            </a:r>
            <a:endParaRPr lang="en-US" sz="1400" dirty="0"/>
          </a:p>
        </p:txBody>
      </p:sp>
      <p:cxnSp>
        <p:nvCxnSpPr>
          <p:cNvPr id="33" name="Straight Arrow Connector 32"/>
          <p:cNvCxnSpPr/>
          <p:nvPr/>
        </p:nvCxnSpPr>
        <p:spPr>
          <a:xfrm>
            <a:off x="5889812" y="1936570"/>
            <a:ext cx="94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930153" y="1936570"/>
            <a:ext cx="26894" cy="961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5619376" y="2163336"/>
            <a:ext cx="1292412" cy="307777"/>
          </a:xfrm>
          <a:prstGeom prst="rect">
            <a:avLst/>
          </a:prstGeom>
          <a:noFill/>
        </p:spPr>
        <p:txBody>
          <a:bodyPr wrap="square" rtlCol="0">
            <a:spAutoFit/>
          </a:bodyPr>
          <a:lstStyle/>
          <a:p>
            <a:r>
              <a:rPr lang="en-US" sz="1400" dirty="0" smtClean="0"/>
              <a:t>Prescription </a:t>
            </a:r>
            <a:endParaRPr lang="en-US" sz="1400" dirty="0"/>
          </a:p>
        </p:txBody>
      </p:sp>
      <p:sp>
        <p:nvSpPr>
          <p:cNvPr id="37" name="Rectangle 36"/>
          <p:cNvSpPr/>
          <p:nvPr/>
        </p:nvSpPr>
        <p:spPr>
          <a:xfrm>
            <a:off x="9042400" y="3253726"/>
            <a:ext cx="1734671" cy="82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Medical lab</a:t>
            </a:r>
            <a:endParaRPr lang="en-US" dirty="0"/>
          </a:p>
        </p:txBody>
      </p:sp>
      <p:cxnSp>
        <p:nvCxnSpPr>
          <p:cNvPr id="39" name="Straight Arrow Connector 38"/>
          <p:cNvCxnSpPr/>
          <p:nvPr/>
        </p:nvCxnSpPr>
        <p:spPr>
          <a:xfrm>
            <a:off x="6707885" y="3426715"/>
            <a:ext cx="22800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flipH="1">
            <a:off x="6702700" y="3861237"/>
            <a:ext cx="23345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6910294" y="3911596"/>
            <a:ext cx="3402106" cy="307777"/>
          </a:xfrm>
          <a:prstGeom prst="rect">
            <a:avLst/>
          </a:prstGeom>
          <a:noFill/>
        </p:spPr>
        <p:txBody>
          <a:bodyPr wrap="square" rtlCol="0">
            <a:spAutoFit/>
          </a:bodyPr>
          <a:lstStyle/>
          <a:p>
            <a:r>
              <a:rPr lang="en-US" sz="1400" dirty="0" smtClean="0"/>
              <a:t>Examination results</a:t>
            </a:r>
            <a:endParaRPr lang="en-US" sz="1400" dirty="0"/>
          </a:p>
        </p:txBody>
      </p:sp>
      <p:sp>
        <p:nvSpPr>
          <p:cNvPr id="47" name="TextBox 46"/>
          <p:cNvSpPr txBox="1"/>
          <p:nvPr/>
        </p:nvSpPr>
        <p:spPr>
          <a:xfrm>
            <a:off x="7100047" y="3036340"/>
            <a:ext cx="1887862" cy="307777"/>
          </a:xfrm>
          <a:prstGeom prst="rect">
            <a:avLst/>
          </a:prstGeom>
          <a:noFill/>
        </p:spPr>
        <p:txBody>
          <a:bodyPr wrap="square" rtlCol="0">
            <a:spAutoFit/>
          </a:bodyPr>
          <a:lstStyle/>
          <a:p>
            <a:r>
              <a:rPr lang="en-US" sz="1400" dirty="0" smtClean="0"/>
              <a:t>Examination request</a:t>
            </a:r>
            <a:endParaRPr lang="en-US" sz="1400" dirty="0"/>
          </a:p>
        </p:txBody>
      </p:sp>
      <p:sp>
        <p:nvSpPr>
          <p:cNvPr id="48" name="Rectangle 47"/>
          <p:cNvSpPr/>
          <p:nvPr/>
        </p:nvSpPr>
        <p:spPr>
          <a:xfrm>
            <a:off x="5074023" y="5496166"/>
            <a:ext cx="1819835" cy="69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management</a:t>
            </a:r>
            <a:endParaRPr lang="en-US" dirty="0"/>
          </a:p>
        </p:txBody>
      </p:sp>
      <p:cxnSp>
        <p:nvCxnSpPr>
          <p:cNvPr id="50" name="Straight Arrow Connector 49"/>
          <p:cNvCxnSpPr>
            <a:stCxn id="6" idx="2"/>
          </p:cNvCxnSpPr>
          <p:nvPr/>
        </p:nvCxnSpPr>
        <p:spPr>
          <a:xfrm>
            <a:off x="5746421" y="4551829"/>
            <a:ext cx="13446" cy="9612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p:cNvSpPr txBox="1"/>
          <p:nvPr/>
        </p:nvSpPr>
        <p:spPr>
          <a:xfrm>
            <a:off x="5231743" y="4585261"/>
            <a:ext cx="1887862" cy="307777"/>
          </a:xfrm>
          <a:prstGeom prst="rect">
            <a:avLst/>
          </a:prstGeom>
          <a:noFill/>
        </p:spPr>
        <p:txBody>
          <a:bodyPr wrap="square" rtlCol="0">
            <a:spAutoFit/>
          </a:bodyPr>
          <a:lstStyle/>
          <a:p>
            <a:r>
              <a:rPr lang="en-US" sz="1400" dirty="0" smtClean="0"/>
              <a:t>Weakly report</a:t>
            </a:r>
            <a:endParaRPr lang="en-US" sz="1400" dirty="0"/>
          </a:p>
        </p:txBody>
      </p:sp>
      <p:sp>
        <p:nvSpPr>
          <p:cNvPr id="52" name="Rectangle 51"/>
          <p:cNvSpPr/>
          <p:nvPr/>
        </p:nvSpPr>
        <p:spPr>
          <a:xfrm>
            <a:off x="7833617" y="5143548"/>
            <a:ext cx="1819835" cy="69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Maintenance</a:t>
            </a:r>
          </a:p>
          <a:p>
            <a:pPr algn="ctr"/>
            <a:r>
              <a:rPr lang="en-US" dirty="0" smtClean="0"/>
              <a:t>office</a:t>
            </a:r>
            <a:endParaRPr lang="en-US" dirty="0"/>
          </a:p>
        </p:txBody>
      </p:sp>
      <p:sp>
        <p:nvSpPr>
          <p:cNvPr id="53" name="Rectangle 52"/>
          <p:cNvSpPr/>
          <p:nvPr/>
        </p:nvSpPr>
        <p:spPr>
          <a:xfrm>
            <a:off x="1888561" y="5186134"/>
            <a:ext cx="1819835" cy="691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supplier</a:t>
            </a:r>
            <a:endParaRPr lang="en-US" dirty="0"/>
          </a:p>
        </p:txBody>
      </p:sp>
      <p:cxnSp>
        <p:nvCxnSpPr>
          <p:cNvPr id="59" name="Elbow Connector 58"/>
          <p:cNvCxnSpPr/>
          <p:nvPr/>
        </p:nvCxnSpPr>
        <p:spPr>
          <a:xfrm flipV="1">
            <a:off x="3759199" y="4506117"/>
            <a:ext cx="1080382" cy="90968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a:off x="4912219" y="4520488"/>
            <a:ext cx="1497" cy="1357263"/>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3756255" y="5877751"/>
            <a:ext cx="11559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TextBox 76"/>
          <p:cNvSpPr txBox="1"/>
          <p:nvPr/>
        </p:nvSpPr>
        <p:spPr>
          <a:xfrm>
            <a:off x="3483620" y="5889302"/>
            <a:ext cx="1887862" cy="307777"/>
          </a:xfrm>
          <a:prstGeom prst="rect">
            <a:avLst/>
          </a:prstGeom>
          <a:noFill/>
        </p:spPr>
        <p:txBody>
          <a:bodyPr wrap="square" rtlCol="0">
            <a:spAutoFit/>
          </a:bodyPr>
          <a:lstStyle/>
          <a:p>
            <a:r>
              <a:rPr lang="en-US" sz="1400" dirty="0" smtClean="0"/>
              <a:t>Medicine order</a:t>
            </a:r>
            <a:endParaRPr lang="en-US" sz="1400" dirty="0"/>
          </a:p>
        </p:txBody>
      </p:sp>
      <p:sp>
        <p:nvSpPr>
          <p:cNvPr id="78" name="TextBox 77"/>
          <p:cNvSpPr txBox="1"/>
          <p:nvPr/>
        </p:nvSpPr>
        <p:spPr>
          <a:xfrm>
            <a:off x="1775746" y="4736536"/>
            <a:ext cx="2795518" cy="276999"/>
          </a:xfrm>
          <a:prstGeom prst="rect">
            <a:avLst/>
          </a:prstGeom>
          <a:noFill/>
        </p:spPr>
        <p:txBody>
          <a:bodyPr wrap="square" rtlCol="0">
            <a:spAutoFit/>
          </a:bodyPr>
          <a:lstStyle/>
          <a:p>
            <a:r>
              <a:rPr lang="en-US" sz="1200" dirty="0" smtClean="0"/>
              <a:t>Confirmation (available medicine)</a:t>
            </a:r>
            <a:endParaRPr lang="en-US" sz="1200" dirty="0"/>
          </a:p>
        </p:txBody>
      </p:sp>
      <p:cxnSp>
        <p:nvCxnSpPr>
          <p:cNvPr id="80" name="Straight Connector 79"/>
          <p:cNvCxnSpPr/>
          <p:nvPr/>
        </p:nvCxnSpPr>
        <p:spPr>
          <a:xfrm>
            <a:off x="6548258" y="4558807"/>
            <a:ext cx="1574800" cy="11648"/>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a:off x="8123058" y="4585261"/>
            <a:ext cx="0" cy="570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6554717" y="4682785"/>
            <a:ext cx="1887862" cy="307777"/>
          </a:xfrm>
          <a:prstGeom prst="rect">
            <a:avLst/>
          </a:prstGeom>
          <a:noFill/>
        </p:spPr>
        <p:txBody>
          <a:bodyPr wrap="square" rtlCol="0">
            <a:spAutoFit/>
          </a:bodyPr>
          <a:lstStyle/>
          <a:p>
            <a:r>
              <a:rPr lang="en-US" sz="1400" dirty="0" smtClean="0"/>
              <a:t>Maintenance order</a:t>
            </a:r>
            <a:endParaRPr lang="en-US" sz="1400" dirty="0"/>
          </a:p>
        </p:txBody>
      </p:sp>
      <p:cxnSp>
        <p:nvCxnSpPr>
          <p:cNvPr id="88" name="Straight Connector 87"/>
          <p:cNvCxnSpPr>
            <a:stCxn id="52" idx="0"/>
          </p:cNvCxnSpPr>
          <p:nvPr/>
        </p:nvCxnSpPr>
        <p:spPr>
          <a:xfrm flipH="1" flipV="1">
            <a:off x="8743534" y="4355048"/>
            <a:ext cx="1" cy="788500"/>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Arrow Connector 89"/>
          <p:cNvCxnSpPr/>
          <p:nvPr/>
        </p:nvCxnSpPr>
        <p:spPr>
          <a:xfrm flipH="1" flipV="1">
            <a:off x="6780525" y="4343401"/>
            <a:ext cx="1963009" cy="389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TextBox 92"/>
          <p:cNvSpPr txBox="1"/>
          <p:nvPr/>
        </p:nvSpPr>
        <p:spPr>
          <a:xfrm>
            <a:off x="8309867" y="4535214"/>
            <a:ext cx="3402106" cy="307777"/>
          </a:xfrm>
          <a:prstGeom prst="rect">
            <a:avLst/>
          </a:prstGeom>
          <a:noFill/>
        </p:spPr>
        <p:txBody>
          <a:bodyPr wrap="square" rtlCol="0">
            <a:spAutoFit/>
          </a:bodyPr>
          <a:lstStyle/>
          <a:p>
            <a:r>
              <a:rPr lang="en-US" sz="1400" dirty="0" smtClean="0"/>
              <a:t>Confirmation order</a:t>
            </a:r>
            <a:endParaRPr lang="en-US" sz="1400" dirty="0"/>
          </a:p>
        </p:txBody>
      </p:sp>
    </p:spTree>
    <p:extLst>
      <p:ext uri="{BB962C8B-B14F-4D97-AF65-F5344CB8AC3E}">
        <p14:creationId xmlns:p14="http://schemas.microsoft.com/office/powerpoint/2010/main" val="171455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system analysis and system design?</a:t>
            </a:r>
            <a:endParaRPr lang="ar-EG" sz="4000" dirty="0"/>
          </a:p>
        </p:txBody>
      </p:sp>
      <p:sp>
        <p:nvSpPr>
          <p:cNvPr id="3" name="Content Placeholder 2"/>
          <p:cNvSpPr>
            <a:spLocks noGrp="1"/>
          </p:cNvSpPr>
          <p:nvPr>
            <p:ph idx="1"/>
          </p:nvPr>
        </p:nvSpPr>
        <p:spPr/>
        <p:txBody>
          <a:bodyPr/>
          <a:lstStyle/>
          <a:p>
            <a:pPr marL="0" indent="0">
              <a:buNone/>
            </a:pPr>
            <a:r>
              <a:rPr lang="en-US" sz="2000" b="1" dirty="0"/>
              <a:t>Systems Analysis</a:t>
            </a:r>
          </a:p>
          <a:p>
            <a:pPr marL="0" indent="0">
              <a:buNone/>
            </a:pPr>
            <a:r>
              <a:rPr lang="en-US" sz="2000" dirty="0"/>
              <a:t>understanding and specifying in detail </a:t>
            </a:r>
            <a:r>
              <a:rPr lang="en-US" sz="2000" b="1" i="1" dirty="0"/>
              <a:t>what </a:t>
            </a:r>
            <a:r>
              <a:rPr lang="en-US" sz="2000" dirty="0"/>
              <a:t>an information system</a:t>
            </a:r>
          </a:p>
          <a:p>
            <a:pPr marL="0" indent="0">
              <a:buNone/>
            </a:pPr>
            <a:r>
              <a:rPr lang="en-US" sz="2000" dirty="0"/>
              <a:t>should </a:t>
            </a:r>
            <a:r>
              <a:rPr lang="en-US" sz="2000" dirty="0" smtClean="0"/>
              <a:t>do.</a:t>
            </a:r>
          </a:p>
          <a:p>
            <a:pPr marL="0" indent="0">
              <a:buNone/>
            </a:pPr>
            <a:endParaRPr lang="en-US" sz="2000" dirty="0" smtClean="0"/>
          </a:p>
          <a:p>
            <a:pPr marL="0" indent="0">
              <a:buNone/>
            </a:pPr>
            <a:r>
              <a:rPr lang="en-US" sz="2000" b="1" dirty="0"/>
              <a:t>System Design</a:t>
            </a:r>
          </a:p>
          <a:p>
            <a:pPr marL="0" indent="0">
              <a:buNone/>
            </a:pPr>
            <a:r>
              <a:rPr lang="en-US" sz="2000" dirty="0"/>
              <a:t>specifying in detail how the parts of an information system should be</a:t>
            </a:r>
          </a:p>
          <a:p>
            <a:pPr marL="0" indent="0">
              <a:buNone/>
            </a:pPr>
            <a:r>
              <a:rPr lang="en-US" sz="2000" dirty="0" smtClean="0"/>
              <a:t>Implemented.</a:t>
            </a:r>
            <a:endParaRPr lang="ar-EG" sz="2000" dirty="0"/>
          </a:p>
        </p:txBody>
      </p:sp>
      <p:sp>
        <p:nvSpPr>
          <p:cNvPr id="4" name="Date Placeholder 3"/>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6" name="Slide Number Placeholder 5"/>
          <p:cNvSpPr>
            <a:spLocks noGrp="1"/>
          </p:cNvSpPr>
          <p:nvPr>
            <p:ph type="sldNum" sz="quarter" idx="12"/>
          </p:nvPr>
        </p:nvSpPr>
        <p:spPr/>
        <p:txBody>
          <a:bodyPr/>
          <a:lstStyle/>
          <a:p>
            <a:r>
              <a:rPr lang="en-US" smtClean="0">
                <a:solidFill>
                  <a:srgbClr val="000000"/>
                </a:solidFill>
              </a:rPr>
              <a:t>2-</a:t>
            </a:r>
            <a:fld id="{B6FF6402-2F85-4C34-8D3A-D4786F7DC0DB}" type="slidenum">
              <a:rPr lang="en-US" smtClean="0">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258409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1</a:t>
            </a:r>
            <a:endParaRPr lang="en-US" dirty="0"/>
          </a:p>
        </p:txBody>
      </p:sp>
      <p:sp>
        <p:nvSpPr>
          <p:cNvPr id="3" name="Content Placeholder 2"/>
          <p:cNvSpPr>
            <a:spLocks noGrp="1"/>
          </p:cNvSpPr>
          <p:nvPr>
            <p:ph idx="1"/>
          </p:nvPr>
        </p:nvSpPr>
        <p:spPr/>
        <p:txBody>
          <a:bodyPr/>
          <a:lstStyle/>
          <a:p>
            <a:r>
              <a:rPr lang="en-US" sz="2800" dirty="0"/>
              <a:t>Letters of complaint received from </a:t>
            </a:r>
            <a:r>
              <a:rPr lang="en-US" sz="2800" dirty="0" smtClean="0"/>
              <a:t>citizens are </a:t>
            </a:r>
            <a:r>
              <a:rPr lang="en-US" sz="2800" dirty="0"/>
              <a:t>entered into a complaints master </a:t>
            </a:r>
            <a:r>
              <a:rPr lang="en-US" sz="2800" dirty="0" smtClean="0"/>
              <a:t>file </a:t>
            </a:r>
            <a:r>
              <a:rPr lang="en-US" sz="2800" dirty="0"/>
              <a:t>by the City Clerk’s office. The date, department code, and a complaint description are stored for each letter. Weekly reports are produced from the complaints master file and given to the City Manager. Two weekly reports are produced: a department summary and a detail </a:t>
            </a:r>
            <a:r>
              <a:rPr lang="en-US" sz="2800" dirty="0" smtClean="0"/>
              <a:t>report of complaint. </a:t>
            </a:r>
            <a:endParaRPr lang="en-US" sz="2800" dirty="0"/>
          </a:p>
          <a:p>
            <a:endParaRPr lang="en-US" dirty="0"/>
          </a:p>
        </p:txBody>
      </p:sp>
    </p:spTree>
    <p:extLst>
      <p:ext uri="{BB962C8B-B14F-4D97-AF65-F5344CB8AC3E}">
        <p14:creationId xmlns:p14="http://schemas.microsoft.com/office/powerpoint/2010/main" val="257948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217" y="184666"/>
            <a:ext cx="10972800" cy="487362"/>
          </a:xfrm>
        </p:spPr>
        <p:txBody>
          <a:bodyPr>
            <a:normAutofit fontScale="90000"/>
          </a:bodyPr>
          <a:lstStyle/>
          <a:p>
            <a:r>
              <a:rPr lang="en-US" dirty="0" smtClean="0">
                <a:solidFill>
                  <a:srgbClr val="FF0000"/>
                </a:solidFill>
              </a:rPr>
              <a:t>Practice 1 - Answer</a:t>
            </a:r>
            <a:endParaRPr lang="en-US" dirty="0">
              <a:solidFill>
                <a:srgbClr val="FF0000"/>
              </a:solidFill>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descr="img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980" y="1522828"/>
            <a:ext cx="9837907" cy="533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2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2</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purpose of the campus bookstore is to supply textbooks to students for classes at a local university.  The university’s academic departments submit initial data about courses, instructors, textbooks, and projected enrollments to the bookstore on a </a:t>
            </a:r>
            <a:r>
              <a:rPr lang="en-US" dirty="0" smtClean="0"/>
              <a:t>textbook master list.  </a:t>
            </a:r>
            <a:r>
              <a:rPr lang="en-US" dirty="0"/>
              <a:t>The bookstore generates a </a:t>
            </a:r>
            <a:r>
              <a:rPr lang="en-US" dirty="0" smtClean="0"/>
              <a:t>purchase order, </a:t>
            </a:r>
            <a:r>
              <a:rPr lang="en-US" dirty="0"/>
              <a:t>which is sent to publishing companies supplying textbooks.  Book orders arrive at the bookstore accompanied by a </a:t>
            </a:r>
            <a:r>
              <a:rPr lang="en-US" dirty="0" smtClean="0"/>
              <a:t>packing slip, </a:t>
            </a:r>
            <a:r>
              <a:rPr lang="en-US" dirty="0"/>
              <a:t>which is checked and verified by the receiving department.  Students fill out a </a:t>
            </a:r>
            <a:r>
              <a:rPr lang="en-US" dirty="0" smtClean="0"/>
              <a:t>book request </a:t>
            </a:r>
            <a:r>
              <a:rPr lang="en-US" dirty="0"/>
              <a:t>that includes course information.  When they pay for their books, the students are given a </a:t>
            </a:r>
            <a:r>
              <a:rPr lang="en-US" dirty="0" smtClean="0"/>
              <a:t>sales receipt.</a:t>
            </a:r>
            <a:endParaRPr lang="en-US" dirty="0"/>
          </a:p>
        </p:txBody>
      </p:sp>
    </p:spTree>
    <p:extLst>
      <p:ext uri="{BB962C8B-B14F-4D97-AF65-F5344CB8AC3E}">
        <p14:creationId xmlns:p14="http://schemas.microsoft.com/office/powerpoint/2010/main" val="267429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3</a:t>
            </a:r>
          </a:p>
        </p:txBody>
      </p:sp>
      <p:sp>
        <p:nvSpPr>
          <p:cNvPr id="3" name="Content Placeholder 2"/>
          <p:cNvSpPr>
            <a:spLocks noGrp="1"/>
          </p:cNvSpPr>
          <p:nvPr>
            <p:ph idx="1"/>
          </p:nvPr>
        </p:nvSpPr>
        <p:spPr/>
        <p:txBody>
          <a:bodyPr>
            <a:normAutofit fontScale="85000" lnSpcReduction="10000"/>
          </a:bodyPr>
          <a:lstStyle/>
          <a:p>
            <a:pPr lvl="0"/>
            <a:r>
              <a:rPr lang="en-US" dirty="0"/>
              <a:t>The purpose of the </a:t>
            </a:r>
            <a:r>
              <a:rPr lang="en-US" dirty="0" smtClean="0"/>
              <a:t>plant science office is </a:t>
            </a:r>
            <a:r>
              <a:rPr lang="en-US" dirty="0"/>
              <a:t>to document the study results from a wide variety of experiments performed on selected plants.  A study is initiated by a researcher who submits a </a:t>
            </a:r>
            <a:r>
              <a:rPr lang="en-US" dirty="0" smtClean="0"/>
              <a:t>research proposal.  </a:t>
            </a:r>
            <a:r>
              <a:rPr lang="en-US" dirty="0"/>
              <a:t>After a panel review by a group of scientists, the researcher is required to submit a </a:t>
            </a:r>
            <a:r>
              <a:rPr lang="en-US" dirty="0" smtClean="0"/>
              <a:t>research plan and schedule. A FDA research permit request </a:t>
            </a:r>
            <a:r>
              <a:rPr lang="en-US" dirty="0"/>
              <a:t>is sent to the Food and Drug Administration, which sends back a </a:t>
            </a:r>
            <a:r>
              <a:rPr lang="en-US" dirty="0" smtClean="0"/>
              <a:t>research permit.  </a:t>
            </a:r>
            <a:r>
              <a:rPr lang="en-US" dirty="0"/>
              <a:t>As the experiment progresses, the researcher </a:t>
            </a:r>
            <a:r>
              <a:rPr lang="en-US" dirty="0" smtClean="0"/>
              <a:t>submits experimental notes.  </a:t>
            </a:r>
            <a:r>
              <a:rPr lang="en-US" dirty="0"/>
              <a:t>At the conclusion of the project, the researcher’s results are reported on an </a:t>
            </a:r>
            <a:r>
              <a:rPr lang="en-US" dirty="0" smtClean="0"/>
              <a:t>experimental histogram.</a:t>
            </a:r>
            <a:endParaRPr lang="en-US" dirty="0"/>
          </a:p>
          <a:p>
            <a:endParaRPr lang="en-US" dirty="0"/>
          </a:p>
        </p:txBody>
      </p:sp>
    </p:spTree>
    <p:extLst>
      <p:ext uri="{BB962C8B-B14F-4D97-AF65-F5344CB8AC3E}">
        <p14:creationId xmlns:p14="http://schemas.microsoft.com/office/powerpoint/2010/main" val="449445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4</a:t>
            </a:r>
            <a:endParaRPr lang="en-US" dirty="0"/>
          </a:p>
        </p:txBody>
      </p:sp>
      <p:sp>
        <p:nvSpPr>
          <p:cNvPr id="3" name="Content Placeholder 2"/>
          <p:cNvSpPr>
            <a:spLocks noGrp="1"/>
          </p:cNvSpPr>
          <p:nvPr>
            <p:ph idx="1"/>
          </p:nvPr>
        </p:nvSpPr>
        <p:spPr/>
        <p:txBody>
          <a:bodyPr>
            <a:noAutofit/>
          </a:bodyPr>
          <a:lstStyle/>
          <a:p>
            <a:r>
              <a:rPr lang="en-US" sz="2400" dirty="0"/>
              <a:t>Your client, Econ </a:t>
            </a:r>
            <a:r>
              <a:rPr lang="en-US" sz="2400" dirty="0" err="1"/>
              <a:t>MiniBank</a:t>
            </a:r>
            <a:r>
              <a:rPr lang="en-US" sz="2400" dirty="0"/>
              <a:t>, requests for a simple Automatic Teller Machine (ATM) system with the following </a:t>
            </a:r>
            <a:r>
              <a:rPr lang="en-US" sz="2400" dirty="0" smtClean="0"/>
              <a:t>requirements:</a:t>
            </a:r>
            <a:endParaRPr lang="en-US" sz="2400" dirty="0"/>
          </a:p>
          <a:p>
            <a:r>
              <a:rPr lang="en-US" sz="2400" dirty="0"/>
              <a:t> </a:t>
            </a:r>
            <a:r>
              <a:rPr lang="en-US" sz="2400" dirty="0" smtClean="0"/>
              <a:t>The </a:t>
            </a:r>
            <a:r>
              <a:rPr lang="en-US" sz="2400" dirty="0"/>
              <a:t>system must be able to accept a customer's ATM card via a card reader and validate the account number using an account numbers file. The customer's transaction information, on the other hand, is entered via a key panel and also validated by the system. For valid account holders issuing valid transactions, the system determines the transaction type, which can be one of the following : display of account statement, hardcopy of account statement, cash transfers and requests for </a:t>
            </a:r>
            <a:r>
              <a:rPr lang="en-US" sz="2400" dirty="0" err="1"/>
              <a:t>cheque</a:t>
            </a:r>
            <a:r>
              <a:rPr lang="en-US" sz="2400" dirty="0"/>
              <a:t> book. </a:t>
            </a:r>
          </a:p>
        </p:txBody>
      </p:sp>
    </p:spTree>
    <p:extLst>
      <p:ext uri="{BB962C8B-B14F-4D97-AF65-F5344CB8AC3E}">
        <p14:creationId xmlns:p14="http://schemas.microsoft.com/office/powerpoint/2010/main" val="4127705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4</a:t>
            </a:r>
            <a:r>
              <a:rPr lang="en-US" dirty="0" smtClean="0"/>
              <a:t> </a:t>
            </a:r>
            <a:r>
              <a:rPr lang="en-US" sz="3600" dirty="0" smtClean="0"/>
              <a:t>(</a:t>
            </a:r>
            <a:r>
              <a:rPr lang="en-US" sz="3600" dirty="0" err="1" smtClean="0"/>
              <a:t>con’t</a:t>
            </a:r>
            <a:r>
              <a:rPr lang="en-US" sz="3600" dirty="0" smtClean="0"/>
              <a:t>)</a:t>
            </a:r>
            <a:endParaRPr lang="en-US" sz="3600" dirty="0"/>
          </a:p>
        </p:txBody>
      </p:sp>
      <p:sp>
        <p:nvSpPr>
          <p:cNvPr id="3" name="Content Placeholder 2"/>
          <p:cNvSpPr>
            <a:spLocks noGrp="1"/>
          </p:cNvSpPr>
          <p:nvPr>
            <p:ph idx="1"/>
          </p:nvPr>
        </p:nvSpPr>
        <p:spPr/>
        <p:txBody>
          <a:bodyPr>
            <a:noAutofit/>
          </a:bodyPr>
          <a:lstStyle/>
          <a:p>
            <a:r>
              <a:rPr lang="en-US" sz="2400" dirty="0" smtClean="0"/>
              <a:t>Transaction </a:t>
            </a:r>
            <a:r>
              <a:rPr lang="en-US" sz="2400" dirty="0"/>
              <a:t>information would therefore include items like the customer's request (transaction type), cash transfer amount, and transferee's account number.</a:t>
            </a:r>
          </a:p>
          <a:p>
            <a:r>
              <a:rPr lang="en-US" sz="2400" dirty="0" smtClean="0"/>
              <a:t>For </a:t>
            </a:r>
            <a:r>
              <a:rPr lang="en-US" sz="2400" dirty="0"/>
              <a:t>account statement requests, the system retrieves the account information from a customer database and formats the information accordingly depending on whether a hardcopy or display is requested. For cash transfer requests, the cash amount and transferee's account number must be specified. Finally, for </a:t>
            </a:r>
            <a:r>
              <a:rPr lang="en-US" sz="2400" dirty="0" smtClean="0"/>
              <a:t>cheek </a:t>
            </a:r>
            <a:r>
              <a:rPr lang="en-US" sz="2400" dirty="0"/>
              <a:t>book requests, the system uses a valid account number to determine the collection </a:t>
            </a:r>
            <a:r>
              <a:rPr lang="en-US" sz="2400" dirty="0" smtClean="0"/>
              <a:t>center </a:t>
            </a:r>
            <a:r>
              <a:rPr lang="en-US" sz="2400" dirty="0"/>
              <a:t>and collection date from a collection schedule log and prints a collection slip for the customer. </a:t>
            </a:r>
          </a:p>
          <a:p>
            <a:endParaRPr lang="en-US" sz="2400" dirty="0"/>
          </a:p>
          <a:p>
            <a:endParaRPr lang="en-US" sz="2400" dirty="0"/>
          </a:p>
        </p:txBody>
      </p:sp>
    </p:spTree>
    <p:extLst>
      <p:ext uri="{BB962C8B-B14F-4D97-AF65-F5344CB8AC3E}">
        <p14:creationId xmlns:p14="http://schemas.microsoft.com/office/powerpoint/2010/main" val="91352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 </a:t>
            </a:r>
            <a:r>
              <a:rPr lang="en-US" b="1" dirty="0" smtClean="0"/>
              <a:t>5</a:t>
            </a:r>
            <a:endParaRPr lang="en-US" dirty="0"/>
          </a:p>
        </p:txBody>
      </p:sp>
      <p:sp>
        <p:nvSpPr>
          <p:cNvPr id="3" name="Content Placeholder 2"/>
          <p:cNvSpPr>
            <a:spLocks noGrp="1"/>
          </p:cNvSpPr>
          <p:nvPr>
            <p:ph idx="1"/>
          </p:nvPr>
        </p:nvSpPr>
        <p:spPr/>
        <p:txBody>
          <a:bodyPr/>
          <a:lstStyle/>
          <a:p>
            <a:pPr marL="0" indent="0">
              <a:buNone/>
            </a:pPr>
            <a:r>
              <a:rPr lang="en-US" sz="2000" dirty="0"/>
              <a:t>Perfect pizza wants to install a system to record orders for pizza and chicken wings. When regular customers call perfect pizza on the phone, their phone numbers goes automatically into the system.</a:t>
            </a:r>
          </a:p>
          <a:p>
            <a:pPr marL="0" indent="0">
              <a:buNone/>
            </a:pPr>
            <a:r>
              <a:rPr lang="en-US" sz="2000" dirty="0"/>
              <a:t>The phone number invokes the name, address, and last order date comes automatically up on the screen, once the order is taken the total including the tax and delivery is calculated. Then the order is given to the cook. A receipt is printed. Special offers is printed so the customer can get a discount. Drivers who make deliveries give customer a copy of the receipt and offer (if any). Weekly totals are kept for comparison with last year’s performance</a:t>
            </a:r>
            <a:r>
              <a:rPr lang="en-US" sz="2000" dirty="0" smtClean="0"/>
              <a:t>.</a:t>
            </a:r>
          </a:p>
          <a:p>
            <a:pPr marL="0" indent="0">
              <a:buNone/>
            </a:pPr>
            <a:endParaRPr lang="en-US" sz="2000" dirty="0"/>
          </a:p>
          <a:p>
            <a:pPr marL="0" indent="0">
              <a:buNone/>
            </a:pPr>
            <a:r>
              <a:rPr lang="en-US" sz="2000" b="1" dirty="0">
                <a:solidFill>
                  <a:srgbClr val="FF0000"/>
                </a:solidFill>
              </a:rPr>
              <a:t>Construct a context diagram for Perfect pizza.</a:t>
            </a:r>
            <a:endParaRPr lang="en-US" sz="2000" dirty="0">
              <a:solidFill>
                <a:srgbClr val="FF0000"/>
              </a:solidFill>
            </a:endParaRPr>
          </a:p>
          <a:p>
            <a:pPr marL="0" indent="0">
              <a:buNone/>
            </a:pPr>
            <a:endParaRPr lang="en-US" sz="2000" dirty="0"/>
          </a:p>
        </p:txBody>
      </p:sp>
      <p:sp>
        <p:nvSpPr>
          <p:cNvPr id="6" name="Slide Number Placeholder 5"/>
          <p:cNvSpPr>
            <a:spLocks noGrp="1"/>
          </p:cNvSpPr>
          <p:nvPr>
            <p:ph type="sldNum" sz="quarter" idx="12"/>
          </p:nvPr>
        </p:nvSpPr>
        <p:spPr/>
        <p:txBody>
          <a:bodyPr/>
          <a:lstStyle/>
          <a:p>
            <a:r>
              <a:rPr lang="en-US" dirty="0" smtClean="0">
                <a:solidFill>
                  <a:srgbClr val="000000"/>
                </a:solidFill>
              </a:rPr>
              <a:t>2-</a:t>
            </a:r>
            <a:fld id="{B6FF6402-2F85-4C34-8D3A-D4786F7DC0DB}" type="slidenum">
              <a:rPr lang="en-US" smtClean="0">
                <a:solidFill>
                  <a:srgbClr val="000000"/>
                </a:solidFill>
              </a:rPr>
              <a:pPr/>
              <a:t>26</a:t>
            </a:fld>
            <a:endParaRPr lang="en-US" dirty="0">
              <a:solidFill>
                <a:srgbClr val="000000"/>
              </a:solidFill>
            </a:endParaRPr>
          </a:p>
        </p:txBody>
      </p:sp>
    </p:spTree>
    <p:extLst>
      <p:ext uri="{BB962C8B-B14F-4D97-AF65-F5344CB8AC3E}">
        <p14:creationId xmlns:p14="http://schemas.microsoft.com/office/powerpoint/2010/main" val="232584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Task </a:t>
            </a:r>
            <a:r>
              <a:rPr lang="en-US" b="1" dirty="0" smtClean="0"/>
              <a:t>6</a:t>
            </a:r>
            <a:endParaRPr lang="en-US" dirty="0"/>
          </a:p>
        </p:txBody>
      </p:sp>
      <p:sp>
        <p:nvSpPr>
          <p:cNvPr id="3" name="Content Placeholder 2"/>
          <p:cNvSpPr>
            <a:spLocks noGrp="1"/>
          </p:cNvSpPr>
          <p:nvPr>
            <p:ph idx="1"/>
          </p:nvPr>
        </p:nvSpPr>
        <p:spPr/>
        <p:txBody>
          <a:bodyPr/>
          <a:lstStyle/>
          <a:p>
            <a:pPr marL="0" indent="0">
              <a:buNone/>
            </a:pPr>
            <a:r>
              <a:rPr lang="en-US" sz="1600" dirty="0"/>
              <a:t>An airline reservation system is managing online </a:t>
            </a:r>
            <a:r>
              <a:rPr lang="en-US" sz="1600" dirty="0" smtClean="0"/>
              <a:t>booking ticket </a:t>
            </a:r>
            <a:r>
              <a:rPr lang="en-US" sz="1600" dirty="0"/>
              <a:t>for customers</a:t>
            </a:r>
            <a:r>
              <a:rPr lang="en-US" sz="1600" dirty="0" smtClean="0"/>
              <a:t>.</a:t>
            </a:r>
          </a:p>
          <a:p>
            <a:pPr marL="0" indent="0">
              <a:buNone/>
            </a:pPr>
            <a:r>
              <a:rPr lang="en-US" sz="1600" dirty="0" smtClean="0"/>
              <a:t> </a:t>
            </a:r>
            <a:r>
              <a:rPr lang="en-US" sz="1600" dirty="0"/>
              <a:t>Customers can do the following:-</a:t>
            </a:r>
          </a:p>
          <a:p>
            <a:pPr marL="0" indent="0">
              <a:buNone/>
            </a:pPr>
            <a:r>
              <a:rPr lang="en-US" sz="1600" dirty="0"/>
              <a:t>1. Search for flights</a:t>
            </a:r>
          </a:p>
          <a:p>
            <a:pPr marL="0" indent="0">
              <a:buNone/>
            </a:pPr>
            <a:r>
              <a:rPr lang="en-US" sz="1600" dirty="0"/>
              <a:t>2. Booking a ticket</a:t>
            </a:r>
          </a:p>
          <a:p>
            <a:pPr marL="0" indent="0">
              <a:buNone/>
            </a:pPr>
            <a:r>
              <a:rPr lang="en-US" sz="1600" dirty="0"/>
              <a:t>3. Canceling a booking</a:t>
            </a:r>
          </a:p>
          <a:p>
            <a:pPr marL="0" indent="0">
              <a:buNone/>
            </a:pPr>
            <a:r>
              <a:rPr lang="en-US" sz="1600" dirty="0"/>
              <a:t>4. Pay and confirm booking (confirmation is done after the</a:t>
            </a:r>
          </a:p>
          <a:p>
            <a:pPr marL="0" indent="0">
              <a:buNone/>
            </a:pPr>
            <a:r>
              <a:rPr lang="en-US" sz="1600" dirty="0"/>
              <a:t>bank confirm the payment process)</a:t>
            </a:r>
          </a:p>
          <a:p>
            <a:pPr marL="0" indent="0">
              <a:buNone/>
            </a:pPr>
            <a:r>
              <a:rPr lang="en-US" sz="1600" dirty="0"/>
              <a:t>5. Print the ticket after confirmation</a:t>
            </a:r>
          </a:p>
          <a:p>
            <a:pPr marL="0" indent="0">
              <a:buNone/>
            </a:pPr>
            <a:r>
              <a:rPr lang="en-US" sz="1600" dirty="0"/>
              <a:t>The manager of the system uses it for generating reports for</a:t>
            </a:r>
          </a:p>
          <a:p>
            <a:pPr marL="0" indent="0">
              <a:buNone/>
            </a:pPr>
            <a:r>
              <a:rPr lang="en-US" sz="1600" dirty="0"/>
              <a:t>monitoring the airline activities.</a:t>
            </a:r>
          </a:p>
          <a:p>
            <a:pPr marL="0" indent="0">
              <a:buNone/>
            </a:pPr>
            <a:r>
              <a:rPr lang="en-US" sz="1600" dirty="0"/>
              <a:t>The flights details information is enter by a data entry.</a:t>
            </a:r>
          </a:p>
          <a:p>
            <a:pPr marL="0" indent="0">
              <a:buNone/>
            </a:pPr>
            <a:r>
              <a:rPr lang="en-US" sz="1600" dirty="0"/>
              <a:t>Draw the following DFD</a:t>
            </a:r>
          </a:p>
          <a:p>
            <a:pPr marL="0" indent="0">
              <a:buNone/>
            </a:pPr>
            <a:r>
              <a:rPr lang="en-US" sz="1600" dirty="0"/>
              <a:t>• Context diagram </a:t>
            </a:r>
            <a:endParaRPr lang="en-US" sz="1600" dirty="0" smtClean="0"/>
          </a:p>
          <a:p>
            <a:pPr marL="0" indent="0">
              <a:buNone/>
            </a:pPr>
            <a:endParaRPr lang="en-US" sz="1600" dirty="0">
              <a:solidFill>
                <a:srgbClr val="FF0000"/>
              </a:solidFill>
            </a:endParaRPr>
          </a:p>
          <a:p>
            <a:pPr marL="0" indent="0">
              <a:buNone/>
            </a:pPr>
            <a:r>
              <a:rPr lang="en-US" sz="1600" b="1" dirty="0">
                <a:solidFill>
                  <a:srgbClr val="FF0000"/>
                </a:solidFill>
              </a:rPr>
              <a:t>Construct a context diagram for this scenario.</a:t>
            </a:r>
            <a:endParaRPr lang="en-US" sz="1600" dirty="0">
              <a:solidFill>
                <a:srgbClr val="FF0000"/>
              </a:solidFill>
            </a:endParaRPr>
          </a:p>
          <a:p>
            <a:pPr marL="0" indent="0">
              <a:buNone/>
            </a:pPr>
            <a:endParaRPr lang="en-US" sz="1600" dirty="0"/>
          </a:p>
        </p:txBody>
      </p:sp>
      <p:sp>
        <p:nvSpPr>
          <p:cNvPr id="6" name="Slide Number Placeholder 5"/>
          <p:cNvSpPr>
            <a:spLocks noGrp="1"/>
          </p:cNvSpPr>
          <p:nvPr>
            <p:ph type="sldNum" sz="quarter" idx="12"/>
          </p:nvPr>
        </p:nvSpPr>
        <p:spPr/>
        <p:txBody>
          <a:bodyPr/>
          <a:lstStyle/>
          <a:p>
            <a:r>
              <a:rPr lang="en-US" smtClean="0">
                <a:solidFill>
                  <a:srgbClr val="000000"/>
                </a:solidFill>
              </a:rPr>
              <a:t>2-</a:t>
            </a:r>
            <a:fld id="{B6FF6402-2F85-4C34-8D3A-D4786F7DC0DB}" type="slidenum">
              <a:rPr lang="en-US" smtClean="0">
                <a:solidFill>
                  <a:srgbClr val="000000"/>
                </a:solidFill>
              </a:rPr>
              <a:pPr/>
              <a:t>27</a:t>
            </a:fld>
            <a:endParaRPr lang="en-US">
              <a:solidFill>
                <a:srgbClr val="000000"/>
              </a:solidFill>
            </a:endParaRPr>
          </a:p>
        </p:txBody>
      </p:sp>
    </p:spTree>
    <p:extLst>
      <p:ext uri="{BB962C8B-B14F-4D97-AF65-F5344CB8AC3E}">
        <p14:creationId xmlns:p14="http://schemas.microsoft.com/office/powerpoint/2010/main" val="1961620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1800" dirty="0"/>
              <a:t> </a:t>
            </a:r>
            <a:endParaRPr lang="en-US" sz="2800" dirty="0"/>
          </a:p>
          <a:p>
            <a:pPr marL="0" indent="0">
              <a:buNone/>
            </a:pPr>
            <a:r>
              <a:rPr lang="en-US" sz="2800" dirty="0"/>
              <a:t>Provid a description for your project (abstract scenario)</a:t>
            </a:r>
          </a:p>
          <a:p>
            <a:pPr marL="0" indent="0">
              <a:buNone/>
            </a:pPr>
            <a:r>
              <a:rPr lang="en-US" sz="2800" dirty="0"/>
              <a:t>Identify the problem of your project (Problems Statement)</a:t>
            </a:r>
          </a:p>
          <a:p>
            <a:pPr marL="0" indent="0">
              <a:buNone/>
            </a:pPr>
            <a:r>
              <a:rPr lang="en-US" sz="2800" dirty="0"/>
              <a:t>Identify the objectives of your project</a:t>
            </a:r>
          </a:p>
          <a:p>
            <a:pPr marL="0" indent="0">
              <a:buNone/>
            </a:pPr>
            <a:r>
              <a:rPr lang="en-US" sz="2800" dirty="0"/>
              <a:t>Identify the scope of your project </a:t>
            </a:r>
          </a:p>
          <a:p>
            <a:pPr marL="0" indent="0">
              <a:buNone/>
            </a:pPr>
            <a:r>
              <a:rPr lang="en-US" sz="2800" dirty="0"/>
              <a:t>Identify the users of your project</a:t>
            </a:r>
          </a:p>
          <a:p>
            <a:pPr marL="0" indent="0">
              <a:buNone/>
            </a:pPr>
            <a:endParaRPr lang="en-US" sz="1800" dirty="0"/>
          </a:p>
        </p:txBody>
      </p:sp>
      <p:sp>
        <p:nvSpPr>
          <p:cNvPr id="6" name="Slide Number Placeholder 5"/>
          <p:cNvSpPr>
            <a:spLocks noGrp="1"/>
          </p:cNvSpPr>
          <p:nvPr>
            <p:ph type="sldNum" sz="quarter" idx="12"/>
          </p:nvPr>
        </p:nvSpPr>
        <p:spPr/>
        <p:txBody>
          <a:bodyPr/>
          <a:lstStyle/>
          <a:p>
            <a:r>
              <a:rPr lang="en-US" dirty="0" smtClean="0">
                <a:solidFill>
                  <a:srgbClr val="000000"/>
                </a:solidFill>
              </a:rPr>
              <a:t>2-</a:t>
            </a:r>
            <a:fld id="{B6FF6402-2F85-4C34-8D3A-D4786F7DC0DB}" type="slidenum">
              <a:rPr lang="en-US" smtClean="0">
                <a:solidFill>
                  <a:srgbClr val="000000"/>
                </a:solidFill>
              </a:rPr>
              <a:pPr/>
              <a:t>28</a:t>
            </a:fld>
            <a:endParaRPr lang="en-US" dirty="0">
              <a:solidFill>
                <a:srgbClr val="000000"/>
              </a:solidFill>
            </a:endParaRPr>
          </a:p>
        </p:txBody>
      </p:sp>
    </p:spTree>
    <p:extLst>
      <p:ext uri="{BB962C8B-B14F-4D97-AF65-F5344CB8AC3E}">
        <p14:creationId xmlns:p14="http://schemas.microsoft.com/office/powerpoint/2010/main" val="284529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system analyst and system designer?</a:t>
            </a:r>
            <a:endParaRPr lang="ar-EG" sz="4000" dirty="0"/>
          </a:p>
        </p:txBody>
      </p:sp>
      <p:sp>
        <p:nvSpPr>
          <p:cNvPr id="3" name="Content Placeholder 2"/>
          <p:cNvSpPr>
            <a:spLocks noGrp="1"/>
          </p:cNvSpPr>
          <p:nvPr>
            <p:ph idx="1"/>
          </p:nvPr>
        </p:nvSpPr>
        <p:spPr>
          <a:xfrm>
            <a:off x="1254946" y="2146501"/>
            <a:ext cx="10363200" cy="4114800"/>
          </a:xfrm>
        </p:spPr>
        <p:txBody>
          <a:bodyPr/>
          <a:lstStyle/>
          <a:p>
            <a:pPr marL="0" indent="0">
              <a:buNone/>
            </a:pPr>
            <a:r>
              <a:rPr lang="en-US" sz="2000" b="1" dirty="0"/>
              <a:t>Systems analyst </a:t>
            </a:r>
            <a:r>
              <a:rPr lang="en-US" sz="2000" dirty="0"/>
              <a:t>– a specialist who studies the problems </a:t>
            </a:r>
            <a:r>
              <a:rPr lang="en-US" sz="2000" dirty="0" smtClean="0"/>
              <a:t>and needs </a:t>
            </a:r>
            <a:r>
              <a:rPr lang="en-US" sz="2000" dirty="0"/>
              <a:t>of an organization to determine how people, </a:t>
            </a:r>
            <a:r>
              <a:rPr lang="en-US" sz="2000" dirty="0" smtClean="0"/>
              <a:t>data, processes</a:t>
            </a:r>
            <a:r>
              <a:rPr lang="en-US" sz="2000" dirty="0"/>
              <a:t>, and information technology can best achieve</a:t>
            </a:r>
          </a:p>
          <a:p>
            <a:pPr marL="0" indent="0">
              <a:buNone/>
            </a:pPr>
            <a:r>
              <a:rPr lang="en-US" sz="2000" dirty="0"/>
              <a:t>improvements for the business</a:t>
            </a:r>
            <a:r>
              <a:rPr lang="en-US" sz="2000" dirty="0" smtClean="0"/>
              <a:t>.</a:t>
            </a:r>
          </a:p>
          <a:p>
            <a:pPr marL="0" indent="0">
              <a:buNone/>
            </a:pPr>
            <a:endParaRPr lang="en-US" sz="2000" dirty="0"/>
          </a:p>
          <a:p>
            <a:pPr marL="0" indent="0">
              <a:buNone/>
            </a:pPr>
            <a:r>
              <a:rPr lang="en-US" sz="2000" b="1" dirty="0" smtClean="0"/>
              <a:t>System </a:t>
            </a:r>
            <a:r>
              <a:rPr lang="en-US" sz="2000" b="1" dirty="0"/>
              <a:t>designer </a:t>
            </a:r>
            <a:r>
              <a:rPr lang="en-US" sz="2000" dirty="0"/>
              <a:t>– a technical specialist who </a:t>
            </a:r>
            <a:r>
              <a:rPr lang="en-US" sz="2000" dirty="0" smtClean="0"/>
              <a:t>translates system </a:t>
            </a:r>
            <a:r>
              <a:rPr lang="en-US" sz="2000" dirty="0"/>
              <a:t>users’ business requirements and constraints </a:t>
            </a:r>
            <a:r>
              <a:rPr lang="en-US" sz="2000" dirty="0" smtClean="0"/>
              <a:t>into technical </a:t>
            </a:r>
            <a:r>
              <a:rPr lang="en-US" sz="2000" dirty="0"/>
              <a:t>solution. She or he designs the computer </a:t>
            </a:r>
            <a:r>
              <a:rPr lang="en-US" sz="2000" dirty="0" smtClean="0"/>
              <a:t>databases, inputs</a:t>
            </a:r>
            <a:r>
              <a:rPr lang="en-US" sz="2000" dirty="0"/>
              <a:t>, outputs, screens, networks, and software that will meet</a:t>
            </a:r>
          </a:p>
          <a:p>
            <a:pPr marL="0" indent="0">
              <a:buNone/>
            </a:pPr>
            <a:r>
              <a:rPr lang="en-US" sz="2000" dirty="0"/>
              <a:t>the system users’ requirements.</a:t>
            </a:r>
            <a:endParaRPr lang="ar-EG" sz="2000" dirty="0"/>
          </a:p>
        </p:txBody>
      </p:sp>
      <p:sp>
        <p:nvSpPr>
          <p:cNvPr id="4" name="Date Placeholder 3"/>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6" name="Slide Number Placeholder 5"/>
          <p:cNvSpPr>
            <a:spLocks noGrp="1"/>
          </p:cNvSpPr>
          <p:nvPr>
            <p:ph type="sldNum" sz="quarter" idx="12"/>
          </p:nvPr>
        </p:nvSpPr>
        <p:spPr/>
        <p:txBody>
          <a:bodyPr/>
          <a:lstStyle/>
          <a:p>
            <a:r>
              <a:rPr lang="en-US" smtClean="0">
                <a:solidFill>
                  <a:srgbClr val="000000"/>
                </a:solidFill>
              </a:rPr>
              <a:t>2-</a:t>
            </a:r>
            <a:fld id="{B6FF6402-2F85-4C34-8D3A-D4786F7DC0DB}"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385587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753035" y="134471"/>
            <a:ext cx="11438965" cy="6418729"/>
          </a:xfrm>
          <a:prstGeom prst="rect">
            <a:avLst/>
          </a:prstGeom>
        </p:spPr>
      </p:pic>
      <p:sp>
        <p:nvSpPr>
          <p:cNvPr id="4" name="Date Placeholder 3"/>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6" name="Slide Number Placeholder 5"/>
          <p:cNvSpPr>
            <a:spLocks noGrp="1"/>
          </p:cNvSpPr>
          <p:nvPr>
            <p:ph type="sldNum" sz="quarter" idx="12"/>
          </p:nvPr>
        </p:nvSpPr>
        <p:spPr/>
        <p:txBody>
          <a:bodyPr/>
          <a:lstStyle/>
          <a:p>
            <a:r>
              <a:rPr lang="en-US" smtClean="0">
                <a:solidFill>
                  <a:srgbClr val="000000"/>
                </a:solidFill>
              </a:rPr>
              <a:t>2-</a:t>
            </a:r>
            <a:fld id="{B6FF6402-2F85-4C34-8D3A-D4786F7DC0DB}" type="slidenum">
              <a:rPr lang="en-US" smtClean="0">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106570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00000"/>
                </a:solidFill>
              </a:rPr>
              <a:t>Kendall &amp; Kendall</a:t>
            </a:r>
            <a:endParaRPr lang="en-US">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Copyright  © 2011 Pearson Education</a:t>
            </a:r>
            <a:endParaRPr lang="en-US">
              <a:solidFill>
                <a:srgbClr val="000000"/>
              </a:solidFill>
            </a:endParaRPr>
          </a:p>
        </p:txBody>
      </p:sp>
      <p:sp>
        <p:nvSpPr>
          <p:cNvPr id="6" name="Slide Number Placeholder 5"/>
          <p:cNvSpPr>
            <a:spLocks noGrp="1"/>
          </p:cNvSpPr>
          <p:nvPr>
            <p:ph type="sldNum" sz="quarter" idx="12"/>
          </p:nvPr>
        </p:nvSpPr>
        <p:spPr/>
        <p:txBody>
          <a:bodyPr/>
          <a:lstStyle/>
          <a:p>
            <a:r>
              <a:rPr lang="en-US" smtClean="0">
                <a:solidFill>
                  <a:srgbClr val="000000"/>
                </a:solidFill>
              </a:rPr>
              <a:t>2-</a:t>
            </a:r>
            <a:fld id="{B6FF6402-2F85-4C34-8D3A-D4786F7DC0DB}" type="slidenum">
              <a:rPr lang="en-US" smtClean="0">
                <a:solidFill>
                  <a:srgbClr val="000000"/>
                </a:solidFill>
              </a:rPr>
              <a:pPr/>
              <a:t>5</a:t>
            </a:fld>
            <a:endParaRPr lang="en-US">
              <a:solidFill>
                <a:srgbClr val="000000"/>
              </a:solidFill>
            </a:endParaRPr>
          </a:p>
        </p:txBody>
      </p:sp>
      <p:pic>
        <p:nvPicPr>
          <p:cNvPr id="7" name="Picture 6"/>
          <p:cNvPicPr>
            <a:picLocks noChangeAspect="1"/>
          </p:cNvPicPr>
          <p:nvPr/>
        </p:nvPicPr>
        <p:blipFill>
          <a:blip r:embed="rId2"/>
          <a:stretch>
            <a:fillRect/>
          </a:stretch>
        </p:blipFill>
        <p:spPr>
          <a:xfrm>
            <a:off x="847164" y="134471"/>
            <a:ext cx="10735236" cy="6190129"/>
          </a:xfrm>
          <a:prstGeom prst="rect">
            <a:avLst/>
          </a:prstGeom>
        </p:spPr>
      </p:pic>
    </p:spTree>
    <p:extLst>
      <p:ext uri="{BB962C8B-B14F-4D97-AF65-F5344CB8AC3E}">
        <p14:creationId xmlns:p14="http://schemas.microsoft.com/office/powerpoint/2010/main" val="334185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solidFill>
                  <a:srgbClr val="000000"/>
                </a:solidFill>
              </a:rPr>
              <a:t>2-</a:t>
            </a:r>
            <a:fld id="{CD1775A4-A4D5-4803-954C-7B199F54F17B}" type="slidenum">
              <a:rPr lang="en-US">
                <a:solidFill>
                  <a:srgbClr val="000000"/>
                </a:solidFill>
              </a:rPr>
              <a:pPr/>
              <a:t>6</a:t>
            </a:fld>
            <a:endParaRPr lang="en-US">
              <a:solidFill>
                <a:srgbClr val="000000"/>
              </a:solidFill>
            </a:endParaRPr>
          </a:p>
        </p:txBody>
      </p:sp>
      <p:sp>
        <p:nvSpPr>
          <p:cNvPr id="62466" name="Rectangle 2"/>
          <p:cNvSpPr>
            <a:spLocks noGrp="1" noChangeArrowheads="1"/>
          </p:cNvSpPr>
          <p:nvPr>
            <p:ph type="title"/>
          </p:nvPr>
        </p:nvSpPr>
        <p:spPr/>
        <p:txBody>
          <a:bodyPr/>
          <a:lstStyle/>
          <a:p>
            <a:r>
              <a:rPr lang="en-US" sz="4000"/>
              <a:t>Context-Level Data Flow Diagrams</a:t>
            </a:r>
          </a:p>
        </p:txBody>
      </p:sp>
      <p:sp>
        <p:nvSpPr>
          <p:cNvPr id="62467" name="Rectangle 3"/>
          <p:cNvSpPr>
            <a:spLocks noGrp="1" noChangeArrowheads="1"/>
          </p:cNvSpPr>
          <p:nvPr>
            <p:ph type="body" idx="1"/>
          </p:nvPr>
        </p:nvSpPr>
        <p:spPr/>
        <p:txBody>
          <a:bodyPr/>
          <a:lstStyle/>
          <a:p>
            <a:r>
              <a:rPr lang="en-US" dirty="0"/>
              <a:t>Focus is on the data flowing into and out of the system and the processing of the data.</a:t>
            </a:r>
          </a:p>
          <a:p>
            <a:r>
              <a:rPr lang="en-US" dirty="0"/>
              <a:t>Shows the scope of the system:</a:t>
            </a:r>
          </a:p>
          <a:p>
            <a:pPr lvl="1"/>
            <a:r>
              <a:rPr lang="en-US" dirty="0"/>
              <a:t>What is to be included in the system.</a:t>
            </a:r>
          </a:p>
          <a:p>
            <a:pPr lvl="1"/>
            <a:r>
              <a:rPr lang="en-US" dirty="0"/>
              <a:t>The external entities are outside the scope of the system.</a:t>
            </a:r>
          </a:p>
          <a:p>
            <a:pPr>
              <a:buFontTx/>
              <a:buNone/>
            </a:pPr>
            <a:endParaRPr lang="en-US" dirty="0"/>
          </a:p>
        </p:txBody>
      </p:sp>
    </p:spTree>
    <p:extLst>
      <p:ext uri="{BB962C8B-B14F-4D97-AF65-F5344CB8AC3E}">
        <p14:creationId xmlns:p14="http://schemas.microsoft.com/office/powerpoint/2010/main" val="159157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US" dirty="0"/>
          </a:p>
        </p:txBody>
      </p:sp>
      <p:sp>
        <p:nvSpPr>
          <p:cNvPr id="3" name="Content Placeholder 2"/>
          <p:cNvSpPr>
            <a:spLocks noGrp="1"/>
          </p:cNvSpPr>
          <p:nvPr>
            <p:ph idx="1"/>
          </p:nvPr>
        </p:nvSpPr>
        <p:spPr/>
        <p:txBody>
          <a:bodyPr>
            <a:normAutofit lnSpcReduction="10000"/>
          </a:bodyPr>
          <a:lstStyle/>
          <a:p>
            <a:pPr lvl="0"/>
            <a:r>
              <a:rPr lang="en-US" sz="2800" dirty="0"/>
              <a:t>System Context </a:t>
            </a:r>
            <a:r>
              <a:rPr lang="en-US" sz="2800" dirty="0" smtClean="0"/>
              <a:t>Diagrams </a:t>
            </a:r>
            <a:r>
              <a:rPr lang="en-US" sz="2800" dirty="0"/>
              <a:t>are diagrams used in systems design to represent the more important </a:t>
            </a:r>
            <a:r>
              <a:rPr lang="en-US" sz="2800" dirty="0">
                <a:solidFill>
                  <a:srgbClr val="FF0000"/>
                </a:solidFill>
              </a:rPr>
              <a:t>external actors </a:t>
            </a:r>
            <a:r>
              <a:rPr lang="en-US" sz="2800" dirty="0"/>
              <a:t>that </a:t>
            </a:r>
            <a:r>
              <a:rPr lang="en-US" sz="2800" dirty="0">
                <a:solidFill>
                  <a:srgbClr val="FF0000"/>
                </a:solidFill>
              </a:rPr>
              <a:t>interact with the system </a:t>
            </a:r>
            <a:r>
              <a:rPr lang="en-US" sz="2800" dirty="0"/>
              <a:t>at hand. </a:t>
            </a:r>
          </a:p>
          <a:p>
            <a:pPr lvl="1"/>
            <a:r>
              <a:rPr lang="en-US" sz="2400" dirty="0"/>
              <a:t>This type of diagram usually pictures </a:t>
            </a:r>
            <a:r>
              <a:rPr lang="en-US" sz="2400" b="1" dirty="0">
                <a:solidFill>
                  <a:srgbClr val="3366FF"/>
                </a:solidFill>
              </a:rPr>
              <a:t>the system at the center</a:t>
            </a:r>
            <a:r>
              <a:rPr lang="en-US" sz="2400" dirty="0"/>
              <a:t>, with </a:t>
            </a:r>
            <a:r>
              <a:rPr lang="en-US" sz="2400" dirty="0">
                <a:solidFill>
                  <a:srgbClr val="FF0000"/>
                </a:solidFill>
              </a:rPr>
              <a:t>no details of its interior structure</a:t>
            </a:r>
            <a:r>
              <a:rPr lang="en-US" sz="2400" dirty="0"/>
              <a:t>, surrounded by all its interacting systems, environment and activities. </a:t>
            </a:r>
          </a:p>
          <a:p>
            <a:pPr lvl="0"/>
            <a:r>
              <a:rPr lang="en-US" sz="2800" dirty="0" smtClean="0"/>
              <a:t>The objective of a system context diagram is to </a:t>
            </a:r>
            <a:r>
              <a:rPr lang="en-US" sz="2800" dirty="0" smtClean="0">
                <a:solidFill>
                  <a:srgbClr val="FF0000"/>
                </a:solidFill>
              </a:rPr>
              <a:t>focus attention on external factors</a:t>
            </a:r>
            <a:r>
              <a:rPr lang="en-US" sz="2800" dirty="0" smtClean="0"/>
              <a:t> and </a:t>
            </a:r>
            <a:r>
              <a:rPr lang="en-US" sz="2800" dirty="0" smtClean="0">
                <a:solidFill>
                  <a:srgbClr val="FF0000"/>
                </a:solidFill>
              </a:rPr>
              <a:t>events</a:t>
            </a:r>
            <a:r>
              <a:rPr lang="en-US" sz="2800" dirty="0" smtClean="0"/>
              <a:t> </a:t>
            </a:r>
            <a:r>
              <a:rPr lang="en-US" sz="2800" dirty="0" smtClean="0">
                <a:solidFill>
                  <a:srgbClr val="FF0000"/>
                </a:solidFill>
              </a:rPr>
              <a:t>that should be considered </a:t>
            </a:r>
            <a:r>
              <a:rPr lang="en-US" sz="2800" dirty="0" smtClean="0"/>
              <a:t>in developing a complete set of </a:t>
            </a:r>
            <a:r>
              <a:rPr lang="en-US" sz="2800" dirty="0" smtClean="0">
                <a:solidFill>
                  <a:srgbClr val="FF0000"/>
                </a:solidFill>
              </a:rPr>
              <a:t>system requirements and constraints</a:t>
            </a:r>
            <a:r>
              <a:rPr lang="en-US" sz="2800" dirty="0" smtClean="0"/>
              <a:t>.</a:t>
            </a:r>
          </a:p>
          <a:p>
            <a:endParaRPr lang="en-US" dirty="0"/>
          </a:p>
        </p:txBody>
      </p:sp>
    </p:spTree>
    <p:extLst>
      <p:ext uri="{BB962C8B-B14F-4D97-AF65-F5344CB8AC3E}">
        <p14:creationId xmlns:p14="http://schemas.microsoft.com/office/powerpoint/2010/main" val="414683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603E55-3646-47E4-BF81-67A728EB3A1B}" type="slidenum">
              <a:rPr lang="en-US">
                <a:solidFill>
                  <a:srgbClr val="898989"/>
                </a:solidFill>
              </a:rPr>
              <a:pPr eaLnBrk="1" hangingPunct="1"/>
              <a:t>8</a:t>
            </a:fld>
            <a:endParaRPr lang="en-US">
              <a:solidFill>
                <a:srgbClr val="898989"/>
              </a:solidFill>
            </a:endParaRPr>
          </a:p>
        </p:txBody>
      </p:sp>
      <p:sp>
        <p:nvSpPr>
          <p:cNvPr id="31747" name="Rectangle 2"/>
          <p:cNvSpPr>
            <a:spLocks noGrp="1" noChangeArrowheads="1"/>
          </p:cNvSpPr>
          <p:nvPr>
            <p:ph type="title"/>
          </p:nvPr>
        </p:nvSpPr>
        <p:spPr/>
        <p:txBody>
          <a:bodyPr/>
          <a:lstStyle/>
          <a:p>
            <a:pPr eaLnBrk="1" hangingPunct="1"/>
            <a:r>
              <a:rPr lang="en-US" sz="4000" dirty="0" smtClean="0"/>
              <a:t>Context Diagram Building Procedure</a:t>
            </a:r>
          </a:p>
        </p:txBody>
      </p:sp>
      <p:sp>
        <p:nvSpPr>
          <p:cNvPr id="31748" name="Rectangle 3"/>
          <p:cNvSpPr>
            <a:spLocks noGrp="1" noChangeArrowheads="1"/>
          </p:cNvSpPr>
          <p:nvPr>
            <p:ph type="body" idx="1"/>
          </p:nvPr>
        </p:nvSpPr>
        <p:spPr>
          <a:xfrm>
            <a:off x="1016000" y="2034862"/>
            <a:ext cx="10871200" cy="4061138"/>
          </a:xfrm>
        </p:spPr>
        <p:txBody>
          <a:bodyPr/>
          <a:lstStyle/>
          <a:p>
            <a:pPr eaLnBrk="1" hangingPunct="1">
              <a:lnSpc>
                <a:spcPct val="90000"/>
              </a:lnSpc>
            </a:pPr>
            <a:r>
              <a:rPr lang="en-US" sz="2800" dirty="0" smtClean="0">
                <a:solidFill>
                  <a:srgbClr val="3366FF"/>
                </a:solidFill>
              </a:rPr>
              <a:t>Identify external entities </a:t>
            </a:r>
            <a:r>
              <a:rPr lang="en-US" sz="2800" dirty="0" smtClean="0"/>
              <a:t>(providers, receivers of system info)</a:t>
            </a:r>
          </a:p>
          <a:p>
            <a:pPr eaLnBrk="1" hangingPunct="1">
              <a:lnSpc>
                <a:spcPct val="90000"/>
              </a:lnSpc>
            </a:pPr>
            <a:r>
              <a:rPr lang="en-US" sz="2800" dirty="0" smtClean="0">
                <a:solidFill>
                  <a:srgbClr val="3366FF"/>
                </a:solidFill>
              </a:rPr>
              <a:t>Identify the system </a:t>
            </a:r>
            <a:r>
              <a:rPr lang="en-US" sz="2800" dirty="0" smtClean="0"/>
              <a:t>and its boundaries (the context)</a:t>
            </a:r>
          </a:p>
          <a:p>
            <a:pPr eaLnBrk="1" hangingPunct="1">
              <a:lnSpc>
                <a:spcPct val="90000"/>
              </a:lnSpc>
            </a:pPr>
            <a:r>
              <a:rPr lang="en-US" sz="2800" dirty="0" smtClean="0">
                <a:solidFill>
                  <a:srgbClr val="3366FF"/>
                </a:solidFill>
              </a:rPr>
              <a:t>Identify external data flows </a:t>
            </a:r>
            <a:r>
              <a:rPr lang="en-US" sz="2800" dirty="0" smtClean="0"/>
              <a:t>(input, output) </a:t>
            </a:r>
          </a:p>
          <a:p>
            <a:pPr lvl="1" eaLnBrk="1" hangingPunct="1">
              <a:lnSpc>
                <a:spcPct val="90000"/>
              </a:lnSpc>
            </a:pPr>
            <a:r>
              <a:rPr lang="en-US" b="1" dirty="0" smtClean="0">
                <a:solidFill>
                  <a:srgbClr val="FF0000"/>
                </a:solidFill>
              </a:rPr>
              <a:t>However, NO DATA STORE !!!</a:t>
            </a:r>
          </a:p>
          <a:p>
            <a:pPr eaLnBrk="1" hangingPunct="1">
              <a:lnSpc>
                <a:spcPct val="90000"/>
              </a:lnSpc>
            </a:pPr>
            <a:r>
              <a:rPr lang="en-US" sz="2800" dirty="0" smtClean="0"/>
              <a:t>Note: </a:t>
            </a:r>
            <a:r>
              <a:rPr lang="en-US" sz="2800" u="sng" dirty="0" smtClean="0"/>
              <a:t>the whole system itself is a process </a:t>
            </a:r>
            <a:r>
              <a:rPr lang="en-US" sz="2800" dirty="0" smtClean="0"/>
              <a:t>(it receives input and transforms into output</a:t>
            </a:r>
            <a:r>
              <a:rPr lang="en-US" dirty="0" smtClean="0"/>
              <a:t>)</a:t>
            </a:r>
          </a:p>
        </p:txBody>
      </p:sp>
    </p:spTree>
    <p:extLst>
      <p:ext uri="{BB962C8B-B14F-4D97-AF65-F5344CB8AC3E}">
        <p14:creationId xmlns:p14="http://schemas.microsoft.com/office/powerpoint/2010/main" val="1799495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2-</a:t>
            </a:r>
            <a:fld id="{80CE97CB-2F3A-47FF-A7C3-BBEC0D38A3CB}" type="slidenum">
              <a:rPr lang="en-US"/>
              <a:pPr/>
              <a:t>9</a:t>
            </a:fld>
            <a:endParaRPr lang="en-US"/>
          </a:p>
        </p:txBody>
      </p:sp>
      <p:sp>
        <p:nvSpPr>
          <p:cNvPr id="21506" name="Rectangle 2"/>
          <p:cNvSpPr>
            <a:spLocks noGrp="1" noChangeArrowheads="1"/>
          </p:cNvSpPr>
          <p:nvPr>
            <p:ph type="title"/>
          </p:nvPr>
        </p:nvSpPr>
        <p:spPr/>
        <p:txBody>
          <a:bodyPr/>
          <a:lstStyle/>
          <a:p>
            <a:r>
              <a:rPr lang="en-US" sz="4000" dirty="0"/>
              <a:t>The Basic Symbols of a Data Flow Diagram </a:t>
            </a:r>
            <a:r>
              <a:rPr lang="en-US" sz="4000" dirty="0" smtClean="0"/>
              <a:t>(in context diagram)</a:t>
            </a:r>
            <a:endParaRPr lang="en-US" sz="4000" dirty="0"/>
          </a:p>
        </p:txBody>
      </p:sp>
      <p:pic>
        <p:nvPicPr>
          <p:cNvPr id="21511"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271963" y="2017713"/>
            <a:ext cx="4640262"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592852"/>
      </p:ext>
    </p:extLst>
  </p:cSld>
  <p:clrMapOvr>
    <a:masterClrMapping/>
  </p:clrMapOvr>
</p:sld>
</file>

<file path=ppt/theme/theme1.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1584</Words>
  <Application>Microsoft Office PowerPoint</Application>
  <PresentationFormat>Custom</PresentationFormat>
  <Paragraphs>197</Paragraphs>
  <Slides>28</Slides>
  <Notes>2</Notes>
  <HiddenSlides>0</HiddenSlides>
  <MMClips>0</MMClips>
  <ScaleCrop>false</ScaleCrop>
  <HeadingPairs>
    <vt:vector size="4" baseType="variant">
      <vt:variant>
        <vt:lpstr>Theme</vt:lpstr>
      </vt:variant>
      <vt:variant>
        <vt:i4>4</vt:i4>
      </vt:variant>
      <vt:variant>
        <vt:lpstr>Slide Titles</vt:lpstr>
      </vt:variant>
      <vt:variant>
        <vt:i4>28</vt:i4>
      </vt:variant>
    </vt:vector>
  </HeadingPairs>
  <TitlesOfParts>
    <vt:vector size="32" baseType="lpstr">
      <vt:lpstr>2_Kendall Master 2007</vt:lpstr>
      <vt:lpstr>3_Kendall Master 2007</vt:lpstr>
      <vt:lpstr>4_Kendall Master 2007</vt:lpstr>
      <vt:lpstr>5_Kendall Master 2007</vt:lpstr>
      <vt:lpstr>What is system and information system?</vt:lpstr>
      <vt:lpstr>What is system analysis and system design?</vt:lpstr>
      <vt:lpstr>What is system analyst and system designer?</vt:lpstr>
      <vt:lpstr>PowerPoint Presentation</vt:lpstr>
      <vt:lpstr>PowerPoint Presentation</vt:lpstr>
      <vt:lpstr>Context-Level Data Flow Diagrams</vt:lpstr>
      <vt:lpstr>Context Diagram?</vt:lpstr>
      <vt:lpstr>Context Diagram Building Procedure</vt:lpstr>
      <vt:lpstr>The Basic Symbols of a Data Flow Diagram (in context diagram)</vt:lpstr>
      <vt:lpstr>Vending Machine Example  Assumption: there is no revise order option</vt:lpstr>
      <vt:lpstr>ATM Example Assumption: ONLY withdrawing money (not transfer, checking balance, or other services….)</vt:lpstr>
      <vt:lpstr>Food Order processing System</vt:lpstr>
      <vt:lpstr>Context diagram example</vt:lpstr>
      <vt:lpstr>Context diagram example</vt:lpstr>
      <vt:lpstr>PowerPoint Presentation</vt:lpstr>
      <vt:lpstr>PowerPoint Presentation</vt:lpstr>
      <vt:lpstr>PowerPoint Presentation</vt:lpstr>
      <vt:lpstr>PowerPoint Presentation</vt:lpstr>
      <vt:lpstr>PowerPoint Presentation</vt:lpstr>
      <vt:lpstr>Practice 1</vt:lpstr>
      <vt:lpstr>Practice 1 - Answer</vt:lpstr>
      <vt:lpstr>Practice 2</vt:lpstr>
      <vt:lpstr>Practice 3</vt:lpstr>
      <vt:lpstr>Practice 4</vt:lpstr>
      <vt:lpstr>Practice 4 (con’t)</vt:lpstr>
      <vt:lpstr>Task 5</vt:lpstr>
      <vt:lpstr>Task 6</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of the Systems Analyst</dc:title>
  <dc:creator>Asmaa Saeed</dc:creator>
  <cp:lastModifiedBy>7</cp:lastModifiedBy>
  <cp:revision>96</cp:revision>
  <dcterms:created xsi:type="dcterms:W3CDTF">2018-02-19T16:56:48Z</dcterms:created>
  <dcterms:modified xsi:type="dcterms:W3CDTF">2019-10-04T02:45:51Z</dcterms:modified>
</cp:coreProperties>
</file>