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5"/>
  </p:notesMasterIdLst>
  <p:sldIdLst>
    <p:sldId id="418" r:id="rId2"/>
    <p:sldId id="423" r:id="rId3"/>
    <p:sldId id="416" r:id="rId4"/>
    <p:sldId id="422" r:id="rId5"/>
    <p:sldId id="298" r:id="rId6"/>
    <p:sldId id="256" r:id="rId7"/>
    <p:sldId id="257" r:id="rId8"/>
    <p:sldId id="312" r:id="rId9"/>
    <p:sldId id="366" r:id="rId10"/>
    <p:sldId id="310" r:id="rId11"/>
    <p:sldId id="373" r:id="rId12"/>
    <p:sldId id="371" r:id="rId13"/>
    <p:sldId id="419" r:id="rId14"/>
    <p:sldId id="313" r:id="rId15"/>
    <p:sldId id="314" r:id="rId16"/>
    <p:sldId id="315" r:id="rId17"/>
    <p:sldId id="372" r:id="rId18"/>
    <p:sldId id="316" r:id="rId19"/>
    <p:sldId id="317" r:id="rId20"/>
    <p:sldId id="318" r:id="rId21"/>
    <p:sldId id="367" r:id="rId22"/>
    <p:sldId id="368" r:id="rId23"/>
    <p:sldId id="414" r:id="rId24"/>
    <p:sldId id="319" r:id="rId25"/>
    <p:sldId id="369" r:id="rId26"/>
    <p:sldId id="322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421" r:id="rId53"/>
    <p:sldId id="415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FF0000"/>
    <a:srgbClr val="66FF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71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A2D97747-3E29-4D79-BB3B-6F251D65DFCF}" type="datetimeFigureOut">
              <a:rPr lang="ar-EG"/>
              <a:pPr>
                <a:defRPr/>
              </a:pPr>
              <a:t>30/01/1440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ar-E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pPr>
              <a:defRPr/>
            </a:pPr>
            <a:fld id="{7E4AF3C6-A0E6-4450-A0F5-A1CCA659F223}" type="slidenum">
              <a:rPr lang="ar-EG"/>
              <a:pPr>
                <a:defRPr/>
              </a:pPr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2409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4AF3C6-A0E6-4450-A0F5-A1CCA659F223}" type="slidenum">
              <a:rPr lang="ar-EG" smtClean="0"/>
              <a:pPr>
                <a:defRPr/>
              </a:pPr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75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7E9BBFAA-9545-43EB-A6E7-727F1E777E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E718B2F-9E43-427D-9100-C11021A023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ar-EG" alt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10D168F8-0CCD-40EA-BA2E-69A257BA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r" rtl="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hangingPunct="1">
              <a:spcBef>
                <a:spcPct val="0"/>
              </a:spcBef>
            </a:pPr>
            <a:fld id="{45E1A39D-6C18-4BA1-8309-6C39F320AE63}" type="slidenum">
              <a:rPr lang="en-US" altLang="en-US">
                <a:latin typeface="Arial" panose="020B0604020202020204" pitchFamily="34" charset="0"/>
              </a:rPr>
              <a:pPr algn="l" rtl="0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1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EG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717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2A373-213C-41CD-BC95-93DA71FD11AB}" type="slidenum">
              <a:rPr lang="en-US" altLang="ar-EG"/>
              <a:pPr/>
              <a:t>34</a:t>
            </a:fld>
            <a:endParaRPr lang="en-US" altLang="ar-EG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1-SUM[from n=0..9 of (35 chose n) * (.1^n) * (1-.1)^(40-n)</a:t>
            </a:r>
          </a:p>
          <a:p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88603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D3C2D4-3A17-46A5-A722-0529DD29CEDA}" type="slidenum">
              <a:rPr lang="en-US" altLang="ar-EG"/>
              <a:pPr/>
              <a:t>36</a:t>
            </a:fld>
            <a:endParaRPr lang="en-US" altLang="ar-EG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What if want to communicate between hosts on different Ethernets?  Internet as interoperability layer</a:t>
            </a:r>
          </a:p>
          <a:p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71694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1C3F4-A33B-4A20-A2F7-BDEC6D684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E4C1C-7F46-4A32-8834-F4F6259B57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CB6-0B02-4AE9-ACE4-51C4FC4DB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924300"/>
            <a:ext cx="7772400" cy="2095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2E7C2C10-0DD7-4393-9B0A-D28239118C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5E5EC-EFC3-496F-B070-5F6559145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90382-96A9-46C6-B90A-FF6998D73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2DA69-1362-4FA4-8D78-68861BBA8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97411-7262-49FF-B22D-0FC8478B4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611DD-B77F-4EA0-B51A-F2001AE9F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D1C81-A602-4B8D-8775-17DD69B2A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708BB-6129-4D63-B460-DB25F575A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D5E29-2DF8-4197-B0F2-A7D86111B5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ar-EG"/>
              <a:t>L -1; 9-11-02</a:t>
            </a: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E8355D-0E45-4BA9-AECB-F29D3F9E2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hany73s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mu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66900"/>
            <a:ext cx="7772400" cy="1333500"/>
          </a:xfrm>
        </p:spPr>
        <p:txBody>
          <a:bodyPr/>
          <a:lstStyle/>
          <a:p>
            <a:br>
              <a:rPr lang="en-US" sz="3200" dirty="0"/>
            </a:br>
            <a:r>
              <a:rPr lang="en-US" sz="2400" dirty="0">
                <a:solidFill>
                  <a:srgbClr val="FF0000"/>
                </a:solidFill>
              </a:rPr>
              <a:t>Data Communication  and  Computer Networking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Arabic Transparent" panose="020B0604020202020204" pitchFamily="34" charset="0"/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endParaRPr lang="ar-EG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91000"/>
            <a:ext cx="6400800" cy="9906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9708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838200"/>
            <a:ext cx="4640263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30" y="838200"/>
            <a:ext cx="4339770" cy="3124200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marL="342900" indent="-342900" algn="justLow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2200" b="1" kern="0" dirty="0">
                <a:solidFill>
                  <a:srgbClr val="FFFF00"/>
                </a:solidFill>
                <a:latin typeface="+mn-lt"/>
                <a:cs typeface="+mn-cs"/>
              </a:rPr>
              <a:t>Simplex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200" b="1" kern="0" dirty="0">
                <a:solidFill>
                  <a:schemeClr val="bg1"/>
                </a:solidFill>
                <a:latin typeface="+mn-lt"/>
                <a:cs typeface="+mn-cs"/>
              </a:rPr>
              <a:t>Unidirectional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200" b="1" kern="0" dirty="0">
                <a:solidFill>
                  <a:schemeClr val="bg1"/>
                </a:solidFill>
                <a:latin typeface="+mn-lt"/>
                <a:cs typeface="+mn-cs"/>
              </a:rPr>
              <a:t>As one-way street</a:t>
            </a:r>
          </a:p>
          <a:p>
            <a:pPr marL="342900" indent="-342900" algn="justLow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2200" b="1" kern="0" dirty="0">
                <a:solidFill>
                  <a:srgbClr val="FFFF00"/>
                </a:solidFill>
                <a:latin typeface="+mn-lt"/>
                <a:cs typeface="+mn-cs"/>
              </a:rPr>
              <a:t>Half-duplex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altLang="ko-KR" sz="2200" b="1" kern="0" dirty="0">
                <a:solidFill>
                  <a:schemeClr val="bg1"/>
                </a:solidFill>
                <a:latin typeface="+mn-lt"/>
                <a:ea typeface="BatangChe" pitchFamily="49" charset="-127"/>
                <a:cs typeface="+mn-cs"/>
              </a:rPr>
              <a:t>Transmit and receive are possible, but not at the same time</a:t>
            </a:r>
            <a:endParaRPr lang="en-US" altLang="ko-KR" sz="2200" b="1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200" b="1" kern="0" dirty="0">
                <a:solidFill>
                  <a:schemeClr val="bg1"/>
                </a:solidFill>
                <a:latin typeface="+mn-lt"/>
                <a:cs typeface="+mn-cs"/>
              </a:rPr>
              <a:t>Like a one-lane road with two-directional traffic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00"/>
                </a:solidFill>
              </a:rPr>
              <a:t>Transmission Mode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5340350"/>
            <a:ext cx="8686800" cy="1441450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2400" b="1" kern="0" dirty="0">
                <a:solidFill>
                  <a:srgbClr val="FFFF00"/>
                </a:solidFill>
                <a:latin typeface="+mn-lt"/>
                <a:cs typeface="+mn-cs"/>
              </a:rPr>
              <a:t>Full-duplex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altLang="ko-KR" sz="2000" b="1" kern="0" dirty="0">
                <a:solidFill>
                  <a:schemeClr val="bg1"/>
                </a:solidFill>
                <a:latin typeface="+mn-lt"/>
                <a:ea typeface="BatangChe" pitchFamily="49" charset="-127"/>
                <a:cs typeface="+mn-cs"/>
              </a:rPr>
              <a:t>Transmit and receive simultaneously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AU" altLang="ko-KR" sz="2000" b="1" kern="0" dirty="0">
                <a:solidFill>
                  <a:schemeClr val="bg1"/>
                </a:solidFill>
                <a:latin typeface="+mn-lt"/>
                <a:ea typeface="BatangChe" pitchFamily="49" charset="-127"/>
                <a:cs typeface="+mn-cs"/>
              </a:rPr>
              <a:t>Like a two-way street, telephone network</a:t>
            </a:r>
          </a:p>
          <a:p>
            <a:pPr marL="742950" lvl="1" indent="-285750" algn="justLow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+mn-lt"/>
                <a:ea typeface="BatangChe" pitchFamily="49" charset="-127"/>
                <a:cs typeface="+mn-cs"/>
              </a:rPr>
              <a:t>Channel capacity must be divided between two directions</a:t>
            </a:r>
          </a:p>
        </p:txBody>
      </p:sp>
      <p:sp>
        <p:nvSpPr>
          <p:cNvPr id="8204" name="Rectangle 5"/>
          <p:cNvSpPr>
            <a:spLocks noChangeArrowheads="1"/>
          </p:cNvSpPr>
          <p:nvPr/>
        </p:nvSpPr>
        <p:spPr bwMode="auto">
          <a:xfrm>
            <a:off x="5791200" y="1524000"/>
            <a:ext cx="1592263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63DE8"/>
                </a:solidFill>
              </a:rPr>
              <a:t>Simplex</a:t>
            </a:r>
          </a:p>
        </p:txBody>
      </p:sp>
      <p:pic>
        <p:nvPicPr>
          <p:cNvPr id="8205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438400"/>
            <a:ext cx="4646613" cy="1349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206" name="Rectangle 5"/>
          <p:cNvSpPr>
            <a:spLocks noChangeArrowheads="1"/>
          </p:cNvSpPr>
          <p:nvPr/>
        </p:nvSpPr>
        <p:spPr bwMode="auto">
          <a:xfrm>
            <a:off x="7264400" y="2514600"/>
            <a:ext cx="2032000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200" b="1">
                <a:solidFill>
                  <a:srgbClr val="063DE8"/>
                </a:solidFill>
              </a:rPr>
              <a:t>Half-Duplex</a:t>
            </a:r>
          </a:p>
        </p:txBody>
      </p:sp>
      <p:pic>
        <p:nvPicPr>
          <p:cNvPr id="8207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962400"/>
            <a:ext cx="61722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208" name="Rectangle 5"/>
          <p:cNvSpPr>
            <a:spLocks noChangeArrowheads="1"/>
          </p:cNvSpPr>
          <p:nvPr/>
        </p:nvSpPr>
        <p:spPr bwMode="auto">
          <a:xfrm>
            <a:off x="5791200" y="4219575"/>
            <a:ext cx="1722438" cy="428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200" b="1">
                <a:solidFill>
                  <a:srgbClr val="063DE8"/>
                </a:solidFill>
              </a:rPr>
              <a:t>Full-Duplex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114800"/>
            <a:ext cx="9067800" cy="2743200"/>
          </a:xfr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algn="justLow" eaLnBrk="1" hangingPunct="1"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FFFF00"/>
                </a:solidFill>
                <a:ea typeface="Gulim" pitchFamily="34" charset="-127"/>
              </a:rPr>
              <a:t>Topology: </a:t>
            </a: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the geometric arrangement of  devices on the </a:t>
            </a:r>
          </a:p>
          <a:p>
            <a:pPr algn="justLow" eaLnBrk="1" hangingPunct="1">
              <a:lnSpc>
                <a:spcPct val="90000"/>
              </a:lnSpc>
              <a:buNone/>
              <a:defRPr/>
            </a:pP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                      network.</a:t>
            </a:r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FFFF00"/>
                </a:solidFill>
                <a:ea typeface="Gulim" pitchFamily="34" charset="-127"/>
              </a:rPr>
              <a:t>Protocols: </a:t>
            </a: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the rules and encoding specifications for  </a:t>
            </a:r>
          </a:p>
          <a:p>
            <a:pPr algn="justLow" eaLnBrk="1" hangingPunct="1">
              <a:lnSpc>
                <a:spcPct val="90000"/>
              </a:lnSpc>
              <a:buNone/>
              <a:defRPr/>
            </a:pP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                       sending and receiving Data</a:t>
            </a:r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FFFF00"/>
                </a:solidFill>
                <a:ea typeface="Gulim" pitchFamily="34" charset="-127"/>
              </a:rPr>
              <a:t>Media: </a:t>
            </a: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Devices can be connected by coaxial cables, fiber optics or wireless via radio waves</a:t>
            </a:r>
            <a:endParaRPr lang="en-US" altLang="ko-KR" sz="2400" b="1" dirty="0">
              <a:solidFill>
                <a:srgbClr val="FFFF00"/>
              </a:solidFill>
              <a:ea typeface="Gulim" pitchFamily="34" charset="-127"/>
            </a:endParaRPr>
          </a:p>
          <a:p>
            <a:pPr algn="justLow" eaLnBrk="1" hangingPunct="1">
              <a:lnSpc>
                <a:spcPct val="90000"/>
              </a:lnSpc>
              <a:defRPr/>
            </a:pPr>
            <a:r>
              <a:rPr lang="en-US" altLang="ko-KR" sz="2400" b="1" dirty="0">
                <a:solidFill>
                  <a:srgbClr val="FFFF00"/>
                </a:solidFill>
                <a:ea typeface="Gulim" pitchFamily="34" charset="-127"/>
              </a:rPr>
              <a:t>Medium Access control: </a:t>
            </a:r>
            <a:r>
              <a:rPr lang="en-US" altLang="ko-KR" sz="2300" b="1" dirty="0">
                <a:solidFill>
                  <a:schemeClr val="bg1"/>
                </a:solidFill>
                <a:ea typeface="Gulim" pitchFamily="34" charset="-127"/>
              </a:rPr>
              <a:t>schema allow sharing of the media</a:t>
            </a:r>
          </a:p>
          <a:p>
            <a:pPr algn="justLow" eaLnBrk="1" hangingPunct="1">
              <a:lnSpc>
                <a:spcPct val="90000"/>
              </a:lnSpc>
              <a:buNone/>
              <a:defRPr/>
            </a:pPr>
            <a:r>
              <a:rPr lang="en-US" altLang="ko-KR" sz="2400" b="1" dirty="0">
                <a:solidFill>
                  <a:schemeClr val="bg1"/>
                </a:solidFill>
                <a:ea typeface="Gulim" pitchFamily="34" charset="-127"/>
              </a:rPr>
              <a:t>                                               </a:t>
            </a:r>
          </a:p>
          <a:p>
            <a:pPr algn="justLow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400" b="1" dirty="0">
              <a:solidFill>
                <a:schemeClr val="bg1"/>
              </a:solidFill>
              <a:ea typeface="Gulim" pitchFamily="34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3542"/>
            <a:ext cx="5181600" cy="6858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solidFill>
                  <a:srgbClr val="FFFF00"/>
                </a:solidFill>
              </a:rPr>
              <a:t>2- Network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3429000"/>
            <a:ext cx="8991600" cy="685800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en-US" altLang="ko-KR" sz="26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Characteristics differentiate one </a:t>
            </a:r>
            <a:r>
              <a:rPr lang="en-US" altLang="ko-KR" sz="2600" b="1" kern="0" dirty="0">
                <a:solidFill>
                  <a:srgbClr val="FFFF00"/>
                </a:solidFill>
              </a:rPr>
              <a:t>Network</a:t>
            </a:r>
            <a:r>
              <a:rPr lang="en-US" altLang="ko-KR" sz="26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from another</a:t>
            </a:r>
            <a:endParaRPr kumimoji="0" lang="en-US" altLang="ko-KR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791028"/>
            <a:ext cx="8915400" cy="259080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Low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Network: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A set of computers and equipments (nodes) connected by communication links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Enterprise Network :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2 or more LANs connected to each other or one LAN connected to WAN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File Server: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a computer that contain files shared by PCs on a network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Intranet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Gulim" pitchFamily="34" charset="-127"/>
                <a:cs typeface="+mn-cs"/>
              </a:rPr>
              <a:t>: a private version of the internet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</p:spPr>
        <p:txBody>
          <a:bodyPr/>
          <a:lstStyle/>
          <a:p>
            <a:pPr algn="ctr"/>
            <a:r>
              <a:rPr lang="en-US" altLang="ko-KR">
                <a:ea typeface="Gulim" pitchFamily="34" charset="-127"/>
              </a:rPr>
              <a:t>1-</a:t>
            </a:r>
            <a:fld id="{C6F16FBA-95B8-4497-9027-C0C7614ADE86}" type="slidenum">
              <a:rPr lang="en-US" altLang="ko-KR" smtClean="0">
                <a:ea typeface="Gulim" pitchFamily="34" charset="-127"/>
              </a:rPr>
              <a:pPr algn="ctr"/>
              <a:t>12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76200"/>
            <a:ext cx="8915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Low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ko-KR" sz="3600" b="1" kern="0" dirty="0">
                <a:solidFill>
                  <a:srgbClr val="FFFF00"/>
                </a:solidFill>
                <a:ea typeface="Gulim" pitchFamily="34" charset="-127"/>
              </a:rPr>
              <a:t>Criteria of Efficient network System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04800" y="685800"/>
            <a:ext cx="2514600" cy="63304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performance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0" y="1295400"/>
            <a:ext cx="3810000" cy="26670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Response time </a:t>
            </a:r>
            <a:r>
              <a:rPr lang="en-US" sz="2400" b="1" kern="0" baseline="0" dirty="0">
                <a:solidFill>
                  <a:srgbClr val="FFC000"/>
                </a:solidFill>
                <a:latin typeface="+mn-lt"/>
                <a:cs typeface="+mn-cs"/>
              </a:rPr>
              <a:t>For</a:t>
            </a:r>
            <a:r>
              <a:rPr lang="en-US" sz="2400" b="1" kern="0" baseline="0" dirty="0">
                <a:solidFill>
                  <a:schemeClr val="bg1"/>
                </a:solidFill>
                <a:latin typeface="+mn-lt"/>
                <a:cs typeface="+mn-cs"/>
              </a:rPr>
              <a:t>    1- transmission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2- Data processing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baseline="0" dirty="0">
                <a:solidFill>
                  <a:srgbClr val="FFC000"/>
                </a:solidFill>
                <a:latin typeface="+mn-lt"/>
                <a:cs typeface="+mn-cs"/>
              </a:rPr>
              <a:t>Throughput 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3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Amount of work </a:t>
            </a:r>
            <a:r>
              <a:rPr kumimoji="0" lang="en-US" sz="21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performed by system / time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38800" y="685800"/>
            <a:ext cx="2514600" cy="63304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Reliability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334000" y="1295400"/>
            <a:ext cx="3810000" cy="2819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Measure of system </a:t>
            </a:r>
            <a:r>
              <a:rPr lang="en-US" sz="2800" b="1" kern="0" baseline="0" dirty="0">
                <a:solidFill>
                  <a:srgbClr val="FFC000"/>
                </a:solidFill>
                <a:latin typeface="+mn-lt"/>
                <a:cs typeface="+mn-cs"/>
              </a:rPr>
              <a:t>Failure</a:t>
            </a:r>
            <a:r>
              <a:rPr lang="en-US" sz="2800" b="1" kern="0" baseline="0" dirty="0">
                <a:solidFill>
                  <a:schemeClr val="bg1"/>
                </a:solidFill>
                <a:latin typeface="+mn-lt"/>
                <a:cs typeface="+mn-cs"/>
              </a:rPr>
              <a:t> (</a:t>
            </a: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mean time between failure)</a:t>
            </a:r>
            <a:endParaRPr kumimoji="0" lang="en-US" sz="24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b="1" kern="0" baseline="0" dirty="0">
                <a:solidFill>
                  <a:srgbClr val="FFC000"/>
                </a:solidFill>
                <a:latin typeface="+mn-lt"/>
                <a:cs typeface="+mn-cs"/>
              </a:rPr>
              <a:t>Fault-</a:t>
            </a:r>
            <a:r>
              <a:rPr lang="en-US" sz="2800" b="1" kern="0" dirty="0">
                <a:solidFill>
                  <a:srgbClr val="FFC000"/>
                </a:solidFill>
                <a:latin typeface="+mn-lt"/>
                <a:cs typeface="+mn-cs"/>
              </a:rPr>
              <a:t> tolerance solution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  - </a:t>
            </a: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 Duplication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19800" y="4777153"/>
            <a:ext cx="2514600" cy="63304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Consistency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5334000" y="5410200"/>
            <a:ext cx="3810000" cy="11430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thing all time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 b="1" kern="0" baseline="0" dirty="0">
                <a:solidFill>
                  <a:srgbClr val="FFC000"/>
                </a:solidFill>
                <a:latin typeface="+mn-lt"/>
                <a:cs typeface="+mn-cs"/>
              </a:rPr>
              <a:t>Response time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04800" y="4038600"/>
            <a:ext cx="2514600" cy="63304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Flexibility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0" y="4724400"/>
            <a:ext cx="4038600" cy="19812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Growth change is available with minimum impact on users 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baseline="0" dirty="0">
                <a:solidFill>
                  <a:srgbClr val="FFC000"/>
                </a:solidFill>
                <a:latin typeface="+mn-lt"/>
                <a:cs typeface="+mn-cs"/>
              </a:rPr>
              <a:t>Legacy system</a:t>
            </a:r>
          </a:p>
          <a:p>
            <a:pPr marL="342900" marR="0" lvl="0" indent="-34290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help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 descr="E:\my flah 12-2-2010\SYSTEMS ANALYSIS+PJMG BY IMAGE\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995363"/>
            <a:ext cx="913447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54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6705600" cy="6858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b="1" dirty="0">
                <a:solidFill>
                  <a:srgbClr val="FFFF00"/>
                </a:solidFill>
              </a:rPr>
              <a:t>Network Essentials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28600" y="1524001"/>
            <a:ext cx="2590800" cy="73855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Technologies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048000" y="1524000"/>
            <a:ext cx="1828800" cy="6858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000" dirty="0">
                <a:solidFill>
                  <a:srgbClr val="FFFF00"/>
                </a:solidFill>
              </a:rPr>
              <a:t>Models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91400" y="1524000"/>
            <a:ext cx="1600200" cy="63304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Types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752600" y="762001"/>
            <a:ext cx="6019800" cy="738554"/>
            <a:chOff x="1056" y="576"/>
            <a:chExt cx="3792" cy="1152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056" y="1296"/>
              <a:ext cx="379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056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848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24" y="576"/>
              <a:ext cx="0" cy="72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</p:grp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172200" y="1247042"/>
            <a:ext cx="0" cy="276958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ar-EG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05400" y="1524000"/>
            <a:ext cx="2133600" cy="11430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FFFF00"/>
                </a:solidFill>
              </a:rPr>
              <a:t>Topologies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2658" y="3748314"/>
            <a:ext cx="3701142" cy="2804886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- Ethernet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Token 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Transmission control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Protocol/internet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Protocol TCP/IP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Wireless</a:t>
            </a: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application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524000" y="2281604"/>
            <a:ext cx="0" cy="146671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ar-EG"/>
          </a:p>
        </p:txBody>
      </p:sp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2590800" y="2438400"/>
            <a:ext cx="2400300" cy="11430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Client/server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Peer-to-peer</a:t>
            </a:r>
            <a:endParaRPr kumimoji="0" lang="en-US" sz="24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810000" y="2167304"/>
            <a:ext cx="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7315200" y="2133600"/>
            <a:ext cx="1752600" cy="23622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LAN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600" b="1" kern="0" baseline="0" dirty="0">
                <a:solidFill>
                  <a:schemeClr val="bg1"/>
                </a:solidFill>
                <a:latin typeface="+mn-lt"/>
                <a:cs typeface="+mn-cs"/>
              </a:rPr>
              <a:t>MAN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WAN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600" b="1" kern="0" baseline="0" dirty="0">
                <a:solidFill>
                  <a:schemeClr val="bg1"/>
                </a:solidFill>
                <a:latin typeface="+mn-lt"/>
                <a:cs typeface="+mn-cs"/>
              </a:rPr>
              <a:t>Intranet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rPr>
              <a:t>internet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172200" y="2667000"/>
            <a:ext cx="0" cy="2362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4"/>
          <p:cNvSpPr txBox="1">
            <a:spLocks noChangeArrowheads="1"/>
          </p:cNvSpPr>
          <p:nvPr/>
        </p:nvSpPr>
        <p:spPr bwMode="auto">
          <a:xfrm>
            <a:off x="5449824" y="5029200"/>
            <a:ext cx="1447800" cy="1295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Ring</a:t>
            </a:r>
            <a:endParaRPr kumimoji="0" lang="en-US" sz="24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  <a:cs typeface="+mn-cs"/>
              </a:rPr>
              <a:t>Star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028"/>
            <a:ext cx="7772400" cy="5334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FFFF00"/>
                </a:solidFill>
              </a:rPr>
              <a:t>Network Line configuration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304800" y="609600"/>
            <a:ext cx="8383588" cy="16002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altLang="ko-KR" sz="2400" b="1" dirty="0">
                <a:solidFill>
                  <a:srgbClr val="FFFF00"/>
                </a:solidFill>
              </a:rPr>
              <a:t>Point-to-point</a:t>
            </a:r>
          </a:p>
          <a:p>
            <a:pPr lvl="1" eaLnBrk="1" hangingPunct="1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Dedicated link between two devices</a:t>
            </a:r>
          </a:p>
          <a:p>
            <a:pPr lvl="1" eaLnBrk="1" hangingPunct="1"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The entire capacity of the channel is reserved</a:t>
            </a:r>
          </a:p>
          <a:p>
            <a:pPr lvl="1" eaLnBrk="1" hangingPunct="1">
              <a:defRPr/>
            </a:pPr>
            <a:r>
              <a:rPr lang="en-US" altLang="ko-KR" sz="2000" b="1" dirty="0">
                <a:solidFill>
                  <a:srgbClr val="FFFF00"/>
                </a:solidFill>
              </a:rPr>
              <a:t>Examples</a:t>
            </a:r>
            <a:r>
              <a:rPr lang="en-US" altLang="ko-KR" sz="2000" b="1" dirty="0">
                <a:solidFill>
                  <a:schemeClr val="bg1"/>
                </a:solidFill>
              </a:rPr>
              <a:t>: Microwave link, TV remote control </a:t>
            </a:r>
          </a:p>
          <a:p>
            <a:pPr lvl="1" eaLnBrk="1" hangingPunct="1"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lvl="2" eaLnBrk="1" hangingPunct="1">
              <a:buFontTx/>
              <a:buNone/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" y="3505200"/>
            <a:ext cx="8382000" cy="1828799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ko-KR" sz="2400" b="1" kern="0" dirty="0">
                <a:solidFill>
                  <a:srgbClr val="FFFF00"/>
                </a:solidFill>
                <a:latin typeface="+mn-lt"/>
                <a:cs typeface="+mn-cs"/>
              </a:rPr>
              <a:t>Multipoint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+mn-lt"/>
                <a:cs typeface="+mn-cs"/>
              </a:rPr>
              <a:t>More than two devices share a single link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altLang="ko-KR" b="1" kern="0" dirty="0">
                <a:solidFill>
                  <a:schemeClr val="bg1"/>
                </a:solidFill>
                <a:latin typeface="+mn-lt"/>
                <a:cs typeface="+mn-cs"/>
              </a:rPr>
              <a:t>Capacity of the channel is either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b="1" i="1" kern="0" dirty="0">
                <a:solidFill>
                  <a:schemeClr val="bg1"/>
                </a:solidFill>
                <a:latin typeface="+mn-lt"/>
                <a:cs typeface="+mn-cs"/>
              </a:rPr>
              <a:t>shared</a:t>
            </a:r>
            <a:r>
              <a:rPr lang="en-US" altLang="ko-KR" sz="2000" b="1" kern="0" dirty="0">
                <a:solidFill>
                  <a:schemeClr val="bg1"/>
                </a:solidFill>
                <a:latin typeface="+mn-lt"/>
                <a:cs typeface="+mn-cs"/>
              </a:rPr>
              <a:t>: Devices can use the link simultaneously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ko-KR" sz="2000" b="1" i="1" kern="0" dirty="0">
                <a:solidFill>
                  <a:schemeClr val="bg1"/>
                </a:solidFill>
                <a:latin typeface="+mn-lt"/>
                <a:cs typeface="+mn-cs"/>
              </a:rPr>
              <a:t>Timeshare</a:t>
            </a:r>
            <a:r>
              <a:rPr lang="en-US" altLang="ko-KR" sz="2000" b="1" kern="0" dirty="0">
                <a:solidFill>
                  <a:schemeClr val="bg1"/>
                </a:solidFill>
                <a:latin typeface="+mn-lt"/>
                <a:cs typeface="+mn-cs"/>
              </a:rPr>
              <a:t>: Users take turns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endParaRPr lang="en-US" altLang="ko-KR" sz="2000" b="1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endParaRPr lang="en-US" altLang="ko-KR" sz="2000" b="1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10251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286000"/>
            <a:ext cx="3962400" cy="1123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5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37338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253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334000"/>
            <a:ext cx="7391400" cy="1471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</a:t>
            </a:r>
            <a:fld id="{2E7C2C10-0DD7-4393-9B0A-D28239118CC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1-</a:t>
            </a:r>
            <a:fld id="{ADEDF4BD-528C-4315-85E5-EE211AB08A1F}" type="slidenum">
              <a:rPr lang="en-US" altLang="ko-KR" smtClean="0">
                <a:ea typeface="Gulim" pitchFamily="34" charset="-127"/>
              </a:rPr>
              <a:pPr/>
              <a:t>16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</a:rPr>
              <a:t>Network Models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76200" y="685800"/>
            <a:ext cx="4419600" cy="28194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lvl="0" algn="justLow" eaLnBrk="1" hangingPunct="1">
              <a:buFontTx/>
              <a:buChar char="-"/>
              <a:defRPr/>
            </a:pPr>
            <a:r>
              <a:rPr lang="en-US" sz="2800" b="1" dirty="0">
                <a:solidFill>
                  <a:srgbClr val="FFFF00"/>
                </a:solidFill>
              </a:rPr>
              <a:t>Client/server Model:</a:t>
            </a:r>
          </a:p>
          <a:p>
            <a:pPr lvl="0" algn="justLow" eaLnBrk="1" hangingPunct="1"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Microcomputer users or</a:t>
            </a:r>
          </a:p>
          <a:p>
            <a:pPr lvl="0" algn="justLow" eaLnBrk="1" hangingPunct="1"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clients share services of </a:t>
            </a:r>
          </a:p>
          <a:p>
            <a:pPr lvl="0" algn="justLow" eaLnBrk="1" hangingPunct="1"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a centralized computer </a:t>
            </a:r>
          </a:p>
          <a:p>
            <a:pPr lvl="0" algn="justLow" eaLnBrk="1" hangingPunct="1"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called server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0" y="3886200"/>
            <a:ext cx="4800600" cy="288607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Low" eaLnBrk="1" hangingPunct="1">
              <a:buFontTx/>
              <a:buChar char="-"/>
              <a:defRPr/>
            </a:pPr>
            <a:r>
              <a:rPr lang="en-US" sz="2800" b="1" dirty="0">
                <a:solidFill>
                  <a:srgbClr val="FFFF00"/>
                </a:solidFill>
              </a:rPr>
              <a:t>Peer-to-peer</a:t>
            </a:r>
          </a:p>
          <a:p>
            <a:pPr lvl="0" algn="justLow" eaLnBrk="1" hangingPunct="1">
              <a:buFontTx/>
              <a:buChar char="-"/>
              <a:defRPr/>
            </a:pPr>
            <a:endParaRPr lang="en-US" sz="2800" b="1" dirty="0">
              <a:solidFill>
                <a:srgbClr val="FFFF00"/>
              </a:solidFill>
            </a:endParaRPr>
          </a:p>
          <a:p>
            <a:pPr lvl="0" algn="justLow" eaLnBrk="1" hangingPunct="1">
              <a:defRPr/>
            </a:pPr>
            <a:r>
              <a:rPr lang="en-US" sz="2800" b="1" dirty="0">
                <a:solidFill>
                  <a:schemeClr val="bg1"/>
                </a:solidFill>
              </a:rPr>
              <a:t>Computers share equally with one another without having to rely on a central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023257"/>
            <a:ext cx="4343400" cy="248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934200" y="838200"/>
            <a:ext cx="111120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server</a:t>
            </a:r>
            <a:endParaRPr lang="ar-EG" sz="2400" b="1" dirty="0">
              <a:solidFill>
                <a:srgbClr val="0000C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4391025"/>
            <a:ext cx="3990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1-</a:t>
            </a:r>
            <a:fld id="{ADEDF4BD-528C-4315-85E5-EE211AB08A1F}" type="slidenum">
              <a:rPr lang="en-US" altLang="ko-KR" smtClean="0">
                <a:ea typeface="Gulim" pitchFamily="34" charset="-127"/>
              </a:rPr>
              <a:pPr/>
              <a:t>17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FFFF00"/>
                </a:solidFill>
              </a:rPr>
              <a:t>Physical Topology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76200" y="704851"/>
            <a:ext cx="8991600" cy="1657349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algn="justLow">
              <a:defRPr/>
            </a:pPr>
            <a:r>
              <a:rPr lang="en-US" sz="2400" b="1" dirty="0">
                <a:solidFill>
                  <a:schemeClr val="bg1"/>
                </a:solidFill>
              </a:rPr>
              <a:t>The topology of a network is the geometric representation of the relationship of all the links and linking devices   (nodes) to one another. </a:t>
            </a:r>
          </a:p>
          <a:p>
            <a:pPr algn="justLow">
              <a:defRPr/>
            </a:pPr>
            <a:r>
              <a:rPr lang="en-US" sz="2400" b="1" dirty="0">
                <a:solidFill>
                  <a:schemeClr val="bg1"/>
                </a:solidFill>
              </a:rPr>
              <a:t>There are four basic topologies </a:t>
            </a:r>
            <a:r>
              <a:rPr lang="en-US" sz="2400" b="1" dirty="0">
                <a:solidFill>
                  <a:srgbClr val="FFFF00"/>
                </a:solidFill>
              </a:rPr>
              <a:t>: mesh, star, bus, and ring</a:t>
            </a:r>
          </a:p>
          <a:p>
            <a:pPr algn="justLow">
              <a:buFontTx/>
              <a:buNone/>
              <a:defRPr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11273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581400"/>
            <a:ext cx="3968750" cy="320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274" name="Rectangle 5"/>
          <p:cNvSpPr>
            <a:spLocks noChangeArrowheads="1"/>
          </p:cNvSpPr>
          <p:nvPr/>
        </p:nvSpPr>
        <p:spPr bwMode="auto">
          <a:xfrm>
            <a:off x="177800" y="2514600"/>
            <a:ext cx="3632200" cy="582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1- Mesh Topology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0" y="3200400"/>
            <a:ext cx="5105400" cy="3571875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Low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+mn-lt"/>
                <a:cs typeface="+mn-cs"/>
              </a:rPr>
              <a:t>Every device has a dedicated link to every other device.</a:t>
            </a:r>
          </a:p>
          <a:p>
            <a:pPr marL="342900" indent="-342900" algn="justLow" eaLnBrk="0" hangingPunct="0">
              <a:spcBef>
                <a:spcPct val="20000"/>
              </a:spcBef>
              <a:defRPr/>
            </a:pPr>
            <a:endParaRPr lang="en-US" sz="600" b="1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algn="justLow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+mn-lt"/>
                <a:cs typeface="+mn-cs"/>
              </a:rPr>
              <a:t> Number of physical links in   mesh with </a:t>
            </a:r>
            <a:r>
              <a:rPr lang="en-US" sz="2000" b="1" i="1" kern="0" dirty="0">
                <a:solidFill>
                  <a:schemeClr val="bg1"/>
                </a:solidFill>
                <a:latin typeface="+mn-lt"/>
                <a:cs typeface="+mn-cs"/>
              </a:rPr>
              <a:t>n nodes. Each</a:t>
            </a:r>
            <a:r>
              <a:rPr lang="en-US" sz="2000" b="1" kern="0" dirty="0">
                <a:solidFill>
                  <a:schemeClr val="bg1"/>
                </a:solidFill>
                <a:latin typeface="+mn-lt"/>
                <a:cs typeface="+mn-cs"/>
              </a:rPr>
              <a:t>  connected to      </a:t>
            </a:r>
            <a:r>
              <a:rPr lang="en-US" sz="2000" b="1" i="1" kern="0" dirty="0">
                <a:solidFill>
                  <a:schemeClr val="bg1"/>
                </a:solidFill>
                <a:latin typeface="+mn-lt"/>
                <a:cs typeface="+mn-cs"/>
              </a:rPr>
              <a:t>n – 1 </a:t>
            </a:r>
            <a:r>
              <a:rPr lang="en-US" sz="2000" b="1" kern="0" dirty="0">
                <a:solidFill>
                  <a:srgbClr val="FFFF00"/>
                </a:solidFill>
                <a:latin typeface="+mn-lt"/>
                <a:cs typeface="+mn-cs"/>
              </a:rPr>
              <a:t>nodes = </a:t>
            </a:r>
            <a:r>
              <a:rPr lang="en-US" sz="2000" b="1" i="1" kern="0" dirty="0">
                <a:solidFill>
                  <a:srgbClr val="FFFF00"/>
                </a:solidFill>
                <a:latin typeface="+mn-lt"/>
                <a:cs typeface="+mn-cs"/>
              </a:rPr>
              <a:t>n(n - 1)    </a:t>
            </a:r>
            <a:r>
              <a:rPr lang="en-US" sz="2000" b="1" i="1" kern="0" dirty="0">
                <a:solidFill>
                  <a:schemeClr val="bg1"/>
                </a:solidFill>
                <a:latin typeface="+mn-lt"/>
                <a:cs typeface="+mn-cs"/>
              </a:rPr>
              <a:t>physical </a:t>
            </a:r>
            <a:r>
              <a:rPr lang="en-US" sz="2000" b="1" kern="0" dirty="0">
                <a:solidFill>
                  <a:schemeClr val="bg1"/>
                </a:solidFill>
                <a:latin typeface="+mn-lt"/>
                <a:cs typeface="+mn-cs"/>
              </a:rPr>
              <a:t>links</a:t>
            </a:r>
          </a:p>
          <a:p>
            <a:pPr marL="342900" indent="-342900" algn="justLow" eaLnBrk="0" hangingPunct="0">
              <a:spcBef>
                <a:spcPct val="20000"/>
              </a:spcBef>
              <a:defRPr/>
            </a:pPr>
            <a:endParaRPr lang="en-US" sz="1000" b="1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algn="justLow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+mn-lt"/>
                <a:cs typeface="+mn-cs"/>
              </a:rPr>
              <a:t> if each physical link allows communication in both directions (duplex mode)  the number of links by 2. so, we </a:t>
            </a:r>
            <a:r>
              <a:rPr lang="en-US" sz="2000" b="1" kern="0" dirty="0">
                <a:solidFill>
                  <a:srgbClr val="FFFF00"/>
                </a:solidFill>
                <a:latin typeface="+mn-lt"/>
                <a:cs typeface="+mn-cs"/>
              </a:rPr>
              <a:t>need </a:t>
            </a:r>
            <a:r>
              <a:rPr lang="en-US" sz="2000" b="1" i="1" kern="0" dirty="0">
                <a:solidFill>
                  <a:srgbClr val="FFFF00"/>
                </a:solidFill>
                <a:latin typeface="+mn-lt"/>
                <a:cs typeface="+mn-cs"/>
              </a:rPr>
              <a:t>n(n -1) /2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9963" y="6329363"/>
            <a:ext cx="1752600" cy="457200"/>
          </a:xfrm>
          <a:noFill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1-</a:t>
            </a:r>
            <a:fld id="{390E71FF-9358-4620-AE5F-E2105C498E74}" type="slidenum">
              <a:rPr lang="en-US" altLang="ko-KR" smtClean="0">
                <a:ea typeface="Gulim" pitchFamily="34" charset="-127"/>
              </a:rPr>
              <a:pPr/>
              <a:t>18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3671888" cy="60960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2- star Topology</a:t>
            </a:r>
            <a:endParaRPr lang="en-US" sz="3200" b="1" i="1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838200"/>
            <a:ext cx="4071938" cy="2123658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rtlCol="1">
            <a:spAutoFit/>
          </a:bodyPr>
          <a:lstStyle/>
          <a:p>
            <a:pPr algn="justLow">
              <a:defRPr/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Each device needs </a:t>
            </a:r>
            <a:r>
              <a:rPr lang="en-US" sz="2200" b="1" dirty="0">
                <a:solidFill>
                  <a:srgbClr val="FFFF00"/>
                </a:solidFill>
                <a:latin typeface="+mj-lt"/>
              </a:rPr>
              <a:t>only one link and one I/O port             </a:t>
            </a:r>
            <a:r>
              <a:rPr lang="en-US" sz="2200" b="1" dirty="0">
                <a:solidFill>
                  <a:schemeClr val="bg1"/>
                </a:solidFill>
                <a:latin typeface="+mj-lt"/>
              </a:rPr>
              <a:t>to connect it to any number of others. This factor also makes it easy to install and reconfigure.</a:t>
            </a:r>
            <a:endParaRPr lang="ar-EG" sz="2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297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76200"/>
            <a:ext cx="4800600" cy="348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22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114800"/>
            <a:ext cx="4876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0"/>
            <a:ext cx="3981450" cy="609600"/>
          </a:xfrm>
        </p:spPr>
        <p:txBody>
          <a:bodyPr/>
          <a:lstStyle/>
          <a:p>
            <a:r>
              <a:rPr lang="en-US" sz="3200" b="1">
                <a:solidFill>
                  <a:srgbClr val="FFFF00"/>
                </a:solidFill>
              </a:rPr>
              <a:t>3- Bus Topology</a:t>
            </a:r>
            <a:endParaRPr lang="en-US" sz="3200" b="1" i="1">
              <a:solidFill>
                <a:srgbClr val="FFFF00"/>
              </a:solidFill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0" y="4191001"/>
            <a:ext cx="4267200" cy="2590799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>
              <a:defRPr/>
            </a:pPr>
            <a:r>
              <a:rPr lang="en-US" sz="2200" dirty="0">
                <a:solidFill>
                  <a:schemeClr val="bg1"/>
                </a:solidFill>
              </a:rPr>
              <a:t>Nodes  connected to the bus cable by drop lines and taps. </a:t>
            </a:r>
          </a:p>
          <a:p>
            <a:pPr>
              <a:defRPr/>
            </a:pPr>
            <a:r>
              <a:rPr lang="en-US" sz="2200" dirty="0">
                <a:solidFill>
                  <a:schemeClr val="bg1"/>
                </a:solidFill>
              </a:rPr>
              <a:t>Advantages of a bus topology: ease of installation. 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Disadvantages :difficult      reconnection 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19963" y="6329363"/>
            <a:ext cx="1752600" cy="457200"/>
          </a:xfrm>
          <a:noFill/>
        </p:spPr>
        <p:txBody>
          <a:bodyPr/>
          <a:lstStyle/>
          <a:p>
            <a:r>
              <a:rPr lang="en-US" altLang="ko-KR">
                <a:ea typeface="Gulim" pitchFamily="34" charset="-127"/>
              </a:rPr>
              <a:t>1-</a:t>
            </a:r>
            <a:fld id="{20573EFD-B47E-489A-BDE1-483D62B62263}" type="slidenum">
              <a:rPr lang="en-US" altLang="ko-KR" smtClean="0">
                <a:ea typeface="Gulim" pitchFamily="34" charset="-127"/>
              </a:rPr>
              <a:pPr/>
              <a:t>19</a:t>
            </a:fld>
            <a:endParaRPr lang="en-US" altLang="ko-KR">
              <a:ea typeface="Gulim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76200"/>
            <a:ext cx="3671888" cy="609600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rgbClr val="FFFF00"/>
                </a:solidFill>
              </a:rPr>
              <a:t>4- ring </a:t>
            </a:r>
            <a:r>
              <a:rPr lang="en-US" sz="36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Topology</a:t>
            </a:r>
            <a:endParaRPr lang="en-US" sz="3600" i="1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762000"/>
            <a:ext cx="5486400" cy="3139321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 rtlCol="1">
            <a:spAutoFit/>
          </a:bodyPr>
          <a:lstStyle/>
          <a:p>
            <a:pPr algn="justLow"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Each device has dedicated point-to -  point connection with only the two devices on either side of it.</a:t>
            </a:r>
          </a:p>
          <a:p>
            <a:pPr algn="justLow"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signal is passed along the ring in one direction until  reaches its destination.</a:t>
            </a:r>
          </a:p>
          <a:p>
            <a:pPr algn="justLow">
              <a:defRPr/>
            </a:pPr>
            <a:r>
              <a:rPr lang="en-US" sz="2200" dirty="0">
                <a:solidFill>
                  <a:schemeClr val="bg1"/>
                </a:solidFill>
                <a:latin typeface="+mj-lt"/>
              </a:rPr>
              <a:t> Each device in ring incorporates       a repeater. When a device receives a signal intended for another device,  its repeater regenerates the bits and        passes them </a:t>
            </a:r>
            <a:endParaRPr lang="ar-EG" sz="2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321" name="Group 32"/>
          <p:cNvGrpSpPr>
            <a:grpSpLocks/>
          </p:cNvGrpSpPr>
          <p:nvPr/>
        </p:nvGrpSpPr>
        <p:grpSpPr bwMode="auto">
          <a:xfrm>
            <a:off x="5557838" y="457200"/>
            <a:ext cx="3357562" cy="2586038"/>
            <a:chOff x="5286380" y="4115484"/>
            <a:chExt cx="3357586" cy="2585150"/>
          </a:xfrm>
        </p:grpSpPr>
        <p:sp>
          <p:nvSpPr>
            <p:cNvPr id="13330" name="Rectangle 22"/>
            <p:cNvSpPr>
              <a:spLocks noChangeArrowheads="1"/>
            </p:cNvSpPr>
            <p:nvPr/>
          </p:nvSpPr>
          <p:spPr bwMode="auto">
            <a:xfrm>
              <a:off x="5286380" y="5000636"/>
              <a:ext cx="3357586" cy="928694"/>
            </a:xfrm>
            <a:prstGeom prst="rect">
              <a:avLst/>
            </a:prstGeom>
            <a:noFill/>
            <a:ln w="444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3331" name="Rectangle 26"/>
            <p:cNvSpPr>
              <a:spLocks noChangeArrowheads="1"/>
            </p:cNvSpPr>
            <p:nvPr/>
          </p:nvSpPr>
          <p:spPr bwMode="auto">
            <a:xfrm>
              <a:off x="6000760" y="5857892"/>
              <a:ext cx="285752" cy="214314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ar-EG"/>
            </a:p>
          </p:txBody>
        </p:sp>
        <p:pic>
          <p:nvPicPr>
            <p:cNvPr id="13332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86446" y="5843378"/>
              <a:ext cx="78105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4288" y="5843378"/>
              <a:ext cx="781050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1916" y="4115484"/>
              <a:ext cx="1078910" cy="1014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5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86644" y="4128866"/>
              <a:ext cx="1078910" cy="1014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33"/>
          <p:cNvSpPr txBox="1">
            <a:spLocks noChangeArrowheads="1"/>
          </p:cNvSpPr>
          <p:nvPr/>
        </p:nvSpPr>
        <p:spPr bwMode="auto">
          <a:xfrm>
            <a:off x="5800725" y="1563688"/>
            <a:ext cx="922337" cy="307777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/>
              <a:t>Repeater</a:t>
            </a:r>
            <a:endParaRPr lang="ar-EG" sz="1400"/>
          </a:p>
        </p:txBody>
      </p:sp>
      <p:sp>
        <p:nvSpPr>
          <p:cNvPr id="13325" name="TextBox 34"/>
          <p:cNvSpPr txBox="1">
            <a:spLocks noChangeArrowheads="1"/>
          </p:cNvSpPr>
          <p:nvPr/>
        </p:nvSpPr>
        <p:spPr bwMode="auto">
          <a:xfrm>
            <a:off x="7664450" y="1524000"/>
            <a:ext cx="922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Repeater</a:t>
            </a:r>
            <a:endParaRPr lang="ar-EG" sz="1400"/>
          </a:p>
        </p:txBody>
      </p:sp>
      <p:pic>
        <p:nvPicPr>
          <p:cNvPr id="13326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410075"/>
            <a:ext cx="6629400" cy="2371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152400" y="3962400"/>
            <a:ext cx="3671888" cy="609600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3600" dirty="0">
                <a:solidFill>
                  <a:srgbClr val="FFFF00"/>
                </a:solidFill>
              </a:rPr>
              <a:t>4- Tree </a:t>
            </a:r>
            <a:r>
              <a:rPr lang="en-US" sz="3600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Topology</a:t>
            </a:r>
            <a:endParaRPr lang="en-US" sz="3600" i="1" kern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6">
            <a:extLst>
              <a:ext uri="{FF2B5EF4-FFF2-40B4-BE49-F238E27FC236}">
                <a16:creationId xmlns:a16="http://schemas.microsoft.com/office/drawing/2014/main" id="{43D56842-1061-47D4-8D22-32FCDA663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BCA065-1983-4D9A-8DDD-FAEFDFF1A678}" type="slidenum">
              <a:rPr lang="en-US" altLang="en-US" sz="12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2051" name="Rectangle 44">
            <a:extLst>
              <a:ext uri="{FF2B5EF4-FFF2-40B4-BE49-F238E27FC236}">
                <a16:creationId xmlns:a16="http://schemas.microsoft.com/office/drawing/2014/main" id="{92D8F62D-5DB1-4511-85CF-9023D526C95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r-EG" altLang="en-US" sz="1400" dirty="0"/>
              <a:t>Spring 2018.</a:t>
            </a:r>
            <a:endParaRPr lang="en-US" altLang="en-US" sz="1400" dirty="0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4018F57A-5A9C-425B-ACD9-1D8818A326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03ECA64-DEC7-4B92-B063-573230019703}" type="slidenum">
              <a:rPr lang="en-US" altLang="ar-EG" sz="120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/>
              <a:t>2</a:t>
            </a:fld>
            <a:endParaRPr lang="en-US" altLang="ar-EG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8016078E-D57D-492F-B88A-519913384D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2651125"/>
          </a:xfrm>
        </p:spPr>
        <p:txBody>
          <a:bodyPr/>
          <a:lstStyle/>
          <a:p>
            <a:pPr eaLnBrk="1" hangingPunct="1"/>
            <a:br>
              <a:rPr lang="en-US" altLang="en-US" sz="3600" dirty="0"/>
            </a:br>
            <a:r>
              <a:rPr lang="en-US" sz="3600" dirty="0">
                <a:solidFill>
                  <a:srgbClr val="FF0000"/>
                </a:solidFill>
              </a:rPr>
              <a:t>Data Communication  and  Computer Networking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altLang="en-US" sz="3600" dirty="0"/>
            </a:br>
            <a:endParaRPr lang="en-US" altLang="en-US" dirty="0"/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66EA4420-06C4-4224-96C4-8BBB99B659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/>
              <a:t>Dr. Hany Soliman Elnashar</a:t>
            </a:r>
          </a:p>
          <a:p>
            <a:pPr>
              <a:spcBef>
                <a:spcPct val="0"/>
              </a:spcBef>
              <a:defRPr/>
            </a:pPr>
            <a:endParaRPr lang="en-US" sz="1100" b="1" i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       PhD., PMP., ITIL., and TOGAF.</a:t>
            </a:r>
          </a:p>
          <a:p>
            <a:pPr>
              <a:spcBef>
                <a:spcPct val="0"/>
              </a:spcBef>
              <a:defRPr/>
            </a:pPr>
            <a:endParaRPr lang="en-US" sz="900" b="1" i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1800" b="1" i="1" dirty="0"/>
              <a:t>Computer Engineering And Systems Builder </a:t>
            </a:r>
          </a:p>
          <a:p>
            <a:pPr>
              <a:spcBef>
                <a:spcPct val="0"/>
              </a:spcBef>
              <a:defRPr/>
            </a:pPr>
            <a:endParaRPr lang="en-US" sz="2000" b="1" i="1" dirty="0">
              <a:solidFill>
                <a:srgbClr val="FFFFFF">
                  <a:lumMod val="50000"/>
                </a:srgbClr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sz="2000" b="1" i="1" dirty="0"/>
              <a:t>Email:</a:t>
            </a:r>
            <a:r>
              <a:rPr lang="en-US" sz="2000" b="1" i="1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  <a:hlinkClick r:id="rId3"/>
              </a:rPr>
              <a:t>nhany73s@gmail.com</a:t>
            </a:r>
            <a:endParaRPr lang="en-US" sz="2000" b="1" i="1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sz="2000" b="1" i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154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725487"/>
          </a:xfrm>
          <a:gradFill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2700000" scaled="1"/>
          </a:gradFill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Types of Networks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819400"/>
            <a:ext cx="4572000" cy="3505200"/>
          </a:xfrm>
          <a:gradFill rotWithShape="0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2700000"/>
          </a:gradFill>
        </p:spPr>
        <p:txBody>
          <a:bodyPr/>
          <a:lstStyle/>
          <a:p>
            <a:pPr algn="justLow" eaLnBrk="1" hangingPunct="1">
              <a:buFontTx/>
              <a:buNone/>
            </a:pPr>
            <a:r>
              <a:rPr lang="en-US" sz="2400" b="1" dirty="0">
                <a:solidFill>
                  <a:srgbClr val="FFFF00"/>
                </a:solidFill>
              </a:rPr>
              <a:t>1- Local Area Networks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Low" eaLnBrk="1" hangingPunct="1"/>
            <a:r>
              <a:rPr lang="en-US" sz="2400" b="1" dirty="0">
                <a:solidFill>
                  <a:schemeClr val="bg1"/>
                </a:solidFill>
              </a:rPr>
              <a:t>Building or small campus</a:t>
            </a:r>
          </a:p>
          <a:p>
            <a:pPr algn="justLow" eaLnBrk="1" hangingPunct="1">
              <a:buNone/>
            </a:pPr>
            <a:r>
              <a:rPr lang="en-US" sz="2400" b="1" dirty="0">
                <a:solidFill>
                  <a:schemeClr val="bg1"/>
                </a:solidFill>
              </a:rPr>
              <a:t> from 10m up to 1 km</a:t>
            </a:r>
          </a:p>
          <a:p>
            <a:pPr algn="justLow" eaLnBrk="1" hangingPunct="1"/>
            <a:r>
              <a:rPr lang="en-US" sz="2400" b="1" dirty="0">
                <a:solidFill>
                  <a:schemeClr val="bg1"/>
                </a:solidFill>
              </a:rPr>
              <a:t>Data rates much higher</a:t>
            </a:r>
          </a:p>
          <a:p>
            <a:pPr algn="justLow" eaLnBrk="1" hangingPunct="1"/>
            <a:r>
              <a:rPr lang="en-US" sz="2400" b="1" dirty="0">
                <a:solidFill>
                  <a:schemeClr val="bg1"/>
                </a:solidFill>
              </a:rPr>
              <a:t>Usually broadcast systems</a:t>
            </a:r>
          </a:p>
          <a:p>
            <a:pPr algn="justLow" eaLnBrk="1" hangingPunct="1"/>
            <a:r>
              <a:rPr lang="en-US" sz="2400" b="1" dirty="0">
                <a:solidFill>
                  <a:schemeClr val="bg1"/>
                </a:solidFill>
              </a:rPr>
              <a:t>Now some switched systems and ATM are being introduced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323975"/>
            <a:ext cx="86582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41" name="Straight Arrow Connector 9"/>
          <p:cNvCxnSpPr>
            <a:cxnSpLocks noChangeShapeType="1"/>
          </p:cNvCxnSpPr>
          <p:nvPr/>
        </p:nvCxnSpPr>
        <p:spPr bwMode="auto">
          <a:xfrm rot="5400000">
            <a:off x="4343400" y="1065213"/>
            <a:ext cx="608013" cy="1587"/>
          </a:xfrm>
          <a:prstGeom prst="straightConnector1">
            <a:avLst/>
          </a:prstGeom>
          <a:noFill/>
          <a:ln w="79375" cmpd="thickThin" algn="ctr">
            <a:solidFill>
              <a:schemeClr val="bg1"/>
            </a:solidFill>
            <a:round/>
            <a:headEnd/>
            <a:tailEnd type="arrow" w="med" len="med"/>
          </a:ln>
        </p:spPr>
      </p:cxnSp>
      <p:pic>
        <p:nvPicPr>
          <p:cNvPr id="14342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743200"/>
            <a:ext cx="41910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4495800" cy="220980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2400" b="1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2- Man : </a:t>
            </a:r>
            <a:r>
              <a:rPr lang="en-US" sz="2400" b="1" kern="0" dirty="0">
                <a:solidFill>
                  <a:srgbClr val="FFFF00"/>
                </a:solidFill>
                <a:latin typeface="+mn-lt"/>
              </a:rPr>
              <a:t>It is suitable for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</a:rPr>
              <a:t>Large geographical area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</a:rPr>
              <a:t>Crossing public rights of way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solidFill>
                  <a:schemeClr val="bg1"/>
                </a:solidFill>
                <a:latin typeface="+mn-lt"/>
              </a:rPr>
              <a:t>Up to 10km    (city)</a:t>
            </a:r>
          </a:p>
        </p:txBody>
      </p:sp>
      <p:pic>
        <p:nvPicPr>
          <p:cNvPr id="15365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76200"/>
            <a:ext cx="4343400" cy="320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4495800" cy="83820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2400" b="1" kern="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3-WAN</a:t>
            </a:r>
          </a:p>
          <a:p>
            <a:pPr marL="342900" indent="-342900">
              <a:defRPr/>
            </a:pPr>
            <a:r>
              <a:rPr lang="en-US" sz="2400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-from 100 km up to 1000km</a:t>
            </a:r>
            <a:endParaRPr lang="en-US" sz="2400" b="1" kern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53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550" y="3848100"/>
            <a:ext cx="42862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1752600" y="331788"/>
            <a:ext cx="609600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sz="3200" b="1">
                <a:solidFill>
                  <a:srgbClr val="FFFF00"/>
                </a:solidFill>
              </a:rPr>
              <a:t>Internetwork     (Internet)</a:t>
            </a:r>
          </a:p>
        </p:txBody>
      </p:sp>
      <p:pic>
        <p:nvPicPr>
          <p:cNvPr id="16387" name="Picture 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288" y="914400"/>
            <a:ext cx="8823325" cy="439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28800" y="5791200"/>
            <a:ext cx="4495800" cy="609600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2400" b="1" kern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 to 10000km</a:t>
            </a:r>
            <a:endParaRPr lang="en-US" sz="24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1C81-A602-4B8D-8775-17DD69B2AEE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1C81-A602-4B8D-8775-17DD69B2AEE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457200"/>
            <a:ext cx="7772400" cy="2095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 eaLnBrk="1" hangingPunct="1"/>
            <a:r>
              <a:rPr lang="en-US" altLang="ko-KR" sz="2800" kern="0">
                <a:solidFill>
                  <a:schemeClr val="bg1"/>
                </a:solidFill>
              </a:rPr>
              <a:t>Assume we need to download text documents at the rate of 100 pages per minute. What is the required bit rate of the channel?</a:t>
            </a:r>
          </a:p>
          <a:p>
            <a:pPr algn="just" eaLnBrk="1" hangingPunct="1"/>
            <a:endParaRPr lang="en-US" altLang="ko-KR" sz="2800" kern="0">
              <a:solidFill>
                <a:schemeClr val="bg1"/>
              </a:solidFill>
            </a:endParaRPr>
          </a:p>
          <a:p>
            <a:pPr algn="just" eaLnBrk="1" hangingPunct="1">
              <a:buFontTx/>
              <a:buNone/>
            </a:pPr>
            <a:r>
              <a:rPr lang="en-US" altLang="ko-KR" sz="2800" kern="0">
                <a:solidFill>
                  <a:schemeClr val="bg1"/>
                </a:solidFill>
              </a:rPr>
              <a:t>Solution</a:t>
            </a:r>
          </a:p>
          <a:p>
            <a:pPr algn="just" eaLnBrk="1" hangingPunct="1"/>
            <a:r>
              <a:rPr lang="en-US" altLang="ko-KR" sz="2800" kern="0">
                <a:solidFill>
                  <a:schemeClr val="bg1"/>
                </a:solidFill>
              </a:rPr>
              <a:t>A page is an average of 24 lines with 80 characters in each line. If we assume that one character requires 8 bits, the bit rate is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ko-KR" sz="28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35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905000" y="228600"/>
            <a:ext cx="6096000" cy="525401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FF00"/>
                </a:solidFill>
                <a:latin typeface="+mj-lt"/>
              </a:rPr>
              <a:t>L3: Switching Networks for WAN</a:t>
            </a:r>
            <a:endParaRPr lang="en-US" sz="2800" b="1" dirty="0">
              <a:solidFill>
                <a:srgbClr val="FFFF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6200" y="1295400"/>
            <a:ext cx="9067800" cy="3276600"/>
            <a:chOff x="76200" y="1295400"/>
            <a:chExt cx="9067800" cy="327660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76200" y="1905000"/>
              <a:ext cx="2971800" cy="833178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path path="circle">
                <a:fillToRect l="100000" t="100000"/>
              </a:path>
              <a:tileRect r="-100000" b="-100000"/>
            </a:gradFill>
            <a:ln w="34925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lvl="1" algn="justLow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Circuit–switching</a:t>
              </a:r>
            </a:p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Network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124200" y="1905000"/>
              <a:ext cx="2971800" cy="833178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path path="circle">
                <a:fillToRect l="100000" t="100000"/>
              </a:path>
              <a:tileRect r="-100000" b="-100000"/>
            </a:gradFill>
            <a:ln w="34925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Packet- switching</a:t>
              </a:r>
            </a:p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Network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rot="5400000">
              <a:off x="1370805" y="15994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rot="5400000">
              <a:off x="4572794" y="1617550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0800000">
              <a:off x="1676400" y="1295400"/>
              <a:ext cx="6477000" cy="1588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6172200" y="1905000"/>
              <a:ext cx="2971800" cy="833178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path path="circle">
                <a:fillToRect l="100000" t="100000"/>
              </a:path>
              <a:tileRect r="-100000" b="-100000"/>
            </a:gradFill>
            <a:ln w="34925" cmpd="sng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Message-witched</a:t>
              </a:r>
            </a:p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Network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7847806" y="1599406"/>
              <a:ext cx="609600" cy="1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905000" y="3738822"/>
              <a:ext cx="2362200" cy="833178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lvl="1" algn="justLow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Datagram Network</a:t>
              </a: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486400" y="3733800"/>
              <a:ext cx="2667000" cy="833178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13000">
                  <a:srgbClr val="0047FF"/>
                </a:gs>
                <a:gs pos="28000">
                  <a:srgbClr val="000082"/>
                </a:gs>
                <a:gs pos="42999">
                  <a:srgbClr val="0047FF"/>
                </a:gs>
                <a:gs pos="58000">
                  <a:srgbClr val="000082"/>
                </a:gs>
                <a:gs pos="72000">
                  <a:srgbClr val="0047FF"/>
                </a:gs>
                <a:gs pos="87000">
                  <a:srgbClr val="000082"/>
                </a:gs>
                <a:gs pos="100000">
                  <a:srgbClr val="0047FF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Virtual-circuit</a:t>
              </a:r>
            </a:p>
            <a:p>
              <a:pPr lvl="1" algn="ctr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Networks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048000" y="3352800"/>
              <a:ext cx="3733800" cy="1588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rot="5400000">
              <a:off x="6591300" y="3543300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rot="5400000">
              <a:off x="2858294" y="3542506"/>
              <a:ext cx="381000" cy="1588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5" idx="2"/>
            </p:cNvCxnSpPr>
            <p:nvPr/>
          </p:nvCxnSpPr>
          <p:spPr bwMode="auto">
            <a:xfrm rot="5400000">
              <a:off x="4283739" y="3026439"/>
              <a:ext cx="614622" cy="3810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324600" cy="6096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FF00"/>
                </a:solidFill>
              </a:rPr>
              <a:t>Circuit Switching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1524000"/>
          </a:xfr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Made of a set of switches connected by physical links, in which each link is divided into n channels 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e.g. telephone network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400" y="4114800"/>
            <a:ext cx="126188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One link</a:t>
            </a:r>
          </a:p>
          <a:p>
            <a:r>
              <a:rPr lang="en-US" b="1" dirty="0">
                <a:solidFill>
                  <a:srgbClr val="0000CC"/>
                </a:solidFill>
              </a:rPr>
              <a:t>n channel</a:t>
            </a:r>
            <a:endParaRPr lang="ar-EG" b="1" dirty="0">
              <a:solidFill>
                <a:srgbClr val="0000CC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3429000"/>
            <a:ext cx="6553200" cy="792163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rgbClr val="FFFF00"/>
                </a:solidFill>
              </a:rPr>
              <a:t>Packet Switching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4602163"/>
            <a:ext cx="8534400" cy="1112837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No resources reservation, resources  are allocated based on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8763000" cy="792162"/>
          </a:xfr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3400" b="1">
                <a:solidFill>
                  <a:srgbClr val="FFFF00"/>
                </a:solidFill>
                <a:cs typeface="Times New Roman" pitchFamily="18" charset="0"/>
              </a:rPr>
              <a:t>Integrated Services Digital Network -</a:t>
            </a:r>
            <a:r>
              <a:rPr lang="en-US" sz="3400" b="1">
                <a:solidFill>
                  <a:schemeClr val="bg1"/>
                </a:solidFill>
                <a:cs typeface="Times New Roman" pitchFamily="18" charset="0"/>
              </a:rPr>
              <a:t>ISDN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495800"/>
            <a:ext cx="8763000" cy="2133600"/>
          </a:xfr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600" dirty="0">
                <a:solidFill>
                  <a:schemeClr val="bg1"/>
                </a:solidFill>
              </a:rPr>
              <a:t>Designed to replace public telecom system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chemeClr val="bg1"/>
                </a:solidFill>
              </a:rPr>
              <a:t>Introduce a Wide variety of services </a:t>
            </a:r>
            <a:r>
              <a:rPr lang="en-US" sz="2600" dirty="0">
                <a:solidFill>
                  <a:srgbClr val="FFFF00"/>
                </a:solidFill>
              </a:rPr>
              <a:t>(telephone, video on demand </a:t>
            </a:r>
            <a:r>
              <a:rPr lang="en-US" sz="2600" dirty="0" err="1">
                <a:solidFill>
                  <a:srgbClr val="FFFF00"/>
                </a:solidFill>
              </a:rPr>
              <a:t>VoD</a:t>
            </a:r>
            <a:r>
              <a:rPr lang="en-US" sz="2600" dirty="0">
                <a:solidFill>
                  <a:srgbClr val="FFFF00"/>
                </a:solidFill>
              </a:rPr>
              <a:t>, digital data)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>
                <a:solidFill>
                  <a:schemeClr val="bg1"/>
                </a:solidFill>
              </a:rPr>
              <a:t>Entirely digital domain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76400" y="914400"/>
            <a:ext cx="5791200" cy="1219200"/>
            <a:chOff x="1056" y="576"/>
            <a:chExt cx="3648" cy="768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056" y="912"/>
              <a:ext cx="3648" cy="0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1056" y="912"/>
              <a:ext cx="0" cy="432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4704" y="912"/>
              <a:ext cx="0" cy="432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ar-EG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2832" y="576"/>
              <a:ext cx="0" cy="336"/>
            </a:xfrm>
            <a:prstGeom prst="line">
              <a:avLst/>
            </a:prstGeom>
            <a:grp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pPr>
                <a:defRPr/>
              </a:pPr>
              <a:endParaRPr lang="ar-EG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7163" y="2133600"/>
            <a:ext cx="8915400" cy="1981200"/>
            <a:chOff x="157163" y="2133600"/>
            <a:chExt cx="8915400" cy="19812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57163" y="2133600"/>
              <a:ext cx="4414092" cy="197643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900" b="1" dirty="0">
                  <a:solidFill>
                    <a:srgbClr val="FFFF00"/>
                  </a:solidFill>
                </a:rPr>
                <a:t> Narrowband  ISDN</a:t>
              </a:r>
            </a:p>
            <a:p>
              <a:pPr marL="342900" indent="-342900">
                <a:spcBef>
                  <a:spcPct val="20000"/>
                </a:spcBef>
                <a:buFontTx/>
                <a:buChar char="-"/>
                <a:defRPr/>
              </a:pPr>
              <a:r>
                <a:rPr lang="en-US" sz="2900" dirty="0">
                  <a:solidFill>
                    <a:schemeClr val="bg1"/>
                  </a:solidFill>
                </a:rPr>
                <a:t>use </a:t>
              </a:r>
              <a:r>
                <a:rPr lang="en-US" sz="2900" dirty="0">
                  <a:solidFill>
                    <a:srgbClr val="FFFF00"/>
                  </a:solidFill>
                </a:rPr>
                <a:t>64</a:t>
              </a:r>
              <a:r>
                <a:rPr lang="en-US" sz="2900" dirty="0">
                  <a:solidFill>
                    <a:schemeClr val="bg1"/>
                  </a:solidFill>
                </a:rPr>
                <a:t> </a:t>
              </a:r>
              <a:r>
                <a:rPr lang="en-US" sz="2900" dirty="0">
                  <a:solidFill>
                    <a:srgbClr val="FFFF00"/>
                  </a:solidFill>
                </a:rPr>
                <a:t>kb/s</a:t>
              </a:r>
              <a:r>
                <a:rPr lang="en-US" sz="2900" dirty="0">
                  <a:solidFill>
                    <a:schemeClr val="bg1"/>
                  </a:solidFill>
                </a:rPr>
                <a:t> channel as basic switching unite  </a:t>
              </a:r>
            </a:p>
            <a:p>
              <a:pPr marL="342900" indent="-342900">
                <a:spcBef>
                  <a:spcPct val="20000"/>
                </a:spcBef>
                <a:buFontTx/>
                <a:buChar char="-"/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 used with circuit switching</a:t>
              </a: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4724690" y="2138362"/>
              <a:ext cx="4347873" cy="197643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b="1" dirty="0">
                  <a:solidFill>
                    <a:srgbClr val="FFFF00"/>
                  </a:solidFill>
                </a:rPr>
                <a:t>  Broadband ISDN</a:t>
              </a:r>
            </a:p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 very high data rate up to </a:t>
              </a:r>
              <a:r>
                <a:rPr lang="en-US" sz="2400" dirty="0">
                  <a:solidFill>
                    <a:srgbClr val="FFFF00"/>
                  </a:solidFill>
                </a:rPr>
                <a:t>100s Mb/s</a:t>
              </a:r>
            </a:p>
            <a:p>
              <a:pPr marL="342900" indent="-342900">
                <a:spcBef>
                  <a:spcPct val="20000"/>
                </a:spcBef>
                <a:buFontTx/>
                <a:buChar char="-"/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 used with packet switching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FF00"/>
                </a:solidFill>
              </a:rPr>
              <a:t>Logical and physical connection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1524000"/>
          </a:xfr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Logical connection: </a:t>
            </a:r>
            <a:r>
              <a:rPr lang="en-US" sz="2800" b="1" dirty="0">
                <a:solidFill>
                  <a:schemeClr val="bg1"/>
                </a:solidFill>
              </a:rPr>
              <a:t>exists only in the software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physical connection: </a:t>
            </a:r>
            <a:r>
              <a:rPr lang="en-US" sz="2800" b="1" dirty="0">
                <a:solidFill>
                  <a:schemeClr val="bg1"/>
                </a:solidFill>
              </a:rPr>
              <a:t>exists in the hardware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4114800"/>
            <a:ext cx="126188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One link</a:t>
            </a:r>
          </a:p>
          <a:p>
            <a:r>
              <a:rPr lang="en-US" b="1" dirty="0">
                <a:solidFill>
                  <a:srgbClr val="0000CC"/>
                </a:solidFill>
              </a:rPr>
              <a:t>n channel</a:t>
            </a:r>
            <a:endParaRPr lang="ar-EG" b="1" dirty="0">
              <a:solidFill>
                <a:srgbClr val="0000CC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0" y="3429000"/>
            <a:ext cx="6553200" cy="792163"/>
          </a:xfrm>
          <a:prstGeom prst="rect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rgbClr val="FFFF00"/>
                </a:solidFill>
              </a:rPr>
              <a:t>Network architecture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4602163"/>
            <a:ext cx="8534400" cy="1874837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Logical connection: 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                           </a:t>
            </a:r>
            <a:r>
              <a:rPr lang="en-US" sz="2800" b="1" dirty="0">
                <a:solidFill>
                  <a:schemeClr val="bg1"/>
                </a:solidFill>
              </a:rPr>
              <a:t>All higher Layers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physical connection: </a:t>
            </a:r>
          </a:p>
          <a:p>
            <a:pPr eaLnBrk="1" hangingPunct="1">
              <a:defRPr/>
            </a:pPr>
            <a:r>
              <a:rPr lang="en-US" sz="2800" b="1" dirty="0">
                <a:solidFill>
                  <a:srgbClr val="FFFF00"/>
                </a:solidFill>
              </a:rPr>
              <a:t>                   </a:t>
            </a:r>
            <a:r>
              <a:rPr lang="en-US" sz="2800" b="1" dirty="0">
                <a:solidFill>
                  <a:schemeClr val="bg1"/>
                </a:solidFill>
              </a:rPr>
              <a:t>exists in the physical Layer only</a:t>
            </a:r>
            <a:endParaRPr lang="en-US" sz="28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EA95-7F6B-433A-AB08-E929477BCCF0}" type="slidenum">
              <a:rPr lang="en-US" altLang="ar-EG"/>
              <a:pPr/>
              <a:t>28</a:t>
            </a:fld>
            <a:endParaRPr lang="en-US" altLang="ar-EG"/>
          </a:p>
        </p:txBody>
      </p: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4724400" y="1524000"/>
            <a:ext cx="4038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64595" name="Rectangle 83"/>
          <p:cNvSpPr>
            <a:spLocks noChangeArrowheads="1"/>
          </p:cNvSpPr>
          <p:nvPr/>
        </p:nvSpPr>
        <p:spPr bwMode="auto">
          <a:xfrm>
            <a:off x="4724400" y="2057400"/>
            <a:ext cx="4038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64596" name="Text Box 84"/>
          <p:cNvSpPr txBox="1">
            <a:spLocks noChangeArrowheads="1"/>
          </p:cNvSpPr>
          <p:nvPr/>
        </p:nvSpPr>
        <p:spPr bwMode="auto">
          <a:xfrm>
            <a:off x="5527675" y="1524000"/>
            <a:ext cx="262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ar-EG">
                <a:solidFill>
                  <a:srgbClr val="000000"/>
                </a:solidFill>
              </a:rPr>
              <a:t>Switched Network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are Switched Networks?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464175" y="3035300"/>
            <a:ext cx="2328863" cy="1771650"/>
            <a:chOff x="802" y="2536"/>
            <a:chExt cx="1467" cy="1116"/>
          </a:xfrm>
        </p:grpSpPr>
        <p:sp>
          <p:nvSpPr>
            <p:cNvPr id="64518" name="Freeform 6"/>
            <p:cNvSpPr>
              <a:spLocks/>
            </p:cNvSpPr>
            <p:nvPr/>
          </p:nvSpPr>
          <p:spPr bwMode="auto">
            <a:xfrm>
              <a:off x="1632" y="2555"/>
              <a:ext cx="637" cy="533"/>
            </a:xfrm>
            <a:custGeom>
              <a:avLst/>
              <a:gdLst>
                <a:gd name="T0" fmla="*/ 0 w 637"/>
                <a:gd name="T1" fmla="*/ 56 h 533"/>
                <a:gd name="T2" fmla="*/ 5 w 637"/>
                <a:gd name="T3" fmla="*/ 54 h 533"/>
                <a:gd name="T4" fmla="*/ 15 w 637"/>
                <a:gd name="T5" fmla="*/ 45 h 533"/>
                <a:gd name="T6" fmla="*/ 32 w 637"/>
                <a:gd name="T7" fmla="*/ 34 h 533"/>
                <a:gd name="T8" fmla="*/ 53 w 637"/>
                <a:gd name="T9" fmla="*/ 24 h 533"/>
                <a:gd name="T10" fmla="*/ 81 w 637"/>
                <a:gd name="T11" fmla="*/ 13 h 533"/>
                <a:gd name="T12" fmla="*/ 111 w 637"/>
                <a:gd name="T13" fmla="*/ 5 h 533"/>
                <a:gd name="T14" fmla="*/ 145 w 637"/>
                <a:gd name="T15" fmla="*/ 0 h 533"/>
                <a:gd name="T16" fmla="*/ 179 w 637"/>
                <a:gd name="T17" fmla="*/ 3 h 533"/>
                <a:gd name="T18" fmla="*/ 215 w 637"/>
                <a:gd name="T19" fmla="*/ 11 h 533"/>
                <a:gd name="T20" fmla="*/ 251 w 637"/>
                <a:gd name="T21" fmla="*/ 30 h 533"/>
                <a:gd name="T22" fmla="*/ 283 w 637"/>
                <a:gd name="T23" fmla="*/ 54 h 533"/>
                <a:gd name="T24" fmla="*/ 307 w 637"/>
                <a:gd name="T25" fmla="*/ 77 h 533"/>
                <a:gd name="T26" fmla="*/ 326 w 637"/>
                <a:gd name="T27" fmla="*/ 101 h 533"/>
                <a:gd name="T28" fmla="*/ 337 w 637"/>
                <a:gd name="T29" fmla="*/ 122 h 533"/>
                <a:gd name="T30" fmla="*/ 345 w 637"/>
                <a:gd name="T31" fmla="*/ 141 h 533"/>
                <a:gd name="T32" fmla="*/ 349 w 637"/>
                <a:gd name="T33" fmla="*/ 156 h 533"/>
                <a:gd name="T34" fmla="*/ 351 w 637"/>
                <a:gd name="T35" fmla="*/ 171 h 533"/>
                <a:gd name="T36" fmla="*/ 351 w 637"/>
                <a:gd name="T37" fmla="*/ 181 h 533"/>
                <a:gd name="T38" fmla="*/ 349 w 637"/>
                <a:gd name="T39" fmla="*/ 188 h 533"/>
                <a:gd name="T40" fmla="*/ 349 w 637"/>
                <a:gd name="T41" fmla="*/ 190 h 533"/>
                <a:gd name="T42" fmla="*/ 351 w 637"/>
                <a:gd name="T43" fmla="*/ 188 h 533"/>
                <a:gd name="T44" fmla="*/ 358 w 637"/>
                <a:gd name="T45" fmla="*/ 184 h 533"/>
                <a:gd name="T46" fmla="*/ 369 w 637"/>
                <a:gd name="T47" fmla="*/ 177 h 533"/>
                <a:gd name="T48" fmla="*/ 383 w 637"/>
                <a:gd name="T49" fmla="*/ 171 h 533"/>
                <a:gd name="T50" fmla="*/ 400 w 637"/>
                <a:gd name="T51" fmla="*/ 167 h 533"/>
                <a:gd name="T52" fmla="*/ 420 w 637"/>
                <a:gd name="T53" fmla="*/ 162 h 533"/>
                <a:gd name="T54" fmla="*/ 439 w 637"/>
                <a:gd name="T55" fmla="*/ 162 h 533"/>
                <a:gd name="T56" fmla="*/ 462 w 637"/>
                <a:gd name="T57" fmla="*/ 167 h 533"/>
                <a:gd name="T58" fmla="*/ 483 w 637"/>
                <a:gd name="T59" fmla="*/ 175 h 533"/>
                <a:gd name="T60" fmla="*/ 505 w 637"/>
                <a:gd name="T61" fmla="*/ 190 h 533"/>
                <a:gd name="T62" fmla="*/ 524 w 637"/>
                <a:gd name="T63" fmla="*/ 209 h 533"/>
                <a:gd name="T64" fmla="*/ 539 w 637"/>
                <a:gd name="T65" fmla="*/ 230 h 533"/>
                <a:gd name="T66" fmla="*/ 545 w 637"/>
                <a:gd name="T67" fmla="*/ 250 h 533"/>
                <a:gd name="T68" fmla="*/ 549 w 637"/>
                <a:gd name="T69" fmla="*/ 271 h 533"/>
                <a:gd name="T70" fmla="*/ 549 w 637"/>
                <a:gd name="T71" fmla="*/ 288 h 533"/>
                <a:gd name="T72" fmla="*/ 547 w 637"/>
                <a:gd name="T73" fmla="*/ 305 h 533"/>
                <a:gd name="T74" fmla="*/ 543 w 637"/>
                <a:gd name="T75" fmla="*/ 320 h 533"/>
                <a:gd name="T76" fmla="*/ 539 w 637"/>
                <a:gd name="T77" fmla="*/ 331 h 533"/>
                <a:gd name="T78" fmla="*/ 537 w 637"/>
                <a:gd name="T79" fmla="*/ 337 h 533"/>
                <a:gd name="T80" fmla="*/ 535 w 637"/>
                <a:gd name="T81" fmla="*/ 341 h 533"/>
                <a:gd name="T82" fmla="*/ 539 w 637"/>
                <a:gd name="T83" fmla="*/ 341 h 533"/>
                <a:gd name="T84" fmla="*/ 545 w 637"/>
                <a:gd name="T85" fmla="*/ 348 h 533"/>
                <a:gd name="T86" fmla="*/ 558 w 637"/>
                <a:gd name="T87" fmla="*/ 354 h 533"/>
                <a:gd name="T88" fmla="*/ 571 w 637"/>
                <a:gd name="T89" fmla="*/ 367 h 533"/>
                <a:gd name="T90" fmla="*/ 586 w 637"/>
                <a:gd name="T91" fmla="*/ 382 h 533"/>
                <a:gd name="T92" fmla="*/ 601 w 637"/>
                <a:gd name="T93" fmla="*/ 403 h 533"/>
                <a:gd name="T94" fmla="*/ 613 w 637"/>
                <a:gd name="T95" fmla="*/ 426 h 533"/>
                <a:gd name="T96" fmla="*/ 626 w 637"/>
                <a:gd name="T97" fmla="*/ 456 h 533"/>
                <a:gd name="T98" fmla="*/ 632 w 637"/>
                <a:gd name="T99" fmla="*/ 492 h 533"/>
                <a:gd name="T100" fmla="*/ 637 w 637"/>
                <a:gd name="T101" fmla="*/ 533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7" h="533">
                  <a:moveTo>
                    <a:pt x="0" y="56"/>
                  </a:moveTo>
                  <a:lnTo>
                    <a:pt x="5" y="54"/>
                  </a:lnTo>
                  <a:lnTo>
                    <a:pt x="15" y="45"/>
                  </a:lnTo>
                  <a:lnTo>
                    <a:pt x="32" y="34"/>
                  </a:lnTo>
                  <a:lnTo>
                    <a:pt x="53" y="24"/>
                  </a:lnTo>
                  <a:lnTo>
                    <a:pt x="81" y="13"/>
                  </a:lnTo>
                  <a:lnTo>
                    <a:pt x="111" y="5"/>
                  </a:lnTo>
                  <a:lnTo>
                    <a:pt x="145" y="0"/>
                  </a:lnTo>
                  <a:lnTo>
                    <a:pt x="179" y="3"/>
                  </a:lnTo>
                  <a:lnTo>
                    <a:pt x="215" y="11"/>
                  </a:lnTo>
                  <a:lnTo>
                    <a:pt x="251" y="30"/>
                  </a:lnTo>
                  <a:lnTo>
                    <a:pt x="283" y="54"/>
                  </a:lnTo>
                  <a:lnTo>
                    <a:pt x="307" y="77"/>
                  </a:lnTo>
                  <a:lnTo>
                    <a:pt x="326" y="101"/>
                  </a:lnTo>
                  <a:lnTo>
                    <a:pt x="337" y="122"/>
                  </a:lnTo>
                  <a:lnTo>
                    <a:pt x="345" y="141"/>
                  </a:lnTo>
                  <a:lnTo>
                    <a:pt x="349" y="156"/>
                  </a:lnTo>
                  <a:lnTo>
                    <a:pt x="351" y="171"/>
                  </a:lnTo>
                  <a:lnTo>
                    <a:pt x="351" y="181"/>
                  </a:lnTo>
                  <a:lnTo>
                    <a:pt x="349" y="188"/>
                  </a:lnTo>
                  <a:lnTo>
                    <a:pt x="349" y="190"/>
                  </a:lnTo>
                  <a:lnTo>
                    <a:pt x="351" y="188"/>
                  </a:lnTo>
                  <a:lnTo>
                    <a:pt x="358" y="184"/>
                  </a:lnTo>
                  <a:lnTo>
                    <a:pt x="369" y="177"/>
                  </a:lnTo>
                  <a:lnTo>
                    <a:pt x="383" y="171"/>
                  </a:lnTo>
                  <a:lnTo>
                    <a:pt x="400" y="167"/>
                  </a:lnTo>
                  <a:lnTo>
                    <a:pt x="420" y="162"/>
                  </a:lnTo>
                  <a:lnTo>
                    <a:pt x="439" y="162"/>
                  </a:lnTo>
                  <a:lnTo>
                    <a:pt x="462" y="167"/>
                  </a:lnTo>
                  <a:lnTo>
                    <a:pt x="483" y="175"/>
                  </a:lnTo>
                  <a:lnTo>
                    <a:pt x="505" y="190"/>
                  </a:lnTo>
                  <a:lnTo>
                    <a:pt x="524" y="209"/>
                  </a:lnTo>
                  <a:lnTo>
                    <a:pt x="539" y="230"/>
                  </a:lnTo>
                  <a:lnTo>
                    <a:pt x="545" y="250"/>
                  </a:lnTo>
                  <a:lnTo>
                    <a:pt x="549" y="271"/>
                  </a:lnTo>
                  <a:lnTo>
                    <a:pt x="549" y="288"/>
                  </a:lnTo>
                  <a:lnTo>
                    <a:pt x="547" y="305"/>
                  </a:lnTo>
                  <a:lnTo>
                    <a:pt x="543" y="320"/>
                  </a:lnTo>
                  <a:lnTo>
                    <a:pt x="539" y="331"/>
                  </a:lnTo>
                  <a:lnTo>
                    <a:pt x="537" y="337"/>
                  </a:lnTo>
                  <a:lnTo>
                    <a:pt x="535" y="341"/>
                  </a:lnTo>
                  <a:lnTo>
                    <a:pt x="539" y="341"/>
                  </a:lnTo>
                  <a:lnTo>
                    <a:pt x="545" y="348"/>
                  </a:lnTo>
                  <a:lnTo>
                    <a:pt x="558" y="354"/>
                  </a:lnTo>
                  <a:lnTo>
                    <a:pt x="571" y="367"/>
                  </a:lnTo>
                  <a:lnTo>
                    <a:pt x="586" y="382"/>
                  </a:lnTo>
                  <a:lnTo>
                    <a:pt x="601" y="403"/>
                  </a:lnTo>
                  <a:lnTo>
                    <a:pt x="613" y="426"/>
                  </a:lnTo>
                  <a:lnTo>
                    <a:pt x="626" y="456"/>
                  </a:lnTo>
                  <a:lnTo>
                    <a:pt x="632" y="492"/>
                  </a:lnTo>
                  <a:lnTo>
                    <a:pt x="637" y="5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4519" name="Freeform 7"/>
            <p:cNvSpPr>
              <a:spLocks/>
            </p:cNvSpPr>
            <p:nvPr/>
          </p:nvSpPr>
          <p:spPr bwMode="auto">
            <a:xfrm>
              <a:off x="802" y="2536"/>
              <a:ext cx="830" cy="573"/>
            </a:xfrm>
            <a:custGeom>
              <a:avLst/>
              <a:gdLst>
                <a:gd name="T0" fmla="*/ 0 w 830"/>
                <a:gd name="T1" fmla="*/ 550 h 573"/>
                <a:gd name="T2" fmla="*/ 11 w 830"/>
                <a:gd name="T3" fmla="*/ 475 h 573"/>
                <a:gd name="T4" fmla="*/ 34 w 830"/>
                <a:gd name="T5" fmla="*/ 420 h 573"/>
                <a:gd name="T6" fmla="*/ 64 w 830"/>
                <a:gd name="T7" fmla="*/ 384 h 573"/>
                <a:gd name="T8" fmla="*/ 89 w 830"/>
                <a:gd name="T9" fmla="*/ 364 h 573"/>
                <a:gd name="T10" fmla="*/ 100 w 830"/>
                <a:gd name="T11" fmla="*/ 358 h 573"/>
                <a:gd name="T12" fmla="*/ 96 w 830"/>
                <a:gd name="T13" fmla="*/ 347 h 573"/>
                <a:gd name="T14" fmla="*/ 89 w 830"/>
                <a:gd name="T15" fmla="*/ 322 h 573"/>
                <a:gd name="T16" fmla="*/ 87 w 830"/>
                <a:gd name="T17" fmla="*/ 288 h 573"/>
                <a:gd name="T18" fmla="*/ 98 w 830"/>
                <a:gd name="T19" fmla="*/ 247 h 573"/>
                <a:gd name="T20" fmla="*/ 130 w 830"/>
                <a:gd name="T21" fmla="*/ 207 h 573"/>
                <a:gd name="T22" fmla="*/ 175 w 830"/>
                <a:gd name="T23" fmla="*/ 183 h 573"/>
                <a:gd name="T24" fmla="*/ 217 w 830"/>
                <a:gd name="T25" fmla="*/ 179 h 573"/>
                <a:gd name="T26" fmla="*/ 253 w 830"/>
                <a:gd name="T27" fmla="*/ 190 h 573"/>
                <a:gd name="T28" fmla="*/ 277 w 830"/>
                <a:gd name="T29" fmla="*/ 200 h 573"/>
                <a:gd name="T30" fmla="*/ 285 w 830"/>
                <a:gd name="T31" fmla="*/ 207 h 573"/>
                <a:gd name="T32" fmla="*/ 285 w 830"/>
                <a:gd name="T33" fmla="*/ 198 h 573"/>
                <a:gd name="T34" fmla="*/ 285 w 830"/>
                <a:gd name="T35" fmla="*/ 173 h 573"/>
                <a:gd name="T36" fmla="*/ 298 w 830"/>
                <a:gd name="T37" fmla="*/ 139 h 573"/>
                <a:gd name="T38" fmla="*/ 328 w 830"/>
                <a:gd name="T39" fmla="*/ 94 h 573"/>
                <a:gd name="T40" fmla="*/ 383 w 830"/>
                <a:gd name="T41" fmla="*/ 47 h 573"/>
                <a:gd name="T42" fmla="*/ 456 w 830"/>
                <a:gd name="T43" fmla="*/ 19 h 573"/>
                <a:gd name="T44" fmla="*/ 524 w 830"/>
                <a:gd name="T45" fmla="*/ 22 h 573"/>
                <a:gd name="T46" fmla="*/ 581 w 830"/>
                <a:gd name="T47" fmla="*/ 41 h 573"/>
                <a:gd name="T48" fmla="*/ 620 w 830"/>
                <a:gd name="T49" fmla="*/ 64 h 573"/>
                <a:gd name="T50" fmla="*/ 634 w 830"/>
                <a:gd name="T51" fmla="*/ 73 h 573"/>
                <a:gd name="T52" fmla="*/ 637 w 830"/>
                <a:gd name="T53" fmla="*/ 66 h 573"/>
                <a:gd name="T54" fmla="*/ 643 w 830"/>
                <a:gd name="T55" fmla="*/ 47 h 573"/>
                <a:gd name="T56" fmla="*/ 658 w 830"/>
                <a:gd name="T57" fmla="*/ 26 h 573"/>
                <a:gd name="T58" fmla="*/ 685 w 830"/>
                <a:gd name="T59" fmla="*/ 7 h 573"/>
                <a:gd name="T60" fmla="*/ 732 w 830"/>
                <a:gd name="T61" fmla="*/ 0 h 573"/>
                <a:gd name="T62" fmla="*/ 779 w 830"/>
                <a:gd name="T63" fmla="*/ 7 h 573"/>
                <a:gd name="T64" fmla="*/ 807 w 830"/>
                <a:gd name="T65" fmla="*/ 26 h 573"/>
                <a:gd name="T66" fmla="*/ 824 w 830"/>
                <a:gd name="T67" fmla="*/ 47 h 573"/>
                <a:gd name="T68" fmla="*/ 828 w 830"/>
                <a:gd name="T69" fmla="*/ 66 h 573"/>
                <a:gd name="T70" fmla="*/ 830 w 830"/>
                <a:gd name="T71" fmla="*/ 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0" h="573">
                  <a:moveTo>
                    <a:pt x="2" y="573"/>
                  </a:moveTo>
                  <a:lnTo>
                    <a:pt x="0" y="550"/>
                  </a:lnTo>
                  <a:lnTo>
                    <a:pt x="2" y="509"/>
                  </a:lnTo>
                  <a:lnTo>
                    <a:pt x="11" y="475"/>
                  </a:lnTo>
                  <a:lnTo>
                    <a:pt x="21" y="445"/>
                  </a:lnTo>
                  <a:lnTo>
                    <a:pt x="34" y="420"/>
                  </a:lnTo>
                  <a:lnTo>
                    <a:pt x="49" y="399"/>
                  </a:lnTo>
                  <a:lnTo>
                    <a:pt x="64" y="384"/>
                  </a:lnTo>
                  <a:lnTo>
                    <a:pt x="79" y="371"/>
                  </a:lnTo>
                  <a:lnTo>
                    <a:pt x="89" y="364"/>
                  </a:lnTo>
                  <a:lnTo>
                    <a:pt x="98" y="358"/>
                  </a:lnTo>
                  <a:lnTo>
                    <a:pt x="100" y="358"/>
                  </a:lnTo>
                  <a:lnTo>
                    <a:pt x="98" y="356"/>
                  </a:lnTo>
                  <a:lnTo>
                    <a:pt x="96" y="347"/>
                  </a:lnTo>
                  <a:lnTo>
                    <a:pt x="92" y="337"/>
                  </a:lnTo>
                  <a:lnTo>
                    <a:pt x="89" y="322"/>
                  </a:lnTo>
                  <a:lnTo>
                    <a:pt x="87" y="307"/>
                  </a:lnTo>
                  <a:lnTo>
                    <a:pt x="87" y="288"/>
                  </a:lnTo>
                  <a:lnTo>
                    <a:pt x="89" y="266"/>
                  </a:lnTo>
                  <a:lnTo>
                    <a:pt x="98" y="247"/>
                  </a:lnTo>
                  <a:lnTo>
                    <a:pt x="111" y="226"/>
                  </a:lnTo>
                  <a:lnTo>
                    <a:pt x="130" y="207"/>
                  </a:lnTo>
                  <a:lnTo>
                    <a:pt x="151" y="192"/>
                  </a:lnTo>
                  <a:lnTo>
                    <a:pt x="175" y="183"/>
                  </a:lnTo>
                  <a:lnTo>
                    <a:pt x="196" y="179"/>
                  </a:lnTo>
                  <a:lnTo>
                    <a:pt x="217" y="179"/>
                  </a:lnTo>
                  <a:lnTo>
                    <a:pt x="236" y="183"/>
                  </a:lnTo>
                  <a:lnTo>
                    <a:pt x="253" y="190"/>
                  </a:lnTo>
                  <a:lnTo>
                    <a:pt x="266" y="194"/>
                  </a:lnTo>
                  <a:lnTo>
                    <a:pt x="277" y="200"/>
                  </a:lnTo>
                  <a:lnTo>
                    <a:pt x="283" y="205"/>
                  </a:lnTo>
                  <a:lnTo>
                    <a:pt x="285" y="207"/>
                  </a:lnTo>
                  <a:lnTo>
                    <a:pt x="285" y="205"/>
                  </a:lnTo>
                  <a:lnTo>
                    <a:pt x="285" y="198"/>
                  </a:lnTo>
                  <a:lnTo>
                    <a:pt x="285" y="188"/>
                  </a:lnTo>
                  <a:lnTo>
                    <a:pt x="285" y="173"/>
                  </a:lnTo>
                  <a:lnTo>
                    <a:pt x="290" y="158"/>
                  </a:lnTo>
                  <a:lnTo>
                    <a:pt x="298" y="139"/>
                  </a:lnTo>
                  <a:lnTo>
                    <a:pt x="311" y="117"/>
                  </a:lnTo>
                  <a:lnTo>
                    <a:pt x="328" y="94"/>
                  </a:lnTo>
                  <a:lnTo>
                    <a:pt x="351" y="71"/>
                  </a:lnTo>
                  <a:lnTo>
                    <a:pt x="383" y="47"/>
                  </a:lnTo>
                  <a:lnTo>
                    <a:pt x="419" y="28"/>
                  </a:lnTo>
                  <a:lnTo>
                    <a:pt x="456" y="19"/>
                  </a:lnTo>
                  <a:lnTo>
                    <a:pt x="492" y="17"/>
                  </a:lnTo>
                  <a:lnTo>
                    <a:pt x="524" y="22"/>
                  </a:lnTo>
                  <a:lnTo>
                    <a:pt x="556" y="30"/>
                  </a:lnTo>
                  <a:lnTo>
                    <a:pt x="581" y="41"/>
                  </a:lnTo>
                  <a:lnTo>
                    <a:pt x="605" y="53"/>
                  </a:lnTo>
                  <a:lnTo>
                    <a:pt x="620" y="64"/>
                  </a:lnTo>
                  <a:lnTo>
                    <a:pt x="632" y="71"/>
                  </a:lnTo>
                  <a:lnTo>
                    <a:pt x="634" y="73"/>
                  </a:lnTo>
                  <a:lnTo>
                    <a:pt x="634" y="71"/>
                  </a:lnTo>
                  <a:lnTo>
                    <a:pt x="637" y="66"/>
                  </a:lnTo>
                  <a:lnTo>
                    <a:pt x="639" y="58"/>
                  </a:lnTo>
                  <a:lnTo>
                    <a:pt x="643" y="47"/>
                  </a:lnTo>
                  <a:lnTo>
                    <a:pt x="649" y="36"/>
                  </a:lnTo>
                  <a:lnTo>
                    <a:pt x="658" y="26"/>
                  </a:lnTo>
                  <a:lnTo>
                    <a:pt x="671" y="15"/>
                  </a:lnTo>
                  <a:lnTo>
                    <a:pt x="685" y="7"/>
                  </a:lnTo>
                  <a:lnTo>
                    <a:pt x="707" y="2"/>
                  </a:lnTo>
                  <a:lnTo>
                    <a:pt x="732" y="0"/>
                  </a:lnTo>
                  <a:lnTo>
                    <a:pt x="758" y="2"/>
                  </a:lnTo>
                  <a:lnTo>
                    <a:pt x="779" y="7"/>
                  </a:lnTo>
                  <a:lnTo>
                    <a:pt x="796" y="15"/>
                  </a:lnTo>
                  <a:lnTo>
                    <a:pt x="807" y="26"/>
                  </a:lnTo>
                  <a:lnTo>
                    <a:pt x="817" y="36"/>
                  </a:lnTo>
                  <a:lnTo>
                    <a:pt x="824" y="47"/>
                  </a:lnTo>
                  <a:lnTo>
                    <a:pt x="826" y="58"/>
                  </a:lnTo>
                  <a:lnTo>
                    <a:pt x="828" y="66"/>
                  </a:lnTo>
                  <a:lnTo>
                    <a:pt x="830" y="71"/>
                  </a:lnTo>
                  <a:lnTo>
                    <a:pt x="830" y="7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4520" name="Freeform 8"/>
            <p:cNvSpPr>
              <a:spLocks/>
            </p:cNvSpPr>
            <p:nvPr/>
          </p:nvSpPr>
          <p:spPr bwMode="auto">
            <a:xfrm>
              <a:off x="804" y="3107"/>
              <a:ext cx="639" cy="526"/>
            </a:xfrm>
            <a:custGeom>
              <a:avLst/>
              <a:gdLst>
                <a:gd name="T0" fmla="*/ 639 w 639"/>
                <a:gd name="T1" fmla="*/ 469 h 526"/>
                <a:gd name="T2" fmla="*/ 637 w 639"/>
                <a:gd name="T3" fmla="*/ 473 h 526"/>
                <a:gd name="T4" fmla="*/ 626 w 639"/>
                <a:gd name="T5" fmla="*/ 479 h 526"/>
                <a:gd name="T6" fmla="*/ 609 w 639"/>
                <a:gd name="T7" fmla="*/ 490 h 526"/>
                <a:gd name="T8" fmla="*/ 588 w 639"/>
                <a:gd name="T9" fmla="*/ 503 h 526"/>
                <a:gd name="T10" fmla="*/ 560 w 639"/>
                <a:gd name="T11" fmla="*/ 513 h 526"/>
                <a:gd name="T12" fmla="*/ 530 w 639"/>
                <a:gd name="T13" fmla="*/ 522 h 526"/>
                <a:gd name="T14" fmla="*/ 496 w 639"/>
                <a:gd name="T15" fmla="*/ 526 h 526"/>
                <a:gd name="T16" fmla="*/ 462 w 639"/>
                <a:gd name="T17" fmla="*/ 524 h 526"/>
                <a:gd name="T18" fmla="*/ 426 w 639"/>
                <a:gd name="T19" fmla="*/ 515 h 526"/>
                <a:gd name="T20" fmla="*/ 390 w 639"/>
                <a:gd name="T21" fmla="*/ 496 h 526"/>
                <a:gd name="T22" fmla="*/ 358 w 639"/>
                <a:gd name="T23" fmla="*/ 471 h 526"/>
                <a:gd name="T24" fmla="*/ 332 w 639"/>
                <a:gd name="T25" fmla="*/ 447 h 526"/>
                <a:gd name="T26" fmla="*/ 315 w 639"/>
                <a:gd name="T27" fmla="*/ 426 h 526"/>
                <a:gd name="T28" fmla="*/ 302 w 639"/>
                <a:gd name="T29" fmla="*/ 405 h 526"/>
                <a:gd name="T30" fmla="*/ 296 w 639"/>
                <a:gd name="T31" fmla="*/ 385 h 526"/>
                <a:gd name="T32" fmla="*/ 292 w 639"/>
                <a:gd name="T33" fmla="*/ 368 h 526"/>
                <a:gd name="T34" fmla="*/ 290 w 639"/>
                <a:gd name="T35" fmla="*/ 356 h 526"/>
                <a:gd name="T36" fmla="*/ 290 w 639"/>
                <a:gd name="T37" fmla="*/ 345 h 526"/>
                <a:gd name="T38" fmla="*/ 292 w 639"/>
                <a:gd name="T39" fmla="*/ 339 h 526"/>
                <a:gd name="T40" fmla="*/ 292 w 639"/>
                <a:gd name="T41" fmla="*/ 337 h 526"/>
                <a:gd name="T42" fmla="*/ 290 w 639"/>
                <a:gd name="T43" fmla="*/ 337 h 526"/>
                <a:gd name="T44" fmla="*/ 283 w 639"/>
                <a:gd name="T45" fmla="*/ 341 h 526"/>
                <a:gd name="T46" fmla="*/ 273 w 639"/>
                <a:gd name="T47" fmla="*/ 347 h 526"/>
                <a:gd name="T48" fmla="*/ 258 w 639"/>
                <a:gd name="T49" fmla="*/ 354 h 526"/>
                <a:gd name="T50" fmla="*/ 241 w 639"/>
                <a:gd name="T51" fmla="*/ 360 h 526"/>
                <a:gd name="T52" fmla="*/ 222 w 639"/>
                <a:gd name="T53" fmla="*/ 362 h 526"/>
                <a:gd name="T54" fmla="*/ 202 w 639"/>
                <a:gd name="T55" fmla="*/ 364 h 526"/>
                <a:gd name="T56" fmla="*/ 179 w 639"/>
                <a:gd name="T57" fmla="*/ 360 h 526"/>
                <a:gd name="T58" fmla="*/ 158 w 639"/>
                <a:gd name="T59" fmla="*/ 351 h 526"/>
                <a:gd name="T60" fmla="*/ 134 w 639"/>
                <a:gd name="T61" fmla="*/ 337 h 526"/>
                <a:gd name="T62" fmla="*/ 115 w 639"/>
                <a:gd name="T63" fmla="*/ 315 h 526"/>
                <a:gd name="T64" fmla="*/ 102 w 639"/>
                <a:gd name="T65" fmla="*/ 296 h 526"/>
                <a:gd name="T66" fmla="*/ 96 w 639"/>
                <a:gd name="T67" fmla="*/ 275 h 526"/>
                <a:gd name="T68" fmla="*/ 92 w 639"/>
                <a:gd name="T69" fmla="*/ 256 h 526"/>
                <a:gd name="T70" fmla="*/ 92 w 639"/>
                <a:gd name="T71" fmla="*/ 236 h 526"/>
                <a:gd name="T72" fmla="*/ 94 w 639"/>
                <a:gd name="T73" fmla="*/ 219 h 526"/>
                <a:gd name="T74" fmla="*/ 98 w 639"/>
                <a:gd name="T75" fmla="*/ 207 h 526"/>
                <a:gd name="T76" fmla="*/ 100 w 639"/>
                <a:gd name="T77" fmla="*/ 194 h 526"/>
                <a:gd name="T78" fmla="*/ 104 w 639"/>
                <a:gd name="T79" fmla="*/ 187 h 526"/>
                <a:gd name="T80" fmla="*/ 104 w 639"/>
                <a:gd name="T81" fmla="*/ 185 h 526"/>
                <a:gd name="T82" fmla="*/ 102 w 639"/>
                <a:gd name="T83" fmla="*/ 183 h 526"/>
                <a:gd name="T84" fmla="*/ 94 w 639"/>
                <a:gd name="T85" fmla="*/ 179 h 526"/>
                <a:gd name="T86" fmla="*/ 83 w 639"/>
                <a:gd name="T87" fmla="*/ 173 h 526"/>
                <a:gd name="T88" fmla="*/ 68 w 639"/>
                <a:gd name="T89" fmla="*/ 162 h 526"/>
                <a:gd name="T90" fmla="*/ 53 w 639"/>
                <a:gd name="T91" fmla="*/ 147 h 526"/>
                <a:gd name="T92" fmla="*/ 36 w 639"/>
                <a:gd name="T93" fmla="*/ 128 h 526"/>
                <a:gd name="T94" fmla="*/ 24 w 639"/>
                <a:gd name="T95" fmla="*/ 104 h 526"/>
                <a:gd name="T96" fmla="*/ 11 w 639"/>
                <a:gd name="T97" fmla="*/ 75 h 526"/>
                <a:gd name="T98" fmla="*/ 2 w 639"/>
                <a:gd name="T99" fmla="*/ 40 h 526"/>
                <a:gd name="T100" fmla="*/ 0 w 639"/>
                <a:gd name="T101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9" h="526">
                  <a:moveTo>
                    <a:pt x="639" y="469"/>
                  </a:moveTo>
                  <a:lnTo>
                    <a:pt x="637" y="473"/>
                  </a:lnTo>
                  <a:lnTo>
                    <a:pt x="626" y="479"/>
                  </a:lnTo>
                  <a:lnTo>
                    <a:pt x="609" y="490"/>
                  </a:lnTo>
                  <a:lnTo>
                    <a:pt x="588" y="503"/>
                  </a:lnTo>
                  <a:lnTo>
                    <a:pt x="560" y="513"/>
                  </a:lnTo>
                  <a:lnTo>
                    <a:pt x="530" y="522"/>
                  </a:lnTo>
                  <a:lnTo>
                    <a:pt x="496" y="526"/>
                  </a:lnTo>
                  <a:lnTo>
                    <a:pt x="462" y="524"/>
                  </a:lnTo>
                  <a:lnTo>
                    <a:pt x="426" y="515"/>
                  </a:lnTo>
                  <a:lnTo>
                    <a:pt x="390" y="496"/>
                  </a:lnTo>
                  <a:lnTo>
                    <a:pt x="358" y="471"/>
                  </a:lnTo>
                  <a:lnTo>
                    <a:pt x="332" y="447"/>
                  </a:lnTo>
                  <a:lnTo>
                    <a:pt x="315" y="426"/>
                  </a:lnTo>
                  <a:lnTo>
                    <a:pt x="302" y="405"/>
                  </a:lnTo>
                  <a:lnTo>
                    <a:pt x="296" y="385"/>
                  </a:lnTo>
                  <a:lnTo>
                    <a:pt x="292" y="368"/>
                  </a:lnTo>
                  <a:lnTo>
                    <a:pt x="290" y="356"/>
                  </a:lnTo>
                  <a:lnTo>
                    <a:pt x="290" y="345"/>
                  </a:lnTo>
                  <a:lnTo>
                    <a:pt x="292" y="339"/>
                  </a:lnTo>
                  <a:lnTo>
                    <a:pt x="292" y="337"/>
                  </a:lnTo>
                  <a:lnTo>
                    <a:pt x="290" y="337"/>
                  </a:lnTo>
                  <a:lnTo>
                    <a:pt x="283" y="341"/>
                  </a:lnTo>
                  <a:lnTo>
                    <a:pt x="273" y="347"/>
                  </a:lnTo>
                  <a:lnTo>
                    <a:pt x="258" y="354"/>
                  </a:lnTo>
                  <a:lnTo>
                    <a:pt x="241" y="360"/>
                  </a:lnTo>
                  <a:lnTo>
                    <a:pt x="222" y="362"/>
                  </a:lnTo>
                  <a:lnTo>
                    <a:pt x="202" y="364"/>
                  </a:lnTo>
                  <a:lnTo>
                    <a:pt x="179" y="360"/>
                  </a:lnTo>
                  <a:lnTo>
                    <a:pt x="158" y="351"/>
                  </a:lnTo>
                  <a:lnTo>
                    <a:pt x="134" y="337"/>
                  </a:lnTo>
                  <a:lnTo>
                    <a:pt x="115" y="315"/>
                  </a:lnTo>
                  <a:lnTo>
                    <a:pt x="102" y="296"/>
                  </a:lnTo>
                  <a:lnTo>
                    <a:pt x="96" y="275"/>
                  </a:lnTo>
                  <a:lnTo>
                    <a:pt x="92" y="256"/>
                  </a:lnTo>
                  <a:lnTo>
                    <a:pt x="92" y="236"/>
                  </a:lnTo>
                  <a:lnTo>
                    <a:pt x="94" y="219"/>
                  </a:lnTo>
                  <a:lnTo>
                    <a:pt x="98" y="207"/>
                  </a:lnTo>
                  <a:lnTo>
                    <a:pt x="100" y="194"/>
                  </a:lnTo>
                  <a:lnTo>
                    <a:pt x="104" y="187"/>
                  </a:lnTo>
                  <a:lnTo>
                    <a:pt x="104" y="185"/>
                  </a:lnTo>
                  <a:lnTo>
                    <a:pt x="102" y="183"/>
                  </a:lnTo>
                  <a:lnTo>
                    <a:pt x="94" y="179"/>
                  </a:lnTo>
                  <a:lnTo>
                    <a:pt x="83" y="173"/>
                  </a:lnTo>
                  <a:lnTo>
                    <a:pt x="68" y="162"/>
                  </a:lnTo>
                  <a:lnTo>
                    <a:pt x="53" y="147"/>
                  </a:lnTo>
                  <a:lnTo>
                    <a:pt x="36" y="128"/>
                  </a:lnTo>
                  <a:lnTo>
                    <a:pt x="24" y="104"/>
                  </a:lnTo>
                  <a:lnTo>
                    <a:pt x="11" y="75"/>
                  </a:lnTo>
                  <a:lnTo>
                    <a:pt x="2" y="4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4521" name="Freeform 9"/>
            <p:cNvSpPr>
              <a:spLocks/>
            </p:cNvSpPr>
            <p:nvPr/>
          </p:nvSpPr>
          <p:spPr bwMode="auto">
            <a:xfrm>
              <a:off x="1445" y="3088"/>
              <a:ext cx="824" cy="564"/>
            </a:xfrm>
            <a:custGeom>
              <a:avLst/>
              <a:gdLst>
                <a:gd name="T0" fmla="*/ 822 w 824"/>
                <a:gd name="T1" fmla="*/ 42 h 564"/>
                <a:gd name="T2" fmla="*/ 802 w 824"/>
                <a:gd name="T3" fmla="*/ 108 h 564"/>
                <a:gd name="T4" fmla="*/ 777 w 824"/>
                <a:gd name="T5" fmla="*/ 157 h 564"/>
                <a:gd name="T6" fmla="*/ 749 w 824"/>
                <a:gd name="T7" fmla="*/ 189 h 564"/>
                <a:gd name="T8" fmla="*/ 732 w 824"/>
                <a:gd name="T9" fmla="*/ 204 h 564"/>
                <a:gd name="T10" fmla="*/ 730 w 824"/>
                <a:gd name="T11" fmla="*/ 209 h 564"/>
                <a:gd name="T12" fmla="*/ 739 w 824"/>
                <a:gd name="T13" fmla="*/ 226 h 564"/>
                <a:gd name="T14" fmla="*/ 743 w 824"/>
                <a:gd name="T15" fmla="*/ 258 h 564"/>
                <a:gd name="T16" fmla="*/ 741 w 824"/>
                <a:gd name="T17" fmla="*/ 296 h 564"/>
                <a:gd name="T18" fmla="*/ 719 w 824"/>
                <a:gd name="T19" fmla="*/ 336 h 564"/>
                <a:gd name="T20" fmla="*/ 677 w 824"/>
                <a:gd name="T21" fmla="*/ 373 h 564"/>
                <a:gd name="T22" fmla="*/ 634 w 824"/>
                <a:gd name="T23" fmla="*/ 383 h 564"/>
                <a:gd name="T24" fmla="*/ 594 w 824"/>
                <a:gd name="T25" fmla="*/ 379 h 564"/>
                <a:gd name="T26" fmla="*/ 564 w 824"/>
                <a:gd name="T27" fmla="*/ 368 h 564"/>
                <a:gd name="T28" fmla="*/ 545 w 824"/>
                <a:gd name="T29" fmla="*/ 358 h 564"/>
                <a:gd name="T30" fmla="*/ 545 w 824"/>
                <a:gd name="T31" fmla="*/ 360 h 564"/>
                <a:gd name="T32" fmla="*/ 545 w 824"/>
                <a:gd name="T33" fmla="*/ 377 h 564"/>
                <a:gd name="T34" fmla="*/ 541 w 824"/>
                <a:gd name="T35" fmla="*/ 407 h 564"/>
                <a:gd name="T36" fmla="*/ 519 w 824"/>
                <a:gd name="T37" fmla="*/ 447 h 564"/>
                <a:gd name="T38" fmla="*/ 477 w 824"/>
                <a:gd name="T39" fmla="*/ 492 h 564"/>
                <a:gd name="T40" fmla="*/ 409 w 824"/>
                <a:gd name="T41" fmla="*/ 534 h 564"/>
                <a:gd name="T42" fmla="*/ 338 w 824"/>
                <a:gd name="T43" fmla="*/ 547 h 564"/>
                <a:gd name="T44" fmla="*/ 275 w 824"/>
                <a:gd name="T45" fmla="*/ 534 h 564"/>
                <a:gd name="T46" fmla="*/ 226 w 824"/>
                <a:gd name="T47" fmla="*/ 511 h 564"/>
                <a:gd name="T48" fmla="*/ 198 w 824"/>
                <a:gd name="T49" fmla="*/ 492 h 564"/>
                <a:gd name="T50" fmla="*/ 194 w 824"/>
                <a:gd name="T51" fmla="*/ 492 h 564"/>
                <a:gd name="T52" fmla="*/ 192 w 824"/>
                <a:gd name="T53" fmla="*/ 507 h 564"/>
                <a:gd name="T54" fmla="*/ 181 w 824"/>
                <a:gd name="T55" fmla="*/ 526 h 564"/>
                <a:gd name="T56" fmla="*/ 160 w 824"/>
                <a:gd name="T57" fmla="*/ 547 h 564"/>
                <a:gd name="T58" fmla="*/ 123 w 824"/>
                <a:gd name="T59" fmla="*/ 562 h 564"/>
                <a:gd name="T60" fmla="*/ 72 w 824"/>
                <a:gd name="T61" fmla="*/ 562 h 564"/>
                <a:gd name="T62" fmla="*/ 34 w 824"/>
                <a:gd name="T63" fmla="*/ 547 h 564"/>
                <a:gd name="T64" fmla="*/ 13 w 824"/>
                <a:gd name="T65" fmla="*/ 526 h 564"/>
                <a:gd name="T66" fmla="*/ 2 w 824"/>
                <a:gd name="T67" fmla="*/ 507 h 564"/>
                <a:gd name="T68" fmla="*/ 0 w 824"/>
                <a:gd name="T69" fmla="*/ 492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564">
                  <a:moveTo>
                    <a:pt x="824" y="0"/>
                  </a:moveTo>
                  <a:lnTo>
                    <a:pt x="822" y="42"/>
                  </a:lnTo>
                  <a:lnTo>
                    <a:pt x="813" y="79"/>
                  </a:lnTo>
                  <a:lnTo>
                    <a:pt x="802" y="108"/>
                  </a:lnTo>
                  <a:lnTo>
                    <a:pt x="790" y="136"/>
                  </a:lnTo>
                  <a:lnTo>
                    <a:pt x="777" y="157"/>
                  </a:lnTo>
                  <a:lnTo>
                    <a:pt x="762" y="177"/>
                  </a:lnTo>
                  <a:lnTo>
                    <a:pt x="749" y="189"/>
                  </a:lnTo>
                  <a:lnTo>
                    <a:pt x="739" y="198"/>
                  </a:lnTo>
                  <a:lnTo>
                    <a:pt x="732" y="204"/>
                  </a:lnTo>
                  <a:lnTo>
                    <a:pt x="730" y="206"/>
                  </a:lnTo>
                  <a:lnTo>
                    <a:pt x="730" y="209"/>
                  </a:lnTo>
                  <a:lnTo>
                    <a:pt x="734" y="215"/>
                  </a:lnTo>
                  <a:lnTo>
                    <a:pt x="739" y="226"/>
                  </a:lnTo>
                  <a:lnTo>
                    <a:pt x="741" y="241"/>
                  </a:lnTo>
                  <a:lnTo>
                    <a:pt x="743" y="258"/>
                  </a:lnTo>
                  <a:lnTo>
                    <a:pt x="743" y="277"/>
                  </a:lnTo>
                  <a:lnTo>
                    <a:pt x="741" y="296"/>
                  </a:lnTo>
                  <a:lnTo>
                    <a:pt x="732" y="317"/>
                  </a:lnTo>
                  <a:lnTo>
                    <a:pt x="719" y="336"/>
                  </a:lnTo>
                  <a:lnTo>
                    <a:pt x="700" y="358"/>
                  </a:lnTo>
                  <a:lnTo>
                    <a:pt x="677" y="373"/>
                  </a:lnTo>
                  <a:lnTo>
                    <a:pt x="656" y="381"/>
                  </a:lnTo>
                  <a:lnTo>
                    <a:pt x="634" y="383"/>
                  </a:lnTo>
                  <a:lnTo>
                    <a:pt x="613" y="383"/>
                  </a:lnTo>
                  <a:lnTo>
                    <a:pt x="594" y="379"/>
                  </a:lnTo>
                  <a:lnTo>
                    <a:pt x="577" y="375"/>
                  </a:lnTo>
                  <a:lnTo>
                    <a:pt x="564" y="368"/>
                  </a:lnTo>
                  <a:lnTo>
                    <a:pt x="553" y="362"/>
                  </a:lnTo>
                  <a:lnTo>
                    <a:pt x="545" y="358"/>
                  </a:lnTo>
                  <a:lnTo>
                    <a:pt x="543" y="358"/>
                  </a:lnTo>
                  <a:lnTo>
                    <a:pt x="545" y="360"/>
                  </a:lnTo>
                  <a:lnTo>
                    <a:pt x="545" y="366"/>
                  </a:lnTo>
                  <a:lnTo>
                    <a:pt x="545" y="377"/>
                  </a:lnTo>
                  <a:lnTo>
                    <a:pt x="543" y="390"/>
                  </a:lnTo>
                  <a:lnTo>
                    <a:pt x="541" y="407"/>
                  </a:lnTo>
                  <a:lnTo>
                    <a:pt x="532" y="426"/>
                  </a:lnTo>
                  <a:lnTo>
                    <a:pt x="519" y="447"/>
                  </a:lnTo>
                  <a:lnTo>
                    <a:pt x="502" y="468"/>
                  </a:lnTo>
                  <a:lnTo>
                    <a:pt x="477" y="492"/>
                  </a:lnTo>
                  <a:lnTo>
                    <a:pt x="447" y="517"/>
                  </a:lnTo>
                  <a:lnTo>
                    <a:pt x="409" y="534"/>
                  </a:lnTo>
                  <a:lnTo>
                    <a:pt x="375" y="545"/>
                  </a:lnTo>
                  <a:lnTo>
                    <a:pt x="338" y="547"/>
                  </a:lnTo>
                  <a:lnTo>
                    <a:pt x="306" y="543"/>
                  </a:lnTo>
                  <a:lnTo>
                    <a:pt x="275" y="534"/>
                  </a:lnTo>
                  <a:lnTo>
                    <a:pt x="249" y="522"/>
                  </a:lnTo>
                  <a:lnTo>
                    <a:pt x="226" y="511"/>
                  </a:lnTo>
                  <a:lnTo>
                    <a:pt x="209" y="500"/>
                  </a:lnTo>
                  <a:lnTo>
                    <a:pt x="198" y="492"/>
                  </a:lnTo>
                  <a:lnTo>
                    <a:pt x="194" y="490"/>
                  </a:lnTo>
                  <a:lnTo>
                    <a:pt x="194" y="492"/>
                  </a:lnTo>
                  <a:lnTo>
                    <a:pt x="194" y="498"/>
                  </a:lnTo>
                  <a:lnTo>
                    <a:pt x="192" y="507"/>
                  </a:lnTo>
                  <a:lnTo>
                    <a:pt x="187" y="515"/>
                  </a:lnTo>
                  <a:lnTo>
                    <a:pt x="181" y="526"/>
                  </a:lnTo>
                  <a:lnTo>
                    <a:pt x="172" y="539"/>
                  </a:lnTo>
                  <a:lnTo>
                    <a:pt x="160" y="547"/>
                  </a:lnTo>
                  <a:lnTo>
                    <a:pt x="143" y="556"/>
                  </a:lnTo>
                  <a:lnTo>
                    <a:pt x="123" y="562"/>
                  </a:lnTo>
                  <a:lnTo>
                    <a:pt x="98" y="564"/>
                  </a:lnTo>
                  <a:lnTo>
                    <a:pt x="72" y="562"/>
                  </a:lnTo>
                  <a:lnTo>
                    <a:pt x="51" y="556"/>
                  </a:lnTo>
                  <a:lnTo>
                    <a:pt x="34" y="547"/>
                  </a:lnTo>
                  <a:lnTo>
                    <a:pt x="21" y="539"/>
                  </a:lnTo>
                  <a:lnTo>
                    <a:pt x="13" y="526"/>
                  </a:lnTo>
                  <a:lnTo>
                    <a:pt x="6" y="515"/>
                  </a:lnTo>
                  <a:lnTo>
                    <a:pt x="2" y="507"/>
                  </a:lnTo>
                  <a:lnTo>
                    <a:pt x="0" y="498"/>
                  </a:lnTo>
                  <a:lnTo>
                    <a:pt x="0" y="492"/>
                  </a:lnTo>
                  <a:lnTo>
                    <a:pt x="0" y="49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64522" name="Freeform 10"/>
          <p:cNvSpPr>
            <a:spLocks/>
          </p:cNvSpPr>
          <p:nvPr/>
        </p:nvSpPr>
        <p:spPr bwMode="auto">
          <a:xfrm>
            <a:off x="6505575" y="2514600"/>
            <a:ext cx="266700" cy="268288"/>
          </a:xfrm>
          <a:custGeom>
            <a:avLst/>
            <a:gdLst>
              <a:gd name="T0" fmla="*/ 168 w 168"/>
              <a:gd name="T1" fmla="*/ 169 h 169"/>
              <a:gd name="T2" fmla="*/ 168 w 168"/>
              <a:gd name="T3" fmla="*/ 0 h 169"/>
              <a:gd name="T4" fmla="*/ 0 w 168"/>
              <a:gd name="T5" fmla="*/ 0 h 169"/>
              <a:gd name="T6" fmla="*/ 0 w 168"/>
              <a:gd name="T7" fmla="*/ 169 h 169"/>
              <a:gd name="T8" fmla="*/ 168 w 168"/>
              <a:gd name="T9" fmla="*/ 169 h 169"/>
              <a:gd name="T10" fmla="*/ 168 w 168"/>
              <a:gd name="T11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  <a:lnTo>
                  <a:pt x="168" y="169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3" name="Freeform 11"/>
          <p:cNvSpPr>
            <a:spLocks/>
          </p:cNvSpPr>
          <p:nvPr/>
        </p:nvSpPr>
        <p:spPr bwMode="auto">
          <a:xfrm>
            <a:off x="6505575" y="3221038"/>
            <a:ext cx="266700" cy="268287"/>
          </a:xfrm>
          <a:custGeom>
            <a:avLst/>
            <a:gdLst>
              <a:gd name="T0" fmla="*/ 168 w 168"/>
              <a:gd name="T1" fmla="*/ 166 h 169"/>
              <a:gd name="T2" fmla="*/ 168 w 168"/>
              <a:gd name="T3" fmla="*/ 0 h 169"/>
              <a:gd name="T4" fmla="*/ 0 w 168"/>
              <a:gd name="T5" fmla="*/ 0 h 169"/>
              <a:gd name="T6" fmla="*/ 0 w 168"/>
              <a:gd name="T7" fmla="*/ 169 h 169"/>
              <a:gd name="T8" fmla="*/ 168 w 168"/>
              <a:gd name="T9" fmla="*/ 169 h 169"/>
              <a:gd name="T10" fmla="*/ 168 w 168"/>
              <a:gd name="T11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  <a:lnTo>
                  <a:pt x="168" y="169"/>
                </a:lnTo>
              </a:path>
            </a:pathLst>
          </a:custGeom>
          <a:solidFill>
            <a:schemeClr val="tx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4" name="Freeform 12"/>
          <p:cNvSpPr>
            <a:spLocks/>
          </p:cNvSpPr>
          <p:nvPr/>
        </p:nvSpPr>
        <p:spPr bwMode="auto">
          <a:xfrm>
            <a:off x="7026275" y="2514600"/>
            <a:ext cx="266700" cy="268288"/>
          </a:xfrm>
          <a:custGeom>
            <a:avLst/>
            <a:gdLst>
              <a:gd name="T0" fmla="*/ 168 w 168"/>
              <a:gd name="T1" fmla="*/ 169 h 169"/>
              <a:gd name="T2" fmla="*/ 168 w 168"/>
              <a:gd name="T3" fmla="*/ 0 h 169"/>
              <a:gd name="T4" fmla="*/ 0 w 168"/>
              <a:gd name="T5" fmla="*/ 0 h 169"/>
              <a:gd name="T6" fmla="*/ 0 w 168"/>
              <a:gd name="T7" fmla="*/ 169 h 169"/>
              <a:gd name="T8" fmla="*/ 168 w 168"/>
              <a:gd name="T9" fmla="*/ 169 h 169"/>
              <a:gd name="T10" fmla="*/ 168 w 168"/>
              <a:gd name="T11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  <a:lnTo>
                  <a:pt x="168" y="169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5" name="Freeform 13"/>
          <p:cNvSpPr>
            <a:spLocks/>
          </p:cNvSpPr>
          <p:nvPr/>
        </p:nvSpPr>
        <p:spPr bwMode="auto">
          <a:xfrm>
            <a:off x="6505575" y="4348163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tx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6" name="Freeform 14"/>
          <p:cNvSpPr>
            <a:spLocks/>
          </p:cNvSpPr>
          <p:nvPr/>
        </p:nvSpPr>
        <p:spPr bwMode="auto">
          <a:xfrm>
            <a:off x="5984875" y="2514600"/>
            <a:ext cx="266700" cy="268288"/>
          </a:xfrm>
          <a:custGeom>
            <a:avLst/>
            <a:gdLst>
              <a:gd name="T0" fmla="*/ 168 w 168"/>
              <a:gd name="T1" fmla="*/ 169 h 169"/>
              <a:gd name="T2" fmla="*/ 168 w 168"/>
              <a:gd name="T3" fmla="*/ 0 h 169"/>
              <a:gd name="T4" fmla="*/ 0 w 168"/>
              <a:gd name="T5" fmla="*/ 0 h 169"/>
              <a:gd name="T6" fmla="*/ 0 w 168"/>
              <a:gd name="T7" fmla="*/ 169 h 169"/>
              <a:gd name="T8" fmla="*/ 168 w 168"/>
              <a:gd name="T9" fmla="*/ 169 h 169"/>
              <a:gd name="T10" fmla="*/ 168 w 168"/>
              <a:gd name="T11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  <a:lnTo>
                  <a:pt x="168" y="169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7" name="Freeform 15"/>
          <p:cNvSpPr>
            <a:spLocks/>
          </p:cNvSpPr>
          <p:nvPr/>
        </p:nvSpPr>
        <p:spPr bwMode="auto">
          <a:xfrm>
            <a:off x="6505575" y="3783013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tx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8" name="Freeform 16"/>
          <p:cNvSpPr>
            <a:spLocks/>
          </p:cNvSpPr>
          <p:nvPr/>
        </p:nvSpPr>
        <p:spPr bwMode="auto">
          <a:xfrm>
            <a:off x="6778625" y="4986338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29" name="Freeform 17"/>
          <p:cNvSpPr>
            <a:spLocks/>
          </p:cNvSpPr>
          <p:nvPr/>
        </p:nvSpPr>
        <p:spPr bwMode="auto">
          <a:xfrm>
            <a:off x="6284913" y="4986338"/>
            <a:ext cx="271462" cy="266700"/>
          </a:xfrm>
          <a:custGeom>
            <a:avLst/>
            <a:gdLst>
              <a:gd name="T0" fmla="*/ 168 w 171"/>
              <a:gd name="T1" fmla="*/ 168 h 168"/>
              <a:gd name="T2" fmla="*/ 171 w 171"/>
              <a:gd name="T3" fmla="*/ 0 h 168"/>
              <a:gd name="T4" fmla="*/ 0 w 171"/>
              <a:gd name="T5" fmla="*/ 0 h 168"/>
              <a:gd name="T6" fmla="*/ 0 w 171"/>
              <a:gd name="T7" fmla="*/ 168 h 168"/>
              <a:gd name="T8" fmla="*/ 171 w 171"/>
              <a:gd name="T9" fmla="*/ 168 h 168"/>
              <a:gd name="T10" fmla="*/ 171 w 171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  <a:lnTo>
                  <a:pt x="171" y="168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30" name="Freeform 18"/>
          <p:cNvSpPr>
            <a:spLocks/>
          </p:cNvSpPr>
          <p:nvPr/>
        </p:nvSpPr>
        <p:spPr bwMode="auto">
          <a:xfrm>
            <a:off x="5105400" y="4043363"/>
            <a:ext cx="268288" cy="269875"/>
          </a:xfrm>
          <a:custGeom>
            <a:avLst/>
            <a:gdLst>
              <a:gd name="T0" fmla="*/ 0 w 169"/>
              <a:gd name="T1" fmla="*/ 168 h 170"/>
              <a:gd name="T2" fmla="*/ 169 w 169"/>
              <a:gd name="T3" fmla="*/ 170 h 170"/>
              <a:gd name="T4" fmla="*/ 169 w 169"/>
              <a:gd name="T5" fmla="*/ 0 h 170"/>
              <a:gd name="T6" fmla="*/ 0 w 169"/>
              <a:gd name="T7" fmla="*/ 0 h 170"/>
              <a:gd name="T8" fmla="*/ 0 w 169"/>
              <a:gd name="T9" fmla="*/ 170 h 170"/>
              <a:gd name="T10" fmla="*/ 0 w 169"/>
              <a:gd name="T11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  <a:lnTo>
                  <a:pt x="0" y="170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31" name="Freeform 19"/>
          <p:cNvSpPr>
            <a:spLocks/>
          </p:cNvSpPr>
          <p:nvPr/>
        </p:nvSpPr>
        <p:spPr bwMode="auto">
          <a:xfrm>
            <a:off x="5105400" y="3522663"/>
            <a:ext cx="268288" cy="266700"/>
          </a:xfrm>
          <a:custGeom>
            <a:avLst/>
            <a:gdLst>
              <a:gd name="T0" fmla="*/ 0 w 169"/>
              <a:gd name="T1" fmla="*/ 168 h 168"/>
              <a:gd name="T2" fmla="*/ 169 w 169"/>
              <a:gd name="T3" fmla="*/ 168 h 168"/>
              <a:gd name="T4" fmla="*/ 169 w 169"/>
              <a:gd name="T5" fmla="*/ 0 h 168"/>
              <a:gd name="T6" fmla="*/ 0 w 169"/>
              <a:gd name="T7" fmla="*/ 0 h 168"/>
              <a:gd name="T8" fmla="*/ 0 w 169"/>
              <a:gd name="T9" fmla="*/ 168 h 168"/>
              <a:gd name="T10" fmla="*/ 0 w 169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  <a:lnTo>
                  <a:pt x="0" y="168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32" name="Freeform 20"/>
          <p:cNvSpPr>
            <a:spLocks/>
          </p:cNvSpPr>
          <p:nvPr/>
        </p:nvSpPr>
        <p:spPr bwMode="auto">
          <a:xfrm>
            <a:off x="5745163" y="3783013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tx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33" name="Freeform 21"/>
          <p:cNvSpPr>
            <a:spLocks/>
          </p:cNvSpPr>
          <p:nvPr/>
        </p:nvSpPr>
        <p:spPr bwMode="auto">
          <a:xfrm>
            <a:off x="7289800" y="3783013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tx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6116638" y="2782888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35" name="Line 23"/>
          <p:cNvSpPr>
            <a:spLocks noChangeShapeType="1"/>
          </p:cNvSpPr>
          <p:nvPr/>
        </p:nvSpPr>
        <p:spPr bwMode="auto">
          <a:xfrm>
            <a:off x="6629400" y="2782888"/>
            <a:ext cx="4763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 flipH="1">
            <a:off x="6727825" y="2782888"/>
            <a:ext cx="430213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6011863" y="3352800"/>
            <a:ext cx="493712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6011863" y="3914775"/>
            <a:ext cx="49371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39" name="Line 27"/>
          <p:cNvSpPr>
            <a:spLocks noChangeShapeType="1"/>
          </p:cNvSpPr>
          <p:nvPr/>
        </p:nvSpPr>
        <p:spPr bwMode="auto">
          <a:xfrm>
            <a:off x="6772275" y="3914775"/>
            <a:ext cx="51276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0" name="Line 28"/>
          <p:cNvSpPr>
            <a:spLocks noChangeShapeType="1"/>
          </p:cNvSpPr>
          <p:nvPr/>
        </p:nvSpPr>
        <p:spPr bwMode="auto">
          <a:xfrm flipH="1">
            <a:off x="6775450" y="3956050"/>
            <a:ext cx="514350" cy="5159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>
            <a:off x="6011863" y="3978275"/>
            <a:ext cx="493712" cy="4937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 flipV="1">
            <a:off x="6419850" y="4618038"/>
            <a:ext cx="128588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3" name="Line 31"/>
          <p:cNvSpPr>
            <a:spLocks noChangeShapeType="1"/>
          </p:cNvSpPr>
          <p:nvPr/>
        </p:nvSpPr>
        <p:spPr bwMode="auto">
          <a:xfrm flipH="1" flipV="1">
            <a:off x="6731000" y="4614863"/>
            <a:ext cx="179388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>
            <a:off x="5373688" y="3654425"/>
            <a:ext cx="368300" cy="1762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 flipV="1">
            <a:off x="5373688" y="4005263"/>
            <a:ext cx="371475" cy="1730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7556500" y="3914775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4592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191000" cy="4876800"/>
          </a:xfrm>
        </p:spPr>
        <p:txBody>
          <a:bodyPr/>
          <a:lstStyle/>
          <a:p>
            <a:r>
              <a:rPr lang="en-US" altLang="ar-EG"/>
              <a:t>Switch: moves bits between links</a:t>
            </a:r>
          </a:p>
          <a:p>
            <a:pPr lvl="1"/>
            <a:r>
              <a:rPr lang="en-US" altLang="ar-EG"/>
              <a:t>Packet switching</a:t>
            </a:r>
          </a:p>
          <a:p>
            <a:pPr lvl="1"/>
            <a:r>
              <a:rPr lang="en-US" altLang="ar-EG"/>
              <a:t>Circuit switching</a:t>
            </a:r>
          </a:p>
        </p:txBody>
      </p:sp>
      <p:sp>
        <p:nvSpPr>
          <p:cNvPr id="64597" name="Freeform 85"/>
          <p:cNvSpPr>
            <a:spLocks/>
          </p:cNvSpPr>
          <p:nvPr/>
        </p:nvSpPr>
        <p:spPr bwMode="auto">
          <a:xfrm>
            <a:off x="8001000" y="3771900"/>
            <a:ext cx="266700" cy="266700"/>
          </a:xfrm>
          <a:custGeom>
            <a:avLst/>
            <a:gdLst>
              <a:gd name="T0" fmla="*/ 168 w 168"/>
              <a:gd name="T1" fmla="*/ 168 h 168"/>
              <a:gd name="T2" fmla="*/ 168 w 168"/>
              <a:gd name="T3" fmla="*/ 0 h 168"/>
              <a:gd name="T4" fmla="*/ 0 w 168"/>
              <a:gd name="T5" fmla="*/ 0 h 168"/>
              <a:gd name="T6" fmla="*/ 0 w 168"/>
              <a:gd name="T7" fmla="*/ 168 h 168"/>
              <a:gd name="T8" fmla="*/ 168 w 168"/>
              <a:gd name="T9" fmla="*/ 168 h 168"/>
              <a:gd name="T10" fmla="*/ 168 w 168"/>
              <a:gd name="T11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  <a:lnTo>
                  <a:pt x="168" y="168"/>
                </a:lnTo>
              </a:path>
            </a:pathLst>
          </a:custGeom>
          <a:solidFill>
            <a:schemeClr val="folHlink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1088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485C-16D3-425C-940B-4A26E52FADEB}" type="slidenum">
              <a:rPr lang="en-US" altLang="ar-EG"/>
              <a:pPr/>
              <a:t>29</a:t>
            </a:fld>
            <a:endParaRPr lang="en-US" altLang="ar-EG"/>
          </a:p>
        </p:txBody>
      </p:sp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685800" y="1600200"/>
            <a:ext cx="8077200" cy="441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Back in the Old Days…</a:t>
            </a:r>
          </a:p>
        </p:txBody>
      </p:sp>
      <p:pic>
        <p:nvPicPr>
          <p:cNvPr id="91156" name="Picture 20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78" name="Picture 42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34290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79" name="Picture 43" descr="Click To Preview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41910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81" name="Picture 45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5908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82" name="Line 46"/>
          <p:cNvSpPr>
            <a:spLocks noChangeShapeType="1"/>
          </p:cNvSpPr>
          <p:nvPr/>
        </p:nvSpPr>
        <p:spPr bwMode="auto">
          <a:xfrm>
            <a:off x="1828800" y="3048000"/>
            <a:ext cx="563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183" name="Line 47"/>
          <p:cNvSpPr>
            <a:spLocks noChangeShapeType="1"/>
          </p:cNvSpPr>
          <p:nvPr/>
        </p:nvSpPr>
        <p:spPr bwMode="auto">
          <a:xfrm>
            <a:off x="1828800" y="3733800"/>
            <a:ext cx="5638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184" name="Line 48"/>
          <p:cNvSpPr>
            <a:spLocks noChangeShapeType="1"/>
          </p:cNvSpPr>
          <p:nvPr/>
        </p:nvSpPr>
        <p:spPr bwMode="auto">
          <a:xfrm>
            <a:off x="1828800" y="4495800"/>
            <a:ext cx="5638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>
            <a:off x="1828800" y="5257800"/>
            <a:ext cx="5638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pic>
        <p:nvPicPr>
          <p:cNvPr id="91186" name="Picture 50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52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87" name="Picture 51" descr="Click To Preview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90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90" name="Picture 54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876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92" name="Picture 56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93" name="Picture 57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97" name="Rectangle 61"/>
          <p:cNvSpPr>
            <a:spLocks noChangeArrowheads="1"/>
          </p:cNvSpPr>
          <p:nvPr/>
        </p:nvSpPr>
        <p:spPr bwMode="auto">
          <a:xfrm>
            <a:off x="3810000" y="2743200"/>
            <a:ext cx="1524000" cy="3048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1199" name="Line 63"/>
          <p:cNvSpPr>
            <a:spLocks noChangeShapeType="1"/>
          </p:cNvSpPr>
          <p:nvPr/>
        </p:nvSpPr>
        <p:spPr bwMode="auto">
          <a:xfrm>
            <a:off x="4114800" y="3733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200" name="Line 64"/>
          <p:cNvSpPr>
            <a:spLocks noChangeShapeType="1"/>
          </p:cNvSpPr>
          <p:nvPr/>
        </p:nvSpPr>
        <p:spPr bwMode="auto">
          <a:xfrm>
            <a:off x="4114800" y="4495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201" name="Line 65"/>
          <p:cNvSpPr>
            <a:spLocks noChangeShapeType="1"/>
          </p:cNvSpPr>
          <p:nvPr/>
        </p:nvSpPr>
        <p:spPr bwMode="auto">
          <a:xfrm>
            <a:off x="4114800" y="52578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1202" name="Line 66"/>
          <p:cNvSpPr>
            <a:spLocks noChangeShapeType="1"/>
          </p:cNvSpPr>
          <p:nvPr/>
        </p:nvSpPr>
        <p:spPr bwMode="auto">
          <a:xfrm>
            <a:off x="4114800" y="3048000"/>
            <a:ext cx="838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63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Textbooks </a:t>
            </a:r>
            <a:endParaRPr lang="ar-EG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1"/>
            <a:ext cx="3893620" cy="491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E8291-CC02-44F6-A540-B71A3EE2B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61558"/>
              </p:ext>
            </p:extLst>
          </p:nvPr>
        </p:nvGraphicFramePr>
        <p:xfrm>
          <a:off x="5257800" y="2514600"/>
          <a:ext cx="2743200" cy="198966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16674223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21068898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Degrees </a:t>
                      </a:r>
                      <a:endParaRPr lang="ar-E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76102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Midterm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5068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Quiz’s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4030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26586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Others 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69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3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E2D3-C742-4BA2-8D11-5109DB5B0D11}" type="slidenum">
              <a:rPr lang="en-US" altLang="ar-EG"/>
              <a:pPr/>
              <a:t>30</a:t>
            </a:fld>
            <a:endParaRPr lang="en-US" altLang="ar-EG"/>
          </a:p>
        </p:txBody>
      </p:sp>
      <p:sp>
        <p:nvSpPr>
          <p:cNvPr id="92241" name="Rectangle 1105"/>
          <p:cNvSpPr>
            <a:spLocks noChangeArrowheads="1"/>
          </p:cNvSpPr>
          <p:nvPr/>
        </p:nvSpPr>
        <p:spPr bwMode="auto">
          <a:xfrm>
            <a:off x="457200" y="1828800"/>
            <a:ext cx="83058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Then Came TDM…</a:t>
            </a:r>
          </a:p>
        </p:txBody>
      </p:sp>
      <p:sp>
        <p:nvSpPr>
          <p:cNvPr id="92164" name="Line 1028"/>
          <p:cNvSpPr>
            <a:spLocks noChangeShapeType="1"/>
          </p:cNvSpPr>
          <p:nvPr/>
        </p:nvSpPr>
        <p:spPr bwMode="auto">
          <a:xfrm>
            <a:off x="2667000" y="4373563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65" name="Line 1029"/>
          <p:cNvSpPr>
            <a:spLocks noChangeShapeType="1"/>
          </p:cNvSpPr>
          <p:nvPr/>
        </p:nvSpPr>
        <p:spPr bwMode="auto">
          <a:xfrm>
            <a:off x="2667000" y="3916363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94" name="Rectangle 1058"/>
          <p:cNvSpPr>
            <a:spLocks noChangeArrowheads="1"/>
          </p:cNvSpPr>
          <p:nvPr/>
        </p:nvSpPr>
        <p:spPr bwMode="auto">
          <a:xfrm>
            <a:off x="4800600" y="3916363"/>
            <a:ext cx="76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95" name="Rectangle 1059"/>
          <p:cNvSpPr>
            <a:spLocks noChangeArrowheads="1"/>
          </p:cNvSpPr>
          <p:nvPr/>
        </p:nvSpPr>
        <p:spPr bwMode="auto">
          <a:xfrm>
            <a:off x="5334000" y="391636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96" name="Rectangle 1060"/>
          <p:cNvSpPr>
            <a:spLocks noChangeArrowheads="1"/>
          </p:cNvSpPr>
          <p:nvPr/>
        </p:nvSpPr>
        <p:spPr bwMode="auto">
          <a:xfrm>
            <a:off x="5791200" y="3916363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197" name="Rectangle 1061"/>
          <p:cNvSpPr>
            <a:spLocks noChangeArrowheads="1"/>
          </p:cNvSpPr>
          <p:nvPr/>
        </p:nvSpPr>
        <p:spPr bwMode="auto">
          <a:xfrm>
            <a:off x="6248400" y="3916363"/>
            <a:ext cx="76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01" name="Rectangle 1065"/>
          <p:cNvSpPr>
            <a:spLocks noChangeArrowheads="1"/>
          </p:cNvSpPr>
          <p:nvPr/>
        </p:nvSpPr>
        <p:spPr bwMode="auto">
          <a:xfrm>
            <a:off x="2819400" y="3916363"/>
            <a:ext cx="76200" cy="457200"/>
          </a:xfrm>
          <a:prstGeom prst="rect">
            <a:avLst/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02" name="Rectangle 1066"/>
          <p:cNvSpPr>
            <a:spLocks noChangeArrowheads="1"/>
          </p:cNvSpPr>
          <p:nvPr/>
        </p:nvSpPr>
        <p:spPr bwMode="auto">
          <a:xfrm>
            <a:off x="3276600" y="3916363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03" name="Rectangle 1067"/>
          <p:cNvSpPr>
            <a:spLocks noChangeArrowheads="1"/>
          </p:cNvSpPr>
          <p:nvPr/>
        </p:nvSpPr>
        <p:spPr bwMode="auto">
          <a:xfrm>
            <a:off x="3810000" y="3916363"/>
            <a:ext cx="76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04" name="Rectangle 1068"/>
          <p:cNvSpPr>
            <a:spLocks noChangeArrowheads="1"/>
          </p:cNvSpPr>
          <p:nvPr/>
        </p:nvSpPr>
        <p:spPr bwMode="auto">
          <a:xfrm>
            <a:off x="4267200" y="3916363"/>
            <a:ext cx="76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05" name="Text Box 1069"/>
          <p:cNvSpPr txBox="1">
            <a:spLocks noChangeArrowheads="1"/>
          </p:cNvSpPr>
          <p:nvPr/>
        </p:nvSpPr>
        <p:spPr bwMode="auto">
          <a:xfrm>
            <a:off x="642938" y="2468563"/>
            <a:ext cx="2252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ar-EG">
                <a:solidFill>
                  <a:srgbClr val="000000"/>
                </a:solidFill>
              </a:rPr>
              <a:t>Multiplex (mux)</a:t>
            </a:r>
          </a:p>
        </p:txBody>
      </p:sp>
      <p:sp>
        <p:nvSpPr>
          <p:cNvPr id="92206" name="Text Box 1070"/>
          <p:cNvSpPr txBox="1">
            <a:spLocks noChangeArrowheads="1"/>
          </p:cNvSpPr>
          <p:nvPr/>
        </p:nvSpPr>
        <p:spPr bwMode="auto">
          <a:xfrm>
            <a:off x="5715000" y="2468563"/>
            <a:ext cx="298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ar-EG">
                <a:solidFill>
                  <a:srgbClr val="000000"/>
                </a:solidFill>
              </a:rPr>
              <a:t>Demultiplex (demux)</a:t>
            </a:r>
          </a:p>
        </p:txBody>
      </p:sp>
      <p:pic>
        <p:nvPicPr>
          <p:cNvPr id="92213" name="Picture 1077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829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7" name="Picture 1081" descr="Click To Preview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211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0" name="Picture 1084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257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5" name="Picture 1089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545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0" name="Picture 1094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3067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1" name="Picture 1095" descr="Click To Preview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0687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2" name="Picture 1096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257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3" name="Picture 1097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6783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62" name="Oval 1126"/>
          <p:cNvSpPr>
            <a:spLocks noChangeArrowheads="1"/>
          </p:cNvSpPr>
          <p:nvPr/>
        </p:nvSpPr>
        <p:spPr bwMode="auto">
          <a:xfrm>
            <a:off x="1701800" y="3687763"/>
            <a:ext cx="990600" cy="914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3" name="Oval 1127"/>
          <p:cNvSpPr>
            <a:spLocks noChangeArrowheads="1"/>
          </p:cNvSpPr>
          <p:nvPr/>
        </p:nvSpPr>
        <p:spPr bwMode="auto">
          <a:xfrm>
            <a:off x="2201863" y="4116388"/>
            <a:ext cx="76200" cy="76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4" name="Oval 1128"/>
          <p:cNvSpPr>
            <a:spLocks noChangeArrowheads="1"/>
          </p:cNvSpPr>
          <p:nvPr/>
        </p:nvSpPr>
        <p:spPr bwMode="auto">
          <a:xfrm>
            <a:off x="1854200" y="437356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5" name="Oval 1129"/>
          <p:cNvSpPr>
            <a:spLocks noChangeArrowheads="1"/>
          </p:cNvSpPr>
          <p:nvPr/>
        </p:nvSpPr>
        <p:spPr bwMode="auto">
          <a:xfrm>
            <a:off x="1778000" y="39925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6" name="Oval 1130"/>
          <p:cNvSpPr>
            <a:spLocks noChangeArrowheads="1"/>
          </p:cNvSpPr>
          <p:nvPr/>
        </p:nvSpPr>
        <p:spPr bwMode="auto">
          <a:xfrm>
            <a:off x="1963738" y="37782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7" name="Oval 1131"/>
          <p:cNvSpPr>
            <a:spLocks noChangeArrowheads="1"/>
          </p:cNvSpPr>
          <p:nvPr/>
        </p:nvSpPr>
        <p:spPr bwMode="auto">
          <a:xfrm>
            <a:off x="2187575" y="44831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69" name="Line 1133"/>
          <p:cNvSpPr>
            <a:spLocks noChangeShapeType="1"/>
          </p:cNvSpPr>
          <p:nvPr/>
        </p:nvSpPr>
        <p:spPr bwMode="auto">
          <a:xfrm>
            <a:off x="2286000" y="4144963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2" name="Oval 1136"/>
          <p:cNvSpPr>
            <a:spLocks noChangeArrowheads="1"/>
          </p:cNvSpPr>
          <p:nvPr/>
        </p:nvSpPr>
        <p:spPr bwMode="auto">
          <a:xfrm rot="10800000">
            <a:off x="6551613" y="3686175"/>
            <a:ext cx="990600" cy="9144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3" name="Oval 1137"/>
          <p:cNvSpPr>
            <a:spLocks noChangeArrowheads="1"/>
          </p:cNvSpPr>
          <p:nvPr/>
        </p:nvSpPr>
        <p:spPr bwMode="auto">
          <a:xfrm rot="10800000">
            <a:off x="6965950" y="4095750"/>
            <a:ext cx="76200" cy="762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4" name="Oval 1138"/>
          <p:cNvSpPr>
            <a:spLocks noChangeArrowheads="1"/>
          </p:cNvSpPr>
          <p:nvPr/>
        </p:nvSpPr>
        <p:spPr bwMode="auto">
          <a:xfrm rot="10800000">
            <a:off x="7313613" y="38385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5" name="Oval 1139"/>
          <p:cNvSpPr>
            <a:spLocks noChangeArrowheads="1"/>
          </p:cNvSpPr>
          <p:nvPr/>
        </p:nvSpPr>
        <p:spPr bwMode="auto">
          <a:xfrm rot="10800000">
            <a:off x="7389813" y="42195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6" name="Oval 1140"/>
          <p:cNvSpPr>
            <a:spLocks noChangeArrowheads="1"/>
          </p:cNvSpPr>
          <p:nvPr/>
        </p:nvSpPr>
        <p:spPr bwMode="auto">
          <a:xfrm rot="10800000">
            <a:off x="7204075" y="44338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7" name="Oval 1141"/>
          <p:cNvSpPr>
            <a:spLocks noChangeArrowheads="1"/>
          </p:cNvSpPr>
          <p:nvPr/>
        </p:nvSpPr>
        <p:spPr bwMode="auto">
          <a:xfrm rot="10800000">
            <a:off x="6980238" y="3729038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79" name="Line 1143"/>
          <p:cNvSpPr>
            <a:spLocks noChangeShapeType="1"/>
          </p:cNvSpPr>
          <p:nvPr/>
        </p:nvSpPr>
        <p:spPr bwMode="auto">
          <a:xfrm>
            <a:off x="6477000" y="4144963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2280" name="Line 1144"/>
          <p:cNvSpPr>
            <a:spLocks noChangeShapeType="1"/>
          </p:cNvSpPr>
          <p:nvPr/>
        </p:nvSpPr>
        <p:spPr bwMode="auto">
          <a:xfrm>
            <a:off x="2209800" y="4144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2281" name="Line 1145"/>
          <p:cNvSpPr>
            <a:spLocks noChangeShapeType="1"/>
          </p:cNvSpPr>
          <p:nvPr/>
        </p:nvSpPr>
        <p:spPr bwMode="auto">
          <a:xfrm flipV="1">
            <a:off x="7010400" y="37639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2282" name="Rectangle 1146"/>
          <p:cNvSpPr>
            <a:spLocks noChangeArrowheads="1"/>
          </p:cNvSpPr>
          <p:nvPr/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FontTx/>
              <a:buChar char="•"/>
            </a:pPr>
            <a:r>
              <a:rPr lang="en-US" altLang="ar-EG" sz="2800">
                <a:solidFill>
                  <a:srgbClr val="000000"/>
                </a:solidFill>
              </a:rPr>
              <a:t>Synchronous time 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2591194753"/>
      </p:ext>
    </p:extLst>
  </p:cSld>
  <p:clrMapOvr>
    <a:masterClrMapping/>
  </p:clrMapOvr>
  <p:transition advTm="2688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2B48-D52D-4C7E-8294-8ED9D13452FD}" type="slidenum">
              <a:rPr lang="en-US" altLang="ar-EG"/>
              <a:pPr/>
              <a:t>31</a:t>
            </a:fld>
            <a:endParaRPr lang="en-US" altLang="ar-EG"/>
          </a:p>
        </p:txBody>
      </p:sp>
      <p:sp>
        <p:nvSpPr>
          <p:cNvPr id="93252" name="Rectangle 68"/>
          <p:cNvSpPr>
            <a:spLocks noChangeArrowheads="1"/>
          </p:cNvSpPr>
          <p:nvPr/>
        </p:nvSpPr>
        <p:spPr bwMode="auto">
          <a:xfrm>
            <a:off x="457200" y="1828800"/>
            <a:ext cx="83058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9319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TDM Logical Network View</a:t>
            </a: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2252663" y="37830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3231" name="Line 47"/>
          <p:cNvSpPr>
            <a:spLocks noChangeShapeType="1"/>
          </p:cNvSpPr>
          <p:nvPr/>
        </p:nvSpPr>
        <p:spPr bwMode="auto">
          <a:xfrm>
            <a:off x="1447800" y="2819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2" name="Line 48"/>
          <p:cNvSpPr>
            <a:spLocks noChangeShapeType="1"/>
          </p:cNvSpPr>
          <p:nvPr/>
        </p:nvSpPr>
        <p:spPr bwMode="auto">
          <a:xfrm flipV="1">
            <a:off x="1371600" y="3810000"/>
            <a:ext cx="914400" cy="1295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3" name="Line 49"/>
          <p:cNvSpPr>
            <a:spLocks noChangeShapeType="1"/>
          </p:cNvSpPr>
          <p:nvPr/>
        </p:nvSpPr>
        <p:spPr bwMode="auto">
          <a:xfrm>
            <a:off x="1447800" y="3505200"/>
            <a:ext cx="83820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4" name="Line 50"/>
          <p:cNvSpPr>
            <a:spLocks noChangeShapeType="1"/>
          </p:cNvSpPr>
          <p:nvPr/>
        </p:nvSpPr>
        <p:spPr bwMode="auto">
          <a:xfrm flipV="1">
            <a:off x="1447800" y="3810000"/>
            <a:ext cx="83820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 rot="10800000">
            <a:off x="6705600" y="3759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3237" name="Line 53"/>
          <p:cNvSpPr>
            <a:spLocks noChangeShapeType="1"/>
          </p:cNvSpPr>
          <p:nvPr/>
        </p:nvSpPr>
        <p:spPr bwMode="auto">
          <a:xfrm rot="10800000">
            <a:off x="6748463" y="3808413"/>
            <a:ext cx="838200" cy="990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8" name="Line 54"/>
          <p:cNvSpPr>
            <a:spLocks noChangeShapeType="1"/>
          </p:cNvSpPr>
          <p:nvPr/>
        </p:nvSpPr>
        <p:spPr bwMode="auto">
          <a:xfrm rot="10800000" flipV="1">
            <a:off x="6748463" y="2513013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39" name="Line 55"/>
          <p:cNvSpPr>
            <a:spLocks noChangeShapeType="1"/>
          </p:cNvSpPr>
          <p:nvPr/>
        </p:nvSpPr>
        <p:spPr bwMode="auto">
          <a:xfrm rot="10800000">
            <a:off x="6748463" y="3808413"/>
            <a:ext cx="83820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93240" name="Line 56"/>
          <p:cNvSpPr>
            <a:spLocks noChangeShapeType="1"/>
          </p:cNvSpPr>
          <p:nvPr/>
        </p:nvSpPr>
        <p:spPr bwMode="auto">
          <a:xfrm rot="10800000" flipV="1">
            <a:off x="6748463" y="3427413"/>
            <a:ext cx="8382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grpSp>
        <p:nvGrpSpPr>
          <p:cNvPr id="93251" name="Group 67"/>
          <p:cNvGrpSpPr>
            <a:grpSpLocks/>
          </p:cNvGrpSpPr>
          <p:nvPr/>
        </p:nvGrpSpPr>
        <p:grpSpPr bwMode="auto">
          <a:xfrm>
            <a:off x="2819400" y="3581400"/>
            <a:ext cx="3581400" cy="457200"/>
            <a:chOff x="1680" y="2304"/>
            <a:chExt cx="2400" cy="288"/>
          </a:xfrm>
        </p:grpSpPr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1680" y="2532"/>
              <a:ext cx="24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1680" y="2475"/>
              <a:ext cx="240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1680" y="2592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>
              <a:off x="1680" y="2304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>
              <a:off x="1680" y="2409"/>
              <a:ext cx="24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3248" name="Line 64"/>
            <p:cNvSpPr>
              <a:spLocks noChangeShapeType="1"/>
            </p:cNvSpPr>
            <p:nvPr/>
          </p:nvSpPr>
          <p:spPr bwMode="auto">
            <a:xfrm>
              <a:off x="1680" y="235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93249" name="Line 65"/>
          <p:cNvSpPr>
            <a:spLocks noChangeShapeType="1"/>
          </p:cNvSpPr>
          <p:nvPr/>
        </p:nvSpPr>
        <p:spPr bwMode="auto">
          <a:xfrm>
            <a:off x="2362200" y="38100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3250" name="Line 66"/>
          <p:cNvSpPr>
            <a:spLocks noChangeShapeType="1"/>
          </p:cNvSpPr>
          <p:nvPr/>
        </p:nvSpPr>
        <p:spPr bwMode="auto">
          <a:xfrm>
            <a:off x="6400800" y="38100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93253" name="Picture 69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0480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4" name="Picture 70" descr="Click To Preview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5" name="Picture 71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6" name="Picture 72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7" name="Picture 73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30480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8" name="Picture 74" descr="Click To Preview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38862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59" name="Picture 75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637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260" name="Picture 76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8" y="48006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65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A384-8B2A-4D1E-BC39-5AF49965DF5F}" type="slidenum">
              <a:rPr lang="en-US" altLang="ar-EG"/>
              <a:pPr/>
              <a:t>32</a:t>
            </a:fld>
            <a:endParaRPr lang="en-US" altLang="ar-EG"/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457200" y="18288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Packet Switching (Internet)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1765300" y="34099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6413500" y="340995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2568575" y="3849688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6364288" y="3863975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2611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1369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3517900" y="3638550"/>
            <a:ext cx="228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3975100" y="3638550"/>
            <a:ext cx="228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44323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4584700" y="3638550"/>
            <a:ext cx="762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5651500" y="3638550"/>
            <a:ext cx="76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5880100" y="3638550"/>
            <a:ext cx="2286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4279900" y="3638550"/>
            <a:ext cx="76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94267" name="Group 59"/>
          <p:cNvGrpSpPr>
            <a:grpSpLocks/>
          </p:cNvGrpSpPr>
          <p:nvPr/>
        </p:nvGrpSpPr>
        <p:grpSpPr bwMode="auto">
          <a:xfrm>
            <a:off x="2039938" y="3690938"/>
            <a:ext cx="504825" cy="354012"/>
            <a:chOff x="1285" y="2229"/>
            <a:chExt cx="318" cy="223"/>
          </a:xfrm>
        </p:grpSpPr>
        <p:sp>
          <p:nvSpPr>
            <p:cNvPr id="94226" name="Freeform 18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1009 w 1012"/>
                <a:gd name="T3" fmla="*/ 0 h 292"/>
                <a:gd name="T4" fmla="*/ 1012 w 1012"/>
                <a:gd name="T5" fmla="*/ 292 h 292"/>
                <a:gd name="T6" fmla="*/ 18 w 1012"/>
                <a:gd name="T7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94244" name="Text Box 36"/>
          <p:cNvSpPr txBox="1">
            <a:spLocks noChangeArrowheads="1"/>
          </p:cNvSpPr>
          <p:nvPr/>
        </p:nvSpPr>
        <p:spPr bwMode="auto">
          <a:xfrm>
            <a:off x="3760788" y="2590800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ar-EG">
                <a:solidFill>
                  <a:srgbClr val="000000"/>
                </a:solidFill>
              </a:rPr>
              <a:t>Packets</a:t>
            </a:r>
          </a:p>
        </p:txBody>
      </p:sp>
      <p:pic>
        <p:nvPicPr>
          <p:cNvPr id="94247" name="Picture 39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482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49" name="Picture 41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021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51" name="Picture 43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35052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52" name="Picture 44" descr="Click To Previ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392363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53" name="Picture 45" descr="Click To Preview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25146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55" name="Picture 47" descr="Click To Pre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35363"/>
            <a:ext cx="731838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12" name="Line 4"/>
          <p:cNvSpPr>
            <a:spLocks noChangeShapeType="1"/>
          </p:cNvSpPr>
          <p:nvPr/>
        </p:nvSpPr>
        <p:spPr bwMode="auto">
          <a:xfrm>
            <a:off x="2679700" y="4095750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>
            <a:off x="2679700" y="3638550"/>
            <a:ext cx="381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94257" name="Line 49"/>
          <p:cNvSpPr>
            <a:spLocks noChangeShapeType="1"/>
          </p:cNvSpPr>
          <p:nvPr/>
        </p:nvSpPr>
        <p:spPr bwMode="auto">
          <a:xfrm>
            <a:off x="4343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grpSp>
        <p:nvGrpSpPr>
          <p:cNvPr id="94262" name="Group 54"/>
          <p:cNvGrpSpPr>
            <a:grpSpLocks/>
          </p:cNvGrpSpPr>
          <p:nvPr/>
        </p:nvGrpSpPr>
        <p:grpSpPr bwMode="auto">
          <a:xfrm>
            <a:off x="1371600" y="2895600"/>
            <a:ext cx="914400" cy="2057400"/>
            <a:chOff x="864" y="1728"/>
            <a:chExt cx="576" cy="1296"/>
          </a:xfrm>
        </p:grpSpPr>
        <p:sp>
          <p:nvSpPr>
            <p:cNvPr id="94258" name="Line 50"/>
            <p:cNvSpPr>
              <a:spLocks noChangeShapeType="1"/>
            </p:cNvSpPr>
            <p:nvPr/>
          </p:nvSpPr>
          <p:spPr bwMode="auto">
            <a:xfrm>
              <a:off x="912" y="17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94260" name="Line 52"/>
            <p:cNvSpPr>
              <a:spLocks noChangeShapeType="1"/>
            </p:cNvSpPr>
            <p:nvPr/>
          </p:nvSpPr>
          <p:spPr bwMode="auto">
            <a:xfrm>
              <a:off x="912" y="2352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94261" name="Line 53"/>
            <p:cNvSpPr>
              <a:spLocks noChangeShapeType="1"/>
            </p:cNvSpPr>
            <p:nvPr/>
          </p:nvSpPr>
          <p:spPr bwMode="auto">
            <a:xfrm flipV="1">
              <a:off x="864" y="2352"/>
              <a:ext cx="576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94263" name="Group 55"/>
          <p:cNvGrpSpPr>
            <a:grpSpLocks/>
          </p:cNvGrpSpPr>
          <p:nvPr/>
        </p:nvGrpSpPr>
        <p:grpSpPr bwMode="auto">
          <a:xfrm rot="10800000">
            <a:off x="7010400" y="2819400"/>
            <a:ext cx="914400" cy="2057400"/>
            <a:chOff x="864" y="1728"/>
            <a:chExt cx="576" cy="1296"/>
          </a:xfrm>
        </p:grpSpPr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912" y="1728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>
              <a:off x="912" y="2352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 flipV="1">
              <a:off x="864" y="2352"/>
              <a:ext cx="576" cy="67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ar-EG"/>
            </a:p>
          </p:txBody>
        </p:sp>
      </p:grpSp>
      <p:grpSp>
        <p:nvGrpSpPr>
          <p:cNvPr id="94268" name="Group 60"/>
          <p:cNvGrpSpPr>
            <a:grpSpLocks/>
          </p:cNvGrpSpPr>
          <p:nvPr/>
        </p:nvGrpSpPr>
        <p:grpSpPr bwMode="auto">
          <a:xfrm>
            <a:off x="6781800" y="3690938"/>
            <a:ext cx="504825" cy="354012"/>
            <a:chOff x="1285" y="2229"/>
            <a:chExt cx="318" cy="223"/>
          </a:xfrm>
        </p:grpSpPr>
        <p:sp>
          <p:nvSpPr>
            <p:cNvPr id="94269" name="Freeform 61"/>
            <p:cNvSpPr>
              <a:spLocks/>
            </p:cNvSpPr>
            <p:nvPr/>
          </p:nvSpPr>
          <p:spPr bwMode="auto">
            <a:xfrm>
              <a:off x="1285" y="2229"/>
              <a:ext cx="318" cy="215"/>
            </a:xfrm>
            <a:custGeom>
              <a:avLst/>
              <a:gdLst>
                <a:gd name="T0" fmla="*/ 0 w 1012"/>
                <a:gd name="T1" fmla="*/ 0 h 292"/>
                <a:gd name="T2" fmla="*/ 1009 w 1012"/>
                <a:gd name="T3" fmla="*/ 0 h 292"/>
                <a:gd name="T4" fmla="*/ 1012 w 1012"/>
                <a:gd name="T5" fmla="*/ 292 h 292"/>
                <a:gd name="T6" fmla="*/ 18 w 1012"/>
                <a:gd name="T7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1500" y="223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>
              <a:off x="1431" y="2237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411818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D90A-8630-4E64-912E-E64C65218602}" type="slidenum">
              <a:rPr lang="en-US" altLang="ar-EG"/>
              <a:pPr/>
              <a:t>33</a:t>
            </a:fld>
            <a:endParaRPr lang="en-US" altLang="ar-EG"/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bg1"/>
                </a:solidFill>
              </a:rPr>
              <a:t>Packet Switching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 dirty="0">
                <a:solidFill>
                  <a:schemeClr val="bg1"/>
                </a:solidFill>
              </a:rPr>
              <a:t>Interleave packets from different sources</a:t>
            </a:r>
          </a:p>
          <a:p>
            <a:r>
              <a:rPr lang="en-US" altLang="ar-EG" dirty="0">
                <a:solidFill>
                  <a:schemeClr val="bg1"/>
                </a:solidFill>
              </a:rPr>
              <a:t>Efficient: resources used on demand</a:t>
            </a:r>
          </a:p>
          <a:p>
            <a:pPr lvl="1"/>
            <a:r>
              <a:rPr lang="en-US" altLang="ar-EG" dirty="0">
                <a:solidFill>
                  <a:schemeClr val="bg1"/>
                </a:solidFill>
              </a:rPr>
              <a:t>Statistical multiplexing</a:t>
            </a:r>
          </a:p>
          <a:p>
            <a:r>
              <a:rPr lang="en-US" altLang="ar-EG" dirty="0">
                <a:solidFill>
                  <a:schemeClr val="bg1"/>
                </a:solidFill>
              </a:rPr>
              <a:t>General</a:t>
            </a:r>
          </a:p>
          <a:p>
            <a:pPr lvl="1"/>
            <a:r>
              <a:rPr lang="en-US" altLang="ar-EG" dirty="0">
                <a:solidFill>
                  <a:schemeClr val="bg1"/>
                </a:solidFill>
              </a:rPr>
              <a:t>Multiple types of applications</a:t>
            </a:r>
          </a:p>
          <a:p>
            <a:r>
              <a:rPr lang="en-US" altLang="ar-EG" dirty="0">
                <a:solidFill>
                  <a:schemeClr val="bg1"/>
                </a:solidFill>
              </a:rPr>
              <a:t>Accommodates </a:t>
            </a:r>
            <a:r>
              <a:rPr lang="en-US" altLang="ar-EG" dirty="0" err="1">
                <a:solidFill>
                  <a:schemeClr val="bg1"/>
                </a:solidFill>
              </a:rPr>
              <a:t>bursty</a:t>
            </a:r>
            <a:r>
              <a:rPr lang="en-US" altLang="ar-EG" dirty="0">
                <a:solidFill>
                  <a:schemeClr val="bg1"/>
                </a:solidFill>
              </a:rPr>
              <a:t> traffic</a:t>
            </a:r>
          </a:p>
          <a:p>
            <a:pPr lvl="1"/>
            <a:r>
              <a:rPr lang="en-US" altLang="ar-EG" dirty="0">
                <a:solidFill>
                  <a:schemeClr val="bg1"/>
                </a:solidFill>
              </a:rPr>
              <a:t>Addition of queues</a:t>
            </a:r>
          </a:p>
        </p:txBody>
      </p:sp>
    </p:spTree>
    <p:extLst>
      <p:ext uri="{BB962C8B-B14F-4D97-AF65-F5344CB8AC3E}">
        <p14:creationId xmlns:p14="http://schemas.microsoft.com/office/powerpoint/2010/main" val="2468465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C94F5-9FA8-4DFF-A373-59B11D6DCA21}" type="slidenum">
              <a:rPr lang="en-US" altLang="ar-EG"/>
              <a:pPr/>
              <a:t>34</a:t>
            </a:fld>
            <a:endParaRPr lang="en-US" altLang="ar-EG"/>
          </a:p>
        </p:txBody>
      </p:sp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Statistical Multiplexing Gain</a:t>
            </a:r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1 Mbps link; users require 0.1 Mbps when transmitting; users active only 10% of the time</a:t>
            </a:r>
          </a:p>
          <a:p>
            <a:r>
              <a:rPr lang="en-US" altLang="ar-EG"/>
              <a:t>Circuit switching: can support 10 users</a:t>
            </a:r>
          </a:p>
          <a:p>
            <a:r>
              <a:rPr lang="en-US" altLang="ar-EG"/>
              <a:t>Packet switching: with 35 users, probability that &gt;=10 are transmitting at the same time  &lt; 0.0017</a:t>
            </a:r>
            <a:endParaRPr lang="en-US" altLang="ar-EG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99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79C4B-2390-4882-8A2D-A24EFB389DA9}" type="slidenum">
              <a:rPr lang="en-US" altLang="ar-EG"/>
              <a:pPr/>
              <a:t>35</a:t>
            </a:fld>
            <a:endParaRPr lang="en-US" altLang="ar-EG"/>
          </a:p>
        </p:txBody>
      </p:sp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Characteristics of Packet Switching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 dirty="0"/>
              <a:t>Store and forward</a:t>
            </a:r>
          </a:p>
          <a:p>
            <a:pPr lvl="1"/>
            <a:r>
              <a:rPr lang="en-US" altLang="ar-EG" dirty="0"/>
              <a:t>Packets are self contained units</a:t>
            </a:r>
          </a:p>
          <a:p>
            <a:pPr lvl="1"/>
            <a:r>
              <a:rPr lang="en-US" altLang="ar-EG" dirty="0"/>
              <a:t>Can use alternate paths – reordering</a:t>
            </a:r>
          </a:p>
          <a:p>
            <a:r>
              <a:rPr lang="en-US" altLang="ar-EG" dirty="0"/>
              <a:t>Contention</a:t>
            </a:r>
          </a:p>
          <a:p>
            <a:pPr lvl="1"/>
            <a:r>
              <a:rPr lang="en-US" altLang="ar-EG" dirty="0"/>
              <a:t>Congestion</a:t>
            </a:r>
          </a:p>
          <a:p>
            <a:pPr lvl="1"/>
            <a:r>
              <a:rPr lang="en-US" altLang="ar-EG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531905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369C-4640-4F83-83F0-4C28016D77F8}" type="slidenum">
              <a:rPr lang="en-US" altLang="ar-EG"/>
              <a:pPr/>
              <a:t>36</a:t>
            </a:fld>
            <a:endParaRPr lang="en-US" altLang="ar-EG"/>
          </a:p>
        </p:txBody>
      </p:sp>
      <p:sp>
        <p:nvSpPr>
          <p:cNvPr id="65617" name="Rectangle 81"/>
          <p:cNvSpPr>
            <a:spLocks noChangeArrowheads="1"/>
          </p:cNvSpPr>
          <p:nvPr/>
        </p:nvSpPr>
        <p:spPr bwMode="auto">
          <a:xfrm>
            <a:off x="4724400" y="1524000"/>
            <a:ext cx="4038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5618" name="Rectangle 82"/>
          <p:cNvSpPr>
            <a:spLocks noChangeArrowheads="1"/>
          </p:cNvSpPr>
          <p:nvPr/>
        </p:nvSpPr>
        <p:spPr bwMode="auto">
          <a:xfrm>
            <a:off x="4724400" y="2057400"/>
            <a:ext cx="4038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5619" name="Text Box 83"/>
          <p:cNvSpPr txBox="1">
            <a:spLocks noChangeArrowheads="1"/>
          </p:cNvSpPr>
          <p:nvPr/>
        </p:nvSpPr>
        <p:spPr bwMode="auto">
          <a:xfrm>
            <a:off x="5527675" y="1524000"/>
            <a:ext cx="203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ar-EG">
                <a:solidFill>
                  <a:srgbClr val="000000"/>
                </a:solidFill>
              </a:rPr>
              <a:t>Internet[work]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Second Step: Internet[work]</a:t>
            </a:r>
          </a:p>
        </p:txBody>
      </p:sp>
      <p:sp>
        <p:nvSpPr>
          <p:cNvPr id="65538" name="Line 2"/>
          <p:cNvSpPr>
            <a:spLocks noChangeShapeType="1"/>
          </p:cNvSpPr>
          <p:nvPr/>
        </p:nvSpPr>
        <p:spPr bwMode="auto">
          <a:xfrm flipV="1">
            <a:off x="6400800" y="3733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5576" name="Freeform 40"/>
          <p:cNvSpPr>
            <a:spLocks/>
          </p:cNvSpPr>
          <p:nvPr/>
        </p:nvSpPr>
        <p:spPr bwMode="auto">
          <a:xfrm>
            <a:off x="6818313" y="228600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577" name="Freeform 41"/>
          <p:cNvSpPr>
            <a:spLocks/>
          </p:cNvSpPr>
          <p:nvPr/>
        </p:nvSpPr>
        <p:spPr bwMode="auto">
          <a:xfrm>
            <a:off x="5951538" y="2774950"/>
            <a:ext cx="180975" cy="177800"/>
          </a:xfrm>
          <a:custGeom>
            <a:avLst/>
            <a:gdLst>
              <a:gd name="T0" fmla="*/ 112 w 114"/>
              <a:gd name="T1" fmla="*/ 112 h 112"/>
              <a:gd name="T2" fmla="*/ 114 w 114"/>
              <a:gd name="T3" fmla="*/ 0 h 112"/>
              <a:gd name="T4" fmla="*/ 0 w 114"/>
              <a:gd name="T5" fmla="*/ 0 h 112"/>
              <a:gd name="T6" fmla="*/ 0 w 114"/>
              <a:gd name="T7" fmla="*/ 112 h 112"/>
              <a:gd name="T8" fmla="*/ 114 w 114"/>
              <a:gd name="T9" fmla="*/ 112 h 112"/>
              <a:gd name="T10" fmla="*/ 114 w 114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  <a:lnTo>
                  <a:pt x="114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578" name="Freeform 42"/>
          <p:cNvSpPr>
            <a:spLocks/>
          </p:cNvSpPr>
          <p:nvPr/>
        </p:nvSpPr>
        <p:spPr bwMode="auto">
          <a:xfrm>
            <a:off x="7696200" y="2770188"/>
            <a:ext cx="180975" cy="182562"/>
          </a:xfrm>
          <a:custGeom>
            <a:avLst/>
            <a:gdLst>
              <a:gd name="T0" fmla="*/ 0 w 114"/>
              <a:gd name="T1" fmla="*/ 112 h 115"/>
              <a:gd name="T2" fmla="*/ 114 w 114"/>
              <a:gd name="T3" fmla="*/ 115 h 115"/>
              <a:gd name="T4" fmla="*/ 114 w 114"/>
              <a:gd name="T5" fmla="*/ 0 h 115"/>
              <a:gd name="T6" fmla="*/ 2 w 114"/>
              <a:gd name="T7" fmla="*/ 0 h 115"/>
              <a:gd name="T8" fmla="*/ 2 w 114"/>
              <a:gd name="T9" fmla="*/ 115 h 115"/>
              <a:gd name="T10" fmla="*/ 2 w 114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  <a:lnTo>
                  <a:pt x="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579" name="Freeform 43"/>
          <p:cNvSpPr>
            <a:spLocks/>
          </p:cNvSpPr>
          <p:nvPr/>
        </p:nvSpPr>
        <p:spPr bwMode="auto">
          <a:xfrm>
            <a:off x="8297863" y="3690938"/>
            <a:ext cx="177800" cy="180975"/>
          </a:xfrm>
          <a:custGeom>
            <a:avLst/>
            <a:gdLst>
              <a:gd name="T0" fmla="*/ 0 w 112"/>
              <a:gd name="T1" fmla="*/ 112 h 114"/>
              <a:gd name="T2" fmla="*/ 112 w 112"/>
              <a:gd name="T3" fmla="*/ 114 h 114"/>
              <a:gd name="T4" fmla="*/ 112 w 112"/>
              <a:gd name="T5" fmla="*/ 0 h 114"/>
              <a:gd name="T6" fmla="*/ 0 w 112"/>
              <a:gd name="T7" fmla="*/ 0 h 114"/>
              <a:gd name="T8" fmla="*/ 0 w 112"/>
              <a:gd name="T9" fmla="*/ 114 h 114"/>
              <a:gd name="T10" fmla="*/ 0 w 112"/>
              <a:gd name="T11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  <a:lnTo>
                  <a:pt x="0" y="114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580" name="Freeform 44"/>
          <p:cNvSpPr>
            <a:spLocks/>
          </p:cNvSpPr>
          <p:nvPr/>
        </p:nvSpPr>
        <p:spPr bwMode="auto">
          <a:xfrm>
            <a:off x="5334000" y="3694113"/>
            <a:ext cx="182563" cy="177800"/>
          </a:xfrm>
          <a:custGeom>
            <a:avLst/>
            <a:gdLst>
              <a:gd name="T0" fmla="*/ 115 w 115"/>
              <a:gd name="T1" fmla="*/ 112 h 112"/>
              <a:gd name="T2" fmla="*/ 115 w 115"/>
              <a:gd name="T3" fmla="*/ 0 h 112"/>
              <a:gd name="T4" fmla="*/ 0 w 115"/>
              <a:gd name="T5" fmla="*/ 0 h 112"/>
              <a:gd name="T6" fmla="*/ 0 w 115"/>
              <a:gd name="T7" fmla="*/ 112 h 112"/>
              <a:gd name="T8" fmla="*/ 115 w 115"/>
              <a:gd name="T9" fmla="*/ 112 h 112"/>
              <a:gd name="T10" fmla="*/ 115 w 115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6405563" y="2649538"/>
            <a:ext cx="1003300" cy="746125"/>
            <a:chOff x="3891" y="2677"/>
            <a:chExt cx="632" cy="470"/>
          </a:xfrm>
        </p:grpSpPr>
        <p:sp>
          <p:nvSpPr>
            <p:cNvPr id="65582" name="Freeform 46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5583" name="Freeform 47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5584" name="Freeform 48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65585" name="Freeform 49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65586" name="Freeform 50"/>
          <p:cNvSpPr>
            <a:spLocks/>
          </p:cNvSpPr>
          <p:nvPr/>
        </p:nvSpPr>
        <p:spPr bwMode="auto">
          <a:xfrm>
            <a:off x="7797800" y="3857625"/>
            <a:ext cx="434975" cy="361950"/>
          </a:xfrm>
          <a:custGeom>
            <a:avLst/>
            <a:gdLst>
              <a:gd name="T0" fmla="*/ 0 w 274"/>
              <a:gd name="T1" fmla="*/ 23 h 228"/>
              <a:gd name="T2" fmla="*/ 3 w 274"/>
              <a:gd name="T3" fmla="*/ 21 h 228"/>
              <a:gd name="T4" fmla="*/ 7 w 274"/>
              <a:gd name="T5" fmla="*/ 19 h 228"/>
              <a:gd name="T6" fmla="*/ 15 w 274"/>
              <a:gd name="T7" fmla="*/ 14 h 228"/>
              <a:gd name="T8" fmla="*/ 24 w 274"/>
              <a:gd name="T9" fmla="*/ 9 h 228"/>
              <a:gd name="T10" fmla="*/ 36 w 274"/>
              <a:gd name="T11" fmla="*/ 4 h 228"/>
              <a:gd name="T12" fmla="*/ 48 w 274"/>
              <a:gd name="T13" fmla="*/ 0 h 228"/>
              <a:gd name="T14" fmla="*/ 62 w 274"/>
              <a:gd name="T15" fmla="*/ 0 h 228"/>
              <a:gd name="T16" fmla="*/ 77 w 274"/>
              <a:gd name="T17" fmla="*/ 0 h 228"/>
              <a:gd name="T18" fmla="*/ 93 w 274"/>
              <a:gd name="T19" fmla="*/ 4 h 228"/>
              <a:gd name="T20" fmla="*/ 108 w 274"/>
              <a:gd name="T21" fmla="*/ 12 h 228"/>
              <a:gd name="T22" fmla="*/ 122 w 274"/>
              <a:gd name="T23" fmla="*/ 21 h 228"/>
              <a:gd name="T24" fmla="*/ 134 w 274"/>
              <a:gd name="T25" fmla="*/ 33 h 228"/>
              <a:gd name="T26" fmla="*/ 141 w 274"/>
              <a:gd name="T27" fmla="*/ 43 h 228"/>
              <a:gd name="T28" fmla="*/ 146 w 274"/>
              <a:gd name="T29" fmla="*/ 52 h 228"/>
              <a:gd name="T30" fmla="*/ 148 w 274"/>
              <a:gd name="T31" fmla="*/ 59 h 228"/>
              <a:gd name="T32" fmla="*/ 151 w 274"/>
              <a:gd name="T33" fmla="*/ 66 h 228"/>
              <a:gd name="T34" fmla="*/ 151 w 274"/>
              <a:gd name="T35" fmla="*/ 71 h 228"/>
              <a:gd name="T36" fmla="*/ 151 w 274"/>
              <a:gd name="T37" fmla="*/ 76 h 228"/>
              <a:gd name="T38" fmla="*/ 151 w 274"/>
              <a:gd name="T39" fmla="*/ 78 h 228"/>
              <a:gd name="T40" fmla="*/ 151 w 274"/>
              <a:gd name="T41" fmla="*/ 81 h 228"/>
              <a:gd name="T42" fmla="*/ 151 w 274"/>
              <a:gd name="T43" fmla="*/ 81 h 228"/>
              <a:gd name="T44" fmla="*/ 155 w 274"/>
              <a:gd name="T45" fmla="*/ 78 h 228"/>
              <a:gd name="T46" fmla="*/ 160 w 274"/>
              <a:gd name="T47" fmla="*/ 76 h 228"/>
              <a:gd name="T48" fmla="*/ 165 w 274"/>
              <a:gd name="T49" fmla="*/ 74 h 228"/>
              <a:gd name="T50" fmla="*/ 172 w 274"/>
              <a:gd name="T51" fmla="*/ 71 h 228"/>
              <a:gd name="T52" fmla="*/ 182 w 274"/>
              <a:gd name="T53" fmla="*/ 69 h 228"/>
              <a:gd name="T54" fmla="*/ 189 w 274"/>
              <a:gd name="T55" fmla="*/ 69 h 228"/>
              <a:gd name="T56" fmla="*/ 198 w 274"/>
              <a:gd name="T57" fmla="*/ 71 h 228"/>
              <a:gd name="T58" fmla="*/ 208 w 274"/>
              <a:gd name="T59" fmla="*/ 74 h 228"/>
              <a:gd name="T60" fmla="*/ 217 w 274"/>
              <a:gd name="T61" fmla="*/ 81 h 228"/>
              <a:gd name="T62" fmla="*/ 227 w 274"/>
              <a:gd name="T63" fmla="*/ 88 h 228"/>
              <a:gd name="T64" fmla="*/ 232 w 274"/>
              <a:gd name="T65" fmla="*/ 97 h 228"/>
              <a:gd name="T66" fmla="*/ 234 w 274"/>
              <a:gd name="T67" fmla="*/ 107 h 228"/>
              <a:gd name="T68" fmla="*/ 236 w 274"/>
              <a:gd name="T69" fmla="*/ 114 h 228"/>
              <a:gd name="T70" fmla="*/ 236 w 274"/>
              <a:gd name="T71" fmla="*/ 124 h 228"/>
              <a:gd name="T72" fmla="*/ 236 w 274"/>
              <a:gd name="T73" fmla="*/ 131 h 228"/>
              <a:gd name="T74" fmla="*/ 234 w 274"/>
              <a:gd name="T75" fmla="*/ 135 h 228"/>
              <a:gd name="T76" fmla="*/ 232 w 274"/>
              <a:gd name="T77" fmla="*/ 140 h 228"/>
              <a:gd name="T78" fmla="*/ 232 w 274"/>
              <a:gd name="T79" fmla="*/ 145 h 228"/>
              <a:gd name="T80" fmla="*/ 232 w 274"/>
              <a:gd name="T81" fmla="*/ 145 h 228"/>
              <a:gd name="T82" fmla="*/ 232 w 274"/>
              <a:gd name="T83" fmla="*/ 145 h 228"/>
              <a:gd name="T84" fmla="*/ 236 w 274"/>
              <a:gd name="T85" fmla="*/ 147 h 228"/>
              <a:gd name="T86" fmla="*/ 241 w 274"/>
              <a:gd name="T87" fmla="*/ 152 h 228"/>
              <a:gd name="T88" fmla="*/ 246 w 274"/>
              <a:gd name="T89" fmla="*/ 157 h 228"/>
              <a:gd name="T90" fmla="*/ 253 w 274"/>
              <a:gd name="T91" fmla="*/ 164 h 228"/>
              <a:gd name="T92" fmla="*/ 258 w 274"/>
              <a:gd name="T93" fmla="*/ 171 h 228"/>
              <a:gd name="T94" fmla="*/ 265 w 274"/>
              <a:gd name="T95" fmla="*/ 183 h 228"/>
              <a:gd name="T96" fmla="*/ 270 w 274"/>
              <a:gd name="T97" fmla="*/ 195 h 228"/>
              <a:gd name="T98" fmla="*/ 272 w 274"/>
              <a:gd name="T99" fmla="*/ 209 h 228"/>
              <a:gd name="T100" fmla="*/ 274 w 274"/>
              <a:gd name="T101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2" y="145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87" name="Freeform 51"/>
          <p:cNvSpPr>
            <a:spLocks/>
          </p:cNvSpPr>
          <p:nvPr/>
        </p:nvSpPr>
        <p:spPr bwMode="auto">
          <a:xfrm>
            <a:off x="7231063" y="3841750"/>
            <a:ext cx="566737" cy="374650"/>
          </a:xfrm>
          <a:custGeom>
            <a:avLst/>
            <a:gdLst>
              <a:gd name="T0" fmla="*/ 2 w 357"/>
              <a:gd name="T1" fmla="*/ 219 h 236"/>
              <a:gd name="T2" fmla="*/ 9 w 357"/>
              <a:gd name="T3" fmla="*/ 191 h 236"/>
              <a:gd name="T4" fmla="*/ 21 w 357"/>
              <a:gd name="T5" fmla="*/ 172 h 236"/>
              <a:gd name="T6" fmla="*/ 33 w 357"/>
              <a:gd name="T7" fmla="*/ 160 h 236"/>
              <a:gd name="T8" fmla="*/ 43 w 357"/>
              <a:gd name="T9" fmla="*/ 155 h 236"/>
              <a:gd name="T10" fmla="*/ 43 w 357"/>
              <a:gd name="T11" fmla="*/ 153 h 236"/>
              <a:gd name="T12" fmla="*/ 40 w 357"/>
              <a:gd name="T13" fmla="*/ 145 h 236"/>
              <a:gd name="T14" fmla="*/ 38 w 357"/>
              <a:gd name="T15" fmla="*/ 131 h 236"/>
              <a:gd name="T16" fmla="*/ 40 w 357"/>
              <a:gd name="T17" fmla="*/ 114 h 236"/>
              <a:gd name="T18" fmla="*/ 47 w 357"/>
              <a:gd name="T19" fmla="*/ 98 h 236"/>
              <a:gd name="T20" fmla="*/ 66 w 357"/>
              <a:gd name="T21" fmla="*/ 84 h 236"/>
              <a:gd name="T22" fmla="*/ 85 w 357"/>
              <a:gd name="T23" fmla="*/ 79 h 236"/>
              <a:gd name="T24" fmla="*/ 102 w 357"/>
              <a:gd name="T25" fmla="*/ 79 h 236"/>
              <a:gd name="T26" fmla="*/ 114 w 357"/>
              <a:gd name="T27" fmla="*/ 84 h 236"/>
              <a:gd name="T28" fmla="*/ 124 w 357"/>
              <a:gd name="T29" fmla="*/ 88 h 236"/>
              <a:gd name="T30" fmla="*/ 124 w 357"/>
              <a:gd name="T31" fmla="*/ 88 h 236"/>
              <a:gd name="T32" fmla="*/ 124 w 357"/>
              <a:gd name="T33" fmla="*/ 81 h 236"/>
              <a:gd name="T34" fmla="*/ 126 w 357"/>
              <a:gd name="T35" fmla="*/ 69 h 236"/>
              <a:gd name="T36" fmla="*/ 133 w 357"/>
              <a:gd name="T37" fmla="*/ 50 h 236"/>
              <a:gd name="T38" fmla="*/ 152 w 357"/>
              <a:gd name="T39" fmla="*/ 31 h 236"/>
              <a:gd name="T40" fmla="*/ 181 w 357"/>
              <a:gd name="T41" fmla="*/ 12 h 236"/>
              <a:gd name="T42" fmla="*/ 212 w 357"/>
              <a:gd name="T43" fmla="*/ 7 h 236"/>
              <a:gd name="T44" fmla="*/ 238 w 357"/>
              <a:gd name="T45" fmla="*/ 14 h 236"/>
              <a:gd name="T46" fmla="*/ 260 w 357"/>
              <a:gd name="T47" fmla="*/ 24 h 236"/>
              <a:gd name="T48" fmla="*/ 271 w 357"/>
              <a:gd name="T49" fmla="*/ 31 h 236"/>
              <a:gd name="T50" fmla="*/ 274 w 357"/>
              <a:gd name="T51" fmla="*/ 31 h 236"/>
              <a:gd name="T52" fmla="*/ 274 w 357"/>
              <a:gd name="T53" fmla="*/ 26 h 236"/>
              <a:gd name="T54" fmla="*/ 279 w 357"/>
              <a:gd name="T55" fmla="*/ 17 h 236"/>
              <a:gd name="T56" fmla="*/ 288 w 357"/>
              <a:gd name="T57" fmla="*/ 7 h 236"/>
              <a:gd name="T58" fmla="*/ 305 w 357"/>
              <a:gd name="T59" fmla="*/ 2 h 236"/>
              <a:gd name="T60" fmla="*/ 326 w 357"/>
              <a:gd name="T61" fmla="*/ 2 h 236"/>
              <a:gd name="T62" fmla="*/ 343 w 357"/>
              <a:gd name="T63" fmla="*/ 7 h 236"/>
              <a:gd name="T64" fmla="*/ 353 w 357"/>
              <a:gd name="T65" fmla="*/ 17 h 236"/>
              <a:gd name="T66" fmla="*/ 357 w 357"/>
              <a:gd name="T67" fmla="*/ 26 h 236"/>
              <a:gd name="T68" fmla="*/ 357 w 357"/>
              <a:gd name="T69" fmla="*/ 3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88" name="Freeform 52"/>
          <p:cNvSpPr>
            <a:spLocks/>
          </p:cNvSpPr>
          <p:nvPr/>
        </p:nvSpPr>
        <p:spPr bwMode="auto">
          <a:xfrm>
            <a:off x="7231063" y="4208463"/>
            <a:ext cx="434975" cy="363537"/>
          </a:xfrm>
          <a:custGeom>
            <a:avLst/>
            <a:gdLst>
              <a:gd name="T0" fmla="*/ 274 w 274"/>
              <a:gd name="T1" fmla="*/ 205 h 229"/>
              <a:gd name="T2" fmla="*/ 271 w 274"/>
              <a:gd name="T3" fmla="*/ 208 h 229"/>
              <a:gd name="T4" fmla="*/ 267 w 274"/>
              <a:gd name="T5" fmla="*/ 210 h 229"/>
              <a:gd name="T6" fmla="*/ 260 w 274"/>
              <a:gd name="T7" fmla="*/ 215 h 229"/>
              <a:gd name="T8" fmla="*/ 250 w 274"/>
              <a:gd name="T9" fmla="*/ 220 h 229"/>
              <a:gd name="T10" fmla="*/ 238 w 274"/>
              <a:gd name="T11" fmla="*/ 224 h 229"/>
              <a:gd name="T12" fmla="*/ 226 w 274"/>
              <a:gd name="T13" fmla="*/ 229 h 229"/>
              <a:gd name="T14" fmla="*/ 212 w 274"/>
              <a:gd name="T15" fmla="*/ 229 h 229"/>
              <a:gd name="T16" fmla="*/ 198 w 274"/>
              <a:gd name="T17" fmla="*/ 229 h 229"/>
              <a:gd name="T18" fmla="*/ 181 w 274"/>
              <a:gd name="T19" fmla="*/ 224 h 229"/>
              <a:gd name="T20" fmla="*/ 167 w 274"/>
              <a:gd name="T21" fmla="*/ 217 h 229"/>
              <a:gd name="T22" fmla="*/ 152 w 274"/>
              <a:gd name="T23" fmla="*/ 208 h 229"/>
              <a:gd name="T24" fmla="*/ 140 w 274"/>
              <a:gd name="T25" fmla="*/ 196 h 229"/>
              <a:gd name="T26" fmla="*/ 133 w 274"/>
              <a:gd name="T27" fmla="*/ 186 h 229"/>
              <a:gd name="T28" fmla="*/ 128 w 274"/>
              <a:gd name="T29" fmla="*/ 179 h 229"/>
              <a:gd name="T30" fmla="*/ 126 w 274"/>
              <a:gd name="T31" fmla="*/ 170 h 229"/>
              <a:gd name="T32" fmla="*/ 124 w 274"/>
              <a:gd name="T33" fmla="*/ 162 h 229"/>
              <a:gd name="T34" fmla="*/ 124 w 274"/>
              <a:gd name="T35" fmla="*/ 158 h 229"/>
              <a:gd name="T36" fmla="*/ 124 w 274"/>
              <a:gd name="T37" fmla="*/ 153 h 229"/>
              <a:gd name="T38" fmla="*/ 124 w 274"/>
              <a:gd name="T39" fmla="*/ 151 h 229"/>
              <a:gd name="T40" fmla="*/ 124 w 274"/>
              <a:gd name="T41" fmla="*/ 148 h 229"/>
              <a:gd name="T42" fmla="*/ 124 w 274"/>
              <a:gd name="T43" fmla="*/ 148 h 229"/>
              <a:gd name="T44" fmla="*/ 119 w 274"/>
              <a:gd name="T45" fmla="*/ 151 h 229"/>
              <a:gd name="T46" fmla="*/ 114 w 274"/>
              <a:gd name="T47" fmla="*/ 153 h 229"/>
              <a:gd name="T48" fmla="*/ 109 w 274"/>
              <a:gd name="T49" fmla="*/ 155 h 229"/>
              <a:gd name="T50" fmla="*/ 102 w 274"/>
              <a:gd name="T51" fmla="*/ 158 h 229"/>
              <a:gd name="T52" fmla="*/ 93 w 274"/>
              <a:gd name="T53" fmla="*/ 160 h 229"/>
              <a:gd name="T54" fmla="*/ 85 w 274"/>
              <a:gd name="T55" fmla="*/ 160 h 229"/>
              <a:gd name="T56" fmla="*/ 76 w 274"/>
              <a:gd name="T57" fmla="*/ 158 h 229"/>
              <a:gd name="T58" fmla="*/ 66 w 274"/>
              <a:gd name="T59" fmla="*/ 155 h 229"/>
              <a:gd name="T60" fmla="*/ 57 w 274"/>
              <a:gd name="T61" fmla="*/ 148 h 229"/>
              <a:gd name="T62" fmla="*/ 47 w 274"/>
              <a:gd name="T63" fmla="*/ 141 h 229"/>
              <a:gd name="T64" fmla="*/ 43 w 274"/>
              <a:gd name="T65" fmla="*/ 131 h 229"/>
              <a:gd name="T66" fmla="*/ 40 w 274"/>
              <a:gd name="T67" fmla="*/ 122 h 229"/>
              <a:gd name="T68" fmla="*/ 38 w 274"/>
              <a:gd name="T69" fmla="*/ 115 h 229"/>
              <a:gd name="T70" fmla="*/ 38 w 274"/>
              <a:gd name="T71" fmla="*/ 105 h 229"/>
              <a:gd name="T72" fmla="*/ 38 w 274"/>
              <a:gd name="T73" fmla="*/ 98 h 229"/>
              <a:gd name="T74" fmla="*/ 40 w 274"/>
              <a:gd name="T75" fmla="*/ 93 h 229"/>
              <a:gd name="T76" fmla="*/ 43 w 274"/>
              <a:gd name="T77" fmla="*/ 89 h 229"/>
              <a:gd name="T78" fmla="*/ 43 w 274"/>
              <a:gd name="T79" fmla="*/ 84 h 229"/>
              <a:gd name="T80" fmla="*/ 43 w 274"/>
              <a:gd name="T81" fmla="*/ 84 h 229"/>
              <a:gd name="T82" fmla="*/ 43 w 274"/>
              <a:gd name="T83" fmla="*/ 84 h 229"/>
              <a:gd name="T84" fmla="*/ 38 w 274"/>
              <a:gd name="T85" fmla="*/ 81 h 229"/>
              <a:gd name="T86" fmla="*/ 33 w 274"/>
              <a:gd name="T87" fmla="*/ 77 h 229"/>
              <a:gd name="T88" fmla="*/ 28 w 274"/>
              <a:gd name="T89" fmla="*/ 72 h 229"/>
              <a:gd name="T90" fmla="*/ 21 w 274"/>
              <a:gd name="T91" fmla="*/ 65 h 229"/>
              <a:gd name="T92" fmla="*/ 16 w 274"/>
              <a:gd name="T93" fmla="*/ 58 h 229"/>
              <a:gd name="T94" fmla="*/ 9 w 274"/>
              <a:gd name="T95" fmla="*/ 46 h 229"/>
              <a:gd name="T96" fmla="*/ 4 w 274"/>
              <a:gd name="T97" fmla="*/ 34 h 229"/>
              <a:gd name="T98" fmla="*/ 2 w 274"/>
              <a:gd name="T99" fmla="*/ 19 h 229"/>
              <a:gd name="T100" fmla="*/ 0 w 274"/>
              <a:gd name="T10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43" y="84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89" name="Freeform 53"/>
          <p:cNvSpPr>
            <a:spLocks/>
          </p:cNvSpPr>
          <p:nvPr/>
        </p:nvSpPr>
        <p:spPr bwMode="auto">
          <a:xfrm>
            <a:off x="7666038" y="4208463"/>
            <a:ext cx="563562" cy="379412"/>
          </a:xfrm>
          <a:custGeom>
            <a:avLst/>
            <a:gdLst>
              <a:gd name="T0" fmla="*/ 355 w 355"/>
              <a:gd name="T1" fmla="*/ 19 h 239"/>
              <a:gd name="T2" fmla="*/ 348 w 355"/>
              <a:gd name="T3" fmla="*/ 48 h 239"/>
              <a:gd name="T4" fmla="*/ 336 w 355"/>
              <a:gd name="T5" fmla="*/ 67 h 239"/>
              <a:gd name="T6" fmla="*/ 324 w 355"/>
              <a:gd name="T7" fmla="*/ 79 h 239"/>
              <a:gd name="T8" fmla="*/ 315 w 355"/>
              <a:gd name="T9" fmla="*/ 84 h 239"/>
              <a:gd name="T10" fmla="*/ 315 w 355"/>
              <a:gd name="T11" fmla="*/ 86 h 239"/>
              <a:gd name="T12" fmla="*/ 317 w 355"/>
              <a:gd name="T13" fmla="*/ 93 h 239"/>
              <a:gd name="T14" fmla="*/ 319 w 355"/>
              <a:gd name="T15" fmla="*/ 108 h 239"/>
              <a:gd name="T16" fmla="*/ 317 w 355"/>
              <a:gd name="T17" fmla="*/ 124 h 239"/>
              <a:gd name="T18" fmla="*/ 310 w 355"/>
              <a:gd name="T19" fmla="*/ 141 h 239"/>
              <a:gd name="T20" fmla="*/ 291 w 355"/>
              <a:gd name="T21" fmla="*/ 155 h 239"/>
              <a:gd name="T22" fmla="*/ 272 w 355"/>
              <a:gd name="T23" fmla="*/ 160 h 239"/>
              <a:gd name="T24" fmla="*/ 255 w 355"/>
              <a:gd name="T25" fmla="*/ 160 h 239"/>
              <a:gd name="T26" fmla="*/ 243 w 355"/>
              <a:gd name="T27" fmla="*/ 155 h 239"/>
              <a:gd name="T28" fmla="*/ 234 w 355"/>
              <a:gd name="T29" fmla="*/ 151 h 239"/>
              <a:gd name="T30" fmla="*/ 234 w 355"/>
              <a:gd name="T31" fmla="*/ 151 h 239"/>
              <a:gd name="T32" fmla="*/ 234 w 355"/>
              <a:gd name="T33" fmla="*/ 158 h 239"/>
              <a:gd name="T34" fmla="*/ 231 w 355"/>
              <a:gd name="T35" fmla="*/ 170 h 239"/>
              <a:gd name="T36" fmla="*/ 224 w 355"/>
              <a:gd name="T37" fmla="*/ 189 h 239"/>
              <a:gd name="T38" fmla="*/ 205 w 355"/>
              <a:gd name="T39" fmla="*/ 208 h 239"/>
              <a:gd name="T40" fmla="*/ 176 w 355"/>
              <a:gd name="T41" fmla="*/ 227 h 239"/>
              <a:gd name="T42" fmla="*/ 145 w 355"/>
              <a:gd name="T43" fmla="*/ 232 h 239"/>
              <a:gd name="T44" fmla="*/ 119 w 355"/>
              <a:gd name="T45" fmla="*/ 224 h 239"/>
              <a:gd name="T46" fmla="*/ 98 w 355"/>
              <a:gd name="T47" fmla="*/ 215 h 239"/>
              <a:gd name="T48" fmla="*/ 86 w 355"/>
              <a:gd name="T49" fmla="*/ 208 h 239"/>
              <a:gd name="T50" fmla="*/ 83 w 355"/>
              <a:gd name="T51" fmla="*/ 208 h 239"/>
              <a:gd name="T52" fmla="*/ 83 w 355"/>
              <a:gd name="T53" fmla="*/ 213 h 239"/>
              <a:gd name="T54" fmla="*/ 79 w 355"/>
              <a:gd name="T55" fmla="*/ 222 h 239"/>
              <a:gd name="T56" fmla="*/ 69 w 355"/>
              <a:gd name="T57" fmla="*/ 232 h 239"/>
              <a:gd name="T58" fmla="*/ 52 w 355"/>
              <a:gd name="T59" fmla="*/ 236 h 239"/>
              <a:gd name="T60" fmla="*/ 31 w 355"/>
              <a:gd name="T61" fmla="*/ 236 h 239"/>
              <a:gd name="T62" fmla="*/ 14 w 355"/>
              <a:gd name="T63" fmla="*/ 232 h 239"/>
              <a:gd name="T64" fmla="*/ 5 w 355"/>
              <a:gd name="T65" fmla="*/ 222 h 239"/>
              <a:gd name="T66" fmla="*/ 0 w 355"/>
              <a:gd name="T67" fmla="*/ 213 h 239"/>
              <a:gd name="T68" fmla="*/ 0 w 355"/>
              <a:gd name="T69" fmla="*/ 20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1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  <a:lnTo>
                  <a:pt x="0" y="208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0" name="Freeform 54"/>
          <p:cNvSpPr>
            <a:spLocks/>
          </p:cNvSpPr>
          <p:nvPr/>
        </p:nvSpPr>
        <p:spPr bwMode="auto">
          <a:xfrm>
            <a:off x="6137275" y="3860800"/>
            <a:ext cx="438150" cy="363538"/>
          </a:xfrm>
          <a:custGeom>
            <a:avLst/>
            <a:gdLst>
              <a:gd name="T0" fmla="*/ 0 w 276"/>
              <a:gd name="T1" fmla="*/ 24 h 229"/>
              <a:gd name="T2" fmla="*/ 4 w 276"/>
              <a:gd name="T3" fmla="*/ 24 h 229"/>
              <a:gd name="T4" fmla="*/ 7 w 276"/>
              <a:gd name="T5" fmla="*/ 19 h 229"/>
              <a:gd name="T6" fmla="*/ 16 w 276"/>
              <a:gd name="T7" fmla="*/ 14 h 229"/>
              <a:gd name="T8" fmla="*/ 26 w 276"/>
              <a:gd name="T9" fmla="*/ 10 h 229"/>
              <a:gd name="T10" fmla="*/ 35 w 276"/>
              <a:gd name="T11" fmla="*/ 5 h 229"/>
              <a:gd name="T12" fmla="*/ 50 w 276"/>
              <a:gd name="T13" fmla="*/ 2 h 229"/>
              <a:gd name="T14" fmla="*/ 64 w 276"/>
              <a:gd name="T15" fmla="*/ 0 h 229"/>
              <a:gd name="T16" fmla="*/ 78 w 276"/>
              <a:gd name="T17" fmla="*/ 0 h 229"/>
              <a:gd name="T18" fmla="*/ 95 w 276"/>
              <a:gd name="T19" fmla="*/ 5 h 229"/>
              <a:gd name="T20" fmla="*/ 109 w 276"/>
              <a:gd name="T21" fmla="*/ 12 h 229"/>
              <a:gd name="T22" fmla="*/ 124 w 276"/>
              <a:gd name="T23" fmla="*/ 24 h 229"/>
              <a:gd name="T24" fmla="*/ 133 w 276"/>
              <a:gd name="T25" fmla="*/ 33 h 229"/>
              <a:gd name="T26" fmla="*/ 143 w 276"/>
              <a:gd name="T27" fmla="*/ 43 h 229"/>
              <a:gd name="T28" fmla="*/ 147 w 276"/>
              <a:gd name="T29" fmla="*/ 52 h 229"/>
              <a:gd name="T30" fmla="*/ 150 w 276"/>
              <a:gd name="T31" fmla="*/ 60 h 229"/>
              <a:gd name="T32" fmla="*/ 152 w 276"/>
              <a:gd name="T33" fmla="*/ 67 h 229"/>
              <a:gd name="T34" fmla="*/ 152 w 276"/>
              <a:gd name="T35" fmla="*/ 74 h 229"/>
              <a:gd name="T36" fmla="*/ 152 w 276"/>
              <a:gd name="T37" fmla="*/ 79 h 229"/>
              <a:gd name="T38" fmla="*/ 152 w 276"/>
              <a:gd name="T39" fmla="*/ 81 h 229"/>
              <a:gd name="T40" fmla="*/ 152 w 276"/>
              <a:gd name="T41" fmla="*/ 81 h 229"/>
              <a:gd name="T42" fmla="*/ 152 w 276"/>
              <a:gd name="T43" fmla="*/ 81 h 229"/>
              <a:gd name="T44" fmla="*/ 155 w 276"/>
              <a:gd name="T45" fmla="*/ 79 h 229"/>
              <a:gd name="T46" fmla="*/ 159 w 276"/>
              <a:gd name="T47" fmla="*/ 76 h 229"/>
              <a:gd name="T48" fmla="*/ 167 w 276"/>
              <a:gd name="T49" fmla="*/ 74 h 229"/>
              <a:gd name="T50" fmla="*/ 174 w 276"/>
              <a:gd name="T51" fmla="*/ 72 h 229"/>
              <a:gd name="T52" fmla="*/ 181 w 276"/>
              <a:gd name="T53" fmla="*/ 69 h 229"/>
              <a:gd name="T54" fmla="*/ 190 w 276"/>
              <a:gd name="T55" fmla="*/ 69 h 229"/>
              <a:gd name="T56" fmla="*/ 200 w 276"/>
              <a:gd name="T57" fmla="*/ 72 h 229"/>
              <a:gd name="T58" fmla="*/ 209 w 276"/>
              <a:gd name="T59" fmla="*/ 74 h 229"/>
              <a:gd name="T60" fmla="*/ 219 w 276"/>
              <a:gd name="T61" fmla="*/ 81 h 229"/>
              <a:gd name="T62" fmla="*/ 229 w 276"/>
              <a:gd name="T63" fmla="*/ 91 h 229"/>
              <a:gd name="T64" fmla="*/ 233 w 276"/>
              <a:gd name="T65" fmla="*/ 98 h 229"/>
              <a:gd name="T66" fmla="*/ 236 w 276"/>
              <a:gd name="T67" fmla="*/ 107 h 229"/>
              <a:gd name="T68" fmla="*/ 238 w 276"/>
              <a:gd name="T69" fmla="*/ 117 h 229"/>
              <a:gd name="T70" fmla="*/ 238 w 276"/>
              <a:gd name="T71" fmla="*/ 124 h 229"/>
              <a:gd name="T72" fmla="*/ 236 w 276"/>
              <a:gd name="T73" fmla="*/ 131 h 229"/>
              <a:gd name="T74" fmla="*/ 236 w 276"/>
              <a:gd name="T75" fmla="*/ 138 h 229"/>
              <a:gd name="T76" fmla="*/ 233 w 276"/>
              <a:gd name="T77" fmla="*/ 143 h 229"/>
              <a:gd name="T78" fmla="*/ 233 w 276"/>
              <a:gd name="T79" fmla="*/ 145 h 229"/>
              <a:gd name="T80" fmla="*/ 231 w 276"/>
              <a:gd name="T81" fmla="*/ 145 h 229"/>
              <a:gd name="T82" fmla="*/ 233 w 276"/>
              <a:gd name="T83" fmla="*/ 148 h 229"/>
              <a:gd name="T84" fmla="*/ 236 w 276"/>
              <a:gd name="T85" fmla="*/ 148 h 229"/>
              <a:gd name="T86" fmla="*/ 240 w 276"/>
              <a:gd name="T87" fmla="*/ 153 h 229"/>
              <a:gd name="T88" fmla="*/ 248 w 276"/>
              <a:gd name="T89" fmla="*/ 157 h 229"/>
              <a:gd name="T90" fmla="*/ 252 w 276"/>
              <a:gd name="T91" fmla="*/ 164 h 229"/>
              <a:gd name="T92" fmla="*/ 259 w 276"/>
              <a:gd name="T93" fmla="*/ 174 h 229"/>
              <a:gd name="T94" fmla="*/ 267 w 276"/>
              <a:gd name="T95" fmla="*/ 184 h 229"/>
              <a:gd name="T96" fmla="*/ 271 w 276"/>
              <a:gd name="T97" fmla="*/ 195 h 229"/>
              <a:gd name="T98" fmla="*/ 274 w 276"/>
              <a:gd name="T99" fmla="*/ 212 h 229"/>
              <a:gd name="T100" fmla="*/ 276 w 276"/>
              <a:gd name="T101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2" y="81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1" name="Freeform 55"/>
          <p:cNvSpPr>
            <a:spLocks/>
          </p:cNvSpPr>
          <p:nvPr/>
        </p:nvSpPr>
        <p:spPr bwMode="auto">
          <a:xfrm>
            <a:off x="5572125" y="3844925"/>
            <a:ext cx="568325" cy="374650"/>
          </a:xfrm>
          <a:custGeom>
            <a:avLst/>
            <a:gdLst>
              <a:gd name="T0" fmla="*/ 3 w 358"/>
              <a:gd name="T1" fmla="*/ 220 h 236"/>
              <a:gd name="T2" fmla="*/ 10 w 358"/>
              <a:gd name="T3" fmla="*/ 194 h 236"/>
              <a:gd name="T4" fmla="*/ 22 w 358"/>
              <a:gd name="T5" fmla="*/ 174 h 236"/>
              <a:gd name="T6" fmla="*/ 34 w 358"/>
              <a:gd name="T7" fmla="*/ 163 h 236"/>
              <a:gd name="T8" fmla="*/ 43 w 358"/>
              <a:gd name="T9" fmla="*/ 155 h 236"/>
              <a:gd name="T10" fmla="*/ 43 w 358"/>
              <a:gd name="T11" fmla="*/ 155 h 236"/>
              <a:gd name="T12" fmla="*/ 41 w 358"/>
              <a:gd name="T13" fmla="*/ 146 h 236"/>
              <a:gd name="T14" fmla="*/ 39 w 358"/>
              <a:gd name="T15" fmla="*/ 134 h 236"/>
              <a:gd name="T16" fmla="*/ 39 w 358"/>
              <a:gd name="T17" fmla="*/ 117 h 236"/>
              <a:gd name="T18" fmla="*/ 48 w 358"/>
              <a:gd name="T19" fmla="*/ 98 h 236"/>
              <a:gd name="T20" fmla="*/ 65 w 358"/>
              <a:gd name="T21" fmla="*/ 84 h 236"/>
              <a:gd name="T22" fmla="*/ 84 w 358"/>
              <a:gd name="T23" fmla="*/ 79 h 236"/>
              <a:gd name="T24" fmla="*/ 103 w 358"/>
              <a:gd name="T25" fmla="*/ 82 h 236"/>
              <a:gd name="T26" fmla="*/ 115 w 358"/>
              <a:gd name="T27" fmla="*/ 86 h 236"/>
              <a:gd name="T28" fmla="*/ 122 w 358"/>
              <a:gd name="T29" fmla="*/ 91 h 236"/>
              <a:gd name="T30" fmla="*/ 124 w 358"/>
              <a:gd name="T31" fmla="*/ 89 h 236"/>
              <a:gd name="T32" fmla="*/ 122 w 358"/>
              <a:gd name="T33" fmla="*/ 82 h 236"/>
              <a:gd name="T34" fmla="*/ 124 w 358"/>
              <a:gd name="T35" fmla="*/ 70 h 236"/>
              <a:gd name="T36" fmla="*/ 134 w 358"/>
              <a:gd name="T37" fmla="*/ 53 h 236"/>
              <a:gd name="T38" fmla="*/ 153 w 358"/>
              <a:gd name="T39" fmla="*/ 31 h 236"/>
              <a:gd name="T40" fmla="*/ 182 w 358"/>
              <a:gd name="T41" fmla="*/ 15 h 236"/>
              <a:gd name="T42" fmla="*/ 213 w 358"/>
              <a:gd name="T43" fmla="*/ 10 h 236"/>
              <a:gd name="T44" fmla="*/ 239 w 358"/>
              <a:gd name="T45" fmla="*/ 15 h 236"/>
              <a:gd name="T46" fmla="*/ 260 w 358"/>
              <a:gd name="T47" fmla="*/ 24 h 236"/>
              <a:gd name="T48" fmla="*/ 272 w 358"/>
              <a:gd name="T49" fmla="*/ 31 h 236"/>
              <a:gd name="T50" fmla="*/ 275 w 358"/>
              <a:gd name="T51" fmla="*/ 31 h 236"/>
              <a:gd name="T52" fmla="*/ 275 w 358"/>
              <a:gd name="T53" fmla="*/ 27 h 236"/>
              <a:gd name="T54" fmla="*/ 279 w 358"/>
              <a:gd name="T55" fmla="*/ 17 h 236"/>
              <a:gd name="T56" fmla="*/ 289 w 358"/>
              <a:gd name="T57" fmla="*/ 8 h 236"/>
              <a:gd name="T58" fmla="*/ 306 w 358"/>
              <a:gd name="T59" fmla="*/ 3 h 236"/>
              <a:gd name="T60" fmla="*/ 327 w 358"/>
              <a:gd name="T61" fmla="*/ 3 h 236"/>
              <a:gd name="T62" fmla="*/ 344 w 358"/>
              <a:gd name="T63" fmla="*/ 8 h 236"/>
              <a:gd name="T64" fmla="*/ 351 w 358"/>
              <a:gd name="T65" fmla="*/ 17 h 236"/>
              <a:gd name="T66" fmla="*/ 356 w 358"/>
              <a:gd name="T67" fmla="*/ 27 h 236"/>
              <a:gd name="T68" fmla="*/ 358 w 358"/>
              <a:gd name="T69" fmla="*/ 3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3" y="155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2" name="Freeform 56"/>
          <p:cNvSpPr>
            <a:spLocks/>
          </p:cNvSpPr>
          <p:nvPr/>
        </p:nvSpPr>
        <p:spPr bwMode="auto">
          <a:xfrm>
            <a:off x="5572125" y="4216400"/>
            <a:ext cx="431800" cy="363538"/>
          </a:xfrm>
          <a:custGeom>
            <a:avLst/>
            <a:gdLst>
              <a:gd name="T0" fmla="*/ 272 w 272"/>
              <a:gd name="T1" fmla="*/ 203 h 229"/>
              <a:gd name="T2" fmla="*/ 272 w 272"/>
              <a:gd name="T3" fmla="*/ 205 h 229"/>
              <a:gd name="T4" fmla="*/ 267 w 272"/>
              <a:gd name="T5" fmla="*/ 208 h 229"/>
              <a:gd name="T6" fmla="*/ 260 w 272"/>
              <a:gd name="T7" fmla="*/ 212 h 229"/>
              <a:gd name="T8" fmla="*/ 251 w 272"/>
              <a:gd name="T9" fmla="*/ 217 h 229"/>
              <a:gd name="T10" fmla="*/ 239 w 272"/>
              <a:gd name="T11" fmla="*/ 222 h 229"/>
              <a:gd name="T12" fmla="*/ 227 w 272"/>
              <a:gd name="T13" fmla="*/ 227 h 229"/>
              <a:gd name="T14" fmla="*/ 213 w 272"/>
              <a:gd name="T15" fmla="*/ 229 h 229"/>
              <a:gd name="T16" fmla="*/ 196 w 272"/>
              <a:gd name="T17" fmla="*/ 227 h 229"/>
              <a:gd name="T18" fmla="*/ 182 w 272"/>
              <a:gd name="T19" fmla="*/ 224 h 229"/>
              <a:gd name="T20" fmla="*/ 165 w 272"/>
              <a:gd name="T21" fmla="*/ 215 h 229"/>
              <a:gd name="T22" fmla="*/ 153 w 272"/>
              <a:gd name="T23" fmla="*/ 205 h 229"/>
              <a:gd name="T24" fmla="*/ 141 w 272"/>
              <a:gd name="T25" fmla="*/ 196 h 229"/>
              <a:gd name="T26" fmla="*/ 134 w 272"/>
              <a:gd name="T27" fmla="*/ 186 h 229"/>
              <a:gd name="T28" fmla="*/ 129 w 272"/>
              <a:gd name="T29" fmla="*/ 177 h 229"/>
              <a:gd name="T30" fmla="*/ 124 w 272"/>
              <a:gd name="T31" fmla="*/ 167 h 229"/>
              <a:gd name="T32" fmla="*/ 124 w 272"/>
              <a:gd name="T33" fmla="*/ 160 h 229"/>
              <a:gd name="T34" fmla="*/ 122 w 272"/>
              <a:gd name="T35" fmla="*/ 155 h 229"/>
              <a:gd name="T36" fmla="*/ 122 w 272"/>
              <a:gd name="T37" fmla="*/ 150 h 229"/>
              <a:gd name="T38" fmla="*/ 124 w 272"/>
              <a:gd name="T39" fmla="*/ 148 h 229"/>
              <a:gd name="T40" fmla="*/ 124 w 272"/>
              <a:gd name="T41" fmla="*/ 146 h 229"/>
              <a:gd name="T42" fmla="*/ 122 w 272"/>
              <a:gd name="T43" fmla="*/ 148 h 229"/>
              <a:gd name="T44" fmla="*/ 120 w 272"/>
              <a:gd name="T45" fmla="*/ 150 h 229"/>
              <a:gd name="T46" fmla="*/ 115 w 272"/>
              <a:gd name="T47" fmla="*/ 153 h 229"/>
              <a:gd name="T48" fmla="*/ 110 w 272"/>
              <a:gd name="T49" fmla="*/ 155 h 229"/>
              <a:gd name="T50" fmla="*/ 103 w 272"/>
              <a:gd name="T51" fmla="*/ 157 h 229"/>
              <a:gd name="T52" fmla="*/ 93 w 272"/>
              <a:gd name="T53" fmla="*/ 157 h 229"/>
              <a:gd name="T54" fmla="*/ 84 w 272"/>
              <a:gd name="T55" fmla="*/ 157 h 229"/>
              <a:gd name="T56" fmla="*/ 77 w 272"/>
              <a:gd name="T57" fmla="*/ 157 h 229"/>
              <a:gd name="T58" fmla="*/ 65 w 272"/>
              <a:gd name="T59" fmla="*/ 153 h 229"/>
              <a:gd name="T60" fmla="*/ 55 w 272"/>
              <a:gd name="T61" fmla="*/ 146 h 229"/>
              <a:gd name="T62" fmla="*/ 48 w 272"/>
              <a:gd name="T63" fmla="*/ 138 h 229"/>
              <a:gd name="T64" fmla="*/ 43 w 272"/>
              <a:gd name="T65" fmla="*/ 129 h 229"/>
              <a:gd name="T66" fmla="*/ 39 w 272"/>
              <a:gd name="T67" fmla="*/ 122 h 229"/>
              <a:gd name="T68" fmla="*/ 39 w 272"/>
              <a:gd name="T69" fmla="*/ 112 h 229"/>
              <a:gd name="T70" fmla="*/ 39 w 272"/>
              <a:gd name="T71" fmla="*/ 105 h 229"/>
              <a:gd name="T72" fmla="*/ 39 w 272"/>
              <a:gd name="T73" fmla="*/ 98 h 229"/>
              <a:gd name="T74" fmla="*/ 41 w 272"/>
              <a:gd name="T75" fmla="*/ 91 h 229"/>
              <a:gd name="T76" fmla="*/ 41 w 272"/>
              <a:gd name="T77" fmla="*/ 86 h 229"/>
              <a:gd name="T78" fmla="*/ 43 w 272"/>
              <a:gd name="T79" fmla="*/ 84 h 229"/>
              <a:gd name="T80" fmla="*/ 43 w 272"/>
              <a:gd name="T81" fmla="*/ 81 h 229"/>
              <a:gd name="T82" fmla="*/ 43 w 272"/>
              <a:gd name="T83" fmla="*/ 81 h 229"/>
              <a:gd name="T84" fmla="*/ 39 w 272"/>
              <a:gd name="T85" fmla="*/ 79 h 229"/>
              <a:gd name="T86" fmla="*/ 34 w 272"/>
              <a:gd name="T87" fmla="*/ 76 h 229"/>
              <a:gd name="T88" fmla="*/ 29 w 272"/>
              <a:gd name="T89" fmla="*/ 72 h 229"/>
              <a:gd name="T90" fmla="*/ 22 w 272"/>
              <a:gd name="T91" fmla="*/ 64 h 229"/>
              <a:gd name="T92" fmla="*/ 15 w 272"/>
              <a:gd name="T93" fmla="*/ 55 h 229"/>
              <a:gd name="T94" fmla="*/ 10 w 272"/>
              <a:gd name="T95" fmla="*/ 45 h 229"/>
              <a:gd name="T96" fmla="*/ 5 w 272"/>
              <a:gd name="T97" fmla="*/ 31 h 229"/>
              <a:gd name="T98" fmla="*/ 3 w 272"/>
              <a:gd name="T99" fmla="*/ 17 h 229"/>
              <a:gd name="T100" fmla="*/ 0 w 272"/>
              <a:gd name="T101" fmla="*/ 0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3" name="Freeform 57"/>
          <p:cNvSpPr>
            <a:spLocks/>
          </p:cNvSpPr>
          <p:nvPr/>
        </p:nvSpPr>
        <p:spPr bwMode="auto">
          <a:xfrm>
            <a:off x="6003925" y="4216400"/>
            <a:ext cx="571500" cy="374650"/>
          </a:xfrm>
          <a:custGeom>
            <a:avLst/>
            <a:gdLst>
              <a:gd name="T0" fmla="*/ 3 w 360"/>
              <a:gd name="T1" fmla="*/ 205 h 236"/>
              <a:gd name="T2" fmla="*/ 3 w 360"/>
              <a:gd name="T3" fmla="*/ 212 h 236"/>
              <a:gd name="T4" fmla="*/ 7 w 360"/>
              <a:gd name="T5" fmla="*/ 219 h 236"/>
              <a:gd name="T6" fmla="*/ 17 w 360"/>
              <a:gd name="T7" fmla="*/ 229 h 236"/>
              <a:gd name="T8" fmla="*/ 34 w 360"/>
              <a:gd name="T9" fmla="*/ 236 h 236"/>
              <a:gd name="T10" fmla="*/ 55 w 360"/>
              <a:gd name="T11" fmla="*/ 236 h 236"/>
              <a:gd name="T12" fmla="*/ 72 w 360"/>
              <a:gd name="T13" fmla="*/ 229 h 236"/>
              <a:gd name="T14" fmla="*/ 79 w 360"/>
              <a:gd name="T15" fmla="*/ 219 h 236"/>
              <a:gd name="T16" fmla="*/ 84 w 360"/>
              <a:gd name="T17" fmla="*/ 212 h 236"/>
              <a:gd name="T18" fmla="*/ 86 w 360"/>
              <a:gd name="T19" fmla="*/ 205 h 236"/>
              <a:gd name="T20" fmla="*/ 88 w 360"/>
              <a:gd name="T21" fmla="*/ 205 h 236"/>
              <a:gd name="T22" fmla="*/ 100 w 360"/>
              <a:gd name="T23" fmla="*/ 215 h 236"/>
              <a:gd name="T24" fmla="*/ 119 w 360"/>
              <a:gd name="T25" fmla="*/ 224 h 236"/>
              <a:gd name="T26" fmla="*/ 148 w 360"/>
              <a:gd name="T27" fmla="*/ 229 h 236"/>
              <a:gd name="T28" fmla="*/ 179 w 360"/>
              <a:gd name="T29" fmla="*/ 224 h 236"/>
              <a:gd name="T30" fmla="*/ 208 w 360"/>
              <a:gd name="T31" fmla="*/ 205 h 236"/>
              <a:gd name="T32" fmla="*/ 227 w 360"/>
              <a:gd name="T33" fmla="*/ 186 h 236"/>
              <a:gd name="T34" fmla="*/ 234 w 360"/>
              <a:gd name="T35" fmla="*/ 169 h 236"/>
              <a:gd name="T36" fmla="*/ 236 w 360"/>
              <a:gd name="T37" fmla="*/ 155 h 236"/>
              <a:gd name="T38" fmla="*/ 236 w 360"/>
              <a:gd name="T39" fmla="*/ 148 h 236"/>
              <a:gd name="T40" fmla="*/ 236 w 360"/>
              <a:gd name="T41" fmla="*/ 148 h 236"/>
              <a:gd name="T42" fmla="*/ 243 w 360"/>
              <a:gd name="T43" fmla="*/ 153 h 236"/>
              <a:gd name="T44" fmla="*/ 258 w 360"/>
              <a:gd name="T45" fmla="*/ 157 h 236"/>
              <a:gd name="T46" fmla="*/ 274 w 360"/>
              <a:gd name="T47" fmla="*/ 160 h 236"/>
              <a:gd name="T48" fmla="*/ 293 w 360"/>
              <a:gd name="T49" fmla="*/ 153 h 236"/>
              <a:gd name="T50" fmla="*/ 313 w 360"/>
              <a:gd name="T51" fmla="*/ 138 h 236"/>
              <a:gd name="T52" fmla="*/ 320 w 360"/>
              <a:gd name="T53" fmla="*/ 122 h 236"/>
              <a:gd name="T54" fmla="*/ 322 w 360"/>
              <a:gd name="T55" fmla="*/ 105 h 236"/>
              <a:gd name="T56" fmla="*/ 320 w 360"/>
              <a:gd name="T57" fmla="*/ 91 h 236"/>
              <a:gd name="T58" fmla="*/ 317 w 360"/>
              <a:gd name="T59" fmla="*/ 84 h 236"/>
              <a:gd name="T60" fmla="*/ 317 w 360"/>
              <a:gd name="T61" fmla="*/ 81 h 236"/>
              <a:gd name="T62" fmla="*/ 324 w 360"/>
              <a:gd name="T63" fmla="*/ 76 h 236"/>
              <a:gd name="T64" fmla="*/ 336 w 360"/>
              <a:gd name="T65" fmla="*/ 64 h 236"/>
              <a:gd name="T66" fmla="*/ 351 w 360"/>
              <a:gd name="T67" fmla="*/ 45 h 236"/>
              <a:gd name="T68" fmla="*/ 358 w 360"/>
              <a:gd name="T69" fmla="*/ 17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6" y="148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 cmpd="sng">
            <a:solidFill>
              <a:srgbClr val="00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5" name="Freeform 59"/>
          <p:cNvSpPr>
            <a:spLocks/>
          </p:cNvSpPr>
          <p:nvPr/>
        </p:nvSpPr>
        <p:spPr bwMode="auto">
          <a:xfrm>
            <a:off x="8142288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596" name="Line 60"/>
          <p:cNvSpPr>
            <a:spLocks noChangeShapeType="1"/>
          </p:cNvSpPr>
          <p:nvPr/>
        </p:nvSpPr>
        <p:spPr bwMode="auto">
          <a:xfrm>
            <a:off x="6905625" y="2460625"/>
            <a:ext cx="1588" cy="1889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7" name="Line 61"/>
          <p:cNvSpPr>
            <a:spLocks noChangeShapeType="1"/>
          </p:cNvSpPr>
          <p:nvPr/>
        </p:nvSpPr>
        <p:spPr bwMode="auto">
          <a:xfrm flipH="1" flipV="1">
            <a:off x="6132513" y="2865438"/>
            <a:ext cx="273050" cy="1508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 flipV="1">
            <a:off x="7404100" y="2862263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599" name="Line 63"/>
          <p:cNvSpPr>
            <a:spLocks noChangeShapeType="1"/>
          </p:cNvSpPr>
          <p:nvPr/>
        </p:nvSpPr>
        <p:spPr bwMode="auto">
          <a:xfrm flipH="1">
            <a:off x="6075363" y="3240088"/>
            <a:ext cx="401637" cy="6016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0" name="Freeform 64"/>
          <p:cNvSpPr>
            <a:spLocks/>
          </p:cNvSpPr>
          <p:nvPr/>
        </p:nvSpPr>
        <p:spPr bwMode="auto">
          <a:xfrm>
            <a:off x="6173788" y="3478213"/>
            <a:ext cx="179387" cy="182562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  <a:gd name="T12" fmla="*/ 113 w 113"/>
              <a:gd name="T13" fmla="*/ 1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01" name="Freeform 65"/>
          <p:cNvSpPr>
            <a:spLocks/>
          </p:cNvSpPr>
          <p:nvPr/>
        </p:nvSpPr>
        <p:spPr bwMode="auto">
          <a:xfrm>
            <a:off x="6553200" y="3581400"/>
            <a:ext cx="179388" cy="182563"/>
          </a:xfrm>
          <a:custGeom>
            <a:avLst/>
            <a:gdLst>
              <a:gd name="T0" fmla="*/ 113 w 113"/>
              <a:gd name="T1" fmla="*/ 112 h 115"/>
              <a:gd name="T2" fmla="*/ 113 w 113"/>
              <a:gd name="T3" fmla="*/ 0 h 115"/>
              <a:gd name="T4" fmla="*/ 0 w 113"/>
              <a:gd name="T5" fmla="*/ 0 h 115"/>
              <a:gd name="T6" fmla="*/ 0 w 113"/>
              <a:gd name="T7" fmla="*/ 115 h 115"/>
              <a:gd name="T8" fmla="*/ 113 w 113"/>
              <a:gd name="T9" fmla="*/ 115 h 115"/>
              <a:gd name="T10" fmla="*/ 113 w 113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02" name="Line 66"/>
          <p:cNvSpPr>
            <a:spLocks noChangeShapeType="1"/>
          </p:cNvSpPr>
          <p:nvPr/>
        </p:nvSpPr>
        <p:spPr bwMode="auto">
          <a:xfrm>
            <a:off x="7321550" y="3248025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3" name="Freeform 67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4" name="Freeform 68"/>
          <p:cNvSpPr>
            <a:spLocks/>
          </p:cNvSpPr>
          <p:nvPr/>
        </p:nvSpPr>
        <p:spPr bwMode="auto">
          <a:xfrm>
            <a:off x="7458075" y="3482975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05" name="Line 69"/>
          <p:cNvSpPr>
            <a:spLocks noChangeShapeType="1"/>
          </p:cNvSpPr>
          <p:nvPr/>
        </p:nvSpPr>
        <p:spPr bwMode="auto">
          <a:xfrm flipH="1" flipV="1">
            <a:off x="5424488" y="3871913"/>
            <a:ext cx="223837" cy="1254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6" name="Line 70"/>
          <p:cNvSpPr>
            <a:spLocks noChangeShapeType="1"/>
          </p:cNvSpPr>
          <p:nvPr/>
        </p:nvSpPr>
        <p:spPr bwMode="auto">
          <a:xfrm flipV="1">
            <a:off x="8150225" y="3871913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7" name="Line 71"/>
          <p:cNvSpPr>
            <a:spLocks noChangeShapeType="1"/>
          </p:cNvSpPr>
          <p:nvPr/>
        </p:nvSpPr>
        <p:spPr bwMode="auto">
          <a:xfrm flipH="1">
            <a:off x="5541963" y="4552950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8" name="Line 72"/>
          <p:cNvSpPr>
            <a:spLocks noChangeShapeType="1"/>
          </p:cNvSpPr>
          <p:nvPr/>
        </p:nvSpPr>
        <p:spPr bwMode="auto">
          <a:xfrm>
            <a:off x="6296025" y="4564063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09" name="Line 73"/>
          <p:cNvSpPr>
            <a:spLocks noChangeShapeType="1"/>
          </p:cNvSpPr>
          <p:nvPr/>
        </p:nvSpPr>
        <p:spPr bwMode="auto">
          <a:xfrm flipH="1">
            <a:off x="7219950" y="4560888"/>
            <a:ext cx="282575" cy="2873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10" name="Line 74"/>
          <p:cNvSpPr>
            <a:spLocks noChangeShapeType="1"/>
          </p:cNvSpPr>
          <p:nvPr/>
        </p:nvSpPr>
        <p:spPr bwMode="auto">
          <a:xfrm>
            <a:off x="7980363" y="4546600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11" name="Line 75"/>
          <p:cNvSpPr>
            <a:spLocks noChangeShapeType="1"/>
          </p:cNvSpPr>
          <p:nvPr/>
        </p:nvSpPr>
        <p:spPr bwMode="auto">
          <a:xfrm>
            <a:off x="6572250" y="4219575"/>
            <a:ext cx="65881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12" name="Freeform 76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ar-EG"/>
          </a:p>
        </p:txBody>
      </p:sp>
      <p:sp>
        <p:nvSpPr>
          <p:cNvPr id="65613" name="Freeform 77"/>
          <p:cNvSpPr>
            <a:spLocks/>
          </p:cNvSpPr>
          <p:nvPr/>
        </p:nvSpPr>
        <p:spPr bwMode="auto">
          <a:xfrm>
            <a:off x="6832600" y="4133850"/>
            <a:ext cx="177800" cy="177800"/>
          </a:xfrm>
          <a:custGeom>
            <a:avLst/>
            <a:gdLst>
              <a:gd name="T0" fmla="*/ 112 w 112"/>
              <a:gd name="T1" fmla="*/ 112 h 112"/>
              <a:gd name="T2" fmla="*/ 112 w 112"/>
              <a:gd name="T3" fmla="*/ 0 h 112"/>
              <a:gd name="T4" fmla="*/ 0 w 112"/>
              <a:gd name="T5" fmla="*/ 0 h 112"/>
              <a:gd name="T6" fmla="*/ 0 w 112"/>
              <a:gd name="T7" fmla="*/ 112 h 112"/>
              <a:gd name="T8" fmla="*/ 112 w 112"/>
              <a:gd name="T9" fmla="*/ 112 h 112"/>
              <a:gd name="T10" fmla="*/ 112 w 112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lnTo>
                  <a:pt x="112" y="112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14" name="Line 78"/>
          <p:cNvSpPr>
            <a:spLocks noChangeShapeType="1"/>
          </p:cNvSpPr>
          <p:nvPr/>
        </p:nvSpPr>
        <p:spPr bwMode="auto">
          <a:xfrm flipH="1" flipV="1">
            <a:off x="6553200" y="3276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5615" name="Rectangle 79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343400" cy="4876800"/>
          </a:xfrm>
        </p:spPr>
        <p:txBody>
          <a:bodyPr/>
          <a:lstStyle/>
          <a:p>
            <a:r>
              <a:rPr lang="en-US" altLang="ar-EG"/>
              <a:t>A collection of interconnected networks</a:t>
            </a:r>
          </a:p>
          <a:p>
            <a:r>
              <a:rPr lang="en-US" altLang="ar-EG"/>
              <a:t>Host: network endpoints (computer, PDA, light switch, …)</a:t>
            </a:r>
          </a:p>
          <a:p>
            <a:r>
              <a:rPr lang="en-US" altLang="ar-EG"/>
              <a:t>Router: node that connects networks</a:t>
            </a:r>
          </a:p>
          <a:p>
            <a:r>
              <a:rPr lang="en-US" altLang="ar-EG"/>
              <a:t>Internet vs. internet</a:t>
            </a:r>
          </a:p>
        </p:txBody>
      </p:sp>
      <p:sp>
        <p:nvSpPr>
          <p:cNvPr id="65620" name="Freeform 84"/>
          <p:cNvSpPr>
            <a:spLocks/>
          </p:cNvSpPr>
          <p:nvPr/>
        </p:nvSpPr>
        <p:spPr bwMode="auto">
          <a:xfrm>
            <a:off x="71628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21" name="Freeform 85"/>
          <p:cNvSpPr>
            <a:spLocks/>
          </p:cNvSpPr>
          <p:nvPr/>
        </p:nvSpPr>
        <p:spPr bwMode="auto">
          <a:xfrm>
            <a:off x="64770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  <p:sp>
        <p:nvSpPr>
          <p:cNvPr id="65622" name="Freeform 86"/>
          <p:cNvSpPr>
            <a:spLocks/>
          </p:cNvSpPr>
          <p:nvPr/>
        </p:nvSpPr>
        <p:spPr bwMode="auto">
          <a:xfrm>
            <a:off x="5410200" y="4848225"/>
            <a:ext cx="177800" cy="182563"/>
          </a:xfrm>
          <a:custGeom>
            <a:avLst/>
            <a:gdLst>
              <a:gd name="T0" fmla="*/ 112 w 112"/>
              <a:gd name="T1" fmla="*/ 112 h 115"/>
              <a:gd name="T2" fmla="*/ 112 w 112"/>
              <a:gd name="T3" fmla="*/ 0 h 115"/>
              <a:gd name="T4" fmla="*/ 0 w 112"/>
              <a:gd name="T5" fmla="*/ 0 h 115"/>
              <a:gd name="T6" fmla="*/ 0 w 112"/>
              <a:gd name="T7" fmla="*/ 115 h 115"/>
              <a:gd name="T8" fmla="*/ 112 w 112"/>
              <a:gd name="T9" fmla="*/ 115 h 115"/>
              <a:gd name="T10" fmla="*/ 112 w 112"/>
              <a:gd name="T11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  <a:lnTo>
                  <a:pt x="112" y="115"/>
                </a:lnTo>
              </a:path>
            </a:pathLst>
          </a:custGeom>
          <a:solidFill>
            <a:schemeClr val="accent1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6699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82EE-FFE9-4A25-817C-CBEB73748607}" type="slidenum">
              <a:rPr lang="en-US" altLang="ar-EG"/>
              <a:pPr/>
              <a:t>37</a:t>
            </a:fld>
            <a:endParaRPr lang="en-US" altLang="ar-EG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Challenge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Many differences between networks</a:t>
            </a:r>
          </a:p>
          <a:p>
            <a:pPr lvl="1"/>
            <a:r>
              <a:rPr lang="en-US" altLang="ar-EG"/>
              <a:t>Address formats</a:t>
            </a:r>
          </a:p>
          <a:p>
            <a:pPr lvl="1"/>
            <a:r>
              <a:rPr lang="en-US" altLang="ar-EG"/>
              <a:t>Performance – bandwidth/latency</a:t>
            </a:r>
          </a:p>
          <a:p>
            <a:pPr lvl="1"/>
            <a:r>
              <a:rPr lang="en-US" altLang="ar-EG"/>
              <a:t>Packet size</a:t>
            </a:r>
          </a:p>
          <a:p>
            <a:pPr lvl="1"/>
            <a:r>
              <a:rPr lang="en-US" altLang="ar-EG"/>
              <a:t>Loss rate/pattern/handling</a:t>
            </a:r>
          </a:p>
          <a:p>
            <a:pPr lvl="1"/>
            <a:r>
              <a:rPr lang="en-US" altLang="ar-EG"/>
              <a:t>Routing</a:t>
            </a:r>
          </a:p>
          <a:p>
            <a:r>
              <a:rPr lang="en-US" altLang="ar-EG"/>
              <a:t>How to translate between various network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00148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F97D5-4E47-45A9-ABB8-6AE4589E1A14}" type="slidenum">
              <a:rPr lang="en-US" altLang="ar-EG"/>
              <a:pPr/>
              <a:t>38</a:t>
            </a:fld>
            <a:endParaRPr lang="en-US" altLang="ar-EG"/>
          </a:p>
        </p:txBody>
      </p:sp>
      <p:sp>
        <p:nvSpPr>
          <p:cNvPr id="70768" name="Rectangle 112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609600"/>
          </a:xfrm>
        </p:spPr>
        <p:txBody>
          <a:bodyPr/>
          <a:lstStyle/>
          <a:p>
            <a:r>
              <a:rPr lang="en-US" altLang="ar-EG"/>
              <a:t>Third Step: How To Find Nodes?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860800" y="3328988"/>
            <a:ext cx="130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76263" y="4191000"/>
            <a:ext cx="187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>
                <a:solidFill>
                  <a:srgbClr val="000000"/>
                </a:solidFill>
              </a:rPr>
              <a:t>Computer 1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629400" y="41910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>
                <a:solidFill>
                  <a:srgbClr val="000000"/>
                </a:solidFill>
              </a:rPr>
              <a:t>Computer 2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V="1">
            <a:off x="1981200" y="34290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1981200" y="36576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70675" name="Picture 19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8956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767" name="Picture 111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194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769" name="Line 113"/>
          <p:cNvSpPr>
            <a:spLocks noChangeShapeType="1"/>
          </p:cNvSpPr>
          <p:nvPr/>
        </p:nvSpPr>
        <p:spPr bwMode="auto">
          <a:xfrm flipV="1">
            <a:off x="5867400" y="3429000"/>
            <a:ext cx="1295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0770" name="Line 114"/>
          <p:cNvSpPr>
            <a:spLocks noChangeShapeType="1"/>
          </p:cNvSpPr>
          <p:nvPr/>
        </p:nvSpPr>
        <p:spPr bwMode="auto">
          <a:xfrm flipV="1">
            <a:off x="5867400" y="3657600"/>
            <a:ext cx="1295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grpSp>
        <p:nvGrpSpPr>
          <p:cNvPr id="70771" name="Group 115"/>
          <p:cNvGrpSpPr>
            <a:grpSpLocks/>
          </p:cNvGrpSpPr>
          <p:nvPr/>
        </p:nvGrpSpPr>
        <p:grpSpPr bwMode="auto">
          <a:xfrm>
            <a:off x="3505200" y="2895600"/>
            <a:ext cx="1981200" cy="1371600"/>
            <a:chOff x="3891" y="2677"/>
            <a:chExt cx="632" cy="470"/>
          </a:xfrm>
        </p:grpSpPr>
        <p:sp>
          <p:nvSpPr>
            <p:cNvPr id="70772" name="Freeform 116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0773" name="Freeform 117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0774" name="Freeform 118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0775" name="Freeform 119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1632575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2C19-A01E-4D6B-B38B-008F3BC7C23B}" type="slidenum">
              <a:rPr lang="en-US" altLang="ar-EG"/>
              <a:pPr/>
              <a:t>39</a:t>
            </a:fld>
            <a:endParaRPr lang="en-US" altLang="ar-EG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Naming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Humans use readable host names</a:t>
            </a:r>
          </a:p>
          <a:p>
            <a:pPr lvl="1"/>
            <a:r>
              <a:rPr lang="en-US" altLang="ar-EG"/>
              <a:t>E.g. </a:t>
            </a:r>
            <a:r>
              <a:rPr lang="en-US" altLang="ar-EG">
                <a:hlinkClick r:id="rId2"/>
              </a:rPr>
              <a:t>www.cmu.edu</a:t>
            </a:r>
            <a:endParaRPr lang="en-US" altLang="ar-EG"/>
          </a:p>
          <a:p>
            <a:pPr lvl="1"/>
            <a:r>
              <a:rPr lang="en-US" altLang="ar-EG"/>
              <a:t>Globally unique (can correspond to multiple hosts)</a:t>
            </a:r>
            <a:endParaRPr lang="en-US" altLang="ar-EG" i="1"/>
          </a:p>
          <a:p>
            <a:r>
              <a:rPr lang="en-US" altLang="ar-EG"/>
              <a:t>Naming system translates to physical address</a:t>
            </a:r>
          </a:p>
          <a:p>
            <a:pPr lvl="1"/>
            <a:r>
              <a:rPr lang="en-US" altLang="ar-EG"/>
              <a:t>E.g. DNS translates name to IP Address (e.g. 128.2.11.43)</a:t>
            </a:r>
          </a:p>
          <a:p>
            <a:pPr lvl="1"/>
            <a:r>
              <a:rPr lang="en-US" altLang="ar-EG"/>
              <a:t>Address reflects location in network</a:t>
            </a:r>
          </a:p>
        </p:txBody>
      </p:sp>
    </p:spTree>
    <p:extLst>
      <p:ext uri="{BB962C8B-B14F-4D97-AF65-F5344CB8AC3E}">
        <p14:creationId xmlns:p14="http://schemas.microsoft.com/office/powerpoint/2010/main" val="358625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1868"/>
            <a:ext cx="6781799" cy="6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24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808F4-433A-4F54-8DE6-35F23C549C8B}" type="slidenum">
              <a:rPr lang="en-US" altLang="ar-EG"/>
              <a:pPr/>
              <a:t>40</a:t>
            </a:fld>
            <a:endParaRPr lang="en-US" altLang="ar-EG"/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Domain Name System</a:t>
            </a: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1905000" y="3352800"/>
            <a:ext cx="49831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2001838" y="2849563"/>
            <a:ext cx="515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 b="1" i="1">
                <a:solidFill>
                  <a:srgbClr val="FF0000"/>
                </a:solidFill>
              </a:rPr>
              <a:t>What’s the IP address for www.cmu.edu</a:t>
            </a:r>
            <a:r>
              <a:rPr lang="en-US" altLang="ar-EG" sz="2000" b="1">
                <a:solidFill>
                  <a:srgbClr val="FF0000"/>
                </a:solidFill>
              </a:rPr>
              <a:t>?</a:t>
            </a:r>
            <a:endParaRPr lang="en-US" altLang="ar-EG" sz="2000" b="1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1981200" y="3810000"/>
            <a:ext cx="492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3240088" y="3352800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 i="1">
                <a:solidFill>
                  <a:srgbClr val="FF0000"/>
                </a:solidFill>
              </a:rPr>
              <a:t>It is </a:t>
            </a:r>
            <a:r>
              <a:rPr lang="en-US" altLang="ar-EG">
                <a:solidFill>
                  <a:srgbClr val="FF0000"/>
                </a:solidFill>
              </a:rPr>
              <a:t>128.2.11.43</a:t>
            </a:r>
            <a:endParaRPr lang="en-US" altLang="ar-EG" b="1" i="1">
              <a:solidFill>
                <a:schemeClr val="tx2"/>
              </a:solidFill>
            </a:endParaRP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1143000" y="5105400"/>
            <a:ext cx="684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ar-EG">
                <a:solidFill>
                  <a:srgbClr val="000000"/>
                </a:solidFill>
              </a:rPr>
              <a:t>DNS server address manually configured into OS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205538" y="4267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>
                <a:solidFill>
                  <a:srgbClr val="000000"/>
                </a:solidFill>
              </a:rPr>
              <a:t>Local DNS Server</a:t>
            </a:r>
          </a:p>
        </p:txBody>
      </p:sp>
      <p:pic>
        <p:nvPicPr>
          <p:cNvPr id="73743" name="Picture 15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9718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44" name="Picture 16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457200" y="42672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>
                <a:solidFill>
                  <a:srgbClr val="000000"/>
                </a:solidFill>
              </a:rPr>
              <a:t>Computer 1</a:t>
            </a:r>
          </a:p>
        </p:txBody>
      </p:sp>
    </p:spTree>
    <p:extLst>
      <p:ext uri="{BB962C8B-B14F-4D97-AF65-F5344CB8AC3E}">
        <p14:creationId xmlns:p14="http://schemas.microsoft.com/office/powerpoint/2010/main" val="2192740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8CEA-ADF9-4933-BEAA-DA1C87E718F9}" type="slidenum">
              <a:rPr lang="en-US" altLang="ar-EG"/>
              <a:pPr/>
              <a:t>41</a:t>
            </a:fld>
            <a:endParaRPr lang="en-US" altLang="ar-EG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Packet Routing/Delivery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Each network technology has different local delivery methods</a:t>
            </a:r>
          </a:p>
          <a:p>
            <a:r>
              <a:rPr lang="en-US" altLang="ar-EG"/>
              <a:t>Address resolution provides delivery information within network</a:t>
            </a:r>
          </a:p>
          <a:p>
            <a:pPr lvl="1"/>
            <a:r>
              <a:rPr lang="en-US" altLang="ar-EG"/>
              <a:t>E.g., ARP maps IP addresses to Ethernet addresses</a:t>
            </a:r>
          </a:p>
          <a:p>
            <a:pPr lvl="1"/>
            <a:r>
              <a:rPr lang="en-US" altLang="ar-EG"/>
              <a:t>Local, works only on a particular network</a:t>
            </a:r>
          </a:p>
          <a:p>
            <a:r>
              <a:rPr lang="en-US" altLang="ar-EG"/>
              <a:t>Routing protocol provides path through an internetwork</a:t>
            </a:r>
          </a:p>
        </p:txBody>
      </p:sp>
    </p:spTree>
    <p:extLst>
      <p:ext uri="{BB962C8B-B14F-4D97-AF65-F5344CB8AC3E}">
        <p14:creationId xmlns:p14="http://schemas.microsoft.com/office/powerpoint/2010/main" val="1645987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DE008-DAC5-4087-8676-B0A204D15FE0}" type="slidenum">
              <a:rPr lang="en-US" altLang="ar-EG"/>
              <a:pPr/>
              <a:t>42</a:t>
            </a:fld>
            <a:endParaRPr lang="en-US" altLang="ar-EG"/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Network:Address Resolution Protocol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914400" y="3581400"/>
            <a:ext cx="7543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600200" y="34290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206875" y="35814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8001000" y="34290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6781800" y="35814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039938" y="2057400"/>
            <a:ext cx="5046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 i="1">
                <a:solidFill>
                  <a:srgbClr val="FF0000"/>
                </a:solidFill>
              </a:rPr>
              <a:t>Broadcast: who knows the </a:t>
            </a:r>
          </a:p>
          <a:p>
            <a:r>
              <a:rPr lang="en-US" altLang="ar-EG" b="1" i="1">
                <a:solidFill>
                  <a:srgbClr val="FF0000"/>
                </a:solidFill>
              </a:rPr>
              <a:t>Ethernet address for </a:t>
            </a:r>
            <a:r>
              <a:rPr lang="en-US" altLang="ar-EG">
                <a:solidFill>
                  <a:srgbClr val="FF0000"/>
                </a:solidFill>
              </a:rPr>
              <a:t>128.2.11.43</a:t>
            </a:r>
            <a:r>
              <a:rPr lang="en-US" altLang="ar-EG" b="1" i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2895600" y="35814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>
            <a:off x="990600" y="5410200"/>
            <a:ext cx="7543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1676400" y="52578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4283075" y="5410200"/>
            <a:ext cx="133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8077200" y="52578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6858000" y="54102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3346450" y="4267200"/>
            <a:ext cx="2706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b="1" i="1">
                <a:solidFill>
                  <a:srgbClr val="FF0000"/>
                </a:solidFill>
              </a:rPr>
              <a:t>Unicast: Yes, it is</a:t>
            </a:r>
          </a:p>
          <a:p>
            <a:r>
              <a:rPr lang="en-US" altLang="ar-EG" i="1">
                <a:solidFill>
                  <a:srgbClr val="FF0000"/>
                </a:solidFill>
              </a:rPr>
              <a:t>08-00-2c-19-dc-45</a:t>
            </a:r>
          </a:p>
        </p:txBody>
      </p:sp>
      <p:sp>
        <p:nvSpPr>
          <p:cNvPr id="74776" name="Line 24"/>
          <p:cNvSpPr>
            <a:spLocks noChangeShapeType="1"/>
          </p:cNvSpPr>
          <p:nvPr/>
        </p:nvSpPr>
        <p:spPr bwMode="auto">
          <a:xfrm>
            <a:off x="2971800" y="5410200"/>
            <a:ext cx="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pic>
        <p:nvPicPr>
          <p:cNvPr id="74777" name="Picture 25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9050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78" name="Picture 26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81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79" name="Picture 27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38862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8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35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8D4B-B720-4E11-BCFF-AF40FD069F88}" type="slidenum">
              <a:rPr lang="en-US" altLang="ar-EG"/>
              <a:pPr/>
              <a:t>43</a:t>
            </a:fld>
            <a:endParaRPr lang="en-US" altLang="ar-EG"/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457200" y="1676400"/>
            <a:ext cx="84582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r>
              <a:rPr lang="en-US" altLang="ar-EG"/>
              <a:t>Internetwork: Datagram Routing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3048000" y="48768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3427413" y="34290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3" name="AutoShape 7"/>
          <p:cNvSpPr>
            <a:spLocks noChangeArrowheads="1"/>
          </p:cNvSpPr>
          <p:nvPr/>
        </p:nvSpPr>
        <p:spPr bwMode="auto">
          <a:xfrm>
            <a:off x="4492625" y="51054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4" name="AutoShape 8"/>
          <p:cNvSpPr>
            <a:spLocks noChangeArrowheads="1"/>
          </p:cNvSpPr>
          <p:nvPr/>
        </p:nvSpPr>
        <p:spPr bwMode="auto">
          <a:xfrm>
            <a:off x="7008813" y="28956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1751013" y="29718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6" name="AutoShape 10"/>
          <p:cNvSpPr>
            <a:spLocks noChangeArrowheads="1"/>
          </p:cNvSpPr>
          <p:nvPr/>
        </p:nvSpPr>
        <p:spPr bwMode="auto">
          <a:xfrm>
            <a:off x="1217613" y="2970213"/>
            <a:ext cx="352425" cy="3683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600" b="1">
                <a:solidFill>
                  <a:srgbClr val="000000"/>
                </a:solidFill>
              </a:rPr>
              <a:t>H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8" name="AutoShape 12"/>
          <p:cNvSpPr>
            <a:spLocks noChangeArrowheads="1"/>
          </p:cNvSpPr>
          <p:nvPr/>
        </p:nvSpPr>
        <p:spPr bwMode="auto">
          <a:xfrm>
            <a:off x="1225550" y="4646613"/>
            <a:ext cx="352425" cy="3683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600" b="1">
                <a:solidFill>
                  <a:srgbClr val="000000"/>
                </a:solidFill>
              </a:rPr>
              <a:t>H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>
            <a:off x="7770813" y="2741613"/>
            <a:ext cx="352425" cy="3683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600" b="1">
                <a:solidFill>
                  <a:srgbClr val="000000"/>
                </a:solidFill>
              </a:rPr>
              <a:t>H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>
            <a:off x="1371600" y="5410200"/>
            <a:ext cx="352425" cy="3683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600" b="1">
                <a:solidFill>
                  <a:srgbClr val="000000"/>
                </a:solidFill>
              </a:rPr>
              <a:t>H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1682750" y="5410200"/>
            <a:ext cx="1460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>
            <a:off x="1606550" y="4876800"/>
            <a:ext cx="22225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2139950" y="4724400"/>
            <a:ext cx="6985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flipV="1">
            <a:off x="2667000" y="5029200"/>
            <a:ext cx="38735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cxnSp>
        <p:nvCxnSpPr>
          <p:cNvPr id="75798" name="AutoShape 22"/>
          <p:cNvCxnSpPr>
            <a:cxnSpLocks noChangeShapeType="1"/>
            <a:endCxn id="75786" idx="2"/>
          </p:cNvCxnSpPr>
          <p:nvPr/>
        </p:nvCxnSpPr>
        <p:spPr bwMode="auto">
          <a:xfrm rot="16200000" flipH="1">
            <a:off x="1126331" y="3071019"/>
            <a:ext cx="1588" cy="533400"/>
          </a:xfrm>
          <a:prstGeom prst="bentConnector3">
            <a:avLst>
              <a:gd name="adj1" fmla="val 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9" name="AutoShape 23"/>
          <p:cNvCxnSpPr>
            <a:cxnSpLocks noChangeShapeType="1"/>
            <a:stCxn id="75786" idx="2"/>
            <a:endCxn id="75785" idx="2"/>
          </p:cNvCxnSpPr>
          <p:nvPr/>
        </p:nvCxnSpPr>
        <p:spPr bwMode="auto">
          <a:xfrm rot="5400000" flipH="1" flipV="1">
            <a:off x="1639888" y="3059112"/>
            <a:ext cx="33338" cy="525463"/>
          </a:xfrm>
          <a:prstGeom prst="bentConnector3">
            <a:avLst>
              <a:gd name="adj1" fmla="val -68571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1903413" y="3581400"/>
            <a:ext cx="1525587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V="1">
            <a:off x="3351213" y="3733800"/>
            <a:ext cx="230187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 flipH="1">
            <a:off x="5486400" y="3200400"/>
            <a:ext cx="1522413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cxnSp>
        <p:nvCxnSpPr>
          <p:cNvPr id="75803" name="AutoShape 27"/>
          <p:cNvCxnSpPr>
            <a:cxnSpLocks noChangeShapeType="1"/>
            <a:stCxn id="75789" idx="1"/>
          </p:cNvCxnSpPr>
          <p:nvPr/>
        </p:nvCxnSpPr>
        <p:spPr bwMode="auto">
          <a:xfrm rot="10800000" flipH="1" flipV="1">
            <a:off x="7770813" y="2925763"/>
            <a:ext cx="1587" cy="609600"/>
          </a:xfrm>
          <a:prstGeom prst="bentConnector3">
            <a:avLst>
              <a:gd name="adj1" fmla="val -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4" name="AutoShape 28"/>
          <p:cNvCxnSpPr>
            <a:cxnSpLocks noChangeShapeType="1"/>
            <a:stCxn id="75789" idx="1"/>
            <a:endCxn id="75784" idx="3"/>
          </p:cNvCxnSpPr>
          <p:nvPr/>
        </p:nvCxnSpPr>
        <p:spPr bwMode="auto">
          <a:xfrm rot="10800000" flipV="1">
            <a:off x="7343775" y="2925763"/>
            <a:ext cx="427038" cy="136525"/>
          </a:xfrm>
          <a:prstGeom prst="bentConnector3">
            <a:avLst>
              <a:gd name="adj1" fmla="val 4981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AutoShape 29"/>
          <p:cNvSpPr>
            <a:spLocks noChangeArrowheads="1"/>
          </p:cNvSpPr>
          <p:nvPr/>
        </p:nvSpPr>
        <p:spPr bwMode="auto">
          <a:xfrm>
            <a:off x="1911350" y="4419600"/>
            <a:ext cx="334963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 flipV="1">
            <a:off x="2209800" y="37338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07" name="AutoShape 31"/>
          <p:cNvSpPr>
            <a:spLocks noChangeArrowheads="1"/>
          </p:cNvSpPr>
          <p:nvPr/>
        </p:nvSpPr>
        <p:spPr bwMode="auto">
          <a:xfrm>
            <a:off x="4570413" y="22098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808" name="AutoShape 32"/>
          <p:cNvSpPr>
            <a:spLocks noChangeArrowheads="1"/>
          </p:cNvSpPr>
          <p:nvPr/>
        </p:nvSpPr>
        <p:spPr bwMode="auto">
          <a:xfrm>
            <a:off x="4037013" y="2208213"/>
            <a:ext cx="352425" cy="368300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600" b="1">
                <a:solidFill>
                  <a:srgbClr val="000000"/>
                </a:solidFill>
              </a:rPr>
              <a:t>H</a:t>
            </a:r>
            <a:endParaRPr lang="en-US" altLang="ar-EG">
              <a:solidFill>
                <a:srgbClr val="000000"/>
              </a:solidFill>
            </a:endParaRPr>
          </a:p>
        </p:txBody>
      </p:sp>
      <p:cxnSp>
        <p:nvCxnSpPr>
          <p:cNvPr id="75809" name="AutoShape 33"/>
          <p:cNvCxnSpPr>
            <a:cxnSpLocks noChangeShapeType="1"/>
            <a:stCxn id="75808" idx="2"/>
            <a:endCxn id="75807" idx="2"/>
          </p:cNvCxnSpPr>
          <p:nvPr/>
        </p:nvCxnSpPr>
        <p:spPr bwMode="auto">
          <a:xfrm rot="5400000" flipH="1" flipV="1">
            <a:off x="4459288" y="2297112"/>
            <a:ext cx="33338" cy="525463"/>
          </a:xfrm>
          <a:prstGeom prst="bentConnector3">
            <a:avLst>
              <a:gd name="adj1" fmla="val -685713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0" name="Line 34"/>
          <p:cNvSpPr>
            <a:spLocks noChangeShapeType="1"/>
          </p:cNvSpPr>
          <p:nvPr/>
        </p:nvSpPr>
        <p:spPr bwMode="auto">
          <a:xfrm>
            <a:off x="4722813" y="2819400"/>
            <a:ext cx="534987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11" name="AutoShape 35"/>
          <p:cNvSpPr>
            <a:spLocks noChangeArrowheads="1"/>
          </p:cNvSpPr>
          <p:nvPr/>
        </p:nvSpPr>
        <p:spPr bwMode="auto">
          <a:xfrm>
            <a:off x="5180013" y="4038600"/>
            <a:ext cx="334962" cy="333375"/>
          </a:xfrm>
          <a:prstGeom prst="flowChartAlternate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1400" b="1">
                <a:solidFill>
                  <a:srgbClr val="000000"/>
                </a:solidFill>
              </a:rPr>
              <a:t>R</a:t>
            </a:r>
            <a:endParaRPr lang="en-US" altLang="ar-EG">
              <a:solidFill>
                <a:srgbClr val="000000"/>
              </a:solidFill>
            </a:endParaRPr>
          </a:p>
        </p:txBody>
      </p:sp>
      <p:sp>
        <p:nvSpPr>
          <p:cNvPr id="75812" name="Freeform 36"/>
          <p:cNvSpPr>
            <a:spLocks/>
          </p:cNvSpPr>
          <p:nvPr/>
        </p:nvSpPr>
        <p:spPr bwMode="auto">
          <a:xfrm>
            <a:off x="684213" y="3200400"/>
            <a:ext cx="1308100" cy="508000"/>
          </a:xfrm>
          <a:custGeom>
            <a:avLst/>
            <a:gdLst>
              <a:gd name="T0" fmla="*/ 48 w 824"/>
              <a:gd name="T1" fmla="*/ 96 h 320"/>
              <a:gd name="T2" fmla="*/ 48 w 824"/>
              <a:gd name="T3" fmla="*/ 240 h 320"/>
              <a:gd name="T4" fmla="*/ 336 w 824"/>
              <a:gd name="T5" fmla="*/ 288 h 320"/>
              <a:gd name="T6" fmla="*/ 672 w 824"/>
              <a:gd name="T7" fmla="*/ 288 h 320"/>
              <a:gd name="T8" fmla="*/ 720 w 824"/>
              <a:gd name="T9" fmla="*/ 96 h 320"/>
              <a:gd name="T10" fmla="*/ 720 w 824"/>
              <a:gd name="T11" fmla="*/ 48 h 320"/>
              <a:gd name="T12" fmla="*/ 768 w 824"/>
              <a:gd name="T13" fmla="*/ 0 h 320"/>
              <a:gd name="T14" fmla="*/ 816 w 824"/>
              <a:gd name="T15" fmla="*/ 48 h 320"/>
              <a:gd name="T16" fmla="*/ 816 w 824"/>
              <a:gd name="T17" fmla="*/ 9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24" h="320">
                <a:moveTo>
                  <a:pt x="48" y="96"/>
                </a:moveTo>
                <a:cubicBezTo>
                  <a:pt x="24" y="152"/>
                  <a:pt x="0" y="208"/>
                  <a:pt x="48" y="240"/>
                </a:cubicBezTo>
                <a:cubicBezTo>
                  <a:pt x="96" y="272"/>
                  <a:pt x="232" y="280"/>
                  <a:pt x="336" y="288"/>
                </a:cubicBezTo>
                <a:cubicBezTo>
                  <a:pt x="440" y="296"/>
                  <a:pt x="608" y="320"/>
                  <a:pt x="672" y="288"/>
                </a:cubicBezTo>
                <a:cubicBezTo>
                  <a:pt x="736" y="256"/>
                  <a:pt x="712" y="136"/>
                  <a:pt x="720" y="96"/>
                </a:cubicBezTo>
                <a:cubicBezTo>
                  <a:pt x="728" y="56"/>
                  <a:pt x="712" y="64"/>
                  <a:pt x="720" y="48"/>
                </a:cubicBezTo>
                <a:cubicBezTo>
                  <a:pt x="728" y="32"/>
                  <a:pt x="752" y="0"/>
                  <a:pt x="768" y="0"/>
                </a:cubicBezTo>
                <a:cubicBezTo>
                  <a:pt x="784" y="0"/>
                  <a:pt x="808" y="32"/>
                  <a:pt x="816" y="48"/>
                </a:cubicBezTo>
                <a:cubicBezTo>
                  <a:pt x="824" y="64"/>
                  <a:pt x="820" y="80"/>
                  <a:pt x="816" y="9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75813" name="Freeform 37"/>
          <p:cNvSpPr>
            <a:spLocks/>
          </p:cNvSpPr>
          <p:nvPr/>
        </p:nvSpPr>
        <p:spPr bwMode="auto">
          <a:xfrm>
            <a:off x="1836738" y="3009900"/>
            <a:ext cx="5934075" cy="1128713"/>
          </a:xfrm>
          <a:custGeom>
            <a:avLst/>
            <a:gdLst>
              <a:gd name="T0" fmla="*/ 90 w 3738"/>
              <a:gd name="T1" fmla="*/ 216 h 711"/>
              <a:gd name="T2" fmla="*/ 90 w 3738"/>
              <a:gd name="T3" fmla="*/ 360 h 711"/>
              <a:gd name="T4" fmla="*/ 628 w 3738"/>
              <a:gd name="T5" fmla="*/ 469 h 711"/>
              <a:gd name="T6" fmla="*/ 1002 w 3738"/>
              <a:gd name="T7" fmla="*/ 456 h 711"/>
              <a:gd name="T8" fmla="*/ 1242 w 3738"/>
              <a:gd name="T9" fmla="*/ 408 h 711"/>
              <a:gd name="T10" fmla="*/ 1485 w 3738"/>
              <a:gd name="T11" fmla="*/ 469 h 711"/>
              <a:gd name="T12" fmla="*/ 1953 w 3738"/>
              <a:gd name="T13" fmla="*/ 630 h 711"/>
              <a:gd name="T14" fmla="*/ 2077 w 3738"/>
              <a:gd name="T15" fmla="*/ 689 h 711"/>
              <a:gd name="T16" fmla="*/ 2216 w 3738"/>
              <a:gd name="T17" fmla="*/ 704 h 711"/>
              <a:gd name="T18" fmla="*/ 2363 w 3738"/>
              <a:gd name="T19" fmla="*/ 645 h 711"/>
              <a:gd name="T20" fmla="*/ 2538 w 3738"/>
              <a:gd name="T21" fmla="*/ 499 h 711"/>
              <a:gd name="T22" fmla="*/ 2692 w 3738"/>
              <a:gd name="T23" fmla="*/ 382 h 711"/>
              <a:gd name="T24" fmla="*/ 2999 w 3738"/>
              <a:gd name="T25" fmla="*/ 191 h 711"/>
              <a:gd name="T26" fmla="*/ 3197 w 3738"/>
              <a:gd name="T27" fmla="*/ 89 h 711"/>
              <a:gd name="T28" fmla="*/ 3402 w 3738"/>
              <a:gd name="T29" fmla="*/ 24 h 711"/>
              <a:gd name="T30" fmla="*/ 3546 w 3738"/>
              <a:gd name="T31" fmla="*/ 24 h 711"/>
              <a:gd name="T32" fmla="*/ 3594 w 3738"/>
              <a:gd name="T33" fmla="*/ 168 h 711"/>
              <a:gd name="T34" fmla="*/ 3594 w 3738"/>
              <a:gd name="T35" fmla="*/ 312 h 711"/>
              <a:gd name="T36" fmla="*/ 3738 w 3738"/>
              <a:gd name="T37" fmla="*/ 312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38" h="711">
                <a:moveTo>
                  <a:pt x="90" y="216"/>
                </a:moveTo>
                <a:cubicBezTo>
                  <a:pt x="58" y="256"/>
                  <a:pt x="0" y="318"/>
                  <a:pt x="90" y="360"/>
                </a:cubicBezTo>
                <a:cubicBezTo>
                  <a:pt x="180" y="402"/>
                  <a:pt x="476" y="453"/>
                  <a:pt x="628" y="469"/>
                </a:cubicBezTo>
                <a:cubicBezTo>
                  <a:pt x="780" y="485"/>
                  <a:pt x="900" y="466"/>
                  <a:pt x="1002" y="456"/>
                </a:cubicBezTo>
                <a:cubicBezTo>
                  <a:pt x="1104" y="446"/>
                  <a:pt x="1162" y="406"/>
                  <a:pt x="1242" y="408"/>
                </a:cubicBezTo>
                <a:cubicBezTo>
                  <a:pt x="1322" y="410"/>
                  <a:pt x="1367" y="432"/>
                  <a:pt x="1485" y="469"/>
                </a:cubicBezTo>
                <a:cubicBezTo>
                  <a:pt x="1603" y="506"/>
                  <a:pt x="1854" y="593"/>
                  <a:pt x="1953" y="630"/>
                </a:cubicBezTo>
                <a:cubicBezTo>
                  <a:pt x="2052" y="667"/>
                  <a:pt x="2033" y="677"/>
                  <a:pt x="2077" y="689"/>
                </a:cubicBezTo>
                <a:cubicBezTo>
                  <a:pt x="2121" y="701"/>
                  <a:pt x="2168" y="711"/>
                  <a:pt x="2216" y="704"/>
                </a:cubicBezTo>
                <a:cubicBezTo>
                  <a:pt x="2264" y="697"/>
                  <a:pt x="2309" y="679"/>
                  <a:pt x="2363" y="645"/>
                </a:cubicBezTo>
                <a:cubicBezTo>
                  <a:pt x="2417" y="611"/>
                  <a:pt x="2483" y="543"/>
                  <a:pt x="2538" y="499"/>
                </a:cubicBezTo>
                <a:cubicBezTo>
                  <a:pt x="2593" y="455"/>
                  <a:pt x="2615" y="433"/>
                  <a:pt x="2692" y="382"/>
                </a:cubicBezTo>
                <a:cubicBezTo>
                  <a:pt x="2769" y="331"/>
                  <a:pt x="2915" y="240"/>
                  <a:pt x="2999" y="191"/>
                </a:cubicBezTo>
                <a:cubicBezTo>
                  <a:pt x="3083" y="142"/>
                  <a:pt x="3130" y="117"/>
                  <a:pt x="3197" y="89"/>
                </a:cubicBezTo>
                <a:cubicBezTo>
                  <a:pt x="3264" y="61"/>
                  <a:pt x="3344" y="35"/>
                  <a:pt x="3402" y="24"/>
                </a:cubicBezTo>
                <a:cubicBezTo>
                  <a:pt x="3460" y="13"/>
                  <a:pt x="3514" y="0"/>
                  <a:pt x="3546" y="24"/>
                </a:cubicBezTo>
                <a:cubicBezTo>
                  <a:pt x="3578" y="48"/>
                  <a:pt x="3586" y="120"/>
                  <a:pt x="3594" y="168"/>
                </a:cubicBezTo>
                <a:cubicBezTo>
                  <a:pt x="3602" y="216"/>
                  <a:pt x="3570" y="288"/>
                  <a:pt x="3594" y="312"/>
                </a:cubicBezTo>
                <a:cubicBezTo>
                  <a:pt x="3618" y="336"/>
                  <a:pt x="3678" y="324"/>
                  <a:pt x="3738" y="31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ar-EG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 flipH="1">
            <a:off x="2055813" y="2438400"/>
            <a:ext cx="306387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2667000" y="2438400"/>
            <a:ext cx="760413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1752600" y="1752600"/>
            <a:ext cx="1447800" cy="7397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ar-EG" sz="1400">
                <a:solidFill>
                  <a:srgbClr val="000000"/>
                </a:solidFill>
              </a:rPr>
              <a:t>Routers send packet to next closest point</a:t>
            </a:r>
            <a:endParaRPr lang="en-US" altLang="ar-EG" sz="900">
              <a:solidFill>
                <a:srgbClr val="000000"/>
              </a:solidFill>
            </a:endParaRPr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 flipH="1" flipV="1">
            <a:off x="8839200" y="129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3352800" y="5105400"/>
            <a:ext cx="1143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H="1" flipV="1">
            <a:off x="3733800" y="3733800"/>
            <a:ext cx="9144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3" name="Line 47"/>
          <p:cNvSpPr>
            <a:spLocks noChangeShapeType="1"/>
          </p:cNvSpPr>
          <p:nvPr/>
        </p:nvSpPr>
        <p:spPr bwMode="auto">
          <a:xfrm flipH="1">
            <a:off x="4800600" y="4267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4" name="Line 48"/>
          <p:cNvSpPr>
            <a:spLocks noChangeShapeType="1"/>
          </p:cNvSpPr>
          <p:nvPr/>
        </p:nvSpPr>
        <p:spPr bwMode="auto">
          <a:xfrm flipH="1" flipV="1">
            <a:off x="4876800" y="2438400"/>
            <a:ext cx="2133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5" name="Line 49"/>
          <p:cNvSpPr>
            <a:spLocks noChangeShapeType="1"/>
          </p:cNvSpPr>
          <p:nvPr/>
        </p:nvSpPr>
        <p:spPr bwMode="auto">
          <a:xfrm flipH="1" flipV="1">
            <a:off x="3733800" y="3733800"/>
            <a:ext cx="1447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ar-EG"/>
          </a:p>
        </p:txBody>
      </p:sp>
      <p:sp>
        <p:nvSpPr>
          <p:cNvPr id="75827" name="Text Box 51"/>
          <p:cNvSpPr txBox="1">
            <a:spLocks noChangeArrowheads="1"/>
          </p:cNvSpPr>
          <p:nvPr/>
        </p:nvSpPr>
        <p:spPr bwMode="auto">
          <a:xfrm>
            <a:off x="7543800" y="4987925"/>
            <a:ext cx="1289050" cy="792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ar-EG" sz="1800">
                <a:solidFill>
                  <a:srgbClr val="000000"/>
                </a:solidFill>
              </a:rPr>
              <a:t>H: Hosts</a:t>
            </a:r>
          </a:p>
          <a:p>
            <a:pPr algn="l">
              <a:spcBef>
                <a:spcPct val="50000"/>
              </a:spcBef>
            </a:pPr>
            <a:r>
              <a:rPr lang="en-US" altLang="ar-EG" sz="1800">
                <a:solidFill>
                  <a:srgbClr val="000000"/>
                </a:solidFill>
              </a:rPr>
              <a:t>R: Routers</a:t>
            </a:r>
          </a:p>
        </p:txBody>
      </p:sp>
      <p:pic>
        <p:nvPicPr>
          <p:cNvPr id="75828" name="Picture 52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9863"/>
            <a:ext cx="731838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829" name="Picture 53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00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831" name="Group 55"/>
          <p:cNvGrpSpPr>
            <a:grpSpLocks/>
          </p:cNvGrpSpPr>
          <p:nvPr/>
        </p:nvGrpSpPr>
        <p:grpSpPr bwMode="auto">
          <a:xfrm>
            <a:off x="1739900" y="4876800"/>
            <a:ext cx="1003300" cy="746125"/>
            <a:chOff x="3891" y="2677"/>
            <a:chExt cx="632" cy="470"/>
          </a:xfrm>
        </p:grpSpPr>
        <p:sp>
          <p:nvSpPr>
            <p:cNvPr id="75832" name="Freeform 56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5833" name="Freeform 57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5834" name="Freeform 58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75835" name="Freeform 59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279603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54B6-B036-4A6B-8D2A-58C542BEDD53}" type="slidenum">
              <a:rPr lang="en-US" altLang="ar-EG"/>
              <a:pPr/>
              <a:t>44</a:t>
            </a:fld>
            <a:endParaRPr lang="en-US" altLang="ar-EG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Routing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Forwarding tables at each router populated by routing protocols.</a:t>
            </a:r>
          </a:p>
          <a:p>
            <a:r>
              <a:rPr lang="en-US" altLang="ar-EG"/>
              <a:t>Original Internet: manually updated</a:t>
            </a:r>
          </a:p>
          <a:p>
            <a:r>
              <a:rPr lang="en-US" altLang="ar-EG"/>
              <a:t>Routing protocols update tables based on “cost”</a:t>
            </a:r>
          </a:p>
          <a:p>
            <a:pPr lvl="1"/>
            <a:r>
              <a:rPr lang="en-US" altLang="ar-EG"/>
              <a:t>Exchange tables with neighbors or everyone</a:t>
            </a:r>
          </a:p>
          <a:p>
            <a:pPr lvl="1"/>
            <a:r>
              <a:rPr lang="en-US" altLang="ar-EG"/>
              <a:t>Use neighbor leading to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702915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A3-B3BD-441C-93FA-CF36699ECAEA}" type="slidenum">
              <a:rPr lang="en-US" altLang="ar-EG"/>
              <a:pPr/>
              <a:t>45</a:t>
            </a:fld>
            <a:endParaRPr lang="en-US" altLang="ar-EG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Fourth Step: Application Demands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Reliability</a:t>
            </a:r>
          </a:p>
          <a:p>
            <a:pPr lvl="1"/>
            <a:r>
              <a:rPr lang="en-US" altLang="ar-EG"/>
              <a:t>Corruption</a:t>
            </a:r>
          </a:p>
          <a:p>
            <a:pPr lvl="1"/>
            <a:r>
              <a:rPr lang="en-US" altLang="ar-EG"/>
              <a:t>Lost packets</a:t>
            </a:r>
          </a:p>
          <a:p>
            <a:r>
              <a:rPr lang="en-US" altLang="ar-EG"/>
              <a:t>Flow and congestion control</a:t>
            </a:r>
          </a:p>
          <a:p>
            <a:r>
              <a:rPr lang="en-US" altLang="ar-EG"/>
              <a:t>Fragmentation</a:t>
            </a:r>
          </a:p>
          <a:p>
            <a:r>
              <a:rPr lang="en-US" altLang="ar-EG"/>
              <a:t>In-order delivery</a:t>
            </a:r>
          </a:p>
          <a:p>
            <a:r>
              <a:rPr lang="en-US" altLang="ar-EG"/>
              <a:t>Etc…</a:t>
            </a:r>
          </a:p>
          <a:p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50358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8DB5-C727-432E-858B-8EEA36A713C9}" type="slidenum">
              <a:rPr lang="en-US" altLang="ar-EG"/>
              <a:pPr/>
              <a:t>46</a:t>
            </a:fld>
            <a:endParaRPr lang="en-US" altLang="ar-EG"/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457200" y="38862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if the Data gets Corrupted?</a:t>
            </a:r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1981200" y="2424113"/>
            <a:ext cx="1503363" cy="61753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3954463" y="2468563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 b="1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5646738" y="2743200"/>
            <a:ext cx="15160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5375275" y="2239963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windex.html</a:t>
            </a: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18288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1579563" y="223996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sp>
        <p:nvSpPr>
          <p:cNvPr id="110612" name="Rectangle 20"/>
          <p:cNvSpPr>
            <a:spLocks noChangeArrowheads="1"/>
          </p:cNvSpPr>
          <p:nvPr/>
        </p:nvSpPr>
        <p:spPr bwMode="auto">
          <a:xfrm>
            <a:off x="457200" y="38862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Solution: Add a </a:t>
            </a:r>
            <a:r>
              <a:rPr lang="en-US" altLang="ar-EG" sz="2000" i="1"/>
              <a:t>checksum</a:t>
            </a:r>
            <a:endParaRPr lang="en-US" altLang="ar-EG" sz="2000"/>
          </a:p>
        </p:txBody>
      </p:sp>
      <p:pic>
        <p:nvPicPr>
          <p:cNvPr id="110618" name="Picture 26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1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20" name="Rectangle 28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Problem: Data Corruption</a:t>
            </a:r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>
            <a:off x="1447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23" name="Line 31"/>
          <p:cNvSpPr>
            <a:spLocks noChangeShapeType="1"/>
          </p:cNvSpPr>
          <p:nvPr/>
        </p:nvSpPr>
        <p:spPr bwMode="auto">
          <a:xfrm>
            <a:off x="28956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43434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26" name="Rectangle 34"/>
          <p:cNvSpPr>
            <a:spLocks noChangeArrowheads="1"/>
          </p:cNvSpPr>
          <p:nvPr/>
        </p:nvSpPr>
        <p:spPr bwMode="auto">
          <a:xfrm>
            <a:off x="19812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0,9</a:t>
            </a:r>
          </a:p>
        </p:txBody>
      </p:sp>
      <p:sp>
        <p:nvSpPr>
          <p:cNvPr id="110627" name="Rectangle 35"/>
          <p:cNvSpPr>
            <a:spLocks noChangeArrowheads="1"/>
          </p:cNvSpPr>
          <p:nvPr/>
        </p:nvSpPr>
        <p:spPr bwMode="auto">
          <a:xfrm>
            <a:off x="25908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0628" name="Rectangle 36"/>
          <p:cNvSpPr>
            <a:spLocks noChangeArrowheads="1"/>
          </p:cNvSpPr>
          <p:nvPr/>
        </p:nvSpPr>
        <p:spPr bwMode="auto">
          <a:xfrm>
            <a:off x="34290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6,7,8</a:t>
            </a:r>
          </a:p>
        </p:txBody>
      </p:sp>
      <p:sp>
        <p:nvSpPr>
          <p:cNvPr id="110629" name="Rectangle 37"/>
          <p:cNvSpPr>
            <a:spLocks noChangeArrowheads="1"/>
          </p:cNvSpPr>
          <p:nvPr/>
        </p:nvSpPr>
        <p:spPr bwMode="auto">
          <a:xfrm>
            <a:off x="4038600" y="4876800"/>
            <a:ext cx="3810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110630" name="Line 38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31" name="Rectangle 39"/>
          <p:cNvSpPr>
            <a:spLocks noChangeArrowheads="1"/>
          </p:cNvSpPr>
          <p:nvPr/>
        </p:nvSpPr>
        <p:spPr bwMode="auto">
          <a:xfrm>
            <a:off x="48768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4,5</a:t>
            </a:r>
          </a:p>
        </p:txBody>
      </p:sp>
      <p:sp>
        <p:nvSpPr>
          <p:cNvPr id="110632" name="Rectangle 40"/>
          <p:cNvSpPr>
            <a:spLocks noChangeArrowheads="1"/>
          </p:cNvSpPr>
          <p:nvPr/>
        </p:nvSpPr>
        <p:spPr bwMode="auto">
          <a:xfrm>
            <a:off x="54864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0633" name="Line 41"/>
          <p:cNvSpPr>
            <a:spLocks noChangeShapeType="1"/>
          </p:cNvSpPr>
          <p:nvPr/>
        </p:nvSpPr>
        <p:spPr bwMode="auto">
          <a:xfrm>
            <a:off x="7162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0634" name="Rectangle 42"/>
          <p:cNvSpPr>
            <a:spLocks noChangeArrowheads="1"/>
          </p:cNvSpPr>
          <p:nvPr/>
        </p:nvSpPr>
        <p:spPr bwMode="auto">
          <a:xfrm>
            <a:off x="63246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1,2,3</a:t>
            </a:r>
          </a:p>
        </p:txBody>
      </p:sp>
      <p:sp>
        <p:nvSpPr>
          <p:cNvPr id="110635" name="Rectangle 43"/>
          <p:cNvSpPr>
            <a:spLocks noChangeArrowheads="1"/>
          </p:cNvSpPr>
          <p:nvPr/>
        </p:nvSpPr>
        <p:spPr bwMode="auto">
          <a:xfrm>
            <a:off x="69342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6</a:t>
            </a:r>
          </a:p>
        </p:txBody>
      </p:sp>
      <p:pic>
        <p:nvPicPr>
          <p:cNvPr id="110636" name="Picture 44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49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37" name="Picture 4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38" name="Group 46"/>
          <p:cNvGrpSpPr>
            <a:grpSpLocks/>
          </p:cNvGrpSpPr>
          <p:nvPr/>
        </p:nvGrpSpPr>
        <p:grpSpPr bwMode="auto">
          <a:xfrm>
            <a:off x="3657600" y="2133600"/>
            <a:ext cx="1676400" cy="1066800"/>
            <a:chOff x="3891" y="2677"/>
            <a:chExt cx="632" cy="470"/>
          </a:xfrm>
        </p:grpSpPr>
        <p:sp>
          <p:nvSpPr>
            <p:cNvPr id="110639" name="Freeform 47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0640" name="Freeform 48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0641" name="Freeform 49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0642" name="Freeform 50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5005388" y="4343400"/>
            <a:ext cx="6334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ar-EG" sz="54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53931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D4B9-3FE4-459C-AF3C-0B68746435A7}" type="slidenum">
              <a:rPr lang="en-US" altLang="ar-EG"/>
              <a:pPr/>
              <a:t>47</a:t>
            </a:fld>
            <a:endParaRPr lang="en-US" altLang="ar-EG"/>
          </a:p>
        </p:txBody>
      </p:sp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if Network is Overloaded?</a:t>
            </a:r>
          </a:p>
        </p:txBody>
      </p:sp>
      <p:sp>
        <p:nvSpPr>
          <p:cNvPr id="114692" name="Rectangle 1028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4702" name="Rectangle 1038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ar-EG" altLang="ar-EG" sz="2000"/>
          </a:p>
        </p:txBody>
      </p:sp>
      <p:sp>
        <p:nvSpPr>
          <p:cNvPr id="114703" name="Rectangle 1039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4713" name="Rectangle 1049"/>
          <p:cNvSpPr>
            <a:spLocks noChangeArrowheads="1"/>
          </p:cNvSpPr>
          <p:nvPr/>
        </p:nvSpPr>
        <p:spPr bwMode="auto">
          <a:xfrm>
            <a:off x="533400" y="16002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Problem: Network Overload</a:t>
            </a: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44196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EG" sz="2000"/>
              <a:t>Short bursts: buffer</a:t>
            </a:r>
          </a:p>
          <a:p>
            <a:pPr>
              <a:lnSpc>
                <a:spcPct val="90000"/>
              </a:lnSpc>
            </a:pPr>
            <a:r>
              <a:rPr lang="en-US" altLang="ar-EG" sz="2000"/>
              <a:t>What if buffer overflows?</a:t>
            </a:r>
          </a:p>
          <a:p>
            <a:pPr lvl="1">
              <a:lnSpc>
                <a:spcPct val="90000"/>
              </a:lnSpc>
            </a:pPr>
            <a:r>
              <a:rPr lang="en-US" altLang="ar-EG" sz="1800"/>
              <a:t>Packets dropped</a:t>
            </a:r>
          </a:p>
          <a:p>
            <a:pPr lvl="1">
              <a:lnSpc>
                <a:spcPct val="90000"/>
              </a:lnSpc>
            </a:pPr>
            <a:r>
              <a:rPr lang="en-US" altLang="ar-EG" sz="1800"/>
              <a:t>Sender adjusts rate until load = resources</a:t>
            </a:r>
          </a:p>
          <a:p>
            <a:pPr>
              <a:lnSpc>
                <a:spcPct val="90000"/>
              </a:lnSpc>
            </a:pPr>
            <a:r>
              <a:rPr lang="en-US" altLang="ar-EG" sz="2000"/>
              <a:t>Called “congestion control”</a:t>
            </a:r>
          </a:p>
        </p:txBody>
      </p:sp>
      <p:sp>
        <p:nvSpPr>
          <p:cNvPr id="114751" name="Rectangle 1087"/>
          <p:cNvSpPr>
            <a:spLocks noChangeArrowheads="1"/>
          </p:cNvSpPr>
          <p:nvPr/>
        </p:nvSpPr>
        <p:spPr bwMode="auto">
          <a:xfrm>
            <a:off x="533400" y="4038600"/>
            <a:ext cx="586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Solution: Buffering and Congestion Control</a:t>
            </a:r>
          </a:p>
        </p:txBody>
      </p:sp>
      <p:grpSp>
        <p:nvGrpSpPr>
          <p:cNvPr id="114761" name="Group 1097"/>
          <p:cNvGrpSpPr>
            <a:grpSpLocks/>
          </p:cNvGrpSpPr>
          <p:nvPr/>
        </p:nvGrpSpPr>
        <p:grpSpPr bwMode="auto">
          <a:xfrm>
            <a:off x="3429000" y="2286000"/>
            <a:ext cx="5056188" cy="1009650"/>
            <a:chOff x="1968" y="1440"/>
            <a:chExt cx="3185" cy="636"/>
          </a:xfrm>
        </p:grpSpPr>
        <p:sp>
          <p:nvSpPr>
            <p:cNvPr id="114718" name="Oval 1054"/>
            <p:cNvSpPr>
              <a:spLocks noChangeArrowheads="1"/>
            </p:cNvSpPr>
            <p:nvPr/>
          </p:nvSpPr>
          <p:spPr bwMode="auto">
            <a:xfrm>
              <a:off x="1968" y="1440"/>
              <a:ext cx="62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0" name="Line 1056"/>
            <p:cNvSpPr>
              <a:spLocks noChangeShapeType="1"/>
            </p:cNvSpPr>
            <p:nvPr/>
          </p:nvSpPr>
          <p:spPr bwMode="auto">
            <a:xfrm>
              <a:off x="2474" y="1740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1" name="Line 1057"/>
            <p:cNvSpPr>
              <a:spLocks noChangeShapeType="1"/>
            </p:cNvSpPr>
            <p:nvPr/>
          </p:nvSpPr>
          <p:spPr bwMode="auto">
            <a:xfrm>
              <a:off x="4865" y="1726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2" name="Rectangle 1058"/>
            <p:cNvSpPr>
              <a:spLocks noChangeArrowheads="1"/>
            </p:cNvSpPr>
            <p:nvPr/>
          </p:nvSpPr>
          <p:spPr bwMode="auto">
            <a:xfrm>
              <a:off x="4792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3" name="Rectangle 1059"/>
            <p:cNvSpPr>
              <a:spLocks noChangeArrowheads="1"/>
            </p:cNvSpPr>
            <p:nvPr/>
          </p:nvSpPr>
          <p:spPr bwMode="auto">
            <a:xfrm>
              <a:off x="2296" y="164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4" name="Rectangle 1060"/>
            <p:cNvSpPr>
              <a:spLocks noChangeArrowheads="1"/>
            </p:cNvSpPr>
            <p:nvPr/>
          </p:nvSpPr>
          <p:spPr bwMode="auto">
            <a:xfrm>
              <a:off x="3072" y="1584"/>
              <a:ext cx="144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5" name="Rectangle 1061"/>
            <p:cNvSpPr>
              <a:spLocks noChangeArrowheads="1"/>
            </p:cNvSpPr>
            <p:nvPr/>
          </p:nvSpPr>
          <p:spPr bwMode="auto">
            <a:xfrm>
              <a:off x="3208" y="1584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6" name="Rectangle 1062"/>
            <p:cNvSpPr>
              <a:spLocks noChangeArrowheads="1"/>
            </p:cNvSpPr>
            <p:nvPr/>
          </p:nvSpPr>
          <p:spPr bwMode="auto">
            <a:xfrm>
              <a:off x="3736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7" name="Rectangle 1063"/>
            <p:cNvSpPr>
              <a:spLocks noChangeArrowheads="1"/>
            </p:cNvSpPr>
            <p:nvPr/>
          </p:nvSpPr>
          <p:spPr bwMode="auto">
            <a:xfrm>
              <a:off x="3928" y="1584"/>
              <a:ext cx="480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8" name="Rectangle 1064"/>
            <p:cNvSpPr>
              <a:spLocks noChangeArrowheads="1"/>
            </p:cNvSpPr>
            <p:nvPr/>
          </p:nvSpPr>
          <p:spPr bwMode="auto">
            <a:xfrm>
              <a:off x="4416" y="1584"/>
              <a:ext cx="48" cy="2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29" name="Rectangle 1065"/>
            <p:cNvSpPr>
              <a:spLocks noChangeArrowheads="1"/>
            </p:cNvSpPr>
            <p:nvPr/>
          </p:nvSpPr>
          <p:spPr bwMode="auto">
            <a:xfrm>
              <a:off x="4552" y="1584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0" name="Rectangle 1066"/>
            <p:cNvSpPr>
              <a:spLocks noChangeArrowheads="1"/>
            </p:cNvSpPr>
            <p:nvPr/>
          </p:nvSpPr>
          <p:spPr bwMode="auto">
            <a:xfrm>
              <a:off x="3448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1" name="Rectangle 1067"/>
            <p:cNvSpPr>
              <a:spLocks noChangeArrowheads="1"/>
            </p:cNvSpPr>
            <p:nvPr/>
          </p:nvSpPr>
          <p:spPr bwMode="auto">
            <a:xfrm>
              <a:off x="3016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2" name="Rectangle 1068"/>
            <p:cNvSpPr>
              <a:spLocks noChangeArrowheads="1"/>
            </p:cNvSpPr>
            <p:nvPr/>
          </p:nvSpPr>
          <p:spPr bwMode="auto">
            <a:xfrm>
              <a:off x="2920" y="1596"/>
              <a:ext cx="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3" name="Rectangle 1069"/>
            <p:cNvSpPr>
              <a:spLocks noChangeArrowheads="1"/>
            </p:cNvSpPr>
            <p:nvPr/>
          </p:nvSpPr>
          <p:spPr bwMode="auto">
            <a:xfrm>
              <a:off x="2784" y="1596"/>
              <a:ext cx="8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4" name="Rectangle 1070"/>
            <p:cNvSpPr>
              <a:spLocks noChangeArrowheads="1"/>
            </p:cNvSpPr>
            <p:nvPr/>
          </p:nvSpPr>
          <p:spPr bwMode="auto">
            <a:xfrm>
              <a:off x="3352" y="1596"/>
              <a:ext cx="96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5" name="Rectangle 1071"/>
            <p:cNvSpPr>
              <a:spLocks noChangeArrowheads="1"/>
            </p:cNvSpPr>
            <p:nvPr/>
          </p:nvSpPr>
          <p:spPr bwMode="auto">
            <a:xfrm>
              <a:off x="445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6" name="Rectangle 1072"/>
            <p:cNvSpPr>
              <a:spLocks noChangeArrowheads="1"/>
            </p:cNvSpPr>
            <p:nvPr/>
          </p:nvSpPr>
          <p:spPr bwMode="auto">
            <a:xfrm>
              <a:off x="349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7" name="Rectangle 1073"/>
            <p:cNvSpPr>
              <a:spLocks noChangeArrowheads="1"/>
            </p:cNvSpPr>
            <p:nvPr/>
          </p:nvSpPr>
          <p:spPr bwMode="auto">
            <a:xfrm>
              <a:off x="3592" y="1596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8" name="Rectangle 1074"/>
            <p:cNvSpPr>
              <a:spLocks noChangeArrowheads="1"/>
            </p:cNvSpPr>
            <p:nvPr/>
          </p:nvSpPr>
          <p:spPr bwMode="auto">
            <a:xfrm>
              <a:off x="4696" y="1596"/>
              <a:ext cx="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39" name="Rectangle 1075"/>
            <p:cNvSpPr>
              <a:spLocks noChangeArrowheads="1"/>
            </p:cNvSpPr>
            <p:nvPr/>
          </p:nvSpPr>
          <p:spPr bwMode="auto">
            <a:xfrm>
              <a:off x="3784" y="1596"/>
              <a:ext cx="14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2" name="Rectangle 1078"/>
            <p:cNvSpPr>
              <a:spLocks noChangeArrowheads="1"/>
            </p:cNvSpPr>
            <p:nvPr/>
          </p:nvSpPr>
          <p:spPr bwMode="auto">
            <a:xfrm>
              <a:off x="2344" y="164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3" name="Rectangle 1079"/>
            <p:cNvSpPr>
              <a:spLocks noChangeArrowheads="1"/>
            </p:cNvSpPr>
            <p:nvPr/>
          </p:nvSpPr>
          <p:spPr bwMode="auto">
            <a:xfrm>
              <a:off x="2344" y="1644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4" name="Rectangle 1080"/>
            <p:cNvSpPr>
              <a:spLocks noChangeArrowheads="1"/>
            </p:cNvSpPr>
            <p:nvPr/>
          </p:nvSpPr>
          <p:spPr bwMode="auto">
            <a:xfrm>
              <a:off x="2152" y="164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5" name="Rectangle 1081"/>
            <p:cNvSpPr>
              <a:spLocks noChangeArrowheads="1"/>
            </p:cNvSpPr>
            <p:nvPr/>
          </p:nvSpPr>
          <p:spPr bwMode="auto">
            <a:xfrm>
              <a:off x="2200" y="164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6" name="Rectangle 1082"/>
            <p:cNvSpPr>
              <a:spLocks noChangeArrowheads="1"/>
            </p:cNvSpPr>
            <p:nvPr/>
          </p:nvSpPr>
          <p:spPr bwMode="auto">
            <a:xfrm>
              <a:off x="2200" y="1644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7" name="Freeform 1083"/>
            <p:cNvSpPr>
              <a:spLocks/>
            </p:cNvSpPr>
            <p:nvPr/>
          </p:nvSpPr>
          <p:spPr bwMode="auto">
            <a:xfrm>
              <a:off x="2122" y="1644"/>
              <a:ext cx="318" cy="192"/>
            </a:xfrm>
            <a:custGeom>
              <a:avLst/>
              <a:gdLst>
                <a:gd name="T0" fmla="*/ 0 w 1012"/>
                <a:gd name="T1" fmla="*/ 0 h 292"/>
                <a:gd name="T2" fmla="*/ 1009 w 1012"/>
                <a:gd name="T3" fmla="*/ 0 h 292"/>
                <a:gd name="T4" fmla="*/ 1012 w 1012"/>
                <a:gd name="T5" fmla="*/ 292 h 292"/>
                <a:gd name="T6" fmla="*/ 18 w 1012"/>
                <a:gd name="T7" fmla="*/ 291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2" h="292">
                  <a:moveTo>
                    <a:pt x="0" y="0"/>
                  </a:moveTo>
                  <a:lnTo>
                    <a:pt x="1009" y="0"/>
                  </a:lnTo>
                  <a:lnTo>
                    <a:pt x="1012" y="292"/>
                  </a:lnTo>
                  <a:lnTo>
                    <a:pt x="18" y="291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8" name="Rectangle 1084"/>
            <p:cNvSpPr>
              <a:spLocks noChangeArrowheads="1"/>
            </p:cNvSpPr>
            <p:nvPr/>
          </p:nvSpPr>
          <p:spPr bwMode="auto">
            <a:xfrm rot="1080000">
              <a:off x="2104" y="1884"/>
              <a:ext cx="48" cy="1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9" name="Rectangle 1085"/>
            <p:cNvSpPr>
              <a:spLocks noChangeArrowheads="1"/>
            </p:cNvSpPr>
            <p:nvPr/>
          </p:nvSpPr>
          <p:spPr bwMode="auto">
            <a:xfrm rot="21300000">
              <a:off x="2008" y="1884"/>
              <a:ext cx="48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50" name="Rectangle 1086"/>
            <p:cNvSpPr>
              <a:spLocks noChangeArrowheads="1"/>
            </p:cNvSpPr>
            <p:nvPr/>
          </p:nvSpPr>
          <p:spPr bwMode="auto">
            <a:xfrm rot="20760000">
              <a:off x="2056" y="1740"/>
              <a:ext cx="48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52" name="Rectangle 1088"/>
            <p:cNvSpPr>
              <a:spLocks noChangeArrowheads="1"/>
            </p:cNvSpPr>
            <p:nvPr/>
          </p:nvSpPr>
          <p:spPr bwMode="auto">
            <a:xfrm>
              <a:off x="2872" y="1584"/>
              <a:ext cx="48" cy="28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0" name="Line 1076"/>
            <p:cNvSpPr>
              <a:spLocks noChangeShapeType="1"/>
            </p:cNvSpPr>
            <p:nvPr/>
          </p:nvSpPr>
          <p:spPr bwMode="auto">
            <a:xfrm>
              <a:off x="2544" y="1884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114741" name="Line 1077"/>
            <p:cNvSpPr>
              <a:spLocks noChangeShapeType="1"/>
            </p:cNvSpPr>
            <p:nvPr/>
          </p:nvSpPr>
          <p:spPr bwMode="auto">
            <a:xfrm>
              <a:off x="2544" y="1584"/>
              <a:ext cx="24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ar-EG"/>
            </a:p>
          </p:txBody>
        </p:sp>
      </p:grpSp>
      <p:pic>
        <p:nvPicPr>
          <p:cNvPr id="114753" name="Picture 1089" descr="Click To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4" name="Picture 1090" descr="Click To 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438400"/>
            <a:ext cx="731837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55" name="Picture 1091" descr="Click To Pre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57" name="Line 1093"/>
          <p:cNvSpPr>
            <a:spLocks noChangeShapeType="1"/>
          </p:cNvSpPr>
          <p:nvPr/>
        </p:nvSpPr>
        <p:spPr bwMode="auto">
          <a:xfrm>
            <a:off x="2362200" y="2362200"/>
            <a:ext cx="9906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114758" name="Line 1094"/>
          <p:cNvSpPr>
            <a:spLocks noChangeShapeType="1"/>
          </p:cNvSpPr>
          <p:nvPr/>
        </p:nvSpPr>
        <p:spPr bwMode="auto">
          <a:xfrm>
            <a:off x="1536700" y="2787650"/>
            <a:ext cx="18161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  <p:sp>
        <p:nvSpPr>
          <p:cNvPr id="114759" name="Line 1095"/>
          <p:cNvSpPr>
            <a:spLocks noChangeShapeType="1"/>
          </p:cNvSpPr>
          <p:nvPr/>
        </p:nvSpPr>
        <p:spPr bwMode="auto">
          <a:xfrm flipV="1">
            <a:off x="2438400" y="2787650"/>
            <a:ext cx="914400" cy="41275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0451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BBA1C-BA08-47C2-8A98-ADCA6B9C4B48}" type="slidenum">
              <a:rPr lang="en-US" altLang="ar-EG"/>
              <a:pPr/>
              <a:t>48</a:t>
            </a:fld>
            <a:endParaRPr lang="en-US" altLang="ar-EG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if the Data gets Lost?</a:t>
            </a:r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457200" y="15240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3954463" y="2468563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 b="1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111657" name="Line 41"/>
          <p:cNvSpPr>
            <a:spLocks noChangeShapeType="1"/>
          </p:cNvSpPr>
          <p:nvPr/>
        </p:nvSpPr>
        <p:spPr bwMode="auto">
          <a:xfrm>
            <a:off x="1981200" y="2743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1579563" y="223996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pic>
        <p:nvPicPr>
          <p:cNvPr id="111659" name="Picture 4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60" name="Picture 4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2057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61" name="Rectangle 45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Problem: Lost Data</a:t>
            </a:r>
          </a:p>
        </p:txBody>
      </p:sp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67" name="Text Box 51"/>
          <p:cNvSpPr txBox="1">
            <a:spLocks noChangeArrowheads="1"/>
          </p:cNvSpPr>
          <p:nvPr/>
        </p:nvSpPr>
        <p:spPr bwMode="auto">
          <a:xfrm>
            <a:off x="3954463" y="4906963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 b="1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111668" name="Line 52"/>
          <p:cNvSpPr>
            <a:spLocks noChangeShapeType="1"/>
          </p:cNvSpPr>
          <p:nvPr/>
        </p:nvSpPr>
        <p:spPr bwMode="auto">
          <a:xfrm>
            <a:off x="1752600" y="5672138"/>
            <a:ext cx="15160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69" name="Text Box 53"/>
          <p:cNvSpPr txBox="1">
            <a:spLocks noChangeArrowheads="1"/>
          </p:cNvSpPr>
          <p:nvPr/>
        </p:nvSpPr>
        <p:spPr bwMode="auto">
          <a:xfrm>
            <a:off x="1579563" y="5168900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pic>
        <p:nvPicPr>
          <p:cNvPr id="111670" name="Picture 54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1" name="Picture 5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4495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72" name="Rectangle 56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Solution: Timeout and Retransmit</a:t>
            </a:r>
          </a:p>
        </p:txBody>
      </p:sp>
      <p:sp>
        <p:nvSpPr>
          <p:cNvPr id="111673" name="Line 57"/>
          <p:cNvSpPr>
            <a:spLocks noChangeShapeType="1"/>
          </p:cNvSpPr>
          <p:nvPr/>
        </p:nvSpPr>
        <p:spPr bwMode="auto">
          <a:xfrm>
            <a:off x="5646738" y="5181600"/>
            <a:ext cx="15160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74" name="Text Box 58"/>
          <p:cNvSpPr txBox="1">
            <a:spLocks noChangeArrowheads="1"/>
          </p:cNvSpPr>
          <p:nvPr/>
        </p:nvSpPr>
        <p:spPr bwMode="auto">
          <a:xfrm>
            <a:off x="5467350" y="467836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sp>
        <p:nvSpPr>
          <p:cNvPr id="111675" name="Line 59"/>
          <p:cNvSpPr>
            <a:spLocks noChangeShapeType="1"/>
          </p:cNvSpPr>
          <p:nvPr/>
        </p:nvSpPr>
        <p:spPr bwMode="auto">
          <a:xfrm>
            <a:off x="1752600" y="5029200"/>
            <a:ext cx="15160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1676" name="Text Box 60"/>
          <p:cNvSpPr txBox="1">
            <a:spLocks noChangeArrowheads="1"/>
          </p:cNvSpPr>
          <p:nvPr/>
        </p:nvSpPr>
        <p:spPr bwMode="auto">
          <a:xfrm>
            <a:off x="1579563" y="452596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grpSp>
        <p:nvGrpSpPr>
          <p:cNvPr id="111677" name="Group 61"/>
          <p:cNvGrpSpPr>
            <a:grpSpLocks/>
          </p:cNvGrpSpPr>
          <p:nvPr/>
        </p:nvGrpSpPr>
        <p:grpSpPr bwMode="auto">
          <a:xfrm>
            <a:off x="3810000" y="2209800"/>
            <a:ext cx="1447800" cy="990600"/>
            <a:chOff x="3891" y="2677"/>
            <a:chExt cx="632" cy="470"/>
          </a:xfrm>
        </p:grpSpPr>
        <p:sp>
          <p:nvSpPr>
            <p:cNvPr id="111678" name="Freeform 62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79" name="Freeform 63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80" name="Freeform 64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81" name="Freeform 65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111682" name="Group 66"/>
          <p:cNvGrpSpPr>
            <a:grpSpLocks/>
          </p:cNvGrpSpPr>
          <p:nvPr/>
        </p:nvGrpSpPr>
        <p:grpSpPr bwMode="auto">
          <a:xfrm>
            <a:off x="3810000" y="4648200"/>
            <a:ext cx="1447800" cy="990600"/>
            <a:chOff x="3891" y="2677"/>
            <a:chExt cx="632" cy="470"/>
          </a:xfrm>
        </p:grpSpPr>
        <p:sp>
          <p:nvSpPr>
            <p:cNvPr id="111683" name="Freeform 67"/>
            <p:cNvSpPr>
              <a:spLocks/>
            </p:cNvSpPr>
            <p:nvPr/>
          </p:nvSpPr>
          <p:spPr bwMode="auto">
            <a:xfrm>
              <a:off x="4246" y="2687"/>
              <a:ext cx="277" cy="228"/>
            </a:xfrm>
            <a:custGeom>
              <a:avLst/>
              <a:gdLst>
                <a:gd name="T0" fmla="*/ 0 w 277"/>
                <a:gd name="T1" fmla="*/ 23 h 228"/>
                <a:gd name="T2" fmla="*/ 5 w 277"/>
                <a:gd name="T3" fmla="*/ 23 h 228"/>
                <a:gd name="T4" fmla="*/ 10 w 277"/>
                <a:gd name="T5" fmla="*/ 19 h 228"/>
                <a:gd name="T6" fmla="*/ 17 w 277"/>
                <a:gd name="T7" fmla="*/ 14 h 228"/>
                <a:gd name="T8" fmla="*/ 26 w 277"/>
                <a:gd name="T9" fmla="*/ 9 h 228"/>
                <a:gd name="T10" fmla="*/ 36 w 277"/>
                <a:gd name="T11" fmla="*/ 4 h 228"/>
                <a:gd name="T12" fmla="*/ 50 w 277"/>
                <a:gd name="T13" fmla="*/ 2 h 228"/>
                <a:gd name="T14" fmla="*/ 65 w 277"/>
                <a:gd name="T15" fmla="*/ 0 h 228"/>
                <a:gd name="T16" fmla="*/ 79 w 277"/>
                <a:gd name="T17" fmla="*/ 0 h 228"/>
                <a:gd name="T18" fmla="*/ 96 w 277"/>
                <a:gd name="T19" fmla="*/ 4 h 228"/>
                <a:gd name="T20" fmla="*/ 110 w 277"/>
                <a:gd name="T21" fmla="*/ 11 h 228"/>
                <a:gd name="T22" fmla="*/ 124 w 277"/>
                <a:gd name="T23" fmla="*/ 23 h 228"/>
                <a:gd name="T24" fmla="*/ 134 w 277"/>
                <a:gd name="T25" fmla="*/ 33 h 228"/>
                <a:gd name="T26" fmla="*/ 143 w 277"/>
                <a:gd name="T27" fmla="*/ 42 h 228"/>
                <a:gd name="T28" fmla="*/ 148 w 277"/>
                <a:gd name="T29" fmla="*/ 52 h 228"/>
                <a:gd name="T30" fmla="*/ 150 w 277"/>
                <a:gd name="T31" fmla="*/ 59 h 228"/>
                <a:gd name="T32" fmla="*/ 153 w 277"/>
                <a:gd name="T33" fmla="*/ 66 h 228"/>
                <a:gd name="T34" fmla="*/ 153 w 277"/>
                <a:gd name="T35" fmla="*/ 73 h 228"/>
                <a:gd name="T36" fmla="*/ 153 w 277"/>
                <a:gd name="T37" fmla="*/ 78 h 228"/>
                <a:gd name="T38" fmla="*/ 153 w 277"/>
                <a:gd name="T39" fmla="*/ 81 h 228"/>
                <a:gd name="T40" fmla="*/ 153 w 277"/>
                <a:gd name="T41" fmla="*/ 81 h 228"/>
                <a:gd name="T42" fmla="*/ 153 w 277"/>
                <a:gd name="T43" fmla="*/ 81 h 228"/>
                <a:gd name="T44" fmla="*/ 155 w 277"/>
                <a:gd name="T45" fmla="*/ 78 h 228"/>
                <a:gd name="T46" fmla="*/ 160 w 277"/>
                <a:gd name="T47" fmla="*/ 76 h 228"/>
                <a:gd name="T48" fmla="*/ 167 w 277"/>
                <a:gd name="T49" fmla="*/ 73 h 228"/>
                <a:gd name="T50" fmla="*/ 174 w 277"/>
                <a:gd name="T51" fmla="*/ 71 h 228"/>
                <a:gd name="T52" fmla="*/ 181 w 277"/>
                <a:gd name="T53" fmla="*/ 69 h 228"/>
                <a:gd name="T54" fmla="*/ 191 w 277"/>
                <a:gd name="T55" fmla="*/ 69 h 228"/>
                <a:gd name="T56" fmla="*/ 200 w 277"/>
                <a:gd name="T57" fmla="*/ 71 h 228"/>
                <a:gd name="T58" fmla="*/ 210 w 277"/>
                <a:gd name="T59" fmla="*/ 73 h 228"/>
                <a:gd name="T60" fmla="*/ 219 w 277"/>
                <a:gd name="T61" fmla="*/ 81 h 228"/>
                <a:gd name="T62" fmla="*/ 229 w 277"/>
                <a:gd name="T63" fmla="*/ 90 h 228"/>
                <a:gd name="T64" fmla="*/ 234 w 277"/>
                <a:gd name="T65" fmla="*/ 97 h 228"/>
                <a:gd name="T66" fmla="*/ 236 w 277"/>
                <a:gd name="T67" fmla="*/ 107 h 228"/>
                <a:gd name="T68" fmla="*/ 239 w 277"/>
                <a:gd name="T69" fmla="*/ 116 h 228"/>
                <a:gd name="T70" fmla="*/ 239 w 277"/>
                <a:gd name="T71" fmla="*/ 124 h 228"/>
                <a:gd name="T72" fmla="*/ 236 w 277"/>
                <a:gd name="T73" fmla="*/ 131 h 228"/>
                <a:gd name="T74" fmla="*/ 236 w 277"/>
                <a:gd name="T75" fmla="*/ 138 h 228"/>
                <a:gd name="T76" fmla="*/ 234 w 277"/>
                <a:gd name="T77" fmla="*/ 143 h 228"/>
                <a:gd name="T78" fmla="*/ 234 w 277"/>
                <a:gd name="T79" fmla="*/ 145 h 228"/>
                <a:gd name="T80" fmla="*/ 231 w 277"/>
                <a:gd name="T81" fmla="*/ 145 h 228"/>
                <a:gd name="T82" fmla="*/ 234 w 277"/>
                <a:gd name="T83" fmla="*/ 147 h 228"/>
                <a:gd name="T84" fmla="*/ 236 w 277"/>
                <a:gd name="T85" fmla="*/ 147 h 228"/>
                <a:gd name="T86" fmla="*/ 241 w 277"/>
                <a:gd name="T87" fmla="*/ 152 h 228"/>
                <a:gd name="T88" fmla="*/ 248 w 277"/>
                <a:gd name="T89" fmla="*/ 157 h 228"/>
                <a:gd name="T90" fmla="*/ 253 w 277"/>
                <a:gd name="T91" fmla="*/ 164 h 228"/>
                <a:gd name="T92" fmla="*/ 260 w 277"/>
                <a:gd name="T93" fmla="*/ 174 h 228"/>
                <a:gd name="T94" fmla="*/ 267 w 277"/>
                <a:gd name="T95" fmla="*/ 183 h 228"/>
                <a:gd name="T96" fmla="*/ 272 w 277"/>
                <a:gd name="T97" fmla="*/ 195 h 228"/>
                <a:gd name="T98" fmla="*/ 274 w 277"/>
                <a:gd name="T99" fmla="*/ 212 h 228"/>
                <a:gd name="T100" fmla="*/ 277 w 277"/>
                <a:gd name="T10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7" h="228">
                  <a:moveTo>
                    <a:pt x="0" y="23"/>
                  </a:moveTo>
                  <a:lnTo>
                    <a:pt x="5" y="23"/>
                  </a:lnTo>
                  <a:lnTo>
                    <a:pt x="10" y="19"/>
                  </a:lnTo>
                  <a:lnTo>
                    <a:pt x="17" y="14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50" y="2"/>
                  </a:lnTo>
                  <a:lnTo>
                    <a:pt x="65" y="0"/>
                  </a:lnTo>
                  <a:lnTo>
                    <a:pt x="79" y="0"/>
                  </a:lnTo>
                  <a:lnTo>
                    <a:pt x="96" y="4"/>
                  </a:lnTo>
                  <a:lnTo>
                    <a:pt x="110" y="11"/>
                  </a:lnTo>
                  <a:lnTo>
                    <a:pt x="124" y="23"/>
                  </a:lnTo>
                  <a:lnTo>
                    <a:pt x="134" y="33"/>
                  </a:lnTo>
                  <a:lnTo>
                    <a:pt x="143" y="42"/>
                  </a:lnTo>
                  <a:lnTo>
                    <a:pt x="148" y="52"/>
                  </a:lnTo>
                  <a:lnTo>
                    <a:pt x="150" y="59"/>
                  </a:lnTo>
                  <a:lnTo>
                    <a:pt x="153" y="66"/>
                  </a:lnTo>
                  <a:lnTo>
                    <a:pt x="153" y="73"/>
                  </a:lnTo>
                  <a:lnTo>
                    <a:pt x="153" y="78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5" y="78"/>
                  </a:lnTo>
                  <a:lnTo>
                    <a:pt x="160" y="76"/>
                  </a:lnTo>
                  <a:lnTo>
                    <a:pt x="167" y="73"/>
                  </a:lnTo>
                  <a:lnTo>
                    <a:pt x="174" y="71"/>
                  </a:lnTo>
                  <a:lnTo>
                    <a:pt x="181" y="69"/>
                  </a:lnTo>
                  <a:lnTo>
                    <a:pt x="191" y="69"/>
                  </a:lnTo>
                  <a:lnTo>
                    <a:pt x="200" y="71"/>
                  </a:lnTo>
                  <a:lnTo>
                    <a:pt x="210" y="73"/>
                  </a:lnTo>
                  <a:lnTo>
                    <a:pt x="219" y="81"/>
                  </a:lnTo>
                  <a:lnTo>
                    <a:pt x="229" y="90"/>
                  </a:lnTo>
                  <a:lnTo>
                    <a:pt x="234" y="97"/>
                  </a:lnTo>
                  <a:lnTo>
                    <a:pt x="236" y="107"/>
                  </a:lnTo>
                  <a:lnTo>
                    <a:pt x="239" y="116"/>
                  </a:lnTo>
                  <a:lnTo>
                    <a:pt x="239" y="124"/>
                  </a:lnTo>
                  <a:lnTo>
                    <a:pt x="236" y="131"/>
                  </a:lnTo>
                  <a:lnTo>
                    <a:pt x="236" y="138"/>
                  </a:lnTo>
                  <a:lnTo>
                    <a:pt x="234" y="143"/>
                  </a:lnTo>
                  <a:lnTo>
                    <a:pt x="234" y="145"/>
                  </a:lnTo>
                  <a:lnTo>
                    <a:pt x="231" y="145"/>
                  </a:lnTo>
                  <a:lnTo>
                    <a:pt x="234" y="147"/>
                  </a:lnTo>
                  <a:lnTo>
                    <a:pt x="236" y="147"/>
                  </a:lnTo>
                  <a:lnTo>
                    <a:pt x="241" y="152"/>
                  </a:lnTo>
                  <a:lnTo>
                    <a:pt x="248" y="157"/>
                  </a:lnTo>
                  <a:lnTo>
                    <a:pt x="253" y="164"/>
                  </a:lnTo>
                  <a:lnTo>
                    <a:pt x="260" y="174"/>
                  </a:lnTo>
                  <a:lnTo>
                    <a:pt x="267" y="183"/>
                  </a:lnTo>
                  <a:lnTo>
                    <a:pt x="272" y="195"/>
                  </a:lnTo>
                  <a:lnTo>
                    <a:pt x="274" y="212"/>
                  </a:lnTo>
                  <a:lnTo>
                    <a:pt x="277" y="228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84" name="Freeform 68"/>
            <p:cNvSpPr>
              <a:spLocks/>
            </p:cNvSpPr>
            <p:nvPr/>
          </p:nvSpPr>
          <p:spPr bwMode="auto">
            <a:xfrm>
              <a:off x="3891" y="2677"/>
              <a:ext cx="358" cy="236"/>
            </a:xfrm>
            <a:custGeom>
              <a:avLst/>
              <a:gdLst>
                <a:gd name="T0" fmla="*/ 2 w 358"/>
                <a:gd name="T1" fmla="*/ 219 h 236"/>
                <a:gd name="T2" fmla="*/ 9 w 358"/>
                <a:gd name="T3" fmla="*/ 193 h 236"/>
                <a:gd name="T4" fmla="*/ 21 w 358"/>
                <a:gd name="T5" fmla="*/ 174 h 236"/>
                <a:gd name="T6" fmla="*/ 33 w 358"/>
                <a:gd name="T7" fmla="*/ 162 h 236"/>
                <a:gd name="T8" fmla="*/ 43 w 358"/>
                <a:gd name="T9" fmla="*/ 155 h 236"/>
                <a:gd name="T10" fmla="*/ 43 w 358"/>
                <a:gd name="T11" fmla="*/ 155 h 236"/>
                <a:gd name="T12" fmla="*/ 40 w 358"/>
                <a:gd name="T13" fmla="*/ 145 h 236"/>
                <a:gd name="T14" fmla="*/ 38 w 358"/>
                <a:gd name="T15" fmla="*/ 134 h 236"/>
                <a:gd name="T16" fmla="*/ 38 w 358"/>
                <a:gd name="T17" fmla="*/ 117 h 236"/>
                <a:gd name="T18" fmla="*/ 48 w 358"/>
                <a:gd name="T19" fmla="*/ 98 h 236"/>
                <a:gd name="T20" fmla="*/ 67 w 358"/>
                <a:gd name="T21" fmla="*/ 83 h 236"/>
                <a:gd name="T22" fmla="*/ 83 w 358"/>
                <a:gd name="T23" fmla="*/ 79 h 236"/>
                <a:gd name="T24" fmla="*/ 102 w 358"/>
                <a:gd name="T25" fmla="*/ 81 h 236"/>
                <a:gd name="T26" fmla="*/ 114 w 358"/>
                <a:gd name="T27" fmla="*/ 86 h 236"/>
                <a:gd name="T28" fmla="*/ 121 w 358"/>
                <a:gd name="T29" fmla="*/ 91 h 236"/>
                <a:gd name="T30" fmla="*/ 124 w 358"/>
                <a:gd name="T31" fmla="*/ 88 h 236"/>
                <a:gd name="T32" fmla="*/ 121 w 358"/>
                <a:gd name="T33" fmla="*/ 81 h 236"/>
                <a:gd name="T34" fmla="*/ 124 w 358"/>
                <a:gd name="T35" fmla="*/ 69 h 236"/>
                <a:gd name="T36" fmla="*/ 133 w 358"/>
                <a:gd name="T37" fmla="*/ 52 h 236"/>
                <a:gd name="T38" fmla="*/ 152 w 358"/>
                <a:gd name="T39" fmla="*/ 31 h 236"/>
                <a:gd name="T40" fmla="*/ 181 w 358"/>
                <a:gd name="T41" fmla="*/ 14 h 236"/>
                <a:gd name="T42" fmla="*/ 212 w 358"/>
                <a:gd name="T43" fmla="*/ 10 h 236"/>
                <a:gd name="T44" fmla="*/ 238 w 358"/>
                <a:gd name="T45" fmla="*/ 14 h 236"/>
                <a:gd name="T46" fmla="*/ 260 w 358"/>
                <a:gd name="T47" fmla="*/ 24 h 236"/>
                <a:gd name="T48" fmla="*/ 272 w 358"/>
                <a:gd name="T49" fmla="*/ 31 h 236"/>
                <a:gd name="T50" fmla="*/ 274 w 358"/>
                <a:gd name="T51" fmla="*/ 31 h 236"/>
                <a:gd name="T52" fmla="*/ 274 w 358"/>
                <a:gd name="T53" fmla="*/ 26 h 236"/>
                <a:gd name="T54" fmla="*/ 279 w 358"/>
                <a:gd name="T55" fmla="*/ 17 h 236"/>
                <a:gd name="T56" fmla="*/ 288 w 358"/>
                <a:gd name="T57" fmla="*/ 7 h 236"/>
                <a:gd name="T58" fmla="*/ 305 w 358"/>
                <a:gd name="T59" fmla="*/ 2 h 236"/>
                <a:gd name="T60" fmla="*/ 327 w 358"/>
                <a:gd name="T61" fmla="*/ 2 h 236"/>
                <a:gd name="T62" fmla="*/ 343 w 358"/>
                <a:gd name="T63" fmla="*/ 7 h 236"/>
                <a:gd name="T64" fmla="*/ 350 w 358"/>
                <a:gd name="T65" fmla="*/ 17 h 236"/>
                <a:gd name="T66" fmla="*/ 355 w 358"/>
                <a:gd name="T67" fmla="*/ 26 h 236"/>
                <a:gd name="T68" fmla="*/ 358 w 358"/>
                <a:gd name="T69" fmla="*/ 3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236">
                  <a:moveTo>
                    <a:pt x="0" y="236"/>
                  </a:moveTo>
                  <a:lnTo>
                    <a:pt x="2" y="219"/>
                  </a:lnTo>
                  <a:lnTo>
                    <a:pt x="5" y="205"/>
                  </a:lnTo>
                  <a:lnTo>
                    <a:pt x="9" y="193"/>
                  </a:lnTo>
                  <a:lnTo>
                    <a:pt x="14" y="181"/>
                  </a:lnTo>
                  <a:lnTo>
                    <a:pt x="21" y="174"/>
                  </a:lnTo>
                  <a:lnTo>
                    <a:pt x="29" y="167"/>
                  </a:lnTo>
                  <a:lnTo>
                    <a:pt x="33" y="162"/>
                  </a:lnTo>
                  <a:lnTo>
                    <a:pt x="38" y="157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3" y="155"/>
                  </a:lnTo>
                  <a:lnTo>
                    <a:pt x="40" y="150"/>
                  </a:lnTo>
                  <a:lnTo>
                    <a:pt x="40" y="145"/>
                  </a:lnTo>
                  <a:lnTo>
                    <a:pt x="38" y="141"/>
                  </a:lnTo>
                  <a:lnTo>
                    <a:pt x="38" y="134"/>
                  </a:lnTo>
                  <a:lnTo>
                    <a:pt x="38" y="124"/>
                  </a:lnTo>
                  <a:lnTo>
                    <a:pt x="38" y="117"/>
                  </a:lnTo>
                  <a:lnTo>
                    <a:pt x="43" y="107"/>
                  </a:lnTo>
                  <a:lnTo>
                    <a:pt x="48" y="98"/>
                  </a:lnTo>
                  <a:lnTo>
                    <a:pt x="55" y="91"/>
                  </a:lnTo>
                  <a:lnTo>
                    <a:pt x="67" y="83"/>
                  </a:lnTo>
                  <a:lnTo>
                    <a:pt x="76" y="81"/>
                  </a:lnTo>
                  <a:lnTo>
                    <a:pt x="83" y="79"/>
                  </a:lnTo>
                  <a:lnTo>
                    <a:pt x="93" y="79"/>
                  </a:lnTo>
                  <a:lnTo>
                    <a:pt x="102" y="81"/>
                  </a:lnTo>
                  <a:lnTo>
                    <a:pt x="110" y="83"/>
                  </a:lnTo>
                  <a:lnTo>
                    <a:pt x="114" y="86"/>
                  </a:lnTo>
                  <a:lnTo>
                    <a:pt x="119" y="88"/>
                  </a:lnTo>
                  <a:lnTo>
                    <a:pt x="121" y="91"/>
                  </a:lnTo>
                  <a:lnTo>
                    <a:pt x="124" y="91"/>
                  </a:lnTo>
                  <a:lnTo>
                    <a:pt x="124" y="88"/>
                  </a:lnTo>
                  <a:lnTo>
                    <a:pt x="121" y="86"/>
                  </a:lnTo>
                  <a:lnTo>
                    <a:pt x="121" y="81"/>
                  </a:lnTo>
                  <a:lnTo>
                    <a:pt x="124" y="76"/>
                  </a:lnTo>
                  <a:lnTo>
                    <a:pt x="124" y="69"/>
                  </a:lnTo>
                  <a:lnTo>
                    <a:pt x="129" y="60"/>
                  </a:lnTo>
                  <a:lnTo>
                    <a:pt x="133" y="52"/>
                  </a:lnTo>
                  <a:lnTo>
                    <a:pt x="141" y="43"/>
                  </a:lnTo>
                  <a:lnTo>
                    <a:pt x="152" y="31"/>
                  </a:lnTo>
                  <a:lnTo>
                    <a:pt x="164" y="21"/>
                  </a:lnTo>
                  <a:lnTo>
                    <a:pt x="181" y="14"/>
                  </a:lnTo>
                  <a:lnTo>
                    <a:pt x="195" y="10"/>
                  </a:lnTo>
                  <a:lnTo>
                    <a:pt x="212" y="10"/>
                  </a:lnTo>
                  <a:lnTo>
                    <a:pt x="226" y="10"/>
                  </a:lnTo>
                  <a:lnTo>
                    <a:pt x="238" y="14"/>
                  </a:lnTo>
                  <a:lnTo>
                    <a:pt x="250" y="19"/>
                  </a:lnTo>
                  <a:lnTo>
                    <a:pt x="260" y="24"/>
                  </a:lnTo>
                  <a:lnTo>
                    <a:pt x="267" y="29"/>
                  </a:lnTo>
                  <a:lnTo>
                    <a:pt x="272" y="31"/>
                  </a:lnTo>
                  <a:lnTo>
                    <a:pt x="274" y="33"/>
                  </a:lnTo>
                  <a:lnTo>
                    <a:pt x="274" y="31"/>
                  </a:lnTo>
                  <a:lnTo>
                    <a:pt x="274" y="29"/>
                  </a:lnTo>
                  <a:lnTo>
                    <a:pt x="274" y="26"/>
                  </a:lnTo>
                  <a:lnTo>
                    <a:pt x="276" y="21"/>
                  </a:lnTo>
                  <a:lnTo>
                    <a:pt x="279" y="17"/>
                  </a:lnTo>
                  <a:lnTo>
                    <a:pt x="284" y="12"/>
                  </a:lnTo>
                  <a:lnTo>
                    <a:pt x="288" y="7"/>
                  </a:lnTo>
                  <a:lnTo>
                    <a:pt x="296" y="5"/>
                  </a:lnTo>
                  <a:lnTo>
                    <a:pt x="305" y="2"/>
                  </a:lnTo>
                  <a:lnTo>
                    <a:pt x="315" y="0"/>
                  </a:lnTo>
                  <a:lnTo>
                    <a:pt x="327" y="2"/>
                  </a:lnTo>
                  <a:lnTo>
                    <a:pt x="336" y="5"/>
                  </a:lnTo>
                  <a:lnTo>
                    <a:pt x="343" y="7"/>
                  </a:lnTo>
                  <a:lnTo>
                    <a:pt x="348" y="12"/>
                  </a:lnTo>
                  <a:lnTo>
                    <a:pt x="350" y="17"/>
                  </a:lnTo>
                  <a:lnTo>
                    <a:pt x="355" y="21"/>
                  </a:lnTo>
                  <a:lnTo>
                    <a:pt x="355" y="26"/>
                  </a:lnTo>
                  <a:lnTo>
                    <a:pt x="358" y="29"/>
                  </a:lnTo>
                  <a:lnTo>
                    <a:pt x="358" y="31"/>
                  </a:lnTo>
                  <a:lnTo>
                    <a:pt x="358" y="33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85" name="Freeform 69"/>
            <p:cNvSpPr>
              <a:spLocks/>
            </p:cNvSpPr>
            <p:nvPr/>
          </p:nvSpPr>
          <p:spPr bwMode="auto">
            <a:xfrm>
              <a:off x="3891" y="2911"/>
              <a:ext cx="272" cy="229"/>
            </a:xfrm>
            <a:custGeom>
              <a:avLst/>
              <a:gdLst>
                <a:gd name="T0" fmla="*/ 272 w 272"/>
                <a:gd name="T1" fmla="*/ 202 h 229"/>
                <a:gd name="T2" fmla="*/ 272 w 272"/>
                <a:gd name="T3" fmla="*/ 205 h 229"/>
                <a:gd name="T4" fmla="*/ 267 w 272"/>
                <a:gd name="T5" fmla="*/ 207 h 229"/>
                <a:gd name="T6" fmla="*/ 260 w 272"/>
                <a:gd name="T7" fmla="*/ 212 h 229"/>
                <a:gd name="T8" fmla="*/ 250 w 272"/>
                <a:gd name="T9" fmla="*/ 217 h 229"/>
                <a:gd name="T10" fmla="*/ 238 w 272"/>
                <a:gd name="T11" fmla="*/ 221 h 229"/>
                <a:gd name="T12" fmla="*/ 226 w 272"/>
                <a:gd name="T13" fmla="*/ 226 h 229"/>
                <a:gd name="T14" fmla="*/ 212 w 272"/>
                <a:gd name="T15" fmla="*/ 229 h 229"/>
                <a:gd name="T16" fmla="*/ 195 w 272"/>
                <a:gd name="T17" fmla="*/ 226 h 229"/>
                <a:gd name="T18" fmla="*/ 181 w 272"/>
                <a:gd name="T19" fmla="*/ 224 h 229"/>
                <a:gd name="T20" fmla="*/ 164 w 272"/>
                <a:gd name="T21" fmla="*/ 214 h 229"/>
                <a:gd name="T22" fmla="*/ 152 w 272"/>
                <a:gd name="T23" fmla="*/ 205 h 229"/>
                <a:gd name="T24" fmla="*/ 141 w 272"/>
                <a:gd name="T25" fmla="*/ 195 h 229"/>
                <a:gd name="T26" fmla="*/ 133 w 272"/>
                <a:gd name="T27" fmla="*/ 186 h 229"/>
                <a:gd name="T28" fmla="*/ 129 w 272"/>
                <a:gd name="T29" fmla="*/ 176 h 229"/>
                <a:gd name="T30" fmla="*/ 124 w 272"/>
                <a:gd name="T31" fmla="*/ 167 h 229"/>
                <a:gd name="T32" fmla="*/ 124 w 272"/>
                <a:gd name="T33" fmla="*/ 159 h 229"/>
                <a:gd name="T34" fmla="*/ 121 w 272"/>
                <a:gd name="T35" fmla="*/ 155 h 229"/>
                <a:gd name="T36" fmla="*/ 121 w 272"/>
                <a:gd name="T37" fmla="*/ 150 h 229"/>
                <a:gd name="T38" fmla="*/ 124 w 272"/>
                <a:gd name="T39" fmla="*/ 148 h 229"/>
                <a:gd name="T40" fmla="*/ 124 w 272"/>
                <a:gd name="T41" fmla="*/ 145 h 229"/>
                <a:gd name="T42" fmla="*/ 121 w 272"/>
                <a:gd name="T43" fmla="*/ 148 h 229"/>
                <a:gd name="T44" fmla="*/ 119 w 272"/>
                <a:gd name="T45" fmla="*/ 150 h 229"/>
                <a:gd name="T46" fmla="*/ 114 w 272"/>
                <a:gd name="T47" fmla="*/ 152 h 229"/>
                <a:gd name="T48" fmla="*/ 110 w 272"/>
                <a:gd name="T49" fmla="*/ 155 h 229"/>
                <a:gd name="T50" fmla="*/ 102 w 272"/>
                <a:gd name="T51" fmla="*/ 157 h 229"/>
                <a:gd name="T52" fmla="*/ 93 w 272"/>
                <a:gd name="T53" fmla="*/ 157 h 229"/>
                <a:gd name="T54" fmla="*/ 83 w 272"/>
                <a:gd name="T55" fmla="*/ 157 h 229"/>
                <a:gd name="T56" fmla="*/ 76 w 272"/>
                <a:gd name="T57" fmla="*/ 157 h 229"/>
                <a:gd name="T58" fmla="*/ 67 w 272"/>
                <a:gd name="T59" fmla="*/ 152 h 229"/>
                <a:gd name="T60" fmla="*/ 55 w 272"/>
                <a:gd name="T61" fmla="*/ 145 h 229"/>
                <a:gd name="T62" fmla="*/ 48 w 272"/>
                <a:gd name="T63" fmla="*/ 138 h 229"/>
                <a:gd name="T64" fmla="*/ 43 w 272"/>
                <a:gd name="T65" fmla="*/ 128 h 229"/>
                <a:gd name="T66" fmla="*/ 38 w 272"/>
                <a:gd name="T67" fmla="*/ 121 h 229"/>
                <a:gd name="T68" fmla="*/ 38 w 272"/>
                <a:gd name="T69" fmla="*/ 112 h 229"/>
                <a:gd name="T70" fmla="*/ 38 w 272"/>
                <a:gd name="T71" fmla="*/ 105 h 229"/>
                <a:gd name="T72" fmla="*/ 38 w 272"/>
                <a:gd name="T73" fmla="*/ 97 h 229"/>
                <a:gd name="T74" fmla="*/ 40 w 272"/>
                <a:gd name="T75" fmla="*/ 90 h 229"/>
                <a:gd name="T76" fmla="*/ 40 w 272"/>
                <a:gd name="T77" fmla="*/ 86 h 229"/>
                <a:gd name="T78" fmla="*/ 43 w 272"/>
                <a:gd name="T79" fmla="*/ 83 h 229"/>
                <a:gd name="T80" fmla="*/ 43 w 272"/>
                <a:gd name="T81" fmla="*/ 81 h 229"/>
                <a:gd name="T82" fmla="*/ 43 w 272"/>
                <a:gd name="T83" fmla="*/ 81 h 229"/>
                <a:gd name="T84" fmla="*/ 38 w 272"/>
                <a:gd name="T85" fmla="*/ 78 h 229"/>
                <a:gd name="T86" fmla="*/ 33 w 272"/>
                <a:gd name="T87" fmla="*/ 76 h 229"/>
                <a:gd name="T88" fmla="*/ 29 w 272"/>
                <a:gd name="T89" fmla="*/ 71 h 229"/>
                <a:gd name="T90" fmla="*/ 21 w 272"/>
                <a:gd name="T91" fmla="*/ 64 h 229"/>
                <a:gd name="T92" fmla="*/ 14 w 272"/>
                <a:gd name="T93" fmla="*/ 55 h 229"/>
                <a:gd name="T94" fmla="*/ 9 w 272"/>
                <a:gd name="T95" fmla="*/ 45 h 229"/>
                <a:gd name="T96" fmla="*/ 5 w 272"/>
                <a:gd name="T97" fmla="*/ 31 h 229"/>
                <a:gd name="T98" fmla="*/ 2 w 272"/>
                <a:gd name="T99" fmla="*/ 16 h 229"/>
                <a:gd name="T100" fmla="*/ 0 w 272"/>
                <a:gd name="T10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2" h="229">
                  <a:moveTo>
                    <a:pt x="272" y="202"/>
                  </a:moveTo>
                  <a:lnTo>
                    <a:pt x="272" y="205"/>
                  </a:lnTo>
                  <a:lnTo>
                    <a:pt x="267" y="207"/>
                  </a:lnTo>
                  <a:lnTo>
                    <a:pt x="260" y="212"/>
                  </a:lnTo>
                  <a:lnTo>
                    <a:pt x="250" y="217"/>
                  </a:lnTo>
                  <a:lnTo>
                    <a:pt x="238" y="221"/>
                  </a:lnTo>
                  <a:lnTo>
                    <a:pt x="226" y="226"/>
                  </a:lnTo>
                  <a:lnTo>
                    <a:pt x="212" y="229"/>
                  </a:lnTo>
                  <a:lnTo>
                    <a:pt x="195" y="226"/>
                  </a:lnTo>
                  <a:lnTo>
                    <a:pt x="181" y="224"/>
                  </a:lnTo>
                  <a:lnTo>
                    <a:pt x="164" y="214"/>
                  </a:lnTo>
                  <a:lnTo>
                    <a:pt x="152" y="205"/>
                  </a:lnTo>
                  <a:lnTo>
                    <a:pt x="141" y="195"/>
                  </a:lnTo>
                  <a:lnTo>
                    <a:pt x="133" y="186"/>
                  </a:lnTo>
                  <a:lnTo>
                    <a:pt x="129" y="176"/>
                  </a:lnTo>
                  <a:lnTo>
                    <a:pt x="124" y="167"/>
                  </a:lnTo>
                  <a:lnTo>
                    <a:pt x="124" y="159"/>
                  </a:lnTo>
                  <a:lnTo>
                    <a:pt x="121" y="155"/>
                  </a:lnTo>
                  <a:lnTo>
                    <a:pt x="121" y="150"/>
                  </a:lnTo>
                  <a:lnTo>
                    <a:pt x="124" y="148"/>
                  </a:lnTo>
                  <a:lnTo>
                    <a:pt x="124" y="145"/>
                  </a:lnTo>
                  <a:lnTo>
                    <a:pt x="121" y="148"/>
                  </a:lnTo>
                  <a:lnTo>
                    <a:pt x="119" y="150"/>
                  </a:lnTo>
                  <a:lnTo>
                    <a:pt x="114" y="152"/>
                  </a:lnTo>
                  <a:lnTo>
                    <a:pt x="110" y="155"/>
                  </a:lnTo>
                  <a:lnTo>
                    <a:pt x="102" y="157"/>
                  </a:lnTo>
                  <a:lnTo>
                    <a:pt x="93" y="157"/>
                  </a:lnTo>
                  <a:lnTo>
                    <a:pt x="83" y="157"/>
                  </a:lnTo>
                  <a:lnTo>
                    <a:pt x="76" y="157"/>
                  </a:lnTo>
                  <a:lnTo>
                    <a:pt x="67" y="152"/>
                  </a:lnTo>
                  <a:lnTo>
                    <a:pt x="55" y="145"/>
                  </a:lnTo>
                  <a:lnTo>
                    <a:pt x="48" y="138"/>
                  </a:lnTo>
                  <a:lnTo>
                    <a:pt x="43" y="128"/>
                  </a:lnTo>
                  <a:lnTo>
                    <a:pt x="38" y="121"/>
                  </a:lnTo>
                  <a:lnTo>
                    <a:pt x="38" y="112"/>
                  </a:lnTo>
                  <a:lnTo>
                    <a:pt x="38" y="105"/>
                  </a:lnTo>
                  <a:lnTo>
                    <a:pt x="38" y="97"/>
                  </a:lnTo>
                  <a:lnTo>
                    <a:pt x="40" y="90"/>
                  </a:lnTo>
                  <a:lnTo>
                    <a:pt x="40" y="86"/>
                  </a:lnTo>
                  <a:lnTo>
                    <a:pt x="43" y="83"/>
                  </a:lnTo>
                  <a:lnTo>
                    <a:pt x="43" y="81"/>
                  </a:lnTo>
                  <a:lnTo>
                    <a:pt x="43" y="81"/>
                  </a:lnTo>
                  <a:lnTo>
                    <a:pt x="38" y="78"/>
                  </a:lnTo>
                  <a:lnTo>
                    <a:pt x="33" y="76"/>
                  </a:lnTo>
                  <a:lnTo>
                    <a:pt x="29" y="71"/>
                  </a:lnTo>
                  <a:lnTo>
                    <a:pt x="21" y="64"/>
                  </a:lnTo>
                  <a:lnTo>
                    <a:pt x="14" y="55"/>
                  </a:lnTo>
                  <a:lnTo>
                    <a:pt x="9" y="45"/>
                  </a:lnTo>
                  <a:lnTo>
                    <a:pt x="5" y="31"/>
                  </a:lnTo>
                  <a:lnTo>
                    <a:pt x="2" y="16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  <p:sp>
          <p:nvSpPr>
            <p:cNvPr id="111686" name="Freeform 70"/>
            <p:cNvSpPr>
              <a:spLocks/>
            </p:cNvSpPr>
            <p:nvPr/>
          </p:nvSpPr>
          <p:spPr bwMode="auto">
            <a:xfrm>
              <a:off x="4165" y="2911"/>
              <a:ext cx="355" cy="236"/>
            </a:xfrm>
            <a:custGeom>
              <a:avLst/>
              <a:gdLst>
                <a:gd name="T0" fmla="*/ 355 w 355"/>
                <a:gd name="T1" fmla="*/ 16 h 236"/>
                <a:gd name="T2" fmla="*/ 348 w 355"/>
                <a:gd name="T3" fmla="*/ 45 h 236"/>
                <a:gd name="T4" fmla="*/ 334 w 355"/>
                <a:gd name="T5" fmla="*/ 64 h 236"/>
                <a:gd name="T6" fmla="*/ 322 w 355"/>
                <a:gd name="T7" fmla="*/ 76 h 236"/>
                <a:gd name="T8" fmla="*/ 315 w 355"/>
                <a:gd name="T9" fmla="*/ 81 h 236"/>
                <a:gd name="T10" fmla="*/ 315 w 355"/>
                <a:gd name="T11" fmla="*/ 83 h 236"/>
                <a:gd name="T12" fmla="*/ 317 w 355"/>
                <a:gd name="T13" fmla="*/ 90 h 236"/>
                <a:gd name="T14" fmla="*/ 320 w 355"/>
                <a:gd name="T15" fmla="*/ 105 h 236"/>
                <a:gd name="T16" fmla="*/ 317 w 355"/>
                <a:gd name="T17" fmla="*/ 121 h 236"/>
                <a:gd name="T18" fmla="*/ 310 w 355"/>
                <a:gd name="T19" fmla="*/ 138 h 236"/>
                <a:gd name="T20" fmla="*/ 291 w 355"/>
                <a:gd name="T21" fmla="*/ 152 h 236"/>
                <a:gd name="T22" fmla="*/ 272 w 355"/>
                <a:gd name="T23" fmla="*/ 159 h 236"/>
                <a:gd name="T24" fmla="*/ 255 w 355"/>
                <a:gd name="T25" fmla="*/ 157 h 236"/>
                <a:gd name="T26" fmla="*/ 241 w 355"/>
                <a:gd name="T27" fmla="*/ 152 h 236"/>
                <a:gd name="T28" fmla="*/ 234 w 355"/>
                <a:gd name="T29" fmla="*/ 148 h 236"/>
                <a:gd name="T30" fmla="*/ 234 w 355"/>
                <a:gd name="T31" fmla="*/ 148 h 236"/>
                <a:gd name="T32" fmla="*/ 234 w 355"/>
                <a:gd name="T33" fmla="*/ 155 h 236"/>
                <a:gd name="T34" fmla="*/ 231 w 355"/>
                <a:gd name="T35" fmla="*/ 169 h 236"/>
                <a:gd name="T36" fmla="*/ 224 w 355"/>
                <a:gd name="T37" fmla="*/ 186 h 236"/>
                <a:gd name="T38" fmla="*/ 205 w 355"/>
                <a:gd name="T39" fmla="*/ 205 h 236"/>
                <a:gd name="T40" fmla="*/ 177 w 355"/>
                <a:gd name="T41" fmla="*/ 224 h 236"/>
                <a:gd name="T42" fmla="*/ 146 w 355"/>
                <a:gd name="T43" fmla="*/ 229 h 236"/>
                <a:gd name="T44" fmla="*/ 117 w 355"/>
                <a:gd name="T45" fmla="*/ 224 h 236"/>
                <a:gd name="T46" fmla="*/ 98 w 355"/>
                <a:gd name="T47" fmla="*/ 214 h 236"/>
                <a:gd name="T48" fmla="*/ 86 w 355"/>
                <a:gd name="T49" fmla="*/ 205 h 236"/>
                <a:gd name="T50" fmla="*/ 84 w 355"/>
                <a:gd name="T51" fmla="*/ 205 h 236"/>
                <a:gd name="T52" fmla="*/ 81 w 355"/>
                <a:gd name="T53" fmla="*/ 212 h 236"/>
                <a:gd name="T54" fmla="*/ 76 w 355"/>
                <a:gd name="T55" fmla="*/ 219 h 236"/>
                <a:gd name="T56" fmla="*/ 69 w 355"/>
                <a:gd name="T57" fmla="*/ 229 h 236"/>
                <a:gd name="T58" fmla="*/ 53 w 355"/>
                <a:gd name="T59" fmla="*/ 236 h 236"/>
                <a:gd name="T60" fmla="*/ 31 w 355"/>
                <a:gd name="T61" fmla="*/ 236 h 236"/>
                <a:gd name="T62" fmla="*/ 14 w 355"/>
                <a:gd name="T63" fmla="*/ 229 h 236"/>
                <a:gd name="T64" fmla="*/ 5 w 355"/>
                <a:gd name="T65" fmla="*/ 219 h 236"/>
                <a:gd name="T66" fmla="*/ 0 w 355"/>
                <a:gd name="T67" fmla="*/ 212 h 236"/>
                <a:gd name="T68" fmla="*/ 0 w 355"/>
                <a:gd name="T69" fmla="*/ 20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5" h="236">
                  <a:moveTo>
                    <a:pt x="355" y="0"/>
                  </a:moveTo>
                  <a:lnTo>
                    <a:pt x="355" y="16"/>
                  </a:lnTo>
                  <a:lnTo>
                    <a:pt x="353" y="33"/>
                  </a:lnTo>
                  <a:lnTo>
                    <a:pt x="348" y="45"/>
                  </a:lnTo>
                  <a:lnTo>
                    <a:pt x="341" y="55"/>
                  </a:lnTo>
                  <a:lnTo>
                    <a:pt x="334" y="64"/>
                  </a:lnTo>
                  <a:lnTo>
                    <a:pt x="329" y="71"/>
                  </a:lnTo>
                  <a:lnTo>
                    <a:pt x="322" y="76"/>
                  </a:lnTo>
                  <a:lnTo>
                    <a:pt x="317" y="78"/>
                  </a:lnTo>
                  <a:lnTo>
                    <a:pt x="315" y="81"/>
                  </a:lnTo>
                  <a:lnTo>
                    <a:pt x="312" y="83"/>
                  </a:lnTo>
                  <a:lnTo>
                    <a:pt x="315" y="83"/>
                  </a:lnTo>
                  <a:lnTo>
                    <a:pt x="315" y="86"/>
                  </a:lnTo>
                  <a:lnTo>
                    <a:pt x="317" y="90"/>
                  </a:lnTo>
                  <a:lnTo>
                    <a:pt x="317" y="97"/>
                  </a:lnTo>
                  <a:lnTo>
                    <a:pt x="320" y="105"/>
                  </a:lnTo>
                  <a:lnTo>
                    <a:pt x="320" y="112"/>
                  </a:lnTo>
                  <a:lnTo>
                    <a:pt x="317" y="121"/>
                  </a:lnTo>
                  <a:lnTo>
                    <a:pt x="315" y="131"/>
                  </a:lnTo>
                  <a:lnTo>
                    <a:pt x="310" y="138"/>
                  </a:lnTo>
                  <a:lnTo>
                    <a:pt x="300" y="148"/>
                  </a:lnTo>
                  <a:lnTo>
                    <a:pt x="291" y="152"/>
                  </a:lnTo>
                  <a:lnTo>
                    <a:pt x="281" y="157"/>
                  </a:lnTo>
                  <a:lnTo>
                    <a:pt x="272" y="159"/>
                  </a:lnTo>
                  <a:lnTo>
                    <a:pt x="262" y="159"/>
                  </a:lnTo>
                  <a:lnTo>
                    <a:pt x="255" y="157"/>
                  </a:lnTo>
                  <a:lnTo>
                    <a:pt x="248" y="155"/>
                  </a:lnTo>
                  <a:lnTo>
                    <a:pt x="241" y="152"/>
                  </a:lnTo>
                  <a:lnTo>
                    <a:pt x="236" y="150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48"/>
                  </a:lnTo>
                  <a:lnTo>
                    <a:pt x="234" y="150"/>
                  </a:lnTo>
                  <a:lnTo>
                    <a:pt x="234" y="155"/>
                  </a:lnTo>
                  <a:lnTo>
                    <a:pt x="234" y="162"/>
                  </a:lnTo>
                  <a:lnTo>
                    <a:pt x="231" y="169"/>
                  </a:lnTo>
                  <a:lnTo>
                    <a:pt x="229" y="176"/>
                  </a:lnTo>
                  <a:lnTo>
                    <a:pt x="224" y="186"/>
                  </a:lnTo>
                  <a:lnTo>
                    <a:pt x="215" y="195"/>
                  </a:lnTo>
                  <a:lnTo>
                    <a:pt x="205" y="205"/>
                  </a:lnTo>
                  <a:lnTo>
                    <a:pt x="191" y="217"/>
                  </a:lnTo>
                  <a:lnTo>
                    <a:pt x="177" y="224"/>
                  </a:lnTo>
                  <a:lnTo>
                    <a:pt x="160" y="229"/>
                  </a:lnTo>
                  <a:lnTo>
                    <a:pt x="146" y="229"/>
                  </a:lnTo>
                  <a:lnTo>
                    <a:pt x="131" y="226"/>
                  </a:lnTo>
                  <a:lnTo>
                    <a:pt x="117" y="224"/>
                  </a:lnTo>
                  <a:lnTo>
                    <a:pt x="107" y="219"/>
                  </a:lnTo>
                  <a:lnTo>
                    <a:pt x="98" y="214"/>
                  </a:lnTo>
                  <a:lnTo>
                    <a:pt x="91" y="209"/>
                  </a:lnTo>
                  <a:lnTo>
                    <a:pt x="86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84" y="207"/>
                  </a:lnTo>
                  <a:lnTo>
                    <a:pt x="81" y="212"/>
                  </a:lnTo>
                  <a:lnTo>
                    <a:pt x="81" y="214"/>
                  </a:lnTo>
                  <a:lnTo>
                    <a:pt x="76" y="219"/>
                  </a:lnTo>
                  <a:lnTo>
                    <a:pt x="74" y="224"/>
                  </a:lnTo>
                  <a:lnTo>
                    <a:pt x="69" y="229"/>
                  </a:lnTo>
                  <a:lnTo>
                    <a:pt x="62" y="233"/>
                  </a:lnTo>
                  <a:lnTo>
                    <a:pt x="53" y="236"/>
                  </a:lnTo>
                  <a:lnTo>
                    <a:pt x="41" y="236"/>
                  </a:lnTo>
                  <a:lnTo>
                    <a:pt x="31" y="236"/>
                  </a:lnTo>
                  <a:lnTo>
                    <a:pt x="22" y="233"/>
                  </a:lnTo>
                  <a:lnTo>
                    <a:pt x="14" y="229"/>
                  </a:lnTo>
                  <a:lnTo>
                    <a:pt x="10" y="224"/>
                  </a:lnTo>
                  <a:lnTo>
                    <a:pt x="5" y="219"/>
                  </a:lnTo>
                  <a:lnTo>
                    <a:pt x="2" y="214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0" y="205"/>
                  </a:lnTo>
                  <a:lnTo>
                    <a:pt x="0" y="205"/>
                  </a:lnTo>
                </a:path>
              </a:pathLst>
            </a:custGeom>
            <a:noFill/>
            <a:ln w="12700" cmpd="sng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47981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84-23BC-42F3-A59F-93D04AC4D4C2}" type="slidenum">
              <a:rPr lang="en-US" altLang="ar-EG"/>
              <a:pPr/>
              <a:t>49</a:t>
            </a:fld>
            <a:endParaRPr lang="en-US" altLang="ar-EG"/>
          </a:p>
        </p:txBody>
      </p:sp>
      <p:sp>
        <p:nvSpPr>
          <p:cNvPr id="112661" name="Rectangle 1045"/>
          <p:cNvSpPr>
            <a:spLocks noChangeArrowheads="1"/>
          </p:cNvSpPr>
          <p:nvPr/>
        </p:nvSpPr>
        <p:spPr bwMode="auto">
          <a:xfrm>
            <a:off x="4572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62" name="Rectangle 1046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63" name="Rectangle 1047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Problem: Packet size</a:t>
            </a:r>
          </a:p>
        </p:txBody>
      </p:sp>
      <p:sp>
        <p:nvSpPr>
          <p:cNvPr id="112664" name="Rectangle 1048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Solution: Fragment data across packets</a:t>
            </a:r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if the Data Doesn’t Fit?</a:t>
            </a:r>
          </a:p>
        </p:txBody>
      </p:sp>
      <p:sp>
        <p:nvSpPr>
          <p:cNvPr id="112643" name="Rectangle 1027"/>
          <p:cNvSpPr>
            <a:spLocks noChangeArrowheads="1"/>
          </p:cNvSpPr>
          <p:nvPr/>
        </p:nvSpPr>
        <p:spPr bwMode="auto">
          <a:xfrm>
            <a:off x="609600" y="1981200"/>
            <a:ext cx="8229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ar-EG" sz="2800"/>
              <a:t>On Ethernet, max IP packet is 1.5kbytes</a:t>
            </a:r>
          </a:p>
          <a:p>
            <a:pPr eaLnBrk="1" hangingPunct="1"/>
            <a:r>
              <a:rPr lang="en-US" altLang="ar-EG" sz="2800"/>
              <a:t>Typical web page is 10kbytes</a:t>
            </a:r>
          </a:p>
        </p:txBody>
      </p:sp>
      <p:sp>
        <p:nvSpPr>
          <p:cNvPr id="112647" name="Rectangle 1031"/>
          <p:cNvSpPr>
            <a:spLocks noChangeArrowheads="1"/>
          </p:cNvSpPr>
          <p:nvPr/>
        </p:nvSpPr>
        <p:spPr bwMode="auto">
          <a:xfrm>
            <a:off x="61722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GET</a:t>
            </a:r>
          </a:p>
        </p:txBody>
      </p:sp>
      <p:sp>
        <p:nvSpPr>
          <p:cNvPr id="112648" name="Rectangle 1032"/>
          <p:cNvSpPr>
            <a:spLocks noChangeArrowheads="1"/>
          </p:cNvSpPr>
          <p:nvPr/>
        </p:nvSpPr>
        <p:spPr bwMode="auto">
          <a:xfrm>
            <a:off x="48006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inde</a:t>
            </a: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>
            <a:off x="34290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x.ht</a:t>
            </a:r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2057400" y="48006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ml</a:t>
            </a:r>
          </a:p>
        </p:txBody>
      </p:sp>
      <p:sp>
        <p:nvSpPr>
          <p:cNvPr id="112652" name="Line 1036"/>
          <p:cNvSpPr>
            <a:spLocks noChangeShapeType="1"/>
          </p:cNvSpPr>
          <p:nvPr/>
        </p:nvSpPr>
        <p:spPr bwMode="auto">
          <a:xfrm>
            <a:off x="15240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53" name="Line 1037"/>
          <p:cNvSpPr>
            <a:spLocks noChangeShapeType="1"/>
          </p:cNvSpPr>
          <p:nvPr/>
        </p:nvSpPr>
        <p:spPr bwMode="auto">
          <a:xfrm>
            <a:off x="28956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54" name="Line 1038"/>
          <p:cNvSpPr>
            <a:spLocks noChangeShapeType="1"/>
          </p:cNvSpPr>
          <p:nvPr/>
        </p:nvSpPr>
        <p:spPr bwMode="auto">
          <a:xfrm>
            <a:off x="42672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56388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7010400" y="50292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2657" name="Text Box 1041"/>
          <p:cNvSpPr txBox="1">
            <a:spLocks noChangeArrowheads="1"/>
          </p:cNvSpPr>
          <p:nvPr/>
        </p:nvSpPr>
        <p:spPr bwMode="auto">
          <a:xfrm>
            <a:off x="6896100" y="5668963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pic>
        <p:nvPicPr>
          <p:cNvPr id="112659" name="Picture 104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9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0" name="Picture 104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2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505265" y="3429000"/>
            <a:ext cx="8229600" cy="1143000"/>
          </a:xfrm>
          <a:noFill/>
        </p:spPr>
        <p:txBody>
          <a:bodyPr anchor="b"/>
          <a:lstStyle/>
          <a:p>
            <a:pPr eaLnBrk="1" hangingPunct="1"/>
            <a:br>
              <a:rPr lang="ar-EG" sz="4000" b="1" dirty="0">
                <a:solidFill>
                  <a:schemeClr val="bg1"/>
                </a:solidFill>
              </a:rPr>
            </a:br>
            <a:br>
              <a:rPr lang="ar-EG" sz="4000" b="1" dirty="0">
                <a:solidFill>
                  <a:schemeClr val="bg1"/>
                </a:solidFill>
              </a:rPr>
            </a:br>
            <a:br>
              <a:rPr lang="ar-EG" sz="4000" b="1" dirty="0">
                <a:solidFill>
                  <a:schemeClr val="bg1"/>
                </a:solidFill>
              </a:rPr>
            </a:br>
            <a:br>
              <a:rPr lang="ar-EG" sz="4000" b="1" dirty="0">
                <a:solidFill>
                  <a:schemeClr val="bg1"/>
                </a:solidFill>
              </a:rPr>
            </a:br>
            <a:br>
              <a:rPr lang="ar-EG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Chapter 1</a:t>
            </a:r>
            <a:br>
              <a:rPr lang="en-US" sz="4000" b="1" dirty="0">
                <a:solidFill>
                  <a:schemeClr val="bg1"/>
                </a:solidFill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3620-0163-4203-B3DB-49ED805F6EC3}" type="slidenum">
              <a:rPr lang="en-US" altLang="ar-EG"/>
              <a:pPr/>
              <a:t>50</a:t>
            </a:fld>
            <a:endParaRPr lang="en-US" altLang="ar-EG"/>
          </a:p>
        </p:txBody>
      </p:sp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533400" y="39624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704" name="Rectangle 40"/>
          <p:cNvSpPr>
            <a:spLocks noChangeArrowheads="1"/>
          </p:cNvSpPr>
          <p:nvPr/>
        </p:nvSpPr>
        <p:spPr bwMode="auto">
          <a:xfrm>
            <a:off x="457200" y="3962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Solution: Add Sequence Numbers</a:t>
            </a:r>
          </a:p>
        </p:txBody>
      </p:sp>
      <p:sp>
        <p:nvSpPr>
          <p:cNvPr id="113702" name="Rectangle 38"/>
          <p:cNvSpPr>
            <a:spLocks noChangeArrowheads="1"/>
          </p:cNvSpPr>
          <p:nvPr/>
        </p:nvSpPr>
        <p:spPr bwMode="auto">
          <a:xfrm>
            <a:off x="457200" y="1447800"/>
            <a:ext cx="84582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703" name="Rectangle 39"/>
          <p:cNvSpPr>
            <a:spLocks noChangeArrowheads="1"/>
          </p:cNvSpPr>
          <p:nvPr/>
        </p:nvSpPr>
        <p:spPr bwMode="auto">
          <a:xfrm>
            <a:off x="457200" y="15240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000000"/>
              </a:buClr>
              <a:buChar char="•"/>
              <a:defRPr sz="3200">
                <a:solidFill>
                  <a:srgbClr val="000000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00"/>
              </a:buClr>
              <a:buChar char="•"/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lr>
                <a:srgbClr val="000000"/>
              </a:buClr>
              <a:buChar char="•"/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•"/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ar-EG" sz="2000"/>
              <a:t>Problem: Out of Order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What if the Data is Out of Order?</a:t>
            </a: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61722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GET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8006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x.ht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34290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inde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2057400" y="2057400"/>
            <a:ext cx="8382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ml</a:t>
            </a:r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15240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28956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42672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56388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7010400" y="22860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6934200" y="3032125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FF0000"/>
                </a:solidFill>
              </a:rPr>
              <a:t>GET x.htindeml</a:t>
            </a:r>
          </a:p>
        </p:txBody>
      </p:sp>
      <p:sp>
        <p:nvSpPr>
          <p:cNvPr id="113686" name="Line 22"/>
          <p:cNvSpPr>
            <a:spLocks noChangeShapeType="1"/>
          </p:cNvSpPr>
          <p:nvPr/>
        </p:nvSpPr>
        <p:spPr bwMode="auto">
          <a:xfrm>
            <a:off x="1447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87" name="Line 23"/>
          <p:cNvSpPr>
            <a:spLocks noChangeShapeType="1"/>
          </p:cNvSpPr>
          <p:nvPr/>
        </p:nvSpPr>
        <p:spPr bwMode="auto">
          <a:xfrm>
            <a:off x="28956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88" name="Line 24"/>
          <p:cNvSpPr>
            <a:spLocks noChangeShapeType="1"/>
          </p:cNvSpPr>
          <p:nvPr/>
        </p:nvSpPr>
        <p:spPr bwMode="auto">
          <a:xfrm>
            <a:off x="43434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89" name="Text Box 25"/>
          <p:cNvSpPr txBox="1">
            <a:spLocks noChangeArrowheads="1"/>
          </p:cNvSpPr>
          <p:nvPr/>
        </p:nvSpPr>
        <p:spPr bwMode="auto">
          <a:xfrm>
            <a:off x="7086600" y="5699125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ar-EG" sz="2000">
                <a:solidFill>
                  <a:srgbClr val="000000"/>
                </a:solidFill>
              </a:rPr>
              <a:t>GET index.html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19812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ml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5908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34290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inde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40386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3694" name="Line 30"/>
          <p:cNvSpPr>
            <a:spLocks noChangeShapeType="1"/>
          </p:cNvSpPr>
          <p:nvPr/>
        </p:nvSpPr>
        <p:spPr bwMode="auto">
          <a:xfrm>
            <a:off x="57912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48768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x.ht</a:t>
            </a:r>
          </a:p>
        </p:txBody>
      </p:sp>
      <p:sp>
        <p:nvSpPr>
          <p:cNvPr id="113696" name="Rectangle 32"/>
          <p:cNvSpPr>
            <a:spLocks noChangeArrowheads="1"/>
          </p:cNvSpPr>
          <p:nvPr/>
        </p:nvSpPr>
        <p:spPr bwMode="auto">
          <a:xfrm>
            <a:off x="54864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>
            <a:off x="7162800" y="51054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6324600" y="4876800"/>
            <a:ext cx="609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GET</a:t>
            </a:r>
          </a:p>
        </p:txBody>
      </p:sp>
      <p:sp>
        <p:nvSpPr>
          <p:cNvPr id="113699" name="Rectangle 35"/>
          <p:cNvSpPr>
            <a:spLocks noChangeArrowheads="1"/>
          </p:cNvSpPr>
          <p:nvPr/>
        </p:nvSpPr>
        <p:spPr bwMode="auto">
          <a:xfrm>
            <a:off x="6934200" y="4876800"/>
            <a:ext cx="228600" cy="5334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ar-EG" sz="2000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13705" name="Picture 41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82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06" name="Picture 42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07" name="Picture 43" descr="Computer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549775"/>
            <a:ext cx="1238250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08" name="Picture 4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072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E2994-D5C5-4314-9EDB-718EC119FCA9}" type="slidenum">
              <a:rPr lang="en-US" altLang="ar-EG"/>
              <a:pPr/>
              <a:t>51</a:t>
            </a:fld>
            <a:endParaRPr lang="en-US" altLang="ar-EG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EG"/>
              <a:t>Network Functionality 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EG"/>
              <a:t>Link</a:t>
            </a:r>
          </a:p>
          <a:p>
            <a:r>
              <a:rPr lang="en-US" altLang="ar-EG"/>
              <a:t>Multiplexing </a:t>
            </a:r>
          </a:p>
          <a:p>
            <a:r>
              <a:rPr lang="en-US" altLang="ar-EG"/>
              <a:t>Routing</a:t>
            </a:r>
          </a:p>
          <a:p>
            <a:r>
              <a:rPr lang="en-US" altLang="ar-EG"/>
              <a:t>Addressing/naming (locating peers)</a:t>
            </a:r>
          </a:p>
          <a:p>
            <a:r>
              <a:rPr lang="en-US" altLang="ar-EG"/>
              <a:t>Reliability</a:t>
            </a:r>
          </a:p>
          <a:p>
            <a:r>
              <a:rPr lang="en-US" altLang="ar-EG"/>
              <a:t>Flow control</a:t>
            </a:r>
          </a:p>
          <a:p>
            <a:r>
              <a:rPr lang="en-US" altLang="ar-EG"/>
              <a:t>Fragmentation</a:t>
            </a:r>
          </a:p>
          <a:p>
            <a:r>
              <a:rPr lang="en-US" altLang="ar-EG"/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365247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SHEET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PAGE 24-25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3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712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17718"/>
            <a:ext cx="8534400" cy="7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"/>
            <a:ext cx="8915400" cy="762000"/>
          </a:xfr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FF00"/>
                </a:solidFill>
              </a:rPr>
              <a:t>Data and Computer Communications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" y="2362200"/>
            <a:ext cx="3048000" cy="1066800"/>
          </a:xfr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 eaLnBrk="1" hangingPunct="1"/>
            <a:r>
              <a:rPr lang="en-US" sz="2900">
                <a:solidFill>
                  <a:srgbClr val="FFFF00"/>
                </a:solidFill>
              </a:rPr>
              <a:t>Data Communications  </a:t>
            </a:r>
          </a:p>
          <a:p>
            <a:pPr eaLnBrk="1" hangingPunct="1"/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733800" y="2362200"/>
            <a:ext cx="2438400" cy="9906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800">
              <a:solidFill>
                <a:srgbClr val="FFFF00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olidFill>
                  <a:srgbClr val="FFFF00"/>
                </a:solidFill>
              </a:rPr>
              <a:t>Networking</a:t>
            </a: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6781800" y="2362200"/>
            <a:ext cx="2057400" cy="91440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800">
              <a:solidFill>
                <a:srgbClr val="FFFF00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FFFF00"/>
                </a:solidFill>
              </a:rPr>
              <a:t>Protocols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FFFF00"/>
              </a:solidFill>
            </a:endParaRPr>
          </a:p>
        </p:txBody>
      </p:sp>
      <p:grpSp>
        <p:nvGrpSpPr>
          <p:cNvPr id="4104" name="Group 16"/>
          <p:cNvGrpSpPr>
            <a:grpSpLocks/>
          </p:cNvGrpSpPr>
          <p:nvPr/>
        </p:nvGrpSpPr>
        <p:grpSpPr bwMode="auto">
          <a:xfrm>
            <a:off x="1600200" y="990600"/>
            <a:ext cx="6019800" cy="1371600"/>
            <a:chOff x="1056" y="576"/>
            <a:chExt cx="3792" cy="1152"/>
          </a:xfrm>
        </p:grpSpPr>
        <p:sp>
          <p:nvSpPr>
            <p:cNvPr id="4114" name="Line 10"/>
            <p:cNvSpPr>
              <a:spLocks noChangeShapeType="1"/>
            </p:cNvSpPr>
            <p:nvPr/>
          </p:nvSpPr>
          <p:spPr bwMode="auto">
            <a:xfrm>
              <a:off x="1056" y="1296"/>
              <a:ext cx="3792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4115" name="Line 11"/>
            <p:cNvSpPr>
              <a:spLocks noChangeShapeType="1"/>
            </p:cNvSpPr>
            <p:nvPr/>
          </p:nvSpPr>
          <p:spPr bwMode="auto">
            <a:xfrm>
              <a:off x="1056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4116" name="Line 12"/>
            <p:cNvSpPr>
              <a:spLocks noChangeShapeType="1"/>
            </p:cNvSpPr>
            <p:nvPr/>
          </p:nvSpPr>
          <p:spPr bwMode="auto">
            <a:xfrm>
              <a:off x="3168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4117" name="Line 13"/>
            <p:cNvSpPr>
              <a:spLocks noChangeShapeType="1"/>
            </p:cNvSpPr>
            <p:nvPr/>
          </p:nvSpPr>
          <p:spPr bwMode="auto">
            <a:xfrm>
              <a:off x="4848" y="1296"/>
              <a:ext cx="0" cy="43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  <p:sp>
          <p:nvSpPr>
            <p:cNvPr id="4118" name="Line 15"/>
            <p:cNvSpPr>
              <a:spLocks noChangeShapeType="1"/>
            </p:cNvSpPr>
            <p:nvPr/>
          </p:nvSpPr>
          <p:spPr bwMode="auto">
            <a:xfrm>
              <a:off x="3024" y="576"/>
              <a:ext cx="0" cy="72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/>
            <a:lstStyle/>
            <a:p>
              <a:endParaRPr lang="ar-EG"/>
            </a:p>
          </p:txBody>
        </p:sp>
      </p:grpSp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152400" y="3639456"/>
            <a:ext cx="8839200" cy="830997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Low">
              <a:defRPr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Computer communication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the exchange of information  (signals)   </a:t>
            </a:r>
          </a:p>
          <a:p>
            <a:pPr algn="justLow">
              <a:defRPr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between 2 or more computers</a:t>
            </a:r>
            <a:endParaRPr lang="ar-EG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117476" y="4648200"/>
            <a:ext cx="8871300" cy="830997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Low">
              <a:defRPr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Computer Network: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technology and architecture that allow 2 or more computers are interconnected via a communication network</a:t>
            </a:r>
            <a:endParaRPr lang="ar-EG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120300" y="5722203"/>
            <a:ext cx="8871300" cy="830997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Low">
              <a:defRPr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Protocols: </a:t>
            </a:r>
            <a:r>
              <a:rPr lang="en-US" sz="2400" dirty="0">
                <a:solidFill>
                  <a:schemeClr val="bg1"/>
                </a:solidFill>
              </a:rPr>
              <a:t>Set of procedures used for communications between entities in different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11C3F4-A33B-4A20-A2F7-BDEC6D68421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4187370"/>
            <a:ext cx="8991600" cy="2667000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generates data to be transmitted (telephone, PC)</a:t>
            </a:r>
          </a:p>
          <a:p>
            <a:pPr eaLnBrk="1" hangingPunct="1">
              <a:buFontTx/>
              <a:buNone/>
              <a:defRPr/>
            </a:pPr>
            <a:endParaRPr lang="en-US" sz="1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Transmitter </a:t>
            </a: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(modems) </a:t>
            </a: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Converts data into transmittable signals.</a:t>
            </a:r>
          </a:p>
          <a:p>
            <a:pPr eaLnBrk="1" hangingPunct="1">
              <a:buFontTx/>
              <a:buNone/>
              <a:defRPr/>
            </a:pPr>
            <a:endParaRPr lang="en-US" sz="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Transmission System: </a:t>
            </a:r>
            <a:r>
              <a:rPr lang="en-US" sz="2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single line or complex network system</a:t>
            </a:r>
          </a:p>
          <a:p>
            <a:pPr eaLnBrk="1" hangingPunct="1">
              <a:buFontTx/>
              <a:buNone/>
              <a:defRPr/>
            </a:pPr>
            <a:endParaRPr lang="en-US" sz="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Receiver : </a:t>
            </a: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Converts received signal into data (modems)</a:t>
            </a:r>
          </a:p>
          <a:p>
            <a:pPr eaLnBrk="1" hangingPunct="1">
              <a:buFontTx/>
              <a:buNone/>
              <a:defRPr/>
            </a:pPr>
            <a:endParaRPr lang="en-US" sz="5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sz="23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Destination : </a:t>
            </a:r>
            <a:r>
              <a:rPr lang="en-US" sz="23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Takes incoming data (telephone, PC)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028"/>
            <a:ext cx="8229600" cy="515256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FF00"/>
                </a:solidFill>
              </a:rPr>
              <a:t>A Communications Model	</a:t>
            </a:r>
          </a:p>
        </p:txBody>
      </p:sp>
      <p:pic>
        <p:nvPicPr>
          <p:cNvPr id="51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566738"/>
            <a:ext cx="87153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249362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rgbClr val="FFFF00"/>
                </a:solidFill>
              </a:rPr>
              <a:t>Simplified Data Communications Model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/>
          <a:srcRect b="39047"/>
          <a:stretch>
            <a:fillRect/>
          </a:stretch>
        </p:blipFill>
        <p:spPr bwMode="auto">
          <a:xfrm>
            <a:off x="76200" y="2295525"/>
            <a:ext cx="89154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85800"/>
          </a:xfrm>
          <a:gradFill flip="none"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1-  Communications</a:t>
            </a: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900" b="1" dirty="0">
                <a:solidFill>
                  <a:srgbClr val="FFFF00"/>
                </a:solidFill>
              </a:rPr>
              <a:t>Topics</a:t>
            </a: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  <a:r>
              <a:rPr lang="en-US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Transmission System Utilization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Interfacing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Signal Generation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Synchronization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Exchange Management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Error detection and correction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Addressing and routing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Message formatting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eaLnBrk="1" hangingPunct="1"/>
            <a:r>
              <a:rPr 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Network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E5EC-EFC3-496F-B070-5F6559145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1854</Words>
  <Application>Microsoft Office PowerPoint</Application>
  <PresentationFormat>On-screen Show (4:3)</PresentationFormat>
  <Paragraphs>454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BatangChe</vt:lpstr>
      <vt:lpstr>Gulim</vt:lpstr>
      <vt:lpstr>Arabic Transparent</vt:lpstr>
      <vt:lpstr>Arial</vt:lpstr>
      <vt:lpstr>Calibri</vt:lpstr>
      <vt:lpstr>Times New Roman</vt:lpstr>
      <vt:lpstr>Default Design</vt:lpstr>
      <vt:lpstr> Data Communication  and  Computer Networking   </vt:lpstr>
      <vt:lpstr> Data Communication  and  Computer Networking  </vt:lpstr>
      <vt:lpstr> Textbooks </vt:lpstr>
      <vt:lpstr>PowerPoint Presentation</vt:lpstr>
      <vt:lpstr>     Chapter 1 </vt:lpstr>
      <vt:lpstr>Data and Computer Communications</vt:lpstr>
      <vt:lpstr>A Communications Model </vt:lpstr>
      <vt:lpstr>Simplified Data Communications Model</vt:lpstr>
      <vt:lpstr>1-  Communications Topics (Tasks)</vt:lpstr>
      <vt:lpstr>Transmission Mode</vt:lpstr>
      <vt:lpstr>2- Network</vt:lpstr>
      <vt:lpstr>PowerPoint Presentation</vt:lpstr>
      <vt:lpstr>PowerPoint Presentation</vt:lpstr>
      <vt:lpstr>Network Essentials</vt:lpstr>
      <vt:lpstr>Network Line configuration</vt:lpstr>
      <vt:lpstr>Network Models</vt:lpstr>
      <vt:lpstr>Physical Topology</vt:lpstr>
      <vt:lpstr>3- Bus Topology</vt:lpstr>
      <vt:lpstr>PowerPoint Presentation</vt:lpstr>
      <vt:lpstr>Types of Networks</vt:lpstr>
      <vt:lpstr>PowerPoint Presentation</vt:lpstr>
      <vt:lpstr>PowerPoint Presentation</vt:lpstr>
      <vt:lpstr>PowerPoint Presentation</vt:lpstr>
      <vt:lpstr>PowerPoint Presentation</vt:lpstr>
      <vt:lpstr>Circuit Switching</vt:lpstr>
      <vt:lpstr>Integrated Services Digital Network -ISDN</vt:lpstr>
      <vt:lpstr>Logical and physical connection</vt:lpstr>
      <vt:lpstr>What are Switched Networks?</vt:lpstr>
      <vt:lpstr>Back in the Old Days…</vt:lpstr>
      <vt:lpstr>Then Came TDM…</vt:lpstr>
      <vt:lpstr>TDM Logical Network View</vt:lpstr>
      <vt:lpstr>Packet Switching (Internet)</vt:lpstr>
      <vt:lpstr>Packet Switching</vt:lpstr>
      <vt:lpstr>Statistical Multiplexing Gain</vt:lpstr>
      <vt:lpstr>Characteristics of Packet Switching</vt:lpstr>
      <vt:lpstr>Second Step: Internet[work]</vt:lpstr>
      <vt:lpstr>Challenge</vt:lpstr>
      <vt:lpstr>Third Step: How To Find Nodes?</vt:lpstr>
      <vt:lpstr>Naming</vt:lpstr>
      <vt:lpstr>Domain Name System</vt:lpstr>
      <vt:lpstr>Packet Routing/Delivery</vt:lpstr>
      <vt:lpstr>Network:Address Resolution Protocol</vt:lpstr>
      <vt:lpstr>Internetwork: Datagram Routing</vt:lpstr>
      <vt:lpstr>Routing</vt:lpstr>
      <vt:lpstr>Fourth Step: Application Demands</vt:lpstr>
      <vt:lpstr>What if the Data gets Corrupted?</vt:lpstr>
      <vt:lpstr>What if Network is Overloaded?</vt:lpstr>
      <vt:lpstr>What if the Data gets Lost?</vt:lpstr>
      <vt:lpstr>What if the Data Doesn’t Fit?</vt:lpstr>
      <vt:lpstr>What if the Data is Out of Order?</vt:lpstr>
      <vt:lpstr>Network Functionality 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 Data and Computer Communications</dc:title>
  <dc:creator>Adrian &amp; Wendy</dc:creator>
  <cp:lastModifiedBy>7</cp:lastModifiedBy>
  <cp:revision>191</cp:revision>
  <dcterms:created xsi:type="dcterms:W3CDTF">1999-09-03T12:49:47Z</dcterms:created>
  <dcterms:modified xsi:type="dcterms:W3CDTF">2018-10-10T12:24:54Z</dcterms:modified>
</cp:coreProperties>
</file>