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5" r:id="rId11"/>
    <p:sldId id="262" r:id="rId12"/>
    <p:sldId id="285" r:id="rId13"/>
    <p:sldId id="286" r:id="rId14"/>
    <p:sldId id="287" r:id="rId15"/>
    <p:sldId id="288" r:id="rId16"/>
    <p:sldId id="289" r:id="rId17"/>
    <p:sldId id="281" r:id="rId18"/>
    <p:sldId id="282" r:id="rId19"/>
    <p:sldId id="283" r:id="rId20"/>
    <p:sldId id="266" r:id="rId21"/>
    <p:sldId id="267" r:id="rId22"/>
    <p:sldId id="268" r:id="rId23"/>
    <p:sldId id="269" r:id="rId24"/>
    <p:sldId id="270" r:id="rId25"/>
    <p:sldId id="273" r:id="rId26"/>
    <p:sldId id="271" r:id="rId27"/>
    <p:sldId id="272" r:id="rId28"/>
    <p:sldId id="275" r:id="rId29"/>
    <p:sldId id="276" r:id="rId30"/>
    <p:sldId id="277" r:id="rId31"/>
    <p:sldId id="291" r:id="rId32"/>
    <p:sldId id="278" r:id="rId33"/>
    <p:sldId id="279" r:id="rId34"/>
    <p:sldId id="280" r:id="rId35"/>
    <p:sldId id="284" r:id="rId36"/>
    <p:sldId id="27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48" autoAdjust="0"/>
  </p:normalViewPr>
  <p:slideViewPr>
    <p:cSldViewPr snapToGrid="0">
      <p:cViewPr varScale="1">
        <p:scale>
          <a:sx n="72" d="100"/>
          <a:sy n="72" d="100"/>
        </p:scale>
        <p:origin x="10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1850F9-BAF1-45A2-A547-4F1D3FC5C0A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618114-9A4B-43F8-A9BA-794479AEAB5A}">
      <dgm:prSet/>
      <dgm:spPr/>
      <dgm:t>
        <a:bodyPr/>
        <a:lstStyle/>
        <a:p>
          <a:r>
            <a:rPr lang="en-US"/>
            <a:t>What is OpenGL?!</a:t>
          </a:r>
        </a:p>
      </dgm:t>
    </dgm:pt>
    <dgm:pt modelId="{3A12F283-F1B9-4B5E-B631-E27BC70B0094}" type="parTrans" cxnId="{524BD4D0-B107-4163-BE54-9F2629D6F4AD}">
      <dgm:prSet/>
      <dgm:spPr/>
      <dgm:t>
        <a:bodyPr/>
        <a:lstStyle/>
        <a:p>
          <a:endParaRPr lang="en-US"/>
        </a:p>
      </dgm:t>
    </dgm:pt>
    <dgm:pt modelId="{74C5FD46-84C8-431A-A28F-61537CFD6F89}" type="sibTrans" cxnId="{524BD4D0-B107-4163-BE54-9F2629D6F4AD}">
      <dgm:prSet/>
      <dgm:spPr/>
      <dgm:t>
        <a:bodyPr/>
        <a:lstStyle/>
        <a:p>
          <a:endParaRPr lang="en-US"/>
        </a:p>
      </dgm:t>
    </dgm:pt>
    <dgm:pt modelId="{36DE1749-E855-4523-8399-A11341CF61D4}">
      <dgm:prSet/>
      <dgm:spPr/>
      <dgm:t>
        <a:bodyPr/>
        <a:lstStyle/>
        <a:p>
          <a:r>
            <a:rPr lang="en-US"/>
            <a:t>Advantages Vs Disadvantages of OpenGL?!</a:t>
          </a:r>
        </a:p>
      </dgm:t>
    </dgm:pt>
    <dgm:pt modelId="{00142BC4-9FF7-4E9D-86E9-61EE75ECCEA0}" type="parTrans" cxnId="{BD074AAF-7096-470E-B9B2-1C1741D93C31}">
      <dgm:prSet/>
      <dgm:spPr/>
      <dgm:t>
        <a:bodyPr/>
        <a:lstStyle/>
        <a:p>
          <a:endParaRPr lang="en-US"/>
        </a:p>
      </dgm:t>
    </dgm:pt>
    <dgm:pt modelId="{0BAC2C58-AE40-4711-8D90-83AB3D6736FE}" type="sibTrans" cxnId="{BD074AAF-7096-470E-B9B2-1C1741D93C31}">
      <dgm:prSet/>
      <dgm:spPr/>
      <dgm:t>
        <a:bodyPr/>
        <a:lstStyle/>
        <a:p>
          <a:endParaRPr lang="en-US"/>
        </a:p>
      </dgm:t>
    </dgm:pt>
    <dgm:pt modelId="{F8AA2761-B6BC-42A1-8C8F-684A27144195}">
      <dgm:prSet/>
      <dgm:spPr/>
      <dgm:t>
        <a:bodyPr/>
        <a:lstStyle/>
        <a:p>
          <a:r>
            <a:rPr lang="en-US"/>
            <a:t>Environment initialization.</a:t>
          </a:r>
        </a:p>
      </dgm:t>
    </dgm:pt>
    <dgm:pt modelId="{4FDFC712-7E1C-4205-844F-E82EFA334781}" type="parTrans" cxnId="{429C6C4A-F80F-4FE7-B2BE-541BC78F479B}">
      <dgm:prSet/>
      <dgm:spPr/>
      <dgm:t>
        <a:bodyPr/>
        <a:lstStyle/>
        <a:p>
          <a:endParaRPr lang="en-US"/>
        </a:p>
      </dgm:t>
    </dgm:pt>
    <dgm:pt modelId="{977B46EE-7E61-46B2-A545-EB201F6BA882}" type="sibTrans" cxnId="{429C6C4A-F80F-4FE7-B2BE-541BC78F479B}">
      <dgm:prSet/>
      <dgm:spPr/>
      <dgm:t>
        <a:bodyPr/>
        <a:lstStyle/>
        <a:p>
          <a:endParaRPr lang="en-US"/>
        </a:p>
      </dgm:t>
    </dgm:pt>
    <dgm:pt modelId="{C29B0648-05FB-4EB6-A3E3-4DE3D4D3E966}">
      <dgm:prSet/>
      <dgm:spPr/>
      <dgm:t>
        <a:bodyPr/>
        <a:lstStyle/>
        <a:p>
          <a:r>
            <a:rPr lang="en-US"/>
            <a:t>Content Of OpenGL that we will study.</a:t>
          </a:r>
        </a:p>
      </dgm:t>
    </dgm:pt>
    <dgm:pt modelId="{293E2806-5597-4610-8A9C-A4CBBE99B186}" type="parTrans" cxnId="{E17B9651-DCA1-429C-9112-629EE03D001C}">
      <dgm:prSet/>
      <dgm:spPr/>
      <dgm:t>
        <a:bodyPr/>
        <a:lstStyle/>
        <a:p>
          <a:endParaRPr lang="en-US"/>
        </a:p>
      </dgm:t>
    </dgm:pt>
    <dgm:pt modelId="{5604AF0F-AA08-46E9-9857-A9D6107CD50D}" type="sibTrans" cxnId="{E17B9651-DCA1-429C-9112-629EE03D001C}">
      <dgm:prSet/>
      <dgm:spPr/>
      <dgm:t>
        <a:bodyPr/>
        <a:lstStyle/>
        <a:p>
          <a:endParaRPr lang="en-US"/>
        </a:p>
      </dgm:t>
    </dgm:pt>
    <dgm:pt modelId="{0D155101-627C-47E9-A237-E2505E5BDB21}">
      <dgm:prSet/>
      <dgm:spPr/>
      <dgm:t>
        <a:bodyPr/>
        <a:lstStyle/>
        <a:p>
          <a:r>
            <a:rPr lang="en-US"/>
            <a:t>OpenGl Primitives.</a:t>
          </a:r>
        </a:p>
      </dgm:t>
    </dgm:pt>
    <dgm:pt modelId="{6C7CBF1A-C499-4DD0-BFB5-1F7F4793B18A}" type="parTrans" cxnId="{FD5E6920-0885-431F-838F-A4410F6DBE50}">
      <dgm:prSet/>
      <dgm:spPr/>
      <dgm:t>
        <a:bodyPr/>
        <a:lstStyle/>
        <a:p>
          <a:endParaRPr lang="en-US"/>
        </a:p>
      </dgm:t>
    </dgm:pt>
    <dgm:pt modelId="{0CFF429E-9999-46E4-937F-862B1119F2EF}" type="sibTrans" cxnId="{FD5E6920-0885-431F-838F-A4410F6DBE50}">
      <dgm:prSet/>
      <dgm:spPr/>
      <dgm:t>
        <a:bodyPr/>
        <a:lstStyle/>
        <a:p>
          <a:endParaRPr lang="en-US"/>
        </a:p>
      </dgm:t>
    </dgm:pt>
    <dgm:pt modelId="{CE7835FB-0160-48B5-B72D-063A94492052}" type="pres">
      <dgm:prSet presAssocID="{5C1850F9-BAF1-45A2-A547-4F1D3FC5C0A4}" presName="outerComposite" presStyleCnt="0">
        <dgm:presLayoutVars>
          <dgm:chMax val="5"/>
          <dgm:dir/>
          <dgm:resizeHandles val="exact"/>
        </dgm:presLayoutVars>
      </dgm:prSet>
      <dgm:spPr/>
    </dgm:pt>
    <dgm:pt modelId="{F5D9A63F-30E5-4109-B61C-125878C97744}" type="pres">
      <dgm:prSet presAssocID="{5C1850F9-BAF1-45A2-A547-4F1D3FC5C0A4}" presName="dummyMaxCanvas" presStyleCnt="0">
        <dgm:presLayoutVars/>
      </dgm:prSet>
      <dgm:spPr/>
    </dgm:pt>
    <dgm:pt modelId="{7EA6B32F-42C2-430B-A771-6F12688AFE1A}" type="pres">
      <dgm:prSet presAssocID="{5C1850F9-BAF1-45A2-A547-4F1D3FC5C0A4}" presName="FiveNodes_1" presStyleLbl="node1" presStyleIdx="0" presStyleCnt="5">
        <dgm:presLayoutVars>
          <dgm:bulletEnabled val="1"/>
        </dgm:presLayoutVars>
      </dgm:prSet>
      <dgm:spPr/>
    </dgm:pt>
    <dgm:pt modelId="{C2E52A17-3217-4765-B3F9-C4591F549F55}" type="pres">
      <dgm:prSet presAssocID="{5C1850F9-BAF1-45A2-A547-4F1D3FC5C0A4}" presName="FiveNodes_2" presStyleLbl="node1" presStyleIdx="1" presStyleCnt="5">
        <dgm:presLayoutVars>
          <dgm:bulletEnabled val="1"/>
        </dgm:presLayoutVars>
      </dgm:prSet>
      <dgm:spPr/>
    </dgm:pt>
    <dgm:pt modelId="{B3DA70AF-5C80-48C5-A476-B24937E2FC46}" type="pres">
      <dgm:prSet presAssocID="{5C1850F9-BAF1-45A2-A547-4F1D3FC5C0A4}" presName="FiveNodes_3" presStyleLbl="node1" presStyleIdx="2" presStyleCnt="5">
        <dgm:presLayoutVars>
          <dgm:bulletEnabled val="1"/>
        </dgm:presLayoutVars>
      </dgm:prSet>
      <dgm:spPr/>
    </dgm:pt>
    <dgm:pt modelId="{100C6231-EA51-43AA-AB6A-1FF57EE1ECA1}" type="pres">
      <dgm:prSet presAssocID="{5C1850F9-BAF1-45A2-A547-4F1D3FC5C0A4}" presName="FiveNodes_4" presStyleLbl="node1" presStyleIdx="3" presStyleCnt="5">
        <dgm:presLayoutVars>
          <dgm:bulletEnabled val="1"/>
        </dgm:presLayoutVars>
      </dgm:prSet>
      <dgm:spPr/>
    </dgm:pt>
    <dgm:pt modelId="{6542562A-A846-48D8-AE26-D94AA0E19FF8}" type="pres">
      <dgm:prSet presAssocID="{5C1850F9-BAF1-45A2-A547-4F1D3FC5C0A4}" presName="FiveNodes_5" presStyleLbl="node1" presStyleIdx="4" presStyleCnt="5">
        <dgm:presLayoutVars>
          <dgm:bulletEnabled val="1"/>
        </dgm:presLayoutVars>
      </dgm:prSet>
      <dgm:spPr/>
    </dgm:pt>
    <dgm:pt modelId="{CB81100F-8F94-4DB2-983F-65F00F9F0232}" type="pres">
      <dgm:prSet presAssocID="{5C1850F9-BAF1-45A2-A547-4F1D3FC5C0A4}" presName="FiveConn_1-2" presStyleLbl="fgAccFollowNode1" presStyleIdx="0" presStyleCnt="4">
        <dgm:presLayoutVars>
          <dgm:bulletEnabled val="1"/>
        </dgm:presLayoutVars>
      </dgm:prSet>
      <dgm:spPr/>
    </dgm:pt>
    <dgm:pt modelId="{3B9A03AC-114C-4032-9AA1-ED216199AA2E}" type="pres">
      <dgm:prSet presAssocID="{5C1850F9-BAF1-45A2-A547-4F1D3FC5C0A4}" presName="FiveConn_2-3" presStyleLbl="fgAccFollowNode1" presStyleIdx="1" presStyleCnt="4">
        <dgm:presLayoutVars>
          <dgm:bulletEnabled val="1"/>
        </dgm:presLayoutVars>
      </dgm:prSet>
      <dgm:spPr/>
    </dgm:pt>
    <dgm:pt modelId="{2F13766A-89FA-468C-8555-96BCB390E47E}" type="pres">
      <dgm:prSet presAssocID="{5C1850F9-BAF1-45A2-A547-4F1D3FC5C0A4}" presName="FiveConn_3-4" presStyleLbl="fgAccFollowNode1" presStyleIdx="2" presStyleCnt="4">
        <dgm:presLayoutVars>
          <dgm:bulletEnabled val="1"/>
        </dgm:presLayoutVars>
      </dgm:prSet>
      <dgm:spPr/>
    </dgm:pt>
    <dgm:pt modelId="{AEC6652D-C820-41D3-8EAD-2070625D7B11}" type="pres">
      <dgm:prSet presAssocID="{5C1850F9-BAF1-45A2-A547-4F1D3FC5C0A4}" presName="FiveConn_4-5" presStyleLbl="fgAccFollowNode1" presStyleIdx="3" presStyleCnt="4">
        <dgm:presLayoutVars>
          <dgm:bulletEnabled val="1"/>
        </dgm:presLayoutVars>
      </dgm:prSet>
      <dgm:spPr/>
    </dgm:pt>
    <dgm:pt modelId="{F2FB83E5-AFF3-4A76-B95E-E57756D4BADA}" type="pres">
      <dgm:prSet presAssocID="{5C1850F9-BAF1-45A2-A547-4F1D3FC5C0A4}" presName="FiveNodes_1_text" presStyleLbl="node1" presStyleIdx="4" presStyleCnt="5">
        <dgm:presLayoutVars>
          <dgm:bulletEnabled val="1"/>
        </dgm:presLayoutVars>
      </dgm:prSet>
      <dgm:spPr/>
    </dgm:pt>
    <dgm:pt modelId="{36F13A64-EAD6-4D24-A0DC-741C1D4E287C}" type="pres">
      <dgm:prSet presAssocID="{5C1850F9-BAF1-45A2-A547-4F1D3FC5C0A4}" presName="FiveNodes_2_text" presStyleLbl="node1" presStyleIdx="4" presStyleCnt="5">
        <dgm:presLayoutVars>
          <dgm:bulletEnabled val="1"/>
        </dgm:presLayoutVars>
      </dgm:prSet>
      <dgm:spPr/>
    </dgm:pt>
    <dgm:pt modelId="{57C8B420-06D7-4A66-B1CF-5749DD8C2F41}" type="pres">
      <dgm:prSet presAssocID="{5C1850F9-BAF1-45A2-A547-4F1D3FC5C0A4}" presName="FiveNodes_3_text" presStyleLbl="node1" presStyleIdx="4" presStyleCnt="5">
        <dgm:presLayoutVars>
          <dgm:bulletEnabled val="1"/>
        </dgm:presLayoutVars>
      </dgm:prSet>
      <dgm:spPr/>
    </dgm:pt>
    <dgm:pt modelId="{8E462A6C-8023-498C-A978-B053ABE932CA}" type="pres">
      <dgm:prSet presAssocID="{5C1850F9-BAF1-45A2-A547-4F1D3FC5C0A4}" presName="FiveNodes_4_text" presStyleLbl="node1" presStyleIdx="4" presStyleCnt="5">
        <dgm:presLayoutVars>
          <dgm:bulletEnabled val="1"/>
        </dgm:presLayoutVars>
      </dgm:prSet>
      <dgm:spPr/>
    </dgm:pt>
    <dgm:pt modelId="{0AF1CA56-E58E-4107-91D4-4A09581AAFF9}" type="pres">
      <dgm:prSet presAssocID="{5C1850F9-BAF1-45A2-A547-4F1D3FC5C0A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CD3E106-6409-4F27-9E82-91B89D84225D}" type="presOf" srcId="{0BAC2C58-AE40-4711-8D90-83AB3D6736FE}" destId="{3B9A03AC-114C-4032-9AA1-ED216199AA2E}" srcOrd="0" destOrd="0" presId="urn:microsoft.com/office/officeart/2005/8/layout/vProcess5"/>
    <dgm:cxn modelId="{AA63C41E-9165-4A03-B505-485111FF7FBD}" type="presOf" srcId="{C29B0648-05FB-4EB6-A3E3-4DE3D4D3E966}" destId="{100C6231-EA51-43AA-AB6A-1FF57EE1ECA1}" srcOrd="0" destOrd="0" presId="urn:microsoft.com/office/officeart/2005/8/layout/vProcess5"/>
    <dgm:cxn modelId="{FD5E6920-0885-431F-838F-A4410F6DBE50}" srcId="{5C1850F9-BAF1-45A2-A547-4F1D3FC5C0A4}" destId="{0D155101-627C-47E9-A237-E2505E5BDB21}" srcOrd="4" destOrd="0" parTransId="{6C7CBF1A-C499-4DD0-BFB5-1F7F4793B18A}" sibTransId="{0CFF429E-9999-46E4-937F-862B1119F2EF}"/>
    <dgm:cxn modelId="{398AEE28-3D40-4217-AB63-FEA89A34AF49}" type="presOf" srcId="{0D155101-627C-47E9-A237-E2505E5BDB21}" destId="{6542562A-A846-48D8-AE26-D94AA0E19FF8}" srcOrd="0" destOrd="0" presId="urn:microsoft.com/office/officeart/2005/8/layout/vProcess5"/>
    <dgm:cxn modelId="{87F7CE33-114C-4A2F-83A5-7D6FD1B2C29F}" type="presOf" srcId="{5604AF0F-AA08-46E9-9857-A9D6107CD50D}" destId="{AEC6652D-C820-41D3-8EAD-2070625D7B11}" srcOrd="0" destOrd="0" presId="urn:microsoft.com/office/officeart/2005/8/layout/vProcess5"/>
    <dgm:cxn modelId="{6012BE60-0A27-4B70-8924-83092AB2FBEF}" type="presOf" srcId="{A0618114-9A4B-43F8-A9BA-794479AEAB5A}" destId="{7EA6B32F-42C2-430B-A771-6F12688AFE1A}" srcOrd="0" destOrd="0" presId="urn:microsoft.com/office/officeart/2005/8/layout/vProcess5"/>
    <dgm:cxn modelId="{2BBEC643-87E1-4208-9F8A-4A5093E85A8E}" type="presOf" srcId="{F8AA2761-B6BC-42A1-8C8F-684A27144195}" destId="{57C8B420-06D7-4A66-B1CF-5749DD8C2F41}" srcOrd="1" destOrd="0" presId="urn:microsoft.com/office/officeart/2005/8/layout/vProcess5"/>
    <dgm:cxn modelId="{429C6C4A-F80F-4FE7-B2BE-541BC78F479B}" srcId="{5C1850F9-BAF1-45A2-A547-4F1D3FC5C0A4}" destId="{F8AA2761-B6BC-42A1-8C8F-684A27144195}" srcOrd="2" destOrd="0" parTransId="{4FDFC712-7E1C-4205-844F-E82EFA334781}" sibTransId="{977B46EE-7E61-46B2-A545-EB201F6BA882}"/>
    <dgm:cxn modelId="{E17B9651-DCA1-429C-9112-629EE03D001C}" srcId="{5C1850F9-BAF1-45A2-A547-4F1D3FC5C0A4}" destId="{C29B0648-05FB-4EB6-A3E3-4DE3D4D3E966}" srcOrd="3" destOrd="0" parTransId="{293E2806-5597-4610-8A9C-A4CBBE99B186}" sibTransId="{5604AF0F-AA08-46E9-9857-A9D6107CD50D}"/>
    <dgm:cxn modelId="{CD4F6654-7C09-4058-8D6D-6DF9205E2750}" type="presOf" srcId="{F8AA2761-B6BC-42A1-8C8F-684A27144195}" destId="{B3DA70AF-5C80-48C5-A476-B24937E2FC46}" srcOrd="0" destOrd="0" presId="urn:microsoft.com/office/officeart/2005/8/layout/vProcess5"/>
    <dgm:cxn modelId="{EEAF1C8C-A54A-46E5-B8BA-0A4BE58E4FC6}" type="presOf" srcId="{36DE1749-E855-4523-8399-A11341CF61D4}" destId="{C2E52A17-3217-4765-B3F9-C4591F549F55}" srcOrd="0" destOrd="0" presId="urn:microsoft.com/office/officeart/2005/8/layout/vProcess5"/>
    <dgm:cxn modelId="{E4CDA69A-54FD-4BBD-97C4-ABDC511E5E7D}" type="presOf" srcId="{A0618114-9A4B-43F8-A9BA-794479AEAB5A}" destId="{F2FB83E5-AFF3-4A76-B95E-E57756D4BADA}" srcOrd="1" destOrd="0" presId="urn:microsoft.com/office/officeart/2005/8/layout/vProcess5"/>
    <dgm:cxn modelId="{4BABF49D-7D5A-462D-9C9B-0170C7D5195D}" type="presOf" srcId="{5C1850F9-BAF1-45A2-A547-4F1D3FC5C0A4}" destId="{CE7835FB-0160-48B5-B72D-063A94492052}" srcOrd="0" destOrd="0" presId="urn:microsoft.com/office/officeart/2005/8/layout/vProcess5"/>
    <dgm:cxn modelId="{37138EA9-A0A9-4B26-93F5-AB9CD99C76AD}" type="presOf" srcId="{0D155101-627C-47E9-A237-E2505E5BDB21}" destId="{0AF1CA56-E58E-4107-91D4-4A09581AAFF9}" srcOrd="1" destOrd="0" presId="urn:microsoft.com/office/officeart/2005/8/layout/vProcess5"/>
    <dgm:cxn modelId="{BD074AAF-7096-470E-B9B2-1C1741D93C31}" srcId="{5C1850F9-BAF1-45A2-A547-4F1D3FC5C0A4}" destId="{36DE1749-E855-4523-8399-A11341CF61D4}" srcOrd="1" destOrd="0" parTransId="{00142BC4-9FF7-4E9D-86E9-61EE75ECCEA0}" sibTransId="{0BAC2C58-AE40-4711-8D90-83AB3D6736FE}"/>
    <dgm:cxn modelId="{3F3130B7-097A-4181-A1EA-0B6925550888}" type="presOf" srcId="{74C5FD46-84C8-431A-A28F-61537CFD6F89}" destId="{CB81100F-8F94-4DB2-983F-65F00F9F0232}" srcOrd="0" destOrd="0" presId="urn:microsoft.com/office/officeart/2005/8/layout/vProcess5"/>
    <dgm:cxn modelId="{B0AB1BB8-C1CB-46B7-B668-EFB59C6BC87D}" type="presOf" srcId="{977B46EE-7E61-46B2-A545-EB201F6BA882}" destId="{2F13766A-89FA-468C-8555-96BCB390E47E}" srcOrd="0" destOrd="0" presId="urn:microsoft.com/office/officeart/2005/8/layout/vProcess5"/>
    <dgm:cxn modelId="{524BD4D0-B107-4163-BE54-9F2629D6F4AD}" srcId="{5C1850F9-BAF1-45A2-A547-4F1D3FC5C0A4}" destId="{A0618114-9A4B-43F8-A9BA-794479AEAB5A}" srcOrd="0" destOrd="0" parTransId="{3A12F283-F1B9-4B5E-B631-E27BC70B0094}" sibTransId="{74C5FD46-84C8-431A-A28F-61537CFD6F89}"/>
    <dgm:cxn modelId="{5C71B9E0-843E-43C1-A633-98CA8C3AE704}" type="presOf" srcId="{C29B0648-05FB-4EB6-A3E3-4DE3D4D3E966}" destId="{8E462A6C-8023-498C-A978-B053ABE932CA}" srcOrd="1" destOrd="0" presId="urn:microsoft.com/office/officeart/2005/8/layout/vProcess5"/>
    <dgm:cxn modelId="{F91FDFEB-0401-4797-9045-AECC5EF63B96}" type="presOf" srcId="{36DE1749-E855-4523-8399-A11341CF61D4}" destId="{36F13A64-EAD6-4D24-A0DC-741C1D4E287C}" srcOrd="1" destOrd="0" presId="urn:microsoft.com/office/officeart/2005/8/layout/vProcess5"/>
    <dgm:cxn modelId="{490AC349-37B8-472E-9ABE-E34BE9B18840}" type="presParOf" srcId="{CE7835FB-0160-48B5-B72D-063A94492052}" destId="{F5D9A63F-30E5-4109-B61C-125878C97744}" srcOrd="0" destOrd="0" presId="urn:microsoft.com/office/officeart/2005/8/layout/vProcess5"/>
    <dgm:cxn modelId="{A0D8A08C-82D3-4046-B18B-6D7AC40F24C3}" type="presParOf" srcId="{CE7835FB-0160-48B5-B72D-063A94492052}" destId="{7EA6B32F-42C2-430B-A771-6F12688AFE1A}" srcOrd="1" destOrd="0" presId="urn:microsoft.com/office/officeart/2005/8/layout/vProcess5"/>
    <dgm:cxn modelId="{62E17072-6D07-4D3B-8CFF-D62E71431364}" type="presParOf" srcId="{CE7835FB-0160-48B5-B72D-063A94492052}" destId="{C2E52A17-3217-4765-B3F9-C4591F549F55}" srcOrd="2" destOrd="0" presId="urn:microsoft.com/office/officeart/2005/8/layout/vProcess5"/>
    <dgm:cxn modelId="{E9DFCF3E-DEAD-4EC0-B813-9AB4DABB7ABD}" type="presParOf" srcId="{CE7835FB-0160-48B5-B72D-063A94492052}" destId="{B3DA70AF-5C80-48C5-A476-B24937E2FC46}" srcOrd="3" destOrd="0" presId="urn:microsoft.com/office/officeart/2005/8/layout/vProcess5"/>
    <dgm:cxn modelId="{8F902796-A5D4-4C59-A6AC-DD369EA01A0A}" type="presParOf" srcId="{CE7835FB-0160-48B5-B72D-063A94492052}" destId="{100C6231-EA51-43AA-AB6A-1FF57EE1ECA1}" srcOrd="4" destOrd="0" presId="urn:microsoft.com/office/officeart/2005/8/layout/vProcess5"/>
    <dgm:cxn modelId="{0CD81808-60AA-47AE-BDAE-D6ED11C642E4}" type="presParOf" srcId="{CE7835FB-0160-48B5-B72D-063A94492052}" destId="{6542562A-A846-48D8-AE26-D94AA0E19FF8}" srcOrd="5" destOrd="0" presId="urn:microsoft.com/office/officeart/2005/8/layout/vProcess5"/>
    <dgm:cxn modelId="{099A9F33-B8E8-4DBA-893C-92209E399E00}" type="presParOf" srcId="{CE7835FB-0160-48B5-B72D-063A94492052}" destId="{CB81100F-8F94-4DB2-983F-65F00F9F0232}" srcOrd="6" destOrd="0" presId="urn:microsoft.com/office/officeart/2005/8/layout/vProcess5"/>
    <dgm:cxn modelId="{478E7DD7-EAE4-41AD-8D7C-F766C67361B8}" type="presParOf" srcId="{CE7835FB-0160-48B5-B72D-063A94492052}" destId="{3B9A03AC-114C-4032-9AA1-ED216199AA2E}" srcOrd="7" destOrd="0" presId="urn:microsoft.com/office/officeart/2005/8/layout/vProcess5"/>
    <dgm:cxn modelId="{927C2BED-3447-4218-96A1-8582CACAE188}" type="presParOf" srcId="{CE7835FB-0160-48B5-B72D-063A94492052}" destId="{2F13766A-89FA-468C-8555-96BCB390E47E}" srcOrd="8" destOrd="0" presId="urn:microsoft.com/office/officeart/2005/8/layout/vProcess5"/>
    <dgm:cxn modelId="{A03C05DD-0108-4E43-93B6-AE61517A4D9C}" type="presParOf" srcId="{CE7835FB-0160-48B5-B72D-063A94492052}" destId="{AEC6652D-C820-41D3-8EAD-2070625D7B11}" srcOrd="9" destOrd="0" presId="urn:microsoft.com/office/officeart/2005/8/layout/vProcess5"/>
    <dgm:cxn modelId="{A684A3E1-9E83-4D65-8DA9-AF6A5D972AA5}" type="presParOf" srcId="{CE7835FB-0160-48B5-B72D-063A94492052}" destId="{F2FB83E5-AFF3-4A76-B95E-E57756D4BADA}" srcOrd="10" destOrd="0" presId="urn:microsoft.com/office/officeart/2005/8/layout/vProcess5"/>
    <dgm:cxn modelId="{8C854A2B-B5A8-45A2-A3D8-D900BEF2AA89}" type="presParOf" srcId="{CE7835FB-0160-48B5-B72D-063A94492052}" destId="{36F13A64-EAD6-4D24-A0DC-741C1D4E287C}" srcOrd="11" destOrd="0" presId="urn:microsoft.com/office/officeart/2005/8/layout/vProcess5"/>
    <dgm:cxn modelId="{87094C16-5FE6-451B-A0A9-DB588A8B8CB7}" type="presParOf" srcId="{CE7835FB-0160-48B5-B72D-063A94492052}" destId="{57C8B420-06D7-4A66-B1CF-5749DD8C2F41}" srcOrd="12" destOrd="0" presId="urn:microsoft.com/office/officeart/2005/8/layout/vProcess5"/>
    <dgm:cxn modelId="{8354FCAF-F4AC-40AE-956D-B5418754ECDB}" type="presParOf" srcId="{CE7835FB-0160-48B5-B72D-063A94492052}" destId="{8E462A6C-8023-498C-A978-B053ABE932CA}" srcOrd="13" destOrd="0" presId="urn:microsoft.com/office/officeart/2005/8/layout/vProcess5"/>
    <dgm:cxn modelId="{82375424-3B5C-496A-85EF-31D01636145E}" type="presParOf" srcId="{CE7835FB-0160-48B5-B72D-063A94492052}" destId="{0AF1CA56-E58E-4107-91D4-4A09581AAFF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6B32F-42C2-430B-A771-6F12688AFE1A}">
      <dsp:nvSpPr>
        <dsp:cNvPr id="0" name=""/>
        <dsp:cNvSpPr/>
      </dsp:nvSpPr>
      <dsp:spPr>
        <a:xfrm>
          <a:off x="0" y="0"/>
          <a:ext cx="5260803" cy="947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OpenGL?!</a:t>
          </a:r>
        </a:p>
      </dsp:txBody>
      <dsp:txXfrm>
        <a:off x="27756" y="27756"/>
        <a:ext cx="4127327" cy="892148"/>
      </dsp:txXfrm>
    </dsp:sp>
    <dsp:sp modelId="{C2E52A17-3217-4765-B3F9-C4591F549F55}">
      <dsp:nvSpPr>
        <dsp:cNvPr id="0" name=""/>
        <dsp:cNvSpPr/>
      </dsp:nvSpPr>
      <dsp:spPr>
        <a:xfrm>
          <a:off x="392852" y="1079279"/>
          <a:ext cx="5260803" cy="947660"/>
        </a:xfrm>
        <a:prstGeom prst="roundRect">
          <a:avLst>
            <a:gd name="adj" fmla="val 10000"/>
          </a:avLst>
        </a:prstGeom>
        <a:solidFill>
          <a:schemeClr val="accent2">
            <a:hueOff val="113291"/>
            <a:satOff val="-11998"/>
            <a:lumOff val="-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Advantages Vs Disadvantages of OpenGL?!</a:t>
          </a:r>
        </a:p>
      </dsp:txBody>
      <dsp:txXfrm>
        <a:off x="420608" y="1107035"/>
        <a:ext cx="4196459" cy="892148"/>
      </dsp:txXfrm>
    </dsp:sp>
    <dsp:sp modelId="{B3DA70AF-5C80-48C5-A476-B24937E2FC46}">
      <dsp:nvSpPr>
        <dsp:cNvPr id="0" name=""/>
        <dsp:cNvSpPr/>
      </dsp:nvSpPr>
      <dsp:spPr>
        <a:xfrm>
          <a:off x="785704" y="2158559"/>
          <a:ext cx="5260803" cy="947660"/>
        </a:xfrm>
        <a:prstGeom prst="roundRect">
          <a:avLst>
            <a:gd name="adj" fmla="val 10000"/>
          </a:avLst>
        </a:prstGeom>
        <a:solidFill>
          <a:schemeClr val="accent2">
            <a:hueOff val="226582"/>
            <a:satOff val="-23996"/>
            <a:lumOff val="-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Environment initialization.</a:t>
          </a:r>
        </a:p>
      </dsp:txBody>
      <dsp:txXfrm>
        <a:off x="813460" y="2186315"/>
        <a:ext cx="4196459" cy="892148"/>
      </dsp:txXfrm>
    </dsp:sp>
    <dsp:sp modelId="{100C6231-EA51-43AA-AB6A-1FF57EE1ECA1}">
      <dsp:nvSpPr>
        <dsp:cNvPr id="0" name=""/>
        <dsp:cNvSpPr/>
      </dsp:nvSpPr>
      <dsp:spPr>
        <a:xfrm>
          <a:off x="1178556" y="3237839"/>
          <a:ext cx="5260803" cy="947660"/>
        </a:xfrm>
        <a:prstGeom prst="roundRect">
          <a:avLst>
            <a:gd name="adj" fmla="val 10000"/>
          </a:avLst>
        </a:prstGeom>
        <a:solidFill>
          <a:schemeClr val="accent2">
            <a:hueOff val="339874"/>
            <a:satOff val="-35995"/>
            <a:lumOff val="-88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Content Of OpenGL that we will study.</a:t>
          </a:r>
        </a:p>
      </dsp:txBody>
      <dsp:txXfrm>
        <a:off x="1206312" y="3265595"/>
        <a:ext cx="4196459" cy="892148"/>
      </dsp:txXfrm>
    </dsp:sp>
    <dsp:sp modelId="{6542562A-A846-48D8-AE26-D94AA0E19FF8}">
      <dsp:nvSpPr>
        <dsp:cNvPr id="0" name=""/>
        <dsp:cNvSpPr/>
      </dsp:nvSpPr>
      <dsp:spPr>
        <a:xfrm>
          <a:off x="1571408" y="4317118"/>
          <a:ext cx="5260803" cy="947660"/>
        </a:xfrm>
        <a:prstGeom prst="roundRect">
          <a:avLst>
            <a:gd name="adj" fmla="val 10000"/>
          </a:avLst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OpenGl Primitives.</a:t>
          </a:r>
        </a:p>
      </dsp:txBody>
      <dsp:txXfrm>
        <a:off x="1599164" y="4344874"/>
        <a:ext cx="4196459" cy="892148"/>
      </dsp:txXfrm>
    </dsp:sp>
    <dsp:sp modelId="{CB81100F-8F94-4DB2-983F-65F00F9F0232}">
      <dsp:nvSpPr>
        <dsp:cNvPr id="0" name=""/>
        <dsp:cNvSpPr/>
      </dsp:nvSpPr>
      <dsp:spPr>
        <a:xfrm>
          <a:off x="4644824" y="692318"/>
          <a:ext cx="615979" cy="615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783419" y="692318"/>
        <a:ext cx="338789" cy="463524"/>
      </dsp:txXfrm>
    </dsp:sp>
    <dsp:sp modelId="{3B9A03AC-114C-4032-9AA1-ED216199AA2E}">
      <dsp:nvSpPr>
        <dsp:cNvPr id="0" name=""/>
        <dsp:cNvSpPr/>
      </dsp:nvSpPr>
      <dsp:spPr>
        <a:xfrm>
          <a:off x="5037676" y="1771598"/>
          <a:ext cx="615979" cy="615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09552"/>
            <a:satOff val="-13952"/>
            <a:lumOff val="-985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309552"/>
              <a:satOff val="-13952"/>
              <a:lumOff val="-9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176271" y="1771598"/>
        <a:ext cx="338789" cy="463524"/>
      </dsp:txXfrm>
    </dsp:sp>
    <dsp:sp modelId="{2F13766A-89FA-468C-8555-96BCB390E47E}">
      <dsp:nvSpPr>
        <dsp:cNvPr id="0" name=""/>
        <dsp:cNvSpPr/>
      </dsp:nvSpPr>
      <dsp:spPr>
        <a:xfrm>
          <a:off x="5430528" y="2835083"/>
          <a:ext cx="615979" cy="615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19104"/>
            <a:satOff val="-27904"/>
            <a:lumOff val="-196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619104"/>
              <a:satOff val="-27904"/>
              <a:lumOff val="-1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569123" y="2835083"/>
        <a:ext cx="338789" cy="463524"/>
      </dsp:txXfrm>
    </dsp:sp>
    <dsp:sp modelId="{AEC6652D-C820-41D3-8EAD-2070625D7B11}">
      <dsp:nvSpPr>
        <dsp:cNvPr id="0" name=""/>
        <dsp:cNvSpPr/>
      </dsp:nvSpPr>
      <dsp:spPr>
        <a:xfrm>
          <a:off x="5823380" y="3924892"/>
          <a:ext cx="615979" cy="615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28656"/>
            <a:satOff val="-41856"/>
            <a:lumOff val="-295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928656"/>
              <a:satOff val="-41856"/>
              <a:lumOff val="-29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961975" y="3924892"/>
        <a:ext cx="338789" cy="463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5C92B-F36E-4B27-A721-37A31133AB9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BF6EA-BBD7-4782-B914-1F298064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3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BF6EA-BBD7-4782-B914-1F298064E6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BF6EA-BBD7-4782-B914-1F298064E6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43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GL(Graphics Library): for drawing primitive or basics drawing such as (rectangle, Squares and lines)</a:t>
            </a:r>
          </a:p>
          <a:p>
            <a:r>
              <a:rPr lang="en-US" dirty="0"/>
              <a:t>GLU(Graphics Libraries Utilities ) : For advanced</a:t>
            </a:r>
            <a:r>
              <a:rPr lang="en-US" baseline="0" dirty="0"/>
              <a:t> drawings such as 3D.</a:t>
            </a:r>
          </a:p>
          <a:p>
            <a:r>
              <a:rPr lang="en-US" baseline="0" dirty="0"/>
              <a:t>GLUT(</a:t>
            </a:r>
            <a:r>
              <a:rPr lang="en-US" dirty="0"/>
              <a:t>Graphics Libraries Utilities Toolkit) : responsible for receiving</a:t>
            </a:r>
            <a:r>
              <a:rPr lang="en-US" baseline="0" dirty="0"/>
              <a:t> user’s input data through input devices (</a:t>
            </a:r>
            <a:r>
              <a:rPr lang="en-US" baseline="0" dirty="0" err="1"/>
              <a:t>joysticks,keyboard,mouse</a:t>
            </a:r>
            <a:r>
              <a:rPr lang="en-US" baseline="0" dirty="0"/>
              <a:t>,…) in addition to that it provides more windows opened at the same time and provide also more 3d animations.</a:t>
            </a:r>
          </a:p>
          <a:p>
            <a:r>
              <a:rPr lang="en-US" baseline="0" dirty="0"/>
              <a:t>GLUI(</a:t>
            </a:r>
            <a:r>
              <a:rPr lang="en-US" dirty="0"/>
              <a:t>Graphics Libraries Utilities Interface): for creating components</a:t>
            </a:r>
            <a:r>
              <a:rPr lang="en-US" baseline="0" dirty="0"/>
              <a:t> on screen for insertion such as textbox.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BF6EA-BBD7-4782-B914-1F298064E6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1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knowing the difference between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Strip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Fan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shape will be easy to make.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Strip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Strip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set of connected triangles which share vertices.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 Triangle Strip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Strip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 will be able to get the following output, using those given vertices.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Fan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Fan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also a set of connected triangles, though all these triangles have a common vertex, which is the central vertex.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OpenGL the central vertex is the first given vertex, in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Fan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 Triangle Fan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Fan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same vertices as in the other example, we will only be able to get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colored area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output. That is due to the importance of the arranged order of the vertices in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Fan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Basically,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 the vertices need to go around the central vertex.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 on our 2 example sets of vertices those "output shapes" are unique to both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Strip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Triangle Fan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BF6EA-BBD7-4782-B914-1F298064E6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0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DA78-4C51-4BC7-ABD8-550D96597369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A09FB1-72F1-4E1E-BFEB-E39966F4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8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EC1F-8EC3-484F-9AC6-6111607BDF7D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A09FB1-72F1-4E1E-BFEB-E39966F4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4605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EC1F-8EC3-484F-9AC6-6111607BDF7D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A09FB1-72F1-4E1E-BFEB-E39966F42C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68775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EC1F-8EC3-484F-9AC6-6111607BDF7D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A09FB1-72F1-4E1E-BFEB-E39966F4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0515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EC1F-8EC3-484F-9AC6-6111607BDF7D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A09FB1-72F1-4E1E-BFEB-E39966F42C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04934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EC1F-8EC3-484F-9AC6-6111607BDF7D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A09FB1-72F1-4E1E-BFEB-E39966F4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826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1FA8-3F54-4DD2-B95A-84B21DC09D0F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67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D297-71FC-48CC-B687-47EC91E8130D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3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3834-D49A-41BE-90C4-0551F1712690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A09FB1-72F1-4E1E-BFEB-E39966F4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8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55F-2958-4C04-9D69-D9BE28982D68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A09FB1-72F1-4E1E-BFEB-E39966F4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3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2E9E-C120-432D-B9FD-FA01FC6E7C5D}" type="datetime1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A09FB1-72F1-4E1E-BFEB-E39966F4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7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2544-2AD5-4DD7-AFEC-686AE2D900F9}" type="datetime1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09C7-E318-4940-8636-5A753D69C44E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8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9E44-ACE4-4911-9A5A-034E6AB4FC12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7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CB72-C389-4B92-A4AD-5156C0D70B5B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A09FB1-72F1-4E1E-BFEB-E39966F4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EC1F-8EC3-484F-9AC6-6111607BDF7D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A09FB1-72F1-4E1E-BFEB-E39966F4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.techtarget.com/definition/operating-system-OS" TargetMode="External"/><Relationship Id="rId2" Type="http://schemas.openxmlformats.org/officeDocument/2006/relationships/hyperlink" Target="https://searchmicroservices.techtarget.com/definition/application-program-interface-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searchservervirtualization.techtarget.com/definition/platfor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GL	(</a:t>
            </a:r>
            <a:r>
              <a:rPr lang="en-US" sz="3600" b="1" dirty="0"/>
              <a:t>Open Graphics Library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Ahmed Mahmoud Sultan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0213-DFCA-46AC-BDB7-E4C9AA2D9AD5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OpenGl</a:t>
            </a:r>
            <a:r>
              <a:rPr lang="en-US" dirty="0"/>
              <a:t> 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406" y="1515629"/>
            <a:ext cx="8915400" cy="5004179"/>
          </a:xfrm>
        </p:spPr>
        <p:txBody>
          <a:bodyPr>
            <a:noAutofit/>
          </a:bodyPr>
          <a:lstStyle/>
          <a:p>
            <a:r>
              <a:rPr lang="en-US" dirty="0"/>
              <a:t>Headers </a:t>
            </a:r>
          </a:p>
          <a:p>
            <a:pPr lvl="1"/>
            <a:r>
              <a:rPr lang="en-US" dirty="0" err="1"/>
              <a:t>GL.h</a:t>
            </a:r>
            <a:endParaRPr lang="en-US" dirty="0"/>
          </a:p>
          <a:p>
            <a:pPr lvl="1"/>
            <a:r>
              <a:rPr lang="en-US" dirty="0" err="1"/>
              <a:t>GLU.h</a:t>
            </a:r>
            <a:endParaRPr lang="en-US" dirty="0"/>
          </a:p>
          <a:p>
            <a:pPr lvl="1"/>
            <a:r>
              <a:rPr lang="en-US" dirty="0" err="1"/>
              <a:t>GLUT.h</a:t>
            </a:r>
            <a:endParaRPr lang="en-US" dirty="0"/>
          </a:p>
          <a:p>
            <a:pPr lvl="1"/>
            <a:r>
              <a:rPr lang="en-US" dirty="0" err="1"/>
              <a:t>GLAUX.h</a:t>
            </a:r>
            <a:endParaRPr lang="en-US" dirty="0"/>
          </a:p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freeGlut.lib</a:t>
            </a:r>
          </a:p>
          <a:p>
            <a:pPr lvl="1"/>
            <a:r>
              <a:rPr lang="en-US" dirty="0"/>
              <a:t>Glaux.lib</a:t>
            </a:r>
          </a:p>
          <a:p>
            <a:pPr lvl="1"/>
            <a:r>
              <a:rPr lang="en-US" dirty="0"/>
              <a:t>GLU32.lib.</a:t>
            </a:r>
          </a:p>
          <a:p>
            <a:pPr lvl="1"/>
            <a:r>
              <a:rPr lang="en-US" dirty="0"/>
              <a:t>GLUT/lib</a:t>
            </a:r>
          </a:p>
          <a:p>
            <a:r>
              <a:rPr lang="en-US" dirty="0"/>
              <a:t>DLL</a:t>
            </a:r>
          </a:p>
          <a:p>
            <a:pPr lvl="1"/>
            <a:r>
              <a:rPr lang="en-US" dirty="0"/>
              <a:t>OpernGL32.dll.</a:t>
            </a:r>
          </a:p>
          <a:p>
            <a:pPr lvl="1"/>
            <a:r>
              <a:rPr lang="en-US" dirty="0"/>
              <a:t>GLU32.dll.</a:t>
            </a:r>
          </a:p>
          <a:p>
            <a:pPr lvl="1"/>
            <a:r>
              <a:rPr lang="en-US" dirty="0"/>
              <a:t>GLUT.dll.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 err="1"/>
              <a:t>OPenGL</a:t>
            </a:r>
            <a:r>
              <a:rPr lang="en-US" dirty="0"/>
              <a:t>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545" y="1308117"/>
            <a:ext cx="9767455" cy="5549883"/>
          </a:xfrm>
        </p:spPr>
        <p:txBody>
          <a:bodyPr>
            <a:normAutofit lnSpcReduction="10000"/>
          </a:bodyPr>
          <a:lstStyle/>
          <a:p>
            <a:pPr fontAlgn="base">
              <a:buFont typeface="+mj-lt"/>
              <a:buAutoNum type="arabicPeriod"/>
            </a:pPr>
            <a:r>
              <a:rPr lang="en-US" b="1" dirty="0"/>
              <a:t>You will need to create the “</a:t>
            </a:r>
            <a:r>
              <a:rPr lang="en-US" b="1" dirty="0" err="1"/>
              <a:t>gl</a:t>
            </a:r>
            <a:r>
              <a:rPr lang="en-US" b="1" dirty="0"/>
              <a:t>” folder in </a:t>
            </a:r>
          </a:p>
          <a:p>
            <a:pPr lvl="1" fontAlgn="base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“C:\Program Files (x86)\\Microsoft Visual Studio 10.0\VC\include\</a:t>
            </a:r>
            <a:r>
              <a:rPr lang="en-US" b="1" dirty="0"/>
              <a:t>”, as it doesn’t already exist. and extract GL Files. </a:t>
            </a:r>
          </a:p>
          <a:p>
            <a:pPr fontAlgn="base">
              <a:buFont typeface="+mj-lt"/>
              <a:buAutoNum type="arabicPeriod"/>
            </a:pPr>
            <a:r>
              <a:rPr lang="en-US" b="1" dirty="0"/>
              <a:t>Put all files already exists in </a:t>
            </a:r>
            <a:r>
              <a:rPr lang="en-US" b="1" dirty="0" err="1"/>
              <a:t>dll</a:t>
            </a:r>
            <a:r>
              <a:rPr lang="en-US" b="1" dirty="0"/>
              <a:t> folder into Location </a:t>
            </a:r>
          </a:p>
          <a:p>
            <a:pPr lvl="1" fontAlgn="base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C:\Windows\SysWOW64\</a:t>
            </a:r>
          </a:p>
          <a:p>
            <a:pPr lvl="1" fontAlgn="base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C:\Windows\System32\</a:t>
            </a:r>
            <a:endParaRPr lang="en-US" dirty="0">
              <a:solidFill>
                <a:srgbClr val="00B05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Put all files already exists in GL folder into Location C:\Program Files (x86)\Microsoft Visual Studio 10.0\VC\include\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gl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\</a:t>
            </a: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Put all files already exists in GL folder into Location C:\Program Files (x86)\Microsoft Visual Studio 10.0\VC\Lib\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b="1" dirty="0"/>
              <a:t>Launch Visual Studio and Creating  Project Visual C++\Win32\Win32 Console Application</a:t>
            </a:r>
            <a:endParaRPr lang="en-US" dirty="0"/>
          </a:p>
          <a:p>
            <a:pPr fontAlgn="base">
              <a:buFont typeface="+mj-lt"/>
              <a:buAutoNum type="arabicPeriod"/>
            </a:pPr>
            <a:r>
              <a:rPr lang="en-US" b="1" dirty="0"/>
              <a:t> (Linking Library)</a:t>
            </a:r>
            <a:br>
              <a:rPr lang="en-US" b="1" dirty="0"/>
            </a:br>
            <a:r>
              <a:rPr lang="en-US" b="1" dirty="0"/>
              <a:t>Right-click the project you created, go to Properties, then open Configuration </a:t>
            </a:r>
            <a:r>
              <a:rPr lang="en-US" b="1" dirty="0">
                <a:solidFill>
                  <a:srgbClr val="00B050"/>
                </a:solidFill>
              </a:rPr>
              <a:t>Properties\Linker\Input </a:t>
            </a:r>
            <a:r>
              <a:rPr lang="en-US" b="1" dirty="0"/>
              <a:t>and add the following to the “Additional Dependencies” field: “opengl32.lib;glut32.lib;glu32.lib”. Close the settings.</a:t>
            </a:r>
            <a:endParaRPr lang="en-US" dirty="0"/>
          </a:p>
          <a:p>
            <a:pPr fontAlgn="base">
              <a:buFont typeface="+mj-lt"/>
              <a:buAutoNum type="arabicPeriod"/>
            </a:pPr>
            <a:r>
              <a:rPr lang="en-US" b="1" dirty="0"/>
              <a:t>Modify your main .</a:t>
            </a:r>
            <a:r>
              <a:rPr lang="en-US" b="1" dirty="0" err="1"/>
              <a:t>cpp</a:t>
            </a:r>
            <a:r>
              <a:rPr lang="en-US" b="1" dirty="0"/>
              <a:t> file 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75855"/>
            <a:ext cx="784370" cy="377053"/>
          </a:xfrm>
        </p:spPr>
        <p:txBody>
          <a:bodyPr/>
          <a:lstStyle/>
          <a:p>
            <a:fld id="{A4A09FB1-72F1-4E1E-BFEB-E39966F42CE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7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509" y="624110"/>
            <a:ext cx="10742612" cy="128089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glutInitWindowPosition</a:t>
            </a:r>
            <a:r>
              <a:rPr lang="en-US" b="1" dirty="0">
                <a:solidFill>
                  <a:srgbClr val="C00000"/>
                </a:solidFill>
              </a:rPr>
              <a:t> &amp; </a:t>
            </a:r>
            <a:r>
              <a:rPr lang="en-US" b="1" dirty="0" err="1">
                <a:solidFill>
                  <a:srgbClr val="C00000"/>
                </a:solidFill>
              </a:rPr>
              <a:t>glutInitWindowSize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509" y="2133600"/>
            <a:ext cx="10410103" cy="3777622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glutInitWindowPosition</a:t>
            </a:r>
            <a:r>
              <a:rPr lang="en-US" sz="2800" dirty="0"/>
              <a:t> and  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glutInitWindowSize</a:t>
            </a:r>
            <a:r>
              <a:rPr lang="en-US" sz="2800" dirty="0"/>
              <a:t> set the initial window position and size respectively.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Usage : </a:t>
            </a:r>
            <a:r>
              <a:rPr lang="en-US" sz="2800" dirty="0"/>
              <a:t>void </a:t>
            </a:r>
            <a:r>
              <a:rPr lang="en-US" sz="2800" dirty="0" err="1"/>
              <a:t>glutInitWindowSize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width, </a:t>
            </a:r>
            <a:r>
              <a:rPr lang="en-US" sz="2800" dirty="0" err="1"/>
              <a:t>int</a:t>
            </a:r>
            <a:r>
              <a:rPr lang="en-US" sz="2800" dirty="0"/>
              <a:t> height);</a:t>
            </a:r>
          </a:p>
          <a:p>
            <a:pPr marL="0" indent="0">
              <a:buNone/>
            </a:pPr>
            <a:r>
              <a:rPr lang="en-US" sz="2800" dirty="0"/>
              <a:t>                 void </a:t>
            </a:r>
            <a:r>
              <a:rPr lang="en-US" sz="2800" dirty="0" err="1"/>
              <a:t>glutInitWindowPosition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x, </a:t>
            </a:r>
            <a:r>
              <a:rPr lang="en-US" sz="2800" dirty="0" err="1"/>
              <a:t>int</a:t>
            </a:r>
            <a:r>
              <a:rPr lang="en-US" sz="2800" dirty="0"/>
              <a:t> y);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681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glutCreateWindow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018" y="2133600"/>
            <a:ext cx="10077594" cy="377762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glutCreateWindow</a:t>
            </a:r>
            <a:r>
              <a:rPr lang="en-US" sz="2800" dirty="0"/>
              <a:t> create new window with the previous window size and window position.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Usage: </a:t>
            </a:r>
            <a:r>
              <a:rPr lang="en-US" sz="2800" dirty="0" err="1"/>
              <a:t>glutCreateWindow</a:t>
            </a:r>
            <a:r>
              <a:rPr lang="en-US" sz="2800" dirty="0"/>
              <a:t>("name");</a:t>
            </a:r>
          </a:p>
          <a:p>
            <a:pPr marL="0" indent="0">
              <a:buNone/>
            </a:pPr>
            <a:r>
              <a:rPr lang="en-US" sz="2800" dirty="0"/>
              <a:t>- The name will be provided to the window system as the window's name.</a:t>
            </a:r>
          </a:p>
        </p:txBody>
      </p:sp>
    </p:spTree>
    <p:extLst>
      <p:ext uri="{BB962C8B-B14F-4D97-AF65-F5344CB8AC3E}">
        <p14:creationId xmlns:p14="http://schemas.microsoft.com/office/powerpoint/2010/main" val="318898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glClearColor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glClearColor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specify clear values for the color buffers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Usage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800" dirty="0" err="1"/>
              <a:t>glClearColor</a:t>
            </a:r>
            <a:r>
              <a:rPr lang="en-US" sz="2800" dirty="0"/>
              <a:t>(red, green, blue, alpha);</a:t>
            </a:r>
            <a:endParaRPr lang="ar-EG" sz="2800" dirty="0"/>
          </a:p>
          <a:p>
            <a:pPr marL="0" indent="0">
              <a:buNone/>
            </a:pPr>
            <a:r>
              <a:rPr lang="en-US" sz="2800" dirty="0"/>
              <a:t>- The alpha is opacity.</a:t>
            </a:r>
            <a:endParaRPr lang="ar-EG" sz="2800" dirty="0"/>
          </a:p>
          <a:p>
            <a:pPr marL="0" indent="0">
              <a:buNone/>
            </a:pPr>
            <a:r>
              <a:rPr lang="en-US" sz="2800" dirty="0"/>
              <a:t>- Values specified by glClearColor  from 0 to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5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glClear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glClear </a:t>
            </a:r>
            <a:r>
              <a:rPr lang="en-US" sz="2400" dirty="0"/>
              <a:t>clear buffers before starting drawing.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Usage: </a:t>
            </a:r>
            <a:r>
              <a:rPr lang="en-US" sz="2400" dirty="0" err="1"/>
              <a:t>glClear</a:t>
            </a:r>
            <a:r>
              <a:rPr lang="en-US" sz="2400" dirty="0"/>
              <a:t>(GL_COLOR_BUFFER_BIT);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GL_COLOR_BUFFER_BIT: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/>
              <a:t>Indicates the buffers currently enabled for color writing.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850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69365" y="2476036"/>
            <a:ext cx="881106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render()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glClear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GL_COLOR_BUFFER_BIT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glFlush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to be used in main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65640" y="4113078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glutInitDisplayMode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GLUT_SINGLE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GLUT_RGB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65640" y="6149166"/>
            <a:ext cx="8021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glutInitDisplayMode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GLUT_DOUBLE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GLUT_RGBA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GLUT_DEPTH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936" y="3029918"/>
            <a:ext cx="1209675" cy="1733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147" y="4795986"/>
            <a:ext cx="1248464" cy="17621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69366" y="4507246"/>
            <a:ext cx="881106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render()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glClear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GL_COLOR_BUFFER_BIT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GL_DEPTH_BUFFER_BIT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glutSwapBuffers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to be used in main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glutInitDisplayMode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GLUT_DOUBLE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GLUT_RGB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60250" y="647545"/>
            <a:ext cx="10447361" cy="1485900"/>
          </a:xfrm>
        </p:spPr>
        <p:txBody>
          <a:bodyPr>
            <a:normAutofit/>
          </a:bodyPr>
          <a:lstStyle/>
          <a:p>
            <a:r>
              <a:rPr lang="en-US" cap="all" dirty="0">
                <a:solidFill>
                  <a:schemeClr val="tx1"/>
                </a:solidFill>
                <a:latin typeface="Rockwell Condensed" panose="02060603050405020104" pitchFamily="18" charset="0"/>
                <a:ea typeface="+mn-ea"/>
                <a:cs typeface="+mn-cs"/>
              </a:rPr>
              <a:t>GL_COLOR_BUFFER_BIT &amp;&amp; GL_DEPTH_BUFFER_BIT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653805" y="1539249"/>
            <a:ext cx="9831217" cy="73866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GL_COLOR_BUFFER_BIT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and 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GL_DEPTH_BUFFER_BIT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aren't functions, they're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constants. You use them to tell 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glClear</a:t>
            </a: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which buffers you want it to clear</a:t>
            </a:r>
            <a:endParaRPr kumimoji="0" 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2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Clearing Buffers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2130998"/>
            <a:ext cx="9318577" cy="255454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ClrTx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 clear the color buffer (using RGBA):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>
              <a:buClr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glClearColor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(0.0, 0.0, 0.0, 0.0);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glClear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(GL_COLOR_BUFFER_BIT);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 clear color and depth buffers: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glClearColor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(0.0, 0.0, 0.0, 0.0);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glClearDepth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(1.0);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glClear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(GL_COLOR_BUFFER_BIT |GL_DEPTH_BUFFER_BIT);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7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Specifying a Color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2029875"/>
            <a:ext cx="9297988" cy="132343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Specifying RGB values as floats between 0.0 and 1.0, this will specify red: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glColor3f (1.0, 0.0, 0.0);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6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Forcing completion of Drawing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93678" y="2183228"/>
            <a:ext cx="6708888" cy="163121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ClrTx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Use this call at the end of each frame: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glFlush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This call will wait for the drawing to finish: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glFinish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4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E9C8-0C08-4432-AB4B-765FE812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1C77E-D0E0-45F9-8739-8E788608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E541-DF2C-4D1B-ACDE-537B59DE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نتيجة بحث الصور عن student and professor  cartoon">
            <a:extLst>
              <a:ext uri="{FF2B5EF4-FFF2-40B4-BE49-F238E27FC236}">
                <a16:creationId xmlns:a16="http://schemas.microsoft.com/office/drawing/2014/main" id="{353354D5-2709-4420-B931-42D4B1F0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157" y="240908"/>
            <a:ext cx="1676400" cy="17292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نتيجة بحث الصور عن student and professor  cartoon">
            <a:extLst>
              <a:ext uri="{FF2B5EF4-FFF2-40B4-BE49-F238E27FC236}">
                <a16:creationId xmlns:a16="http://schemas.microsoft.com/office/drawing/2014/main" id="{8335B4FC-7E8D-4AC4-8C54-617E91EA8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755" y="3360946"/>
            <a:ext cx="1752599" cy="17352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نتيجة بحث الصور عن student and professor  cartoon">
            <a:extLst>
              <a:ext uri="{FF2B5EF4-FFF2-40B4-BE49-F238E27FC236}">
                <a16:creationId xmlns:a16="http://schemas.microsoft.com/office/drawing/2014/main" id="{B52DADBF-0B4D-408A-ACE7-CABEE04C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157" y="4358474"/>
            <a:ext cx="1676400" cy="18311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3BFD47-7788-4FB6-B426-FE5F7127A06B}"/>
              </a:ext>
            </a:extLst>
          </p:cNvPr>
          <p:cNvSpPr txBox="1"/>
          <p:nvPr/>
        </p:nvSpPr>
        <p:spPr>
          <a:xfrm>
            <a:off x="7608502" y="210437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ED846-258C-45BF-B74E-C717853D5901}"/>
              </a:ext>
            </a:extLst>
          </p:cNvPr>
          <p:cNvSpPr txBox="1"/>
          <p:nvPr/>
        </p:nvSpPr>
        <p:spPr>
          <a:xfrm>
            <a:off x="9470668" y="508936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4C773-34FA-460B-9C15-573BBD232738}"/>
              </a:ext>
            </a:extLst>
          </p:cNvPr>
          <p:cNvSpPr txBox="1"/>
          <p:nvPr/>
        </p:nvSpPr>
        <p:spPr>
          <a:xfrm>
            <a:off x="7594362" y="6331915"/>
            <a:ext cx="110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expulsion</a:t>
            </a:r>
          </a:p>
        </p:txBody>
      </p:sp>
      <p:sp>
        <p:nvSpPr>
          <p:cNvPr id="20" name="AutoShape 14" descr="نتيجة بحث الصور عن university student eat  cartoon">
            <a:extLst>
              <a:ext uri="{FF2B5EF4-FFF2-40B4-BE49-F238E27FC236}">
                <a16:creationId xmlns:a16="http://schemas.microsoft.com/office/drawing/2014/main" id="{F6C75944-2C34-4DCE-9B4B-393FAF4258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93943" y="-144463"/>
            <a:ext cx="2049456" cy="20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0" descr="نتيجة بحث الصور عن university student eat  cartoon">
            <a:extLst>
              <a:ext uri="{FF2B5EF4-FFF2-40B4-BE49-F238E27FC236}">
                <a16:creationId xmlns:a16="http://schemas.microsoft.com/office/drawing/2014/main" id="{53D0B0F7-FB06-4BA2-9F64-A0915E7C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534" y="4349763"/>
            <a:ext cx="1825865" cy="18622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2" descr="نتيجة بحث الصور عن time early">
            <a:extLst>
              <a:ext uri="{FF2B5EF4-FFF2-40B4-BE49-F238E27FC236}">
                <a16:creationId xmlns:a16="http://schemas.microsoft.com/office/drawing/2014/main" id="{C954841D-BAB8-49BB-B423-EC471037A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00" y="3283613"/>
            <a:ext cx="1752600" cy="17651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315DFE0-DC59-44E9-ACE2-862F3D56A0A6}"/>
              </a:ext>
            </a:extLst>
          </p:cNvPr>
          <p:cNvSpPr txBox="1"/>
          <p:nvPr/>
        </p:nvSpPr>
        <p:spPr>
          <a:xfrm>
            <a:off x="5059358" y="6283509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Eat &amp; Drink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A21436-C83C-42F4-A571-0119A419D474}"/>
              </a:ext>
            </a:extLst>
          </p:cNvPr>
          <p:cNvSpPr txBox="1"/>
          <p:nvPr/>
        </p:nvSpPr>
        <p:spPr>
          <a:xfrm>
            <a:off x="2944509" y="5096228"/>
            <a:ext cx="12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Attendance</a:t>
            </a:r>
          </a:p>
        </p:txBody>
      </p:sp>
      <p:pic>
        <p:nvPicPr>
          <p:cNvPr id="30" name="Picture 32" descr="نتيجة بحث الصور عن questions mark">
            <a:extLst>
              <a:ext uri="{FF2B5EF4-FFF2-40B4-BE49-F238E27FC236}">
                <a16:creationId xmlns:a16="http://schemas.microsoft.com/office/drawing/2014/main" id="{1923A91A-0E6A-44D5-A168-DDD069FC4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384" y="900947"/>
            <a:ext cx="1820857" cy="1816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359E2E3-B397-4E0A-AC8C-7ADA9358A2A2}"/>
              </a:ext>
            </a:extLst>
          </p:cNvPr>
          <p:cNvSpPr txBox="1"/>
          <p:nvPr/>
        </p:nvSpPr>
        <p:spPr>
          <a:xfrm>
            <a:off x="3008116" y="274825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34" name="Picture 34" descr="نتيجة بحث الصور عن ‪phone silent image cartoon‬‏">
            <a:extLst>
              <a:ext uri="{FF2B5EF4-FFF2-40B4-BE49-F238E27FC236}">
                <a16:creationId xmlns:a16="http://schemas.microsoft.com/office/drawing/2014/main" id="{8E0F44C6-D3D5-47E4-B1B7-912A1CA3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534" y="160337"/>
            <a:ext cx="1825865" cy="18293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3119081-7C23-41A3-9BDB-7C45C63F4926}"/>
              </a:ext>
            </a:extLst>
          </p:cNvPr>
          <p:cNvSpPr txBox="1"/>
          <p:nvPr/>
        </p:nvSpPr>
        <p:spPr>
          <a:xfrm>
            <a:off x="5273985" y="2081295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ED0905-6326-4ECE-909B-50AC992FFB48}"/>
              </a:ext>
            </a:extLst>
          </p:cNvPr>
          <p:cNvSpPr txBox="1"/>
          <p:nvPr/>
        </p:nvSpPr>
        <p:spPr>
          <a:xfrm>
            <a:off x="5791977" y="2717272"/>
            <a:ext cx="2355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Rules</a:t>
            </a:r>
          </a:p>
        </p:txBody>
      </p:sp>
      <p:pic>
        <p:nvPicPr>
          <p:cNvPr id="40" name="Picture 40" descr="نتيجة بحث الصور عن ‪bonus‬‏">
            <a:extLst>
              <a:ext uri="{FF2B5EF4-FFF2-40B4-BE49-F238E27FC236}">
                <a16:creationId xmlns:a16="http://schemas.microsoft.com/office/drawing/2014/main" id="{CED7AF92-2040-4EC7-B09C-D8F4CE36E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179" y="904218"/>
            <a:ext cx="1798175" cy="18440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82DFC22-4D6A-4996-80EF-470AB5F8C96D}"/>
              </a:ext>
            </a:extLst>
          </p:cNvPr>
          <p:cNvSpPr txBox="1"/>
          <p:nvPr/>
        </p:nvSpPr>
        <p:spPr>
          <a:xfrm>
            <a:off x="9716354" y="281036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3820116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GlBegin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710" y="1905000"/>
            <a:ext cx="8734116" cy="3473355"/>
          </a:xfrm>
        </p:spPr>
        <p:txBody>
          <a:bodyPr>
            <a:normAutofit/>
          </a:bodyPr>
          <a:lstStyle/>
          <a:p>
            <a:r>
              <a:rPr lang="en-US" sz="2000" dirty="0"/>
              <a:t>Tells </a:t>
            </a:r>
            <a:r>
              <a:rPr lang="en-US" sz="2000" dirty="0" err="1"/>
              <a:t>OpenGl</a:t>
            </a:r>
            <a:r>
              <a:rPr lang="en-US" sz="2000" dirty="0"/>
              <a:t> that is ready to start drawing.</a:t>
            </a:r>
          </a:p>
          <a:p>
            <a:r>
              <a:rPr lang="en-US" sz="2000" dirty="0"/>
              <a:t>Then it asks what shape do you need to draw?!</a:t>
            </a:r>
          </a:p>
          <a:p>
            <a:r>
              <a:rPr lang="en-US" sz="2000" dirty="0"/>
              <a:t>Function prototype:</a:t>
            </a:r>
          </a:p>
          <a:p>
            <a:pPr lvl="1"/>
            <a:r>
              <a:rPr lang="en-US" sz="1800" b="1" dirty="0" err="1"/>
              <a:t>glBegin</a:t>
            </a:r>
            <a:r>
              <a:rPr lang="en-US" sz="1800" b="1" dirty="0"/>
              <a:t> (Mode);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 marL="914400" lvl="2" indent="0">
              <a:lnSpc>
                <a:spcPct val="90000"/>
              </a:lnSpc>
              <a:buNone/>
            </a:pPr>
            <a:endParaRPr lang="en-US" sz="1800" dirty="0"/>
          </a:p>
          <a:p>
            <a:pPr lvl="2">
              <a:lnSpc>
                <a:spcPct val="90000"/>
              </a:lnSpc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25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glBegin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64482"/>
              </p:ext>
            </p:extLst>
          </p:nvPr>
        </p:nvGraphicFramePr>
        <p:xfrm>
          <a:off x="2183642" y="2206388"/>
          <a:ext cx="967626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90000"/>
                        </a:lnSpc>
                      </a:pPr>
                      <a:r>
                        <a:rPr lang="en-US" sz="2400" dirty="0"/>
                        <a:t>GL_POINTS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GL_LINES, GLINE_STRIP, GL_LINE_LOOP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triangles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GL_TRIANGLES,</a:t>
                      </a:r>
                      <a:r>
                        <a:rPr lang="en-US" sz="2400" baseline="0" dirty="0"/>
                        <a:t>GL_TRIANGLE_STRIP,GL_TRIANGLE_FAN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GL_QUADS, GL_QUAD_STRIP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Polygon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GL_POLYGON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947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glEnd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Tells the </a:t>
            </a:r>
            <a:r>
              <a:rPr lang="en-US" sz="2400" dirty="0" err="1"/>
              <a:t>OpenGl</a:t>
            </a:r>
            <a:r>
              <a:rPr lang="en-US" sz="2400" dirty="0"/>
              <a:t> that it had finished drawing the specified primitive defined by </a:t>
            </a:r>
            <a:r>
              <a:rPr lang="en-US" sz="2400" dirty="0" err="1"/>
              <a:t>glBegin</a:t>
            </a:r>
            <a:r>
              <a:rPr lang="en-US" sz="2400" dirty="0"/>
              <a:t>().</a:t>
            </a:r>
          </a:p>
          <a:p>
            <a:r>
              <a:rPr lang="en-US" sz="2400" dirty="0"/>
              <a:t>To draw another shape we need to define another </a:t>
            </a:r>
            <a:r>
              <a:rPr lang="en-US" sz="2400" dirty="0" err="1"/>
              <a:t>glBrginfunction</a:t>
            </a:r>
            <a:r>
              <a:rPr lang="en-US" sz="2400" dirty="0"/>
              <a:t> and </a:t>
            </a:r>
            <a:r>
              <a:rPr lang="en-US" sz="2400" dirty="0" err="1"/>
              <a:t>glEnd</a:t>
            </a:r>
            <a:r>
              <a:rPr lang="en-US" sz="2400" dirty="0"/>
              <a:t> function().</a:t>
            </a:r>
          </a:p>
          <a:p>
            <a:r>
              <a:rPr lang="en-US" sz="2400" dirty="0"/>
              <a:t>Method: </a:t>
            </a:r>
          </a:p>
          <a:p>
            <a:pPr lvl="1"/>
            <a:r>
              <a:rPr lang="en-US" sz="2200" dirty="0" err="1"/>
              <a:t>glEnd</a:t>
            </a:r>
            <a:r>
              <a:rPr lang="en-US" sz="2200" dirty="0"/>
              <a:t>();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3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GL_Points</a:t>
            </a:r>
            <a:r>
              <a:rPr lang="en-US" dirty="0"/>
              <a:t>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draws a specified point on your window using glvertx2d function</a:t>
            </a:r>
          </a:p>
          <a:p>
            <a:r>
              <a:rPr lang="en-US" sz="2400" dirty="0"/>
              <a:t>Ex  : </a:t>
            </a:r>
            <a:r>
              <a:rPr lang="en-US" sz="2400" dirty="0" err="1"/>
              <a:t>glBegin</a:t>
            </a:r>
            <a:r>
              <a:rPr lang="en-US" sz="2400" dirty="0"/>
              <a:t>(GL_POINTS);</a:t>
            </a:r>
          </a:p>
          <a:p>
            <a:pPr marL="800100" lvl="2" indent="0">
              <a:buNone/>
            </a:pPr>
            <a:r>
              <a:rPr lang="en-US" sz="2400" dirty="0"/>
              <a:t>glVertex2f(-0.5, -0.5);</a:t>
            </a:r>
          </a:p>
          <a:p>
            <a:pPr marL="800100" lvl="2" indent="0">
              <a:buNone/>
            </a:pPr>
            <a:r>
              <a:rPr lang="en-US" sz="2400" dirty="0"/>
              <a:t>glVertex2f(0.5, -0.5);</a:t>
            </a:r>
          </a:p>
          <a:p>
            <a:pPr marL="800100" lvl="2" indent="0">
              <a:buNone/>
            </a:pPr>
            <a:r>
              <a:rPr lang="en-US" sz="2400" dirty="0"/>
              <a:t>glVertex2f(0.5, 0.5);</a:t>
            </a:r>
          </a:p>
          <a:p>
            <a:pPr marL="800100" lvl="2" indent="0">
              <a:buNone/>
            </a:pPr>
            <a:r>
              <a:rPr lang="en-US" sz="2400" dirty="0"/>
              <a:t>glVertex2f(-0.5, 0.5);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GL_Line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draws a line from two points </a:t>
            </a:r>
          </a:p>
          <a:p>
            <a:r>
              <a:rPr lang="en-US" sz="2400" dirty="0"/>
              <a:t>Ex: glVertex3d(0.1, 0.0,0.0);</a:t>
            </a:r>
          </a:p>
          <a:p>
            <a:pPr marL="0" indent="0">
              <a:buNone/>
            </a:pPr>
            <a:r>
              <a:rPr lang="en-US" sz="2400" dirty="0"/>
              <a:t>	    glVertex3d(0.1, 0.9, 6.0);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59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Special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789307" cy="3777622"/>
          </a:xfrm>
        </p:spPr>
        <p:txBody>
          <a:bodyPr>
            <a:normAutofit/>
          </a:bodyPr>
          <a:lstStyle/>
          <a:p>
            <a:r>
              <a:rPr lang="en-US" sz="2400" dirty="0" err="1"/>
              <a:t>glPointSize</a:t>
            </a:r>
            <a:r>
              <a:rPr lang="en-US" sz="2400" dirty="0"/>
              <a:t>(Size); it specifies the size of each point on screen.</a:t>
            </a:r>
          </a:p>
          <a:p>
            <a:r>
              <a:rPr lang="en-US" sz="2400" dirty="0"/>
              <a:t>glColor3ub(</a:t>
            </a:r>
            <a:r>
              <a:rPr lang="en-US" sz="2400" dirty="0" err="1"/>
              <a:t>red,gree,blue</a:t>
            </a:r>
            <a:r>
              <a:rPr lang="en-US" sz="2400" dirty="0"/>
              <a:t>); </a:t>
            </a:r>
          </a:p>
          <a:p>
            <a:r>
              <a:rPr lang="en-US" sz="2400" dirty="0" err="1"/>
              <a:t>glLineWidth</a:t>
            </a:r>
            <a:r>
              <a:rPr lang="en-US" sz="2400" dirty="0"/>
              <a:t>(width); it specifies the width of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3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GL_Line_STRIP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draws a connect set of lines starting from the first point to the end of the final point.</a:t>
            </a:r>
          </a:p>
          <a:p>
            <a:r>
              <a:rPr lang="en-US" sz="2000" dirty="0"/>
              <a:t>Ex : </a:t>
            </a:r>
            <a:r>
              <a:rPr lang="en-US" sz="2000" dirty="0" err="1"/>
              <a:t>glBegin</a:t>
            </a:r>
            <a:r>
              <a:rPr lang="en-US" sz="2000" dirty="0"/>
              <a:t>(GL_LINE_STRIP);</a:t>
            </a:r>
          </a:p>
          <a:p>
            <a:pPr marL="800100" lvl="2" indent="0">
              <a:buNone/>
            </a:pPr>
            <a:r>
              <a:rPr lang="en-US" sz="2000" dirty="0"/>
              <a:t>glVertex2d(-0.5, -0.5);</a:t>
            </a:r>
          </a:p>
          <a:p>
            <a:pPr marL="800100" lvl="2" indent="0">
              <a:buNone/>
            </a:pPr>
            <a:r>
              <a:rPr lang="en-US" sz="2000" dirty="0"/>
              <a:t>glVertex2d(0.5, -0.5);</a:t>
            </a:r>
          </a:p>
          <a:p>
            <a:pPr marL="800100" lvl="2" indent="0">
              <a:buNone/>
            </a:pPr>
            <a:r>
              <a:rPr lang="en-US" sz="2000" dirty="0"/>
              <a:t>glVertex2d(0.5, 0.5);</a:t>
            </a:r>
          </a:p>
          <a:p>
            <a:pPr marL="800100" lvl="2" indent="0">
              <a:buNone/>
            </a:pPr>
            <a:r>
              <a:rPr lang="en-US" sz="2000" dirty="0"/>
              <a:t>glVertex2d(-0.5, 0.5);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966" y="2706415"/>
            <a:ext cx="28289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5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GL_LINE_LOOP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draws a connected set of lines where the first point and final point are matched.</a:t>
            </a:r>
          </a:p>
          <a:p>
            <a:r>
              <a:rPr lang="en-US" sz="2000" dirty="0"/>
              <a:t>Ex:   </a:t>
            </a:r>
            <a:r>
              <a:rPr lang="en-US" sz="2000" dirty="0" err="1"/>
              <a:t>glBegin</a:t>
            </a:r>
            <a:r>
              <a:rPr lang="en-US" sz="2000" dirty="0"/>
              <a:t>(GL_LINE_LOOP);</a:t>
            </a:r>
          </a:p>
          <a:p>
            <a:pPr marL="800100" lvl="2" indent="0">
              <a:buNone/>
            </a:pPr>
            <a:r>
              <a:rPr lang="en-US" sz="2000" dirty="0"/>
              <a:t>glVertex2d(-0.5, -0.5);</a:t>
            </a:r>
          </a:p>
          <a:p>
            <a:pPr marL="800100" lvl="2" indent="0">
              <a:buNone/>
            </a:pPr>
            <a:r>
              <a:rPr lang="en-US" sz="2000" dirty="0"/>
              <a:t>glVertex2d(0.5, -0.5);</a:t>
            </a:r>
          </a:p>
          <a:p>
            <a:pPr marL="800100" lvl="2" indent="0">
              <a:buNone/>
            </a:pPr>
            <a:r>
              <a:rPr lang="en-US" sz="2000" dirty="0"/>
              <a:t>glVertex2d(0.5, 0.5);</a:t>
            </a:r>
          </a:p>
          <a:p>
            <a:pPr marL="800100" lvl="2" indent="0">
              <a:buNone/>
            </a:pPr>
            <a:r>
              <a:rPr lang="en-US" sz="2000" dirty="0"/>
              <a:t>glVertex2d(-0.5, 0.5);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53" y="2710858"/>
            <a:ext cx="27813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59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GL_TRIANGLES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2283079"/>
            <a:ext cx="79383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ClrTx/>
              <a:buNone/>
            </a:pPr>
            <a:r>
              <a:rPr lang="en-US" sz="2400" dirty="0"/>
              <a:t>Draws triangles on screen. Every three vertices specified</a:t>
            </a:r>
          </a:p>
          <a:p>
            <a:pPr marL="0" lvl="0" indent="0" defTabSz="914400">
              <a:buClrTx/>
              <a:buNone/>
            </a:pPr>
            <a:r>
              <a:rPr lang="en-US" sz="2400" dirty="0"/>
              <a:t>compose a triangle.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9635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GL_TRIANGLE_STRIP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Draws connected triangles on screen. Every vertex specified after first three vertices creates a triangle.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86" y="3315259"/>
            <a:ext cx="45148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5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65F8A9-9499-4A44-BDAD-F706130FD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132C2D-AFE4-478D-A86B-81059C205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024" y="6135808"/>
            <a:ext cx="5386402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Dr/ Kareem Ahmed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5252" y="6130437"/>
            <a:ext cx="1146283" cy="37039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86AE034-BE86-4BE2-AE73-A360D6ADAF5E}" type="datetime1">
              <a:rPr lang="en-US" smtClean="0"/>
              <a:pPr>
                <a:spcAft>
                  <a:spcPts val="600"/>
                </a:spcAft>
              </a:pPr>
              <a:t>11/8/2020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BFD52-DD96-4666-8D77-C636870FD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92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281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41746C-2C12-4564-8342-A3055D83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132921" y="3187343"/>
            <a:ext cx="1105119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43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4A09FB1-72F1-4E1E-BFEB-E39966F42CE3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25A0C96-FE40-49B7-B191-8C59FF188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694641"/>
              </p:ext>
            </p:extLst>
          </p:nvPr>
        </p:nvGraphicFramePr>
        <p:xfrm>
          <a:off x="6164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696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GL_TRIANGLE_FAN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Draws connected triangles like GL_TRIANGLE_STRIP, except draws triangles in fan shape.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3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30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1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2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3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4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5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6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9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42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3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4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5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6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7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9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0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1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2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3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7FA07B-116A-4837-B888-DC94C7C51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b="232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D8315-03BB-4652-9B7D-768D50D7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6130437"/>
            <a:ext cx="779767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A4A09FB1-72F1-4E1E-BFEB-E39966F42CE3}" type="slidenum">
              <a:rPr lang="en-US">
                <a:solidFill>
                  <a:srgbClr val="FFFFFF"/>
                </a:solidFill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D79B-E7DE-4905-AF82-AF174248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Dr/ Kareem Ahmed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CC05-D05E-41A4-86FB-E1850C98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86AE034-BE86-4BE2-AE73-A360D6ADAF5E}" type="datetime1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11/8/2020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70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GL_QUADS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32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Draws quadrilaterals (4 – sided shapes) on screen. Every four vertices specified compose a quadrilateral.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952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GL_QUAD_STRIP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Draws connected quadrilaterals on screen. Every two vertices specified after first four compose a connected quadrilateral.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70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GL_POLYGON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Draws a polygon on screen. Polygon can be composed of as many sides as you want.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9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35</a:t>
            </a:fld>
            <a:endParaRPr lang="en-US"/>
          </a:p>
        </p:txBody>
      </p:sp>
      <p:pic>
        <p:nvPicPr>
          <p:cNvPr id="1026" name="Picture 2" descr="ÙØªÙØ¬Ø© Ø¨Ø­Ø« Ø§ÙØµÙØ± Ø¹Ù Ø±ÙØ¹Ø© Ø§ÙØ´Ø·Ø±ÙØ¬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652" y="2128593"/>
            <a:ext cx="375935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25087" y="1678675"/>
            <a:ext cx="612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Draw this shape using </a:t>
            </a:r>
            <a:r>
              <a:rPr lang="en-US" b="1" dirty="0" err="1"/>
              <a:t>OpenGl</a:t>
            </a:r>
            <a:r>
              <a:rPr lang="en-US" b="1" dirty="0"/>
              <a:t> Primitive functions</a:t>
            </a:r>
          </a:p>
        </p:txBody>
      </p:sp>
    </p:spTree>
    <p:extLst>
      <p:ext uri="{BB962C8B-B14F-4D97-AF65-F5344CB8AC3E}">
        <p14:creationId xmlns:p14="http://schemas.microsoft.com/office/powerpoint/2010/main" val="4151777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06" y="235281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/>
              <a:t>The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6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OpenGL?!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/>
              <a:t>OpenGL (Open Graphics Library) is the computer industry's standard application program interface ( </a:t>
            </a:r>
            <a:r>
              <a:rPr lang="en-US" sz="2400" u="sng">
                <a:hlinkClick r:id="rId2"/>
              </a:rPr>
              <a:t>API</a:t>
            </a:r>
            <a:r>
              <a:rPr lang="en-US" sz="2400"/>
              <a:t> ) for defining 2-D and 3-D graphic images. Prior to OpenGL, any company developing a graphical application typically had to rewrite the graphics part of it for each </a:t>
            </a:r>
            <a:r>
              <a:rPr lang="en-US" sz="2400" u="sng">
                <a:hlinkClick r:id="rId3"/>
              </a:rPr>
              <a:t>operating system</a:t>
            </a:r>
            <a:r>
              <a:rPr lang="en-US" sz="2400"/>
              <a:t> </a:t>
            </a:r>
            <a:r>
              <a:rPr lang="en-US" sz="2400" u="sng">
                <a:hlinkClick r:id="rId4"/>
              </a:rPr>
              <a:t>platform</a:t>
            </a:r>
            <a:r>
              <a:rPr lang="en-US" sz="2400"/>
              <a:t> and had to be cognizant of the graphics hardware as well. With OpenGL, an application can create the same effects in any operating system using any OpenGL-adhering graphics adapter.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ÙØªÙØ¬Ø© Ø¨Ø­Ø« Ø§ÙØµÙØ± Ø¹Ù âªopenGL APIâ¬â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190500"/>
            <a:ext cx="4191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80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OpenGl</a:t>
            </a:r>
            <a:r>
              <a:rPr lang="en-US" dirty="0"/>
              <a:t>?!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ØµÙØ±Ø© Ø°Ø§Øª ØµÙØ©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922" y="2264953"/>
            <a:ext cx="3010218" cy="250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ÙØªÙØ¬Ø© Ø¨Ø­Ø« Ø§ÙØµÙØ± Ø¹Ù âªGpu graphics card intel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282" y="1264555"/>
            <a:ext cx="2935858" cy="124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ÙØªÙØ¬Ø© Ø¨Ø­Ø« Ø§ÙØµÙØ± Ø¹Ù âªAMD graphics cardâ¬â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282" y="4502306"/>
            <a:ext cx="2935858" cy="181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89212" y="2060812"/>
            <a:ext cx="55312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Who Actually write the code that get called when you call an </a:t>
            </a:r>
            <a:r>
              <a:rPr lang="en-US" sz="2000" b="1" dirty="0" err="1"/>
              <a:t>openGL</a:t>
            </a:r>
            <a:r>
              <a:rPr lang="en-US" sz="2000" b="1" dirty="0"/>
              <a:t> function??!</a:t>
            </a:r>
          </a:p>
          <a:p>
            <a:r>
              <a:rPr lang="en-US" sz="2000" b="1" dirty="0"/>
              <a:t>	</a:t>
            </a:r>
          </a:p>
          <a:p>
            <a:r>
              <a:rPr lang="en-US" sz="2000" b="1" dirty="0"/>
              <a:t>	Your pc or laptop manufacture.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Intel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Nvidia</a:t>
            </a:r>
            <a:endParaRPr lang="en-US" sz="2000" b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AMD</a:t>
            </a:r>
          </a:p>
          <a:p>
            <a:r>
              <a:rPr lang="en-US" sz="2000" b="1" dirty="0"/>
              <a:t>	 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43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Advantages </a:t>
            </a:r>
            <a:r>
              <a:rPr lang="en-US" sz="3200" dirty="0" err="1"/>
              <a:t>Vs</a:t>
            </a:r>
            <a:r>
              <a:rPr lang="en-US" sz="3200" dirty="0"/>
              <a:t> Disadvantages of OpenGL?!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1128"/>
            <a:ext cx="8915400" cy="4560094"/>
          </a:xfrm>
        </p:spPr>
        <p:txBody>
          <a:bodyPr>
            <a:normAutofit/>
          </a:bodyPr>
          <a:lstStyle/>
          <a:p>
            <a:r>
              <a:rPr lang="en-US" sz="2800" b="1" dirty="0"/>
              <a:t>Advantages :</a:t>
            </a:r>
            <a:endParaRPr lang="en-US" sz="2400" b="1" dirty="0"/>
          </a:p>
          <a:p>
            <a:pPr lvl="1"/>
            <a:r>
              <a:rPr lang="en-US" sz="2200" dirty="0"/>
              <a:t>Easy to learn.</a:t>
            </a:r>
          </a:p>
          <a:p>
            <a:pPr lvl="1"/>
            <a:r>
              <a:rPr lang="en-US" sz="2200" dirty="0"/>
              <a:t>Cross Platform(Windows – Linux - Mac).</a:t>
            </a:r>
          </a:p>
          <a:p>
            <a:pPr lvl="1"/>
            <a:r>
              <a:rPr lang="en-US" sz="2200" dirty="0"/>
              <a:t>Easy to understand (Teamwork).</a:t>
            </a:r>
          </a:p>
          <a:p>
            <a:pPr lvl="1"/>
            <a:endParaRPr lang="en-US" sz="2200" dirty="0"/>
          </a:p>
          <a:p>
            <a:r>
              <a:rPr lang="en-US" sz="2800" b="1" dirty="0"/>
              <a:t>Disadvantages :</a:t>
            </a:r>
          </a:p>
          <a:p>
            <a:pPr lvl="1"/>
            <a:r>
              <a:rPr lang="en-US" sz="2000" dirty="0"/>
              <a:t>It is very complicated and takes a long time to learn it. </a:t>
            </a:r>
          </a:p>
          <a:p>
            <a:pPr lvl="1"/>
            <a:r>
              <a:rPr lang="en-US" sz="2000" dirty="0"/>
              <a:t>Tends to run slightly slower than say DirectX.</a:t>
            </a:r>
            <a:endParaRPr lang="en-US" sz="2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1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754" y="485997"/>
            <a:ext cx="8911687" cy="1280890"/>
          </a:xfrm>
        </p:spPr>
        <p:txBody>
          <a:bodyPr/>
          <a:lstStyle/>
          <a:p>
            <a:r>
              <a:rPr lang="en-US" dirty="0"/>
              <a:t>3D miss understanding!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ÙØªÙØ¬Ø© Ø¨Ø­Ø« Ø§ÙØµÙØ± Ø¹Ù âª3d square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133600"/>
            <a:ext cx="7105488" cy="399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45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miss understanding! </a:t>
            </a:r>
            <a:r>
              <a:rPr lang="en-US" dirty="0" err="1"/>
              <a:t>Cont</a:t>
            </a:r>
            <a:r>
              <a:rPr lang="en-US" dirty="0"/>
              <a:t>…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ÙØªÙØ¬Ø© Ø¨Ø­Ø« Ø§ÙØµÙØ± Ø¹Ù âªx y z vertices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46" y="2056711"/>
            <a:ext cx="5050074" cy="407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ÙØªÙØ¬Ø© Ø¨Ø­Ø« Ø§ÙØµÙØ± Ø¹Ù âªx y z vertices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75" y="1778142"/>
            <a:ext cx="5700800" cy="413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07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OpenGL that we will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077" y="2126222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Simple Drawings.</a:t>
            </a:r>
          </a:p>
          <a:p>
            <a:r>
              <a:rPr lang="en-US" sz="2000" dirty="0"/>
              <a:t>Transformations.</a:t>
            </a:r>
          </a:p>
          <a:p>
            <a:r>
              <a:rPr lang="en-US" sz="2000" dirty="0"/>
              <a:t>Textures</a:t>
            </a:r>
          </a:p>
          <a:p>
            <a:r>
              <a:rPr lang="en-US" sz="2000" dirty="0"/>
              <a:t>Lighting materials.</a:t>
            </a:r>
          </a:p>
          <a:p>
            <a:r>
              <a:rPr lang="en-US" sz="2000" dirty="0"/>
              <a:t>Effects.</a:t>
            </a:r>
          </a:p>
          <a:p>
            <a:r>
              <a:rPr lang="en-US" sz="2000" dirty="0"/>
              <a:t>Camera and controls.</a:t>
            </a:r>
          </a:p>
          <a:p>
            <a:r>
              <a:rPr lang="en-US" sz="2000" dirty="0"/>
              <a:t>Bezier curves.</a:t>
            </a:r>
          </a:p>
          <a:p>
            <a:r>
              <a:rPr lang="en-US" sz="2000" dirty="0"/>
              <a:t>3D objects.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034-BE86-4BE2-AE73-A360D6ADAF5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Dr/ Kareem Ahmed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9FB1-72F1-4E1E-BFEB-E39966F42C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381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1880</Words>
  <Application>Microsoft Office PowerPoint</Application>
  <PresentationFormat>Widescreen</PresentationFormat>
  <Paragraphs>312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Century Gothic</vt:lpstr>
      <vt:lpstr>Consolas</vt:lpstr>
      <vt:lpstr>Courier New</vt:lpstr>
      <vt:lpstr>Rockwell Condensed</vt:lpstr>
      <vt:lpstr>Tahoma</vt:lpstr>
      <vt:lpstr>Wingdings</vt:lpstr>
      <vt:lpstr>Wingdings 3</vt:lpstr>
      <vt:lpstr>Wisp</vt:lpstr>
      <vt:lpstr>Open GL (Open Graphics Library)</vt:lpstr>
      <vt:lpstr>PowerPoint Presentation</vt:lpstr>
      <vt:lpstr>Agenda</vt:lpstr>
      <vt:lpstr>What is OpenGL?!</vt:lpstr>
      <vt:lpstr>What is OpenGl?! cont…</vt:lpstr>
      <vt:lpstr>Advantages Vs Disadvantages of OpenGL?!</vt:lpstr>
      <vt:lpstr>3D miss understanding!</vt:lpstr>
      <vt:lpstr>3D miss understanding! Cont… </vt:lpstr>
      <vt:lpstr>Content Of OpenGL that we will study</vt:lpstr>
      <vt:lpstr>OpenGl File Structure</vt:lpstr>
      <vt:lpstr>How to Install OPenGL Libraries</vt:lpstr>
      <vt:lpstr>glutInitWindowPosition &amp; glutInitWindowSize</vt:lpstr>
      <vt:lpstr>glutCreateWindow</vt:lpstr>
      <vt:lpstr>glClearColor</vt:lpstr>
      <vt:lpstr>glClear</vt:lpstr>
      <vt:lpstr>GL_COLOR_BUFFER_BIT &amp;&amp; GL_DEPTH_BUFFER_BIT</vt:lpstr>
      <vt:lpstr>Clearing Buffers </vt:lpstr>
      <vt:lpstr>Specifying a Color </vt:lpstr>
      <vt:lpstr>Forcing completion of Drawing </vt:lpstr>
      <vt:lpstr>GlBegin()</vt:lpstr>
      <vt:lpstr>glBegin()</vt:lpstr>
      <vt:lpstr>glEnd()</vt:lpstr>
      <vt:lpstr>GL_Points Mode</vt:lpstr>
      <vt:lpstr>GL_Line </vt:lpstr>
      <vt:lpstr>Special functions</vt:lpstr>
      <vt:lpstr>GL_Line_STRIP</vt:lpstr>
      <vt:lpstr>GL_LINE_LOOP</vt:lpstr>
      <vt:lpstr>GL_TRIANGLES</vt:lpstr>
      <vt:lpstr>GL_TRIANGLE_STRIP</vt:lpstr>
      <vt:lpstr>GL_TRIANGLE_FAN</vt:lpstr>
      <vt:lpstr>PowerPoint Presentation</vt:lpstr>
      <vt:lpstr>GL_QUADS</vt:lpstr>
      <vt:lpstr>GL_QUAD_STRIP</vt:lpstr>
      <vt:lpstr>GL_POLYGON</vt:lpstr>
      <vt:lpstr>Sheet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GL (Open Graphics Library)</dc:title>
  <dc:creator>ahmed.soltan</dc:creator>
  <cp:lastModifiedBy>ahmed.soltan</cp:lastModifiedBy>
  <cp:revision>6</cp:revision>
  <dcterms:created xsi:type="dcterms:W3CDTF">2020-11-08T20:48:41Z</dcterms:created>
  <dcterms:modified xsi:type="dcterms:W3CDTF">2020-11-10T12:22:16Z</dcterms:modified>
</cp:coreProperties>
</file>