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306" r:id="rId2"/>
    <p:sldId id="389" r:id="rId3"/>
    <p:sldId id="390" r:id="rId4"/>
    <p:sldId id="391"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3" r:id="rId36"/>
    <p:sldId id="424" r:id="rId37"/>
    <p:sldId id="388"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0ECAF284-ACAD-49BC-96B1-BDB5165448DA}">
          <p14:sldIdLst>
            <p14:sldId id="306"/>
            <p14:sldId id="389"/>
            <p14:sldId id="390"/>
            <p14:sldId id="391"/>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3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86355" autoAdjust="0"/>
  </p:normalViewPr>
  <p:slideViewPr>
    <p:cSldViewPr snapToGrid="0" snapToObjects="1">
      <p:cViewPr varScale="1">
        <p:scale>
          <a:sx n="74" d="100"/>
          <a:sy n="74" d="100"/>
        </p:scale>
        <p:origin x="1570" y="43"/>
      </p:cViewPr>
      <p:guideLst>
        <p:guide orient="horz" pos="2160"/>
        <p:guide pos="2880"/>
      </p:guideLst>
    </p:cSldViewPr>
  </p:slideViewPr>
  <p:outlineViewPr>
    <p:cViewPr>
      <p:scale>
        <a:sx n="33" d="100"/>
        <a:sy n="33" d="100"/>
      </p:scale>
      <p:origin x="0" y="-33876"/>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DDFF0B4-6672-4514-92A8-1A6210473BF2}" type="datetimeFigureOut">
              <a:rPr lang="en-US"/>
              <a:pPr/>
              <a:t>12/31/2020</a:t>
            </a:fld>
            <a:endParaRPr lang="en-US"/>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93195E1-15ED-499E-9910-983B5CD6D839}" type="slidenum">
              <a:rPr lang="en-US"/>
              <a:pPr/>
              <a:t>‹#›</a:t>
            </a:fld>
            <a:endParaRPr lang="en-US"/>
          </a:p>
        </p:txBody>
      </p:sp>
    </p:spTree>
    <p:extLst>
      <p:ext uri="{BB962C8B-B14F-4D97-AF65-F5344CB8AC3E}">
        <p14:creationId xmlns:p14="http://schemas.microsoft.com/office/powerpoint/2010/main" val="244421229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Calibri" pitchFamily="34" charset="0"/>
        <a:ea typeface="+mn-ea"/>
        <a:cs typeface="+mn-cs"/>
      </a:defRPr>
    </a:lvl1pPr>
    <a:lvl2pPr marL="457200" algn="l" defTabSz="457200" rtl="0" fontAlgn="base">
      <a:spcBef>
        <a:spcPct val="30000"/>
      </a:spcBef>
      <a:spcAft>
        <a:spcPct val="0"/>
      </a:spcAft>
      <a:defRPr sz="1200" kern="1200">
        <a:solidFill>
          <a:schemeClr val="tx1"/>
        </a:solidFill>
        <a:latin typeface="Calibri" pitchFamily="34" charset="0"/>
        <a:ea typeface="+mn-ea"/>
        <a:cs typeface="+mn-cs"/>
      </a:defRPr>
    </a:lvl2pPr>
    <a:lvl3pPr marL="914400" algn="l" defTabSz="457200" rtl="0" fontAlgn="base">
      <a:spcBef>
        <a:spcPct val="30000"/>
      </a:spcBef>
      <a:spcAft>
        <a:spcPct val="0"/>
      </a:spcAft>
      <a:defRPr sz="1200" kern="1200">
        <a:solidFill>
          <a:schemeClr val="tx1"/>
        </a:solidFill>
        <a:latin typeface="Calibri" pitchFamily="34" charset="0"/>
        <a:ea typeface="+mn-ea"/>
        <a:cs typeface="+mn-cs"/>
      </a:defRPr>
    </a:lvl3pPr>
    <a:lvl4pPr marL="1371600" algn="l" defTabSz="457200" rtl="0" fontAlgn="base">
      <a:spcBef>
        <a:spcPct val="30000"/>
      </a:spcBef>
      <a:spcAft>
        <a:spcPct val="0"/>
      </a:spcAft>
      <a:defRPr sz="1200" kern="1200">
        <a:solidFill>
          <a:schemeClr val="tx1"/>
        </a:solidFill>
        <a:latin typeface="Calibri" pitchFamily="34" charset="0"/>
        <a:ea typeface="+mn-ea"/>
        <a:cs typeface="+mn-cs"/>
      </a:defRPr>
    </a:lvl4pPr>
    <a:lvl5pPr marL="1828800" algn="l" defTabSz="457200"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a:t>
            </a:fld>
            <a:endParaRPr lang="en-US"/>
          </a:p>
        </p:txBody>
      </p:sp>
    </p:spTree>
    <p:extLst>
      <p:ext uri="{BB962C8B-B14F-4D97-AF65-F5344CB8AC3E}">
        <p14:creationId xmlns:p14="http://schemas.microsoft.com/office/powerpoint/2010/main" val="1111518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10</a:t>
            </a:fld>
            <a:endParaRPr lang="en-US"/>
          </a:p>
        </p:txBody>
      </p:sp>
    </p:spTree>
    <p:extLst>
      <p:ext uri="{BB962C8B-B14F-4D97-AF65-F5344CB8AC3E}">
        <p14:creationId xmlns:p14="http://schemas.microsoft.com/office/powerpoint/2010/main" val="55072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11</a:t>
            </a:fld>
            <a:endParaRPr lang="en-US"/>
          </a:p>
        </p:txBody>
      </p:sp>
    </p:spTree>
    <p:extLst>
      <p:ext uri="{BB962C8B-B14F-4D97-AF65-F5344CB8AC3E}">
        <p14:creationId xmlns:p14="http://schemas.microsoft.com/office/powerpoint/2010/main" val="2664977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12</a:t>
            </a:fld>
            <a:endParaRPr lang="en-US"/>
          </a:p>
        </p:txBody>
      </p:sp>
    </p:spTree>
    <p:extLst>
      <p:ext uri="{BB962C8B-B14F-4D97-AF65-F5344CB8AC3E}">
        <p14:creationId xmlns:p14="http://schemas.microsoft.com/office/powerpoint/2010/main" val="942472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13</a:t>
            </a:fld>
            <a:endParaRPr lang="en-US"/>
          </a:p>
        </p:txBody>
      </p:sp>
    </p:spTree>
    <p:extLst>
      <p:ext uri="{BB962C8B-B14F-4D97-AF65-F5344CB8AC3E}">
        <p14:creationId xmlns:p14="http://schemas.microsoft.com/office/powerpoint/2010/main" val="137720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14</a:t>
            </a:fld>
            <a:endParaRPr lang="en-US"/>
          </a:p>
        </p:txBody>
      </p:sp>
    </p:spTree>
    <p:extLst>
      <p:ext uri="{BB962C8B-B14F-4D97-AF65-F5344CB8AC3E}">
        <p14:creationId xmlns:p14="http://schemas.microsoft.com/office/powerpoint/2010/main" val="2449776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15</a:t>
            </a:fld>
            <a:endParaRPr lang="en-US"/>
          </a:p>
        </p:txBody>
      </p:sp>
    </p:spTree>
    <p:extLst>
      <p:ext uri="{BB962C8B-B14F-4D97-AF65-F5344CB8AC3E}">
        <p14:creationId xmlns:p14="http://schemas.microsoft.com/office/powerpoint/2010/main" val="2587370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16</a:t>
            </a:fld>
            <a:endParaRPr lang="en-US"/>
          </a:p>
        </p:txBody>
      </p:sp>
    </p:spTree>
    <p:extLst>
      <p:ext uri="{BB962C8B-B14F-4D97-AF65-F5344CB8AC3E}">
        <p14:creationId xmlns:p14="http://schemas.microsoft.com/office/powerpoint/2010/main" val="1376480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17</a:t>
            </a:fld>
            <a:endParaRPr lang="en-US"/>
          </a:p>
        </p:txBody>
      </p:sp>
    </p:spTree>
    <p:extLst>
      <p:ext uri="{BB962C8B-B14F-4D97-AF65-F5344CB8AC3E}">
        <p14:creationId xmlns:p14="http://schemas.microsoft.com/office/powerpoint/2010/main" val="1000278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18</a:t>
            </a:fld>
            <a:endParaRPr lang="en-US"/>
          </a:p>
        </p:txBody>
      </p:sp>
    </p:spTree>
    <p:extLst>
      <p:ext uri="{BB962C8B-B14F-4D97-AF65-F5344CB8AC3E}">
        <p14:creationId xmlns:p14="http://schemas.microsoft.com/office/powerpoint/2010/main" val="1549494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19</a:t>
            </a:fld>
            <a:endParaRPr lang="en-US"/>
          </a:p>
        </p:txBody>
      </p:sp>
    </p:spTree>
    <p:extLst>
      <p:ext uri="{BB962C8B-B14F-4D97-AF65-F5344CB8AC3E}">
        <p14:creationId xmlns:p14="http://schemas.microsoft.com/office/powerpoint/2010/main" val="398728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a:t>
            </a:fld>
            <a:endParaRPr lang="en-US"/>
          </a:p>
        </p:txBody>
      </p:sp>
    </p:spTree>
    <p:extLst>
      <p:ext uri="{BB962C8B-B14F-4D97-AF65-F5344CB8AC3E}">
        <p14:creationId xmlns:p14="http://schemas.microsoft.com/office/powerpoint/2010/main" val="3400692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20</a:t>
            </a:fld>
            <a:endParaRPr lang="en-US"/>
          </a:p>
        </p:txBody>
      </p:sp>
    </p:spTree>
    <p:extLst>
      <p:ext uri="{BB962C8B-B14F-4D97-AF65-F5344CB8AC3E}">
        <p14:creationId xmlns:p14="http://schemas.microsoft.com/office/powerpoint/2010/main" val="3790606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21</a:t>
            </a:fld>
            <a:endParaRPr lang="en-US"/>
          </a:p>
        </p:txBody>
      </p:sp>
    </p:spTree>
    <p:extLst>
      <p:ext uri="{BB962C8B-B14F-4D97-AF65-F5344CB8AC3E}">
        <p14:creationId xmlns:p14="http://schemas.microsoft.com/office/powerpoint/2010/main" val="2460508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22</a:t>
            </a:fld>
            <a:endParaRPr lang="en-US"/>
          </a:p>
        </p:txBody>
      </p:sp>
    </p:spTree>
    <p:extLst>
      <p:ext uri="{BB962C8B-B14F-4D97-AF65-F5344CB8AC3E}">
        <p14:creationId xmlns:p14="http://schemas.microsoft.com/office/powerpoint/2010/main" val="533598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23</a:t>
            </a:fld>
            <a:endParaRPr lang="en-US"/>
          </a:p>
        </p:txBody>
      </p:sp>
    </p:spTree>
    <p:extLst>
      <p:ext uri="{BB962C8B-B14F-4D97-AF65-F5344CB8AC3E}">
        <p14:creationId xmlns:p14="http://schemas.microsoft.com/office/powerpoint/2010/main" val="310570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24</a:t>
            </a:fld>
            <a:endParaRPr lang="en-US"/>
          </a:p>
        </p:txBody>
      </p:sp>
    </p:spTree>
    <p:extLst>
      <p:ext uri="{BB962C8B-B14F-4D97-AF65-F5344CB8AC3E}">
        <p14:creationId xmlns:p14="http://schemas.microsoft.com/office/powerpoint/2010/main" val="2603230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25</a:t>
            </a:fld>
            <a:endParaRPr lang="en-US"/>
          </a:p>
        </p:txBody>
      </p:sp>
    </p:spTree>
    <p:extLst>
      <p:ext uri="{BB962C8B-B14F-4D97-AF65-F5344CB8AC3E}">
        <p14:creationId xmlns:p14="http://schemas.microsoft.com/office/powerpoint/2010/main" val="101001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26</a:t>
            </a:fld>
            <a:endParaRPr lang="en-US"/>
          </a:p>
        </p:txBody>
      </p:sp>
    </p:spTree>
    <p:extLst>
      <p:ext uri="{BB962C8B-B14F-4D97-AF65-F5344CB8AC3E}">
        <p14:creationId xmlns:p14="http://schemas.microsoft.com/office/powerpoint/2010/main" val="3796960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27</a:t>
            </a:fld>
            <a:endParaRPr lang="en-US"/>
          </a:p>
        </p:txBody>
      </p:sp>
    </p:spTree>
    <p:extLst>
      <p:ext uri="{BB962C8B-B14F-4D97-AF65-F5344CB8AC3E}">
        <p14:creationId xmlns:p14="http://schemas.microsoft.com/office/powerpoint/2010/main" val="540317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28</a:t>
            </a:fld>
            <a:endParaRPr lang="en-US"/>
          </a:p>
        </p:txBody>
      </p:sp>
    </p:spTree>
    <p:extLst>
      <p:ext uri="{BB962C8B-B14F-4D97-AF65-F5344CB8AC3E}">
        <p14:creationId xmlns:p14="http://schemas.microsoft.com/office/powerpoint/2010/main" val="2615755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29</a:t>
            </a:fld>
            <a:endParaRPr lang="en-US"/>
          </a:p>
        </p:txBody>
      </p:sp>
    </p:spTree>
    <p:extLst>
      <p:ext uri="{BB962C8B-B14F-4D97-AF65-F5344CB8AC3E}">
        <p14:creationId xmlns:p14="http://schemas.microsoft.com/office/powerpoint/2010/main" val="120068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a:t>
            </a:fld>
            <a:endParaRPr lang="en-US"/>
          </a:p>
        </p:txBody>
      </p:sp>
    </p:spTree>
    <p:extLst>
      <p:ext uri="{BB962C8B-B14F-4D97-AF65-F5344CB8AC3E}">
        <p14:creationId xmlns:p14="http://schemas.microsoft.com/office/powerpoint/2010/main" val="2133454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30</a:t>
            </a:fld>
            <a:endParaRPr lang="en-US"/>
          </a:p>
        </p:txBody>
      </p:sp>
    </p:spTree>
    <p:extLst>
      <p:ext uri="{BB962C8B-B14F-4D97-AF65-F5344CB8AC3E}">
        <p14:creationId xmlns:p14="http://schemas.microsoft.com/office/powerpoint/2010/main" val="3191961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31</a:t>
            </a:fld>
            <a:endParaRPr lang="en-US"/>
          </a:p>
        </p:txBody>
      </p:sp>
    </p:spTree>
    <p:extLst>
      <p:ext uri="{BB962C8B-B14F-4D97-AF65-F5344CB8AC3E}">
        <p14:creationId xmlns:p14="http://schemas.microsoft.com/office/powerpoint/2010/main" val="2282086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32</a:t>
            </a:fld>
            <a:endParaRPr lang="en-US"/>
          </a:p>
        </p:txBody>
      </p:sp>
    </p:spTree>
    <p:extLst>
      <p:ext uri="{BB962C8B-B14F-4D97-AF65-F5344CB8AC3E}">
        <p14:creationId xmlns:p14="http://schemas.microsoft.com/office/powerpoint/2010/main" val="2540793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33</a:t>
            </a:fld>
            <a:endParaRPr lang="en-US"/>
          </a:p>
        </p:txBody>
      </p:sp>
    </p:spTree>
    <p:extLst>
      <p:ext uri="{BB962C8B-B14F-4D97-AF65-F5344CB8AC3E}">
        <p14:creationId xmlns:p14="http://schemas.microsoft.com/office/powerpoint/2010/main" val="3046760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34</a:t>
            </a:fld>
            <a:endParaRPr lang="en-US"/>
          </a:p>
        </p:txBody>
      </p:sp>
    </p:spTree>
    <p:extLst>
      <p:ext uri="{BB962C8B-B14F-4D97-AF65-F5344CB8AC3E}">
        <p14:creationId xmlns:p14="http://schemas.microsoft.com/office/powerpoint/2010/main" val="3918873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37</a:t>
            </a:fld>
            <a:endParaRPr lang="en-US" sz="1200">
              <a:latin typeface="Calibri" pitchFamily="34" charset="0"/>
            </a:endParaRPr>
          </a:p>
        </p:txBody>
      </p:sp>
    </p:spTree>
    <p:extLst>
      <p:ext uri="{BB962C8B-B14F-4D97-AF65-F5344CB8AC3E}">
        <p14:creationId xmlns:p14="http://schemas.microsoft.com/office/powerpoint/2010/main" val="2367275624"/>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4</a:t>
            </a:fld>
            <a:endParaRPr lang="en-US"/>
          </a:p>
        </p:txBody>
      </p:sp>
    </p:spTree>
    <p:extLst>
      <p:ext uri="{BB962C8B-B14F-4D97-AF65-F5344CB8AC3E}">
        <p14:creationId xmlns:p14="http://schemas.microsoft.com/office/powerpoint/2010/main" val="410020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5</a:t>
            </a:fld>
            <a:endParaRPr lang="en-US"/>
          </a:p>
        </p:txBody>
      </p:sp>
    </p:spTree>
    <p:extLst>
      <p:ext uri="{BB962C8B-B14F-4D97-AF65-F5344CB8AC3E}">
        <p14:creationId xmlns:p14="http://schemas.microsoft.com/office/powerpoint/2010/main" val="1833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6</a:t>
            </a:fld>
            <a:endParaRPr lang="en-US"/>
          </a:p>
        </p:txBody>
      </p:sp>
    </p:spTree>
    <p:extLst>
      <p:ext uri="{BB962C8B-B14F-4D97-AF65-F5344CB8AC3E}">
        <p14:creationId xmlns:p14="http://schemas.microsoft.com/office/powerpoint/2010/main" val="160790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7</a:t>
            </a:fld>
            <a:endParaRPr lang="en-US"/>
          </a:p>
        </p:txBody>
      </p:sp>
    </p:spTree>
    <p:extLst>
      <p:ext uri="{BB962C8B-B14F-4D97-AF65-F5344CB8AC3E}">
        <p14:creationId xmlns:p14="http://schemas.microsoft.com/office/powerpoint/2010/main" val="80780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8</a:t>
            </a:fld>
            <a:endParaRPr lang="en-US"/>
          </a:p>
        </p:txBody>
      </p:sp>
    </p:spTree>
    <p:extLst>
      <p:ext uri="{BB962C8B-B14F-4D97-AF65-F5344CB8AC3E}">
        <p14:creationId xmlns:p14="http://schemas.microsoft.com/office/powerpoint/2010/main" val="2658124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9</a:t>
            </a:fld>
            <a:endParaRPr lang="en-US"/>
          </a:p>
        </p:txBody>
      </p:sp>
    </p:spTree>
    <p:extLst>
      <p:ext uri="{BB962C8B-B14F-4D97-AF65-F5344CB8AC3E}">
        <p14:creationId xmlns:p14="http://schemas.microsoft.com/office/powerpoint/2010/main" val="348339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2396CAB-8FFD-4E08-93DA-6F182B2BE334}" type="datetime1">
              <a:rPr lang="en-US"/>
              <a:pPr/>
              <a:t>12/31/2020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1409A8-1732-45F7-8EC7-0711EC1F425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B477F5-73EB-4B8C-B45A-EAD833AA1D05}" type="datetime1">
              <a:rPr lang="en-US"/>
              <a:pPr/>
              <a:t>12/31/2020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00648C-A180-4B09-8B40-520630CADE5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8598FA0-BDD3-4966-8CDC-03097736F96F}" type="datetime1">
              <a:rPr lang="en-US"/>
              <a:pPr/>
              <a:t>12/31/2020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BE9F86-9332-4A7F-BA9D-187D2BD6216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5F44D23-2AE7-4BB1-996B-150B4853B6B7}" type="datetime1">
              <a:rPr lang="en-US"/>
              <a:pPr/>
              <a:t>12/31/2020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8A21E8-9C14-403F-9D7D-499968E09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F3F4BC-8BCE-4C29-AB32-21063FC0926D}" type="datetime1">
              <a:rPr lang="en-US"/>
              <a:pPr/>
              <a:t>12/31/2020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ED98EF-837A-4559-AA60-8FD78D1353C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D6CAFD9-F0A2-4481-9E9E-5D9348A8FFC3}" type="datetime1">
              <a:rPr lang="en-US"/>
              <a:pPr/>
              <a:t>12/31/2020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3D95AB-D1B9-4899-94BE-F36515001A9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ABAF607-B4A2-40E0-8721-CC037ABA4B7F}" type="datetime1">
              <a:rPr lang="en-US"/>
              <a:pPr/>
              <a:t>12/31/2020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4B85296-9426-444C-B0D5-8F329894F51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84CAA22-09D2-4DAD-9416-E937C454D1D7}" type="datetime1">
              <a:rPr lang="en-US"/>
              <a:pPr/>
              <a:t>12/31/2020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8D3C0DA-503D-4055-9C86-741473B9CE5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20C32ED-49CF-46C8-B689-DFB3F90EA400}" type="datetime1">
              <a:rPr lang="en-US"/>
              <a:pPr/>
              <a:t>12/31/2020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0263A7-A457-4FCE-B0C2-9680AD02E10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19E7EDD-1434-404E-A083-44DD53F24E57}" type="datetime1">
              <a:rPr lang="en-US"/>
              <a:pPr/>
              <a:t>12/31/2020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9578AA4-1D31-4945-BC4A-9E3C4F5CE7A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FAF48F-9EBC-41EC-9200-22C24F468E03}" type="datetime1">
              <a:rPr lang="en-US"/>
              <a:pPr/>
              <a:t>12/31/2020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A521B0-A68C-42CA-9511-6544859689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fld id="{CEDFD9DF-527C-4AFD-B5B6-CA0E642F865C}" type="datetime1">
              <a:rPr lang="en-US"/>
              <a:pPr/>
              <a:t>12/31/2020</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fld id="{EB1EEC8C-8BC2-4B80-9106-E37C224345A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a:solidFill>
            <a:schemeClr val="tx1"/>
          </a:solidFill>
          <a:latin typeface="+mn-lt"/>
        </a:defRPr>
      </a:lvl2pPr>
      <a:lvl3pPr marL="1143000" indent="-228600" algn="l" defTabSz="457200" rtl="0" fontAlgn="base">
        <a:spcBef>
          <a:spcPct val="20000"/>
        </a:spcBef>
        <a:spcAft>
          <a:spcPct val="0"/>
        </a:spcAft>
        <a:buFont typeface="Arial" pitchFamily="34" charset="0"/>
        <a:buChar char="•"/>
        <a:defRPr sz="2400">
          <a:solidFill>
            <a:schemeClr val="tx1"/>
          </a:solidFill>
          <a:latin typeface="+mn-lt"/>
        </a:defRPr>
      </a:lvl3pPr>
      <a:lvl4pPr marL="1600200" indent="-228600" algn="l" defTabSz="457200" rtl="0" fontAlgn="base">
        <a:spcBef>
          <a:spcPct val="20000"/>
        </a:spcBef>
        <a:spcAft>
          <a:spcPct val="0"/>
        </a:spcAft>
        <a:buFont typeface="Arial" pitchFamily="34" charset="0"/>
        <a:buChar char="–"/>
        <a:defRPr sz="2000">
          <a:solidFill>
            <a:schemeClr val="tx1"/>
          </a:solidFill>
          <a:latin typeface="+mn-lt"/>
        </a:defRPr>
      </a:lvl4pPr>
      <a:lvl5pPr marL="2057400" indent="-228600" algn="l" defTabSz="457200" rtl="0" fontAlgn="base">
        <a:spcBef>
          <a:spcPct val="20000"/>
        </a:spcBef>
        <a:spcAft>
          <a:spcPct val="0"/>
        </a:spcAft>
        <a:buFont typeface="Arial" pitchFamily="34" charset="0"/>
        <a:buChar char="»"/>
        <a:defRPr sz="2000">
          <a:solidFill>
            <a:schemeClr val="tx1"/>
          </a:solidFill>
          <a:latin typeface="+mn-lt"/>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Chapter 5</a:t>
            </a:r>
            <a:br>
              <a:rPr lang="en-US" b="1" dirty="0"/>
            </a:br>
            <a:r>
              <a:rPr lang="en-US" b="1" dirty="0"/>
              <a:t>Coding and Error Control</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a:t>
            </a:fld>
            <a:endParaRPr lang="en-US" sz="1200">
              <a:solidFill>
                <a:srgbClr val="898989"/>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10</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719137" y="766762"/>
            <a:ext cx="7705725" cy="5324475"/>
          </a:xfrm>
          <a:prstGeom prst="rect">
            <a:avLst/>
          </a:prstGeom>
        </p:spPr>
      </p:pic>
    </p:spTree>
    <p:extLst>
      <p:ext uri="{BB962C8B-B14F-4D97-AF65-F5344CB8AC3E}">
        <p14:creationId xmlns:p14="http://schemas.microsoft.com/office/powerpoint/2010/main" val="124640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11</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14362" y="1023937"/>
            <a:ext cx="7915275" cy="4810125"/>
          </a:xfrm>
          <a:prstGeom prst="rect">
            <a:avLst/>
          </a:prstGeom>
        </p:spPr>
      </p:pic>
    </p:spTree>
    <p:extLst>
      <p:ext uri="{BB962C8B-B14F-4D97-AF65-F5344CB8AC3E}">
        <p14:creationId xmlns:p14="http://schemas.microsoft.com/office/powerpoint/2010/main" val="60120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12</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890587" y="1133475"/>
            <a:ext cx="7362825" cy="4591050"/>
          </a:xfrm>
          <a:prstGeom prst="rect">
            <a:avLst/>
          </a:prstGeom>
        </p:spPr>
      </p:pic>
    </p:spTree>
    <p:extLst>
      <p:ext uri="{BB962C8B-B14F-4D97-AF65-F5344CB8AC3E}">
        <p14:creationId xmlns:p14="http://schemas.microsoft.com/office/powerpoint/2010/main" val="216650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13</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04837" y="1185862"/>
            <a:ext cx="7934325" cy="4486275"/>
          </a:xfrm>
          <a:prstGeom prst="rect">
            <a:avLst/>
          </a:prstGeom>
        </p:spPr>
      </p:pic>
    </p:spTree>
    <p:extLst>
      <p:ext uri="{BB962C8B-B14F-4D97-AF65-F5344CB8AC3E}">
        <p14:creationId xmlns:p14="http://schemas.microsoft.com/office/powerpoint/2010/main" val="82970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14</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04837" y="1185862"/>
            <a:ext cx="7934325" cy="4486275"/>
          </a:xfrm>
          <a:prstGeom prst="rect">
            <a:avLst/>
          </a:prstGeom>
        </p:spPr>
      </p:pic>
    </p:spTree>
    <p:extLst>
      <p:ext uri="{BB962C8B-B14F-4D97-AF65-F5344CB8AC3E}">
        <p14:creationId xmlns:p14="http://schemas.microsoft.com/office/powerpoint/2010/main" val="94228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15</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595312" y="1247775"/>
            <a:ext cx="7953375" cy="4362450"/>
          </a:xfrm>
          <a:prstGeom prst="rect">
            <a:avLst/>
          </a:prstGeom>
        </p:spPr>
      </p:pic>
    </p:spTree>
    <p:extLst>
      <p:ext uri="{BB962C8B-B14F-4D97-AF65-F5344CB8AC3E}">
        <p14:creationId xmlns:p14="http://schemas.microsoft.com/office/powerpoint/2010/main" val="399897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16</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57237" y="1042987"/>
            <a:ext cx="7629525" cy="4772025"/>
          </a:xfrm>
          <a:prstGeom prst="rect">
            <a:avLst/>
          </a:prstGeom>
        </p:spPr>
      </p:pic>
    </p:spTree>
    <p:extLst>
      <p:ext uri="{BB962C8B-B14F-4D97-AF65-F5344CB8AC3E}">
        <p14:creationId xmlns:p14="http://schemas.microsoft.com/office/powerpoint/2010/main" val="3800053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17</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85800" y="519112"/>
            <a:ext cx="7772400" cy="5819775"/>
          </a:xfrm>
          <a:prstGeom prst="rect">
            <a:avLst/>
          </a:prstGeom>
        </p:spPr>
      </p:pic>
    </p:spTree>
    <p:extLst>
      <p:ext uri="{BB962C8B-B14F-4D97-AF65-F5344CB8AC3E}">
        <p14:creationId xmlns:p14="http://schemas.microsoft.com/office/powerpoint/2010/main" val="346513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18</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38187" y="1019175"/>
            <a:ext cx="7667625" cy="4819650"/>
          </a:xfrm>
          <a:prstGeom prst="rect">
            <a:avLst/>
          </a:prstGeom>
        </p:spPr>
      </p:pic>
    </p:spTree>
    <p:extLst>
      <p:ext uri="{BB962C8B-B14F-4D97-AF65-F5344CB8AC3E}">
        <p14:creationId xmlns:p14="http://schemas.microsoft.com/office/powerpoint/2010/main" val="2457239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19</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890587" y="1262062"/>
            <a:ext cx="7362825" cy="4333875"/>
          </a:xfrm>
          <a:prstGeom prst="rect">
            <a:avLst/>
          </a:prstGeom>
        </p:spPr>
      </p:pic>
    </p:spTree>
    <p:extLst>
      <p:ext uri="{BB962C8B-B14F-4D97-AF65-F5344CB8AC3E}">
        <p14:creationId xmlns:p14="http://schemas.microsoft.com/office/powerpoint/2010/main" val="172311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Chapter 5</a:t>
            </a:r>
            <a:br>
              <a:rPr lang="en-US" b="1" dirty="0"/>
            </a:br>
            <a:r>
              <a:rPr lang="en-US" b="1" dirty="0"/>
              <a:t>Coding and Error Control</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00075" y="785812"/>
            <a:ext cx="7943850" cy="5286375"/>
          </a:xfrm>
          <a:prstGeom prst="rect">
            <a:avLst/>
          </a:prstGeom>
        </p:spPr>
      </p:pic>
    </p:spTree>
    <p:extLst>
      <p:ext uri="{BB962C8B-B14F-4D97-AF65-F5344CB8AC3E}">
        <p14:creationId xmlns:p14="http://schemas.microsoft.com/office/powerpoint/2010/main" val="3285605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20</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28650" y="1014412"/>
            <a:ext cx="7886700" cy="4829175"/>
          </a:xfrm>
          <a:prstGeom prst="rect">
            <a:avLst/>
          </a:prstGeom>
        </p:spPr>
      </p:pic>
    </p:spTree>
    <p:extLst>
      <p:ext uri="{BB962C8B-B14F-4D97-AF65-F5344CB8AC3E}">
        <p14:creationId xmlns:p14="http://schemas.microsoft.com/office/powerpoint/2010/main" val="402115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21</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47700" y="1276350"/>
            <a:ext cx="7848600" cy="4305300"/>
          </a:xfrm>
          <a:prstGeom prst="rect">
            <a:avLst/>
          </a:prstGeom>
        </p:spPr>
      </p:pic>
    </p:spTree>
    <p:extLst>
      <p:ext uri="{BB962C8B-B14F-4D97-AF65-F5344CB8AC3E}">
        <p14:creationId xmlns:p14="http://schemas.microsoft.com/office/powerpoint/2010/main" val="92966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22</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561975" y="1023937"/>
            <a:ext cx="8020050" cy="4810125"/>
          </a:xfrm>
          <a:prstGeom prst="rect">
            <a:avLst/>
          </a:prstGeom>
        </p:spPr>
      </p:pic>
    </p:spTree>
    <p:extLst>
      <p:ext uri="{BB962C8B-B14F-4D97-AF65-F5344CB8AC3E}">
        <p14:creationId xmlns:p14="http://schemas.microsoft.com/office/powerpoint/2010/main" val="2005861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23</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571500" y="1123950"/>
            <a:ext cx="8001000" cy="4610100"/>
          </a:xfrm>
          <a:prstGeom prst="rect">
            <a:avLst/>
          </a:prstGeom>
        </p:spPr>
      </p:pic>
    </p:spTree>
    <p:extLst>
      <p:ext uri="{BB962C8B-B14F-4D97-AF65-F5344CB8AC3E}">
        <p14:creationId xmlns:p14="http://schemas.microsoft.com/office/powerpoint/2010/main" val="1195182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24</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976312" y="1257300"/>
            <a:ext cx="7191375" cy="4343400"/>
          </a:xfrm>
          <a:prstGeom prst="rect">
            <a:avLst/>
          </a:prstGeom>
        </p:spPr>
      </p:pic>
    </p:spTree>
    <p:extLst>
      <p:ext uri="{BB962C8B-B14F-4D97-AF65-F5344CB8AC3E}">
        <p14:creationId xmlns:p14="http://schemas.microsoft.com/office/powerpoint/2010/main" val="454602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25</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576262" y="1423987"/>
            <a:ext cx="7991475" cy="4010025"/>
          </a:xfrm>
          <a:prstGeom prst="rect">
            <a:avLst/>
          </a:prstGeom>
        </p:spPr>
      </p:pic>
    </p:spTree>
    <p:extLst>
      <p:ext uri="{BB962C8B-B14F-4D97-AF65-F5344CB8AC3E}">
        <p14:creationId xmlns:p14="http://schemas.microsoft.com/office/powerpoint/2010/main" val="562909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26</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890587" y="1028700"/>
            <a:ext cx="7362825" cy="4800600"/>
          </a:xfrm>
          <a:prstGeom prst="rect">
            <a:avLst/>
          </a:prstGeom>
        </p:spPr>
      </p:pic>
    </p:spTree>
    <p:extLst>
      <p:ext uri="{BB962C8B-B14F-4D97-AF65-F5344CB8AC3E}">
        <p14:creationId xmlns:p14="http://schemas.microsoft.com/office/powerpoint/2010/main" val="1467262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27</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57225" y="1000125"/>
            <a:ext cx="7829550" cy="4857750"/>
          </a:xfrm>
          <a:prstGeom prst="rect">
            <a:avLst/>
          </a:prstGeom>
        </p:spPr>
      </p:pic>
    </p:spTree>
    <p:extLst>
      <p:ext uri="{BB962C8B-B14F-4D97-AF65-F5344CB8AC3E}">
        <p14:creationId xmlns:p14="http://schemas.microsoft.com/office/powerpoint/2010/main" val="4284935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28</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66762" y="1023937"/>
            <a:ext cx="7610475" cy="4810125"/>
          </a:xfrm>
          <a:prstGeom prst="rect">
            <a:avLst/>
          </a:prstGeom>
        </p:spPr>
      </p:pic>
    </p:spTree>
    <p:extLst>
      <p:ext uri="{BB962C8B-B14F-4D97-AF65-F5344CB8AC3E}">
        <p14:creationId xmlns:p14="http://schemas.microsoft.com/office/powerpoint/2010/main" val="2508967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29</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814387" y="1138237"/>
            <a:ext cx="7515225" cy="4581525"/>
          </a:xfrm>
          <a:prstGeom prst="rect">
            <a:avLst/>
          </a:prstGeom>
        </p:spPr>
      </p:pic>
    </p:spTree>
    <p:extLst>
      <p:ext uri="{BB962C8B-B14F-4D97-AF65-F5344CB8AC3E}">
        <p14:creationId xmlns:p14="http://schemas.microsoft.com/office/powerpoint/2010/main" val="116657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Chapter 5</a:t>
            </a:r>
            <a:br>
              <a:rPr lang="en-US" b="1" dirty="0"/>
            </a:br>
            <a:r>
              <a:rPr lang="en-US" b="1" dirty="0"/>
              <a:t>Coding and Error Control</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00075" y="785812"/>
            <a:ext cx="7943850" cy="5286375"/>
          </a:xfrm>
          <a:prstGeom prst="rect">
            <a:avLst/>
          </a:prstGeom>
        </p:spPr>
      </p:pic>
      <p:pic>
        <p:nvPicPr>
          <p:cNvPr id="3" name="Picture 2"/>
          <p:cNvPicPr>
            <a:picLocks noChangeAspect="1"/>
          </p:cNvPicPr>
          <p:nvPr/>
        </p:nvPicPr>
        <p:blipFill>
          <a:blip r:embed="rId4"/>
          <a:stretch>
            <a:fillRect/>
          </a:stretch>
        </p:blipFill>
        <p:spPr>
          <a:xfrm>
            <a:off x="647700" y="809625"/>
            <a:ext cx="7848600" cy="4706755"/>
          </a:xfrm>
          <a:prstGeom prst="rect">
            <a:avLst/>
          </a:prstGeom>
        </p:spPr>
      </p:pic>
    </p:spTree>
    <p:extLst>
      <p:ext uri="{BB962C8B-B14F-4D97-AF65-F5344CB8AC3E}">
        <p14:creationId xmlns:p14="http://schemas.microsoft.com/office/powerpoint/2010/main" val="1934457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30</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38175" y="1152525"/>
            <a:ext cx="7867650" cy="4552950"/>
          </a:xfrm>
          <a:prstGeom prst="rect">
            <a:avLst/>
          </a:prstGeom>
        </p:spPr>
      </p:pic>
    </p:spTree>
    <p:extLst>
      <p:ext uri="{BB962C8B-B14F-4D97-AF65-F5344CB8AC3E}">
        <p14:creationId xmlns:p14="http://schemas.microsoft.com/office/powerpoint/2010/main" val="4006599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31</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500062" y="371475"/>
            <a:ext cx="8143875" cy="6115050"/>
          </a:xfrm>
          <a:prstGeom prst="rect">
            <a:avLst/>
          </a:prstGeom>
        </p:spPr>
      </p:pic>
    </p:spTree>
    <p:extLst>
      <p:ext uri="{BB962C8B-B14F-4D97-AF65-F5344CB8AC3E}">
        <p14:creationId xmlns:p14="http://schemas.microsoft.com/office/powerpoint/2010/main" val="296495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32</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11188" y="680127"/>
            <a:ext cx="7496175" cy="3543300"/>
          </a:xfrm>
          <a:prstGeom prst="rect">
            <a:avLst/>
          </a:prstGeom>
        </p:spPr>
      </p:pic>
    </p:spTree>
    <p:extLst>
      <p:ext uri="{BB962C8B-B14F-4D97-AF65-F5344CB8AC3E}">
        <p14:creationId xmlns:p14="http://schemas.microsoft.com/office/powerpoint/2010/main" val="2407483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33</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714375" y="1052512"/>
            <a:ext cx="7715250" cy="4752975"/>
          </a:xfrm>
          <a:prstGeom prst="rect">
            <a:avLst/>
          </a:prstGeom>
        </p:spPr>
      </p:pic>
    </p:spTree>
    <p:extLst>
      <p:ext uri="{BB962C8B-B14F-4D97-AF65-F5344CB8AC3E}">
        <p14:creationId xmlns:p14="http://schemas.microsoft.com/office/powerpoint/2010/main" val="4079860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34</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07972" y="721011"/>
            <a:ext cx="6438900" cy="4276725"/>
          </a:xfrm>
          <a:prstGeom prst="rect">
            <a:avLst/>
          </a:prstGeom>
        </p:spPr>
      </p:pic>
    </p:spTree>
    <p:extLst>
      <p:ext uri="{BB962C8B-B14F-4D97-AF65-F5344CB8AC3E}">
        <p14:creationId xmlns:p14="http://schemas.microsoft.com/office/powerpoint/2010/main" val="951473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4A916A-3B29-497A-893D-E3F1F2750FF7}"/>
              </a:ext>
            </a:extLst>
          </p:cNvPr>
          <p:cNvSpPr>
            <a:spLocks noGrp="1"/>
          </p:cNvSpPr>
          <p:nvPr>
            <p:ph type="title"/>
          </p:nvPr>
        </p:nvSpPr>
        <p:spPr/>
        <p:txBody>
          <a:bodyPr/>
          <a:lstStyle/>
          <a:p>
            <a:r>
              <a:rPr lang="en-US" dirty="0"/>
              <a:t>Go-Back-N ARQ Cont.</a:t>
            </a:r>
          </a:p>
        </p:txBody>
      </p:sp>
      <p:sp>
        <p:nvSpPr>
          <p:cNvPr id="4" name="Content Placeholder 3">
            <a:extLst>
              <a:ext uri="{FF2B5EF4-FFF2-40B4-BE49-F238E27FC236}">
                <a16:creationId xmlns:a16="http://schemas.microsoft.com/office/drawing/2014/main" id="{3DB5024F-9985-4FF1-BDC5-D38A5DA9B6DB}"/>
              </a:ext>
            </a:extLst>
          </p:cNvPr>
          <p:cNvSpPr>
            <a:spLocks noGrp="1"/>
          </p:cNvSpPr>
          <p:nvPr>
            <p:ph idx="1"/>
          </p:nvPr>
        </p:nvSpPr>
        <p:spPr/>
        <p:txBody>
          <a:bodyPr/>
          <a:lstStyle/>
          <a:p>
            <a:r>
              <a:rPr lang="en-US" dirty="0"/>
              <a:t>Go-Back-N ARQ is a specific instance of the automatic repeat request (ARQ) protocol, in which the sending process continues to send a number of frames specified by a window size even without receiving an acknowledgement (ACK) packet from the receiver. It is a special case of the general sliding window protocol with the transmit window size of N and receive window size of 1. It can transmit N frames to the peer before requiring an ACK.</a:t>
            </a:r>
          </a:p>
        </p:txBody>
      </p:sp>
    </p:spTree>
    <p:extLst>
      <p:ext uri="{BB962C8B-B14F-4D97-AF65-F5344CB8AC3E}">
        <p14:creationId xmlns:p14="http://schemas.microsoft.com/office/powerpoint/2010/main" val="205885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E419-4C42-4ED5-B7B3-4881249CBAEE}"/>
              </a:ext>
            </a:extLst>
          </p:cNvPr>
          <p:cNvSpPr>
            <a:spLocks noGrp="1"/>
          </p:cNvSpPr>
          <p:nvPr>
            <p:ph type="title"/>
          </p:nvPr>
        </p:nvSpPr>
        <p:spPr/>
        <p:txBody>
          <a:bodyPr/>
          <a:lstStyle/>
          <a:p>
            <a:r>
              <a:rPr lang="en-US" dirty="0"/>
              <a:t>Go-Back-N ARQ Cont.</a:t>
            </a:r>
          </a:p>
        </p:txBody>
      </p:sp>
      <p:sp>
        <p:nvSpPr>
          <p:cNvPr id="3" name="Content Placeholder 2">
            <a:extLst>
              <a:ext uri="{FF2B5EF4-FFF2-40B4-BE49-F238E27FC236}">
                <a16:creationId xmlns:a16="http://schemas.microsoft.com/office/drawing/2014/main" id="{5F384093-D657-4D54-803F-76BFCA973C36}"/>
              </a:ext>
            </a:extLst>
          </p:cNvPr>
          <p:cNvSpPr>
            <a:spLocks noGrp="1"/>
          </p:cNvSpPr>
          <p:nvPr>
            <p:ph idx="1"/>
          </p:nvPr>
        </p:nvSpPr>
        <p:spPr/>
        <p:txBody>
          <a:bodyPr/>
          <a:lstStyle/>
          <a:p>
            <a:r>
              <a:rPr lang="en-US" sz="2400" dirty="0"/>
              <a:t>The receiver process keeps track of the sequence number of the next frame it expects to receive. It will discard any frame that does not have the exact sequence number it expects (either a duplicate frame it already acknowledged, or an out-of-order frame it expects to receive later) and will send an ACK for the last correct in-order frame. Once the sender has sent all of the frames in its window, it will detect that all of the frames since the first lost frame are outstanding, and will go back to the sequence number of the last ACK it received from the receiver process and fill its window starting with that frame and continue the process over again.</a:t>
            </a:r>
          </a:p>
          <a:p>
            <a:r>
              <a:rPr lang="en-US" sz="2400" dirty="0"/>
              <a:t>The negative-acknowledgement (NAK or NACK) signal is sent to reject a previously received message or to indicate some kind of error.</a:t>
            </a:r>
          </a:p>
        </p:txBody>
      </p:sp>
    </p:spTree>
    <p:extLst>
      <p:ext uri="{BB962C8B-B14F-4D97-AF65-F5344CB8AC3E}">
        <p14:creationId xmlns:p14="http://schemas.microsoft.com/office/powerpoint/2010/main" val="146339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b="1" dirty="0"/>
            </a:br>
            <a:br>
              <a:rPr lang="en-US" b="1" dirty="0"/>
            </a:br>
            <a:br>
              <a:rPr lang="en-US" b="1" dirty="0"/>
            </a:br>
            <a:br>
              <a:rPr lang="en-US" b="1" dirty="0"/>
            </a:br>
            <a:br>
              <a:rPr lang="en-US" b="1" dirty="0"/>
            </a:br>
            <a:br>
              <a:rPr lang="en-US" b="1" dirty="0"/>
            </a:br>
            <a:br>
              <a:rPr lang="en-US" dirty="0"/>
            </a:br>
            <a:br>
              <a:rPr lang="en-US" dirty="0"/>
            </a:br>
            <a:r>
              <a:rPr lang="en-US" b="1" dirty="0"/>
              <a:t>Questions</a:t>
            </a:r>
            <a:br>
              <a:rPr lang="en-US" dirty="0"/>
            </a:br>
            <a:br>
              <a:rPr lang="en-US" sz="1000" b="1" dirty="0"/>
            </a:br>
            <a:r>
              <a:rPr lang="en-US" sz="23900" b="1" dirty="0"/>
              <a:t>?</a:t>
            </a:r>
            <a:br>
              <a:rPr lang="en-US" dirty="0"/>
            </a:br>
            <a:br>
              <a:rPr lang="en-US" dirty="0"/>
            </a:br>
            <a:endParaRPr lang="en-US"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37</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135682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Chapter 5</a:t>
            </a:r>
            <a:br>
              <a:rPr lang="en-US" b="1" dirty="0"/>
            </a:br>
            <a:r>
              <a:rPr lang="en-US" b="1" dirty="0"/>
              <a:t>Coding and Error Control</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4</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00075" y="785812"/>
            <a:ext cx="7943850" cy="5286375"/>
          </a:xfrm>
          <a:prstGeom prst="rect">
            <a:avLst/>
          </a:prstGeom>
        </p:spPr>
      </p:pic>
      <p:pic>
        <p:nvPicPr>
          <p:cNvPr id="3" name="Picture 2"/>
          <p:cNvPicPr>
            <a:picLocks noChangeAspect="1"/>
          </p:cNvPicPr>
          <p:nvPr/>
        </p:nvPicPr>
        <p:blipFill>
          <a:blip r:embed="rId4"/>
          <a:stretch>
            <a:fillRect/>
          </a:stretch>
        </p:blipFill>
        <p:spPr>
          <a:xfrm>
            <a:off x="647700" y="809625"/>
            <a:ext cx="7848600" cy="4706755"/>
          </a:xfrm>
          <a:prstGeom prst="rect">
            <a:avLst/>
          </a:prstGeom>
        </p:spPr>
      </p:pic>
      <p:pic>
        <p:nvPicPr>
          <p:cNvPr id="4" name="Picture 3"/>
          <p:cNvPicPr>
            <a:picLocks noChangeAspect="1"/>
          </p:cNvPicPr>
          <p:nvPr/>
        </p:nvPicPr>
        <p:blipFill>
          <a:blip r:embed="rId5"/>
          <a:stretch>
            <a:fillRect/>
          </a:stretch>
        </p:blipFill>
        <p:spPr>
          <a:xfrm>
            <a:off x="600075" y="752475"/>
            <a:ext cx="8193087" cy="5365263"/>
          </a:xfrm>
          <a:prstGeom prst="rect">
            <a:avLst/>
          </a:prstGeom>
        </p:spPr>
      </p:pic>
    </p:spTree>
    <p:extLst>
      <p:ext uri="{BB962C8B-B14F-4D97-AF65-F5344CB8AC3E}">
        <p14:creationId xmlns:p14="http://schemas.microsoft.com/office/powerpoint/2010/main" val="315172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5</a:t>
            </a:fld>
            <a:endParaRPr lang="en-US" sz="1200">
              <a:solidFill>
                <a:srgbClr val="898989"/>
              </a:solidFill>
              <a:latin typeface="Calibri" pitchFamily="34" charset="0"/>
            </a:endParaRPr>
          </a:p>
        </p:txBody>
      </p:sp>
      <p:pic>
        <p:nvPicPr>
          <p:cNvPr id="5" name="Picture 4"/>
          <p:cNvPicPr>
            <a:picLocks noChangeAspect="1"/>
          </p:cNvPicPr>
          <p:nvPr/>
        </p:nvPicPr>
        <p:blipFill>
          <a:blip r:embed="rId3"/>
          <a:stretch>
            <a:fillRect/>
          </a:stretch>
        </p:blipFill>
        <p:spPr>
          <a:xfrm>
            <a:off x="676274" y="1195387"/>
            <a:ext cx="8163879" cy="4680757"/>
          </a:xfrm>
          <a:prstGeom prst="rect">
            <a:avLst/>
          </a:prstGeom>
        </p:spPr>
      </p:pic>
    </p:spTree>
    <p:extLst>
      <p:ext uri="{BB962C8B-B14F-4D97-AF65-F5344CB8AC3E}">
        <p14:creationId xmlns:p14="http://schemas.microsoft.com/office/powerpoint/2010/main" val="337259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66720" y="269875"/>
            <a:ext cx="6400800" cy="6086475"/>
          </a:xfrm>
          <a:prstGeom prst="rect">
            <a:avLst/>
          </a:prstGeom>
        </p:spPr>
      </p:pic>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6</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297919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7</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814387" y="914400"/>
            <a:ext cx="7515225" cy="5029200"/>
          </a:xfrm>
          <a:prstGeom prst="rect">
            <a:avLst/>
          </a:prstGeom>
        </p:spPr>
      </p:pic>
    </p:spTree>
    <p:extLst>
      <p:ext uri="{BB962C8B-B14F-4D97-AF65-F5344CB8AC3E}">
        <p14:creationId xmlns:p14="http://schemas.microsoft.com/office/powerpoint/2010/main" val="5876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8</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42937" y="1052512"/>
            <a:ext cx="7858125" cy="4752975"/>
          </a:xfrm>
          <a:prstGeom prst="rect">
            <a:avLst/>
          </a:prstGeom>
        </p:spPr>
      </p:pic>
    </p:spTree>
    <p:extLst>
      <p:ext uri="{BB962C8B-B14F-4D97-AF65-F5344CB8AC3E}">
        <p14:creationId xmlns:p14="http://schemas.microsoft.com/office/powerpoint/2010/main" val="23716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9</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408560" y="953593"/>
            <a:ext cx="7877175" cy="4591050"/>
          </a:xfrm>
          <a:prstGeom prst="rect">
            <a:avLst/>
          </a:prstGeom>
        </p:spPr>
      </p:pic>
    </p:spTree>
    <p:extLst>
      <p:ext uri="{BB962C8B-B14F-4D97-AF65-F5344CB8AC3E}">
        <p14:creationId xmlns:p14="http://schemas.microsoft.com/office/powerpoint/2010/main" val="326903595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6595</TotalTime>
  <Pages>0</Pages>
  <Words>401</Words>
  <Characters>0</Characters>
  <Application>Microsoft Office PowerPoint</Application>
  <DocSecurity>0</DocSecurity>
  <PresentationFormat>On-screen Show (4:3)</PresentationFormat>
  <Lines>0</Lines>
  <Paragraphs>187</Paragraphs>
  <Slides>37</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Chapter 5 Coding and Error Control</vt:lpstr>
      <vt:lpstr>Chapter 5 Coding and Error Control</vt:lpstr>
      <vt:lpstr>Chapter 5 Coding and Error Control</vt:lpstr>
      <vt:lpstr>Chapter 5 Coding and Error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Go-Back-N ARQ Cont.</vt:lpstr>
      <vt:lpstr>Go-Back-N ARQ Cont.</vt:lpstr>
      <vt:lpstr>        Questions  ?  </vt:lpstr>
    </vt:vector>
  </TitlesOfParts>
  <Manager/>
  <Company>Yahoo</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Detection and Evaluation</dc:title>
  <dc:subject/>
  <dc:creator>Lei Tang</dc:creator>
  <cp:keywords/>
  <dc:description/>
  <cp:lastModifiedBy>Mohamed</cp:lastModifiedBy>
  <cp:revision>777</cp:revision>
  <cp:lastPrinted>1899-12-30T00:00:00Z</cp:lastPrinted>
  <dcterms:created xsi:type="dcterms:W3CDTF">2010-12-29T02:53:50Z</dcterms:created>
  <dcterms:modified xsi:type="dcterms:W3CDTF">2020-12-31T10:49:16Z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