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394"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12" r:id="rId18"/>
    <p:sldId id="258" r:id="rId19"/>
    <p:sldId id="351" r:id="rId20"/>
    <p:sldId id="393" r:id="rId21"/>
    <p:sldId id="294" r:id="rId22"/>
    <p:sldId id="295" r:id="rId23"/>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99" autoAdjust="0"/>
  </p:normalViewPr>
  <p:slideViewPr>
    <p:cSldViewPr>
      <p:cViewPr>
        <p:scale>
          <a:sx n="60" d="100"/>
          <a:sy n="60" d="100"/>
        </p:scale>
        <p:origin x="-1656" y="-186"/>
      </p:cViewPr>
      <p:guideLst>
        <p:guide orient="horz" pos="2160"/>
        <p:guide pos="288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D0F8CF0A-83BE-4450-B4FF-208EBDDC1A62}" type="datetimeFigureOut">
              <a:rPr lang="ar-EG" smtClean="0"/>
              <a:t>06/08/1438</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46FCD9E-D1F8-4E80-B56E-EF655C96A247}" type="slidenum">
              <a:rPr lang="ar-EG" smtClean="0"/>
              <a:t>‹#›</a:t>
            </a:fld>
            <a:endParaRPr lang="ar-EG"/>
          </a:p>
        </p:txBody>
      </p:sp>
    </p:spTree>
    <p:extLst>
      <p:ext uri="{BB962C8B-B14F-4D97-AF65-F5344CB8AC3E}">
        <p14:creationId xmlns:p14="http://schemas.microsoft.com/office/powerpoint/2010/main" val="84840136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5</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6</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13</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14</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15</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16</a:t>
            </a:fld>
            <a:endParaRPr lang="ar-EG"/>
          </a:p>
        </p:txBody>
      </p:sp>
    </p:spTree>
    <p:extLst>
      <p:ext uri="{BB962C8B-B14F-4D97-AF65-F5344CB8AC3E}">
        <p14:creationId xmlns:p14="http://schemas.microsoft.com/office/powerpoint/2010/main" val="79160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45CD145-9E18-4CFE-8168-B87E859B01B5}" type="datetime8">
              <a:rPr lang="ar-EG" smtClean="0"/>
              <a:t>02 أيار، 17</a:t>
            </a:fld>
            <a:endParaRPr lang="ar-EG"/>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ar-EG"/>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09B008E-525B-4A48-ADD0-68CF9F3945E7}" type="slidenum">
              <a:rPr lang="ar-EG" smtClean="0"/>
              <a:t>‹#›</a:t>
            </a:fld>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DF8F6-5598-460F-90AC-E28FFD7FAFD8}" type="datetime8">
              <a:rPr lang="ar-EG" smtClean="0"/>
              <a:t>02 أيار، 17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09B008E-525B-4A48-ADD0-68CF9F3945E7}"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2D7B14-3081-4D93-8A2A-2474F9ACE00C}" type="datetime8">
              <a:rPr lang="ar-EG" smtClean="0"/>
              <a:t>02 أيار، 17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09B008E-525B-4A48-ADD0-68CF9F3945E7}"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BE827FF-FD88-4B2B-AA11-09D94F6F9A92}" type="datetime8">
              <a:rPr lang="ar-EG" smtClean="0"/>
              <a:t>02 أيار، 17</a:t>
            </a:fld>
            <a:endParaRPr lang="ar-EG"/>
          </a:p>
        </p:txBody>
      </p:sp>
      <p:sp>
        <p:nvSpPr>
          <p:cNvPr id="9" name="Slide Number Placeholder 8"/>
          <p:cNvSpPr>
            <a:spLocks noGrp="1"/>
          </p:cNvSpPr>
          <p:nvPr>
            <p:ph type="sldNum" sz="quarter" idx="15"/>
          </p:nvPr>
        </p:nvSpPr>
        <p:spPr/>
        <p:txBody>
          <a:bodyPr rtlCol="0"/>
          <a:lstStyle/>
          <a:p>
            <a:fld id="{C09B008E-525B-4A48-ADD0-68CF9F3945E7}" type="slidenum">
              <a:rPr lang="ar-EG" smtClean="0"/>
              <a:t>‹#›</a:t>
            </a:fld>
            <a:endParaRPr lang="ar-EG"/>
          </a:p>
        </p:txBody>
      </p:sp>
      <p:sp>
        <p:nvSpPr>
          <p:cNvPr id="10" name="Footer Placeholder 9"/>
          <p:cNvSpPr>
            <a:spLocks noGrp="1"/>
          </p:cNvSpPr>
          <p:nvPr>
            <p:ph type="ftr" sz="quarter" idx="16"/>
          </p:nvPr>
        </p:nvSpPr>
        <p:spPr/>
        <p:txBody>
          <a:bodyPr rtlCol="0"/>
          <a:lstStyle/>
          <a:p>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43263CB-E080-4FD7-82C5-EEE9A66605D4}" type="datetime8">
              <a:rPr lang="ar-EG" smtClean="0"/>
              <a:t>02 أيار، 17</a:t>
            </a:fld>
            <a:endParaRPr lang="ar-EG"/>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ar-EG"/>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09B008E-525B-4A48-ADD0-68CF9F3945E7}" type="slidenum">
              <a:rPr lang="ar-EG" smtClean="0"/>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F15228-8166-4486-B8E3-9687B738D0F8}" type="datetime8">
              <a:rPr lang="ar-EG" smtClean="0"/>
              <a:t>02 أيار، 17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09B008E-525B-4A48-ADD0-68CF9F3945E7}" type="slidenum">
              <a:rPr lang="ar-EG" smtClean="0"/>
              <a:t>‹#›</a:t>
            </a:fld>
            <a:endParaRPr lang="ar-EG"/>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2DA5269-C761-486A-B92F-0F462E417551}" type="datetime8">
              <a:rPr lang="ar-EG" smtClean="0"/>
              <a:t>02 أيار، 17</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C09B008E-525B-4A48-ADD0-68CF9F3945E7}" type="slidenum">
              <a:rPr lang="ar-EG" smtClean="0"/>
              <a:t>‹#›</a:t>
            </a:fld>
            <a:endParaRPr lang="ar-EG"/>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BAAC2F9-78C2-441C-9222-1C2D1752503A}" type="datetime8">
              <a:rPr lang="ar-EG" smtClean="0"/>
              <a:t>02 أيار، 17</a:t>
            </a:fld>
            <a:endParaRPr lang="ar-EG"/>
          </a:p>
        </p:txBody>
      </p:sp>
      <p:sp>
        <p:nvSpPr>
          <p:cNvPr id="7" name="Slide Number Placeholder 6"/>
          <p:cNvSpPr>
            <a:spLocks noGrp="1"/>
          </p:cNvSpPr>
          <p:nvPr>
            <p:ph type="sldNum" sz="quarter" idx="11"/>
          </p:nvPr>
        </p:nvSpPr>
        <p:spPr/>
        <p:txBody>
          <a:bodyPr rtlCol="0"/>
          <a:lstStyle/>
          <a:p>
            <a:fld id="{C09B008E-525B-4A48-ADD0-68CF9F3945E7}" type="slidenum">
              <a:rPr lang="ar-EG" smtClean="0"/>
              <a:t>‹#›</a:t>
            </a:fld>
            <a:endParaRPr lang="ar-EG"/>
          </a:p>
        </p:txBody>
      </p:sp>
      <p:sp>
        <p:nvSpPr>
          <p:cNvPr id="8" name="Footer Placeholder 7"/>
          <p:cNvSpPr>
            <a:spLocks noGrp="1"/>
          </p:cNvSpPr>
          <p:nvPr>
            <p:ph type="ftr" sz="quarter" idx="12"/>
          </p:nvPr>
        </p:nvSpPr>
        <p:spPr/>
        <p:txBody>
          <a:bodyPr rtlCol="0"/>
          <a:lstStyle/>
          <a:p>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2615E-A5A8-48C8-9ACE-66FCA8B30799}" type="datetime8">
              <a:rPr lang="ar-EG" smtClean="0"/>
              <a:t>02 أيار، 17</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C09B008E-525B-4A48-ADD0-68CF9F3945E7}"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37E44C0-4CD0-46C3-81C7-F5F98B215FF4}" type="datetime8">
              <a:rPr lang="ar-EG" smtClean="0"/>
              <a:t>02 أيار، 17</a:t>
            </a:fld>
            <a:endParaRPr lang="ar-EG"/>
          </a:p>
        </p:txBody>
      </p:sp>
      <p:sp>
        <p:nvSpPr>
          <p:cNvPr id="22" name="Slide Number Placeholder 21"/>
          <p:cNvSpPr>
            <a:spLocks noGrp="1"/>
          </p:cNvSpPr>
          <p:nvPr>
            <p:ph type="sldNum" sz="quarter" idx="15"/>
          </p:nvPr>
        </p:nvSpPr>
        <p:spPr/>
        <p:txBody>
          <a:bodyPr rtlCol="0"/>
          <a:lstStyle/>
          <a:p>
            <a:fld id="{C09B008E-525B-4A48-ADD0-68CF9F3945E7}" type="slidenum">
              <a:rPr lang="ar-EG" smtClean="0"/>
              <a:t>‹#›</a:t>
            </a:fld>
            <a:endParaRPr lang="ar-EG"/>
          </a:p>
        </p:txBody>
      </p:sp>
      <p:sp>
        <p:nvSpPr>
          <p:cNvPr id="23" name="Footer Placeholder 22"/>
          <p:cNvSpPr>
            <a:spLocks noGrp="1"/>
          </p:cNvSpPr>
          <p:nvPr>
            <p:ph type="ftr" sz="quarter" idx="16"/>
          </p:nvPr>
        </p:nvSpPr>
        <p:spPr/>
        <p:txBody>
          <a:bodyPr rtlCol="0"/>
          <a:lstStyle/>
          <a:p>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6BA2CA5-5516-4600-AD2A-EAF1BA0DFE70}" type="datetime8">
              <a:rPr lang="ar-EG" smtClean="0"/>
              <a:t>02 أيار، 17</a:t>
            </a:fld>
            <a:endParaRPr lang="ar-EG"/>
          </a:p>
        </p:txBody>
      </p:sp>
      <p:sp>
        <p:nvSpPr>
          <p:cNvPr id="18" name="Slide Number Placeholder 17"/>
          <p:cNvSpPr>
            <a:spLocks noGrp="1"/>
          </p:cNvSpPr>
          <p:nvPr>
            <p:ph type="sldNum" sz="quarter" idx="11"/>
          </p:nvPr>
        </p:nvSpPr>
        <p:spPr/>
        <p:txBody>
          <a:bodyPr rtlCol="0"/>
          <a:lstStyle/>
          <a:p>
            <a:fld id="{C09B008E-525B-4A48-ADD0-68CF9F3945E7}" type="slidenum">
              <a:rPr lang="ar-EG" smtClean="0"/>
              <a:t>‹#›</a:t>
            </a:fld>
            <a:endParaRPr lang="ar-EG"/>
          </a:p>
        </p:txBody>
      </p:sp>
      <p:sp>
        <p:nvSpPr>
          <p:cNvPr id="21" name="Footer Placeholder 20"/>
          <p:cNvSpPr>
            <a:spLocks noGrp="1"/>
          </p:cNvSpPr>
          <p:nvPr>
            <p:ph type="ftr" sz="quarter" idx="12"/>
          </p:nvPr>
        </p:nvSpPr>
        <p:spPr/>
        <p:txBody>
          <a:bodyPr rtlCol="0"/>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C0167C4-F78A-4293-AE6F-AD7A2071895A}" type="datetime8">
              <a:rPr lang="ar-EG" smtClean="0"/>
              <a:t>02 أيار، 17</a:t>
            </a:fld>
            <a:endParaRPr lang="ar-EG"/>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ar-EG"/>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09B008E-525B-4A48-ADD0-68CF9F3945E7}" type="slidenum">
              <a:rPr lang="ar-EG" smtClean="0"/>
              <a:t>‹#›</a:t>
            </a:fld>
            <a:endParaRPr lang="ar-EG"/>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8856984" cy="1512168"/>
          </a:xfrm>
        </p:spPr>
        <p:txBody>
          <a:bodyPr>
            <a:normAutofit fontScale="90000"/>
          </a:bodyPr>
          <a:lstStyle/>
          <a:p>
            <a:pPr algn="ctr" rtl="0"/>
            <a:r>
              <a:rPr lang="en-US" dirty="0" smtClean="0"/>
              <a:t>Decision support system (dss)</a:t>
            </a:r>
            <a:br>
              <a:rPr lang="en-US" dirty="0" smtClean="0"/>
            </a:br>
            <a:r>
              <a:rPr lang="en-US" dirty="0" smtClean="0">
                <a:effectLst/>
              </a:rPr>
              <a:t>Code</a:t>
            </a:r>
            <a:r>
              <a:rPr lang="en-US" dirty="0">
                <a:effectLst/>
              </a:rPr>
              <a:t>: </a:t>
            </a:r>
            <a:r>
              <a:rPr lang="en-US" dirty="0" smtClean="0">
                <a:effectLst/>
              </a:rPr>
              <a:t>IS341</a:t>
            </a:r>
            <a:br>
              <a:rPr lang="en-US" dirty="0" smtClean="0">
                <a:effectLst/>
              </a:rPr>
            </a:br>
            <a:endParaRPr lang="ar-EG" sz="4000" b="1" u="sng" dirty="0"/>
          </a:p>
        </p:txBody>
      </p:sp>
      <p:sp>
        <p:nvSpPr>
          <p:cNvPr id="3" name="Subtitle 2"/>
          <p:cNvSpPr>
            <a:spLocks noGrp="1"/>
          </p:cNvSpPr>
          <p:nvPr>
            <p:ph type="subTitle" idx="1"/>
          </p:nvPr>
        </p:nvSpPr>
        <p:spPr>
          <a:xfrm>
            <a:off x="4572000" y="4149080"/>
            <a:ext cx="4425752" cy="914400"/>
          </a:xfrm>
        </p:spPr>
        <p:txBody>
          <a:bodyPr>
            <a:noAutofit/>
          </a:bodyPr>
          <a:lstStyle/>
          <a:p>
            <a:pPr rtl="0"/>
            <a:r>
              <a:rPr lang="en-US" dirty="0" smtClean="0"/>
              <a:t>Prepared by:- Hagar Mohamed</a:t>
            </a:r>
          </a:p>
          <a:p>
            <a:pPr algn="just" rtl="0"/>
            <a:r>
              <a:rPr lang="en-US" dirty="0" smtClean="0">
                <a:solidFill>
                  <a:schemeClr val="bg2">
                    <a:lumMod val="10000"/>
                  </a:schemeClr>
                </a:solidFill>
              </a:rPr>
              <a:t>Note that:- </a:t>
            </a:r>
            <a:r>
              <a:rPr lang="en-US" dirty="0">
                <a:solidFill>
                  <a:schemeClr val="bg2">
                    <a:lumMod val="10000"/>
                  </a:schemeClr>
                </a:solidFill>
              </a:rPr>
              <a:t>this presentation consists of slides from the book </a:t>
            </a:r>
            <a:r>
              <a:rPr lang="en-US" dirty="0" smtClean="0">
                <a:solidFill>
                  <a:schemeClr val="bg2">
                    <a:lumMod val="10000"/>
                  </a:schemeClr>
                </a:solidFill>
              </a:rPr>
              <a:t>presentation. I declare that to save the  publisher’s copyright.</a:t>
            </a:r>
            <a:endParaRPr lang="ar-EG" dirty="0"/>
          </a:p>
        </p:txBody>
      </p:sp>
      <p:sp>
        <p:nvSpPr>
          <p:cNvPr id="6" name="Subtitle 2"/>
          <p:cNvSpPr txBox="1">
            <a:spLocks/>
          </p:cNvSpPr>
          <p:nvPr/>
        </p:nvSpPr>
        <p:spPr>
          <a:xfrm>
            <a:off x="82830" y="5898976"/>
            <a:ext cx="8999374" cy="914400"/>
          </a:xfrm>
          <a:prstGeom prst="rect">
            <a:avLst/>
          </a:prstGeom>
        </p:spPr>
        <p:txBody>
          <a:bodyPr vert="horz" anchor="b">
            <a:normAutofit fontScale="85000" lnSpcReduction="10000"/>
          </a:bodyPr>
          <a:lstStyle>
            <a:lvl1pPr marL="0" indent="0" algn="l" rtl="1" eaLnBrk="1" latinLnBrk="0" hangingPunct="1">
              <a:spcBef>
                <a:spcPct val="20000"/>
              </a:spcBef>
              <a:buClr>
                <a:schemeClr val="accent1"/>
              </a:buClr>
              <a:buSzPct val="70000"/>
              <a:buFont typeface="Wingdings 2"/>
              <a:buNone/>
              <a:defRPr kumimoji="0" sz="2400" kern="1200">
                <a:solidFill>
                  <a:schemeClr val="tx2">
                    <a:shade val="75000"/>
                  </a:schemeClr>
                </a:solidFill>
                <a:latin typeface="+mn-lt"/>
                <a:ea typeface="+mn-ea"/>
                <a:cs typeface="+mn-cs"/>
              </a:defRPr>
            </a:lvl1pPr>
            <a:lvl2pPr marL="457200" indent="0" algn="ctr" rtl="1" eaLnBrk="1" latinLnBrk="0" hangingPunct="1">
              <a:spcBef>
                <a:spcPct val="20000"/>
              </a:spcBef>
              <a:buClr>
                <a:schemeClr val="accent1"/>
              </a:buClr>
              <a:buSzPct val="70000"/>
              <a:buFont typeface="Wingdings 2"/>
              <a:buNone/>
              <a:defRPr kumimoji="0" sz="2800" kern="1200">
                <a:solidFill>
                  <a:schemeClr val="tx2"/>
                </a:solidFill>
                <a:latin typeface="+mn-lt"/>
                <a:ea typeface="+mn-ea"/>
                <a:cs typeface="+mn-cs"/>
              </a:defRPr>
            </a:lvl2pPr>
            <a:lvl3pPr marL="914400" indent="0" algn="ctr" rtl="1" eaLnBrk="1" latinLnBrk="0" hangingPunct="1">
              <a:spcBef>
                <a:spcPct val="20000"/>
              </a:spcBef>
              <a:buClr>
                <a:schemeClr val="accent1"/>
              </a:buClr>
              <a:buSzPct val="70000"/>
              <a:buFont typeface="Wingdings 2"/>
              <a:buNone/>
              <a:defRPr kumimoji="0" sz="2400" kern="1200">
                <a:solidFill>
                  <a:schemeClr val="tx2"/>
                </a:solidFill>
                <a:latin typeface="+mn-lt"/>
                <a:ea typeface="+mn-ea"/>
                <a:cs typeface="+mn-cs"/>
              </a:defRPr>
            </a:lvl3pPr>
            <a:lvl4pPr marL="1371600" indent="0" algn="ctr" rtl="1" eaLnBrk="1" latinLnBrk="0" hangingPunct="1">
              <a:spcBef>
                <a:spcPct val="20000"/>
              </a:spcBef>
              <a:buClr>
                <a:schemeClr val="accent1"/>
              </a:buClr>
              <a:buSzPct val="70000"/>
              <a:buFont typeface="Wingdings 2"/>
              <a:buNone/>
              <a:defRPr kumimoji="0" sz="2000" kern="1200">
                <a:solidFill>
                  <a:schemeClr val="tx2"/>
                </a:solidFill>
                <a:latin typeface="+mn-lt"/>
                <a:ea typeface="+mn-ea"/>
                <a:cs typeface="+mn-cs"/>
              </a:defRPr>
            </a:lvl4pPr>
            <a:lvl5pPr marL="1828800" indent="0" algn="ctr" rtl="1"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5pPr>
            <a:lvl6pPr marL="2286000" indent="0" algn="ctr" rtl="1"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6pPr>
            <a:lvl7pPr marL="2743200" indent="0" algn="ctr" rtl="1" eaLnBrk="1" latinLnBrk="0" hangingPunct="1">
              <a:spcBef>
                <a:spcPct val="20000"/>
              </a:spcBef>
              <a:buClr>
                <a:schemeClr val="accent1"/>
              </a:buClr>
              <a:buSzPct val="60000"/>
              <a:buFont typeface="Wingdings 2"/>
              <a:buNone/>
              <a:defRPr kumimoji="0" sz="1600" kern="1200">
                <a:solidFill>
                  <a:schemeClr val="tx2"/>
                </a:solidFill>
                <a:latin typeface="+mn-lt"/>
                <a:ea typeface="+mn-ea"/>
                <a:cs typeface="+mn-cs"/>
              </a:defRPr>
            </a:lvl7pPr>
            <a:lvl8pPr marL="3200400" indent="0" algn="ctr" rtl="1" eaLnBrk="1" latinLnBrk="0" hangingPunct="1">
              <a:spcBef>
                <a:spcPct val="20000"/>
              </a:spcBef>
              <a:buClr>
                <a:schemeClr val="accent1"/>
              </a:buClr>
              <a:buSzPct val="60000"/>
              <a:buFont typeface="Wingdings 2"/>
              <a:buNone/>
              <a:defRPr kumimoji="0" sz="1600" kern="1200" baseline="0">
                <a:solidFill>
                  <a:schemeClr val="tx2"/>
                </a:solidFill>
                <a:latin typeface="+mn-lt"/>
                <a:ea typeface="+mn-ea"/>
                <a:cs typeface="+mn-cs"/>
              </a:defRPr>
            </a:lvl8pPr>
            <a:lvl9pPr marL="3657600" indent="0" algn="ctr" rtl="1" eaLnBrk="1" latinLnBrk="0" hangingPunct="1">
              <a:spcBef>
                <a:spcPct val="20000"/>
              </a:spcBef>
              <a:buClr>
                <a:schemeClr val="accent1"/>
              </a:buClr>
              <a:buSzPct val="60000"/>
              <a:buFont typeface="Wingdings 2"/>
              <a:buNone/>
              <a:defRPr kumimoji="0" sz="1400" kern="1200" baseline="0">
                <a:solidFill>
                  <a:schemeClr val="tx2"/>
                </a:solidFill>
                <a:latin typeface="+mn-lt"/>
                <a:ea typeface="+mn-ea"/>
                <a:cs typeface="+mn-cs"/>
              </a:defRPr>
            </a:lvl9pPr>
          </a:lstStyle>
          <a:p>
            <a:pPr algn="ctr" rtl="0"/>
            <a:r>
              <a:rPr lang="en-US" b="1" dirty="0" smtClean="0">
                <a:solidFill>
                  <a:schemeClr val="bg2">
                    <a:lumMod val="10000"/>
                  </a:schemeClr>
                </a:solidFill>
              </a:rPr>
              <a:t>Notation:- All the materials in this presentation prepared from (Decision Support Systems for Business Intelligence) Book By Vicki L.. </a:t>
            </a:r>
            <a:r>
              <a:rPr lang="en-US" b="1" dirty="0" err="1" smtClean="0">
                <a:solidFill>
                  <a:schemeClr val="bg2">
                    <a:lumMod val="10000"/>
                  </a:schemeClr>
                </a:solidFill>
              </a:rPr>
              <a:t>Auter</a:t>
            </a:r>
            <a:r>
              <a:rPr lang="en-US" b="1" dirty="0" smtClean="0">
                <a:solidFill>
                  <a:schemeClr val="bg2">
                    <a:lumMod val="10000"/>
                  </a:schemeClr>
                </a:solidFill>
              </a:rPr>
              <a:t> Copyright @ 2010 </a:t>
            </a:r>
            <a:r>
              <a:rPr lang="en-US" b="1" dirty="0" err="1" smtClean="0">
                <a:solidFill>
                  <a:schemeClr val="bg2">
                    <a:lumMod val="10000"/>
                  </a:schemeClr>
                </a:solidFill>
              </a:rPr>
              <a:t>Jonh</a:t>
            </a:r>
            <a:r>
              <a:rPr lang="en-US" b="1" dirty="0" smtClean="0">
                <a:solidFill>
                  <a:schemeClr val="bg2">
                    <a:lumMod val="10000"/>
                  </a:schemeClr>
                </a:solidFill>
              </a:rPr>
              <a:t> </a:t>
            </a:r>
            <a:r>
              <a:rPr lang="en-US" b="1" dirty="0" err="1" smtClean="0">
                <a:solidFill>
                  <a:schemeClr val="bg2">
                    <a:lumMod val="10000"/>
                  </a:schemeClr>
                </a:solidFill>
              </a:rPr>
              <a:t>wiley</a:t>
            </a:r>
            <a:r>
              <a:rPr lang="en-US" b="1" dirty="0" smtClean="0">
                <a:solidFill>
                  <a:schemeClr val="bg2">
                    <a:lumMod val="10000"/>
                  </a:schemeClr>
                </a:solidFill>
              </a:rPr>
              <a:t> &amp; </a:t>
            </a:r>
            <a:r>
              <a:rPr lang="en-US" b="1" dirty="0" err="1" smtClean="0">
                <a:solidFill>
                  <a:schemeClr val="bg2">
                    <a:lumMod val="10000"/>
                  </a:schemeClr>
                </a:solidFill>
              </a:rPr>
              <a:t>Ons</a:t>
            </a:r>
            <a:r>
              <a:rPr lang="en-US" b="1" dirty="0" smtClean="0">
                <a:solidFill>
                  <a:schemeClr val="bg2">
                    <a:lumMod val="10000"/>
                  </a:schemeClr>
                </a:solidFill>
              </a:rPr>
              <a:t>, Inc.</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941" t="4633" r="4222" b="1217"/>
          <a:stretch/>
        </p:blipFill>
        <p:spPr bwMode="auto">
          <a:xfrm>
            <a:off x="82830" y="531324"/>
            <a:ext cx="2040897" cy="20335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4" name="Rectangle 3"/>
          <p:cNvSpPr/>
          <p:nvPr/>
        </p:nvSpPr>
        <p:spPr>
          <a:xfrm>
            <a:off x="1907704" y="2588711"/>
            <a:ext cx="6462464" cy="1200329"/>
          </a:xfrm>
          <a:prstGeom prst="rect">
            <a:avLst/>
          </a:prstGeom>
        </p:spPr>
        <p:txBody>
          <a:bodyPr wrap="square">
            <a:spAutoFit/>
          </a:bodyPr>
          <a:lstStyle/>
          <a:p>
            <a:pPr algn="ctr" rtl="0"/>
            <a:r>
              <a:rPr lang="en-US" sz="2400" b="1" u="sng" dirty="0" smtClean="0"/>
              <a:t>Prerequisites:-                 </a:t>
            </a:r>
            <a:br>
              <a:rPr lang="en-US" sz="2400" b="1" u="sng" dirty="0" smtClean="0"/>
            </a:br>
            <a:r>
              <a:rPr lang="en-US" sz="2400" b="1" u="sng" dirty="0" smtClean="0">
                <a:effectLst/>
              </a:rPr>
              <a:t>Foundation of information system (</a:t>
            </a:r>
            <a:r>
              <a:rPr lang="en-US" sz="2400" b="1" u="sng" dirty="0" smtClean="0"/>
              <a:t>IS101)</a:t>
            </a:r>
            <a:endParaRPr lang="ar-EG" sz="2400" dirty="0"/>
          </a:p>
        </p:txBody>
      </p:sp>
      <p:sp>
        <p:nvSpPr>
          <p:cNvPr id="5" name="Slide Number Placeholder 4"/>
          <p:cNvSpPr>
            <a:spLocks noGrp="1"/>
          </p:cNvSpPr>
          <p:nvPr>
            <p:ph type="sldNum" sz="quarter" idx="12"/>
          </p:nvPr>
        </p:nvSpPr>
        <p:spPr/>
        <p:txBody>
          <a:bodyPr/>
          <a:lstStyle/>
          <a:p>
            <a:fld id="{C09B008E-525B-4A48-ADD0-68CF9F3945E7}" type="slidenum">
              <a:rPr lang="ar-EG" smtClean="0"/>
              <a:t>1</a:t>
            </a:fld>
            <a:endParaRPr lang="ar-EG"/>
          </a:p>
        </p:txBody>
      </p:sp>
    </p:spTree>
    <p:extLst>
      <p:ext uri="{BB962C8B-B14F-4D97-AF65-F5344CB8AC3E}">
        <p14:creationId xmlns:p14="http://schemas.microsoft.com/office/powerpoint/2010/main" val="225346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 calcmode="lin" valueType="num">
                                      <p:cBhvr additive="base">
                                        <p:cTn id="3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836712"/>
            <a:ext cx="8568952" cy="5509200"/>
          </a:xfrm>
          <a:prstGeom prst="rect">
            <a:avLst/>
          </a:prstGeom>
        </p:spPr>
        <p:txBody>
          <a:bodyPr wrap="square">
            <a:spAutoFit/>
          </a:bodyPr>
          <a:lstStyle/>
          <a:p>
            <a:pPr marL="285750" indent="-285750" algn="just" rtl="0">
              <a:buFont typeface="Wingdings" pitchFamily="2" charset="2"/>
              <a:buChar char="q"/>
            </a:pPr>
            <a:r>
              <a:rPr lang="en-US" sz="3200" dirty="0"/>
              <a:t>We need BI because of the fast pace of </a:t>
            </a:r>
            <a:r>
              <a:rPr lang="en-US" sz="3200" dirty="0" smtClean="0"/>
              <a:t>change in </a:t>
            </a:r>
            <a:r>
              <a:rPr lang="en-US" sz="3200" dirty="0"/>
              <a:t>globalization, innovation, and competition </a:t>
            </a:r>
            <a:r>
              <a:rPr lang="en-US" sz="3200" dirty="0" smtClean="0"/>
              <a:t>and </a:t>
            </a:r>
            <a:r>
              <a:rPr lang="en-US" sz="3200" dirty="0"/>
              <a:t>the fact that our competitors are using it</a:t>
            </a:r>
            <a:r>
              <a:rPr lang="en-US" sz="3200" dirty="0" smtClean="0"/>
              <a:t>.</a:t>
            </a:r>
            <a:endParaRPr lang="en-US" sz="3200" dirty="0"/>
          </a:p>
          <a:p>
            <a:pPr marL="285750" indent="-285750" algn="just" rtl="0">
              <a:buFont typeface="Wingdings" pitchFamily="2" charset="2"/>
              <a:buChar char="q"/>
            </a:pPr>
            <a:r>
              <a:rPr lang="en-US" sz="3200" dirty="0" err="1" smtClean="0"/>
              <a:t>Luhn</a:t>
            </a:r>
            <a:r>
              <a:rPr lang="en-US" sz="3200" dirty="0" smtClean="0"/>
              <a:t> </a:t>
            </a:r>
            <a:r>
              <a:rPr lang="en-US" sz="3200" dirty="0"/>
              <a:t>(1959, p. 314) talked about the </a:t>
            </a:r>
            <a:r>
              <a:rPr lang="en-US" sz="3200" dirty="0" smtClean="0"/>
              <a:t>acquiring </a:t>
            </a:r>
            <a:r>
              <a:rPr lang="en-US" sz="3200" dirty="0"/>
              <a:t>the </a:t>
            </a:r>
            <a:r>
              <a:rPr lang="en-US" sz="3200" dirty="0" smtClean="0"/>
              <a:t>information.</a:t>
            </a:r>
          </a:p>
          <a:p>
            <a:pPr marL="285750" indent="-285750" algn="just" rtl="0">
              <a:buFont typeface="Wingdings" pitchFamily="2" charset="2"/>
              <a:buChar char="q"/>
            </a:pPr>
            <a:r>
              <a:rPr lang="en-US" sz="3200" dirty="0" smtClean="0"/>
              <a:t>Today </a:t>
            </a:r>
            <a:r>
              <a:rPr lang="en-US" sz="3200" dirty="0"/>
              <a:t>that is not </a:t>
            </a:r>
            <a:r>
              <a:rPr lang="en-US" sz="3200" dirty="0" smtClean="0"/>
              <a:t>a problem </a:t>
            </a:r>
            <a:r>
              <a:rPr lang="en-US" sz="3200" dirty="0"/>
              <a:t>because much data are already digitalized. </a:t>
            </a:r>
            <a:endParaRPr lang="en-US" sz="3200" dirty="0" smtClean="0"/>
          </a:p>
          <a:p>
            <a:pPr marL="285750" indent="-285750" algn="just" rtl="0">
              <a:buFont typeface="Wingdings" pitchFamily="2" charset="2"/>
              <a:buChar char="q"/>
            </a:pPr>
            <a:r>
              <a:rPr lang="en-US" sz="3200" dirty="0" smtClean="0"/>
              <a:t>However</a:t>
            </a:r>
            <a:r>
              <a:rPr lang="en-US" sz="3200" dirty="0"/>
              <a:t>, the data are not </a:t>
            </a:r>
            <a:r>
              <a:rPr lang="en-US" sz="3200" dirty="0" smtClean="0"/>
              <a:t>necessarily any </a:t>
            </a:r>
            <a:r>
              <a:rPr lang="en-US" sz="3200" dirty="0"/>
              <a:t>better organized </a:t>
            </a:r>
            <a:r>
              <a:rPr lang="en-US" sz="3200" dirty="0" smtClean="0"/>
              <a:t>for </a:t>
            </a:r>
            <a:r>
              <a:rPr lang="en-US" sz="3200" dirty="0"/>
              <a:t>decision makers than they were in </a:t>
            </a:r>
            <a:r>
              <a:rPr lang="en-US" sz="3200" dirty="0" smtClean="0"/>
              <a:t>1958.</a:t>
            </a:r>
          </a:p>
        </p:txBody>
      </p:sp>
      <p:sp>
        <p:nvSpPr>
          <p:cNvPr id="2" name="Slide Number Placeholder 1"/>
          <p:cNvSpPr>
            <a:spLocks noGrp="1"/>
          </p:cNvSpPr>
          <p:nvPr>
            <p:ph type="sldNum" sz="quarter" idx="15"/>
          </p:nvPr>
        </p:nvSpPr>
        <p:spPr/>
        <p:txBody>
          <a:bodyPr/>
          <a:lstStyle/>
          <a:p>
            <a:fld id="{C09B008E-525B-4A48-ADD0-68CF9F3945E7}" type="slidenum">
              <a:rPr lang="ar-EG" smtClean="0"/>
              <a:t>10</a:t>
            </a:fld>
            <a:endParaRPr lang="ar-EG"/>
          </a:p>
        </p:txBody>
      </p:sp>
      <p:sp>
        <p:nvSpPr>
          <p:cNvPr id="5" name="Rectangle 4"/>
          <p:cNvSpPr/>
          <p:nvPr/>
        </p:nvSpPr>
        <p:spPr>
          <a:xfrm>
            <a:off x="2843808" y="44624"/>
            <a:ext cx="3456384"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rtl="0"/>
            <a:r>
              <a:rPr lang="en-US" sz="2800" b="1" dirty="0" smtClean="0"/>
              <a:t>Today's </a:t>
            </a:r>
            <a:r>
              <a:rPr lang="en-US" sz="2800" b="1" dirty="0"/>
              <a:t>world</a:t>
            </a:r>
          </a:p>
        </p:txBody>
      </p:sp>
    </p:spTree>
    <p:extLst>
      <p:ext uri="{BB962C8B-B14F-4D97-AF65-F5344CB8AC3E}">
        <p14:creationId xmlns:p14="http://schemas.microsoft.com/office/powerpoint/2010/main" val="163561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7384"/>
            <a:ext cx="8568952" cy="5509200"/>
          </a:xfrm>
          <a:prstGeom prst="rect">
            <a:avLst/>
          </a:prstGeom>
        </p:spPr>
        <p:txBody>
          <a:bodyPr wrap="square">
            <a:spAutoFit/>
          </a:bodyPr>
          <a:lstStyle/>
          <a:p>
            <a:pPr marL="285750" indent="-285750" algn="just" rtl="0">
              <a:buFont typeface="Wingdings" pitchFamily="2" charset="2"/>
              <a:buChar char="q"/>
            </a:pPr>
            <a:r>
              <a:rPr lang="en-US" sz="3200" dirty="0"/>
              <a:t>the task of BI is more than collecting information</a:t>
            </a:r>
            <a:r>
              <a:rPr lang="en-US" sz="3200" dirty="0" smtClean="0"/>
              <a:t>.</a:t>
            </a:r>
          </a:p>
          <a:p>
            <a:pPr marL="285750" indent="-285750" algn="just" rtl="0">
              <a:buFont typeface="Wingdings" pitchFamily="2" charset="2"/>
              <a:buChar char="q"/>
            </a:pPr>
            <a:r>
              <a:rPr lang="en-US" sz="3200" dirty="0"/>
              <a:t>Instead BI begins with a </a:t>
            </a:r>
            <a:r>
              <a:rPr lang="en-US" sz="3200" dirty="0" smtClean="0"/>
              <a:t>view that </a:t>
            </a:r>
            <a:r>
              <a:rPr lang="en-US" sz="3200" dirty="0"/>
              <a:t>information can be an asset and that asset can help you manage the organization </a:t>
            </a:r>
            <a:r>
              <a:rPr lang="en-US" sz="3200" dirty="0" smtClean="0"/>
              <a:t>better.</a:t>
            </a:r>
            <a:endParaRPr lang="en-US" sz="3200" dirty="0"/>
          </a:p>
          <a:p>
            <a:pPr marL="285750" indent="-285750" algn="just" rtl="0">
              <a:buFont typeface="Wingdings" pitchFamily="2" charset="2"/>
              <a:buChar char="q"/>
            </a:pPr>
            <a:r>
              <a:rPr lang="en-US" sz="3200" dirty="0"/>
              <a:t>With the appropriate information, the business can be more profitable, experience </a:t>
            </a:r>
            <a:r>
              <a:rPr lang="en-US" sz="3200" dirty="0" smtClean="0"/>
              <a:t>lower costs</a:t>
            </a:r>
            <a:r>
              <a:rPr lang="en-US" sz="3200" dirty="0"/>
              <a:t>, </a:t>
            </a:r>
            <a:r>
              <a:rPr lang="en-US" sz="3200" dirty="0" smtClean="0"/>
              <a:t>discover itself </a:t>
            </a:r>
            <a:r>
              <a:rPr lang="en-US" sz="3200" dirty="0"/>
              <a:t>to fewer risks, and provide a better link to customers</a:t>
            </a:r>
            <a:r>
              <a:rPr lang="en-US" sz="3200" dirty="0" smtClean="0"/>
              <a:t>.</a:t>
            </a:r>
          </a:p>
        </p:txBody>
      </p:sp>
      <p:sp>
        <p:nvSpPr>
          <p:cNvPr id="2" name="Slide Number Placeholder 1"/>
          <p:cNvSpPr>
            <a:spLocks noGrp="1"/>
          </p:cNvSpPr>
          <p:nvPr>
            <p:ph type="sldNum" sz="quarter" idx="15"/>
          </p:nvPr>
        </p:nvSpPr>
        <p:spPr/>
        <p:txBody>
          <a:bodyPr/>
          <a:lstStyle/>
          <a:p>
            <a:fld id="{C09B008E-525B-4A48-ADD0-68CF9F3945E7}" type="slidenum">
              <a:rPr lang="ar-EG" smtClean="0"/>
              <a:t>11</a:t>
            </a:fld>
            <a:endParaRPr lang="ar-EG"/>
          </a:p>
        </p:txBody>
      </p:sp>
    </p:spTree>
    <p:extLst>
      <p:ext uri="{BB962C8B-B14F-4D97-AF65-F5344CB8AC3E}">
        <p14:creationId xmlns:p14="http://schemas.microsoft.com/office/powerpoint/2010/main" val="209790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16144"/>
            <a:ext cx="8568952" cy="4031873"/>
          </a:xfrm>
          <a:prstGeom prst="rect">
            <a:avLst/>
          </a:prstGeom>
        </p:spPr>
        <p:txBody>
          <a:bodyPr wrap="square">
            <a:spAutoFit/>
          </a:bodyPr>
          <a:lstStyle/>
          <a:p>
            <a:pPr marL="285750" indent="-285750" algn="just" rtl="0">
              <a:buFont typeface="Wingdings" pitchFamily="2" charset="2"/>
              <a:buChar char="q"/>
            </a:pPr>
            <a:r>
              <a:rPr lang="en-US" sz="3200" dirty="0"/>
              <a:t>The goal of CI is to </a:t>
            </a:r>
            <a:r>
              <a:rPr lang="en-US" sz="3200" dirty="0" smtClean="0"/>
              <a:t>provide a </a:t>
            </a:r>
            <a:r>
              <a:rPr lang="en-US" sz="3200" dirty="0"/>
              <a:t>balanced picture of the environment to the decision </a:t>
            </a:r>
            <a:r>
              <a:rPr lang="en-US" sz="3200" dirty="0" smtClean="0"/>
              <a:t>makers.</a:t>
            </a:r>
            <a:endParaRPr lang="en-US" sz="3200" dirty="0"/>
          </a:p>
          <a:p>
            <a:pPr marL="285750" indent="-285750" algn="just" rtl="0">
              <a:buFont typeface="Wingdings" pitchFamily="2" charset="2"/>
              <a:buChar char="q"/>
            </a:pPr>
            <a:r>
              <a:rPr lang="en-US" sz="3200" dirty="0"/>
              <a:t>The CI supports </a:t>
            </a:r>
            <a:r>
              <a:rPr lang="en-US" sz="3200" dirty="0" smtClean="0"/>
              <a:t>strategic decision </a:t>
            </a:r>
            <a:r>
              <a:rPr lang="en-US" sz="3200" dirty="0"/>
              <a:t>making, and that requires a reasonable assessment of the direction of the future </a:t>
            </a:r>
            <a:r>
              <a:rPr lang="en-US" sz="3200" dirty="0" smtClean="0"/>
              <a:t>and guidance </a:t>
            </a:r>
            <a:r>
              <a:rPr lang="en-US" sz="3200" dirty="0"/>
              <a:t>from that assessment to outperform competitors</a:t>
            </a:r>
            <a:r>
              <a:rPr lang="en-US" sz="3200" dirty="0" smtClean="0"/>
              <a:t>.</a:t>
            </a:r>
          </a:p>
        </p:txBody>
      </p:sp>
      <p:sp>
        <p:nvSpPr>
          <p:cNvPr id="2" name="Slide Number Placeholder 1"/>
          <p:cNvSpPr>
            <a:spLocks noGrp="1"/>
          </p:cNvSpPr>
          <p:nvPr>
            <p:ph type="sldNum" sz="quarter" idx="15"/>
          </p:nvPr>
        </p:nvSpPr>
        <p:spPr/>
        <p:txBody>
          <a:bodyPr/>
          <a:lstStyle/>
          <a:p>
            <a:fld id="{C09B008E-525B-4A48-ADD0-68CF9F3945E7}" type="slidenum">
              <a:rPr lang="ar-EG" smtClean="0"/>
              <a:t>12</a:t>
            </a:fld>
            <a:endParaRPr lang="ar-EG"/>
          </a:p>
        </p:txBody>
      </p:sp>
      <p:sp>
        <p:nvSpPr>
          <p:cNvPr id="5" name="Rectangle 4"/>
          <p:cNvSpPr/>
          <p:nvPr/>
        </p:nvSpPr>
        <p:spPr>
          <a:xfrm>
            <a:off x="878263" y="44624"/>
            <a:ext cx="7006105" cy="9541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rtl="0"/>
            <a:r>
              <a:rPr lang="en-US" sz="2800" b="1" dirty="0"/>
              <a:t>COMPETITIVE BUSINESS INTELLIGENCE</a:t>
            </a:r>
          </a:p>
        </p:txBody>
      </p:sp>
    </p:spTree>
    <p:extLst>
      <p:ext uri="{BB962C8B-B14F-4D97-AF65-F5344CB8AC3E}">
        <p14:creationId xmlns:p14="http://schemas.microsoft.com/office/powerpoint/2010/main" val="281748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5509200"/>
          </a:xfrm>
          <a:prstGeom prst="rect">
            <a:avLst/>
          </a:prstGeom>
        </p:spPr>
        <p:txBody>
          <a:bodyPr wrap="square">
            <a:spAutoFit/>
          </a:bodyPr>
          <a:lstStyle/>
          <a:p>
            <a:pPr marL="285750" indent="-285750" algn="just" rtl="0">
              <a:buFont typeface="Wingdings" pitchFamily="2" charset="2"/>
              <a:buChar char="q"/>
            </a:pPr>
            <a:r>
              <a:rPr lang="en-US" sz="3200" dirty="0"/>
              <a:t>A mechanism to provide an early warning of threats and opportunities: </a:t>
            </a:r>
            <a:endParaRPr lang="en-US" sz="3200" dirty="0" smtClean="0"/>
          </a:p>
          <a:p>
            <a:pPr marL="914400" lvl="1" indent="-457200" algn="just" rtl="0">
              <a:buFont typeface="Wingdings" pitchFamily="2" charset="2"/>
              <a:buChar char="ü"/>
            </a:pPr>
            <a:r>
              <a:rPr lang="en-US" sz="3200" dirty="0" smtClean="0"/>
              <a:t>What are competitors</a:t>
            </a:r>
            <a:r>
              <a:rPr lang="en-US" sz="3200" dirty="0"/>
              <a:t>, customers, and </a:t>
            </a:r>
            <a:r>
              <a:rPr lang="en-US" sz="3200" dirty="0" smtClean="0"/>
              <a:t>suppliers doing</a:t>
            </a:r>
            <a:r>
              <a:rPr lang="en-US" sz="3200" dirty="0"/>
              <a:t>? </a:t>
            </a:r>
            <a:endParaRPr lang="en-US" sz="3200" dirty="0" smtClean="0"/>
          </a:p>
          <a:p>
            <a:pPr marL="914400" lvl="1" indent="-457200" algn="just" rtl="0">
              <a:buFont typeface="Wingdings" pitchFamily="2" charset="2"/>
              <a:buChar char="ü"/>
            </a:pPr>
            <a:r>
              <a:rPr lang="en-US" sz="3200" dirty="0" smtClean="0"/>
              <a:t>How </a:t>
            </a:r>
            <a:r>
              <a:rPr lang="en-US" sz="3200" dirty="0"/>
              <a:t>will it help or hurt business</a:t>
            </a:r>
            <a:r>
              <a:rPr lang="en-US" sz="3200" dirty="0" smtClean="0"/>
              <a:t>?</a:t>
            </a:r>
            <a:endParaRPr lang="en-US" sz="3200" dirty="0"/>
          </a:p>
          <a:p>
            <a:pPr marL="285750" indent="-285750" algn="just" rtl="0">
              <a:buFont typeface="Wingdings" pitchFamily="2" charset="2"/>
              <a:buChar char="q"/>
            </a:pPr>
            <a:r>
              <a:rPr lang="en-US" sz="3200" dirty="0"/>
              <a:t>Support for the strategy development process: </a:t>
            </a:r>
            <a:endParaRPr lang="en-US" sz="3200" dirty="0" smtClean="0"/>
          </a:p>
          <a:p>
            <a:pPr marL="914400" lvl="1" indent="-457200" algn="just" rtl="0">
              <a:buFont typeface="Wingdings" pitchFamily="2" charset="2"/>
              <a:buChar char="ü"/>
            </a:pPr>
            <a:r>
              <a:rPr lang="en-US" sz="3200" dirty="0" smtClean="0"/>
              <a:t>What </a:t>
            </a:r>
            <a:r>
              <a:rPr lang="en-US" sz="3200" dirty="0"/>
              <a:t>are the current trends in </a:t>
            </a:r>
            <a:r>
              <a:rPr lang="en-US" sz="3200" dirty="0" smtClean="0"/>
              <a:t>the marketplace</a:t>
            </a:r>
            <a:r>
              <a:rPr lang="en-US" sz="3200" dirty="0"/>
              <a:t>? </a:t>
            </a:r>
            <a:endParaRPr lang="en-US" sz="3200" dirty="0" smtClean="0"/>
          </a:p>
          <a:p>
            <a:pPr marL="914400" lvl="1" indent="-457200" algn="just" rtl="0">
              <a:buFont typeface="Wingdings" pitchFamily="2" charset="2"/>
              <a:buChar char="ü"/>
            </a:pPr>
            <a:r>
              <a:rPr lang="en-US" sz="3200" dirty="0" smtClean="0"/>
              <a:t>What </a:t>
            </a:r>
            <a:r>
              <a:rPr lang="en-US" sz="3200" dirty="0"/>
              <a:t>strategies will help the decision makers capitalize on </a:t>
            </a:r>
            <a:r>
              <a:rPr lang="en-US" sz="3200" dirty="0" smtClean="0"/>
              <a:t>those trends?</a:t>
            </a:r>
          </a:p>
        </p:txBody>
      </p:sp>
      <p:sp>
        <p:nvSpPr>
          <p:cNvPr id="2" name="Slide Number Placeholder 1"/>
          <p:cNvSpPr>
            <a:spLocks noGrp="1"/>
          </p:cNvSpPr>
          <p:nvPr>
            <p:ph type="sldNum" sz="quarter" idx="15"/>
          </p:nvPr>
        </p:nvSpPr>
        <p:spPr/>
        <p:txBody>
          <a:bodyPr/>
          <a:lstStyle/>
          <a:p>
            <a:fld id="{C09B008E-525B-4A48-ADD0-68CF9F3945E7}" type="slidenum">
              <a:rPr lang="ar-EG" smtClean="0"/>
              <a:t>13</a:t>
            </a:fld>
            <a:endParaRPr lang="ar-EG"/>
          </a:p>
        </p:txBody>
      </p:sp>
      <p:sp>
        <p:nvSpPr>
          <p:cNvPr id="5" name="Rectangle 4"/>
          <p:cNvSpPr/>
          <p:nvPr/>
        </p:nvSpPr>
        <p:spPr>
          <a:xfrm>
            <a:off x="2689276" y="44624"/>
            <a:ext cx="329288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CI must </a:t>
            </a:r>
            <a:r>
              <a:rPr lang="en-US" sz="2800" b="1" dirty="0" smtClean="0"/>
              <a:t>provide</a:t>
            </a:r>
            <a:endParaRPr lang="en-US" sz="2800" b="1" dirty="0"/>
          </a:p>
        </p:txBody>
      </p:sp>
    </p:spTree>
    <p:extLst>
      <p:ext uri="{BB962C8B-B14F-4D97-AF65-F5344CB8AC3E}">
        <p14:creationId xmlns:p14="http://schemas.microsoft.com/office/powerpoint/2010/main" val="383437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4031873"/>
          </a:xfrm>
          <a:prstGeom prst="rect">
            <a:avLst/>
          </a:prstGeom>
        </p:spPr>
        <p:txBody>
          <a:bodyPr wrap="square">
            <a:spAutoFit/>
          </a:bodyPr>
          <a:lstStyle/>
          <a:p>
            <a:pPr marL="285750" indent="-285750" algn="just" rtl="0">
              <a:buFont typeface="Wingdings" pitchFamily="2" charset="2"/>
              <a:buChar char="q"/>
            </a:pPr>
            <a:r>
              <a:rPr lang="en-US" sz="3200" dirty="0"/>
              <a:t>Assistance with instilling a sense </a:t>
            </a:r>
            <a:r>
              <a:rPr lang="en-US" sz="3200" dirty="0" smtClean="0"/>
              <a:t>of motivation </a:t>
            </a:r>
            <a:r>
              <a:rPr lang="en-US" sz="3200" dirty="0"/>
              <a:t>toward </a:t>
            </a:r>
            <a:r>
              <a:rPr lang="en-US" sz="3200" dirty="0" smtClean="0"/>
              <a:t>action: </a:t>
            </a:r>
          </a:p>
          <a:p>
            <a:pPr marL="914400" lvl="1" indent="-457200" algn="just" rtl="0">
              <a:buFont typeface="Wingdings" pitchFamily="2" charset="2"/>
              <a:buChar char="ü"/>
            </a:pPr>
            <a:r>
              <a:rPr lang="en-US" sz="3200" dirty="0" smtClean="0"/>
              <a:t>What does </a:t>
            </a:r>
            <a:r>
              <a:rPr lang="en-US" sz="3200" dirty="0"/>
              <a:t>the sales force know that headquarters decision makers do not know? </a:t>
            </a:r>
            <a:endParaRPr lang="en-US" sz="3200" dirty="0" smtClean="0"/>
          </a:p>
          <a:p>
            <a:pPr marL="914400" lvl="1" indent="-457200" algn="just" rtl="0">
              <a:buFont typeface="Wingdings" pitchFamily="2" charset="2"/>
              <a:buChar char="ü"/>
            </a:pPr>
            <a:r>
              <a:rPr lang="en-US" sz="3200" dirty="0" smtClean="0"/>
              <a:t>How would </a:t>
            </a:r>
            <a:r>
              <a:rPr lang="en-US" sz="3200" dirty="0"/>
              <a:t>this exchange of </a:t>
            </a:r>
            <a:r>
              <a:rPr lang="en-US" sz="3200" dirty="0" smtClean="0"/>
              <a:t>documented information </a:t>
            </a:r>
            <a:r>
              <a:rPr lang="en-US" sz="3200" dirty="0"/>
              <a:t>affect business decision </a:t>
            </a:r>
            <a:r>
              <a:rPr lang="en-US" sz="3200" dirty="0" smtClean="0"/>
              <a:t>making</a:t>
            </a:r>
          </a:p>
        </p:txBody>
      </p:sp>
      <p:sp>
        <p:nvSpPr>
          <p:cNvPr id="2" name="Slide Number Placeholder 1"/>
          <p:cNvSpPr>
            <a:spLocks noGrp="1"/>
          </p:cNvSpPr>
          <p:nvPr>
            <p:ph type="sldNum" sz="quarter" idx="15"/>
          </p:nvPr>
        </p:nvSpPr>
        <p:spPr/>
        <p:txBody>
          <a:bodyPr/>
          <a:lstStyle/>
          <a:p>
            <a:fld id="{C09B008E-525B-4A48-ADD0-68CF9F3945E7}" type="slidenum">
              <a:rPr lang="ar-EG" smtClean="0"/>
              <a:t>14</a:t>
            </a:fld>
            <a:endParaRPr lang="ar-EG"/>
          </a:p>
        </p:txBody>
      </p:sp>
      <p:sp>
        <p:nvSpPr>
          <p:cNvPr id="5" name="Rectangle 4"/>
          <p:cNvSpPr/>
          <p:nvPr/>
        </p:nvSpPr>
        <p:spPr>
          <a:xfrm>
            <a:off x="2689276" y="44624"/>
            <a:ext cx="329288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CI must </a:t>
            </a:r>
            <a:r>
              <a:rPr lang="en-US" sz="2800" b="1" dirty="0" smtClean="0"/>
              <a:t>provide</a:t>
            </a:r>
            <a:endParaRPr lang="en-US" sz="2800" b="1" dirty="0"/>
          </a:p>
        </p:txBody>
      </p:sp>
    </p:spTree>
    <p:extLst>
      <p:ext uri="{BB962C8B-B14F-4D97-AF65-F5344CB8AC3E}">
        <p14:creationId xmlns:p14="http://schemas.microsoft.com/office/powerpoint/2010/main" val="417565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3046988"/>
          </a:xfrm>
          <a:prstGeom prst="rect">
            <a:avLst/>
          </a:prstGeom>
        </p:spPr>
        <p:txBody>
          <a:bodyPr wrap="square">
            <a:spAutoFit/>
          </a:bodyPr>
          <a:lstStyle/>
          <a:p>
            <a:pPr marL="285750" indent="-285750" algn="just" rtl="0">
              <a:buFont typeface="Wingdings" pitchFamily="2" charset="2"/>
              <a:buChar char="q"/>
            </a:pPr>
            <a:r>
              <a:rPr lang="en-US" sz="3200" dirty="0"/>
              <a:t>Support for strategic and operational decision </a:t>
            </a:r>
            <a:r>
              <a:rPr lang="en-US" sz="3200" dirty="0" smtClean="0"/>
              <a:t>making: </a:t>
            </a:r>
          </a:p>
          <a:p>
            <a:pPr marL="914400" lvl="1" indent="-457200" algn="just" rtl="0">
              <a:buFont typeface="Wingdings" pitchFamily="2" charset="2"/>
              <a:buChar char="ü"/>
            </a:pPr>
            <a:r>
              <a:rPr lang="en-US" sz="3200" dirty="0"/>
              <a:t>What should the </a:t>
            </a:r>
            <a:r>
              <a:rPr lang="en-US" sz="3200" dirty="0" smtClean="0"/>
              <a:t>company do </a:t>
            </a:r>
            <a:r>
              <a:rPr lang="en-US" sz="3200" dirty="0"/>
              <a:t>to compete effectively during the next five years? </a:t>
            </a:r>
          </a:p>
          <a:p>
            <a:pPr marL="914400" lvl="1" indent="-457200" algn="just" rtl="0">
              <a:buFont typeface="Wingdings" pitchFamily="2" charset="2"/>
              <a:buChar char="ü"/>
            </a:pPr>
            <a:r>
              <a:rPr lang="en-US" sz="3200" dirty="0" smtClean="0"/>
              <a:t>What </a:t>
            </a:r>
            <a:r>
              <a:rPr lang="en-US" sz="3200" dirty="0"/>
              <a:t>changes would help </a:t>
            </a:r>
            <a:r>
              <a:rPr lang="en-US" sz="3200" dirty="0" smtClean="0"/>
              <a:t>us run </a:t>
            </a:r>
            <a:r>
              <a:rPr lang="en-US" sz="3200" dirty="0"/>
              <a:t>the business better today?</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15</a:t>
            </a:fld>
            <a:endParaRPr lang="ar-EG"/>
          </a:p>
        </p:txBody>
      </p:sp>
      <p:sp>
        <p:nvSpPr>
          <p:cNvPr id="5" name="Rectangle 4"/>
          <p:cNvSpPr/>
          <p:nvPr/>
        </p:nvSpPr>
        <p:spPr>
          <a:xfrm>
            <a:off x="2689276" y="44624"/>
            <a:ext cx="329288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CI must </a:t>
            </a:r>
            <a:r>
              <a:rPr lang="en-US" sz="2800" b="1" dirty="0" smtClean="0"/>
              <a:t>provide</a:t>
            </a:r>
            <a:endParaRPr lang="en-US" sz="2800" b="1" dirty="0"/>
          </a:p>
        </p:txBody>
      </p:sp>
    </p:spTree>
    <p:extLst>
      <p:ext uri="{BB962C8B-B14F-4D97-AF65-F5344CB8AC3E}">
        <p14:creationId xmlns:p14="http://schemas.microsoft.com/office/powerpoint/2010/main" val="212205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5509200"/>
          </a:xfrm>
          <a:prstGeom prst="rect">
            <a:avLst/>
          </a:prstGeom>
        </p:spPr>
        <p:txBody>
          <a:bodyPr wrap="square">
            <a:spAutoFit/>
          </a:bodyPr>
          <a:lstStyle/>
          <a:p>
            <a:pPr algn="just" rtl="0"/>
            <a:r>
              <a:rPr lang="en-US" sz="3200" dirty="0"/>
              <a:t>The purpose of this chapter was to introduce some of the thoughts on decision </a:t>
            </a:r>
            <a:r>
              <a:rPr lang="en-US" sz="3200" dirty="0" smtClean="0"/>
              <a:t>making available </a:t>
            </a:r>
            <a:r>
              <a:rPr lang="en-US" sz="3200" dirty="0"/>
              <a:t>in the literature. These theories and views will be expounded upon later </a:t>
            </a:r>
            <a:r>
              <a:rPr lang="en-US" sz="3200" dirty="0" smtClean="0"/>
              <a:t>as we </a:t>
            </a:r>
            <a:r>
              <a:rPr lang="en-US" sz="3200" dirty="0"/>
              <a:t>discuss exactly how they are implemented in a DSS. Individual aspects of the </a:t>
            </a:r>
            <a:r>
              <a:rPr lang="en-US" sz="3200" dirty="0" smtClean="0"/>
              <a:t>user interface</a:t>
            </a:r>
            <a:r>
              <a:rPr lang="en-US" sz="3200" dirty="0"/>
              <a:t>, databases, model management issues, and connectivity with external </a:t>
            </a:r>
            <a:r>
              <a:rPr lang="en-US" sz="3200" dirty="0" smtClean="0"/>
              <a:t>resources will </a:t>
            </a:r>
            <a:r>
              <a:rPr lang="en-US" sz="3200" dirty="0"/>
              <a:t>be developed in the three following chapters. A later chapter will address the </a:t>
            </a:r>
            <a:r>
              <a:rPr lang="en-US" sz="3200" dirty="0" smtClean="0"/>
              <a:t>design of </a:t>
            </a:r>
            <a:r>
              <a:rPr lang="en-US" sz="3200" dirty="0"/>
              <a:t>group </a:t>
            </a:r>
            <a:r>
              <a:rPr lang="en-US" sz="3200" dirty="0" smtClean="0"/>
              <a:t>DSSs.</a:t>
            </a:r>
          </a:p>
        </p:txBody>
      </p:sp>
      <p:sp>
        <p:nvSpPr>
          <p:cNvPr id="2" name="Slide Number Placeholder 1"/>
          <p:cNvSpPr>
            <a:spLocks noGrp="1"/>
          </p:cNvSpPr>
          <p:nvPr>
            <p:ph type="sldNum" sz="quarter" idx="15"/>
          </p:nvPr>
        </p:nvSpPr>
        <p:spPr/>
        <p:txBody>
          <a:bodyPr/>
          <a:lstStyle/>
          <a:p>
            <a:fld id="{C09B008E-525B-4A48-ADD0-68CF9F3945E7}" type="slidenum">
              <a:rPr lang="ar-EG" smtClean="0"/>
              <a:t>16</a:t>
            </a:fld>
            <a:endParaRPr lang="ar-EG"/>
          </a:p>
        </p:txBody>
      </p:sp>
      <p:sp>
        <p:nvSpPr>
          <p:cNvPr id="5" name="Rectangle 4"/>
          <p:cNvSpPr/>
          <p:nvPr/>
        </p:nvSpPr>
        <p:spPr>
          <a:xfrm>
            <a:off x="2886445" y="44624"/>
            <a:ext cx="2898549"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CONCLUSION</a:t>
            </a:r>
          </a:p>
        </p:txBody>
      </p:sp>
    </p:spTree>
    <p:extLst>
      <p:ext uri="{BB962C8B-B14F-4D97-AF65-F5344CB8AC3E}">
        <p14:creationId xmlns:p14="http://schemas.microsoft.com/office/powerpoint/2010/main" val="6511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2048" y="1340768"/>
            <a:ext cx="8892480" cy="3816424"/>
          </a:xfrm>
          <a:prstGeom prst="rect">
            <a:avLst/>
          </a:prstGeom>
        </p:spPr>
        <p:txBody>
          <a:bodyPr vert="horz"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rtl="1"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77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Chapter(3)</a:t>
            </a:r>
          </a:p>
          <a:p>
            <a:pPr algn="ctr"/>
            <a:endParaRPr lang="en-US" sz="77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rtl="0"/>
            <a:r>
              <a:rPr 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DATA </a:t>
            </a:r>
            <a:r>
              <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COMPONENT        </a:t>
            </a:r>
            <a:endParaRPr lang="ar-EG"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 name="Slide Number Placeholder 1"/>
          <p:cNvSpPr>
            <a:spLocks noGrp="1"/>
          </p:cNvSpPr>
          <p:nvPr>
            <p:ph type="sldNum" sz="quarter" idx="15"/>
          </p:nvPr>
        </p:nvSpPr>
        <p:spPr/>
        <p:txBody>
          <a:bodyPr/>
          <a:lstStyle/>
          <a:p>
            <a:fld id="{C09B008E-525B-4A48-ADD0-68CF9F3945E7}" type="slidenum">
              <a:rPr lang="ar-EG" smtClean="0"/>
              <a:t>17</a:t>
            </a:fld>
            <a:endParaRPr lang="ar-EG"/>
          </a:p>
        </p:txBody>
      </p:sp>
    </p:spTree>
    <p:extLst>
      <p:ext uri="{BB962C8B-B14F-4D97-AF65-F5344CB8AC3E}">
        <p14:creationId xmlns:p14="http://schemas.microsoft.com/office/powerpoint/2010/main" val="242660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32656"/>
            <a:ext cx="8238088" cy="6494085"/>
          </a:xfrm>
          <a:prstGeom prst="rect">
            <a:avLst/>
          </a:prstGeom>
        </p:spPr>
        <p:txBody>
          <a:bodyPr wrap="square">
            <a:spAutoFit/>
          </a:bodyPr>
          <a:lstStyle/>
          <a:p>
            <a:pPr marL="285750" indent="-285750" algn="just" rtl="0">
              <a:buFont typeface="Wingdings" pitchFamily="2" charset="2"/>
              <a:buChar char="q"/>
            </a:pPr>
            <a:r>
              <a:rPr lang="en-US" sz="3200" dirty="0"/>
              <a:t>Business analytics, and thus business intelligence efforts, are dependent upon </a:t>
            </a:r>
            <a:r>
              <a:rPr lang="en-US" sz="3200" dirty="0" smtClean="0"/>
              <a:t>data. </a:t>
            </a:r>
          </a:p>
          <a:p>
            <a:pPr marL="285750" indent="-285750" algn="just" rtl="0">
              <a:buFont typeface="Wingdings" pitchFamily="2" charset="2"/>
              <a:buChar char="q"/>
            </a:pPr>
            <a:r>
              <a:rPr lang="en-US" sz="3200" dirty="0"/>
              <a:t>If there are no data, there are no business analytics. If there are no business analytics, then we cannot exploit the edge of understanding the business, its performance, and its context, which in turn means we cannot improve our decision making</a:t>
            </a:r>
            <a:r>
              <a:rPr lang="en-US" sz="3200" dirty="0" smtClean="0"/>
              <a:t>.</a:t>
            </a:r>
          </a:p>
          <a:p>
            <a:pPr marL="285750" indent="-285750" algn="just" rtl="0">
              <a:buFont typeface="Wingdings" pitchFamily="2" charset="2"/>
              <a:buChar char="q"/>
            </a:pPr>
            <a:r>
              <a:rPr lang="en-US" sz="3200" dirty="0"/>
              <a:t>In fact, in today's </a:t>
            </a:r>
            <a:r>
              <a:rPr lang="en-US" sz="3200" dirty="0" smtClean="0"/>
              <a:t>competitive world</a:t>
            </a:r>
            <a:r>
              <a:rPr lang="en-US" sz="3200" dirty="0"/>
              <a:t>, it may mean that the organization may no longer exist.</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18</a:t>
            </a:fld>
            <a:endParaRPr lang="ar-EG"/>
          </a:p>
        </p:txBody>
      </p:sp>
    </p:spTree>
    <p:extLst>
      <p:ext uri="{BB962C8B-B14F-4D97-AF65-F5344CB8AC3E}">
        <p14:creationId xmlns:p14="http://schemas.microsoft.com/office/powerpoint/2010/main" val="44841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393501"/>
            <a:ext cx="8022064" cy="6001643"/>
          </a:xfrm>
          <a:prstGeom prst="rect">
            <a:avLst/>
          </a:prstGeom>
        </p:spPr>
        <p:txBody>
          <a:bodyPr wrap="square">
            <a:spAutoFit/>
          </a:bodyPr>
          <a:lstStyle/>
          <a:p>
            <a:pPr marL="285750" indent="-285750" algn="just" rtl="0">
              <a:buFont typeface="Wingdings" pitchFamily="2" charset="2"/>
              <a:buChar char="q"/>
            </a:pPr>
            <a:r>
              <a:rPr lang="en-US" sz="3200" dirty="0" smtClean="0"/>
              <a:t>Before </a:t>
            </a:r>
            <a:r>
              <a:rPr lang="en-US" sz="3200" dirty="0"/>
              <a:t>we can talk about how to make models more understandable or how </a:t>
            </a:r>
            <a:r>
              <a:rPr lang="en-US" sz="3200" dirty="0" smtClean="0"/>
              <a:t>to project </a:t>
            </a:r>
            <a:r>
              <a:rPr lang="en-US" sz="3200" dirty="0"/>
              <a:t>the appropriate information to the screen, it is critical to discuss how to know </a:t>
            </a:r>
            <a:r>
              <a:rPr lang="en-US" sz="3200" dirty="0" smtClean="0"/>
              <a:t>what data </a:t>
            </a:r>
            <a:r>
              <a:rPr lang="en-US" sz="3200" dirty="0"/>
              <a:t>need to be included in the DSS. Before we can do that, we need to define </a:t>
            </a:r>
            <a:r>
              <a:rPr lang="en-US" sz="3200" b="1" dirty="0">
                <a:solidFill>
                  <a:srgbClr val="FF0000"/>
                </a:solidFill>
              </a:rPr>
              <a:t>data</a:t>
            </a:r>
            <a:r>
              <a:rPr lang="en-US" sz="3200" dirty="0"/>
              <a:t> and </a:t>
            </a:r>
            <a:r>
              <a:rPr lang="en-US" sz="3200" dirty="0" smtClean="0"/>
              <a:t>its associate</a:t>
            </a:r>
            <a:r>
              <a:rPr lang="en-US" sz="3200" dirty="0"/>
              <a:t>, </a:t>
            </a:r>
            <a:r>
              <a:rPr lang="en-US" sz="3200" b="1" dirty="0">
                <a:solidFill>
                  <a:srgbClr val="FF0000"/>
                </a:solidFill>
              </a:rPr>
              <a:t>information</a:t>
            </a:r>
            <a:r>
              <a:rPr lang="en-US" sz="3200" dirty="0" smtClean="0"/>
              <a:t>.</a:t>
            </a:r>
            <a:endParaRPr lang="en-US" sz="3200" dirty="0"/>
          </a:p>
          <a:p>
            <a:pPr marL="285750" indent="-285750" algn="just" rtl="0">
              <a:buFont typeface="Wingdings" pitchFamily="2" charset="2"/>
              <a:buChar char="q"/>
            </a:pPr>
            <a:r>
              <a:rPr lang="en-US" sz="3200" dirty="0"/>
              <a:t>Data are things known or assumed. The term generally refers to facts and/or figures </a:t>
            </a:r>
            <a:r>
              <a:rPr lang="en-US" sz="3200" dirty="0" smtClean="0"/>
              <a:t>from which </a:t>
            </a:r>
            <a:r>
              <a:rPr lang="en-US" sz="3200" dirty="0"/>
              <a:t>conclusions can be drawn..</a:t>
            </a:r>
          </a:p>
        </p:txBody>
      </p:sp>
      <p:sp>
        <p:nvSpPr>
          <p:cNvPr id="2" name="Slide Number Placeholder 1"/>
          <p:cNvSpPr>
            <a:spLocks noGrp="1"/>
          </p:cNvSpPr>
          <p:nvPr>
            <p:ph type="sldNum" sz="quarter" idx="15"/>
          </p:nvPr>
        </p:nvSpPr>
        <p:spPr/>
        <p:txBody>
          <a:bodyPr/>
          <a:lstStyle/>
          <a:p>
            <a:fld id="{C09B008E-525B-4A48-ADD0-68CF9F3945E7}" type="slidenum">
              <a:rPr lang="ar-EG" smtClean="0"/>
              <a:t>19</a:t>
            </a:fld>
            <a:endParaRPr lang="ar-EG"/>
          </a:p>
        </p:txBody>
      </p:sp>
    </p:spTree>
    <p:extLst>
      <p:ext uri="{BB962C8B-B14F-4D97-AF65-F5344CB8AC3E}">
        <p14:creationId xmlns:p14="http://schemas.microsoft.com/office/powerpoint/2010/main" val="204953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2048" y="1340768"/>
            <a:ext cx="8892480" cy="3816424"/>
          </a:xfrm>
          <a:prstGeom prst="rect">
            <a:avLst/>
          </a:prstGeom>
        </p:spPr>
        <p:txBody>
          <a:bodyPr vert="horz"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rtl="1"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77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Chapter(3)</a:t>
            </a:r>
          </a:p>
          <a:p>
            <a:pPr algn="ctr"/>
            <a:endParaRPr lang="en-US" sz="77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rtl="0"/>
            <a:r>
              <a:rPr 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DATA </a:t>
            </a:r>
            <a:r>
              <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COMPONENT        </a:t>
            </a:r>
            <a:endParaRPr lang="ar-EG"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 name="Slide Number Placeholder 1"/>
          <p:cNvSpPr>
            <a:spLocks noGrp="1"/>
          </p:cNvSpPr>
          <p:nvPr>
            <p:ph type="sldNum" sz="quarter" idx="15"/>
          </p:nvPr>
        </p:nvSpPr>
        <p:spPr/>
        <p:txBody>
          <a:bodyPr/>
          <a:lstStyle/>
          <a:p>
            <a:fld id="{C09B008E-525B-4A48-ADD0-68CF9F3945E7}" type="slidenum">
              <a:rPr lang="ar-EG" smtClean="0"/>
              <a:t>2</a:t>
            </a:fld>
            <a:endParaRPr lang="ar-EG"/>
          </a:p>
        </p:txBody>
      </p:sp>
    </p:spTree>
    <p:extLst>
      <p:ext uri="{BB962C8B-B14F-4D97-AF65-F5344CB8AC3E}">
        <p14:creationId xmlns:p14="http://schemas.microsoft.com/office/powerpoint/2010/main" val="302318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764704"/>
            <a:ext cx="8568952" cy="6001643"/>
          </a:xfrm>
          <a:prstGeom prst="rect">
            <a:avLst/>
          </a:prstGeom>
        </p:spPr>
        <p:txBody>
          <a:bodyPr wrap="square">
            <a:spAutoFit/>
          </a:bodyPr>
          <a:lstStyle/>
          <a:p>
            <a:pPr marL="285750" indent="-285750" algn="just" rtl="0">
              <a:buFont typeface="Wingdings" pitchFamily="2" charset="2"/>
              <a:buChar char="q"/>
            </a:pPr>
            <a:r>
              <a:rPr lang="en-US" sz="3200" dirty="0"/>
              <a:t>Timeliness</a:t>
            </a:r>
          </a:p>
          <a:p>
            <a:pPr marL="285750" indent="-285750" algn="just" rtl="0">
              <a:buFont typeface="Wingdings" pitchFamily="2" charset="2"/>
              <a:buChar char="q"/>
            </a:pPr>
            <a:r>
              <a:rPr lang="en-US" sz="3200" dirty="0"/>
              <a:t>Sufficiency</a:t>
            </a:r>
          </a:p>
          <a:p>
            <a:pPr marL="285750" indent="-285750" algn="just" rtl="0">
              <a:buFont typeface="Wingdings" pitchFamily="2" charset="2"/>
              <a:buChar char="q"/>
            </a:pPr>
            <a:r>
              <a:rPr lang="en-US" sz="3200" dirty="0"/>
              <a:t>Level of detail or aggregation</a:t>
            </a:r>
          </a:p>
          <a:p>
            <a:pPr marL="285750" indent="-285750" algn="just" rtl="0">
              <a:buFont typeface="Wingdings" pitchFamily="2" charset="2"/>
              <a:buChar char="q"/>
            </a:pPr>
            <a:r>
              <a:rPr lang="en-US" sz="3200" dirty="0"/>
              <a:t>Understandability</a:t>
            </a:r>
          </a:p>
          <a:p>
            <a:pPr marL="285750" indent="-285750" algn="just" rtl="0">
              <a:buFont typeface="Wingdings" pitchFamily="2" charset="2"/>
              <a:buChar char="q"/>
            </a:pPr>
            <a:r>
              <a:rPr lang="en-US" sz="3200" dirty="0"/>
              <a:t>Freedom from bias</a:t>
            </a:r>
          </a:p>
          <a:p>
            <a:pPr marL="285750" indent="-285750" algn="just" rtl="0">
              <a:buFont typeface="Wingdings" pitchFamily="2" charset="2"/>
              <a:buChar char="q"/>
            </a:pPr>
            <a:r>
              <a:rPr lang="en-US" sz="3200" dirty="0"/>
              <a:t>Decision relevance</a:t>
            </a:r>
          </a:p>
          <a:p>
            <a:pPr marL="285750" indent="-285750" algn="just" rtl="0">
              <a:buFont typeface="Wingdings" pitchFamily="2" charset="2"/>
              <a:buChar char="q"/>
            </a:pPr>
            <a:r>
              <a:rPr lang="en-US" sz="3200" dirty="0"/>
              <a:t>Comparability</a:t>
            </a:r>
          </a:p>
          <a:p>
            <a:pPr marL="285750" indent="-285750" algn="just" rtl="0">
              <a:buFont typeface="Wingdings" pitchFamily="2" charset="2"/>
              <a:buChar char="q"/>
            </a:pPr>
            <a:r>
              <a:rPr lang="en-US" sz="3200" dirty="0"/>
              <a:t>Reliability</a:t>
            </a:r>
          </a:p>
          <a:p>
            <a:pPr marL="285750" indent="-285750" algn="just" rtl="0">
              <a:buFont typeface="Wingdings" pitchFamily="2" charset="2"/>
              <a:buChar char="q"/>
            </a:pPr>
            <a:r>
              <a:rPr lang="en-US" sz="3200" dirty="0"/>
              <a:t>Redundancy</a:t>
            </a:r>
          </a:p>
          <a:p>
            <a:pPr marL="285750" indent="-285750" algn="just" rtl="0">
              <a:buFont typeface="Wingdings" pitchFamily="2" charset="2"/>
              <a:buChar char="q"/>
            </a:pPr>
            <a:r>
              <a:rPr lang="en-US" sz="3200" dirty="0"/>
              <a:t>Cost efficiency</a:t>
            </a:r>
          </a:p>
          <a:p>
            <a:pPr marL="285750" indent="-285750" algn="just" rtl="0">
              <a:buFont typeface="Wingdings" pitchFamily="2" charset="2"/>
              <a:buChar char="q"/>
            </a:pPr>
            <a:r>
              <a:rPr lang="en-US" sz="3200" dirty="0" err="1"/>
              <a:t>Quantifiability</a:t>
            </a:r>
            <a:endParaRPr lang="en-US" sz="3200" dirty="0"/>
          </a:p>
          <a:p>
            <a:pPr marL="285750" indent="-285750" algn="just" rtl="0">
              <a:buFont typeface="Wingdings" pitchFamily="2" charset="2"/>
              <a:buChar char="q"/>
            </a:pPr>
            <a:r>
              <a:rPr lang="en-US" sz="3200" dirty="0"/>
              <a:t>Appropriateness of format</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20</a:t>
            </a:fld>
            <a:endParaRPr lang="ar-EG"/>
          </a:p>
        </p:txBody>
      </p:sp>
      <p:sp>
        <p:nvSpPr>
          <p:cNvPr id="5" name="Rectangle 4"/>
          <p:cNvSpPr/>
          <p:nvPr/>
        </p:nvSpPr>
        <p:spPr>
          <a:xfrm>
            <a:off x="107505" y="44624"/>
            <a:ext cx="856895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rtl="0"/>
            <a:r>
              <a:rPr lang="en-US" sz="2800" b="1" dirty="0"/>
              <a:t>SPECIFIC VIEW TOWARD INCLUDED DATA</a:t>
            </a:r>
          </a:p>
        </p:txBody>
      </p:sp>
    </p:spTree>
    <p:extLst>
      <p:ext uri="{BB962C8B-B14F-4D97-AF65-F5344CB8AC3E}">
        <p14:creationId xmlns:p14="http://schemas.microsoft.com/office/powerpoint/2010/main" val="397500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8" end="8"/>
                                            </p:txEl>
                                          </p:spTgt>
                                        </p:tgtEl>
                                        <p:attrNameLst>
                                          <p:attrName>style.visibility</p:attrName>
                                        </p:attrNameLst>
                                      </p:cBhvr>
                                      <p:to>
                                        <p:strVal val="visible"/>
                                      </p:to>
                                    </p:set>
                                    <p:anim calcmode="lin" valueType="num">
                                      <p:cBhvr additive="base">
                                        <p:cTn id="6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 calcmode="lin" valueType="num">
                                      <p:cBhvr additive="base">
                                        <p:cTn id="7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0" end="10"/>
                                            </p:txEl>
                                          </p:spTgt>
                                        </p:tgtEl>
                                        <p:attrNameLst>
                                          <p:attrName>style.visibility</p:attrName>
                                        </p:attrNameLst>
                                      </p:cBhvr>
                                      <p:to>
                                        <p:strVal val="visible"/>
                                      </p:to>
                                    </p:set>
                                    <p:anim calcmode="lin" valueType="num">
                                      <p:cBhvr additive="base">
                                        <p:cTn id="7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11" end="11"/>
                                            </p:txEl>
                                          </p:spTgt>
                                        </p:tgtEl>
                                        <p:attrNameLst>
                                          <p:attrName>style.visibility</p:attrName>
                                        </p:attrNameLst>
                                      </p:cBhvr>
                                      <p:to>
                                        <p:strVal val="visible"/>
                                      </p:to>
                                    </p:set>
                                    <p:anim calcmode="lin" valueType="num">
                                      <p:cBhvr additive="base">
                                        <p:cTn id="8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D:\doctora search\تجهيز السيمينار\بعد تعديلات يوم الخميس\Question_Mark_Puzzl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740" r="8420"/>
          <a:stretch/>
        </p:blipFill>
        <p:spPr bwMode="auto">
          <a:xfrm>
            <a:off x="1186149" y="1844824"/>
            <a:ext cx="6842235" cy="43924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548680"/>
            <a:ext cx="5112568"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1">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rtl="0"/>
            <a:r>
              <a:rPr lang="en-US" sz="3600" b="1" dirty="0" smtClean="0">
                <a:ln/>
                <a:solidFill>
                  <a:schemeClr val="accent3"/>
                </a:solidFill>
              </a:rPr>
              <a:t>Any Questions</a:t>
            </a:r>
            <a:endParaRPr lang="ar-EG" sz="3600" b="1" dirty="0">
              <a:ln/>
              <a:solidFill>
                <a:schemeClr val="accent3"/>
              </a:solidFill>
            </a:endParaRPr>
          </a:p>
        </p:txBody>
      </p:sp>
      <p:sp>
        <p:nvSpPr>
          <p:cNvPr id="4" name="Slide Number Placeholder 3"/>
          <p:cNvSpPr>
            <a:spLocks noGrp="1"/>
          </p:cNvSpPr>
          <p:nvPr>
            <p:ph type="sldNum" sz="quarter" idx="15"/>
          </p:nvPr>
        </p:nvSpPr>
        <p:spPr/>
        <p:txBody>
          <a:bodyPr/>
          <a:lstStyle/>
          <a:p>
            <a:fld id="{C09B008E-525B-4A48-ADD0-68CF9F3945E7}" type="slidenum">
              <a:rPr lang="ar-EG" smtClean="0"/>
              <a:t>21</a:t>
            </a:fld>
            <a:endParaRPr lang="ar-EG"/>
          </a:p>
        </p:txBody>
      </p:sp>
    </p:spTree>
    <p:extLst>
      <p:ext uri="{BB962C8B-B14F-4D97-AF65-F5344CB8AC3E}">
        <p14:creationId xmlns:p14="http://schemas.microsoft.com/office/powerpoint/2010/main" val="42906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Dr_Hamdi\Desktop\Dollarphotoclub_77959340-1024x5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424936" cy="66693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C09B008E-525B-4A48-ADD0-68CF9F3945E7}" type="slidenum">
              <a:rPr lang="ar-EG" smtClean="0"/>
              <a:t>22</a:t>
            </a:fld>
            <a:endParaRPr lang="ar-EG"/>
          </a:p>
        </p:txBody>
      </p:sp>
    </p:spTree>
    <p:extLst>
      <p:ext uri="{BB962C8B-B14F-4D97-AF65-F5344CB8AC3E}">
        <p14:creationId xmlns:p14="http://schemas.microsoft.com/office/powerpoint/2010/main" val="4290683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16144"/>
            <a:ext cx="8568952" cy="4524315"/>
          </a:xfrm>
          <a:prstGeom prst="rect">
            <a:avLst/>
          </a:prstGeom>
        </p:spPr>
        <p:txBody>
          <a:bodyPr wrap="square">
            <a:spAutoFit/>
          </a:bodyPr>
          <a:lstStyle/>
          <a:p>
            <a:pPr marL="285750" indent="-285750" algn="just" rtl="0">
              <a:buFont typeface="Wingdings" pitchFamily="2" charset="2"/>
              <a:buChar char="q"/>
            </a:pPr>
            <a:r>
              <a:rPr lang="en-US" sz="3200" b="1"/>
              <a:t>More Is Never </a:t>
            </a:r>
            <a:r>
              <a:rPr lang="en-US" sz="3200" b="1"/>
              <a:t>Better</a:t>
            </a:r>
            <a:r>
              <a:rPr lang="en-US" sz="3200" b="1" smtClean="0"/>
              <a:t>!</a:t>
            </a:r>
            <a:r>
              <a:rPr lang="en-US" sz="3200" smtClean="0"/>
              <a:t>.</a:t>
            </a:r>
            <a:endParaRPr lang="en-US" sz="3200" dirty="0" smtClean="0"/>
          </a:p>
          <a:p>
            <a:pPr marL="285750" indent="-285750" algn="just" rtl="0">
              <a:buFont typeface="Wingdings" pitchFamily="2" charset="2"/>
              <a:buChar char="q"/>
            </a:pPr>
            <a:r>
              <a:rPr lang="en-US" sz="3200" dirty="0" smtClean="0"/>
              <a:t>They learn </a:t>
            </a:r>
            <a:r>
              <a:rPr lang="en-US" sz="3200" dirty="0"/>
              <a:t>to recognize </a:t>
            </a:r>
            <a:r>
              <a:rPr lang="en-US" sz="3200" dirty="0" smtClean="0"/>
              <a:t>patterns of </a:t>
            </a:r>
            <a:r>
              <a:rPr lang="en-US" sz="3200" dirty="0"/>
              <a:t>conditions for which particular tools or strategies will most likely </a:t>
            </a:r>
            <a:r>
              <a:rPr lang="en-US" sz="3200" dirty="0" smtClean="0"/>
              <a:t>work.</a:t>
            </a:r>
            <a:endParaRPr lang="en-US" sz="3200" dirty="0"/>
          </a:p>
          <a:p>
            <a:pPr marL="285750" indent="-285750" algn="just" rtl="0">
              <a:buFont typeface="Wingdings" pitchFamily="2" charset="2"/>
              <a:buChar char="q"/>
            </a:pPr>
            <a:r>
              <a:rPr lang="en-US" sz="3200" dirty="0"/>
              <a:t>When managers begin as beginner (</a:t>
            </a:r>
            <a:r>
              <a:rPr lang="en-US" sz="3200" dirty="0" smtClean="0"/>
              <a:t>novice),working in the </a:t>
            </a:r>
            <a:r>
              <a:rPr lang="en-US" sz="3200" dirty="0"/>
              <a:t>same organizations with the same products for their </a:t>
            </a:r>
            <a:r>
              <a:rPr lang="en-US" sz="3200" dirty="0" smtClean="0"/>
              <a:t>entire lifetimes</a:t>
            </a:r>
            <a:r>
              <a:rPr lang="en-US" sz="3200" dirty="0"/>
              <a:t>, they </a:t>
            </a:r>
            <a:r>
              <a:rPr lang="en-US" sz="3200" dirty="0" smtClean="0"/>
              <a:t>experience many </a:t>
            </a:r>
            <a:r>
              <a:rPr lang="en-US" sz="3200" dirty="0"/>
              <a:t>decision </a:t>
            </a:r>
            <a:r>
              <a:rPr lang="en-US" sz="3200" dirty="0" smtClean="0"/>
              <a:t>points.</a:t>
            </a:r>
          </a:p>
        </p:txBody>
      </p:sp>
      <p:sp>
        <p:nvSpPr>
          <p:cNvPr id="2" name="Slide Number Placeholder 1"/>
          <p:cNvSpPr>
            <a:spLocks noGrp="1"/>
          </p:cNvSpPr>
          <p:nvPr>
            <p:ph type="sldNum" sz="quarter" idx="15"/>
          </p:nvPr>
        </p:nvSpPr>
        <p:spPr/>
        <p:txBody>
          <a:bodyPr/>
          <a:lstStyle/>
          <a:p>
            <a:fld id="{C09B008E-525B-4A48-ADD0-68CF9F3945E7}" type="slidenum">
              <a:rPr lang="ar-EG" smtClean="0"/>
              <a:t>3</a:t>
            </a:fld>
            <a:endParaRPr lang="ar-EG"/>
          </a:p>
        </p:txBody>
      </p:sp>
      <p:sp>
        <p:nvSpPr>
          <p:cNvPr id="5" name="Rectangle 4"/>
          <p:cNvSpPr/>
          <p:nvPr/>
        </p:nvSpPr>
        <p:spPr>
          <a:xfrm>
            <a:off x="2234023" y="404664"/>
            <a:ext cx="4203395"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More Is Never Better!</a:t>
            </a:r>
            <a:endParaRPr lang="en-US" sz="2800" b="1" dirty="0"/>
          </a:p>
        </p:txBody>
      </p:sp>
    </p:spTree>
    <p:extLst>
      <p:ext uri="{BB962C8B-B14F-4D97-AF65-F5344CB8AC3E}">
        <p14:creationId xmlns:p14="http://schemas.microsoft.com/office/powerpoint/2010/main" val="103341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8568952" cy="6494085"/>
          </a:xfrm>
          <a:prstGeom prst="rect">
            <a:avLst/>
          </a:prstGeom>
        </p:spPr>
        <p:txBody>
          <a:bodyPr wrap="square">
            <a:spAutoFit/>
          </a:bodyPr>
          <a:lstStyle/>
          <a:p>
            <a:pPr marL="285750" indent="-285750" algn="just" rtl="0">
              <a:buFont typeface="Wingdings" pitchFamily="2" charset="2"/>
              <a:buChar char="q"/>
            </a:pPr>
            <a:r>
              <a:rPr lang="en-US" sz="3200" dirty="0"/>
              <a:t>This background allows decision makers to gain experience </a:t>
            </a:r>
            <a:r>
              <a:rPr lang="en-US" sz="3200" dirty="0" smtClean="0"/>
              <a:t>about the </a:t>
            </a:r>
            <a:r>
              <a:rPr lang="en-US" sz="3200" dirty="0"/>
              <a:t>important factors in the organization and the role these factors played in creating a </a:t>
            </a:r>
            <a:r>
              <a:rPr lang="en-US" sz="3200" dirty="0" smtClean="0"/>
              <a:t>appropriate outcome.</a:t>
            </a:r>
            <a:endParaRPr lang="en-US" sz="3200" dirty="0"/>
          </a:p>
          <a:p>
            <a:pPr marL="285750" indent="-285750" algn="just" rtl="0">
              <a:buFont typeface="Wingdings" pitchFamily="2" charset="2"/>
              <a:buChar char="q"/>
            </a:pPr>
            <a:r>
              <a:rPr lang="en-US" sz="3200" dirty="0"/>
              <a:t>Such experience allows decision makers to reflect more on </a:t>
            </a:r>
            <a:r>
              <a:rPr lang="en-US" sz="3200" dirty="0" smtClean="0"/>
              <a:t>information provided </a:t>
            </a:r>
            <a:r>
              <a:rPr lang="en-US" sz="3200" dirty="0"/>
              <a:t>to them, imagine creative options, and seek historical evidence with which </a:t>
            </a:r>
            <a:r>
              <a:rPr lang="en-US" sz="3200" dirty="0" smtClean="0"/>
              <a:t>to evaluate </a:t>
            </a:r>
            <a:r>
              <a:rPr lang="en-US" sz="3200" dirty="0"/>
              <a:t>hypotheses</a:t>
            </a:r>
            <a:r>
              <a:rPr lang="en-US" sz="3200" dirty="0" smtClean="0"/>
              <a:t>.</a:t>
            </a:r>
            <a:endParaRPr lang="en-US" sz="3200" dirty="0"/>
          </a:p>
          <a:p>
            <a:pPr marL="285750" indent="-285750" algn="just" rtl="0">
              <a:buFont typeface="Wingdings" pitchFamily="2" charset="2"/>
              <a:buChar char="q"/>
            </a:pPr>
            <a:r>
              <a:rPr lang="en-US" sz="3200" dirty="0"/>
              <a:t>Their decision making generally is more open </a:t>
            </a:r>
            <a:r>
              <a:rPr lang="en-US" sz="3200" dirty="0" smtClean="0"/>
              <a:t>ended</a:t>
            </a:r>
            <a:r>
              <a:rPr lang="en-US" sz="3200" dirty="0"/>
              <a:t>.</a:t>
            </a:r>
            <a:r>
              <a:rPr lang="en-US" sz="3200" dirty="0" smtClean="0"/>
              <a:t> </a:t>
            </a:r>
            <a:r>
              <a:rPr lang="en-US" sz="3200" b="1" dirty="0" smtClean="0">
                <a:solidFill>
                  <a:srgbClr val="FF0000"/>
                </a:solidFill>
              </a:rPr>
              <a:t>In other words</a:t>
            </a:r>
            <a:r>
              <a:rPr lang="en-US" sz="3200" dirty="0"/>
              <a:t>, they become more intuitive.</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4</a:t>
            </a:fld>
            <a:endParaRPr lang="ar-EG"/>
          </a:p>
        </p:txBody>
      </p:sp>
    </p:spTree>
    <p:extLst>
      <p:ext uri="{BB962C8B-B14F-4D97-AF65-F5344CB8AC3E}">
        <p14:creationId xmlns:p14="http://schemas.microsoft.com/office/powerpoint/2010/main" val="27228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6001643"/>
          </a:xfrm>
          <a:prstGeom prst="rect">
            <a:avLst/>
          </a:prstGeom>
        </p:spPr>
        <p:txBody>
          <a:bodyPr wrap="square">
            <a:spAutoFit/>
          </a:bodyPr>
          <a:lstStyle/>
          <a:p>
            <a:pPr marL="285750" indent="-285750" algn="just" rtl="0">
              <a:buFont typeface="Wingdings" pitchFamily="2" charset="2"/>
              <a:buChar char="q"/>
            </a:pPr>
            <a:r>
              <a:rPr lang="en-US" sz="3200" dirty="0" smtClean="0"/>
              <a:t>Do </a:t>
            </a:r>
            <a:r>
              <a:rPr lang="en-US" sz="3200" dirty="0"/>
              <a:t>not have such intuition because they do not have </a:t>
            </a:r>
            <a:r>
              <a:rPr lang="en-US" sz="3200" dirty="0" smtClean="0"/>
              <a:t>longevity with </a:t>
            </a:r>
            <a:r>
              <a:rPr lang="en-US" sz="3200" dirty="0"/>
              <a:t>the organization, product, or individuals.</a:t>
            </a:r>
          </a:p>
          <a:p>
            <a:pPr marL="285750" indent="-285750" algn="just" rtl="0">
              <a:buFont typeface="Wingdings" pitchFamily="2" charset="2"/>
              <a:buChar char="q"/>
            </a:pPr>
            <a:r>
              <a:rPr lang="en-US" sz="3200" dirty="0"/>
              <a:t>An alternative is to allow managers to </a:t>
            </a:r>
            <a:r>
              <a:rPr lang="en-US" sz="3200" dirty="0" smtClean="0"/>
              <a:t>experience those </a:t>
            </a:r>
            <a:r>
              <a:rPr lang="en-US" sz="3200" dirty="0"/>
              <a:t>decision </a:t>
            </a:r>
            <a:r>
              <a:rPr lang="en-US" sz="3200" dirty="0" smtClean="0"/>
              <a:t>points directly.</a:t>
            </a:r>
            <a:endParaRPr lang="en-US" sz="3200" dirty="0"/>
          </a:p>
          <a:p>
            <a:pPr marL="285750" indent="-285750" algn="just" rtl="0">
              <a:buFont typeface="Wingdings" pitchFamily="2" charset="2"/>
              <a:buChar char="q"/>
            </a:pPr>
            <a:r>
              <a:rPr lang="en-US" sz="3200" dirty="0"/>
              <a:t>This can happen if DSS </a:t>
            </a:r>
            <a:r>
              <a:rPr lang="en-US" sz="3200" dirty="0" smtClean="0"/>
              <a:t>provide quick </a:t>
            </a:r>
            <a:r>
              <a:rPr lang="en-US" sz="3200" dirty="0"/>
              <a:t>access to databases and analysis tools so that the decision makers can </a:t>
            </a:r>
            <a:r>
              <a:rPr lang="en-US" sz="3200" dirty="0" smtClean="0"/>
              <a:t>“search around</a:t>
            </a:r>
            <a:r>
              <a:rPr lang="en-US" sz="3200" dirty="0"/>
              <a:t>" </a:t>
            </a:r>
            <a:r>
              <a:rPr lang="en-US" sz="3200" dirty="0" smtClean="0"/>
              <a:t>to extract </a:t>
            </a:r>
            <a:r>
              <a:rPr lang="en-US" sz="3200" dirty="0"/>
              <a:t>and manipulate database fragments in ways that </a:t>
            </a:r>
            <a:r>
              <a:rPr lang="en-US" sz="3200" dirty="0" smtClean="0"/>
              <a:t>integrate well </a:t>
            </a:r>
            <a:r>
              <a:rPr lang="en-US" sz="3200" dirty="0"/>
              <a:t>with individuals' </a:t>
            </a:r>
            <a:r>
              <a:rPr lang="en-US" sz="3200" dirty="0" smtClean="0"/>
              <a:t>normal ways </a:t>
            </a:r>
            <a:r>
              <a:rPr lang="en-US" sz="3200" dirty="0"/>
              <a:t>of viewing and resolving situations.</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5</a:t>
            </a:fld>
            <a:endParaRPr lang="ar-EG"/>
          </a:p>
        </p:txBody>
      </p:sp>
      <p:sp>
        <p:nvSpPr>
          <p:cNvPr id="5" name="Rectangle 4"/>
          <p:cNvSpPr/>
          <p:nvPr/>
        </p:nvSpPr>
        <p:spPr>
          <a:xfrm>
            <a:off x="2565844" y="44624"/>
            <a:ext cx="353975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smtClean="0"/>
              <a:t>Today’s Managers</a:t>
            </a:r>
            <a:endParaRPr lang="en-US" sz="2800" b="1" dirty="0"/>
          </a:p>
        </p:txBody>
      </p:sp>
    </p:spTree>
    <p:extLst>
      <p:ext uri="{BB962C8B-B14F-4D97-AF65-F5344CB8AC3E}">
        <p14:creationId xmlns:p14="http://schemas.microsoft.com/office/powerpoint/2010/main" val="395653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200829"/>
            <a:ext cx="8712968" cy="4524315"/>
          </a:xfrm>
          <a:prstGeom prst="rect">
            <a:avLst/>
          </a:prstGeom>
        </p:spPr>
        <p:txBody>
          <a:bodyPr wrap="square">
            <a:spAutoFit/>
          </a:bodyPr>
          <a:lstStyle/>
          <a:p>
            <a:pPr marL="285750" indent="-285750" algn="just" rtl="0">
              <a:buFont typeface="Wingdings" pitchFamily="2" charset="2"/>
              <a:buChar char="q"/>
            </a:pPr>
            <a:r>
              <a:rPr lang="en-US" sz="3200" dirty="0"/>
              <a:t>These users need to access data reflecting multiple perspectives of the organization.</a:t>
            </a:r>
          </a:p>
          <a:p>
            <a:pPr marL="285750" indent="-285750" algn="just" rtl="0">
              <a:buFont typeface="Wingdings" pitchFamily="2" charset="2"/>
              <a:buChar char="q"/>
            </a:pPr>
            <a:r>
              <a:rPr lang="en-US" sz="3200" dirty="0"/>
              <a:t>Recent advances in data </a:t>
            </a:r>
            <a:r>
              <a:rPr lang="en-US" sz="3200" b="1" dirty="0" smtClean="0">
                <a:solidFill>
                  <a:srgbClr val="FF0000"/>
                </a:solidFill>
              </a:rPr>
              <a:t>warehousing</a:t>
            </a:r>
            <a:r>
              <a:rPr lang="en-US" sz="3200" dirty="0" smtClean="0"/>
              <a:t> simplify </a:t>
            </a:r>
            <a:r>
              <a:rPr lang="en-US" sz="3200" dirty="0"/>
              <a:t>this process and give </a:t>
            </a:r>
            <a:r>
              <a:rPr lang="en-US" sz="3200" dirty="0" smtClean="0"/>
              <a:t>decision makers access to </a:t>
            </a:r>
            <a:r>
              <a:rPr lang="en-US" sz="3200" dirty="0"/>
              <a:t>richer information</a:t>
            </a:r>
            <a:r>
              <a:rPr lang="en-US" sz="3200" dirty="0" smtClean="0"/>
              <a:t>.</a:t>
            </a:r>
            <a:endParaRPr lang="en-US" sz="3200" dirty="0"/>
          </a:p>
          <a:p>
            <a:pPr marL="285750" indent="-285750" algn="just" rtl="0">
              <a:buFont typeface="Wingdings" pitchFamily="2" charset="2"/>
              <a:buChar char="q"/>
            </a:pPr>
            <a:r>
              <a:rPr lang="en-US" sz="3200" dirty="0"/>
              <a:t>Without the data warehouse, DSS can only access data </a:t>
            </a:r>
            <a:r>
              <a:rPr lang="en-US" sz="3200" dirty="0" smtClean="0"/>
              <a:t>available from </a:t>
            </a:r>
            <a:r>
              <a:rPr lang="en-US" sz="3200" dirty="0"/>
              <a:t>regular </a:t>
            </a:r>
            <a:r>
              <a:rPr lang="en-US" sz="3200" dirty="0" smtClean="0"/>
              <a:t>operations. </a:t>
            </a:r>
            <a:r>
              <a:rPr lang="en-US" sz="3200" dirty="0"/>
              <a:t>Not only are they insufficient in content, they are inefficient to use</a:t>
            </a:r>
            <a:r>
              <a:rPr lang="en-US" sz="3200" dirty="0" smtClean="0"/>
              <a:t>.</a:t>
            </a:r>
          </a:p>
        </p:txBody>
      </p:sp>
      <p:sp>
        <p:nvSpPr>
          <p:cNvPr id="2" name="Slide Number Placeholder 1"/>
          <p:cNvSpPr>
            <a:spLocks noGrp="1"/>
          </p:cNvSpPr>
          <p:nvPr>
            <p:ph type="sldNum" sz="quarter" idx="15"/>
          </p:nvPr>
        </p:nvSpPr>
        <p:spPr/>
        <p:txBody>
          <a:bodyPr/>
          <a:lstStyle/>
          <a:p>
            <a:fld id="{C09B008E-525B-4A48-ADD0-68CF9F3945E7}" type="slidenum">
              <a:rPr lang="ar-EG" smtClean="0"/>
              <a:t>6</a:t>
            </a:fld>
            <a:endParaRPr lang="ar-EG"/>
          </a:p>
        </p:txBody>
      </p:sp>
    </p:spTree>
    <p:extLst>
      <p:ext uri="{BB962C8B-B14F-4D97-AF65-F5344CB8AC3E}">
        <p14:creationId xmlns:p14="http://schemas.microsoft.com/office/powerpoint/2010/main" val="357378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7242" y="476672"/>
            <a:ext cx="4326826" cy="46166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l" rtl="0"/>
            <a:r>
              <a:rPr lang="en-US" sz="2400" b="1" dirty="0" smtClean="0"/>
              <a:t>Data VS</a:t>
            </a:r>
            <a:r>
              <a:rPr lang="en-US" sz="2400" b="1" dirty="0"/>
              <a:t>. </a:t>
            </a:r>
            <a:r>
              <a:rPr lang="en-US" sz="2400" b="1" dirty="0" smtClean="0"/>
              <a:t>Data warehouse </a:t>
            </a:r>
            <a:endParaRPr lang="ar-EG" sz="2400" b="1" dirty="0"/>
          </a:p>
        </p:txBody>
      </p:sp>
      <p:sp>
        <p:nvSpPr>
          <p:cNvPr id="3" name="Rectangle 2"/>
          <p:cNvSpPr/>
          <p:nvPr/>
        </p:nvSpPr>
        <p:spPr>
          <a:xfrm>
            <a:off x="35496" y="1772816"/>
            <a:ext cx="3960440" cy="1938992"/>
          </a:xfrm>
          <a:prstGeom prst="rect">
            <a:avLst/>
          </a:prstGeom>
        </p:spPr>
        <p:txBody>
          <a:bodyPr wrap="square">
            <a:spAutoFit/>
          </a:bodyPr>
          <a:lstStyle/>
          <a:p>
            <a:pPr marL="342900" indent="-342900" algn="just" rtl="0">
              <a:buFont typeface="Wingdings" pitchFamily="2" charset="2"/>
              <a:buChar char="ü"/>
            </a:pPr>
            <a:r>
              <a:rPr lang="en-US" sz="2000" b="1" dirty="0"/>
              <a:t>Represent only current or a frozen slice of operations containing factors at some point in time.</a:t>
            </a:r>
          </a:p>
          <a:p>
            <a:pPr marL="285750" indent="-285750" algn="l" rtl="0">
              <a:buFont typeface="Wingdings" pitchFamily="2" charset="2"/>
              <a:buChar char="q"/>
            </a:pPr>
            <a:endParaRPr lang="ar-EG" sz="2000" dirty="0"/>
          </a:p>
        </p:txBody>
      </p:sp>
      <p:sp>
        <p:nvSpPr>
          <p:cNvPr id="4" name="Rectangle 3"/>
          <p:cNvSpPr/>
          <p:nvPr/>
        </p:nvSpPr>
        <p:spPr>
          <a:xfrm>
            <a:off x="251521" y="1052736"/>
            <a:ext cx="3312367" cy="523220"/>
          </a:xfrm>
          <a:prstGeom prst="rect">
            <a:avLst/>
          </a:prstGeom>
        </p:spPr>
        <p:txBody>
          <a:bodyPr wrap="square">
            <a:spAutoFit/>
          </a:bodyPr>
          <a:lstStyle/>
          <a:p>
            <a:pPr algn="ctr" rtl="0"/>
            <a:r>
              <a:rPr lang="en-US" sz="2800" b="1" dirty="0" smtClean="0"/>
              <a:t>Data</a:t>
            </a:r>
            <a:endParaRPr lang="ar-EG" sz="2800" b="1" dirty="0"/>
          </a:p>
        </p:txBody>
      </p:sp>
      <p:sp>
        <p:nvSpPr>
          <p:cNvPr id="5" name="Rectangle 4"/>
          <p:cNvSpPr/>
          <p:nvPr/>
        </p:nvSpPr>
        <p:spPr>
          <a:xfrm>
            <a:off x="3779912" y="1053262"/>
            <a:ext cx="4752527" cy="523220"/>
          </a:xfrm>
          <a:prstGeom prst="rect">
            <a:avLst/>
          </a:prstGeom>
        </p:spPr>
        <p:txBody>
          <a:bodyPr wrap="square">
            <a:spAutoFit/>
          </a:bodyPr>
          <a:lstStyle/>
          <a:p>
            <a:pPr algn="ctr" rtl="0"/>
            <a:r>
              <a:rPr lang="en-US" sz="2800" b="1" dirty="0"/>
              <a:t>Data warehouse </a:t>
            </a:r>
            <a:endParaRPr lang="ar-EG" sz="2800" b="1" dirty="0"/>
          </a:p>
        </p:txBody>
      </p:sp>
      <p:sp>
        <p:nvSpPr>
          <p:cNvPr id="6" name="Rectangle 5"/>
          <p:cNvSpPr/>
          <p:nvPr/>
        </p:nvSpPr>
        <p:spPr>
          <a:xfrm>
            <a:off x="4139952" y="1772816"/>
            <a:ext cx="4607552" cy="2862322"/>
          </a:xfrm>
          <a:prstGeom prst="rect">
            <a:avLst/>
          </a:prstGeom>
        </p:spPr>
        <p:txBody>
          <a:bodyPr wrap="square">
            <a:spAutoFit/>
          </a:bodyPr>
          <a:lstStyle/>
          <a:p>
            <a:pPr marL="342900" indent="-342900" algn="just" rtl="0">
              <a:buFont typeface="Wingdings" pitchFamily="2" charset="2"/>
              <a:buChar char="ü"/>
            </a:pPr>
            <a:r>
              <a:rPr lang="en-US" sz="2000" b="1" dirty="0"/>
              <a:t>DSS can </a:t>
            </a:r>
            <a:r>
              <a:rPr lang="en-US" sz="2000" b="1" dirty="0" smtClean="0"/>
              <a:t>provide nonvolatile</a:t>
            </a:r>
            <a:r>
              <a:rPr lang="en-US" sz="2000" b="1" dirty="0"/>
              <a:t>, </a:t>
            </a:r>
            <a:r>
              <a:rPr lang="en-US" sz="2000" b="1" dirty="0" smtClean="0"/>
              <a:t>subject and time-variant </a:t>
            </a:r>
            <a:r>
              <a:rPr lang="en-US" sz="2000" b="1" dirty="0"/>
              <a:t>data to support a variety of analyses </a:t>
            </a:r>
            <a:r>
              <a:rPr lang="en-US" sz="2000" b="1" dirty="0" smtClean="0"/>
              <a:t>consistently.</a:t>
            </a:r>
          </a:p>
          <a:p>
            <a:pPr marL="342900" indent="-342900" algn="just" rtl="0">
              <a:buFont typeface="Wingdings" pitchFamily="2" charset="2"/>
              <a:buChar char="ü"/>
            </a:pPr>
            <a:r>
              <a:rPr lang="en-US" sz="2000" b="1" dirty="0" smtClean="0"/>
              <a:t>This </a:t>
            </a:r>
            <a:r>
              <a:rPr lang="en-US" sz="2000" b="1" dirty="0"/>
              <a:t>allows </a:t>
            </a:r>
            <a:r>
              <a:rPr lang="en-US" sz="2000" b="1" dirty="0" smtClean="0"/>
              <a:t>decision makers </a:t>
            </a:r>
            <a:r>
              <a:rPr lang="en-US" sz="2000" b="1" dirty="0"/>
              <a:t>to see how factors have </a:t>
            </a:r>
            <a:r>
              <a:rPr lang="en-US" sz="2000" b="1" dirty="0" smtClean="0"/>
              <a:t>changed over time.</a:t>
            </a:r>
          </a:p>
          <a:p>
            <a:pPr marL="342900" indent="-342900" algn="just" rtl="0">
              <a:buFont typeface="Wingdings" pitchFamily="2" charset="2"/>
              <a:buChar char="ü"/>
            </a:pPr>
            <a:r>
              <a:rPr lang="en-US" sz="2000" b="1" dirty="0" smtClean="0"/>
              <a:t>How </a:t>
            </a:r>
            <a:r>
              <a:rPr lang="en-US" sz="2000" b="1" dirty="0"/>
              <a:t>circumstances affect the </a:t>
            </a:r>
            <a:r>
              <a:rPr lang="en-US" sz="2000" b="1" dirty="0" smtClean="0"/>
              <a:t>issues considered.</a:t>
            </a:r>
          </a:p>
        </p:txBody>
      </p:sp>
      <p:cxnSp>
        <p:nvCxnSpPr>
          <p:cNvPr id="9" name="Straight Connector 8"/>
          <p:cNvCxnSpPr/>
          <p:nvPr/>
        </p:nvCxnSpPr>
        <p:spPr>
          <a:xfrm>
            <a:off x="4139952" y="1084094"/>
            <a:ext cx="0" cy="3551044"/>
          </a:xfrm>
          <a:prstGeom prst="line">
            <a:avLst/>
          </a:prstGeom>
          <a:ln>
            <a:solidFill>
              <a:schemeClr val="accent3">
                <a:lumMod val="60000"/>
                <a:lumOff val="40000"/>
              </a:schemeClr>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a:off x="108464" y="1052736"/>
            <a:ext cx="8640000" cy="0"/>
          </a:xfrm>
          <a:prstGeom prst="line">
            <a:avLst/>
          </a:prstGeom>
          <a:ln>
            <a:solidFill>
              <a:schemeClr val="accent3">
                <a:lumMod val="60000"/>
                <a:lumOff val="40000"/>
              </a:schemeClr>
            </a:solidFill>
          </a:ln>
        </p:spPr>
        <p:style>
          <a:lnRef idx="3">
            <a:schemeClr val="accent3"/>
          </a:lnRef>
          <a:fillRef idx="0">
            <a:schemeClr val="accent3"/>
          </a:fillRef>
          <a:effectRef idx="2">
            <a:schemeClr val="accent3"/>
          </a:effectRef>
          <a:fontRef idx="minor">
            <a:schemeClr val="tx1"/>
          </a:fontRef>
        </p:style>
      </p:cxnSp>
      <p:cxnSp>
        <p:nvCxnSpPr>
          <p:cNvPr id="17" name="Straight Connector 16"/>
          <p:cNvCxnSpPr/>
          <p:nvPr/>
        </p:nvCxnSpPr>
        <p:spPr>
          <a:xfrm flipH="1">
            <a:off x="107504" y="1628800"/>
            <a:ext cx="8640000" cy="0"/>
          </a:xfrm>
          <a:prstGeom prst="line">
            <a:avLst/>
          </a:prstGeom>
          <a:ln>
            <a:solidFill>
              <a:schemeClr val="accent3">
                <a:lumMod val="60000"/>
                <a:lumOff val="40000"/>
              </a:schemeClr>
            </a:solidFill>
          </a:ln>
        </p:spPr>
        <p:style>
          <a:lnRef idx="3">
            <a:schemeClr val="accent3"/>
          </a:lnRef>
          <a:fillRef idx="0">
            <a:schemeClr val="accent3"/>
          </a:fillRef>
          <a:effectRef idx="2">
            <a:schemeClr val="accent3"/>
          </a:effectRef>
          <a:fontRef idx="minor">
            <a:schemeClr val="tx1"/>
          </a:fontRef>
        </p:style>
      </p:cxnSp>
      <p:cxnSp>
        <p:nvCxnSpPr>
          <p:cNvPr id="18" name="Straight Connector 17"/>
          <p:cNvCxnSpPr/>
          <p:nvPr/>
        </p:nvCxnSpPr>
        <p:spPr>
          <a:xfrm flipH="1">
            <a:off x="107504" y="4653136"/>
            <a:ext cx="8640000" cy="0"/>
          </a:xfrm>
          <a:prstGeom prst="line">
            <a:avLst/>
          </a:prstGeom>
          <a:ln>
            <a:solidFill>
              <a:schemeClr val="accent3">
                <a:lumMod val="60000"/>
                <a:lumOff val="40000"/>
              </a:schemeClr>
            </a:solidFill>
          </a:ln>
        </p:spPr>
        <p:style>
          <a:lnRef idx="3">
            <a:schemeClr val="accent3"/>
          </a:lnRef>
          <a:fillRef idx="0">
            <a:schemeClr val="accent3"/>
          </a:fillRef>
          <a:effectRef idx="2">
            <a:schemeClr val="accent3"/>
          </a:effectRef>
          <a:fontRef idx="minor">
            <a:schemeClr val="tx1"/>
          </a:fontRef>
        </p:style>
      </p:cxnSp>
      <p:sp>
        <p:nvSpPr>
          <p:cNvPr id="8" name="Slide Number Placeholder 7"/>
          <p:cNvSpPr>
            <a:spLocks noGrp="1"/>
          </p:cNvSpPr>
          <p:nvPr>
            <p:ph type="sldNum" sz="quarter" idx="15"/>
          </p:nvPr>
        </p:nvSpPr>
        <p:spPr/>
        <p:txBody>
          <a:bodyPr/>
          <a:lstStyle/>
          <a:p>
            <a:fld id="{C09B008E-525B-4A48-ADD0-68CF9F3945E7}" type="slidenum">
              <a:rPr lang="ar-EG" smtClean="0"/>
              <a:t>7</a:t>
            </a:fld>
            <a:endParaRPr lang="ar-EG"/>
          </a:p>
        </p:txBody>
      </p:sp>
      <p:sp>
        <p:nvSpPr>
          <p:cNvPr id="11" name="Rectangle 10"/>
          <p:cNvSpPr/>
          <p:nvPr/>
        </p:nvSpPr>
        <p:spPr>
          <a:xfrm>
            <a:off x="35496" y="4653136"/>
            <a:ext cx="8712008" cy="1384995"/>
          </a:xfrm>
          <a:prstGeom prst="rect">
            <a:avLst/>
          </a:prstGeom>
        </p:spPr>
        <p:txBody>
          <a:bodyPr wrap="square">
            <a:spAutoFit/>
          </a:bodyPr>
          <a:lstStyle/>
          <a:p>
            <a:pPr algn="just" rtl="0"/>
            <a:r>
              <a:rPr lang="en-US" sz="2400" b="1" dirty="0">
                <a:solidFill>
                  <a:srgbClr val="FF0000"/>
                </a:solidFill>
              </a:rPr>
              <a:t>Data </a:t>
            </a:r>
            <a:r>
              <a:rPr lang="en-US" sz="2400" b="1" dirty="0" smtClean="0">
                <a:solidFill>
                  <a:srgbClr val="FF0000"/>
                </a:solidFill>
              </a:rPr>
              <a:t>warehouse analyses:-</a:t>
            </a:r>
          </a:p>
          <a:p>
            <a:pPr marL="342900" indent="-342900" algn="just" rtl="0">
              <a:buFont typeface="Wingdings" pitchFamily="2" charset="2"/>
              <a:buChar char="ü"/>
            </a:pPr>
            <a:r>
              <a:rPr lang="en-US" sz="2000" b="1" dirty="0" smtClean="0"/>
              <a:t> Help </a:t>
            </a:r>
            <a:r>
              <a:rPr lang="en-US" sz="2000" b="1" dirty="0"/>
              <a:t>decision makers directly experience more aspects of the organization and therefore help them to develop better intuition about what "works" and what does not work.</a:t>
            </a:r>
            <a:endParaRPr lang="ar-EG" sz="2000" b="1" dirty="0"/>
          </a:p>
        </p:txBody>
      </p:sp>
    </p:spTree>
    <p:extLst>
      <p:ext uri="{BB962C8B-B14F-4D97-AF65-F5344CB8AC3E}">
        <p14:creationId xmlns:p14="http://schemas.microsoft.com/office/powerpoint/2010/main" val="37524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6"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16144"/>
            <a:ext cx="8568952" cy="6001643"/>
          </a:xfrm>
          <a:prstGeom prst="rect">
            <a:avLst/>
          </a:prstGeom>
        </p:spPr>
        <p:txBody>
          <a:bodyPr wrap="square">
            <a:spAutoFit/>
          </a:bodyPr>
          <a:lstStyle/>
          <a:p>
            <a:pPr marL="285750" indent="-285750" algn="just" rtl="0">
              <a:buFont typeface="Wingdings" pitchFamily="2" charset="2"/>
              <a:buChar char="q"/>
            </a:pPr>
            <a:r>
              <a:rPr lang="en-US" sz="3200" dirty="0"/>
              <a:t>Business intelligence (BI) was first noted in the literature in 1958.</a:t>
            </a:r>
            <a:endParaRPr lang="en-US" sz="3200" dirty="0" smtClean="0"/>
          </a:p>
          <a:p>
            <a:pPr marL="285750" indent="-285750" algn="just" rtl="0">
              <a:buFont typeface="Wingdings" pitchFamily="2" charset="2"/>
              <a:buChar char="q"/>
            </a:pPr>
            <a:r>
              <a:rPr lang="en-US" sz="3200" dirty="0" err="1"/>
              <a:t>Luhn</a:t>
            </a:r>
            <a:r>
              <a:rPr lang="en-US" sz="3200" dirty="0"/>
              <a:t> (1959, p. 314) defined business and intelligence as follows</a:t>
            </a:r>
            <a:r>
              <a:rPr lang="en-US" sz="3200" dirty="0" smtClean="0"/>
              <a:t>:</a:t>
            </a:r>
            <a:endParaRPr lang="en-US" sz="3200" dirty="0"/>
          </a:p>
          <a:p>
            <a:pPr marL="457200" indent="-457200" algn="just" rtl="0">
              <a:buFont typeface="Wingdings" pitchFamily="2" charset="2"/>
              <a:buChar char="ü"/>
            </a:pPr>
            <a:r>
              <a:rPr lang="en-US" sz="3200" dirty="0"/>
              <a:t>[</a:t>
            </a:r>
            <a:r>
              <a:rPr lang="en-US" sz="3200" dirty="0" smtClean="0"/>
              <a:t>B]</a:t>
            </a:r>
            <a:r>
              <a:rPr lang="en-US" sz="3200" dirty="0" err="1" smtClean="0"/>
              <a:t>usiness</a:t>
            </a:r>
            <a:r>
              <a:rPr lang="en-US" sz="3200" dirty="0" smtClean="0"/>
              <a:t> </a:t>
            </a:r>
            <a:r>
              <a:rPr lang="en-US" sz="3200" dirty="0"/>
              <a:t>is a collection of activities carried on for whatever purpose, be it </a:t>
            </a:r>
            <a:r>
              <a:rPr lang="en-US" sz="3200" dirty="0" smtClean="0"/>
              <a:t>science, technology</a:t>
            </a:r>
            <a:r>
              <a:rPr lang="en-US" sz="3200" dirty="0"/>
              <a:t>, commerce, industry, law, government, defense, et cetera</a:t>
            </a:r>
            <a:r>
              <a:rPr lang="en-US" sz="3200" dirty="0" smtClean="0"/>
              <a:t>.</a:t>
            </a:r>
          </a:p>
          <a:p>
            <a:pPr marL="457200" indent="-457200" algn="just" rtl="0">
              <a:buFont typeface="Wingdings" pitchFamily="2" charset="2"/>
              <a:buChar char="ü"/>
            </a:pPr>
            <a:r>
              <a:rPr lang="en-US" sz="3200" dirty="0"/>
              <a:t>The </a:t>
            </a:r>
            <a:r>
              <a:rPr lang="en-US" sz="3200" dirty="0" smtClean="0"/>
              <a:t>communication facility </a:t>
            </a:r>
            <a:r>
              <a:rPr lang="en-US" sz="3200" dirty="0"/>
              <a:t>serving the conduct of a business (in the broad </a:t>
            </a:r>
            <a:r>
              <a:rPr lang="en-US" sz="3200" dirty="0" smtClean="0"/>
              <a:t>sense) may </a:t>
            </a:r>
            <a:r>
              <a:rPr lang="en-US" sz="3200" dirty="0"/>
              <a:t>be referred to as </a:t>
            </a:r>
            <a:r>
              <a:rPr lang="en-US" sz="3200" dirty="0" smtClean="0"/>
              <a:t>an intelligence system.</a:t>
            </a:r>
          </a:p>
        </p:txBody>
      </p:sp>
      <p:sp>
        <p:nvSpPr>
          <p:cNvPr id="2" name="Slide Number Placeholder 1"/>
          <p:cNvSpPr>
            <a:spLocks noGrp="1"/>
          </p:cNvSpPr>
          <p:nvPr>
            <p:ph type="sldNum" sz="quarter" idx="15"/>
          </p:nvPr>
        </p:nvSpPr>
        <p:spPr/>
        <p:txBody>
          <a:bodyPr/>
          <a:lstStyle/>
          <a:p>
            <a:fld id="{C09B008E-525B-4A48-ADD0-68CF9F3945E7}" type="slidenum">
              <a:rPr lang="ar-EG" smtClean="0"/>
              <a:t>8</a:t>
            </a:fld>
            <a:endParaRPr lang="ar-EG"/>
          </a:p>
        </p:txBody>
      </p:sp>
      <p:sp>
        <p:nvSpPr>
          <p:cNvPr id="5" name="Rectangle 4"/>
          <p:cNvSpPr/>
          <p:nvPr/>
        </p:nvSpPr>
        <p:spPr>
          <a:xfrm>
            <a:off x="878263" y="44624"/>
            <a:ext cx="7006105" cy="9541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rtl="0"/>
            <a:r>
              <a:rPr lang="en-US" sz="2800" b="1" dirty="0"/>
              <a:t>BUSINESS INTELLIGENCE AND </a:t>
            </a:r>
            <a:endParaRPr lang="en-US" sz="2800" b="1" dirty="0" smtClean="0"/>
          </a:p>
          <a:p>
            <a:pPr algn="ctr" rtl="0"/>
            <a:r>
              <a:rPr lang="en-US" sz="2800" b="1" dirty="0" smtClean="0"/>
              <a:t>DECISION </a:t>
            </a:r>
            <a:r>
              <a:rPr lang="en-US" sz="2800" b="1" dirty="0"/>
              <a:t>MAKING</a:t>
            </a:r>
          </a:p>
        </p:txBody>
      </p:sp>
    </p:spTree>
    <p:extLst>
      <p:ext uri="{BB962C8B-B14F-4D97-AF65-F5344CB8AC3E}">
        <p14:creationId xmlns:p14="http://schemas.microsoft.com/office/powerpoint/2010/main" val="31902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7384"/>
            <a:ext cx="8568952" cy="6986528"/>
          </a:xfrm>
          <a:prstGeom prst="rect">
            <a:avLst/>
          </a:prstGeom>
        </p:spPr>
        <p:txBody>
          <a:bodyPr wrap="square">
            <a:spAutoFit/>
          </a:bodyPr>
          <a:lstStyle/>
          <a:p>
            <a:pPr marL="285750" indent="-285750" algn="just" rtl="0">
              <a:buFont typeface="Wingdings" pitchFamily="2" charset="2"/>
              <a:buChar char="q"/>
            </a:pPr>
            <a:r>
              <a:rPr lang="en-US" sz="3200" dirty="0" smtClean="0"/>
              <a:t>Intelligence is defined as </a:t>
            </a:r>
            <a:r>
              <a:rPr lang="en-US" sz="3200" dirty="0"/>
              <a:t>"the ability to </a:t>
            </a:r>
            <a:r>
              <a:rPr lang="en-US" sz="3200" dirty="0" smtClean="0"/>
              <a:t>understand the </a:t>
            </a:r>
            <a:r>
              <a:rPr lang="en-US" sz="3200" dirty="0"/>
              <a:t>interrelationships of presented facts in such a way as </a:t>
            </a:r>
            <a:r>
              <a:rPr lang="en-US" sz="3200" dirty="0" smtClean="0"/>
              <a:t>to guide action towards a desired goal."</a:t>
            </a:r>
          </a:p>
          <a:p>
            <a:pPr marL="285750" indent="-285750" algn="just" rtl="0">
              <a:buFont typeface="Wingdings" pitchFamily="2" charset="2"/>
              <a:buChar char="q"/>
            </a:pPr>
            <a:r>
              <a:rPr lang="en-US" sz="3200" dirty="0"/>
              <a:t>The goal of BI is to provide </a:t>
            </a:r>
            <a:r>
              <a:rPr lang="en-US" sz="3200" dirty="0" smtClean="0"/>
              <a:t>managers with </a:t>
            </a:r>
            <a:r>
              <a:rPr lang="en-US" sz="3200" dirty="0"/>
              <a:t>information about the business in time </a:t>
            </a:r>
            <a:r>
              <a:rPr lang="en-US" sz="3200" dirty="0" smtClean="0"/>
              <a:t>to allow </a:t>
            </a:r>
            <a:r>
              <a:rPr lang="en-US" sz="3200" dirty="0"/>
              <a:t>them to make decisions that can </a:t>
            </a:r>
            <a:r>
              <a:rPr lang="en-US" sz="3200" dirty="0" smtClean="0"/>
              <a:t>solve problems </a:t>
            </a:r>
            <a:r>
              <a:rPr lang="en-US" sz="3200" dirty="0"/>
              <a:t>or take advantage </a:t>
            </a:r>
            <a:r>
              <a:rPr lang="en-US" sz="3200" dirty="0" smtClean="0"/>
              <a:t>of opportunities.</a:t>
            </a:r>
          </a:p>
          <a:p>
            <a:pPr marL="285750" indent="-285750" algn="just" rtl="0">
              <a:buFont typeface="Wingdings" pitchFamily="2" charset="2"/>
              <a:buChar char="q"/>
            </a:pPr>
            <a:r>
              <a:rPr lang="en-US" sz="3200" dirty="0"/>
              <a:t>Not only does </a:t>
            </a:r>
            <a:r>
              <a:rPr lang="en-US" sz="3200" dirty="0" smtClean="0"/>
              <a:t>BI provide </a:t>
            </a:r>
            <a:r>
              <a:rPr lang="en-US" sz="3200" dirty="0"/>
              <a:t>decision makers </a:t>
            </a:r>
            <a:r>
              <a:rPr lang="en-US" sz="3200" dirty="0" smtClean="0"/>
              <a:t>with information </a:t>
            </a:r>
            <a:r>
              <a:rPr lang="en-US" sz="3200" dirty="0"/>
              <a:t>about events, the BI system allows them to explore underlying data in order </a:t>
            </a:r>
            <a:r>
              <a:rPr lang="en-US" sz="3200" dirty="0" smtClean="0"/>
              <a:t>to understand </a:t>
            </a:r>
            <a:r>
              <a:rPr lang="en-US" sz="3200" dirty="0"/>
              <a:t>the problem better</a:t>
            </a:r>
            <a:r>
              <a:rPr lang="en-US" sz="3200" dirty="0" smtClean="0"/>
              <a:t>.</a:t>
            </a:r>
          </a:p>
        </p:txBody>
      </p:sp>
      <p:sp>
        <p:nvSpPr>
          <p:cNvPr id="2" name="Slide Number Placeholder 1"/>
          <p:cNvSpPr>
            <a:spLocks noGrp="1"/>
          </p:cNvSpPr>
          <p:nvPr>
            <p:ph type="sldNum" sz="quarter" idx="15"/>
          </p:nvPr>
        </p:nvSpPr>
        <p:spPr/>
        <p:txBody>
          <a:bodyPr/>
          <a:lstStyle/>
          <a:p>
            <a:fld id="{C09B008E-525B-4A48-ADD0-68CF9F3945E7}" type="slidenum">
              <a:rPr lang="ar-EG" smtClean="0"/>
              <a:t>9</a:t>
            </a:fld>
            <a:endParaRPr lang="ar-EG"/>
          </a:p>
        </p:txBody>
      </p:sp>
    </p:spTree>
    <p:extLst>
      <p:ext uri="{BB962C8B-B14F-4D97-AF65-F5344CB8AC3E}">
        <p14:creationId xmlns:p14="http://schemas.microsoft.com/office/powerpoint/2010/main" val="307856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16281</TotalTime>
  <Words>1242</Words>
  <Application>Microsoft Office PowerPoint</Application>
  <PresentationFormat>On-screen Show (4:3)</PresentationFormat>
  <Paragraphs>118</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Decision support system (dss) Code: IS341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 (dss)</dc:title>
  <dc:creator>windows</dc:creator>
  <cp:lastModifiedBy>windows</cp:lastModifiedBy>
  <cp:revision>460</cp:revision>
  <dcterms:created xsi:type="dcterms:W3CDTF">2017-02-17T15:58:04Z</dcterms:created>
  <dcterms:modified xsi:type="dcterms:W3CDTF">2017-05-01T23:32:08Z</dcterms:modified>
</cp:coreProperties>
</file>