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Mohamed </a:t>
            </a:r>
            <a:r>
              <a:rPr lang="en-US" dirty="0" smtClean="0"/>
              <a:t>ElAraby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solidFill>
                  <a:schemeClr val="accent2"/>
                </a:solidFill>
              </a:rPr>
              <a:t>A simplified representation of a software process</a:t>
            </a:r>
            <a:r>
              <a:rPr lang="en-GB" sz="2800" dirty="0"/>
              <a:t>,		presented from a specific perspective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Examples of process perspectives:</a:t>
            </a:r>
            <a:r>
              <a:rPr lang="en-GB" sz="28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b="1" dirty="0">
                <a:solidFill>
                  <a:srgbClr val="FF0000"/>
                </a:solidFill>
              </a:rPr>
              <a:t>Workflow perspective</a:t>
            </a:r>
            <a:r>
              <a:rPr lang="en-GB" sz="2400" dirty="0"/>
              <a:t>   represents inputs, outputs and dependencies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b="1" dirty="0">
                <a:solidFill>
                  <a:srgbClr val="FF0000"/>
                </a:solidFill>
              </a:rPr>
              <a:t>Data-flow perspective</a:t>
            </a:r>
            <a:r>
              <a:rPr lang="en-GB" sz="2400" dirty="0"/>
              <a:t>   represents data transformation activities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b="1" dirty="0">
                <a:solidFill>
                  <a:srgbClr val="FF0000"/>
                </a:solidFill>
              </a:rPr>
              <a:t>Role/action perspective</a:t>
            </a:r>
            <a:r>
              <a:rPr lang="en-GB" sz="2400" dirty="0"/>
              <a:t> represents the roles/activities of the 				           people involved in software process  </a:t>
            </a:r>
            <a:endParaRPr lang="en-GB" sz="2400" i="1" dirty="0"/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Generic process models</a:t>
            </a:r>
            <a:r>
              <a:rPr lang="en-GB" sz="2800" dirty="0"/>
              <a:t>	</a:t>
            </a:r>
          </a:p>
          <a:p>
            <a:pPr lvl="1">
              <a:lnSpc>
                <a:spcPct val="90000"/>
              </a:lnSpc>
            </a:pPr>
            <a:r>
              <a:rPr lang="en-GB" sz="2400" b="1" dirty="0">
                <a:solidFill>
                  <a:srgbClr val="660033"/>
                </a:solidFill>
              </a:rPr>
              <a:t>Waterfall</a:t>
            </a:r>
          </a:p>
          <a:p>
            <a:pPr lvl="1">
              <a:lnSpc>
                <a:spcPct val="90000"/>
              </a:lnSpc>
            </a:pPr>
            <a:r>
              <a:rPr lang="en-GB" sz="2400" b="1" dirty="0">
                <a:solidFill>
                  <a:srgbClr val="660033"/>
                </a:solidFill>
              </a:rPr>
              <a:t>Evolutionary development</a:t>
            </a:r>
          </a:p>
          <a:p>
            <a:pPr lvl="1">
              <a:lnSpc>
                <a:spcPct val="90000"/>
              </a:lnSpc>
            </a:pPr>
            <a:r>
              <a:rPr lang="en-GB" sz="2400" b="1" dirty="0">
                <a:solidFill>
                  <a:srgbClr val="660033"/>
                </a:solidFill>
              </a:rPr>
              <a:t>Formal transformation</a:t>
            </a:r>
          </a:p>
          <a:p>
            <a:pPr lvl="1">
              <a:lnSpc>
                <a:spcPct val="90000"/>
              </a:lnSpc>
            </a:pPr>
            <a:r>
              <a:rPr lang="en-GB" sz="2400" b="1" dirty="0">
                <a:solidFill>
                  <a:srgbClr val="660033"/>
                </a:solidFill>
              </a:rPr>
              <a:t>Integration from reusable components</a:t>
            </a:r>
            <a:endParaRPr lang="en-GB" sz="2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3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5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Term activities plan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Software	 Engineering</a:t>
            </a:r>
          </a:p>
          <a:p>
            <a:r>
              <a:rPr lang="en-US" dirty="0" smtClean="0"/>
              <a:t>System Engineering</a:t>
            </a:r>
          </a:p>
          <a:p>
            <a:r>
              <a:rPr lang="en-US" smtClean="0"/>
              <a:t>Software </a:t>
            </a:r>
            <a:r>
              <a:rPr lang="en-US" smtClean="0"/>
              <a:t>Process</a:t>
            </a:r>
          </a:p>
          <a:p>
            <a:r>
              <a:rPr lang="en-US" smtClean="0"/>
              <a:t>Software </a:t>
            </a:r>
            <a:r>
              <a:rPr lang="en-US" dirty="0" smtClean="0"/>
              <a:t>Process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7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590800"/>
            <a:ext cx="716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do you expect to learn?</a:t>
            </a:r>
          </a:p>
        </p:txBody>
      </p:sp>
    </p:spTree>
    <p:extLst>
      <p:ext uri="{BB962C8B-B14F-4D97-AF65-F5344CB8AC3E}">
        <p14:creationId xmlns:p14="http://schemas.microsoft.com/office/powerpoint/2010/main" val="29739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735" y="2819400"/>
            <a:ext cx="49065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Target </a:t>
            </a:r>
            <a:endParaRPr lang="en-US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of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5414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Section Practices </a:t>
            </a:r>
          </a:p>
          <a:p>
            <a:pPr lvl="2"/>
            <a:r>
              <a:rPr lang="en-US" dirty="0" smtClean="0"/>
              <a:t>Term 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Groups, deliverables and </a:t>
            </a:r>
            <a:r>
              <a:rPr lang="en-US" dirty="0" smtClean="0"/>
              <a:t>project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Initiate Groups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Create a </a:t>
            </a:r>
            <a:r>
              <a:rPr lang="en-US" dirty="0" err="1" smtClean="0"/>
              <a:t>dropbox</a:t>
            </a:r>
            <a:r>
              <a:rPr lang="en-US" dirty="0" smtClean="0"/>
              <a:t> account and invite TA to deliver the weekly tasks</a:t>
            </a:r>
          </a:p>
        </p:txBody>
      </p:sp>
    </p:spTree>
    <p:extLst>
      <p:ext uri="{BB962C8B-B14F-4D97-AF65-F5344CB8AC3E}">
        <p14:creationId xmlns:p14="http://schemas.microsoft.com/office/powerpoint/2010/main" val="7516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Computer programs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2"/>
                </a:solidFill>
              </a:rPr>
              <a:t>associated documentation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Software products</a:t>
            </a:r>
            <a:r>
              <a:rPr lang="en-GB" sz="2800" dirty="0"/>
              <a:t> may be developed for a particular customer or may be developed for a general market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Software products</a:t>
            </a:r>
            <a:r>
              <a:rPr lang="en-GB" sz="2800" dirty="0"/>
              <a:t> may be</a:t>
            </a:r>
          </a:p>
          <a:p>
            <a:pPr lvl="1">
              <a:lnSpc>
                <a:spcPct val="90000"/>
              </a:lnSpc>
            </a:pPr>
            <a:r>
              <a:rPr lang="en-GB" sz="2400" b="1" dirty="0">
                <a:solidFill>
                  <a:srgbClr val="FC1833"/>
                </a:solidFill>
              </a:rPr>
              <a:t>Generic</a:t>
            </a:r>
            <a:r>
              <a:rPr lang="en-GB" sz="2400" dirty="0"/>
              <a:t> - developed to be sold to a range of different customers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FC1833"/>
                </a:solidFill>
              </a:rPr>
              <a:t>Custom</a:t>
            </a:r>
            <a:r>
              <a:rPr lang="en-GB" sz="2400" dirty="0" smtClean="0"/>
              <a:t> </a:t>
            </a:r>
            <a:r>
              <a:rPr lang="en-GB" sz="2400" dirty="0"/>
              <a:t>- developed for a single customer according to their </a:t>
            </a:r>
            <a:r>
              <a:rPr lang="en-GB" sz="2400" dirty="0" smtClean="0"/>
              <a:t>specification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776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engineering</a:t>
            </a:r>
            <a:r>
              <a:rPr lang="en-GB" dirty="0"/>
              <a:t> is an engineering discipline which is concerned with all aspects of software production</a:t>
            </a:r>
          </a:p>
          <a:p>
            <a:endParaRPr lang="en-GB" sz="900" dirty="0"/>
          </a:p>
          <a:p>
            <a:pPr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engineers</a:t>
            </a:r>
            <a:r>
              <a:rPr lang="en-GB" dirty="0"/>
              <a:t> should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adopt a systematic and organised approach to their work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use appropriate tools and techniques</a:t>
            </a:r>
            <a:r>
              <a:rPr lang="en-GB" dirty="0"/>
              <a:t> depending on </a:t>
            </a:r>
          </a:p>
          <a:p>
            <a:pPr lvl="2"/>
            <a:r>
              <a:rPr lang="en-GB" dirty="0"/>
              <a:t>the problem to be solved, </a:t>
            </a:r>
          </a:p>
          <a:p>
            <a:pPr lvl="2"/>
            <a:r>
              <a:rPr lang="en-GB" dirty="0"/>
              <a:t>the development constraints and </a:t>
            </a:r>
          </a:p>
          <a:p>
            <a:pPr lvl="2"/>
            <a:r>
              <a:rPr lang="en-GB" dirty="0"/>
              <a:t>the resources </a:t>
            </a:r>
            <a:r>
              <a:rPr lang="en-GB" dirty="0" smtClean="0"/>
              <a:t>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6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Software engineering</a:t>
            </a:r>
            <a:r>
              <a:rPr lang="en-GB" sz="2800" dirty="0"/>
              <a:t> is part of </a:t>
            </a:r>
            <a:r>
              <a:rPr lang="en-GB" sz="2800" b="1" dirty="0">
                <a:solidFill>
                  <a:schemeClr val="accent2"/>
                </a:solidFill>
              </a:rPr>
              <a:t>System engineering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System engineering</a:t>
            </a:r>
            <a:r>
              <a:rPr lang="en-GB" sz="2800" dirty="0"/>
              <a:t> is concerned with all aspects of computer-based systems development including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C1833"/>
                </a:solidFill>
              </a:rPr>
              <a:t>hardware</a:t>
            </a:r>
            <a:r>
              <a:rPr lang="en-GB" sz="24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C1833"/>
                </a:solidFill>
              </a:rPr>
              <a:t>software</a:t>
            </a:r>
            <a:r>
              <a:rPr lang="en-GB" sz="2400" dirty="0"/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C1833"/>
                </a:solidFill>
              </a:rPr>
              <a:t>process engineering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System engineers</a:t>
            </a:r>
            <a:r>
              <a:rPr lang="en-GB" sz="2800" dirty="0"/>
              <a:t> are involved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solidFill>
                  <a:srgbClr val="FF9900"/>
                </a:solidFill>
              </a:rPr>
              <a:t>		</a:t>
            </a:r>
            <a:r>
              <a:rPr lang="en-GB" sz="2800" b="1" dirty="0">
                <a:solidFill>
                  <a:srgbClr val="660033"/>
                </a:solidFill>
              </a:rPr>
              <a:t>system</a:t>
            </a:r>
            <a:r>
              <a:rPr lang="en-GB" sz="2800" dirty="0">
                <a:solidFill>
                  <a:srgbClr val="660033"/>
                </a:solidFill>
              </a:rPr>
              <a:t> </a:t>
            </a:r>
            <a:r>
              <a:rPr lang="en-GB" sz="2800" b="1" dirty="0">
                <a:solidFill>
                  <a:srgbClr val="660033"/>
                </a:solidFill>
              </a:rPr>
              <a:t>specification</a:t>
            </a:r>
            <a:r>
              <a:rPr lang="en-GB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solidFill>
                  <a:srgbClr val="660033"/>
                </a:solidFill>
              </a:rPr>
              <a:t>		architectural design</a:t>
            </a:r>
            <a:r>
              <a:rPr lang="en-GB" sz="2800" dirty="0"/>
              <a:t>,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solidFill>
                  <a:srgbClr val="660033"/>
                </a:solidFill>
              </a:rPr>
              <a:t>		integration</a:t>
            </a:r>
            <a:r>
              <a:rPr lang="en-GB" sz="2800" dirty="0"/>
              <a:t> and </a:t>
            </a:r>
            <a:r>
              <a:rPr lang="en-GB" sz="2800" b="1" dirty="0" smtClean="0">
                <a:solidFill>
                  <a:srgbClr val="660033"/>
                </a:solidFill>
              </a:rPr>
              <a:t>deployment</a:t>
            </a:r>
            <a:endParaRPr lang="en-GB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2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b="1" dirty="0">
                <a:solidFill>
                  <a:srgbClr val="9933FF"/>
                </a:solidFill>
              </a:rPr>
              <a:t>set of activities</a:t>
            </a:r>
            <a:r>
              <a:rPr lang="en-GB" dirty="0"/>
              <a:t> whose goal is the development or evolution of software</a:t>
            </a:r>
          </a:p>
          <a:p>
            <a:pPr>
              <a:lnSpc>
                <a:spcPct val="90000"/>
              </a:lnSpc>
            </a:pPr>
            <a:r>
              <a:rPr lang="en-GB" dirty="0"/>
              <a:t>Generic activities in all software processes are:</a:t>
            </a:r>
          </a:p>
          <a:p>
            <a:pPr lvl="1">
              <a:lnSpc>
                <a:spcPct val="90000"/>
              </a:lnSpc>
            </a:pPr>
            <a:r>
              <a:rPr lang="en-GB" b="1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 - </a:t>
            </a:r>
            <a:r>
              <a:rPr lang="en-GB" dirty="0">
                <a:solidFill>
                  <a:schemeClr val="accent2"/>
                </a:solidFill>
              </a:rPr>
              <a:t>what the system should do and its development constraints</a:t>
            </a:r>
          </a:p>
          <a:p>
            <a:pPr lvl="1">
              <a:lnSpc>
                <a:spcPct val="90000"/>
              </a:lnSpc>
            </a:pPr>
            <a:r>
              <a:rPr lang="en-GB" b="1" dirty="0">
                <a:solidFill>
                  <a:srgbClr val="FF0000"/>
                </a:solidFill>
              </a:rPr>
              <a:t>Development</a:t>
            </a:r>
            <a:r>
              <a:rPr lang="en-GB" dirty="0"/>
              <a:t> - </a:t>
            </a:r>
            <a:r>
              <a:rPr lang="en-GB" dirty="0">
                <a:solidFill>
                  <a:schemeClr val="accent2"/>
                </a:solidFill>
              </a:rPr>
              <a:t>production of the software system</a:t>
            </a:r>
          </a:p>
          <a:p>
            <a:pPr lvl="1">
              <a:lnSpc>
                <a:spcPct val="90000"/>
              </a:lnSpc>
            </a:pPr>
            <a:r>
              <a:rPr lang="en-GB" b="1" dirty="0">
                <a:solidFill>
                  <a:srgbClr val="FF0000"/>
                </a:solidFill>
              </a:rPr>
              <a:t>Validation</a:t>
            </a:r>
            <a:r>
              <a:rPr lang="en-GB" dirty="0"/>
              <a:t> - </a:t>
            </a:r>
            <a:r>
              <a:rPr lang="en-GB" dirty="0">
                <a:solidFill>
                  <a:schemeClr val="accent2"/>
                </a:solidFill>
              </a:rPr>
              <a:t>checking that the software is what the customer wants</a:t>
            </a:r>
          </a:p>
          <a:p>
            <a:pPr lvl="1">
              <a:lnSpc>
                <a:spcPct val="90000"/>
              </a:lnSpc>
            </a:pPr>
            <a:r>
              <a:rPr lang="en-GB" b="1" dirty="0">
                <a:solidFill>
                  <a:srgbClr val="FF0000"/>
                </a:solidFill>
              </a:rPr>
              <a:t>Evolution</a:t>
            </a:r>
            <a:r>
              <a:rPr lang="en-GB" dirty="0"/>
              <a:t> - </a:t>
            </a:r>
            <a:r>
              <a:rPr lang="en-GB" dirty="0">
                <a:solidFill>
                  <a:schemeClr val="accent2"/>
                </a:solidFill>
              </a:rPr>
              <a:t>changing the software in response to changing </a:t>
            </a:r>
            <a:r>
              <a:rPr lang="en-GB" dirty="0" smtClean="0">
                <a:solidFill>
                  <a:schemeClr val="accent2"/>
                </a:solidFill>
              </a:rPr>
              <a:t>demands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257</Words>
  <Application>Microsoft Office PowerPoint</Application>
  <PresentationFormat>On-screen Show (4:3)</PresentationFormat>
  <Paragraphs>64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 Software Engineering</vt:lpstr>
      <vt:lpstr>Agenda</vt:lpstr>
      <vt:lpstr>PowerPoint Presentation</vt:lpstr>
      <vt:lpstr>PowerPoint Presentation</vt:lpstr>
      <vt:lpstr>Term Activities</vt:lpstr>
      <vt:lpstr>Software</vt:lpstr>
      <vt:lpstr>Software Engineering</vt:lpstr>
      <vt:lpstr>System Engineering</vt:lpstr>
      <vt:lpstr>Software Process</vt:lpstr>
      <vt:lpstr>Software Process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Engineering</dc:title>
  <dc:creator/>
  <cp:lastModifiedBy>dell</cp:lastModifiedBy>
  <cp:revision>9</cp:revision>
  <dcterms:created xsi:type="dcterms:W3CDTF">2006-08-16T00:00:00Z</dcterms:created>
  <dcterms:modified xsi:type="dcterms:W3CDTF">2019-09-27T16:01:42Z</dcterms:modified>
</cp:coreProperties>
</file>