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9" r:id="rId4"/>
    <p:sldId id="306" r:id="rId5"/>
    <p:sldId id="301" r:id="rId6"/>
    <p:sldId id="307" r:id="rId7"/>
    <p:sldId id="302" r:id="rId8"/>
    <p:sldId id="303" r:id="rId9"/>
    <p:sldId id="304" r:id="rId10"/>
    <p:sldId id="305" r:id="rId11"/>
    <p:sldId id="260" r:id="rId12"/>
    <p:sldId id="290" r:id="rId13"/>
    <p:sldId id="291" r:id="rId14"/>
    <p:sldId id="308" r:id="rId15"/>
    <p:sldId id="309" r:id="rId16"/>
    <p:sldId id="310" r:id="rId17"/>
    <p:sldId id="292" r:id="rId18"/>
    <p:sldId id="293" r:id="rId19"/>
    <p:sldId id="311" r:id="rId20"/>
    <p:sldId id="294" r:id="rId21"/>
    <p:sldId id="295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26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8399" autoAdjust="0"/>
  </p:normalViewPr>
  <p:slideViewPr>
    <p:cSldViewPr>
      <p:cViewPr varScale="1">
        <p:scale>
          <a:sx n="86" d="100"/>
          <a:sy n="86" d="100"/>
        </p:scale>
        <p:origin x="-8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Lecture </a:t>
            </a:r>
            <a:r>
              <a:rPr lang="en-US" smtClean="0"/>
              <a:t>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Software Engineering</a:t>
            </a:r>
            <a:br>
              <a:rPr lang="en-US" dirty="0" smtClean="0"/>
            </a:br>
            <a:r>
              <a:rPr lang="en-US" dirty="0" smtClean="0"/>
              <a:t>System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752600"/>
          </a:xfrm>
        </p:spPr>
        <p:txBody>
          <a:bodyPr/>
          <a:lstStyle/>
          <a:p>
            <a:r>
              <a:rPr lang="en-US" dirty="0" smtClean="0"/>
              <a:t>Dr. Mohamed ElAraby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251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533400"/>
            <a:ext cx="8993928" cy="549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59804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UML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System Modeling mean representing the system using </a:t>
            </a:r>
            <a:r>
              <a:rPr lang="en-US" dirty="0"/>
              <a:t>some kind of </a:t>
            </a:r>
            <a:r>
              <a:rPr lang="en-US" dirty="0" smtClean="0"/>
              <a:t>graphical notation</a:t>
            </a:r>
            <a:r>
              <a:rPr lang="en-US" dirty="0"/>
              <a:t>, which is now almost always based </a:t>
            </a:r>
            <a:r>
              <a:rPr lang="en-US" dirty="0" smtClean="0"/>
              <a:t>on notations </a:t>
            </a:r>
            <a:r>
              <a:rPr lang="en-US" dirty="0"/>
              <a:t>in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Unified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Modeling Language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(UML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dirty="0" smtClean="0"/>
              <a:t>.</a:t>
            </a: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In a model-driven engineering process, it is possible to generate a complete or partial system implementation from the system model</a:t>
            </a:r>
            <a:r>
              <a:rPr lang="en-US" dirty="0" smtClean="0"/>
              <a:t>.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160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UML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4953000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Models of the existing system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 </a:t>
            </a:r>
            <a:r>
              <a:rPr lang="en-US" dirty="0" smtClean="0"/>
              <a:t>clarify </a:t>
            </a:r>
            <a:r>
              <a:rPr lang="en-US" dirty="0"/>
              <a:t>what the existing system does and can be used as a basis for discussing its strengths and weaknesses. These then lead to requirements for the new system.</a:t>
            </a:r>
          </a:p>
          <a:p>
            <a:pPr lvl="1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Models of the new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system : </a:t>
            </a:r>
            <a:r>
              <a:rPr lang="en-US" dirty="0"/>
              <a:t>explain the proposed requirements to other system stakeholders. Engineers </a:t>
            </a:r>
            <a:r>
              <a:rPr lang="en-US" dirty="0" smtClean="0"/>
              <a:t>use these </a:t>
            </a:r>
            <a:r>
              <a:rPr lang="en-US" dirty="0"/>
              <a:t>models to discuss design proposals and to document the system for implementation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20516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UML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4953000"/>
          </a:xfrm>
        </p:spPr>
        <p:txBody>
          <a:bodyPr>
            <a:normAutofit fontScale="85000" lnSpcReduction="20000"/>
          </a:bodyPr>
          <a:lstStyle/>
          <a:p>
            <a:pPr marL="0" lvl="1" indent="0">
              <a:buNone/>
            </a:pPr>
            <a:r>
              <a:rPr lang="en-US" sz="3200" dirty="0" smtClean="0"/>
              <a:t>Different </a:t>
            </a:r>
            <a:r>
              <a:rPr lang="en-US" sz="3200" dirty="0"/>
              <a:t>models to represent the system from different </a:t>
            </a:r>
            <a:r>
              <a:rPr lang="en-US" sz="3200" dirty="0" smtClean="0"/>
              <a:t>perspectives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external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perspective,</a:t>
            </a:r>
            <a:r>
              <a:rPr lang="en-US" dirty="0" smtClean="0"/>
              <a:t> </a:t>
            </a:r>
            <a:r>
              <a:rPr lang="en-US" dirty="0"/>
              <a:t>where you model the context </a:t>
            </a:r>
            <a:r>
              <a:rPr lang="en-US" dirty="0" smtClean="0"/>
              <a:t>or environment </a:t>
            </a:r>
            <a:r>
              <a:rPr lang="en-US" dirty="0"/>
              <a:t>of the system.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 interaction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perspective, </a:t>
            </a:r>
            <a:r>
              <a:rPr lang="en-US" dirty="0"/>
              <a:t>where you model the interactions between a </a:t>
            </a:r>
            <a:r>
              <a:rPr lang="en-US" dirty="0" smtClean="0"/>
              <a:t>system and </a:t>
            </a:r>
            <a:r>
              <a:rPr lang="en-US" dirty="0"/>
              <a:t>its environment or between the components of a system.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structural perspective,</a:t>
            </a:r>
            <a:r>
              <a:rPr lang="en-US" dirty="0"/>
              <a:t> where you model </a:t>
            </a:r>
            <a:r>
              <a:rPr lang="en-US" dirty="0" smtClean="0"/>
              <a:t>the organization </a:t>
            </a:r>
            <a:r>
              <a:rPr lang="en-US" dirty="0"/>
              <a:t>of a system or </a:t>
            </a:r>
            <a:r>
              <a:rPr lang="en-US" dirty="0" smtClean="0"/>
              <a:t>the structure </a:t>
            </a:r>
            <a:r>
              <a:rPr lang="en-US" dirty="0"/>
              <a:t>of the data that is processed by the system.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behavioral perspective,</a:t>
            </a:r>
            <a:r>
              <a:rPr lang="en-US" dirty="0"/>
              <a:t> where you model the dynamic behavior of the </a:t>
            </a:r>
            <a:r>
              <a:rPr lang="en-US" dirty="0" smtClean="0"/>
              <a:t>system and </a:t>
            </a:r>
            <a:r>
              <a:rPr lang="en-US" dirty="0"/>
              <a:t>how it responds to events.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976916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UML (Unified Modeling Language)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in object oriented software engineering.</a:t>
            </a:r>
          </a:p>
          <a:p>
            <a:r>
              <a:rPr lang="en-US" dirty="0" smtClean="0"/>
              <a:t>A rich language that can be used to model an application </a:t>
            </a:r>
            <a:r>
              <a:rPr lang="en-US" b="1" dirty="0" smtClean="0"/>
              <a:t>structures</a:t>
            </a:r>
            <a:r>
              <a:rPr lang="en-US" dirty="0" smtClean="0"/>
              <a:t>, </a:t>
            </a:r>
            <a:r>
              <a:rPr lang="en-US" b="1" dirty="0" smtClean="0"/>
              <a:t>behavior</a:t>
            </a:r>
            <a:r>
              <a:rPr lang="en-US" dirty="0" smtClean="0"/>
              <a:t> and even </a:t>
            </a:r>
            <a:r>
              <a:rPr lang="en-US" b="1" dirty="0" smtClean="0"/>
              <a:t>business processes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are </a:t>
            </a:r>
            <a:r>
              <a:rPr lang="en-US" b="1" dirty="0" smtClean="0"/>
              <a:t>14 UML diagram types</a:t>
            </a:r>
            <a:r>
              <a:rPr lang="en-US" dirty="0" smtClean="0"/>
              <a:t> to help you model these behavior.</a:t>
            </a:r>
          </a:p>
          <a:p>
            <a:r>
              <a:rPr lang="en-US" dirty="0" smtClean="0"/>
              <a:t>They can be divided into two main categories </a:t>
            </a:r>
            <a:r>
              <a:rPr lang="en-US" b="1" dirty="0" smtClean="0"/>
              <a:t>structure diagrams </a:t>
            </a:r>
            <a:r>
              <a:rPr lang="en-US" dirty="0" smtClean="0"/>
              <a:t>and </a:t>
            </a:r>
            <a:r>
              <a:rPr lang="en-US" b="1" dirty="0" smtClean="0"/>
              <a:t>behavioral diagrams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69415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Structure diagrams</a:t>
            </a:r>
            <a:r>
              <a:rPr lang="en-US" dirty="0" smtClean="0"/>
              <a:t> show the things in a system being modeled. </a:t>
            </a:r>
          </a:p>
          <a:p>
            <a:pPr lvl="1"/>
            <a:r>
              <a:rPr lang="en-US" dirty="0" smtClean="0"/>
              <a:t>In a more technical term they </a:t>
            </a:r>
            <a:r>
              <a:rPr lang="en-US" i="1" dirty="0" smtClean="0"/>
              <a:t>show different objects</a:t>
            </a:r>
            <a:r>
              <a:rPr lang="en-US" dirty="0" smtClean="0"/>
              <a:t> in a system. </a:t>
            </a:r>
            <a:endParaRPr lang="en-US" b="1" dirty="0" smtClean="0"/>
          </a:p>
          <a:p>
            <a:r>
              <a:rPr lang="en-US" b="1" dirty="0" smtClean="0"/>
              <a:t>Behavioral diagrams</a:t>
            </a:r>
            <a:r>
              <a:rPr lang="en-US" dirty="0" smtClean="0"/>
              <a:t> shows what should happen in a system. </a:t>
            </a:r>
          </a:p>
          <a:p>
            <a:pPr lvl="1"/>
            <a:r>
              <a:rPr lang="en-US" dirty="0" smtClean="0"/>
              <a:t>They describe </a:t>
            </a:r>
            <a:r>
              <a:rPr lang="en-US" i="1" dirty="0" smtClean="0"/>
              <a:t>how the objects interact </a:t>
            </a:r>
            <a:r>
              <a:rPr lang="en-US" dirty="0" smtClean="0"/>
              <a:t>with each other to create a functioning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92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33400"/>
            <a:ext cx="8661332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Oval 1"/>
          <p:cNvSpPr/>
          <p:nvPr/>
        </p:nvSpPr>
        <p:spPr>
          <a:xfrm>
            <a:off x="4876800" y="4191000"/>
            <a:ext cx="11430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325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UML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4953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Five </a:t>
            </a:r>
            <a:r>
              <a:rPr lang="en-US" dirty="0"/>
              <a:t>diagram types </a:t>
            </a:r>
            <a:r>
              <a:rPr lang="en-US" dirty="0" smtClean="0"/>
              <a:t>could represent </a:t>
            </a:r>
            <a:r>
              <a:rPr lang="en-US" dirty="0"/>
              <a:t>the essentials of a system: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Activity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diagrams</a:t>
            </a:r>
            <a:r>
              <a:rPr lang="en-US" dirty="0"/>
              <a:t>, which show the activities involved in a process or in </a:t>
            </a:r>
            <a:r>
              <a:rPr lang="en-US" dirty="0" smtClean="0"/>
              <a:t>data processing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Use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case diagrams</a:t>
            </a:r>
            <a:r>
              <a:rPr lang="en-US" dirty="0"/>
              <a:t>, which show the interactions between a system and its environment.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Sequence diagrams</a:t>
            </a:r>
            <a:r>
              <a:rPr lang="en-US" dirty="0"/>
              <a:t>, which show interactions between actors and the system </a:t>
            </a:r>
            <a:r>
              <a:rPr lang="en-US" dirty="0" smtClean="0"/>
              <a:t>and between </a:t>
            </a:r>
            <a:r>
              <a:rPr lang="en-US" dirty="0"/>
              <a:t>system components.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Class diagrams</a:t>
            </a:r>
            <a:r>
              <a:rPr lang="en-US" dirty="0"/>
              <a:t>, which show the object classes in the system and the </a:t>
            </a:r>
            <a:r>
              <a:rPr lang="en-US" dirty="0" smtClean="0"/>
              <a:t>associations between </a:t>
            </a:r>
            <a:r>
              <a:rPr lang="en-US" dirty="0"/>
              <a:t>these </a:t>
            </a:r>
            <a:r>
              <a:rPr lang="en-US" dirty="0" smtClean="0"/>
              <a:t>classes.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State diagrams</a:t>
            </a:r>
            <a:r>
              <a:rPr lang="en-US" dirty="0"/>
              <a:t>, which show how the system reacts to internal and external events.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xmlns="" val="1668842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Interaction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case modeling</a:t>
            </a:r>
            <a:r>
              <a:rPr lang="en-US" dirty="0"/>
              <a:t>, which is mostly used to model interactions between </a:t>
            </a:r>
            <a:r>
              <a:rPr lang="en-US" dirty="0" smtClean="0"/>
              <a:t>a system </a:t>
            </a:r>
            <a:r>
              <a:rPr lang="en-US" dirty="0"/>
              <a:t>and external actors (users or other systems).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Sequence diagrams</a:t>
            </a:r>
            <a:r>
              <a:rPr lang="en-US" dirty="0"/>
              <a:t>, which are used to model interactions between </a:t>
            </a:r>
            <a:r>
              <a:rPr lang="en-US" dirty="0" smtClean="0"/>
              <a:t>system components</a:t>
            </a:r>
            <a:r>
              <a:rPr lang="en-US" dirty="0"/>
              <a:t>, although external agents may also be included.</a:t>
            </a:r>
          </a:p>
        </p:txBody>
      </p:sp>
    </p:spTree>
    <p:extLst>
      <p:ext uri="{BB962C8B-B14F-4D97-AF65-F5344CB8AC3E}">
        <p14:creationId xmlns:p14="http://schemas.microsoft.com/office/powerpoint/2010/main" xmlns="" val="3176098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Interaction models: </a:t>
            </a:r>
            <a:br>
              <a:rPr lang="en-US" b="1" dirty="0"/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Use Case Diagram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Most known diagram type of the </a:t>
            </a:r>
            <a:r>
              <a:rPr lang="en-US" b="1" dirty="0" smtClean="0"/>
              <a:t>behavioral</a:t>
            </a:r>
            <a:r>
              <a:rPr lang="en-US" dirty="0" smtClean="0"/>
              <a:t> UML diagrams,</a:t>
            </a:r>
          </a:p>
          <a:p>
            <a:r>
              <a:rPr lang="en-US" dirty="0" smtClean="0"/>
              <a:t>Use case diagrams gives a graphic overview of the actors involved in a system,</a:t>
            </a:r>
          </a:p>
          <a:p>
            <a:r>
              <a:rPr lang="en-US" dirty="0" smtClean="0"/>
              <a:t>Different functions needed by those actors and how these different functions are interacted.</a:t>
            </a:r>
          </a:p>
          <a:p>
            <a:r>
              <a:rPr lang="en-US" dirty="0" smtClean="0"/>
              <a:t>It’s a great starting point for any project discussion because you can easily identify the main actors involved and the main processes of the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611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Requirement Engineering</a:t>
            </a:r>
          </a:p>
          <a:p>
            <a:pPr lvl="1"/>
            <a:r>
              <a:rPr lang="en-US" dirty="0" smtClean="0"/>
              <a:t>Functional Requirements</a:t>
            </a:r>
          </a:p>
          <a:p>
            <a:pPr lvl="1"/>
            <a:r>
              <a:rPr lang="en-US" dirty="0" smtClean="0"/>
              <a:t>Non-Functional Requirements</a:t>
            </a:r>
          </a:p>
          <a:p>
            <a:r>
              <a:rPr lang="en-US" dirty="0"/>
              <a:t>UML </a:t>
            </a:r>
            <a:r>
              <a:rPr lang="en-US" dirty="0" smtClean="0"/>
              <a:t>Introduction</a:t>
            </a:r>
          </a:p>
          <a:p>
            <a:r>
              <a:rPr lang="en-US" dirty="0" smtClean="0"/>
              <a:t>UML Diagrams types</a:t>
            </a:r>
            <a:endParaRPr lang="en-US" dirty="0"/>
          </a:p>
          <a:p>
            <a:r>
              <a:rPr lang="en-US" dirty="0" smtClean="0"/>
              <a:t>Interaction Models</a:t>
            </a:r>
          </a:p>
          <a:p>
            <a:pPr lvl="1"/>
            <a:r>
              <a:rPr lang="en-US" dirty="0" smtClean="0"/>
              <a:t>Use Case Modeling</a:t>
            </a:r>
          </a:p>
        </p:txBody>
      </p:sp>
    </p:spTree>
    <p:extLst>
      <p:ext uri="{BB962C8B-B14F-4D97-AF65-F5344CB8AC3E}">
        <p14:creationId xmlns:p14="http://schemas.microsoft.com/office/powerpoint/2010/main" xmlns="" val="69674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Interaction models: </a:t>
            </a:r>
            <a:br>
              <a:rPr lang="en-US" b="1" dirty="0"/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case modeling is widely used to support </a:t>
            </a:r>
            <a:r>
              <a:rPr lang="en-US" dirty="0" smtClean="0"/>
              <a:t>requirements elicitation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use case can be taken as a simple scenario that describes what </a:t>
            </a:r>
            <a:r>
              <a:rPr lang="en-US" dirty="0" smtClean="0"/>
              <a:t>a user </a:t>
            </a:r>
            <a:r>
              <a:rPr lang="en-US" dirty="0"/>
              <a:t>expects from a system</a:t>
            </a:r>
            <a:r>
              <a:rPr lang="en-US" dirty="0" smtClean="0"/>
              <a:t>.</a:t>
            </a:r>
          </a:p>
          <a:p>
            <a:r>
              <a:rPr lang="en-US" dirty="0"/>
              <a:t>Each use case represents a discrete task that involves external interaction with </a:t>
            </a:r>
            <a:r>
              <a:rPr lang="en-US" dirty="0" smtClean="0"/>
              <a:t>a system</a:t>
            </a:r>
            <a:r>
              <a:rPr lang="en-US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93003" y="5334000"/>
            <a:ext cx="51911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49432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6096000"/>
            <a:ext cx="5486400" cy="487362"/>
          </a:xfrm>
        </p:spPr>
        <p:txBody>
          <a:bodyPr>
            <a:noAutofit/>
          </a:bodyPr>
          <a:lstStyle/>
          <a:p>
            <a:r>
              <a:rPr lang="en-US" sz="2000" dirty="0"/>
              <a:t>Use </a:t>
            </a:r>
            <a:r>
              <a:rPr lang="en-US" sz="2000" dirty="0" smtClean="0"/>
              <a:t>cases involving </a:t>
            </a:r>
            <a:r>
              <a:rPr lang="en-US" sz="2000" dirty="0"/>
              <a:t>the </a:t>
            </a:r>
            <a:r>
              <a:rPr lang="en-US" sz="2000" dirty="0" smtClean="0"/>
              <a:t>role ‘</a:t>
            </a:r>
            <a:r>
              <a:rPr lang="en-US" sz="2000" dirty="0"/>
              <a:t>medical receptionist’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86721"/>
            <a:ext cx="4772025" cy="5180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83691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AutoShape 2" descr="http://creately.com/blog/wp-content/uploads/2012/01/Use-Case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60" name="AutoShape 4" descr="http://creately.com/blog/wp-content/uploads/2012/01/Use-Case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62" name="AutoShape 6" descr="http://creately.com/blog/wp-content/uploads/2012/01/Use-Case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5063" name="Picture 7" descr="F:\BaniSuef University\Software Engineering\Use Case\Use-Case-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14400"/>
            <a:ext cx="7981657" cy="59436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828800" y="285690"/>
            <a:ext cx="5791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Use Case diagram showing Actors and main processes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454664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F:\BaniSuef University\Software Engineering\Use Case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065" y="57149"/>
            <a:ext cx="8928735" cy="66632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88736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BaniSuef University\Software Engineering\Use Case\Bank-Transaction-System-Use-Cas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610600" cy="6477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26175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BaniSuef University\Software Engineering\Use Case\College-Enrollment-System-Use-Case-Templa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09600"/>
            <a:ext cx="8001000" cy="6209991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447800" y="87868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the system of student’s registration process in a collage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1802381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Use case diagrams with multiple subjects</a:t>
            </a:r>
            <a:endParaRPr lang="en-US" sz="2400" b="1" dirty="0"/>
          </a:p>
        </p:txBody>
      </p:sp>
      <p:pic>
        <p:nvPicPr>
          <p:cNvPr id="3074" name="Picture 2" descr="F:\BaniSuef University\Software Engineering\Use Case\Hotel-Management-System-Use-cas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90904"/>
            <a:ext cx="8305800" cy="65670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60816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2"/>
          </a:xfrm>
        </p:spPr>
        <p:txBody>
          <a:bodyPr>
            <a:noAutofit/>
          </a:bodyPr>
          <a:lstStyle/>
          <a:p>
            <a:r>
              <a:rPr lang="en-US" sz="2400" dirty="0" smtClean="0"/>
              <a:t>Airline reservation systems are very complex</a:t>
            </a:r>
            <a:endParaRPr lang="en-US" sz="2400" dirty="0"/>
          </a:p>
        </p:txBody>
      </p:sp>
      <p:pic>
        <p:nvPicPr>
          <p:cNvPr id="4098" name="Picture 2" descr="F:\BaniSuef University\Software Engineering\Use Case\Airline-Reservation-System-1024x59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9144000" cy="6553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43733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:\BaniSuef University\Software Engineering\Use Case\Car-Rental-System-Use-Cas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"/>
            <a:ext cx="89154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75009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:\BaniSuef University\Software Engineering\Use Case\ATM-Syste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781" y="152400"/>
            <a:ext cx="8915019" cy="66294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548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Requirement </a:t>
            </a:r>
            <a:r>
              <a:rPr lang="en-US" b="1" dirty="0" smtClean="0"/>
              <a:t>Engineering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process of </a:t>
            </a:r>
            <a:r>
              <a:rPr lang="en-US" dirty="0" smtClean="0"/>
              <a:t>finding out</a:t>
            </a:r>
            <a:r>
              <a:rPr lang="en-US" dirty="0"/>
              <a:t>, analyzing, documenting and checking these services and </a:t>
            </a:r>
            <a:r>
              <a:rPr lang="en-US" dirty="0" smtClean="0"/>
              <a:t>constraints.</a:t>
            </a:r>
          </a:p>
          <a:p>
            <a:r>
              <a:rPr lang="en-US" dirty="0"/>
              <a:t>In </a:t>
            </a:r>
            <a:r>
              <a:rPr lang="en-US" dirty="0" smtClean="0"/>
              <a:t>some cases</a:t>
            </a:r>
            <a:r>
              <a:rPr lang="en-US" dirty="0"/>
              <a:t>, a requirement is simply a high-level, abstract statement of a service that a </a:t>
            </a:r>
            <a:r>
              <a:rPr lang="en-US" dirty="0" smtClean="0"/>
              <a:t>system should </a:t>
            </a:r>
            <a:r>
              <a:rPr lang="en-US" dirty="0"/>
              <a:t>provide or a constraint on a system. At the other extreme, it is a detailed</a:t>
            </a:r>
            <a:r>
              <a:rPr lang="en-US" dirty="0" smtClean="0"/>
              <a:t>, formal </a:t>
            </a:r>
            <a:r>
              <a:rPr lang="en-US" dirty="0"/>
              <a:t>definition of a system function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44358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F:\BaniSuef University\Software Engineering\Use Case\Use-Case-Hospital-Management-Syste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76200"/>
            <a:ext cx="8915400" cy="6629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49470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:\BaniSuef University\Software Engineering\Use Case\Use-Case-Library-Management-Syste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76200"/>
            <a:ext cx="8915400" cy="67292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18654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7545" y="2967335"/>
            <a:ext cx="49289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Any Question?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151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Requirement </a:t>
            </a:r>
            <a:r>
              <a:rPr lang="en-US" b="1" dirty="0" smtClean="0"/>
              <a:t>Engineering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2600" b="1" i="1" dirty="0" smtClean="0"/>
              <a:t>Example:</a:t>
            </a:r>
          </a:p>
          <a:p>
            <a:pPr marL="914400" lvl="2" indent="0">
              <a:buNone/>
            </a:pPr>
            <a:r>
              <a:rPr lang="en-US" i="1" dirty="0" smtClean="0"/>
              <a:t>If </a:t>
            </a:r>
            <a:r>
              <a:rPr lang="en-US" i="1" dirty="0"/>
              <a:t>a company wishes to let a contract for a large software development project</a:t>
            </a:r>
            <a:r>
              <a:rPr lang="en-US" i="1" dirty="0" smtClean="0"/>
              <a:t>, it </a:t>
            </a:r>
            <a:r>
              <a:rPr lang="en-US" i="1" dirty="0"/>
              <a:t>must define its needs in a sufficiently abstract way that a solution is not predefined</a:t>
            </a:r>
            <a:r>
              <a:rPr lang="en-US" i="1" dirty="0" smtClean="0"/>
              <a:t>. </a:t>
            </a:r>
          </a:p>
          <a:p>
            <a:pPr marL="914400" lvl="2" indent="0">
              <a:buNone/>
            </a:pPr>
            <a:r>
              <a:rPr lang="en-US" i="1" dirty="0" smtClean="0"/>
              <a:t>The </a:t>
            </a:r>
            <a:r>
              <a:rPr lang="en-US" i="1" dirty="0"/>
              <a:t>requirements must be written so that several contractors can </a:t>
            </a:r>
            <a:r>
              <a:rPr lang="en-US" i="1" dirty="0" smtClean="0"/>
              <a:t>bid for </a:t>
            </a:r>
            <a:r>
              <a:rPr lang="en-US" i="1" dirty="0"/>
              <a:t>the contract, offering, perhaps, different ways of meeting the client </a:t>
            </a:r>
            <a:r>
              <a:rPr lang="en-US" i="1" dirty="0" smtClean="0"/>
              <a:t>organization’s needs</a:t>
            </a:r>
            <a:r>
              <a:rPr lang="en-US" i="1" dirty="0"/>
              <a:t>. </a:t>
            </a:r>
            <a:endParaRPr lang="en-US" i="1" dirty="0" smtClean="0"/>
          </a:p>
          <a:p>
            <a:pPr marL="914400" lvl="2" indent="0">
              <a:buNone/>
            </a:pPr>
            <a:r>
              <a:rPr lang="en-US" i="1" dirty="0" smtClean="0"/>
              <a:t>Once </a:t>
            </a:r>
            <a:r>
              <a:rPr lang="en-US" i="1" dirty="0"/>
              <a:t>a contract has been awarded, the contractor must write </a:t>
            </a:r>
            <a:r>
              <a:rPr lang="en-US" i="1" dirty="0" smtClean="0"/>
              <a:t>a system </a:t>
            </a:r>
            <a:r>
              <a:rPr lang="en-US" i="1" dirty="0"/>
              <a:t>definition for the client in more detail so that the client understands </a:t>
            </a:r>
            <a:r>
              <a:rPr lang="en-US" i="1" dirty="0" smtClean="0"/>
              <a:t>and can </a:t>
            </a:r>
            <a:r>
              <a:rPr lang="en-US" i="1" dirty="0"/>
              <a:t>validate what the software will do. Both of these documents may be </a:t>
            </a:r>
            <a:r>
              <a:rPr lang="en-US" i="1" dirty="0" smtClean="0"/>
              <a:t>called the </a:t>
            </a:r>
            <a:r>
              <a:rPr lang="en-US" i="1" dirty="0"/>
              <a:t>requirements document for the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036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Requirement </a:t>
            </a:r>
            <a:r>
              <a:rPr lang="en-US" b="1" dirty="0" smtClean="0"/>
              <a:t>Engineering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Some of the problems that arise during the requirements engineering process </a:t>
            </a:r>
            <a:r>
              <a:rPr lang="en-US" dirty="0" smtClean="0"/>
              <a:t>are a </a:t>
            </a:r>
            <a:r>
              <a:rPr lang="en-US" dirty="0"/>
              <a:t>result of failing to make a clear separation between these different levels </a:t>
            </a:r>
            <a:r>
              <a:rPr lang="en-US" dirty="0" smtClean="0"/>
              <a:t>of description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Distinguish </a:t>
            </a:r>
            <a:r>
              <a:rPr lang="en-US" dirty="0"/>
              <a:t>between them by using </a:t>
            </a:r>
            <a:r>
              <a:rPr lang="en-US" dirty="0" smtClean="0"/>
              <a:t>the </a:t>
            </a:r>
            <a:r>
              <a:rPr lang="en-US" dirty="0"/>
              <a:t>term </a:t>
            </a:r>
            <a:endParaRPr lang="en-US" dirty="0" smtClean="0"/>
          </a:p>
          <a:p>
            <a:pPr lvl="1"/>
            <a:r>
              <a:rPr lang="en-US" b="1" dirty="0" smtClean="0"/>
              <a:t>‘user requirements’</a:t>
            </a:r>
            <a:r>
              <a:rPr lang="en-US" dirty="0" smtClean="0"/>
              <a:t> to mean </a:t>
            </a:r>
            <a:r>
              <a:rPr lang="en-US" dirty="0"/>
              <a:t>the high-level abstract requirements and </a:t>
            </a:r>
            <a:endParaRPr lang="en-US" dirty="0" smtClean="0"/>
          </a:p>
          <a:p>
            <a:pPr lvl="1"/>
            <a:r>
              <a:rPr lang="en-US" b="1" dirty="0" smtClean="0"/>
              <a:t>‘</a:t>
            </a:r>
            <a:r>
              <a:rPr lang="en-US" b="1" dirty="0"/>
              <a:t>system requirements’</a:t>
            </a:r>
            <a:r>
              <a:rPr lang="en-US" dirty="0"/>
              <a:t> to mean </a:t>
            </a:r>
            <a:r>
              <a:rPr lang="en-US" dirty="0" smtClean="0"/>
              <a:t>the detailed </a:t>
            </a:r>
            <a:r>
              <a:rPr lang="en-US" dirty="0"/>
              <a:t>description of what the system should </a:t>
            </a:r>
            <a:r>
              <a:rPr lang="en-US" dirty="0" smtClean="0"/>
              <a:t>do.</a:t>
            </a:r>
          </a:p>
        </p:txBody>
      </p:sp>
    </p:spTree>
    <p:extLst>
      <p:ext uri="{BB962C8B-B14F-4D97-AF65-F5344CB8AC3E}">
        <p14:creationId xmlns:p14="http://schemas.microsoft.com/office/powerpoint/2010/main" xmlns="" val="168509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Requirement </a:t>
            </a:r>
            <a:r>
              <a:rPr lang="en-US" b="1" dirty="0" smtClean="0"/>
              <a:t>Engineering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pPr lvl="1"/>
            <a:r>
              <a:rPr lang="en-US" b="1" dirty="0" smtClean="0"/>
              <a:t>User </a:t>
            </a:r>
            <a:r>
              <a:rPr lang="en-US" b="1" dirty="0"/>
              <a:t>requirements</a:t>
            </a:r>
            <a:r>
              <a:rPr lang="en-US" dirty="0"/>
              <a:t> are statements, in a natural language plus diagrams, of </a:t>
            </a:r>
            <a:r>
              <a:rPr lang="en-US" dirty="0" smtClean="0"/>
              <a:t>what services </a:t>
            </a:r>
            <a:r>
              <a:rPr lang="en-US" dirty="0"/>
              <a:t>the system is expected to provide to system users and the </a:t>
            </a:r>
            <a:r>
              <a:rPr lang="en-US" dirty="0" smtClean="0"/>
              <a:t>constraints under </a:t>
            </a:r>
            <a:r>
              <a:rPr lang="en-US" dirty="0"/>
              <a:t>which it must </a:t>
            </a:r>
            <a:r>
              <a:rPr lang="en-US" dirty="0" smtClean="0"/>
              <a:t>operate.</a:t>
            </a:r>
          </a:p>
          <a:p>
            <a:pPr lvl="1"/>
            <a:r>
              <a:rPr lang="en-US" b="1" dirty="0" smtClean="0"/>
              <a:t>System </a:t>
            </a:r>
            <a:r>
              <a:rPr lang="en-US" b="1" dirty="0"/>
              <a:t>requirements </a:t>
            </a:r>
            <a:r>
              <a:rPr lang="en-US" dirty="0"/>
              <a:t>are more detailed descriptions of the software </a:t>
            </a:r>
            <a:r>
              <a:rPr lang="en-US" dirty="0" smtClean="0"/>
              <a:t>system’s functions</a:t>
            </a:r>
            <a:r>
              <a:rPr lang="en-US" dirty="0"/>
              <a:t>, services, and operational constraints. The system requirements </a:t>
            </a:r>
            <a:r>
              <a:rPr lang="en-US" dirty="0" smtClean="0"/>
              <a:t>document (</a:t>
            </a:r>
            <a:r>
              <a:rPr lang="en-US" dirty="0"/>
              <a:t>sometimes called a functional specification) should define exactly what </a:t>
            </a:r>
            <a:r>
              <a:rPr lang="en-US" dirty="0" smtClean="0"/>
              <a:t>is to </a:t>
            </a:r>
            <a:r>
              <a:rPr lang="en-US" dirty="0"/>
              <a:t>be implemented. It may be part of the contract between the system buyer </a:t>
            </a:r>
            <a:r>
              <a:rPr lang="en-US" dirty="0" smtClean="0"/>
              <a:t>and the </a:t>
            </a:r>
            <a:r>
              <a:rPr lang="en-US" dirty="0"/>
              <a:t>software developers.</a:t>
            </a:r>
          </a:p>
        </p:txBody>
      </p:sp>
    </p:spTree>
    <p:extLst>
      <p:ext uri="{BB962C8B-B14F-4D97-AF65-F5344CB8AC3E}">
        <p14:creationId xmlns:p14="http://schemas.microsoft.com/office/powerpoint/2010/main" xmlns="" val="320666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494" y="152401"/>
            <a:ext cx="9020306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1535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i="1" dirty="0" smtClean="0"/>
              <a:t>Functional </a:t>
            </a:r>
            <a:r>
              <a:rPr lang="en-US" b="1" i="1" dirty="0"/>
              <a:t>requirements </a:t>
            </a:r>
            <a:endParaRPr lang="en-US" b="1" i="1" dirty="0" smtClean="0"/>
          </a:p>
          <a:p>
            <a:pPr marL="457200" lvl="1" indent="0">
              <a:buNone/>
            </a:pPr>
            <a:r>
              <a:rPr lang="en-US" dirty="0" smtClean="0"/>
              <a:t>These </a:t>
            </a:r>
            <a:r>
              <a:rPr lang="en-US" dirty="0"/>
              <a:t>are statements of services the system </a:t>
            </a:r>
            <a:r>
              <a:rPr lang="en-US" dirty="0" smtClean="0"/>
              <a:t>should provide</a:t>
            </a:r>
            <a:r>
              <a:rPr lang="en-US" dirty="0"/>
              <a:t>, how the system should react to particular inputs, and how the </a:t>
            </a:r>
            <a:r>
              <a:rPr lang="en-US" dirty="0" smtClean="0"/>
              <a:t>system should </a:t>
            </a:r>
            <a:r>
              <a:rPr lang="en-US" dirty="0"/>
              <a:t>behave in particular situations.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In </a:t>
            </a:r>
            <a:r>
              <a:rPr lang="en-US" dirty="0"/>
              <a:t>some cases, the functional </a:t>
            </a:r>
            <a:r>
              <a:rPr lang="en-US" dirty="0" smtClean="0"/>
              <a:t>requirements may </a:t>
            </a:r>
            <a:r>
              <a:rPr lang="en-US" dirty="0"/>
              <a:t>also explicitly state what the system should not do.</a:t>
            </a:r>
          </a:p>
          <a:p>
            <a:r>
              <a:rPr lang="en-US" b="1" i="1" dirty="0"/>
              <a:t>Non-functional requirements </a:t>
            </a:r>
            <a:endParaRPr lang="en-US" b="1" i="1" dirty="0" smtClean="0"/>
          </a:p>
          <a:p>
            <a:pPr marL="457200" lvl="1" indent="0">
              <a:buNone/>
            </a:pPr>
            <a:r>
              <a:rPr lang="en-US" dirty="0" smtClean="0"/>
              <a:t>These </a:t>
            </a:r>
            <a:r>
              <a:rPr lang="en-US" dirty="0"/>
              <a:t>are constraints on the services or </a:t>
            </a:r>
            <a:r>
              <a:rPr lang="en-US" dirty="0" smtClean="0"/>
              <a:t>functions offered </a:t>
            </a:r>
            <a:r>
              <a:rPr lang="en-US" dirty="0"/>
              <a:t>by the system.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They </a:t>
            </a:r>
            <a:r>
              <a:rPr lang="en-US" dirty="0"/>
              <a:t>include timing constraints, constraints on the </a:t>
            </a:r>
            <a:r>
              <a:rPr lang="en-US" dirty="0" smtClean="0"/>
              <a:t>development process</a:t>
            </a:r>
            <a:r>
              <a:rPr lang="en-US" dirty="0"/>
              <a:t>, and constraints imposed by standards.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Non-functional requirements often </a:t>
            </a:r>
            <a:r>
              <a:rPr lang="en-US" dirty="0"/>
              <a:t>apply to the system as a whole, rather than individual </a:t>
            </a:r>
            <a:r>
              <a:rPr lang="en-US" dirty="0" smtClean="0"/>
              <a:t>system features </a:t>
            </a:r>
            <a:r>
              <a:rPr lang="en-US" dirty="0"/>
              <a:t>or services.</a:t>
            </a:r>
          </a:p>
        </p:txBody>
      </p:sp>
    </p:spTree>
    <p:extLst>
      <p:ext uri="{BB962C8B-B14F-4D97-AF65-F5344CB8AC3E}">
        <p14:creationId xmlns:p14="http://schemas.microsoft.com/office/powerpoint/2010/main" xmlns="" val="138723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Readers of requirements specification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135338" cy="453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18419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1003</Words>
  <Application>Microsoft Office PowerPoint</Application>
  <PresentationFormat>On-screen Show (4:3)</PresentationFormat>
  <Paragraphs>82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Lecture 5 Software Engineering System Modeling</vt:lpstr>
      <vt:lpstr>Agenda</vt:lpstr>
      <vt:lpstr>Requirement Engineering</vt:lpstr>
      <vt:lpstr>Requirement Engineering</vt:lpstr>
      <vt:lpstr>Requirement Engineering</vt:lpstr>
      <vt:lpstr>Requirement Engineering</vt:lpstr>
      <vt:lpstr>Slide 7</vt:lpstr>
      <vt:lpstr>Software System Requirements</vt:lpstr>
      <vt:lpstr>Readers of requirements specification</vt:lpstr>
      <vt:lpstr>Slide 10</vt:lpstr>
      <vt:lpstr>UML Introduction</vt:lpstr>
      <vt:lpstr>UML Introduction</vt:lpstr>
      <vt:lpstr>UML Introduction</vt:lpstr>
      <vt:lpstr>UML (Unified Modeling Language)</vt:lpstr>
      <vt:lpstr>UML Diagram Types</vt:lpstr>
      <vt:lpstr>Slide 16</vt:lpstr>
      <vt:lpstr>UML Introduction</vt:lpstr>
      <vt:lpstr>Interaction models</vt:lpstr>
      <vt:lpstr>Interaction models:  Use Case Diagram</vt:lpstr>
      <vt:lpstr>Interaction models:  Use Case Diagram</vt:lpstr>
      <vt:lpstr>Use cases involving the role ‘medical receptionist’</vt:lpstr>
      <vt:lpstr>Slide 22</vt:lpstr>
      <vt:lpstr>Slide 23</vt:lpstr>
      <vt:lpstr>Slide 24</vt:lpstr>
      <vt:lpstr>Slide 25</vt:lpstr>
      <vt:lpstr>Use case diagrams with multiple subjects</vt:lpstr>
      <vt:lpstr>Airline reservation systems are very complex</vt:lpstr>
      <vt:lpstr>Slide 28</vt:lpstr>
      <vt:lpstr>Slide 29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Software Engineering</dc:title>
  <dc:creator>Mohamed</dc:creator>
  <cp:lastModifiedBy>Mohamed</cp:lastModifiedBy>
  <cp:revision>64</cp:revision>
  <dcterms:created xsi:type="dcterms:W3CDTF">2006-08-16T00:00:00Z</dcterms:created>
  <dcterms:modified xsi:type="dcterms:W3CDTF">2020-11-20T22:12:24Z</dcterms:modified>
</cp:coreProperties>
</file>