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310" r:id="rId4"/>
    <p:sldId id="293" r:id="rId5"/>
    <p:sldId id="294" r:id="rId6"/>
    <p:sldId id="296" r:id="rId7"/>
    <p:sldId id="311" r:id="rId8"/>
    <p:sldId id="312" r:id="rId9"/>
    <p:sldId id="297" r:id="rId10"/>
    <p:sldId id="313" r:id="rId11"/>
    <p:sldId id="298" r:id="rId12"/>
    <p:sldId id="314" r:id="rId13"/>
    <p:sldId id="315" r:id="rId14"/>
    <p:sldId id="316" r:id="rId15"/>
    <p:sldId id="317" r:id="rId16"/>
    <p:sldId id="319" r:id="rId17"/>
    <p:sldId id="318" r:id="rId18"/>
    <p:sldId id="320" r:id="rId19"/>
    <p:sldId id="321"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923" autoAdjust="0"/>
  </p:normalViewPr>
  <p:slideViewPr>
    <p:cSldViewPr>
      <p:cViewPr varScale="1">
        <p:scale>
          <a:sx n="86" d="100"/>
          <a:sy n="86" d="100"/>
        </p:scale>
        <p:origin x="-90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8F2C2-EB9D-4C03-8C39-D7A716AED75F}" type="datetimeFigureOut">
              <a:rPr lang="en-US" smtClean="0"/>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377417-780D-41F7-85C0-960783488579}" type="slidenum">
              <a:rPr lang="en-US" smtClean="0"/>
              <a:t>‹#›</a:t>
            </a:fld>
            <a:endParaRPr lang="en-US"/>
          </a:p>
        </p:txBody>
      </p:sp>
    </p:spTree>
    <p:extLst>
      <p:ext uri="{BB962C8B-B14F-4D97-AF65-F5344CB8AC3E}">
        <p14:creationId xmlns:p14="http://schemas.microsoft.com/office/powerpoint/2010/main" val="4242374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 The medical receptionist triggers the </a:t>
            </a:r>
            <a:r>
              <a:rPr lang="en-US" sz="1200" b="0" i="0" u="none" strike="noStrike" kern="1200" baseline="0" dirty="0" err="1" smtClean="0">
                <a:solidFill>
                  <a:schemeClr val="tx1"/>
                </a:solidFill>
                <a:latin typeface="+mn-lt"/>
                <a:ea typeface="+mn-ea"/>
                <a:cs typeface="+mn-cs"/>
              </a:rPr>
              <a:t>ViewInfo</a:t>
            </a:r>
            <a:r>
              <a:rPr lang="en-US" sz="1200" b="0" i="0" u="none" strike="noStrike" kern="1200" baseline="0" dirty="0" smtClean="0">
                <a:solidFill>
                  <a:schemeClr val="tx1"/>
                </a:solidFill>
                <a:latin typeface="+mn-lt"/>
                <a:ea typeface="+mn-ea"/>
                <a:cs typeface="+mn-cs"/>
              </a:rPr>
              <a:t> method in an instance P of the </a:t>
            </a:r>
            <a:r>
              <a:rPr lang="en-US" sz="1200" b="0" i="0" u="none" strike="noStrike" kern="1200" baseline="0" dirty="0" err="1" smtClean="0">
                <a:solidFill>
                  <a:schemeClr val="tx1"/>
                </a:solidFill>
                <a:latin typeface="+mn-lt"/>
                <a:ea typeface="+mn-ea"/>
                <a:cs typeface="+mn-cs"/>
              </a:rPr>
              <a:t>PatientInfo</a:t>
            </a:r>
            <a:r>
              <a:rPr lang="en-US" sz="1200" b="0" i="0" u="none" strike="noStrike" kern="1200" baseline="0" dirty="0" smtClean="0">
                <a:solidFill>
                  <a:schemeClr val="tx1"/>
                </a:solidFill>
                <a:latin typeface="+mn-lt"/>
                <a:ea typeface="+mn-ea"/>
                <a:cs typeface="+mn-cs"/>
              </a:rPr>
              <a:t> object class, supplying the patient’s identifier, PID. P is a user interface object, which is displayed as a form showing patient information.</a:t>
            </a:r>
          </a:p>
          <a:p>
            <a:r>
              <a:rPr lang="en-US" sz="1200" b="0" i="0" u="none" strike="noStrike" kern="1200" baseline="0" dirty="0" smtClean="0">
                <a:solidFill>
                  <a:schemeClr val="tx1"/>
                </a:solidFill>
                <a:latin typeface="+mn-lt"/>
                <a:ea typeface="+mn-ea"/>
                <a:cs typeface="+mn-cs"/>
              </a:rPr>
              <a:t>2. The instance P calls the database to return the information required, supplying the receptionist’s identifier to allow security checking (at this stage, we do not care where this UID comes from).</a:t>
            </a:r>
          </a:p>
          <a:p>
            <a:r>
              <a:rPr lang="en-US" sz="1200" b="0" i="0" u="none" strike="noStrike" kern="1200" baseline="0" dirty="0" smtClean="0">
                <a:solidFill>
                  <a:schemeClr val="tx1"/>
                </a:solidFill>
                <a:latin typeface="+mn-lt"/>
                <a:ea typeface="+mn-ea"/>
                <a:cs typeface="+mn-cs"/>
              </a:rPr>
              <a:t>3. The database checks with an authorization system that the user is authorized for this action.</a:t>
            </a:r>
          </a:p>
          <a:p>
            <a:r>
              <a:rPr lang="en-US" sz="1200" b="0" i="0" u="none" strike="noStrike" kern="1200" baseline="0" dirty="0" smtClean="0">
                <a:solidFill>
                  <a:schemeClr val="tx1"/>
                </a:solidFill>
                <a:latin typeface="+mn-lt"/>
                <a:ea typeface="+mn-ea"/>
                <a:cs typeface="+mn-cs"/>
              </a:rPr>
              <a:t>4. If authorized, the patient information is returned and a form on the user’s screen is filled in. If authorization fails, then an error message is returned.</a:t>
            </a:r>
            <a:endParaRPr lang="en-US" dirty="0"/>
          </a:p>
        </p:txBody>
      </p:sp>
      <p:sp>
        <p:nvSpPr>
          <p:cNvPr id="4" name="Slide Number Placeholder 3"/>
          <p:cNvSpPr>
            <a:spLocks noGrp="1"/>
          </p:cNvSpPr>
          <p:nvPr>
            <p:ph type="sldNum" sz="quarter" idx="10"/>
          </p:nvPr>
        </p:nvSpPr>
        <p:spPr/>
        <p:txBody>
          <a:bodyPr/>
          <a:lstStyle/>
          <a:p>
            <a:fld id="{A2377417-780D-41F7-85C0-960783488579}" type="slidenum">
              <a:rPr lang="en-US" smtClean="0"/>
              <a:t>7</a:t>
            </a:fld>
            <a:endParaRPr lang="en-US"/>
          </a:p>
        </p:txBody>
      </p:sp>
    </p:spTree>
    <p:extLst>
      <p:ext uri="{BB962C8B-B14F-4D97-AF65-F5344CB8AC3E}">
        <p14:creationId xmlns:p14="http://schemas.microsoft.com/office/powerpoint/2010/main" val="385451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example, an object of type Summary is created to hold the summary data that is to be uploaded to the PRS (patient record system). You can read this diagram as follows:</a:t>
            </a:r>
          </a:p>
          <a:p>
            <a:r>
              <a:rPr lang="en-US" sz="1200" b="0" i="0" u="none" strike="noStrike" kern="1200" baseline="0" dirty="0" smtClean="0">
                <a:solidFill>
                  <a:schemeClr val="tx1"/>
                </a:solidFill>
                <a:latin typeface="+mn-lt"/>
                <a:ea typeface="+mn-ea"/>
                <a:cs typeface="+mn-cs"/>
              </a:rPr>
              <a:t>1. The receptionist logs on to the PRS.</a:t>
            </a:r>
          </a:p>
          <a:p>
            <a:r>
              <a:rPr lang="en-US" sz="1200" b="0" i="0" u="none" strike="noStrike" kern="1200" baseline="0" dirty="0" smtClean="0">
                <a:solidFill>
                  <a:schemeClr val="tx1"/>
                </a:solidFill>
                <a:latin typeface="+mn-lt"/>
                <a:ea typeface="+mn-ea"/>
                <a:cs typeface="+mn-cs"/>
              </a:rPr>
              <a:t>2. There are two options available. These allow the direct transfer of updated patient information to the PRS and the transfer of summary health data from the MHC-PMS to the PRS.</a:t>
            </a:r>
          </a:p>
          <a:p>
            <a:r>
              <a:rPr lang="en-US" sz="1200" b="0" i="0" u="none" strike="noStrike" kern="1200" baseline="0" dirty="0" smtClean="0">
                <a:solidFill>
                  <a:schemeClr val="tx1"/>
                </a:solidFill>
                <a:latin typeface="+mn-lt"/>
                <a:ea typeface="+mn-ea"/>
                <a:cs typeface="+mn-cs"/>
              </a:rPr>
              <a:t>3. In each case, the receptionist’s permissions are checked using the authorization system.</a:t>
            </a:r>
          </a:p>
          <a:p>
            <a:r>
              <a:rPr lang="en-US" sz="1200" b="0" i="0" u="none" strike="noStrike" kern="1200" baseline="0" dirty="0" smtClean="0">
                <a:solidFill>
                  <a:schemeClr val="tx1"/>
                </a:solidFill>
                <a:latin typeface="+mn-lt"/>
                <a:ea typeface="+mn-ea"/>
                <a:cs typeface="+mn-cs"/>
              </a:rPr>
              <a:t>4. Personal information may be transferred directly from the user interface object to the PRS. Alternatively, a summary record may be created from the database and that record is then transferred.</a:t>
            </a:r>
          </a:p>
          <a:p>
            <a:r>
              <a:rPr lang="en-US" sz="1200" b="0" i="0" u="none" strike="noStrike" kern="1200" baseline="0" dirty="0" smtClean="0">
                <a:solidFill>
                  <a:schemeClr val="tx1"/>
                </a:solidFill>
                <a:latin typeface="+mn-lt"/>
                <a:ea typeface="+mn-ea"/>
                <a:cs typeface="+mn-cs"/>
              </a:rPr>
              <a:t>5. On completion of the transfer, the PRS issues a status message and the user logs off.</a:t>
            </a:r>
            <a:endParaRPr lang="en-US" dirty="0"/>
          </a:p>
        </p:txBody>
      </p:sp>
      <p:sp>
        <p:nvSpPr>
          <p:cNvPr id="4" name="Slide Number Placeholder 3"/>
          <p:cNvSpPr>
            <a:spLocks noGrp="1"/>
          </p:cNvSpPr>
          <p:nvPr>
            <p:ph type="sldNum" sz="quarter" idx="10"/>
          </p:nvPr>
        </p:nvSpPr>
        <p:spPr/>
        <p:txBody>
          <a:bodyPr/>
          <a:lstStyle/>
          <a:p>
            <a:fld id="{A2377417-780D-41F7-85C0-960783488579}" type="slidenum">
              <a:rPr lang="en-US" smtClean="0"/>
              <a:t>8</a:t>
            </a:fld>
            <a:endParaRPr lang="en-US"/>
          </a:p>
        </p:txBody>
      </p:sp>
    </p:spTree>
    <p:extLst>
      <p:ext uri="{BB962C8B-B14F-4D97-AF65-F5344CB8AC3E}">
        <p14:creationId xmlns:p14="http://schemas.microsoft.com/office/powerpoint/2010/main" val="236369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Lecture </a:t>
            </a:r>
            <a:r>
              <a:rPr lang="en-US" smtClean="0"/>
              <a:t>5</a:t>
            </a:r>
            <a:r>
              <a:rPr lang="en-US" dirty="0" smtClean="0"/>
              <a:t/>
            </a:r>
            <a:br>
              <a:rPr lang="en-US" dirty="0" smtClean="0"/>
            </a:br>
            <a:r>
              <a:rPr lang="en-US" dirty="0" smtClean="0"/>
              <a:t>Software Engineering</a:t>
            </a:r>
            <a:br>
              <a:rPr lang="en-US" dirty="0" smtClean="0"/>
            </a:br>
            <a:r>
              <a:rPr lang="en-US" dirty="0" smtClean="0"/>
              <a:t>System Modeling</a:t>
            </a:r>
            <a:endParaRPr lang="en-US" dirty="0"/>
          </a:p>
        </p:txBody>
      </p:sp>
      <p:sp>
        <p:nvSpPr>
          <p:cNvPr id="3" name="Subtitle 2"/>
          <p:cNvSpPr>
            <a:spLocks noGrp="1"/>
          </p:cNvSpPr>
          <p:nvPr>
            <p:ph type="subTitle" idx="1"/>
          </p:nvPr>
        </p:nvSpPr>
        <p:spPr>
          <a:xfrm>
            <a:off x="1371600" y="4572000"/>
            <a:ext cx="6400800" cy="1752600"/>
          </a:xfrm>
        </p:spPr>
        <p:txBody>
          <a:bodyPr/>
          <a:lstStyle/>
          <a:p>
            <a:r>
              <a:rPr lang="en-US" dirty="0" smtClean="0"/>
              <a:t>Dr. Mohamed ElAraby</a:t>
            </a:r>
            <a:endParaRPr lang="en-US" dirty="0"/>
          </a:p>
        </p:txBody>
      </p:sp>
    </p:spTree>
    <p:extLst>
      <p:ext uri="{BB962C8B-B14F-4D97-AF65-F5344CB8AC3E}">
        <p14:creationId xmlns:p14="http://schemas.microsoft.com/office/powerpoint/2010/main" val="344251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Structural models</a:t>
            </a:r>
            <a:endParaRPr lang="en-US" dirty="0"/>
          </a:p>
        </p:txBody>
      </p:sp>
      <p:sp>
        <p:nvSpPr>
          <p:cNvPr id="3" name="Content Placeholder 2"/>
          <p:cNvSpPr>
            <a:spLocks noGrp="1"/>
          </p:cNvSpPr>
          <p:nvPr>
            <p:ph idx="1"/>
          </p:nvPr>
        </p:nvSpPr>
        <p:spPr/>
        <p:txBody>
          <a:bodyPr>
            <a:normAutofit/>
          </a:bodyPr>
          <a:lstStyle/>
          <a:p>
            <a:r>
              <a:rPr lang="en-US" dirty="0" smtClean="0"/>
              <a:t>Architectural models:</a:t>
            </a:r>
          </a:p>
          <a:p>
            <a:pPr lvl="1"/>
            <a:r>
              <a:rPr lang="en-US" dirty="0" smtClean="0"/>
              <a:t>Component diagram,</a:t>
            </a:r>
          </a:p>
          <a:p>
            <a:pPr lvl="1"/>
            <a:r>
              <a:rPr lang="en-US" dirty="0" smtClean="0"/>
              <a:t>Package diagram,</a:t>
            </a:r>
          </a:p>
          <a:p>
            <a:pPr lvl="1"/>
            <a:r>
              <a:rPr lang="en-US" dirty="0" smtClean="0"/>
              <a:t>deployment diagram</a:t>
            </a:r>
          </a:p>
          <a:p>
            <a:r>
              <a:rPr lang="en-US" dirty="0" smtClean="0"/>
              <a:t>Class </a:t>
            </a:r>
            <a:r>
              <a:rPr lang="en-US" dirty="0"/>
              <a:t>diagrams for modeling the static structure</a:t>
            </a:r>
          </a:p>
        </p:txBody>
      </p:sp>
    </p:spTree>
    <p:extLst>
      <p:ext uri="{BB962C8B-B14F-4D97-AF65-F5344CB8AC3E}">
        <p14:creationId xmlns:p14="http://schemas.microsoft.com/office/powerpoint/2010/main" val="271628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a:t>
            </a:r>
            <a:r>
              <a:rPr lang="en-US" b="1" dirty="0" smtClean="0"/>
              <a:t>models</a:t>
            </a:r>
            <a:br>
              <a:rPr lang="en-US" b="1" dirty="0" smtClean="0"/>
            </a:br>
            <a:r>
              <a:rPr lang="en-US" b="1" dirty="0">
                <a:solidFill>
                  <a:schemeClr val="accent6">
                    <a:lumMod val="75000"/>
                  </a:schemeClr>
                </a:solidFill>
              </a:rPr>
              <a:t>Class diagrams</a:t>
            </a:r>
          </a:p>
        </p:txBody>
      </p:sp>
      <p:sp>
        <p:nvSpPr>
          <p:cNvPr id="3" name="Content Placeholder 2"/>
          <p:cNvSpPr>
            <a:spLocks noGrp="1"/>
          </p:cNvSpPr>
          <p:nvPr>
            <p:ph idx="1"/>
          </p:nvPr>
        </p:nvSpPr>
        <p:spPr/>
        <p:txBody>
          <a:bodyPr>
            <a:normAutofit lnSpcReduction="10000"/>
          </a:bodyPr>
          <a:lstStyle/>
          <a:p>
            <a:r>
              <a:rPr lang="en-US" dirty="0"/>
              <a:t>Class diagrams are used when developing an object-oriented system model to </a:t>
            </a:r>
            <a:r>
              <a:rPr lang="en-US" dirty="0" smtClean="0"/>
              <a:t>show the </a:t>
            </a:r>
            <a:r>
              <a:rPr lang="en-US" dirty="0"/>
              <a:t>classes in a system and the associations between these classes</a:t>
            </a:r>
            <a:r>
              <a:rPr lang="en-US" dirty="0" smtClean="0"/>
              <a:t>.</a:t>
            </a:r>
          </a:p>
          <a:p>
            <a:r>
              <a:rPr lang="en-US" dirty="0" smtClean="0"/>
              <a:t>An object class </a:t>
            </a:r>
            <a:r>
              <a:rPr lang="en-US" dirty="0"/>
              <a:t>can be thought of as a general definition of one kind of system object. </a:t>
            </a:r>
            <a:endParaRPr lang="en-US" dirty="0" smtClean="0"/>
          </a:p>
          <a:p>
            <a:r>
              <a:rPr lang="en-US" b="1" dirty="0">
                <a:solidFill>
                  <a:schemeClr val="accent2"/>
                </a:solidFill>
              </a:rPr>
              <a:t>An association</a:t>
            </a:r>
            <a:r>
              <a:rPr lang="en-US" dirty="0" smtClean="0"/>
              <a:t> is </a:t>
            </a:r>
            <a:r>
              <a:rPr lang="en-US" dirty="0"/>
              <a:t>a link between classes that indicates that there is a relationship </a:t>
            </a:r>
            <a:r>
              <a:rPr lang="en-US" dirty="0" smtClean="0"/>
              <a:t>between these </a:t>
            </a:r>
            <a:r>
              <a:rPr lang="en-US" dirty="0"/>
              <a:t>classes.</a:t>
            </a:r>
          </a:p>
        </p:txBody>
      </p:sp>
    </p:spTree>
    <p:extLst>
      <p:ext uri="{BB962C8B-B14F-4D97-AF65-F5344CB8AC3E}">
        <p14:creationId xmlns:p14="http://schemas.microsoft.com/office/powerpoint/2010/main" val="408385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a:t>
            </a:r>
            <a:r>
              <a:rPr lang="en-US" b="1" dirty="0" smtClean="0"/>
              <a:t>models</a:t>
            </a:r>
            <a:br>
              <a:rPr lang="en-US" b="1" dirty="0" smtClean="0"/>
            </a:br>
            <a:r>
              <a:rPr lang="en-US" b="1" dirty="0">
                <a:solidFill>
                  <a:schemeClr val="accent6">
                    <a:lumMod val="75000"/>
                  </a:schemeClr>
                </a:solidFill>
              </a:rPr>
              <a:t>Class diagrams</a:t>
            </a:r>
          </a:p>
        </p:txBody>
      </p:sp>
      <p:sp>
        <p:nvSpPr>
          <p:cNvPr id="3" name="Content Placeholder 2"/>
          <p:cNvSpPr>
            <a:spLocks noGrp="1"/>
          </p:cNvSpPr>
          <p:nvPr>
            <p:ph idx="1"/>
          </p:nvPr>
        </p:nvSpPr>
        <p:spPr/>
        <p:txBody>
          <a:bodyPr>
            <a:normAutofit fontScale="92500"/>
          </a:bodyPr>
          <a:lstStyle/>
          <a:p>
            <a:r>
              <a:rPr lang="en-US" dirty="0"/>
              <a:t>Class diagrams in the UML can be expressed at different levels of </a:t>
            </a:r>
            <a:r>
              <a:rPr lang="en-US" dirty="0" smtClean="0"/>
              <a:t>detail. The </a:t>
            </a:r>
            <a:r>
              <a:rPr lang="en-US" dirty="0"/>
              <a:t>first stage is usually to look at the world, identify </a:t>
            </a:r>
            <a:r>
              <a:rPr lang="en-US" dirty="0" smtClean="0"/>
              <a:t>the essential </a:t>
            </a:r>
            <a:r>
              <a:rPr lang="en-US" dirty="0"/>
              <a:t>objects, and represent these as classes. </a:t>
            </a:r>
            <a:endParaRPr lang="en-US" dirty="0" smtClean="0"/>
          </a:p>
          <a:p>
            <a:endParaRPr lang="en-US" dirty="0" smtClean="0"/>
          </a:p>
          <a:p>
            <a:endParaRPr lang="en-US" dirty="0" smtClean="0"/>
          </a:p>
          <a:p>
            <a:r>
              <a:rPr lang="en-US" dirty="0" smtClean="0"/>
              <a:t>Each </a:t>
            </a:r>
            <a:r>
              <a:rPr lang="en-US" dirty="0"/>
              <a:t>patient has exactly one record and each </a:t>
            </a:r>
            <a:r>
              <a:rPr lang="en-US" dirty="0" smtClean="0"/>
              <a:t>record maintains </a:t>
            </a:r>
            <a:r>
              <a:rPr lang="en-US" dirty="0"/>
              <a:t>information about exactly one patient.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57600"/>
            <a:ext cx="476794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28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Classes &amp; Associations MHC-PMS</a:t>
            </a:r>
            <a:endParaRPr lang="en-US" sz="32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87" y="1219200"/>
            <a:ext cx="79236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91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a:t>
            </a:r>
            <a:r>
              <a:rPr lang="en-US" b="1" dirty="0" smtClean="0"/>
              <a:t>models</a:t>
            </a:r>
            <a:br>
              <a:rPr lang="en-US" b="1" dirty="0" smtClean="0"/>
            </a:br>
            <a:r>
              <a:rPr lang="en-US" b="1" dirty="0">
                <a:solidFill>
                  <a:schemeClr val="accent6">
                    <a:lumMod val="75000"/>
                  </a:schemeClr>
                </a:solidFill>
              </a:rPr>
              <a:t>Class diagrams</a:t>
            </a:r>
          </a:p>
        </p:txBody>
      </p:sp>
      <p:sp>
        <p:nvSpPr>
          <p:cNvPr id="3" name="Content Placeholder 2"/>
          <p:cNvSpPr>
            <a:spLocks noGrp="1"/>
          </p:cNvSpPr>
          <p:nvPr>
            <p:ph idx="1"/>
          </p:nvPr>
        </p:nvSpPr>
        <p:spPr>
          <a:xfrm>
            <a:off x="381000" y="1570037"/>
            <a:ext cx="8229600" cy="4525963"/>
          </a:xfrm>
        </p:spPr>
        <p:txBody>
          <a:bodyPr>
            <a:normAutofit fontScale="92500" lnSpcReduction="10000"/>
          </a:bodyPr>
          <a:lstStyle/>
          <a:p>
            <a:r>
              <a:rPr lang="en-US" dirty="0"/>
              <a:t>To define them in more detail, </a:t>
            </a:r>
            <a:r>
              <a:rPr lang="en-US" dirty="0" smtClean="0"/>
              <a:t>add information: </a:t>
            </a:r>
          </a:p>
          <a:p>
            <a:pPr lvl="1"/>
            <a:r>
              <a:rPr lang="en-US" dirty="0" smtClean="0"/>
              <a:t>Attributes </a:t>
            </a:r>
            <a:r>
              <a:rPr lang="en-US" dirty="0"/>
              <a:t>(the </a:t>
            </a:r>
            <a:r>
              <a:rPr lang="en-US" dirty="0" smtClean="0"/>
              <a:t>characteristics </a:t>
            </a:r>
            <a:r>
              <a:rPr lang="en-US" dirty="0"/>
              <a:t>of an object</a:t>
            </a:r>
            <a:r>
              <a:rPr lang="en-US" dirty="0" smtClean="0"/>
              <a:t>),</a:t>
            </a:r>
          </a:p>
          <a:p>
            <a:pPr lvl="1"/>
            <a:r>
              <a:rPr lang="en-US" dirty="0" smtClean="0"/>
              <a:t>Operations(things that you </a:t>
            </a:r>
            <a:r>
              <a:rPr lang="en-US" dirty="0"/>
              <a:t>can request from an object</a:t>
            </a:r>
            <a:r>
              <a:rPr lang="en-US" dirty="0" smtClean="0"/>
              <a:t>)</a:t>
            </a:r>
          </a:p>
          <a:p>
            <a:pPr marL="0" indent="0">
              <a:buNone/>
            </a:pPr>
            <a:r>
              <a:rPr lang="en-US" dirty="0"/>
              <a:t>A</a:t>
            </a:r>
            <a:r>
              <a:rPr lang="en-US" dirty="0" smtClean="0"/>
              <a:t> </a:t>
            </a:r>
            <a:r>
              <a:rPr lang="en-US" dirty="0"/>
              <a:t>Patient object </a:t>
            </a:r>
            <a:r>
              <a:rPr lang="en-US" dirty="0" smtClean="0"/>
              <a:t>will have </a:t>
            </a:r>
            <a:r>
              <a:rPr lang="en-US" dirty="0"/>
              <a:t>the attribute </a:t>
            </a:r>
            <a:r>
              <a:rPr lang="en-US" dirty="0" smtClean="0"/>
              <a:t>Address</a:t>
            </a:r>
          </a:p>
          <a:p>
            <a:pPr marL="0" indent="0">
              <a:buNone/>
            </a:pPr>
            <a:r>
              <a:rPr lang="en-US" dirty="0" smtClean="0"/>
              <a:t>Include </a:t>
            </a:r>
            <a:r>
              <a:rPr lang="en-US" dirty="0"/>
              <a:t>an operation called </a:t>
            </a:r>
            <a:r>
              <a:rPr lang="en-US" dirty="0" err="1" smtClean="0"/>
              <a:t>ChangeAddress</a:t>
            </a:r>
            <a:r>
              <a:rPr lang="en-US" dirty="0" smtClean="0"/>
              <a:t>,</a:t>
            </a:r>
          </a:p>
          <a:p>
            <a:pPr marL="0" indent="0">
              <a:buNone/>
            </a:pPr>
            <a:r>
              <a:rPr lang="en-US" dirty="0" smtClean="0"/>
              <a:t>which </a:t>
            </a:r>
            <a:r>
              <a:rPr lang="en-US" dirty="0"/>
              <a:t>is called when a patient </a:t>
            </a:r>
            <a:r>
              <a:rPr lang="en-US" dirty="0" smtClean="0"/>
              <a:t>indicates</a:t>
            </a:r>
          </a:p>
          <a:p>
            <a:pPr marL="0" indent="0">
              <a:buNone/>
            </a:pPr>
            <a:r>
              <a:rPr lang="en-US" dirty="0" smtClean="0"/>
              <a:t>that </a:t>
            </a:r>
            <a:r>
              <a:rPr lang="en-US" dirty="0"/>
              <a:t>they have moved from one address </a:t>
            </a:r>
            <a:endParaRPr lang="en-US" dirty="0" smtClean="0"/>
          </a:p>
          <a:p>
            <a:pPr marL="0" indent="0">
              <a:buNone/>
            </a:pPr>
            <a:r>
              <a:rPr lang="en-US" dirty="0" smtClean="0"/>
              <a:t>to another</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267200"/>
            <a:ext cx="2209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01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a:t>
            </a:r>
            <a:r>
              <a:rPr lang="en-US" b="1" dirty="0" smtClean="0"/>
              <a:t>models</a:t>
            </a:r>
            <a:br>
              <a:rPr lang="en-US" b="1" dirty="0" smtClean="0"/>
            </a:br>
            <a:r>
              <a:rPr lang="en-US" b="1" dirty="0">
                <a:solidFill>
                  <a:schemeClr val="accent6">
                    <a:lumMod val="75000"/>
                  </a:schemeClr>
                </a:solidFill>
              </a:rPr>
              <a:t>Class </a:t>
            </a:r>
            <a:r>
              <a:rPr lang="en-US" b="1" dirty="0" smtClean="0">
                <a:solidFill>
                  <a:schemeClr val="accent6">
                    <a:lumMod val="75000"/>
                  </a:schemeClr>
                </a:solidFill>
              </a:rPr>
              <a:t>diagrams: </a:t>
            </a:r>
            <a:r>
              <a:rPr lang="en-US" b="1" dirty="0">
                <a:solidFill>
                  <a:schemeClr val="accent2"/>
                </a:solidFill>
              </a:rPr>
              <a:t>Generalization</a:t>
            </a:r>
            <a:r>
              <a:rPr lang="en-US" dirty="0"/>
              <a:t> </a:t>
            </a:r>
            <a:endParaRPr lang="en-US" b="1"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10000"/>
          </a:bodyPr>
          <a:lstStyle/>
          <a:p>
            <a:r>
              <a:rPr lang="en-US" b="1" dirty="0" smtClean="0">
                <a:solidFill>
                  <a:schemeClr val="accent2"/>
                </a:solidFill>
              </a:rPr>
              <a:t>Generalization</a:t>
            </a:r>
            <a:r>
              <a:rPr lang="en-US" dirty="0" smtClean="0"/>
              <a:t> </a:t>
            </a:r>
            <a:r>
              <a:rPr lang="en-US" dirty="0"/>
              <a:t>is an everyday technique that we use to manage complexity</a:t>
            </a:r>
            <a:r>
              <a:rPr lang="en-US" dirty="0" smtClean="0"/>
              <a:t>.</a:t>
            </a:r>
          </a:p>
          <a:p>
            <a:r>
              <a:rPr lang="en-US" dirty="0"/>
              <a:t>Rather </a:t>
            </a:r>
            <a:r>
              <a:rPr lang="en-US" dirty="0" smtClean="0"/>
              <a:t>than learn </a:t>
            </a:r>
            <a:r>
              <a:rPr lang="en-US" dirty="0"/>
              <a:t>the detailed characteristics of every entity that we experience, we place these </a:t>
            </a:r>
            <a:r>
              <a:rPr lang="en-US" dirty="0" smtClean="0"/>
              <a:t>entities in </a:t>
            </a:r>
            <a:r>
              <a:rPr lang="en-US" dirty="0"/>
              <a:t>more general </a:t>
            </a:r>
            <a:r>
              <a:rPr lang="en-US" dirty="0" smtClean="0"/>
              <a:t>classes</a:t>
            </a:r>
            <a:r>
              <a:rPr lang="en-US" dirty="0"/>
              <a:t>(animals, cars, houses, etc</a:t>
            </a:r>
            <a:r>
              <a:rPr lang="en-US" dirty="0" smtClean="0"/>
              <a:t>.) and </a:t>
            </a:r>
            <a:r>
              <a:rPr lang="en-US" dirty="0"/>
              <a:t>learn the characteristics </a:t>
            </a:r>
            <a:r>
              <a:rPr lang="en-US" dirty="0" smtClean="0"/>
              <a:t>of </a:t>
            </a:r>
            <a:r>
              <a:rPr lang="en-US" dirty="0"/>
              <a:t>these classes</a:t>
            </a:r>
            <a:r>
              <a:rPr lang="en-US" dirty="0" smtClean="0"/>
              <a:t>.</a:t>
            </a:r>
          </a:p>
          <a:p>
            <a:r>
              <a:rPr lang="en-US" dirty="0"/>
              <a:t>This allows us to infer that different members of these classes have </a:t>
            </a:r>
            <a:r>
              <a:rPr lang="en-US" dirty="0" smtClean="0"/>
              <a:t>some common </a:t>
            </a:r>
            <a:r>
              <a:rPr lang="en-US" dirty="0"/>
              <a:t>characteristics (e.g., squirrels and rats are rodents). </a:t>
            </a:r>
            <a:endParaRPr lang="en-US" dirty="0" smtClean="0"/>
          </a:p>
          <a:p>
            <a:r>
              <a:rPr lang="en-US" dirty="0" smtClean="0"/>
              <a:t>We </a:t>
            </a:r>
            <a:r>
              <a:rPr lang="en-US" dirty="0"/>
              <a:t>can make general </a:t>
            </a:r>
            <a:r>
              <a:rPr lang="en-US" dirty="0" smtClean="0"/>
              <a:t>statements that </a:t>
            </a:r>
            <a:r>
              <a:rPr lang="en-US" dirty="0"/>
              <a:t>apply to all class members (e.g., all rodents have teeth for gnawing).</a:t>
            </a:r>
          </a:p>
        </p:txBody>
      </p:sp>
    </p:spTree>
    <p:extLst>
      <p:ext uri="{BB962C8B-B14F-4D97-AF65-F5344CB8AC3E}">
        <p14:creationId xmlns:p14="http://schemas.microsoft.com/office/powerpoint/2010/main" val="278186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a:t>
            </a:r>
            <a:r>
              <a:rPr lang="en-US" b="1" dirty="0" smtClean="0"/>
              <a:t>models</a:t>
            </a:r>
            <a:br>
              <a:rPr lang="en-US" b="1" dirty="0" smtClean="0"/>
            </a:br>
            <a:r>
              <a:rPr lang="en-US" b="1" dirty="0">
                <a:solidFill>
                  <a:schemeClr val="accent6">
                    <a:lumMod val="75000"/>
                  </a:schemeClr>
                </a:solidFill>
              </a:rPr>
              <a:t>Class </a:t>
            </a:r>
            <a:r>
              <a:rPr lang="en-US" b="1" dirty="0" smtClean="0">
                <a:solidFill>
                  <a:schemeClr val="accent6">
                    <a:lumMod val="75000"/>
                  </a:schemeClr>
                </a:solidFill>
              </a:rPr>
              <a:t>diagrams: </a:t>
            </a:r>
            <a:r>
              <a:rPr lang="en-US" b="1" dirty="0">
                <a:solidFill>
                  <a:schemeClr val="accent2"/>
                </a:solidFill>
              </a:rPr>
              <a:t>Generalization</a:t>
            </a:r>
            <a:r>
              <a:rPr lang="en-US" dirty="0"/>
              <a:t> </a:t>
            </a:r>
            <a:endParaRPr lang="en-US" b="1" dirty="0">
              <a:solidFill>
                <a:schemeClr val="accent6">
                  <a:lumMod val="75000"/>
                </a:schemeClr>
              </a:solidFill>
            </a:endParaRPr>
          </a:p>
        </p:txBody>
      </p:sp>
      <p:sp>
        <p:nvSpPr>
          <p:cNvPr id="3" name="Content Placeholder 2"/>
          <p:cNvSpPr>
            <a:spLocks noGrp="1"/>
          </p:cNvSpPr>
          <p:nvPr>
            <p:ph idx="1"/>
          </p:nvPr>
        </p:nvSpPr>
        <p:spPr/>
        <p:txBody>
          <a:bodyPr>
            <a:normAutofit fontScale="92500"/>
          </a:bodyPr>
          <a:lstStyle/>
          <a:p>
            <a:r>
              <a:rPr lang="en-US" dirty="0"/>
              <a:t>This means that common information will </a:t>
            </a:r>
            <a:r>
              <a:rPr lang="en-US" dirty="0" smtClean="0"/>
              <a:t>be maintained </a:t>
            </a:r>
            <a:r>
              <a:rPr lang="en-US" dirty="0"/>
              <a:t>in one place only. </a:t>
            </a:r>
            <a:endParaRPr lang="en-US" dirty="0" smtClean="0"/>
          </a:p>
          <a:p>
            <a:r>
              <a:rPr lang="en-US" dirty="0" smtClean="0"/>
              <a:t>This </a:t>
            </a:r>
            <a:r>
              <a:rPr lang="en-US" dirty="0"/>
              <a:t>is good design practice as it means that, </a:t>
            </a:r>
            <a:r>
              <a:rPr lang="en-US" dirty="0" smtClean="0"/>
              <a:t>if changes </a:t>
            </a:r>
            <a:r>
              <a:rPr lang="en-US" dirty="0"/>
              <a:t>are proposed, then you do not have to look at all classes in the system </a:t>
            </a:r>
            <a:r>
              <a:rPr lang="en-US" dirty="0" smtClean="0"/>
              <a:t>to see </a:t>
            </a:r>
            <a:r>
              <a:rPr lang="en-US" dirty="0"/>
              <a:t>if they are affected by the change. </a:t>
            </a:r>
            <a:endParaRPr lang="en-US" dirty="0" smtClean="0"/>
          </a:p>
          <a:p>
            <a:r>
              <a:rPr lang="en-US" dirty="0" smtClean="0"/>
              <a:t>In </a:t>
            </a:r>
            <a:r>
              <a:rPr lang="en-US" dirty="0"/>
              <a:t>object-oriented languages, such as Java</a:t>
            </a:r>
            <a:r>
              <a:rPr lang="en-US" dirty="0" smtClean="0"/>
              <a:t>, generalization </a:t>
            </a:r>
            <a:r>
              <a:rPr lang="en-US" dirty="0"/>
              <a:t>is implemented using the class inheritance mechanisms built into </a:t>
            </a:r>
            <a:r>
              <a:rPr lang="en-US" dirty="0" smtClean="0"/>
              <a:t>the language</a:t>
            </a:r>
            <a:r>
              <a:rPr lang="en-US" dirty="0"/>
              <a:t>.</a:t>
            </a:r>
          </a:p>
        </p:txBody>
      </p:sp>
    </p:spTree>
    <p:extLst>
      <p:ext uri="{BB962C8B-B14F-4D97-AF65-F5344CB8AC3E}">
        <p14:creationId xmlns:p14="http://schemas.microsoft.com/office/powerpoint/2010/main" val="120119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models</a:t>
            </a:r>
            <a:br>
              <a:rPr lang="en-US" b="1" dirty="0"/>
            </a:br>
            <a:r>
              <a:rPr lang="en-US" b="1" dirty="0">
                <a:solidFill>
                  <a:schemeClr val="accent6">
                    <a:lumMod val="75000"/>
                  </a:schemeClr>
                </a:solidFill>
              </a:rPr>
              <a:t>Class </a:t>
            </a:r>
            <a:r>
              <a:rPr lang="en-US" b="1" dirty="0" smtClean="0">
                <a:solidFill>
                  <a:schemeClr val="accent6">
                    <a:lumMod val="75000"/>
                  </a:schemeClr>
                </a:solidFill>
              </a:rPr>
              <a:t>diagrams: </a:t>
            </a:r>
            <a:r>
              <a:rPr lang="en-US" b="1" dirty="0">
                <a:solidFill>
                  <a:schemeClr val="accent2"/>
                </a:solidFill>
              </a:rPr>
              <a:t>Generalization</a:t>
            </a: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239000" cy="518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1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models</a:t>
            </a:r>
            <a:br>
              <a:rPr lang="en-US" b="1" dirty="0"/>
            </a:br>
            <a:r>
              <a:rPr lang="en-US" b="1" dirty="0">
                <a:solidFill>
                  <a:schemeClr val="accent6">
                    <a:lumMod val="75000"/>
                  </a:schemeClr>
                </a:solidFill>
              </a:rPr>
              <a:t>Class </a:t>
            </a:r>
            <a:r>
              <a:rPr lang="en-US" b="1" dirty="0" smtClean="0">
                <a:solidFill>
                  <a:schemeClr val="accent6">
                    <a:lumMod val="75000"/>
                  </a:schemeClr>
                </a:solidFill>
              </a:rPr>
              <a:t>diagrams: </a:t>
            </a:r>
            <a:r>
              <a:rPr lang="en-US" b="1" dirty="0">
                <a:solidFill>
                  <a:schemeClr val="accent2"/>
                </a:solidFill>
              </a:rPr>
              <a:t>Generalization</a:t>
            </a:r>
            <a:r>
              <a:rPr lang="en-U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28788"/>
            <a:ext cx="5934075" cy="51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55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Structural </a:t>
            </a:r>
            <a:r>
              <a:rPr lang="en-US" b="1" dirty="0" smtClean="0"/>
              <a:t>models</a:t>
            </a:r>
            <a:br>
              <a:rPr lang="en-US" b="1" dirty="0" smtClean="0"/>
            </a:br>
            <a:r>
              <a:rPr lang="en-US" b="1" dirty="0">
                <a:solidFill>
                  <a:schemeClr val="accent6">
                    <a:lumMod val="75000"/>
                  </a:schemeClr>
                </a:solidFill>
              </a:rPr>
              <a:t>Class </a:t>
            </a:r>
            <a:r>
              <a:rPr lang="en-US" b="1" dirty="0" smtClean="0">
                <a:solidFill>
                  <a:schemeClr val="accent6">
                    <a:lumMod val="75000"/>
                  </a:schemeClr>
                </a:solidFill>
              </a:rPr>
              <a:t>diagrams: </a:t>
            </a:r>
            <a:r>
              <a:rPr lang="en-US" b="1" dirty="0">
                <a:solidFill>
                  <a:schemeClr val="accent2"/>
                </a:solidFill>
              </a:rPr>
              <a:t>Aggregation</a:t>
            </a:r>
          </a:p>
        </p:txBody>
      </p:sp>
      <p:sp>
        <p:nvSpPr>
          <p:cNvPr id="3" name="Content Placeholder 2"/>
          <p:cNvSpPr>
            <a:spLocks noGrp="1"/>
          </p:cNvSpPr>
          <p:nvPr>
            <p:ph idx="1"/>
          </p:nvPr>
        </p:nvSpPr>
        <p:spPr/>
        <p:txBody>
          <a:bodyPr>
            <a:normAutofit fontScale="92500" lnSpcReduction="20000"/>
          </a:bodyPr>
          <a:lstStyle/>
          <a:p>
            <a:r>
              <a:rPr lang="en-US" dirty="0"/>
              <a:t>Objects in the real world are often composed of different parts. For example, a </a:t>
            </a:r>
            <a:r>
              <a:rPr lang="en-US" dirty="0" smtClean="0"/>
              <a:t>study pack </a:t>
            </a:r>
            <a:r>
              <a:rPr lang="en-US" dirty="0"/>
              <a:t>for a course may be composed of a book, PowerPoint slides, quizzes, and </a:t>
            </a:r>
            <a:r>
              <a:rPr lang="en-US" dirty="0" smtClean="0"/>
              <a:t>recommendations for </a:t>
            </a:r>
            <a:r>
              <a:rPr lang="en-US" dirty="0"/>
              <a:t>further reading. </a:t>
            </a:r>
            <a:endParaRPr lang="en-US" dirty="0" smtClean="0"/>
          </a:p>
          <a:p>
            <a:r>
              <a:rPr lang="en-US" dirty="0" smtClean="0"/>
              <a:t>Sometimes </a:t>
            </a:r>
            <a:r>
              <a:rPr lang="en-US" dirty="0"/>
              <a:t>in a system model, you need to </a:t>
            </a:r>
            <a:r>
              <a:rPr lang="en-US" dirty="0" smtClean="0"/>
              <a:t>illustrate this</a:t>
            </a:r>
            <a:r>
              <a:rPr lang="en-US" dirty="0"/>
              <a:t>. </a:t>
            </a:r>
            <a:endParaRPr lang="en-US" dirty="0" smtClean="0"/>
          </a:p>
          <a:p>
            <a:r>
              <a:rPr lang="en-US" dirty="0" smtClean="0"/>
              <a:t>The </a:t>
            </a:r>
            <a:r>
              <a:rPr lang="en-US" dirty="0"/>
              <a:t>UML provides a special type of association between classes </a:t>
            </a:r>
            <a:r>
              <a:rPr lang="en-US" dirty="0" smtClean="0"/>
              <a:t>called aggregation </a:t>
            </a:r>
            <a:r>
              <a:rPr lang="en-US" dirty="0"/>
              <a:t>that means that one object (the whole) is composed of other objects (</a:t>
            </a:r>
            <a:r>
              <a:rPr lang="en-US" dirty="0" smtClean="0"/>
              <a:t>the parts</a:t>
            </a:r>
            <a:r>
              <a:rPr lang="en-US" dirty="0"/>
              <a:t>).</a:t>
            </a:r>
          </a:p>
        </p:txBody>
      </p:sp>
    </p:spTree>
    <p:extLst>
      <p:ext uri="{BB962C8B-B14F-4D97-AF65-F5344CB8AC3E}">
        <p14:creationId xmlns:p14="http://schemas.microsoft.com/office/powerpoint/2010/main" val="264865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UML Diagrams types</a:t>
            </a:r>
            <a:endParaRPr lang="en-US" dirty="0"/>
          </a:p>
          <a:p>
            <a:r>
              <a:rPr lang="en-US" dirty="0" smtClean="0"/>
              <a:t>Interaction Models</a:t>
            </a:r>
          </a:p>
          <a:p>
            <a:pPr lvl="1"/>
            <a:r>
              <a:rPr lang="en-US" dirty="0" smtClean="0"/>
              <a:t>Use Case Modeling</a:t>
            </a:r>
          </a:p>
          <a:p>
            <a:pPr lvl="1"/>
            <a:r>
              <a:rPr lang="en-US" dirty="0" smtClean="0"/>
              <a:t>Sequence Diagram</a:t>
            </a:r>
          </a:p>
          <a:p>
            <a:r>
              <a:rPr lang="en-US" dirty="0" smtClean="0"/>
              <a:t>Architectural models</a:t>
            </a:r>
            <a:endParaRPr lang="en-US" dirty="0"/>
          </a:p>
          <a:p>
            <a:pPr lvl="1"/>
            <a:r>
              <a:rPr lang="en-US" dirty="0"/>
              <a:t>Component </a:t>
            </a:r>
            <a:r>
              <a:rPr lang="en-US" dirty="0" smtClean="0"/>
              <a:t>diagram</a:t>
            </a:r>
            <a:endParaRPr lang="en-US" dirty="0"/>
          </a:p>
          <a:p>
            <a:pPr lvl="1"/>
            <a:r>
              <a:rPr lang="en-US" dirty="0"/>
              <a:t>Package </a:t>
            </a:r>
            <a:r>
              <a:rPr lang="en-US" dirty="0" smtClean="0"/>
              <a:t>diagram</a:t>
            </a:r>
            <a:endParaRPr lang="en-US" dirty="0"/>
          </a:p>
          <a:p>
            <a:pPr lvl="1"/>
            <a:r>
              <a:rPr lang="en-US" dirty="0" smtClean="0"/>
              <a:t>Deployment </a:t>
            </a:r>
            <a:r>
              <a:rPr lang="en-US" dirty="0"/>
              <a:t>diagram</a:t>
            </a:r>
          </a:p>
          <a:p>
            <a:r>
              <a:rPr lang="en-US" dirty="0" smtClean="0"/>
              <a:t>Static structure</a:t>
            </a:r>
            <a:r>
              <a:rPr lang="en-US" dirty="0"/>
              <a:t> </a:t>
            </a:r>
            <a:r>
              <a:rPr lang="en-US" dirty="0" smtClean="0"/>
              <a:t>model</a:t>
            </a:r>
          </a:p>
          <a:p>
            <a:pPr lvl="1"/>
            <a:r>
              <a:rPr lang="en-US" dirty="0"/>
              <a:t>Class diagrams</a:t>
            </a:r>
          </a:p>
        </p:txBody>
      </p:sp>
    </p:spTree>
    <p:extLst>
      <p:ext uri="{BB962C8B-B14F-4D97-AF65-F5344CB8AC3E}">
        <p14:creationId xmlns:p14="http://schemas.microsoft.com/office/powerpoint/2010/main" val="696747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545" y="2967335"/>
            <a:ext cx="492891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Any Question?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181517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533400"/>
            <a:ext cx="8661332" cy="5715000"/>
          </a:xfrm>
          <a:prstGeom prst="rect">
            <a:avLst/>
          </a:prstGeom>
          <a:noFill/>
          <a:ln w="9525">
            <a:noFill/>
            <a:miter lim="800000"/>
            <a:headEnd/>
            <a:tailEnd/>
          </a:ln>
          <a:effectLst/>
        </p:spPr>
      </p:pic>
      <p:sp>
        <p:nvSpPr>
          <p:cNvPr id="2" name="Oval 1"/>
          <p:cNvSpPr/>
          <p:nvPr/>
        </p:nvSpPr>
        <p:spPr>
          <a:xfrm>
            <a:off x="4876800" y="4191000"/>
            <a:ext cx="1143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254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Interaction models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solidFill>
                  <a:schemeClr val="accent6">
                    <a:lumMod val="75000"/>
                  </a:schemeClr>
                </a:solidFill>
              </a:rPr>
              <a:t>Use </a:t>
            </a:r>
            <a:r>
              <a:rPr lang="en-US" b="1" dirty="0">
                <a:solidFill>
                  <a:schemeClr val="accent6">
                    <a:lumMod val="75000"/>
                  </a:schemeClr>
                </a:solidFill>
              </a:rPr>
              <a:t>case modeling</a:t>
            </a:r>
            <a:r>
              <a:rPr lang="en-US" dirty="0"/>
              <a:t>, which is mostly used to model interactions between </a:t>
            </a:r>
            <a:r>
              <a:rPr lang="en-US" dirty="0" smtClean="0"/>
              <a:t>a system </a:t>
            </a:r>
            <a:r>
              <a:rPr lang="en-US" dirty="0"/>
              <a:t>and external actors (users or other systems).</a:t>
            </a:r>
          </a:p>
          <a:p>
            <a:pPr marL="514350" indent="-514350">
              <a:buFont typeface="+mj-lt"/>
              <a:buAutoNum type="arabicPeriod"/>
            </a:pPr>
            <a:r>
              <a:rPr lang="en-US" b="1" dirty="0">
                <a:solidFill>
                  <a:schemeClr val="accent6">
                    <a:lumMod val="75000"/>
                  </a:schemeClr>
                </a:solidFill>
              </a:rPr>
              <a:t>Sequence diagrams</a:t>
            </a:r>
            <a:r>
              <a:rPr lang="en-US" dirty="0"/>
              <a:t>, which are used to model interactions between </a:t>
            </a:r>
            <a:r>
              <a:rPr lang="en-US" dirty="0" smtClean="0"/>
              <a:t>system components</a:t>
            </a:r>
            <a:r>
              <a:rPr lang="en-US" dirty="0"/>
              <a:t>, although external agents may also be included.</a:t>
            </a:r>
          </a:p>
        </p:txBody>
      </p:sp>
    </p:spTree>
    <p:extLst>
      <p:ext uri="{BB962C8B-B14F-4D97-AF65-F5344CB8AC3E}">
        <p14:creationId xmlns:p14="http://schemas.microsoft.com/office/powerpoint/2010/main" val="317609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Interaction models: </a:t>
            </a:r>
            <a:br>
              <a:rPr lang="en-US" b="1" dirty="0"/>
            </a:br>
            <a:r>
              <a:rPr lang="en-US" b="1" dirty="0">
                <a:solidFill>
                  <a:schemeClr val="accent2">
                    <a:lumMod val="75000"/>
                  </a:schemeClr>
                </a:solidFill>
              </a:rPr>
              <a:t>Use Case Diagram</a:t>
            </a:r>
            <a:endParaRPr lang="en-US" dirty="0"/>
          </a:p>
        </p:txBody>
      </p:sp>
      <p:sp>
        <p:nvSpPr>
          <p:cNvPr id="3" name="Content Placeholder 2"/>
          <p:cNvSpPr>
            <a:spLocks noGrp="1"/>
          </p:cNvSpPr>
          <p:nvPr>
            <p:ph idx="1"/>
          </p:nvPr>
        </p:nvSpPr>
        <p:spPr/>
        <p:txBody>
          <a:bodyPr/>
          <a:lstStyle/>
          <a:p>
            <a:r>
              <a:rPr lang="en-US" dirty="0"/>
              <a:t>U</a:t>
            </a:r>
            <a:r>
              <a:rPr lang="en-US" dirty="0" smtClean="0"/>
              <a:t>se </a:t>
            </a:r>
            <a:r>
              <a:rPr lang="en-US" dirty="0"/>
              <a:t>case modeling is widely used to support </a:t>
            </a:r>
            <a:r>
              <a:rPr lang="en-US" dirty="0" smtClean="0"/>
              <a:t>requirements elicitation</a:t>
            </a:r>
            <a:r>
              <a:rPr lang="en-US" dirty="0"/>
              <a:t>. </a:t>
            </a:r>
            <a:endParaRPr lang="en-US" dirty="0" smtClean="0"/>
          </a:p>
          <a:p>
            <a:r>
              <a:rPr lang="en-US" dirty="0" smtClean="0"/>
              <a:t>A </a:t>
            </a:r>
            <a:r>
              <a:rPr lang="en-US" dirty="0"/>
              <a:t>use case can be taken as a simple scenario that describes what </a:t>
            </a:r>
            <a:r>
              <a:rPr lang="en-US" dirty="0" smtClean="0"/>
              <a:t>a user </a:t>
            </a:r>
            <a:r>
              <a:rPr lang="en-US" dirty="0"/>
              <a:t>expects from a system</a:t>
            </a:r>
            <a:r>
              <a:rPr lang="en-US" dirty="0" smtClean="0"/>
              <a:t>.</a:t>
            </a:r>
          </a:p>
          <a:p>
            <a:r>
              <a:rPr lang="en-US" dirty="0"/>
              <a:t>Each use case represents a discrete task that involves external interaction with </a:t>
            </a:r>
            <a:r>
              <a:rPr lang="en-US" dirty="0" smtClean="0"/>
              <a:t>a system</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003" y="5334000"/>
            <a:ext cx="5191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4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Interaction </a:t>
            </a:r>
            <a:r>
              <a:rPr lang="en-US" b="1" dirty="0" smtClean="0"/>
              <a:t>models: </a:t>
            </a:r>
            <a:br>
              <a:rPr lang="en-US" b="1" dirty="0" smtClean="0"/>
            </a:br>
            <a:r>
              <a:rPr lang="en-US" dirty="0" smtClean="0">
                <a:solidFill>
                  <a:schemeClr val="accent6">
                    <a:lumMod val="75000"/>
                  </a:schemeClr>
                </a:solidFill>
              </a:rPr>
              <a:t>Sequence </a:t>
            </a:r>
            <a:r>
              <a:rPr lang="en-US" dirty="0">
                <a:solidFill>
                  <a:schemeClr val="accent6">
                    <a:lumMod val="75000"/>
                  </a:schemeClr>
                </a:solidFill>
              </a:rPr>
              <a:t>diagrams</a:t>
            </a:r>
          </a:p>
        </p:txBody>
      </p:sp>
      <p:sp>
        <p:nvSpPr>
          <p:cNvPr id="3" name="Content Placeholder 2"/>
          <p:cNvSpPr>
            <a:spLocks noGrp="1"/>
          </p:cNvSpPr>
          <p:nvPr>
            <p:ph idx="1"/>
          </p:nvPr>
        </p:nvSpPr>
        <p:spPr/>
        <p:txBody>
          <a:bodyPr/>
          <a:lstStyle/>
          <a:p>
            <a:r>
              <a:rPr lang="en-US" dirty="0"/>
              <a:t>M</a:t>
            </a:r>
            <a:r>
              <a:rPr lang="en-US" dirty="0" smtClean="0"/>
              <a:t>odel </a:t>
            </a:r>
            <a:r>
              <a:rPr lang="en-US" dirty="0"/>
              <a:t>the interactions </a:t>
            </a:r>
            <a:r>
              <a:rPr lang="en-US" dirty="0" smtClean="0"/>
              <a:t>between </a:t>
            </a:r>
            <a:r>
              <a:rPr lang="en-US" u="sng" dirty="0" smtClean="0"/>
              <a:t>the </a:t>
            </a:r>
            <a:r>
              <a:rPr lang="en-US" u="sng" dirty="0"/>
              <a:t>actors and the objects</a:t>
            </a:r>
            <a:r>
              <a:rPr lang="en-US" dirty="0"/>
              <a:t> in a system and the interactions between </a:t>
            </a:r>
            <a:r>
              <a:rPr lang="en-US" u="sng" dirty="0"/>
              <a:t>the objects themselves</a:t>
            </a:r>
            <a:r>
              <a:rPr lang="en-US" dirty="0" smtClean="0"/>
              <a:t>.</a:t>
            </a:r>
          </a:p>
          <a:p>
            <a:r>
              <a:rPr lang="en-US" dirty="0" smtClean="0"/>
              <a:t>Allows </a:t>
            </a:r>
            <a:r>
              <a:rPr lang="en-US" dirty="0"/>
              <a:t>many </a:t>
            </a:r>
            <a:r>
              <a:rPr lang="en-US" dirty="0" smtClean="0"/>
              <a:t>different kinds </a:t>
            </a:r>
            <a:r>
              <a:rPr lang="en-US" dirty="0"/>
              <a:t>of interaction to be </a:t>
            </a:r>
            <a:r>
              <a:rPr lang="en-US" dirty="0" smtClean="0"/>
              <a:t>modeled.</a:t>
            </a:r>
          </a:p>
          <a:p>
            <a:r>
              <a:rPr lang="en-US" dirty="0" smtClean="0"/>
              <a:t>Shows the </a:t>
            </a:r>
            <a:r>
              <a:rPr lang="en-US" dirty="0"/>
              <a:t>sequence of interactions </a:t>
            </a:r>
            <a:r>
              <a:rPr lang="en-US" dirty="0" smtClean="0"/>
              <a:t>that take </a:t>
            </a:r>
            <a:r>
              <a:rPr lang="en-US" dirty="0"/>
              <a:t>place during a particular use case or use case </a:t>
            </a:r>
            <a:r>
              <a:rPr lang="en-US" dirty="0" smtClean="0"/>
              <a:t>instance.</a:t>
            </a:r>
            <a:endParaRPr lang="en-US" dirty="0"/>
          </a:p>
        </p:txBody>
      </p:sp>
    </p:spTree>
    <p:extLst>
      <p:ext uri="{BB962C8B-B14F-4D97-AF65-F5344CB8AC3E}">
        <p14:creationId xmlns:p14="http://schemas.microsoft.com/office/powerpoint/2010/main" val="277131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00"/>
            <a:ext cx="8610600" cy="1143000"/>
          </a:xfrm>
        </p:spPr>
        <p:txBody>
          <a:bodyPr>
            <a:noAutofit/>
          </a:bodyPr>
          <a:lstStyle/>
          <a:p>
            <a:r>
              <a:rPr lang="en-US" sz="2800" dirty="0"/>
              <a:t>View patient information use case, where a medical</a:t>
            </a:r>
            <a:br>
              <a:rPr lang="en-US" sz="2800" dirty="0"/>
            </a:br>
            <a:r>
              <a:rPr lang="en-US" sz="2800" dirty="0"/>
              <a:t>receptionist can see some patient information.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
            <a:ext cx="8725359" cy="551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81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19800"/>
            <a:ext cx="8915400" cy="838200"/>
          </a:xfrm>
        </p:spPr>
        <p:txBody>
          <a:bodyPr>
            <a:noAutofit/>
          </a:bodyPr>
          <a:lstStyle/>
          <a:p>
            <a:r>
              <a:rPr lang="en-US" sz="2400" dirty="0"/>
              <a:t>These are the direct communication between </a:t>
            </a:r>
            <a:r>
              <a:rPr lang="en-US" sz="2400" dirty="0" smtClean="0"/>
              <a:t>the actors </a:t>
            </a:r>
            <a:r>
              <a:rPr lang="en-US" sz="2400" dirty="0"/>
              <a:t>in the system and the creation of objects as part of a sequence of operations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5725"/>
            <a:ext cx="9008434"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54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Structural models</a:t>
            </a:r>
            <a:endParaRPr lang="en-US" dirty="0"/>
          </a:p>
        </p:txBody>
      </p:sp>
      <p:sp>
        <p:nvSpPr>
          <p:cNvPr id="3" name="Content Placeholder 2"/>
          <p:cNvSpPr>
            <a:spLocks noGrp="1"/>
          </p:cNvSpPr>
          <p:nvPr>
            <p:ph idx="1"/>
          </p:nvPr>
        </p:nvSpPr>
        <p:spPr/>
        <p:txBody>
          <a:bodyPr>
            <a:normAutofit/>
          </a:bodyPr>
          <a:lstStyle/>
          <a:p>
            <a:r>
              <a:rPr lang="en-US" dirty="0"/>
              <a:t>Structural models of software display the organization of a system in terms of </a:t>
            </a:r>
            <a:r>
              <a:rPr lang="en-US" dirty="0" smtClean="0"/>
              <a:t>the components </a:t>
            </a:r>
            <a:r>
              <a:rPr lang="en-US" dirty="0"/>
              <a:t>that make up that system and </a:t>
            </a:r>
            <a:r>
              <a:rPr lang="en-US" dirty="0" smtClean="0"/>
              <a:t>their </a:t>
            </a:r>
            <a:r>
              <a:rPr lang="en-US" dirty="0"/>
              <a:t>relationships</a:t>
            </a:r>
            <a:r>
              <a:rPr lang="en-US" dirty="0" smtClean="0"/>
              <a:t>.</a:t>
            </a:r>
          </a:p>
          <a:p>
            <a:r>
              <a:rPr lang="en-US" dirty="0"/>
              <a:t>Structural models </a:t>
            </a:r>
            <a:r>
              <a:rPr lang="en-US" dirty="0" smtClean="0"/>
              <a:t>may be:</a:t>
            </a:r>
          </a:p>
          <a:p>
            <a:pPr lvl="1"/>
            <a:r>
              <a:rPr lang="en-US" b="1" dirty="0" smtClean="0">
                <a:solidFill>
                  <a:schemeClr val="accent2"/>
                </a:solidFill>
              </a:rPr>
              <a:t>Static models</a:t>
            </a:r>
            <a:r>
              <a:rPr lang="en-US" dirty="0" smtClean="0"/>
              <a:t> show </a:t>
            </a:r>
            <a:r>
              <a:rPr lang="en-US" dirty="0"/>
              <a:t>the structure of the system </a:t>
            </a:r>
            <a:r>
              <a:rPr lang="en-US" dirty="0" smtClean="0"/>
              <a:t>design,</a:t>
            </a:r>
          </a:p>
          <a:p>
            <a:pPr lvl="1"/>
            <a:r>
              <a:rPr lang="en-US" b="1" dirty="0">
                <a:solidFill>
                  <a:schemeClr val="accent2"/>
                </a:solidFill>
              </a:rPr>
              <a:t>Dynamic </a:t>
            </a:r>
            <a:r>
              <a:rPr lang="en-US" b="1" dirty="0" smtClean="0">
                <a:solidFill>
                  <a:schemeClr val="accent2"/>
                </a:solidFill>
              </a:rPr>
              <a:t>models</a:t>
            </a:r>
            <a:r>
              <a:rPr lang="en-US" dirty="0" smtClean="0"/>
              <a:t> </a:t>
            </a:r>
            <a:r>
              <a:rPr lang="en-US" dirty="0"/>
              <a:t>show the organization of the system when it is executing.</a:t>
            </a:r>
          </a:p>
        </p:txBody>
      </p:sp>
    </p:spTree>
    <p:extLst>
      <p:ext uri="{BB962C8B-B14F-4D97-AF65-F5344CB8AC3E}">
        <p14:creationId xmlns:p14="http://schemas.microsoft.com/office/powerpoint/2010/main" val="309842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2219</TotalTime>
  <Words>1005</Words>
  <Application>Microsoft Office PowerPoint</Application>
  <PresentationFormat>On-screen Show (4:3)</PresentationFormat>
  <Paragraphs>84</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Lecture 5 Software Engineering System Modeling</vt:lpstr>
      <vt:lpstr>Agenda</vt:lpstr>
      <vt:lpstr>PowerPoint Presentation</vt:lpstr>
      <vt:lpstr>Interaction models</vt:lpstr>
      <vt:lpstr>Interaction models:  Use Case Diagram</vt:lpstr>
      <vt:lpstr>Interaction models:  Sequence diagrams</vt:lpstr>
      <vt:lpstr>View patient information use case, where a medical receptionist can see some patient information.</vt:lpstr>
      <vt:lpstr>These are the direct communication between the actors in the system and the creation of objects as part of a sequence of operations</vt:lpstr>
      <vt:lpstr>Structural models</vt:lpstr>
      <vt:lpstr>Structural models</vt:lpstr>
      <vt:lpstr>Structural models Class diagrams</vt:lpstr>
      <vt:lpstr>Structural models Class diagrams</vt:lpstr>
      <vt:lpstr>Classes &amp; Associations MHC-PMS</vt:lpstr>
      <vt:lpstr>Structural models Class diagrams</vt:lpstr>
      <vt:lpstr>Structural models Class diagrams: Generalization </vt:lpstr>
      <vt:lpstr>Structural models Class diagrams: Generalization </vt:lpstr>
      <vt:lpstr>Structural models Class diagrams: Generalization </vt:lpstr>
      <vt:lpstr>Structural models Class diagrams: Generalization </vt:lpstr>
      <vt:lpstr>Structural models Class diagrams: Aggregation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Software Engineering</dc:title>
  <dc:creator>Mohamed</dc:creator>
  <cp:lastModifiedBy>dell</cp:lastModifiedBy>
  <cp:revision>86</cp:revision>
  <dcterms:created xsi:type="dcterms:W3CDTF">2006-08-16T00:00:00Z</dcterms:created>
  <dcterms:modified xsi:type="dcterms:W3CDTF">2019-11-03T20:46:21Z</dcterms:modified>
</cp:coreProperties>
</file>