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9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1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2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8EE5-61BC-4A21-957D-AC179DD430C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B3A9-1545-417F-8A78-52108FABD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JS%202%20examples/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JS%202%20examples/3.html" TargetMode="External"/><Relationship Id="rId2" Type="http://schemas.openxmlformats.org/officeDocument/2006/relationships/hyperlink" Target="../JS%202%20examples/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JS%202%20examples/5.html" TargetMode="External"/><Relationship Id="rId2" Type="http://schemas.openxmlformats.org/officeDocument/2006/relationships/hyperlink" Target="../JS%202%20examples/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JS%202%20examples/6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JS%202%20examples/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JS%202%20examples/9.html" TargetMode="External"/><Relationship Id="rId2" Type="http://schemas.openxmlformats.org/officeDocument/2006/relationships/hyperlink" Target="../JS%202%20examples/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JS%202%20examples/1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5" y="365126"/>
            <a:ext cx="10515600" cy="76821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133342"/>
            <a:ext cx="10722735" cy="55121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function is a group of reusable code which can be called anywhere in </a:t>
            </a:r>
            <a:r>
              <a:rPr lang="en-US" dirty="0" smtClean="0"/>
              <a:t>you program</a:t>
            </a:r>
            <a:r>
              <a:rPr lang="en-US" dirty="0"/>
              <a:t>. This eliminates the need of writing the same code again and again. </a:t>
            </a:r>
            <a:r>
              <a:rPr lang="en-US" dirty="0" smtClean="0"/>
              <a:t>It helps </a:t>
            </a:r>
            <a:r>
              <a:rPr lang="en-US" dirty="0"/>
              <a:t>programmers in writing modular codes. Functions allow a programmer </a:t>
            </a:r>
            <a:r>
              <a:rPr lang="en-US" dirty="0" smtClean="0"/>
              <a:t>to divide </a:t>
            </a:r>
            <a:r>
              <a:rPr lang="en-US" dirty="0"/>
              <a:t>a big program into a number of small and manageable </a:t>
            </a:r>
            <a:r>
              <a:rPr lang="en-US" dirty="0" smtClean="0"/>
              <a:t>functions.</a:t>
            </a:r>
          </a:p>
          <a:p>
            <a:r>
              <a:rPr lang="en-US" b="1" dirty="0"/>
              <a:t>Function </a:t>
            </a:r>
            <a:r>
              <a:rPr lang="en-US" b="1" dirty="0" smtClean="0"/>
              <a:t>Definition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&lt;!--</a:t>
            </a:r>
          </a:p>
          <a:p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(parameter-list)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statements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//--&gt;</a:t>
            </a:r>
          </a:p>
          <a:p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r>
              <a:rPr lang="en-US" b="1" dirty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en-US" b="1" dirty="0"/>
              <a:t>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8"/>
            <a:ext cx="10515600" cy="5653824"/>
          </a:xfrm>
        </p:spPr>
        <p:txBody>
          <a:bodyPr>
            <a:normAutofit/>
          </a:bodyPr>
          <a:lstStyle/>
          <a:p>
            <a:r>
              <a:rPr lang="en-US" dirty="0"/>
              <a:t>Till now, we have seen functions without parameters. But there is a facility </a:t>
            </a:r>
            <a:r>
              <a:rPr lang="en-US" dirty="0" smtClean="0"/>
              <a:t>to pass </a:t>
            </a:r>
            <a:r>
              <a:rPr lang="en-US" dirty="0"/>
              <a:t>different parameters while calling a function. These passed parameters </a:t>
            </a:r>
            <a:r>
              <a:rPr lang="en-US" dirty="0" smtClean="0"/>
              <a:t>can be </a:t>
            </a:r>
            <a:r>
              <a:rPr lang="en-US" dirty="0"/>
              <a:t>captured inside the function and any manipulation can be done over </a:t>
            </a:r>
            <a:r>
              <a:rPr lang="en-US" dirty="0" smtClean="0"/>
              <a:t>those parameters</a:t>
            </a:r>
            <a:r>
              <a:rPr lang="en-US" dirty="0"/>
              <a:t>. A function can take multiple parameters separated by comma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 smtClean="0"/>
          </a:p>
          <a:p>
            <a:r>
              <a:rPr lang="en-US" dirty="0"/>
              <a:t>A JavaScript function can have an optional </a:t>
            </a:r>
            <a:r>
              <a:rPr lang="en-US" b="1" dirty="0"/>
              <a:t>return </a:t>
            </a:r>
            <a:r>
              <a:rPr lang="en-US" dirty="0"/>
              <a:t>statement. This is required </a:t>
            </a:r>
            <a:r>
              <a:rPr lang="en-US" dirty="0" smtClean="0"/>
              <a:t>if you </a:t>
            </a:r>
            <a:r>
              <a:rPr lang="en-US" dirty="0"/>
              <a:t>want to return a value from a function. This statement should be the </a:t>
            </a:r>
            <a:r>
              <a:rPr lang="en-US" dirty="0" smtClean="0"/>
              <a:t>last statement </a:t>
            </a:r>
            <a:r>
              <a:rPr lang="en-US" dirty="0"/>
              <a:t>in a function.</a:t>
            </a:r>
          </a:p>
          <a:p>
            <a:r>
              <a:rPr lang="en-US" dirty="0"/>
              <a:t>For example, you can pass two numbers in a function and then you can </a:t>
            </a:r>
            <a:r>
              <a:rPr lang="en-US" dirty="0" smtClean="0"/>
              <a:t>expect the </a:t>
            </a:r>
            <a:r>
              <a:rPr lang="en-US" dirty="0"/>
              <a:t>function to return their multiplication in your calling program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1"/>
          </a:xfrm>
        </p:spPr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/>
          <a:lstStyle/>
          <a:p>
            <a:r>
              <a:rPr lang="en-US" dirty="0"/>
              <a:t>JavaScript's interaction with HTML is handled through events that occur </a:t>
            </a:r>
            <a:r>
              <a:rPr lang="en-US" dirty="0" smtClean="0"/>
              <a:t>when the </a:t>
            </a:r>
            <a:r>
              <a:rPr lang="en-US" dirty="0"/>
              <a:t>user or the browser manipulates a page.</a:t>
            </a:r>
          </a:p>
          <a:p>
            <a:r>
              <a:rPr lang="en-US" dirty="0"/>
              <a:t>When the page loads, it is called an event. When the user clicks a button, </a:t>
            </a:r>
            <a:r>
              <a:rPr lang="en-US" dirty="0" smtClean="0"/>
              <a:t>that click </a:t>
            </a:r>
            <a:r>
              <a:rPr lang="en-US" dirty="0"/>
              <a:t>too is an event. Other examples include events like pressing any </a:t>
            </a:r>
            <a:r>
              <a:rPr lang="en-US" dirty="0" smtClean="0"/>
              <a:t>key, closing </a:t>
            </a:r>
            <a:r>
              <a:rPr lang="en-US" dirty="0"/>
              <a:t>a window, resizing a window,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Developers can use these events to execute JavaScript coded responses, </a:t>
            </a:r>
            <a:r>
              <a:rPr lang="en-US" dirty="0" smtClean="0"/>
              <a:t>which cause </a:t>
            </a:r>
            <a:r>
              <a:rPr lang="en-US" dirty="0"/>
              <a:t>buttons to close windows, messages to be displayed to users, data to </a:t>
            </a:r>
            <a:r>
              <a:rPr lang="en-US" dirty="0" smtClean="0"/>
              <a:t>be validated.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136198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 action="ppaction://hlinkfile"/>
              </a:rPr>
              <a:t>onclick Event </a:t>
            </a:r>
            <a:r>
              <a:rPr lang="en-US" b="1" dirty="0" smtClean="0">
                <a:hlinkClick r:id="rId2" action="ppaction://hlinkfile"/>
              </a:rPr>
              <a:t>Type</a:t>
            </a:r>
            <a:endParaRPr lang="en-US" b="1" dirty="0" smtClean="0"/>
          </a:p>
          <a:p>
            <a:pPr lvl="1"/>
            <a:r>
              <a:rPr lang="en-US" dirty="0"/>
              <a:t>This is the most frequently used event type which occurs when a user clicks </a:t>
            </a:r>
            <a:r>
              <a:rPr lang="en-US" dirty="0" smtClean="0"/>
              <a:t>the left </a:t>
            </a:r>
            <a:r>
              <a:rPr lang="en-US" dirty="0"/>
              <a:t>button of his mouse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>
                <a:hlinkClick r:id="rId3" action="ppaction://hlinkfile"/>
              </a:rPr>
              <a:t>onsubmit Event </a:t>
            </a:r>
            <a:r>
              <a:rPr lang="en-US" b="1" dirty="0" smtClean="0">
                <a:hlinkClick r:id="rId3" action="ppaction://hlinkfile"/>
              </a:rPr>
              <a:t>Type</a:t>
            </a:r>
            <a:endParaRPr lang="en-US" b="1" dirty="0" smtClean="0"/>
          </a:p>
          <a:p>
            <a:pPr lvl="1"/>
            <a:r>
              <a:rPr lang="en-US" b="1" dirty="0"/>
              <a:t>onsubmit </a:t>
            </a:r>
            <a:r>
              <a:rPr lang="en-US" dirty="0"/>
              <a:t>is an event that occurs when you try to submit a form. You can </a:t>
            </a:r>
            <a:r>
              <a:rPr lang="en-US" dirty="0" smtClean="0"/>
              <a:t>put your </a:t>
            </a:r>
            <a:r>
              <a:rPr lang="en-US" dirty="0"/>
              <a:t>form validation against this event 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>
                <a:hlinkClick r:id="rId4" action="ppaction://hlinkfile"/>
              </a:rPr>
              <a:t>onmouseover and </a:t>
            </a:r>
            <a:r>
              <a:rPr lang="en-US" b="1" dirty="0" smtClean="0">
                <a:hlinkClick r:id="rId4" action="ppaction://hlinkfile"/>
              </a:rPr>
              <a:t>onmouseout</a:t>
            </a:r>
            <a:endParaRPr lang="en-US" b="1" dirty="0" smtClean="0"/>
          </a:p>
          <a:p>
            <a:pPr lvl="1"/>
            <a:r>
              <a:rPr lang="en-US" dirty="0"/>
              <a:t>The </a:t>
            </a:r>
            <a:r>
              <a:rPr lang="en-US" b="1" dirty="0"/>
              <a:t>onmouseover </a:t>
            </a:r>
            <a:r>
              <a:rPr lang="en-US" dirty="0"/>
              <a:t>event triggers when you bring your mouse </a:t>
            </a:r>
            <a:r>
              <a:rPr lang="en-US" dirty="0" smtClean="0"/>
              <a:t>over any </a:t>
            </a:r>
            <a:r>
              <a:rPr lang="en-US" dirty="0"/>
              <a:t>element and the </a:t>
            </a:r>
            <a:r>
              <a:rPr lang="en-US" b="1" dirty="0"/>
              <a:t>onmouseout </a:t>
            </a:r>
            <a:r>
              <a:rPr lang="en-US" dirty="0"/>
              <a:t>triggers when you move your mouse </a:t>
            </a:r>
            <a:r>
              <a:rPr lang="en-US" dirty="0" smtClean="0"/>
              <a:t>out from </a:t>
            </a:r>
            <a:r>
              <a:rPr lang="en-US" dirty="0"/>
              <a:t>that element</a:t>
            </a:r>
            <a:r>
              <a:rPr lang="en-US" dirty="0" smtClean="0"/>
              <a:t>.	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0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dirty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12589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Web Browsers and Servers use HTTP protocol to communicate and HTTP is </a:t>
            </a:r>
            <a:r>
              <a:rPr lang="en-US" dirty="0" smtClean="0"/>
              <a:t>a stateless </a:t>
            </a:r>
            <a:r>
              <a:rPr lang="en-US" dirty="0"/>
              <a:t>protocol. But for a commercial website, it is required to </a:t>
            </a:r>
            <a:r>
              <a:rPr lang="en-US" dirty="0" smtClean="0"/>
              <a:t>maintain session </a:t>
            </a:r>
            <a:r>
              <a:rPr lang="en-US" dirty="0"/>
              <a:t>information among different pages. For example, one user </a:t>
            </a:r>
            <a:r>
              <a:rPr lang="en-US" dirty="0" smtClean="0"/>
              <a:t>registration ends </a:t>
            </a:r>
            <a:r>
              <a:rPr lang="en-US" dirty="0"/>
              <a:t>after completing many pages. But how to maintain users' </a:t>
            </a:r>
            <a:r>
              <a:rPr lang="en-US" dirty="0" smtClean="0"/>
              <a:t>session information </a:t>
            </a:r>
            <a:r>
              <a:rPr lang="en-US" dirty="0"/>
              <a:t>across all the web pages.</a:t>
            </a:r>
          </a:p>
          <a:p>
            <a:r>
              <a:rPr lang="en-US" dirty="0"/>
              <a:t>In many situations, using cookies is the most efficient method of </a:t>
            </a:r>
            <a:r>
              <a:rPr lang="en-US" dirty="0" smtClean="0"/>
              <a:t>remembering and </a:t>
            </a:r>
            <a:r>
              <a:rPr lang="en-US" dirty="0"/>
              <a:t>tracking preferences, purchases, commissions, and other </a:t>
            </a:r>
            <a:r>
              <a:rPr lang="en-US" dirty="0" smtClean="0"/>
              <a:t>information required </a:t>
            </a:r>
            <a:r>
              <a:rPr lang="en-US" dirty="0"/>
              <a:t>for better visitor experience or site statistics.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5751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server sends some data to the visitor's browser in the form of a cookie. </a:t>
            </a:r>
            <a:r>
              <a:rPr lang="en-US" dirty="0" smtClean="0"/>
              <a:t>The browser </a:t>
            </a:r>
            <a:r>
              <a:rPr lang="en-US" dirty="0"/>
              <a:t>may accept the cookie. If it does, it is stored as a plain text record </a:t>
            </a:r>
            <a:r>
              <a:rPr lang="en-US" dirty="0" smtClean="0"/>
              <a:t>on the </a:t>
            </a:r>
            <a:r>
              <a:rPr lang="en-US" dirty="0"/>
              <a:t>visitor's hard drive. Now, when the visitor arrives at another page on </a:t>
            </a:r>
            <a:r>
              <a:rPr lang="en-US" dirty="0" smtClean="0"/>
              <a:t>your site</a:t>
            </a:r>
            <a:r>
              <a:rPr lang="en-US" dirty="0"/>
              <a:t>, the browser sends the same cookie to the server for retrieval. </a:t>
            </a:r>
            <a:r>
              <a:rPr lang="en-US" dirty="0" smtClean="0"/>
              <a:t>Once retrieved</a:t>
            </a:r>
            <a:r>
              <a:rPr lang="en-US" dirty="0"/>
              <a:t>, your server knows/remembers what was stored earlier</a:t>
            </a:r>
            <a:r>
              <a:rPr lang="en-US" dirty="0" smtClean="0"/>
              <a:t>.</a:t>
            </a:r>
          </a:p>
          <a:p>
            <a:r>
              <a:rPr lang="en-US" dirty="0"/>
              <a:t>Cookies are a plain text data record of 5 variable-length fields:</a:t>
            </a:r>
          </a:p>
          <a:p>
            <a:pPr marL="0" indent="0">
              <a:buNone/>
            </a:pPr>
            <a:r>
              <a:rPr lang="en-US" dirty="0" smtClean="0"/>
              <a:t>1.  </a:t>
            </a:r>
            <a:r>
              <a:rPr lang="en-US" b="1" dirty="0"/>
              <a:t>Expires: </a:t>
            </a:r>
            <a:r>
              <a:rPr lang="en-US" dirty="0"/>
              <a:t>The date the cookie will expire. If this is blank, the cookie </a:t>
            </a:r>
            <a:r>
              <a:rPr lang="en-US" dirty="0" smtClean="0"/>
              <a:t>will expire </a:t>
            </a:r>
            <a:r>
              <a:rPr lang="en-US" dirty="0"/>
              <a:t>when the visitor quits the browser.</a:t>
            </a:r>
          </a:p>
          <a:p>
            <a:pPr marL="0" indent="0">
              <a:buNone/>
            </a:pPr>
            <a:r>
              <a:rPr lang="en-US" dirty="0" smtClean="0"/>
              <a:t>2.  </a:t>
            </a:r>
            <a:r>
              <a:rPr lang="en-US" b="1" dirty="0"/>
              <a:t>Domain: </a:t>
            </a:r>
            <a:r>
              <a:rPr lang="en-US" dirty="0"/>
              <a:t>The domain name of your site.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dirty="0" smtClean="0"/>
              <a:t>Path</a:t>
            </a:r>
            <a:r>
              <a:rPr lang="en-US" b="1" dirty="0"/>
              <a:t>: </a:t>
            </a:r>
            <a:r>
              <a:rPr lang="en-US" dirty="0"/>
              <a:t>The path to the directory or web page that set the cookie. This </a:t>
            </a:r>
            <a:r>
              <a:rPr lang="en-US" dirty="0" smtClean="0"/>
              <a:t>may be </a:t>
            </a:r>
            <a:r>
              <a:rPr lang="en-US" dirty="0"/>
              <a:t>blank if you want to retrieve the cookie from any directory or page.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b="1" dirty="0" smtClean="0"/>
              <a:t>Secure</a:t>
            </a:r>
            <a:r>
              <a:rPr lang="en-US" b="1" dirty="0"/>
              <a:t>: </a:t>
            </a:r>
            <a:r>
              <a:rPr lang="en-US" dirty="0"/>
              <a:t>If this field contains the word "secure", then the cookie may </a:t>
            </a:r>
            <a:r>
              <a:rPr lang="en-US" dirty="0" smtClean="0"/>
              <a:t>only be </a:t>
            </a:r>
            <a:r>
              <a:rPr lang="en-US" dirty="0"/>
              <a:t>retrieved with a secure server. If this field is blank, no such </a:t>
            </a:r>
            <a:r>
              <a:rPr lang="en-US" dirty="0" smtClean="0"/>
              <a:t>restriction exists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b="1" dirty="0" smtClean="0"/>
              <a:t>Name=Value</a:t>
            </a:r>
            <a:r>
              <a:rPr lang="en-US" b="1" dirty="0"/>
              <a:t>: </a:t>
            </a:r>
            <a:r>
              <a:rPr lang="en-US" dirty="0"/>
              <a:t>Cookies are set and retrieved in the form of </a:t>
            </a:r>
            <a:r>
              <a:rPr lang="en-US" dirty="0" smtClean="0"/>
              <a:t>key-value pairs.</a:t>
            </a:r>
          </a:p>
          <a:p>
            <a:pPr marL="0" indent="0" algn="ctr">
              <a:buNone/>
            </a:pPr>
            <a:r>
              <a:rPr lang="en-US" b="1" dirty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dirty="0"/>
              <a:t>PAGE REDIRECT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/>
          <a:lstStyle/>
          <a:p>
            <a:r>
              <a:rPr lang="en-US" dirty="0"/>
              <a:t>You might have encountered a situation where you clicked a URL to reach a </a:t>
            </a:r>
            <a:r>
              <a:rPr lang="en-US" dirty="0" smtClean="0"/>
              <a:t>page X </a:t>
            </a:r>
            <a:r>
              <a:rPr lang="en-US" dirty="0"/>
              <a:t>but internally you were directed to another page Y. It happens due to </a:t>
            </a:r>
            <a:r>
              <a:rPr lang="en-US" b="1" dirty="0" smtClean="0"/>
              <a:t>page redirection</a:t>
            </a:r>
            <a:r>
              <a:rPr lang="en-US" dirty="0"/>
              <a:t>. This concept is different from JavaScript Page Refresh</a:t>
            </a:r>
            <a:r>
              <a:rPr lang="en-US" dirty="0" smtClean="0"/>
              <a:t>.</a:t>
            </a:r>
          </a:p>
          <a:p>
            <a:r>
              <a:rPr lang="en-US" b="1" dirty="0">
                <a:hlinkClick r:id="rId2" action="ppaction://hlinkfile"/>
              </a:rPr>
              <a:t>JavaScript Page </a:t>
            </a:r>
            <a:r>
              <a:rPr lang="en-US" b="1" dirty="0" smtClean="0">
                <a:hlinkClick r:id="rId2" action="ppaction://hlinkfile"/>
              </a:rPr>
              <a:t>Refresh</a:t>
            </a:r>
            <a:endParaRPr lang="en-US" b="1" dirty="0" smtClean="0"/>
          </a:p>
          <a:p>
            <a:r>
              <a:rPr lang="en-US" b="1" dirty="0">
                <a:hlinkClick r:id="rId3" action="ppaction://hlinkfile"/>
              </a:rPr>
              <a:t>How Page Re-direction Works</a:t>
            </a:r>
            <a:r>
              <a:rPr lang="en-US" b="1" dirty="0" smtClean="0">
                <a:hlinkClick r:id="rId3" action="ppaction://hlinkfile"/>
              </a:rPr>
              <a:t>?</a:t>
            </a:r>
            <a:endParaRPr lang="en-US" b="1" dirty="0" smtClean="0"/>
          </a:p>
          <a:p>
            <a:pPr lvl="1"/>
            <a:r>
              <a:rPr lang="en-US" b="1" dirty="0" smtClean="0">
                <a:hlinkClick r:id="rId4" action="ppaction://hlinkfile"/>
              </a:rPr>
              <a:t>Example2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733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JavaScript</vt:lpstr>
      <vt:lpstr>FUNCTIONS</vt:lpstr>
      <vt:lpstr>Function Parameters</vt:lpstr>
      <vt:lpstr>EVENTS</vt:lpstr>
      <vt:lpstr>EVENTS</vt:lpstr>
      <vt:lpstr>COOKIES</vt:lpstr>
      <vt:lpstr>PowerPoint Presentation</vt:lpstr>
      <vt:lpstr>PAGE REDIRECT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Dr.Farid</dc:creator>
  <cp:lastModifiedBy>Dr.Farid</cp:lastModifiedBy>
  <cp:revision>26</cp:revision>
  <dcterms:created xsi:type="dcterms:W3CDTF">2017-10-27T12:51:26Z</dcterms:created>
  <dcterms:modified xsi:type="dcterms:W3CDTF">2017-11-23T17:54:16Z</dcterms:modified>
</cp:coreProperties>
</file>