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84" r:id="rId3"/>
    <p:sldId id="257" r:id="rId4"/>
    <p:sldId id="291" r:id="rId5"/>
    <p:sldId id="287" r:id="rId6"/>
    <p:sldId id="289" r:id="rId7"/>
    <p:sldId id="290" r:id="rId8"/>
    <p:sldId id="315" r:id="rId9"/>
    <p:sldId id="285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294" r:id="rId18"/>
    <p:sldId id="324" r:id="rId19"/>
    <p:sldId id="325" r:id="rId20"/>
    <p:sldId id="326" r:id="rId21"/>
    <p:sldId id="327" r:id="rId22"/>
    <p:sldId id="329" r:id="rId23"/>
    <p:sldId id="330" r:id="rId24"/>
    <p:sldId id="331" r:id="rId25"/>
    <p:sldId id="332" r:id="rId26"/>
    <p:sldId id="333" r:id="rId27"/>
    <p:sldId id="334" r:id="rId28"/>
    <p:sldId id="283" r:id="rId29"/>
  </p:sldIdLst>
  <p:sldSz cx="9144000" cy="5143500" type="screen16x9"/>
  <p:notesSz cx="6858000" cy="9144000"/>
  <p:embeddedFontLst>
    <p:embeddedFont>
      <p:font typeface="Kalam" charset="0"/>
      <p:regular r:id="rId31"/>
      <p:bold r:id="rId32"/>
    </p:embeddedFont>
    <p:embeddedFont>
      <p:font typeface="Merriweather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4BB94AB-5C2F-49A0-9A6B-913DB827DD9F}">
  <a:tblStyle styleId="{64BB94AB-5C2F-49A0-9A6B-913DB827DD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308200" y="1991825"/>
            <a:ext cx="4226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None/>
              <a:defRPr sz="5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308200" y="1735750"/>
            <a:ext cx="4150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308200" y="2992452"/>
            <a:ext cx="41502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85417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5855725" y="1333125"/>
            <a:ext cx="2831100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⪢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4115700" y="4406300"/>
            <a:ext cx="45711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100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5700" y="205975"/>
            <a:ext cx="457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Kalam"/>
              <a:buNone/>
              <a:defRPr sz="2000">
                <a:solidFill>
                  <a:schemeClr val="accent3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5700" y="1338300"/>
            <a:ext cx="4571100" cy="3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⪢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●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Char char="○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556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Merriweather"/>
              <a:buChar char="■"/>
              <a:defRPr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2pPr>
            <a:lvl3pPr lvl="2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3pPr>
            <a:lvl4pPr lvl="3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4pPr>
            <a:lvl5pPr lvl="4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5pPr>
            <a:lvl6pPr lvl="5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6pPr>
            <a:lvl7pPr lvl="6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7pPr>
            <a:lvl8pPr lvl="7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8pPr>
            <a:lvl9pPr lvl="8">
              <a:buNone/>
              <a:defRPr sz="1300">
                <a:solidFill>
                  <a:schemeClr val="accent1"/>
                </a:solidFill>
                <a:latin typeface="Kalam"/>
                <a:ea typeface="Kalam"/>
                <a:cs typeface="Kalam"/>
                <a:sym typeface="Kala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../../3d%20modeling/lectures/3dscan.mp4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../../3d%20modeling/lectures/rigging.mp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4071934" y="1991825"/>
            <a:ext cx="4462366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2 </a:t>
            </a:r>
            <a:br>
              <a:rPr lang="en-US" dirty="0" smtClean="0"/>
            </a:br>
            <a:r>
              <a:rPr lang="en-US" dirty="0" smtClean="0"/>
              <a:t>3D Modeling and Animation</a:t>
            </a:r>
            <a:br>
              <a:rPr lang="en-US" dirty="0" smtClean="0"/>
            </a:b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Assoc.Prof.Dr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Hossam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Mahmoud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Moftah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Associate professor – Faculty of computers and artificial intelligence–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Beni-Suef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University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7488" y="285734"/>
            <a:ext cx="5832600" cy="4204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i="1" dirty="0" err="1" smtClean="0"/>
              <a:t>Animatic</a:t>
            </a:r>
            <a:r>
              <a:rPr lang="en-US" i="1" dirty="0" smtClean="0"/>
              <a:t>/Pre-visualization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857238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smtClean="0"/>
              <a:t>An </a:t>
            </a:r>
            <a:r>
              <a:rPr lang="en-US" sz="1200" dirty="0" err="1" smtClean="0"/>
              <a:t>animatic</a:t>
            </a:r>
            <a:r>
              <a:rPr lang="en-US" sz="1200" dirty="0" smtClean="0"/>
              <a:t> is a moving form of the storyboard.</a:t>
            </a:r>
          </a:p>
          <a:p>
            <a:endParaRPr lang="en-US" sz="1200" dirty="0" smtClean="0"/>
          </a:p>
          <a:p>
            <a:r>
              <a:rPr lang="en-US" sz="1200" dirty="0" smtClean="0"/>
              <a:t> If you think of a storyboard as a comic book, an </a:t>
            </a:r>
            <a:r>
              <a:rPr lang="en-US" sz="1200" dirty="0" err="1" smtClean="0"/>
              <a:t>animatic</a:t>
            </a:r>
            <a:r>
              <a:rPr lang="en-US" sz="1200" dirty="0" smtClean="0"/>
              <a:t> is a limited animation of your entire story.</a:t>
            </a:r>
          </a:p>
          <a:p>
            <a:endParaRPr lang="en-US" sz="1200" dirty="0" smtClean="0"/>
          </a:p>
          <a:p>
            <a:r>
              <a:rPr lang="en-US" sz="1200" dirty="0" smtClean="0"/>
              <a:t>It is, in its most simple form, just the storyboard images timed out to temporary dialogue and simple sound effects, to show the sequence pacing of the project.</a:t>
            </a:r>
          </a:p>
          <a:p>
            <a:endParaRPr lang="en-US" sz="1200" dirty="0" smtClean="0"/>
          </a:p>
          <a:p>
            <a:r>
              <a:rPr lang="en-US" sz="1200" dirty="0" smtClean="0"/>
              <a:t>Because the amount of 3D animation or 3D visual effects that go into these types of films and television shows is expensive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7488" y="285734"/>
            <a:ext cx="5832600" cy="4204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i="1" dirty="0" smtClean="0"/>
              <a:t>Design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857238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smtClean="0"/>
              <a:t>In the design component, the final look of the project is decided. </a:t>
            </a:r>
          </a:p>
          <a:p>
            <a:endParaRPr lang="en-US" sz="1200" dirty="0" smtClean="0"/>
          </a:p>
          <a:p>
            <a:r>
              <a:rPr lang="en-US" sz="1200" dirty="0" smtClean="0"/>
              <a:t>For the entertainment industries, this includes the character design, prop design, costumes, and environment designs.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7488" y="285734"/>
            <a:ext cx="5832600" cy="4204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i="1" dirty="0" smtClean="0"/>
              <a:t>Design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142990"/>
            <a:ext cx="4572032" cy="2290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7488" y="285734"/>
            <a:ext cx="5832600" cy="4204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i="1" dirty="0" smtClean="0"/>
              <a:t>Design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071552"/>
            <a:ext cx="4429156" cy="283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7488" y="285734"/>
            <a:ext cx="5832600" cy="4204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i="1" dirty="0" smtClean="0"/>
              <a:t>Design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071552"/>
            <a:ext cx="4357718" cy="254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365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b="1" dirty="0" smtClean="0"/>
              <a:t>Working in Production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643174" y="785800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 smtClean="0"/>
              <a:t>The production stage includes the following components:</a:t>
            </a:r>
            <a:endParaRPr lang="ar-EG" sz="1200" b="1" dirty="0" smtClean="0"/>
          </a:p>
          <a:p>
            <a:pPr lvl="1"/>
            <a:r>
              <a:rPr lang="en-US" sz="1200" dirty="0" smtClean="0"/>
              <a:t>Layout</a:t>
            </a:r>
          </a:p>
          <a:p>
            <a:pPr lvl="1"/>
            <a:r>
              <a:rPr lang="en-US" sz="1200" dirty="0" smtClean="0"/>
              <a:t>Research and development (R&amp;D)</a:t>
            </a:r>
          </a:p>
          <a:p>
            <a:pPr lvl="1"/>
            <a:r>
              <a:rPr lang="en-US" sz="1200" dirty="0" smtClean="0"/>
              <a:t>Modeling</a:t>
            </a:r>
          </a:p>
          <a:p>
            <a:pPr lvl="1"/>
            <a:r>
              <a:rPr lang="en-US" sz="1200" dirty="0" smtClean="0"/>
              <a:t>Texturing</a:t>
            </a:r>
          </a:p>
          <a:p>
            <a:pPr lvl="1"/>
            <a:r>
              <a:rPr lang="en-US" sz="1200" dirty="0" smtClean="0"/>
              <a:t>Rigging/setup</a:t>
            </a:r>
          </a:p>
          <a:p>
            <a:pPr lvl="1"/>
            <a:r>
              <a:rPr lang="en-US" sz="1200" dirty="0" smtClean="0"/>
              <a:t>Animation</a:t>
            </a:r>
          </a:p>
          <a:p>
            <a:pPr lvl="1"/>
            <a:r>
              <a:rPr lang="en-US" sz="1200" dirty="0" smtClean="0"/>
              <a:t>3D visual effects (VFX)</a:t>
            </a:r>
          </a:p>
          <a:p>
            <a:pPr lvl="1"/>
            <a:r>
              <a:rPr lang="en-US" sz="1200" dirty="0" smtClean="0"/>
              <a:t>Lighting/rendering</a:t>
            </a:r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365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b="1" dirty="0" smtClean="0"/>
              <a:t>Working in Production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571618"/>
            <a:ext cx="6000792" cy="190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Layout</a:t>
            </a:r>
            <a:endParaRPr lang="en-US" i="1" dirty="0" smtClean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1333125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smtClean="0"/>
              <a:t>In the 3D </a:t>
            </a:r>
            <a:r>
              <a:rPr lang="en-US" sz="1200" i="1" dirty="0" smtClean="0"/>
              <a:t>layout stage, you create a 3D version of the </a:t>
            </a:r>
            <a:r>
              <a:rPr lang="en-US" sz="1200" i="1" dirty="0" err="1" smtClean="0"/>
              <a:t>animatic</a:t>
            </a:r>
            <a:r>
              <a:rPr lang="en-US" sz="1200" i="1" dirty="0" smtClean="0"/>
              <a:t>.</a:t>
            </a:r>
            <a:endParaRPr lang="ar-EG" sz="1200" i="1" dirty="0" smtClean="0"/>
          </a:p>
          <a:p>
            <a:endParaRPr lang="ar-EG" sz="1200" b="1" i="1" dirty="0" smtClean="0"/>
          </a:p>
          <a:p>
            <a:r>
              <a:rPr lang="en-US" sz="1200" dirty="0" smtClean="0"/>
              <a:t>In 3D, it is sometimes difficult to cheat perspective angles, scale of characters to camera, or the distance objects are</a:t>
            </a:r>
            <a:r>
              <a:rPr lang="ar-EG" sz="1200" dirty="0" smtClean="0"/>
              <a:t> </a:t>
            </a:r>
            <a:r>
              <a:rPr lang="en-US" sz="1200" dirty="0" smtClean="0"/>
              <a:t>from one another .</a:t>
            </a:r>
            <a:endParaRPr lang="ar-EG" sz="1200" dirty="0" smtClean="0"/>
          </a:p>
          <a:p>
            <a:endParaRPr lang="ar-EG" sz="1200" b="1" dirty="0" smtClean="0"/>
          </a:p>
          <a:p>
            <a:r>
              <a:rPr lang="en-US" sz="1200" dirty="0" smtClean="0"/>
              <a:t>3D layout should begin as soon as you</a:t>
            </a:r>
            <a:r>
              <a:rPr lang="ar-EG" sz="1200" dirty="0" smtClean="0"/>
              <a:t> </a:t>
            </a:r>
            <a:r>
              <a:rPr lang="en-US" sz="1200" dirty="0" smtClean="0"/>
              <a:t>have created </a:t>
            </a:r>
            <a:r>
              <a:rPr lang="en-US" sz="1200" i="1" dirty="0" smtClean="0">
                <a:solidFill>
                  <a:srgbClr val="00B0F0"/>
                </a:solidFill>
              </a:rPr>
              <a:t>proxy</a:t>
            </a:r>
            <a:r>
              <a:rPr lang="en-US" sz="1200" i="1" dirty="0" smtClean="0"/>
              <a:t> geometry—low-resolution representations of your final</a:t>
            </a:r>
            <a:r>
              <a:rPr lang="ar-EG" sz="1200" i="1" dirty="0" smtClean="0"/>
              <a:t> </a:t>
            </a:r>
            <a:r>
              <a:rPr lang="en-US" sz="1200" dirty="0" smtClean="0"/>
              <a:t>models.</a:t>
            </a:r>
            <a:endParaRPr lang="ar-EG" sz="1200" dirty="0" smtClean="0"/>
          </a:p>
          <a:p>
            <a:endParaRPr lang="ar-EG" sz="1200" b="1" dirty="0" smtClean="0"/>
          </a:p>
          <a:p>
            <a:r>
              <a:rPr lang="en-US" sz="1200" dirty="0" smtClean="0"/>
              <a:t>For the 3D layout, the proxy models do not need extra attributes such as</a:t>
            </a:r>
            <a:r>
              <a:rPr lang="ar-EG" sz="1200" dirty="0" smtClean="0"/>
              <a:t> </a:t>
            </a:r>
            <a:r>
              <a:rPr lang="en-US" sz="1200" dirty="0" smtClean="0"/>
              <a:t>a face or even fingers to describe the visual story.</a:t>
            </a:r>
            <a:endParaRPr lang="en-US" sz="1200" b="1" dirty="0" smtClean="0"/>
          </a:p>
          <a:p>
            <a:pPr lvl="1"/>
            <a:endParaRPr lang="en-US" sz="1200" dirty="0" smtClean="0"/>
          </a:p>
          <a:p>
            <a:pPr lvl="1"/>
            <a:endParaRPr lang="en-US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Layout</a:t>
            </a:r>
            <a:endParaRPr lang="en-US" i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928676"/>
            <a:ext cx="34766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Layout</a:t>
            </a:r>
            <a:endParaRPr lang="en-US" i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214428"/>
            <a:ext cx="5072098" cy="149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4143372" y="1071552"/>
            <a:ext cx="4786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3600" b="1" dirty="0" smtClean="0"/>
              <a:t>Chapter 2</a:t>
            </a:r>
            <a:br>
              <a:rPr lang="en-US" sz="3600" b="1" dirty="0" smtClean="0"/>
            </a:br>
            <a:r>
              <a:rPr lang="en-US" sz="3600" b="1" dirty="0" smtClean="0"/>
              <a:t>Getting to Know the</a:t>
            </a:r>
            <a:br>
              <a:rPr lang="en-US" sz="3600" b="1" dirty="0" smtClean="0"/>
            </a:br>
            <a:r>
              <a:rPr lang="en-US" sz="3600" b="1" dirty="0" smtClean="0"/>
              <a:t>Production Pipeline</a:t>
            </a:r>
            <a:endParaRPr lang="en-US" sz="3600" b="1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4308200" y="2214560"/>
            <a:ext cx="4621518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81000">
              <a:buClr>
                <a:schemeClr val="accent4"/>
              </a:buClr>
              <a:buSzPts val="2400"/>
              <a:buFont typeface="Merriweather"/>
              <a:buChar char="⪢"/>
            </a:pPr>
            <a:r>
              <a:rPr lang="en-US" i="1" dirty="0" smtClean="0"/>
              <a:t>Understanding the production pipeline’s components</a:t>
            </a:r>
          </a:p>
          <a:p>
            <a:pPr indent="-381000">
              <a:buClr>
                <a:schemeClr val="accent4"/>
              </a:buClr>
              <a:buSzPts val="2400"/>
              <a:buFont typeface="Merriweather"/>
              <a:buChar char="⪢"/>
            </a:pPr>
            <a:r>
              <a:rPr lang="en-US" i="1" dirty="0" smtClean="0"/>
              <a:t>Working in </a:t>
            </a:r>
            <a:r>
              <a:rPr lang="en-US" i="1" dirty="0" smtClean="0">
                <a:solidFill>
                  <a:srgbClr val="00B0F0"/>
                </a:solidFill>
              </a:rPr>
              <a:t>preproduction</a:t>
            </a:r>
          </a:p>
          <a:p>
            <a:pPr indent="-381000">
              <a:buClr>
                <a:schemeClr val="accent4"/>
              </a:buClr>
              <a:buSzPts val="2400"/>
              <a:buFont typeface="Merriweather"/>
              <a:buChar char="⪢"/>
            </a:pPr>
            <a:r>
              <a:rPr lang="en-US" i="1" dirty="0" smtClean="0"/>
              <a:t>Working in </a:t>
            </a:r>
            <a:r>
              <a:rPr lang="en-US" i="1" dirty="0" smtClean="0">
                <a:solidFill>
                  <a:srgbClr val="00B0F0"/>
                </a:solidFill>
              </a:rPr>
              <a:t>production</a:t>
            </a:r>
          </a:p>
          <a:p>
            <a:pPr indent="-381000">
              <a:buClr>
                <a:schemeClr val="accent4"/>
              </a:buClr>
              <a:buSzPts val="2400"/>
              <a:buFont typeface="Merriweather"/>
              <a:buChar char="⪢"/>
            </a:pPr>
            <a:r>
              <a:rPr lang="en-US" i="1" dirty="0" smtClean="0"/>
              <a:t>Working in </a:t>
            </a:r>
            <a:r>
              <a:rPr lang="en-US" i="1" dirty="0" smtClean="0">
                <a:solidFill>
                  <a:srgbClr val="00B0F0"/>
                </a:solidFill>
              </a:rPr>
              <a:t>postproduction</a:t>
            </a:r>
          </a:p>
          <a:p>
            <a:pPr indent="-381000">
              <a:buClr>
                <a:schemeClr val="accent4"/>
              </a:buClr>
              <a:buSzPts val="2400"/>
              <a:buFont typeface="Merriweather"/>
              <a:buChar char="⪢"/>
            </a:pPr>
            <a:r>
              <a:rPr lang="en-US" i="1" dirty="0" smtClean="0"/>
              <a:t>Using production tools</a:t>
            </a:r>
            <a:endParaRPr lang="en-US" i="1" dirty="0" smtClean="0">
              <a:sym typeface="Kalam"/>
            </a:endParaRPr>
          </a:p>
        </p:txBody>
      </p:sp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dirty="0" smtClean="0"/>
              <a:t>Research and development (R&amp;D)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1333125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smtClean="0"/>
              <a:t>In R&amp;D,</a:t>
            </a:r>
            <a:r>
              <a:rPr lang="ar-EG" sz="1200" dirty="0" smtClean="0"/>
              <a:t> </a:t>
            </a:r>
            <a:r>
              <a:rPr lang="en-US" sz="1200" dirty="0" smtClean="0"/>
              <a:t>a team of artists from many different components work with technical directors</a:t>
            </a:r>
            <a:r>
              <a:rPr lang="ar-EG" sz="1200" dirty="0" smtClean="0"/>
              <a:t> </a:t>
            </a:r>
            <a:r>
              <a:rPr lang="en-US" sz="1200" dirty="0" smtClean="0"/>
              <a:t>on upcoming technical challenges in the project.</a:t>
            </a:r>
            <a:endParaRPr lang="ar-EG" sz="1200" dirty="0" smtClean="0"/>
          </a:p>
          <a:p>
            <a:endParaRPr lang="ar-EG" sz="1200" dirty="0" smtClean="0"/>
          </a:p>
          <a:p>
            <a:r>
              <a:rPr lang="en-US" sz="1200" dirty="0" smtClean="0"/>
              <a:t>For example, in Pixar’s </a:t>
            </a:r>
            <a:r>
              <a:rPr lang="en-US" sz="1200" i="1" dirty="0" smtClean="0"/>
              <a:t>Finding</a:t>
            </a:r>
            <a:r>
              <a:rPr lang="ar-EG" sz="1200" i="1" dirty="0" smtClean="0"/>
              <a:t> </a:t>
            </a:r>
            <a:r>
              <a:rPr lang="en-US" sz="1200" i="1" dirty="0" err="1" smtClean="0"/>
              <a:t>Nemo</a:t>
            </a:r>
            <a:r>
              <a:rPr lang="en-US" sz="1200" i="1" dirty="0" smtClean="0"/>
              <a:t>, the R&amp;D team had to figure out how to create the look of water, including</a:t>
            </a:r>
            <a:r>
              <a:rPr lang="ar-EG" sz="1200" i="1" dirty="0" smtClean="0"/>
              <a:t> </a:t>
            </a:r>
            <a:r>
              <a:rPr lang="en-US" sz="1200" dirty="0" smtClean="0"/>
              <a:t>the little </a:t>
            </a:r>
            <a:r>
              <a:rPr lang="en-US" sz="1200" dirty="0" err="1" smtClean="0"/>
              <a:t>floaty</a:t>
            </a:r>
            <a:r>
              <a:rPr lang="en-US" sz="1200" dirty="0" smtClean="0"/>
              <a:t> </a:t>
            </a:r>
            <a:r>
              <a:rPr lang="ar-EG" sz="1200" dirty="0" smtClean="0"/>
              <a:t> </a:t>
            </a:r>
            <a:r>
              <a:rPr lang="en-US" sz="1200" dirty="0" smtClean="0"/>
              <a:t>things in the water.</a:t>
            </a:r>
          </a:p>
          <a:p>
            <a:pPr lvl="1"/>
            <a:endParaRPr lang="en-US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dirty="0" smtClean="0"/>
              <a:t>Modeling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1214428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 smtClean="0"/>
              <a:t>A model </a:t>
            </a:r>
            <a:r>
              <a:rPr lang="en-US" sz="1200" dirty="0" smtClean="0"/>
              <a:t>is a geometric surface representation of an object that can be rotated and</a:t>
            </a:r>
            <a:r>
              <a:rPr lang="ar-EG" sz="1200" dirty="0" smtClean="0"/>
              <a:t> </a:t>
            </a:r>
            <a:r>
              <a:rPr lang="en-US" sz="1200" dirty="0" smtClean="0"/>
              <a:t>viewed in a 3D-animation software package.</a:t>
            </a:r>
            <a:endParaRPr lang="ar-EG" sz="1200" dirty="0" smtClean="0"/>
          </a:p>
          <a:p>
            <a:endParaRPr lang="ar-EG" sz="1200" b="1" dirty="0" smtClean="0"/>
          </a:p>
          <a:p>
            <a:r>
              <a:rPr lang="en-US" sz="1200" b="1" dirty="0" smtClean="0"/>
              <a:t>There are many techniques for creating 3D models</a:t>
            </a:r>
            <a:r>
              <a:rPr lang="en-US" sz="1200" dirty="0" smtClean="0"/>
              <a:t>:</a:t>
            </a:r>
          </a:p>
          <a:p>
            <a:pPr lvl="1"/>
            <a:r>
              <a:rPr lang="en-US" sz="1200" dirty="0" smtClean="0"/>
              <a:t>Using  a 3D-animation software package such as Autodesk’s Maya, 3ds Max, or Softimage. </a:t>
            </a:r>
          </a:p>
          <a:p>
            <a:pPr lvl="1"/>
            <a:r>
              <a:rPr lang="en-US" sz="1200" dirty="0" smtClean="0"/>
              <a:t>Using a laser scanner technology to scan a real object and create a digital 3D representation of that object. </a:t>
            </a:r>
          </a:p>
          <a:p>
            <a:pPr lvl="1"/>
            <a:r>
              <a:rPr lang="en-US" sz="1200" dirty="0" smtClean="0"/>
              <a:t>You can digitally sculpt your object as if it were clay in software packages such as Autodesk’s </a:t>
            </a:r>
            <a:r>
              <a:rPr lang="en-US" sz="1200" dirty="0" err="1" smtClean="0"/>
              <a:t>Mudbox</a:t>
            </a:r>
            <a:r>
              <a:rPr lang="en-US" sz="1200" dirty="0" smtClean="0"/>
              <a:t> or </a:t>
            </a:r>
            <a:r>
              <a:rPr lang="en-US" sz="1200" dirty="0" err="1" smtClean="0"/>
              <a:t>Pixologic’s</a:t>
            </a:r>
            <a:r>
              <a:rPr lang="en-US" sz="1200" dirty="0" smtClean="0"/>
              <a:t> </a:t>
            </a:r>
            <a:r>
              <a:rPr lang="en-US" sz="1200" dirty="0" err="1" smtClean="0"/>
              <a:t>ZBrush</a:t>
            </a:r>
            <a:r>
              <a:rPr lang="en-US" sz="1200" dirty="0" smtClean="0"/>
              <a:t>.</a:t>
            </a:r>
            <a:endParaRPr lang="en-US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dirty="0" smtClean="0"/>
              <a:t>Modeling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857238"/>
            <a:ext cx="29146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785800"/>
            <a:ext cx="2305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3357568"/>
            <a:ext cx="30289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429388" y="4000510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6" action="ppaction://hlinkfile"/>
              </a:rPr>
              <a:t>video scanning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dirty="0" smtClean="0"/>
              <a:t>Texturing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928676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smtClean="0"/>
              <a:t>In the texturing component, texture artists apply color and surface properties to</a:t>
            </a:r>
            <a:r>
              <a:rPr lang="ar-EG" sz="1200" dirty="0" smtClean="0"/>
              <a:t> </a:t>
            </a:r>
            <a:r>
              <a:rPr lang="en-US" sz="1200" dirty="0" smtClean="0"/>
              <a:t>the geometric models.</a:t>
            </a:r>
            <a:endParaRPr lang="ar-EG" sz="1200" dirty="0" smtClean="0"/>
          </a:p>
          <a:p>
            <a:endParaRPr lang="ar-EG" sz="1200" b="1" dirty="0" smtClean="0"/>
          </a:p>
          <a:p>
            <a:r>
              <a:rPr lang="en-US" sz="1200" dirty="0" smtClean="0"/>
              <a:t>The models generally come to the texture artist in a program’s</a:t>
            </a:r>
            <a:r>
              <a:rPr lang="ar-EG" sz="1200" dirty="0" smtClean="0"/>
              <a:t> </a:t>
            </a:r>
            <a:r>
              <a:rPr lang="en-US" sz="1200" dirty="0" smtClean="0"/>
              <a:t>default shaded flat color.</a:t>
            </a:r>
            <a:endParaRPr lang="ar-EG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000246"/>
            <a:ext cx="41243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dirty="0" smtClean="0"/>
              <a:t>Rigging/Setup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928676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 smtClean="0"/>
              <a:t>Rigging</a:t>
            </a:r>
            <a:r>
              <a:rPr lang="en-US" sz="1200" dirty="0" smtClean="0"/>
              <a:t> is the component of the production pipeline during which a control rig</a:t>
            </a:r>
            <a:r>
              <a:rPr lang="ar-EG" sz="1200" dirty="0" smtClean="0"/>
              <a:t> </a:t>
            </a:r>
            <a:r>
              <a:rPr lang="en-US" sz="1200" dirty="0" smtClean="0"/>
              <a:t>is put into a geometric object so the animators can move that object.</a:t>
            </a:r>
            <a:endParaRPr lang="ar-EG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357304"/>
            <a:ext cx="367577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143768" y="4071948"/>
            <a:ext cx="1199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 action="ppaction://hlinkfile"/>
              </a:rPr>
              <a:t>video rigging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dirty="0" smtClean="0"/>
              <a:t>Animation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928676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smtClean="0"/>
              <a:t>In the </a:t>
            </a:r>
            <a:r>
              <a:rPr lang="en-US" sz="1200" b="1" dirty="0" smtClean="0"/>
              <a:t>animation</a:t>
            </a:r>
            <a:r>
              <a:rPr lang="en-US" sz="1200" dirty="0" smtClean="0"/>
              <a:t> component, the movement of objects or characters is created.</a:t>
            </a:r>
            <a:endParaRPr lang="ar-EG" sz="1200" dirty="0" smtClean="0"/>
          </a:p>
          <a:p>
            <a:endParaRPr lang="ar-EG" sz="1200" b="1" dirty="0" smtClean="0"/>
          </a:p>
          <a:p>
            <a:r>
              <a:rPr lang="en-US" sz="1200" dirty="0" smtClean="0"/>
              <a:t>The animators take the layout file as a starting point to get the characters, set,</a:t>
            </a:r>
            <a:r>
              <a:rPr lang="ar-EG" sz="1200" dirty="0" smtClean="0"/>
              <a:t> </a:t>
            </a:r>
            <a:r>
              <a:rPr lang="en-US" sz="1200" dirty="0" smtClean="0"/>
              <a:t>and camera into a scene and then add the final performance or movement.</a:t>
            </a:r>
            <a:endParaRPr lang="ar-EG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dirty="0" smtClean="0"/>
              <a:t>3D Visual Effects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928676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 smtClean="0"/>
              <a:t>The </a:t>
            </a:r>
            <a:r>
              <a:rPr lang="en-US" sz="1200" b="1" dirty="0" smtClean="0"/>
              <a:t>3D visual effects (VFX) </a:t>
            </a:r>
            <a:r>
              <a:rPr lang="en-US" sz="1200" dirty="0" smtClean="0"/>
              <a:t>artist animates everything but the characters or</a:t>
            </a:r>
            <a:r>
              <a:rPr lang="ar-EG" sz="1200" dirty="0" smtClean="0"/>
              <a:t> </a:t>
            </a:r>
            <a:r>
              <a:rPr lang="en-US" sz="1200" dirty="0" smtClean="0"/>
              <a:t>props the characters interact with .</a:t>
            </a:r>
            <a:endParaRPr lang="ar-EG" sz="1200" dirty="0" smtClean="0"/>
          </a:p>
          <a:p>
            <a:endParaRPr lang="ar-EG" sz="1200" dirty="0" smtClean="0"/>
          </a:p>
          <a:p>
            <a:r>
              <a:rPr lang="en-US" sz="1200" dirty="0" smtClean="0"/>
              <a:t>For example, fur, hair, cloth, fire, water, and</a:t>
            </a:r>
            <a:r>
              <a:rPr lang="ar-EG" sz="1200" dirty="0" smtClean="0"/>
              <a:t> </a:t>
            </a:r>
            <a:r>
              <a:rPr lang="en-US" sz="1200" dirty="0" smtClean="0"/>
              <a:t>dust, to name just a few.</a:t>
            </a:r>
            <a:endParaRPr lang="ar-EG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579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dirty="0" smtClean="0"/>
              <a:t>Lighting/Rendering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928676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 smtClean="0"/>
              <a:t>Lighting</a:t>
            </a:r>
            <a:r>
              <a:rPr lang="en-US" sz="1200" dirty="0" smtClean="0"/>
              <a:t> is the painting component of the production stage.</a:t>
            </a:r>
          </a:p>
          <a:p>
            <a:endParaRPr lang="en-US" sz="1200" dirty="0" smtClean="0"/>
          </a:p>
          <a:p>
            <a:r>
              <a:rPr lang="en-US" sz="1200" dirty="0" smtClean="0"/>
              <a:t> The lighting artists look at the color guides from the preproduction stage and create the lighting and mood for a scene or sequence.</a:t>
            </a:r>
            <a:endParaRPr lang="ar-EG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1785932"/>
            <a:ext cx="4857784" cy="296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500298" y="205975"/>
            <a:ext cx="6357982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b="1" dirty="0" smtClean="0"/>
              <a:t>Understanding the production pipeline’s components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1183852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81000">
              <a:buSzPts val="2400"/>
            </a:pPr>
            <a:r>
              <a:rPr lang="en-US" sz="1200" b="1" dirty="0" smtClean="0"/>
              <a:t>A 3D animation production pipeline is composed of three components  :</a:t>
            </a:r>
          </a:p>
          <a:p>
            <a:pPr lvl="1" indent="-381000">
              <a:buSzPts val="2400"/>
            </a:pPr>
            <a:r>
              <a:rPr lang="en-US" sz="1200" dirty="0" smtClean="0"/>
              <a:t> people,</a:t>
            </a:r>
          </a:p>
          <a:p>
            <a:pPr lvl="1" indent="-381000">
              <a:buSzPts val="2400"/>
            </a:pPr>
            <a:r>
              <a:rPr lang="en-US" sz="1200" dirty="0" smtClean="0"/>
              <a:t> hardware,</a:t>
            </a:r>
          </a:p>
          <a:p>
            <a:pPr lvl="1" indent="-381000">
              <a:buSzPts val="2400"/>
            </a:pPr>
            <a:r>
              <a:rPr lang="en-US" sz="1200" dirty="0" smtClean="0"/>
              <a:t>software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i="1" dirty="0" smtClean="0"/>
              <a:t>Stages of the production pipeline </a:t>
            </a:r>
            <a:br>
              <a:rPr lang="en-US" i="1" dirty="0" smtClean="0"/>
            </a:b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928676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81000">
              <a:buSzPts val="2400"/>
            </a:pPr>
            <a:r>
              <a:rPr lang="en-US" sz="1200" b="1" dirty="0" smtClean="0"/>
              <a:t>The three main stages of the production pipeline are as follows:</a:t>
            </a:r>
          </a:p>
          <a:p>
            <a:pPr lvl="1"/>
            <a:r>
              <a:rPr lang="en-US" sz="1200" dirty="0" smtClean="0"/>
              <a:t>Preproduction</a:t>
            </a:r>
          </a:p>
          <a:p>
            <a:pPr lvl="1"/>
            <a:r>
              <a:rPr lang="en-US" sz="1200" dirty="0" smtClean="0"/>
              <a:t>Production</a:t>
            </a:r>
          </a:p>
          <a:p>
            <a:pPr lvl="1"/>
            <a:r>
              <a:rPr lang="en-US" sz="1200" dirty="0" smtClean="0"/>
              <a:t>Postproduction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205975"/>
            <a:ext cx="5832600" cy="3655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800" b="1" dirty="0" smtClean="0"/>
              <a:t>Working in preproduction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643174" y="785800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 smtClean="0"/>
              <a:t>Preproduction </a:t>
            </a:r>
            <a:r>
              <a:rPr lang="en-US" sz="1200" dirty="0" smtClean="0"/>
              <a:t>is the planning, designing, and research phase of the entire 3D Project</a:t>
            </a:r>
          </a:p>
          <a:p>
            <a:endParaRPr lang="en-US" sz="1200" dirty="0" smtClean="0"/>
          </a:p>
          <a:p>
            <a:r>
              <a:rPr lang="en-US" sz="1200" b="1" dirty="0" smtClean="0"/>
              <a:t>The preproduction stage is divided into five components:</a:t>
            </a:r>
          </a:p>
          <a:p>
            <a:pPr lvl="1"/>
            <a:r>
              <a:rPr lang="en-US" sz="1200" dirty="0" smtClean="0"/>
              <a:t>Idea/story</a:t>
            </a:r>
          </a:p>
          <a:p>
            <a:pPr lvl="1"/>
            <a:r>
              <a:rPr lang="en-US" sz="1200" dirty="0" smtClean="0"/>
              <a:t>Script/screenplay</a:t>
            </a:r>
          </a:p>
          <a:p>
            <a:pPr lvl="1"/>
            <a:r>
              <a:rPr lang="en-US" sz="1200" dirty="0" smtClean="0"/>
              <a:t>Storyboards</a:t>
            </a:r>
          </a:p>
          <a:p>
            <a:pPr lvl="1"/>
            <a:r>
              <a:rPr lang="en-US" sz="1200" dirty="0" err="1" smtClean="0"/>
              <a:t>Animatic</a:t>
            </a:r>
            <a:r>
              <a:rPr lang="en-US" sz="1200" dirty="0" smtClean="0"/>
              <a:t>/pre-visualization</a:t>
            </a:r>
          </a:p>
          <a:p>
            <a:pPr lvl="1"/>
            <a:r>
              <a:rPr lang="en-US" sz="1200" dirty="0" smtClean="0"/>
              <a:t>Design</a:t>
            </a:r>
          </a:p>
          <a:p>
            <a:pPr lvl="1"/>
            <a:endParaRPr lang="en-US" sz="1200" dirty="0" smtClean="0"/>
          </a:p>
          <a:p>
            <a:pPr marL="457200" lvl="1">
              <a:spcBef>
                <a:spcPts val="0"/>
              </a:spcBef>
              <a:buFont typeface="Merriweather"/>
              <a:buChar char="⪢"/>
            </a:pPr>
            <a:r>
              <a:rPr lang="en-US" sz="1200" dirty="0" smtClean="0"/>
              <a:t>The typical order of these components is as above</a:t>
            </a:r>
          </a:p>
          <a:p>
            <a:endParaRPr lang="en-US" sz="1200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142858"/>
            <a:ext cx="5832600" cy="50838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1"/>
            <a:r>
              <a:rPr lang="en-US" i="1" dirty="0" smtClean="0"/>
              <a:t>Idea/story</a:t>
            </a:r>
            <a:endParaRPr lang="en-US" i="1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643174" y="642924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81000">
              <a:buSzPts val="2400"/>
            </a:pPr>
            <a:r>
              <a:rPr lang="en-US" sz="1200" dirty="0" smtClean="0"/>
              <a:t>An idea can be sparked by a single word, a sentence, a color, a smell, a sound, passing conversations with a stranger, or eavesdropping on someone</a:t>
            </a:r>
          </a:p>
          <a:p>
            <a:pPr lvl="0" indent="-381000">
              <a:buSzPts val="2400"/>
            </a:pPr>
            <a:r>
              <a:rPr lang="en-US" sz="1200" b="1" dirty="0" smtClean="0"/>
              <a:t>The following are some questions to ask yourself during this idea/story component:</a:t>
            </a:r>
          </a:p>
          <a:p>
            <a:pPr lvl="1"/>
            <a:r>
              <a:rPr lang="en-US" sz="1200" dirty="0" smtClean="0"/>
              <a:t>Who are the characters?</a:t>
            </a:r>
          </a:p>
          <a:p>
            <a:pPr lvl="1"/>
            <a:r>
              <a:rPr lang="en-US" sz="1200" dirty="0" smtClean="0"/>
              <a:t>What is this project for?</a:t>
            </a:r>
          </a:p>
          <a:p>
            <a:pPr lvl="1"/>
            <a:r>
              <a:rPr lang="en-US" sz="1200" dirty="0" smtClean="0"/>
              <a:t>Who is your audience?</a:t>
            </a:r>
          </a:p>
          <a:p>
            <a:pPr lvl="1"/>
            <a:r>
              <a:rPr lang="en-US" sz="1200" dirty="0" smtClean="0"/>
              <a:t>What is the conflict?</a:t>
            </a:r>
          </a:p>
          <a:p>
            <a:pPr lvl="1"/>
            <a:r>
              <a:rPr lang="en-US" sz="1200" dirty="0" smtClean="0"/>
              <a:t>What is the final product?</a:t>
            </a:r>
          </a:p>
          <a:p>
            <a:pPr lvl="1"/>
            <a:r>
              <a:rPr lang="en-US" sz="1200" dirty="0" smtClean="0"/>
              <a:t>Who will want to use my idea?</a:t>
            </a:r>
          </a:p>
          <a:p>
            <a:pPr lvl="1"/>
            <a:r>
              <a:rPr lang="en-US" sz="1200" dirty="0" smtClean="0"/>
              <a:t>Who will want to buy my idea?</a:t>
            </a:r>
          </a:p>
          <a:p>
            <a:pPr lvl="1"/>
            <a:r>
              <a:rPr lang="en-US" sz="1200" dirty="0" smtClean="0"/>
              <a:t>What is the payoff for my audience?</a:t>
            </a:r>
          </a:p>
          <a:p>
            <a:r>
              <a:rPr lang="en-US" sz="1200" dirty="0" smtClean="0"/>
              <a:t>If you can answer these questions, you are ready to move a step forward in the production pipeline.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142859"/>
            <a:ext cx="5832600" cy="4286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i="1" dirty="0" smtClean="0"/>
              <a:t>Script/Screenplay </a:t>
            </a:r>
            <a:endParaRPr lang="en-US" i="1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643174" y="785800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81000">
              <a:buSzPts val="2400"/>
            </a:pPr>
            <a:r>
              <a:rPr lang="en-US" sz="1200" dirty="0" smtClean="0"/>
              <a:t>The script or screenplay is the formal written form of the final story.</a:t>
            </a:r>
          </a:p>
          <a:p>
            <a:pPr indent="-381000">
              <a:buSzPts val="2400"/>
            </a:pPr>
            <a:endParaRPr lang="en-US" sz="1200" dirty="0" smtClean="0"/>
          </a:p>
          <a:p>
            <a:r>
              <a:rPr lang="en-US" sz="1200" b="1" dirty="0" smtClean="0"/>
              <a:t>It has written within it the following components:</a:t>
            </a:r>
          </a:p>
          <a:p>
            <a:pPr lvl="1"/>
            <a:r>
              <a:rPr lang="en-US" sz="1200" dirty="0" smtClean="0"/>
              <a:t> basic character movements, </a:t>
            </a:r>
          </a:p>
          <a:p>
            <a:pPr lvl="1"/>
            <a:r>
              <a:rPr lang="en-US" sz="1200" dirty="0" smtClean="0"/>
              <a:t>environment, </a:t>
            </a:r>
          </a:p>
          <a:p>
            <a:pPr lvl="1"/>
            <a:r>
              <a:rPr lang="en-US" sz="1200" dirty="0" smtClean="0"/>
              <a:t>time, </a:t>
            </a:r>
          </a:p>
          <a:p>
            <a:pPr lvl="1"/>
            <a:r>
              <a:rPr lang="en-US" sz="1200" dirty="0" smtClean="0"/>
              <a:t>actions, </a:t>
            </a:r>
          </a:p>
          <a:p>
            <a:pPr lvl="1"/>
            <a:r>
              <a:rPr lang="en-US" sz="1200" dirty="0" smtClean="0"/>
              <a:t>dialogue.</a:t>
            </a:r>
          </a:p>
          <a:p>
            <a:endParaRPr lang="en-US" sz="1200" dirty="0" smtClean="0"/>
          </a:p>
          <a:p>
            <a:r>
              <a:rPr lang="en-US" sz="1200" dirty="0" smtClean="0"/>
              <a:t>The typical length of a script depends on the type of project. </a:t>
            </a:r>
          </a:p>
          <a:p>
            <a:r>
              <a:rPr lang="en-US" sz="1200" dirty="0" smtClean="0"/>
              <a:t>A feature-film script is about 100 to 120 pages in length. </a:t>
            </a:r>
          </a:p>
          <a:p>
            <a:r>
              <a:rPr lang="en-US" sz="1200" dirty="0" smtClean="0"/>
              <a:t>A 30-minute TV-episode script is about 15 to 22 pages.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4150" y="71420"/>
            <a:ext cx="5832600" cy="4286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i="1" dirty="0" smtClean="0"/>
              <a:t>Script/Screenplay </a:t>
            </a:r>
            <a:endParaRPr lang="en-US" i="1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48"/>
            <a:ext cx="3357585" cy="435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57488" y="285734"/>
            <a:ext cx="5832600" cy="42045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i="1" dirty="0" smtClean="0"/>
              <a:t>Storyboard</a:t>
            </a:r>
            <a:endParaRPr lang="en-US" i="1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2571736" y="857238"/>
            <a:ext cx="6143667" cy="345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381000">
              <a:buSzPts val="2400"/>
            </a:pPr>
            <a:r>
              <a:rPr lang="en-US" sz="1200" dirty="0" smtClean="0"/>
              <a:t>The </a:t>
            </a:r>
            <a:r>
              <a:rPr lang="en-US" sz="1200" i="1" dirty="0" smtClean="0"/>
              <a:t>storyboard is the visual story form of the script/screenplay.</a:t>
            </a:r>
          </a:p>
          <a:p>
            <a:pPr lvl="0" indent="-381000">
              <a:buSzPts val="2400"/>
            </a:pPr>
            <a:endParaRPr lang="en-US" sz="1200" i="1" dirty="0" smtClean="0"/>
          </a:p>
          <a:p>
            <a:r>
              <a:rPr lang="en-US" sz="1200" dirty="0" smtClean="0"/>
              <a:t>A storyboard is also the first visual representation of your entire story.</a:t>
            </a:r>
          </a:p>
          <a:p>
            <a:endParaRPr lang="en-US" sz="1200" dirty="0" smtClean="0"/>
          </a:p>
          <a:p>
            <a:r>
              <a:rPr lang="en-US" sz="1200" dirty="0" smtClean="0"/>
              <a:t>Many animators skip the script/screenplay stage because of their lack of training in formal writing and use the storyboard as the script.</a:t>
            </a:r>
          </a:p>
          <a:p>
            <a:endParaRPr lang="en-US" sz="1200" dirty="0" smtClean="0"/>
          </a:p>
          <a:p>
            <a:r>
              <a:rPr lang="en-US" sz="1200" dirty="0" smtClean="0"/>
              <a:t>There is a saying that </a:t>
            </a:r>
            <a:r>
              <a:rPr lang="en-US" sz="1200" b="1" i="1" dirty="0" smtClean="0"/>
              <a:t>a picture is worth a thousand words</a:t>
            </a:r>
            <a:endParaRPr lang="en-US" sz="1200" b="1" dirty="0" smtClean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52409" y="474990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2357422" y="4857766"/>
            <a:ext cx="5429288" cy="2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Adapted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from</a:t>
            </a:r>
            <a:r>
              <a:rPr lang="en-US" sz="1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Andy </a:t>
            </a:r>
            <a:r>
              <a:rPr lang="en-US" sz="1000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Beane</a:t>
            </a:r>
            <a:r>
              <a:rPr lang="en-US" sz="1000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 3D animation essentials 2012 by John Wiley &amp; Sons, Inc., </a:t>
            </a:r>
            <a:endParaRPr lang="en-US" sz="1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643188"/>
            <a:ext cx="450059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odville template">
  <a:themeElements>
    <a:clrScheme name="Custom 347">
      <a:dk1>
        <a:srgbClr val="38414C"/>
      </a:dk1>
      <a:lt1>
        <a:srgbClr val="FFFFFF"/>
      </a:lt1>
      <a:dk2>
        <a:srgbClr val="222222"/>
      </a:dk2>
      <a:lt2>
        <a:srgbClr val="DCE1E8"/>
      </a:lt2>
      <a:accent1>
        <a:srgbClr val="498BE4"/>
      </a:accent1>
      <a:accent2>
        <a:srgbClr val="8FC6EF"/>
      </a:accent2>
      <a:accent3>
        <a:srgbClr val="4F9CB5"/>
      </a:accent3>
      <a:accent4>
        <a:srgbClr val="9DDDD2"/>
      </a:accent4>
      <a:accent5>
        <a:srgbClr val="75AF77"/>
      </a:accent5>
      <a:accent6>
        <a:srgbClr val="ABDE75"/>
      </a:accent6>
      <a:hlink>
        <a:srgbClr val="4A8D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1415</Words>
  <PresentationFormat>On-screen Show (16:9)</PresentationFormat>
  <Paragraphs>182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Kalam</vt:lpstr>
      <vt:lpstr>Merriweather</vt:lpstr>
      <vt:lpstr>Woodville template</vt:lpstr>
      <vt:lpstr> Lecture 2  3D Modeling and Animation  Assoc.Prof.Dr. Hossam Mahmoud Moftah Associate professor – Faculty of computers and artificial intelligence– Beni-Suef University</vt:lpstr>
      <vt:lpstr>Chapter 2 Getting to Know the Production Pipeline</vt:lpstr>
      <vt:lpstr>Understanding the production pipeline’s components</vt:lpstr>
      <vt:lpstr>Stages of the production pipeline  </vt:lpstr>
      <vt:lpstr>Working in preproduction</vt:lpstr>
      <vt:lpstr>Idea/story</vt:lpstr>
      <vt:lpstr>Script/Screenplay </vt:lpstr>
      <vt:lpstr>Script/Screenplay </vt:lpstr>
      <vt:lpstr>Storyboard</vt:lpstr>
      <vt:lpstr>Animatic/Pre-visualization</vt:lpstr>
      <vt:lpstr>Design</vt:lpstr>
      <vt:lpstr>Design</vt:lpstr>
      <vt:lpstr>Design</vt:lpstr>
      <vt:lpstr>Design</vt:lpstr>
      <vt:lpstr>Working in Production</vt:lpstr>
      <vt:lpstr>Working in Production</vt:lpstr>
      <vt:lpstr>Layout</vt:lpstr>
      <vt:lpstr>Layout</vt:lpstr>
      <vt:lpstr>Layout</vt:lpstr>
      <vt:lpstr>Research and development (R&amp;D)</vt:lpstr>
      <vt:lpstr>Modeling</vt:lpstr>
      <vt:lpstr>Modeling</vt:lpstr>
      <vt:lpstr>Texturing</vt:lpstr>
      <vt:lpstr>Rigging/Setup</vt:lpstr>
      <vt:lpstr>Animation</vt:lpstr>
      <vt:lpstr>3D Visual Effects</vt:lpstr>
      <vt:lpstr>Lighting/Rendering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Modeling and Animation Dr. Hossam Mahmoud Moftah Assistant professor – Faculty of computers and artificial intelligence– Beni-Suef University</dc:title>
  <cp:lastModifiedBy>حسام</cp:lastModifiedBy>
  <cp:revision>234</cp:revision>
  <dcterms:modified xsi:type="dcterms:W3CDTF">2020-11-02T19:18:18Z</dcterms:modified>
</cp:coreProperties>
</file>